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notesMasterIdLst>
    <p:notesMasterId r:id="rId62"/>
  </p:notesMasterIdLst>
  <p:sldIdLst>
    <p:sldId id="256" r:id="rId2"/>
    <p:sldId id="288" r:id="rId3"/>
    <p:sldId id="289" r:id="rId4"/>
    <p:sldId id="325" r:id="rId5"/>
    <p:sldId id="306" r:id="rId6"/>
    <p:sldId id="307" r:id="rId7"/>
    <p:sldId id="308" r:id="rId8"/>
    <p:sldId id="326" r:id="rId9"/>
    <p:sldId id="328" r:id="rId10"/>
    <p:sldId id="329" r:id="rId11"/>
    <p:sldId id="330" r:id="rId12"/>
    <p:sldId id="331" r:id="rId13"/>
    <p:sldId id="332" r:id="rId14"/>
    <p:sldId id="294" r:id="rId15"/>
    <p:sldId id="295" r:id="rId16"/>
    <p:sldId id="296" r:id="rId17"/>
    <p:sldId id="297" r:id="rId18"/>
    <p:sldId id="298" r:id="rId19"/>
    <p:sldId id="299" r:id="rId20"/>
    <p:sldId id="300" r:id="rId21"/>
    <p:sldId id="301" r:id="rId22"/>
    <p:sldId id="302" r:id="rId23"/>
    <p:sldId id="303" r:id="rId24"/>
    <p:sldId id="304" r:id="rId25"/>
    <p:sldId id="263" r:id="rId26"/>
    <p:sldId id="264" r:id="rId27"/>
    <p:sldId id="268" r:id="rId28"/>
    <p:sldId id="265"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305" r:id="rId42"/>
    <p:sldId id="310" r:id="rId43"/>
    <p:sldId id="311" r:id="rId44"/>
    <p:sldId id="312" r:id="rId45"/>
    <p:sldId id="313" r:id="rId46"/>
    <p:sldId id="314" r:id="rId47"/>
    <p:sldId id="315" r:id="rId48"/>
    <p:sldId id="316" r:id="rId49"/>
    <p:sldId id="318" r:id="rId50"/>
    <p:sldId id="319" r:id="rId51"/>
    <p:sldId id="320" r:id="rId52"/>
    <p:sldId id="321" r:id="rId53"/>
    <p:sldId id="333" r:id="rId54"/>
    <p:sldId id="334" r:id="rId55"/>
    <p:sldId id="335" r:id="rId56"/>
    <p:sldId id="336" r:id="rId57"/>
    <p:sldId id="338" r:id="rId58"/>
    <p:sldId id="339" r:id="rId59"/>
    <p:sldId id="340" r:id="rId60"/>
    <p:sldId id="337" r:id="rId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69"/>
    <p:restoredTop sz="93109"/>
  </p:normalViewPr>
  <p:slideViewPr>
    <p:cSldViewPr snapToGrid="0" snapToObjects="1">
      <p:cViewPr varScale="1">
        <p:scale>
          <a:sx n="67" d="100"/>
          <a:sy n="67" d="100"/>
        </p:scale>
        <p:origin x="1200"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FF5F82A-B79A-2A48-ABED-242AF2658FCB}" type="datetimeFigureOut">
              <a:rPr lang="en-US" smtClean="0"/>
              <a:t>4/21/2024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2E3705B3-5453-CA40-B022-8E3EBF42D985}" type="slidenum">
              <a:rPr lang="en-US" smtClean="0"/>
              <a:t>‹#›</a:t>
            </a:fld>
            <a:endParaRPr lang="en-US"/>
          </a:p>
        </p:txBody>
      </p:sp>
    </p:spTree>
    <p:extLst>
      <p:ext uri="{BB962C8B-B14F-4D97-AF65-F5344CB8AC3E}">
        <p14:creationId xmlns:p14="http://schemas.microsoft.com/office/powerpoint/2010/main" val="156507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B1C6EE-11D8-6240-8021-C6280EC687CB}" type="slidenum">
              <a:rPr lang="en-US" smtClean="0"/>
              <a:t>8</a:t>
            </a:fld>
            <a:endParaRPr lang="en-US"/>
          </a:p>
        </p:txBody>
      </p:sp>
    </p:spTree>
    <p:extLst>
      <p:ext uri="{BB962C8B-B14F-4D97-AF65-F5344CB8AC3E}">
        <p14:creationId xmlns:p14="http://schemas.microsoft.com/office/powerpoint/2010/main" val="5349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l-GR"/>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l-GR"/>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AAB955F9-81EA-47C5-8059-9E5C2B437C70}" type="datetime1">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idx="1"/>
          </p:nvPr>
        </p:nvSpPr>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pPr/>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l-GR"/>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4/21/2024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
        <p:nvSpPr>
          <p:cNvPr id="7" name="Date Placeholder 6"/>
          <p:cNvSpPr>
            <a:spLocks noGrp="1"/>
          </p:cNvSpPr>
          <p:nvPr>
            <p:ph type="dt" sz="half" idx="10"/>
          </p:nvPr>
        </p:nvSpPr>
        <p:spPr/>
        <p:txBody>
          <a:bodyPr/>
          <a:lstStyle/>
          <a:p>
            <a:fld id="{F50D295D-4A77-4DEB-B04C-9F4282A8BC04}" type="datetime1">
              <a:rPr lang="en-US" smtClean="0"/>
              <a:pPr/>
              <a:t>4/21/2024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Click to edit Master title style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4/21/2024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4/21/2024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l-GR"/>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l-GR"/>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Click to edit Master text styles</a:t>
            </a:r>
          </a:p>
        </p:txBody>
      </p:sp>
      <p:sp>
        <p:nvSpPr>
          <p:cNvPr id="8" name="Date Placeholder 7"/>
          <p:cNvSpPr>
            <a:spLocks noGrp="1"/>
          </p:cNvSpPr>
          <p:nvPr>
            <p:ph type="dt" sz="half" idx="10"/>
          </p:nvPr>
        </p:nvSpPr>
        <p:spPr/>
        <p:txBody>
          <a:bodyPr/>
          <a:lstStyle/>
          <a:p>
            <a:fld id="{327B613C-1AD7-49D3-885D-F654C5CDBAA6}" type="datetime1">
              <a:rPr lang="en-US" smtClean="0"/>
              <a:pPr/>
              <a:t>4/21/2024</a:t>
            </a:fld>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l-GR"/>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4/21/2024</a:t>
            </a:fld>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package" Target="../embeddings/Microsoft_Word_Document1.docx"/><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package" Target="../embeddings/Microsoft_Word_Document2.docx"/><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package" Target="../embeddings/Microsoft_Word_Document3.docx"/><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7800"/>
            <a:ext cx="7543800" cy="2753769"/>
          </a:xfrm>
        </p:spPr>
        <p:txBody>
          <a:bodyPr/>
          <a:lstStyle/>
          <a:p>
            <a:pPr algn="ctr">
              <a:lnSpc>
                <a:spcPct val="150000"/>
              </a:lnSpc>
            </a:pPr>
            <a:r>
              <a:rPr lang="el-GR" sz="3200" dirty="0"/>
              <a:t>Η μελέτη της διδασκαλίας των μαθηματικών και της επαγγελματικής εξέλιξης των εκπαιδευτικών μέσα από τη Θεωρία της Δραστηριότητας</a:t>
            </a:r>
            <a:endParaRPr lang="en-US" sz="3200" dirty="0"/>
          </a:p>
        </p:txBody>
      </p:sp>
      <p:sp>
        <p:nvSpPr>
          <p:cNvPr id="3" name="Subtitle 2"/>
          <p:cNvSpPr>
            <a:spLocks noGrp="1"/>
          </p:cNvSpPr>
          <p:nvPr>
            <p:ph type="subTitle" idx="1"/>
          </p:nvPr>
        </p:nvSpPr>
        <p:spPr/>
        <p:txBody>
          <a:bodyPr>
            <a:normAutofit/>
          </a:bodyPr>
          <a:lstStyle/>
          <a:p>
            <a:r>
              <a:rPr lang="el-GR" sz="2400" dirty="0"/>
              <a:t>Δέσποινα Πόταρη, Τμήμα Μαθηματικών, ΕΚΠΑ</a:t>
            </a:r>
            <a:endParaRPr lang="en-US" sz="2400" dirty="0"/>
          </a:p>
        </p:txBody>
      </p:sp>
    </p:spTree>
    <p:extLst>
      <p:ext uri="{BB962C8B-B14F-4D97-AF65-F5344CB8AC3E}">
        <p14:creationId xmlns:p14="http://schemas.microsoft.com/office/powerpoint/2010/main" val="1101374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l-GR" dirty="0"/>
              <a:t>Η επεκτατική μάθηση αφορά τη δημιουργία νέας γνώσης και νέων πρακτικών για μια νέα αναδυόμενη δραστηριότητα: το αρχικό σύστημα δραστηριότητας μετασχηματίζεται Συνήθως ο μετασχηματισμός αρχίζει με κάτι καινοτόμο όταν εισαχθεί. </a:t>
            </a:r>
            <a:endParaRPr lang="en-US" dirty="0"/>
          </a:p>
          <a:p>
            <a:r>
              <a:rPr lang="el-GR" dirty="0"/>
              <a:t>Η επεκτατική μάθηση είναι διακριτή από την απόκτηση νέας γνώσης που εισάγεται, ή την εφαρμογή υπάρχουσας γνώσης σε μια νέα δραστηριότητα ή ακόμα από τη γνώση που κατασκευάζεται μέσα από πειραματισμό. Όλες οι μορφές μάθησης μπορεί να συμβούν αλλά παίρνουν ένα διαφορετικό νόημα, κίνητρο και οπτική ως μέρος της επεκτατικής διεργασίας</a:t>
            </a:r>
            <a:r>
              <a:rPr lang="en-US" dirty="0"/>
              <a:t>. </a:t>
            </a:r>
          </a:p>
          <a:p>
            <a:r>
              <a:rPr lang="el-GR" dirty="0"/>
              <a:t>Η μάθηση δεν είναι κάτι σταθερό και ούτε αναπτύσσεται και κατανοείται μπροστά από το χρόνο </a:t>
            </a:r>
            <a:r>
              <a:rPr lang="en-US" dirty="0"/>
              <a:t>(</a:t>
            </a:r>
            <a:r>
              <a:rPr lang="en-US" dirty="0" err="1"/>
              <a:t>Engestrom</a:t>
            </a:r>
            <a:r>
              <a:rPr lang="en-US" dirty="0"/>
              <a:t>, 2001, p. 137)</a:t>
            </a:r>
          </a:p>
          <a:p>
            <a:endParaRPr lang="en-US" dirty="0"/>
          </a:p>
          <a:p>
            <a:endParaRPr lang="en-US" dirty="0"/>
          </a:p>
        </p:txBody>
      </p:sp>
    </p:spTree>
    <p:extLst>
      <p:ext uri="{BB962C8B-B14F-4D97-AF65-F5344CB8AC3E}">
        <p14:creationId xmlns:p14="http://schemas.microsoft.com/office/powerpoint/2010/main" val="1186846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4000" dirty="0"/>
              <a:t>Μορφές αντιθέσεων/συγκρούσεων</a:t>
            </a:r>
            <a:endParaRPr lang="en-US" sz="4000" dirty="0"/>
          </a:p>
        </p:txBody>
      </p:sp>
      <p:sp>
        <p:nvSpPr>
          <p:cNvPr id="3" name="Content Placeholder 2"/>
          <p:cNvSpPr>
            <a:spLocks noGrp="1"/>
          </p:cNvSpPr>
          <p:nvPr>
            <p:ph idx="1"/>
          </p:nvPr>
        </p:nvSpPr>
        <p:spPr/>
        <p:txBody>
          <a:bodyPr>
            <a:normAutofit/>
          </a:bodyPr>
          <a:lstStyle/>
          <a:p>
            <a:r>
              <a:rPr lang="el-GR" dirty="0"/>
              <a:t>Πρωταρχικές </a:t>
            </a:r>
            <a:r>
              <a:rPr lang="en-US" dirty="0"/>
              <a:t>: </a:t>
            </a:r>
            <a:r>
              <a:rPr lang="el-GR" dirty="0"/>
              <a:t>ανάμεσα στο ίδιο στοιχείο του συστήματος δραστηριότητας </a:t>
            </a:r>
            <a:r>
              <a:rPr lang="en-US" dirty="0"/>
              <a:t>(</a:t>
            </a:r>
            <a:r>
              <a:rPr lang="el-GR" dirty="0" err="1"/>
              <a:t>π.χ</a:t>
            </a:r>
            <a:r>
              <a:rPr lang="en-US" dirty="0"/>
              <a:t>.</a:t>
            </a:r>
            <a:r>
              <a:rPr lang="el-GR" dirty="0"/>
              <a:t>εσωτερική αντίθεση στο </a:t>
            </a:r>
            <a:r>
              <a:rPr lang="el-GR" dirty="0" err="1"/>
              <a:t>αντικείνενο</a:t>
            </a:r>
            <a:r>
              <a:rPr lang="en-US" dirty="0"/>
              <a:t>)</a:t>
            </a:r>
          </a:p>
          <a:p>
            <a:r>
              <a:rPr lang="el-GR" dirty="0"/>
              <a:t>Δευτερεύουσες</a:t>
            </a:r>
            <a:r>
              <a:rPr lang="en-US" dirty="0"/>
              <a:t>: </a:t>
            </a:r>
            <a:r>
              <a:rPr lang="el-GR" dirty="0"/>
              <a:t>ανάμεσα σε διαφορετικά στοιχεία του συστήματος δραστηριότητας </a:t>
            </a:r>
            <a:r>
              <a:rPr lang="en-US" dirty="0"/>
              <a:t>(</a:t>
            </a:r>
            <a:r>
              <a:rPr lang="el-GR" dirty="0"/>
              <a:t>π.χ. Οι κανόνες του σχολείου είναι σε αντίθεση με το κίνητρο της διδασκαλίας που είναι η μάθηση σε δυναμικά </a:t>
            </a:r>
          </a:p>
          <a:p>
            <a:r>
              <a:rPr lang="en-US" dirty="0"/>
              <a:t>T</a:t>
            </a:r>
            <a:r>
              <a:rPr lang="el-GR" dirty="0" err="1"/>
              <a:t>ρίτο</a:t>
            </a:r>
            <a:r>
              <a:rPr lang="el-GR" dirty="0"/>
              <a:t> επίπεδο</a:t>
            </a:r>
            <a:r>
              <a:rPr lang="en-US" dirty="0"/>
              <a:t>: </a:t>
            </a:r>
            <a:r>
              <a:rPr lang="el-GR" dirty="0"/>
              <a:t>Ανάμεσα στα στοιχεία ενός παλιού και </a:t>
            </a:r>
            <a:r>
              <a:rPr lang="el-GR" dirty="0" err="1"/>
              <a:t>ένος</a:t>
            </a:r>
            <a:r>
              <a:rPr lang="el-GR" dirty="0"/>
              <a:t> νέου αναδυόμενου συστήματος δραστηριότητας (</a:t>
            </a:r>
            <a:r>
              <a:rPr lang="el-GR" dirty="0" err="1"/>
              <a:t>π.χ</a:t>
            </a:r>
            <a:r>
              <a:rPr lang="el-GR" dirty="0"/>
              <a:t> ανάμεσα στα κίνητρα) </a:t>
            </a:r>
          </a:p>
          <a:p>
            <a:r>
              <a:rPr lang="el-GR" dirty="0"/>
              <a:t>Τέταρτο επίπεδο</a:t>
            </a:r>
            <a:r>
              <a:rPr lang="en-US" dirty="0"/>
              <a:t> : </a:t>
            </a:r>
            <a:r>
              <a:rPr lang="el-GR" dirty="0"/>
              <a:t>Ανάμεσα στη βασική δραστηριότητα και σε γειτονικές δραστηριότητες </a:t>
            </a:r>
            <a:r>
              <a:rPr lang="en-US" dirty="0"/>
              <a:t>(Roth and Lee, 2007)</a:t>
            </a:r>
          </a:p>
          <a:p>
            <a:endParaRPr lang="en-US" dirty="0"/>
          </a:p>
        </p:txBody>
      </p:sp>
    </p:spTree>
    <p:extLst>
      <p:ext uri="{BB962C8B-B14F-4D97-AF65-F5344CB8AC3E}">
        <p14:creationId xmlns:p14="http://schemas.microsoft.com/office/powerpoint/2010/main" val="520391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Αντιθέσεις και επεκτατική μάθηση</a:t>
            </a:r>
            <a:endParaRPr lang="en-US" dirty="0"/>
          </a:p>
        </p:txBody>
      </p:sp>
      <p:sp>
        <p:nvSpPr>
          <p:cNvPr id="3" name="Content Placeholder 2"/>
          <p:cNvSpPr>
            <a:spLocks noGrp="1"/>
          </p:cNvSpPr>
          <p:nvPr>
            <p:ph idx="1"/>
          </p:nvPr>
        </p:nvSpPr>
        <p:spPr/>
        <p:txBody>
          <a:bodyPr>
            <a:normAutofit fontScale="92500" lnSpcReduction="10000"/>
          </a:bodyPr>
          <a:lstStyle/>
          <a:p>
            <a:r>
              <a:rPr lang="el-GR" dirty="0"/>
              <a:t>Ο επεκτατικός κύκλος ενός συστήματος δραστηριότητας είναι μια αναπτυξιακή διαδικασία που περιέχει εσωτερίκευση και εξωτερίκευση </a:t>
            </a:r>
          </a:p>
          <a:p>
            <a:r>
              <a:rPr lang="el-GR" dirty="0"/>
              <a:t>Αρχίζει σχεδόν αποκλειστικά με εσωτερίκευση όπου τα άτομα γίνονται ικανά μέλη ενός υπάρχοντος συστήματος δραστηριότητας καθώς την εκτελούν</a:t>
            </a:r>
            <a:r>
              <a:rPr lang="en-US" dirty="0"/>
              <a:t> </a:t>
            </a:r>
            <a:r>
              <a:rPr lang="el-GR" dirty="0"/>
              <a:t>μηχανικά</a:t>
            </a:r>
            <a:endParaRPr lang="en-US" dirty="0"/>
          </a:p>
          <a:p>
            <a:r>
              <a:rPr lang="el-GR" dirty="0"/>
              <a:t>Καθώς οι συγκρούσεις, στην εξέλιξη του συστήματος δραστηριότητας γίνονται όλο και περισσότερο ενοχλητικές και απαιτητικές, ο κριτικός </a:t>
            </a:r>
            <a:r>
              <a:rPr lang="el-GR" dirty="0" err="1"/>
              <a:t>αναστοχασμός</a:t>
            </a:r>
            <a:r>
              <a:rPr lang="el-GR" dirty="0"/>
              <a:t> και η εύρεση λύσεων αυξάνει </a:t>
            </a:r>
          </a:p>
          <a:p>
            <a:r>
              <a:rPr lang="el-GR" dirty="0"/>
              <a:t>Η δημιουργική εξωτερίκευση, η αναζήτηση πρωτότυπων λύσεων, πρώτα εμφανίζεται στη μορφή διακριτών ατομικών καινοτομιών. Η εξωτερίκευση φθάνει στο μέγιστο σημείο της όταν ένα νέο μοντέλο δραστηριότητας υιοθετείται και εφαρμόζεται και από άλλα άτομα. </a:t>
            </a:r>
          </a:p>
          <a:p>
            <a:r>
              <a:rPr lang="el-GR" dirty="0"/>
              <a:t>Μόλις το νέο μοντέλο σταθεροποιηθεί, η εσωτερίκευση γίνεται πάλι κυρίαρχη.</a:t>
            </a:r>
            <a:r>
              <a:rPr lang="en-US" dirty="0"/>
              <a:t>. </a:t>
            </a:r>
          </a:p>
        </p:txBody>
      </p:sp>
    </p:spTree>
    <p:extLst>
      <p:ext uri="{BB962C8B-B14F-4D97-AF65-F5344CB8AC3E}">
        <p14:creationId xmlns:p14="http://schemas.microsoft.com/office/powerpoint/2010/main" val="1662613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Ένα παράδειγμα επεκτατικής μάθησης από τον </a:t>
            </a:r>
            <a:r>
              <a:rPr lang="en-US" dirty="0" err="1"/>
              <a:t>Engestrom</a:t>
            </a:r>
            <a:r>
              <a:rPr lang="en-US" dirty="0"/>
              <a:t> </a:t>
            </a:r>
            <a:r>
              <a:rPr lang="el-GR" dirty="0"/>
              <a:t>στην υγεία</a:t>
            </a:r>
            <a:endParaRPr lang="en-US" dirty="0"/>
          </a:p>
        </p:txBody>
      </p:sp>
      <p:pic>
        <p:nvPicPr>
          <p:cNvPr id="4" name="Content Placeholder 3"/>
          <p:cNvPicPr>
            <a:picLocks noGrp="1" noChangeAspect="1"/>
          </p:cNvPicPr>
          <p:nvPr>
            <p:ph idx="1"/>
          </p:nvPr>
        </p:nvPicPr>
        <p:blipFill>
          <a:blip r:embed="rId2"/>
          <a:stretch>
            <a:fillRect/>
          </a:stretch>
        </p:blipFill>
        <p:spPr>
          <a:xfrm>
            <a:off x="2674667" y="2571750"/>
            <a:ext cx="3908967" cy="2686050"/>
          </a:xfrm>
          <a:prstGeom prst="rect">
            <a:avLst/>
          </a:prstGeom>
        </p:spPr>
      </p:pic>
    </p:spTree>
    <p:extLst>
      <p:ext uri="{BB962C8B-B14F-4D97-AF65-F5344CB8AC3E}">
        <p14:creationId xmlns:p14="http://schemas.microsoft.com/office/powerpoint/2010/main" val="494350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Η θεωρία της δραστηριότητας στη μελέτη της διδασκαλίας των μαθηματικών</a:t>
            </a:r>
            <a:endParaRPr lang="en-US" sz="3200" dirty="0"/>
          </a:p>
        </p:txBody>
      </p:sp>
      <p:sp>
        <p:nvSpPr>
          <p:cNvPr id="3" name="Content Placeholder 2"/>
          <p:cNvSpPr>
            <a:spLocks noGrp="1"/>
          </p:cNvSpPr>
          <p:nvPr>
            <p:ph idx="1"/>
          </p:nvPr>
        </p:nvSpPr>
        <p:spPr/>
        <p:txBody>
          <a:bodyPr>
            <a:normAutofit/>
          </a:bodyPr>
          <a:lstStyle/>
          <a:p>
            <a:r>
              <a:rPr lang="el-GR" sz="3200" dirty="0"/>
              <a:t>Η διδασκαλία των μαθηματικών ως δραστηριότητα</a:t>
            </a:r>
          </a:p>
          <a:p>
            <a:pPr lvl="1"/>
            <a:r>
              <a:rPr lang="el-GR" sz="3000" dirty="0"/>
              <a:t>Μονάδα ανάλυσης το σύστημα δραστηριότητας (είναι συστημική)</a:t>
            </a:r>
          </a:p>
          <a:p>
            <a:pPr lvl="1"/>
            <a:r>
              <a:rPr lang="el-GR" sz="3000" dirty="0"/>
              <a:t>Πολυφωνία</a:t>
            </a:r>
          </a:p>
          <a:p>
            <a:pPr lvl="1"/>
            <a:r>
              <a:rPr lang="el-GR" sz="3000" dirty="0"/>
              <a:t>Ιστορικότητα</a:t>
            </a:r>
          </a:p>
          <a:p>
            <a:pPr lvl="1"/>
            <a:r>
              <a:rPr lang="el-GR" sz="3000" dirty="0"/>
              <a:t>Συγκρούσεις</a:t>
            </a:r>
          </a:p>
          <a:p>
            <a:pPr lvl="1"/>
            <a:r>
              <a:rPr lang="el-GR" sz="3000" dirty="0"/>
              <a:t>Αλλαγή</a:t>
            </a:r>
            <a:endParaRPr lang="en-US" sz="3000" dirty="0"/>
          </a:p>
        </p:txBody>
      </p:sp>
    </p:spTree>
    <p:extLst>
      <p:ext uri="{BB962C8B-B14F-4D97-AF65-F5344CB8AC3E}">
        <p14:creationId xmlns:p14="http://schemas.microsoft.com/office/powerpoint/2010/main" val="3967867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Παράδειγμα 1 από τη διδασκαλία των μαθηματικών</a:t>
            </a:r>
            <a:endParaRPr lang="en-US" dirty="0"/>
          </a:p>
        </p:txBody>
      </p:sp>
      <p:sp>
        <p:nvSpPr>
          <p:cNvPr id="3" name="Content Placeholder 2"/>
          <p:cNvSpPr>
            <a:spLocks noGrp="1"/>
          </p:cNvSpPr>
          <p:nvPr>
            <p:ph idx="1"/>
          </p:nvPr>
        </p:nvSpPr>
        <p:spPr/>
        <p:txBody>
          <a:bodyPr>
            <a:normAutofit fontScale="92500" lnSpcReduction="10000"/>
          </a:bodyPr>
          <a:lstStyle/>
          <a:p>
            <a:r>
              <a:rPr lang="el-GR" sz="3600" dirty="0"/>
              <a:t>Μία σχολική τάξη στην Αγγλία (</a:t>
            </a:r>
            <a:r>
              <a:rPr lang="en-US" sz="3600" dirty="0"/>
              <a:t>Year 10)</a:t>
            </a:r>
          </a:p>
          <a:p>
            <a:r>
              <a:rPr lang="el-GR" sz="3600" dirty="0"/>
              <a:t>Μαθητές χαμηλής επίδοσης που βρίσκονται σε διαφορετικό τμήμα από άλλους μαθητές της ίδιας ηλικίας</a:t>
            </a:r>
          </a:p>
          <a:p>
            <a:r>
              <a:rPr lang="el-GR" sz="3600" dirty="0"/>
              <a:t>Ο εκπαιδευτικός θέλει να υποστηρίξει τους μαθητές να αναπτύξουν εννοιολογική κατανόηση</a:t>
            </a:r>
          </a:p>
          <a:p>
            <a:r>
              <a:rPr lang="el-GR" sz="3600" dirty="0"/>
              <a:t>Οι μαθητές δεν έχουν κίνητρα να ασχοληθούν με τα μαθηματικά</a:t>
            </a:r>
          </a:p>
          <a:p>
            <a:pPr marL="114300" indent="0">
              <a:buNone/>
            </a:pPr>
            <a:endParaRPr lang="en-US" sz="3600" dirty="0"/>
          </a:p>
        </p:txBody>
      </p:sp>
    </p:spTree>
    <p:extLst>
      <p:ext uri="{BB962C8B-B14F-4D97-AF65-F5344CB8AC3E}">
        <p14:creationId xmlns:p14="http://schemas.microsoft.com/office/powerpoint/2010/main" val="1993788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 Τίτλος"/>
          <p:cNvSpPr>
            <a:spLocks noGrp="1"/>
          </p:cNvSpPr>
          <p:nvPr>
            <p:ph type="title"/>
          </p:nvPr>
        </p:nvSpPr>
        <p:spPr/>
        <p:txBody>
          <a:bodyPr/>
          <a:lstStyle/>
          <a:p>
            <a:r>
              <a:rPr lang="el-GR"/>
              <a:t>Διδακτικό επεισόδιο </a:t>
            </a:r>
          </a:p>
        </p:txBody>
      </p:sp>
      <p:sp>
        <p:nvSpPr>
          <p:cNvPr id="5123" name="2 - Θέση περιεχομένου"/>
          <p:cNvSpPr>
            <a:spLocks noGrp="1"/>
          </p:cNvSpPr>
          <p:nvPr>
            <p:ph idx="1"/>
          </p:nvPr>
        </p:nvSpPr>
        <p:spPr/>
        <p:txBody>
          <a:bodyPr>
            <a:normAutofit lnSpcReduction="10000"/>
          </a:bodyPr>
          <a:lstStyle/>
          <a:p>
            <a:r>
              <a:rPr lang="el-GR" sz="2800"/>
              <a:t>Ο καθηγητής έχει ζητήσει από τους μαθητές  (χαμηλής επίδοσης) να βρουν από ένα λεξικό τη σημασία στατιστικών όρων </a:t>
            </a:r>
          </a:p>
          <a:p>
            <a:r>
              <a:rPr lang="el-GR" sz="2800"/>
              <a:t>Οι μαθητές έχουν έρθει στο μάθημα χωρίς να έχουν κάνει τη δουλειά τους</a:t>
            </a:r>
          </a:p>
          <a:p>
            <a:r>
              <a:rPr lang="el-GR" sz="2800"/>
              <a:t>Ο καθηγητής τους επιπλήττει, τους βάζει τιμωρία. Ένταση δημιουργείται στην τάξη</a:t>
            </a:r>
          </a:p>
          <a:p>
            <a:r>
              <a:rPr lang="el-GR" sz="2800"/>
              <a:t>Δίνει λεξικά στους μαθητές. Οι μαθητές δυσκολεύονται να τα χρησιμοποιήσουν</a:t>
            </a:r>
          </a:p>
          <a:p>
            <a:r>
              <a:rPr lang="el-GR" sz="2800"/>
              <a:t>Για ποιο λόγο απέτυχε η επιλογή του καθηγητή; Ποια είναι η γνώση που χρειαζόταν; </a:t>
            </a:r>
          </a:p>
        </p:txBody>
      </p:sp>
    </p:spTree>
    <p:extLst>
      <p:ext uri="{BB962C8B-B14F-4D97-AF65-F5344CB8AC3E}">
        <p14:creationId xmlns:p14="http://schemas.microsoft.com/office/powerpoint/2010/main" val="2030094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 Τίτλος"/>
          <p:cNvSpPr>
            <a:spLocks noGrp="1"/>
          </p:cNvSpPr>
          <p:nvPr>
            <p:ph type="title"/>
          </p:nvPr>
        </p:nvSpPr>
        <p:spPr/>
        <p:txBody>
          <a:bodyPr/>
          <a:lstStyle/>
          <a:p>
            <a:r>
              <a:rPr lang="el-GR" dirty="0"/>
              <a:t>Ανάλυση με τη ΘΔ</a:t>
            </a:r>
          </a:p>
        </p:txBody>
      </p:sp>
      <p:sp>
        <p:nvSpPr>
          <p:cNvPr id="6147" name="2 - Θέση περιεχομένου"/>
          <p:cNvSpPr>
            <a:spLocks noGrp="1"/>
          </p:cNvSpPr>
          <p:nvPr>
            <p:ph idx="1"/>
          </p:nvPr>
        </p:nvSpPr>
        <p:spPr/>
        <p:txBody>
          <a:bodyPr/>
          <a:lstStyle/>
          <a:p>
            <a:r>
              <a:rPr lang="el-GR"/>
              <a:t>Δραστηριότητα και Κίνητρο</a:t>
            </a:r>
          </a:p>
          <a:p>
            <a:pPr lvl="1"/>
            <a:r>
              <a:rPr lang="el-GR"/>
              <a:t>Η δημιουργία ενός περιβάλλοντος μάθησης που να υποστηρίζει εννοιολογική κατανόηση</a:t>
            </a:r>
          </a:p>
          <a:p>
            <a:r>
              <a:rPr lang="el-GR"/>
              <a:t>Ενέργειες και Στόχοι</a:t>
            </a:r>
          </a:p>
          <a:p>
            <a:pPr lvl="1"/>
            <a:r>
              <a:rPr lang="el-GR"/>
              <a:t>Ο σχεδιασμός προβλημάτων- καταστάσεων (</a:t>
            </a:r>
            <a:r>
              <a:rPr lang="en-US"/>
              <a:t>tasks) </a:t>
            </a:r>
            <a:r>
              <a:rPr lang="el-GR"/>
              <a:t>σε συγκεκριμένες περιοχές των μαθηματικών (π.χ στην στατιστική) και η χρήση τους με τους μαθητές. Στόχος η εμπλοκή των μαθητών ώστε να κατανοήσουν τις σχετικές έννοιες</a:t>
            </a:r>
          </a:p>
        </p:txBody>
      </p:sp>
    </p:spTree>
    <p:extLst>
      <p:ext uri="{BB962C8B-B14F-4D97-AF65-F5344CB8AC3E}">
        <p14:creationId xmlns:p14="http://schemas.microsoft.com/office/powerpoint/2010/main" val="2223629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 Τίτλος"/>
          <p:cNvSpPr>
            <a:spLocks noGrp="1"/>
          </p:cNvSpPr>
          <p:nvPr>
            <p:ph type="title"/>
          </p:nvPr>
        </p:nvSpPr>
        <p:spPr/>
        <p:txBody>
          <a:bodyPr/>
          <a:lstStyle/>
          <a:p>
            <a:endParaRPr lang="en-US"/>
          </a:p>
        </p:txBody>
      </p:sp>
      <p:sp>
        <p:nvSpPr>
          <p:cNvPr id="7171" name="2 - Θέση περιεχομένου"/>
          <p:cNvSpPr>
            <a:spLocks noGrp="1"/>
          </p:cNvSpPr>
          <p:nvPr>
            <p:ph idx="1"/>
          </p:nvPr>
        </p:nvSpPr>
        <p:spPr/>
        <p:txBody>
          <a:bodyPr/>
          <a:lstStyle/>
          <a:p>
            <a:r>
              <a:rPr lang="el-GR"/>
              <a:t>Λειτουργίες και συνθήκες</a:t>
            </a:r>
          </a:p>
          <a:p>
            <a:pPr lvl="1"/>
            <a:r>
              <a:rPr lang="el-GR"/>
              <a:t>Χρήση εργαλείων (λεξικά, δουλειά στο σπίτι, κάρτες). Οι συνθήκες είναι διαφορετικά επίπεδα υποστήριξης και πρόκλησης σε αλληλεπιδραστικά περιβάλλοντα. Ο εκπαιδευτικός αναμένει ανεξάρτητη δουλειά.</a:t>
            </a:r>
          </a:p>
        </p:txBody>
      </p:sp>
    </p:spTree>
    <p:extLst>
      <p:ext uri="{BB962C8B-B14F-4D97-AF65-F5344CB8AC3E}">
        <p14:creationId xmlns:p14="http://schemas.microsoft.com/office/powerpoint/2010/main" val="2444196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Τίτλος"/>
          <p:cNvSpPr>
            <a:spLocks noGrp="1"/>
          </p:cNvSpPr>
          <p:nvPr>
            <p:ph type="title"/>
          </p:nvPr>
        </p:nvSpPr>
        <p:spPr/>
        <p:txBody>
          <a:bodyPr/>
          <a:lstStyle/>
          <a:p>
            <a:r>
              <a:rPr lang="el-GR"/>
              <a:t>Συνδέοντας τη μικροκλίμακα με τη μακροκλίμακα της τάξης</a:t>
            </a:r>
          </a:p>
        </p:txBody>
      </p:sp>
      <p:pic>
        <p:nvPicPr>
          <p:cNvPr id="8195" name="Picture 4"/>
          <p:cNvPicPr>
            <a:picLocks noGrp="1" noChangeAspect="1" noChangeArrowheads="1"/>
          </p:cNvPicPr>
          <p:nvPr>
            <p:ph idx="1"/>
          </p:nvPr>
        </p:nvPicPr>
        <p:blipFill>
          <a:blip r:embed="rId2" cstate="print"/>
          <a:srcRect/>
          <a:stretch>
            <a:fillRect/>
          </a:stretch>
        </p:blipFill>
        <p:spPr>
          <a:xfrm>
            <a:off x="1590675" y="2071688"/>
            <a:ext cx="5962650" cy="4019550"/>
          </a:xfrm>
          <a:noFill/>
        </p:spPr>
      </p:pic>
    </p:spTree>
    <p:extLst>
      <p:ext uri="{BB962C8B-B14F-4D97-AF65-F5344CB8AC3E}">
        <p14:creationId xmlns:p14="http://schemas.microsoft.com/office/powerpoint/2010/main" val="4234512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Τι είναι η Θεωρία Δραστηριότητας</a:t>
            </a:r>
            <a:endParaRPr lang="en-US" dirty="0"/>
          </a:p>
        </p:txBody>
      </p:sp>
      <p:sp>
        <p:nvSpPr>
          <p:cNvPr id="3" name="Content Placeholder 2"/>
          <p:cNvSpPr>
            <a:spLocks noGrp="1"/>
          </p:cNvSpPr>
          <p:nvPr>
            <p:ph idx="1"/>
          </p:nvPr>
        </p:nvSpPr>
        <p:spPr/>
        <p:txBody>
          <a:bodyPr>
            <a:normAutofit/>
          </a:bodyPr>
          <a:lstStyle/>
          <a:p>
            <a:r>
              <a:rPr lang="el-GR" sz="3200" dirty="0"/>
              <a:t>Μία κοινωνικοπολιτισμική θεωρία που στηρίζεται στη θεωρία του </a:t>
            </a:r>
            <a:r>
              <a:rPr lang="en-US" sz="3200" dirty="0" err="1"/>
              <a:t>Vygotsky</a:t>
            </a:r>
            <a:endParaRPr lang="en-US" sz="3200" dirty="0"/>
          </a:p>
          <a:p>
            <a:r>
              <a:rPr lang="en-US" sz="3200" dirty="0"/>
              <a:t>H </a:t>
            </a:r>
            <a:r>
              <a:rPr lang="el-GR" sz="3200" dirty="0"/>
              <a:t>δραστηριότητα έχει ένα κίνητρο</a:t>
            </a:r>
          </a:p>
          <a:p>
            <a:r>
              <a:rPr lang="el-GR" sz="3200" dirty="0"/>
              <a:t>Η δραστηριότητα είναι συλλογική και συστημική</a:t>
            </a:r>
          </a:p>
          <a:p>
            <a:r>
              <a:rPr lang="el-GR" sz="3200" dirty="0"/>
              <a:t>Η δραστηριότητα χαρακτηρίζεται από συνεχή μετασχηματισμό και αλλαγή.</a:t>
            </a:r>
            <a:endParaRPr lang="en-US" sz="3200" dirty="0"/>
          </a:p>
          <a:p>
            <a:pPr marL="114300" indent="0">
              <a:buNone/>
            </a:pPr>
            <a:endParaRPr lang="en-US" sz="3200" dirty="0"/>
          </a:p>
        </p:txBody>
      </p:sp>
    </p:spTree>
    <p:extLst>
      <p:ext uri="{BB962C8B-B14F-4D97-AF65-F5344CB8AC3E}">
        <p14:creationId xmlns:p14="http://schemas.microsoft.com/office/powerpoint/2010/main" val="3185994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p:txBody>
          <a:bodyPr/>
          <a:lstStyle/>
          <a:p>
            <a:r>
              <a:rPr lang="el-GR"/>
              <a:t>Ανάλυση με το τρίγωνο από την πλευρά του καθηγητή</a:t>
            </a:r>
          </a:p>
        </p:txBody>
      </p:sp>
      <p:sp>
        <p:nvSpPr>
          <p:cNvPr id="9219" name="2 - Θέση περιεχομένου"/>
          <p:cNvSpPr>
            <a:spLocks noGrp="1"/>
          </p:cNvSpPr>
          <p:nvPr>
            <p:ph idx="1"/>
          </p:nvPr>
        </p:nvSpPr>
        <p:spPr/>
        <p:txBody>
          <a:bodyPr>
            <a:normAutofit lnSpcReduction="10000"/>
          </a:bodyPr>
          <a:lstStyle/>
          <a:p>
            <a:r>
              <a:rPr lang="el-GR" sz="2400" b="1"/>
              <a:t>Υποκείμενο</a:t>
            </a:r>
            <a:r>
              <a:rPr lang="el-GR" sz="2400"/>
              <a:t>: Καθηγητής</a:t>
            </a:r>
          </a:p>
          <a:p>
            <a:r>
              <a:rPr lang="el-GR" sz="2400" b="1"/>
              <a:t>Αντικείμενο</a:t>
            </a:r>
            <a:r>
              <a:rPr lang="el-GR" sz="2400"/>
              <a:t>: Να κατανοήσουν βασικούς στατιστικούς όρους και σχετικές έννοιες και πραγματοποιείται μέσα από Δράσεις (έργα)</a:t>
            </a:r>
          </a:p>
          <a:p>
            <a:r>
              <a:rPr lang="el-GR" sz="2400" b="1"/>
              <a:t>Εργαλεία</a:t>
            </a:r>
            <a:r>
              <a:rPr lang="el-GR" sz="2400"/>
              <a:t>: Δουλειά στο σπίτι, λεξικό, πρόβλημα</a:t>
            </a:r>
          </a:p>
          <a:p>
            <a:r>
              <a:rPr lang="el-GR" sz="2400" b="1"/>
              <a:t>Κοινότητα</a:t>
            </a:r>
            <a:r>
              <a:rPr lang="el-GR" sz="2400"/>
              <a:t>: τάξη, σχολείο, εκπαιδευτική κοινότητα, ευρύτερη κοινότητα</a:t>
            </a:r>
          </a:p>
          <a:p>
            <a:r>
              <a:rPr lang="el-GR" sz="2400" b="1"/>
              <a:t>Κανόνες</a:t>
            </a:r>
            <a:r>
              <a:rPr lang="el-GR" sz="2400"/>
              <a:t>: Αναλυτικό πρόγραμμα, εξετάσεις, δουλειά στο σπίτι, τάξεις διαφορετικών ικανοτήτων, δομές εξουσίας</a:t>
            </a:r>
          </a:p>
          <a:p>
            <a:r>
              <a:rPr lang="el-GR" sz="2400" b="1"/>
              <a:t>Μοίρασμα εργασίας</a:t>
            </a:r>
            <a:r>
              <a:rPr lang="el-GR" sz="2400"/>
              <a:t>: Ο καθηγητής έχει την εξουσία να θέτει δουλειά στου σπίτι. Οι μαθητές αναμένεται να την κάνουν και να την φέρουν στην τάξη</a:t>
            </a:r>
          </a:p>
          <a:p>
            <a:endParaRPr lang="el-GR" sz="2400"/>
          </a:p>
        </p:txBody>
      </p:sp>
    </p:spTree>
    <p:extLst>
      <p:ext uri="{BB962C8B-B14F-4D97-AF65-F5344CB8AC3E}">
        <p14:creationId xmlns:p14="http://schemas.microsoft.com/office/powerpoint/2010/main" val="3863816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Τίτλος"/>
          <p:cNvSpPr>
            <a:spLocks noGrp="1"/>
          </p:cNvSpPr>
          <p:nvPr>
            <p:ph type="title"/>
          </p:nvPr>
        </p:nvSpPr>
        <p:spPr/>
        <p:txBody>
          <a:bodyPr/>
          <a:lstStyle/>
          <a:p>
            <a:r>
              <a:rPr lang="el-GR"/>
              <a:t>Ανάλυση με το τρίγωνο από την πλευρά των μαθητών</a:t>
            </a:r>
          </a:p>
        </p:txBody>
      </p:sp>
      <p:sp>
        <p:nvSpPr>
          <p:cNvPr id="10243" name="2 - Θέση περιεχομένου"/>
          <p:cNvSpPr>
            <a:spLocks noGrp="1"/>
          </p:cNvSpPr>
          <p:nvPr>
            <p:ph idx="1"/>
          </p:nvPr>
        </p:nvSpPr>
        <p:spPr/>
        <p:txBody>
          <a:bodyPr>
            <a:normAutofit lnSpcReduction="10000"/>
          </a:bodyPr>
          <a:lstStyle/>
          <a:p>
            <a:r>
              <a:rPr lang="el-GR" sz="2200" b="1"/>
              <a:t>Αντικείμενο</a:t>
            </a:r>
            <a:r>
              <a:rPr lang="el-GR" sz="2200"/>
              <a:t>: Να επιβιώσουν στην τάξη. Πραγματοποιείται μέσα από δράσεις όπως ελάχιστη ενασχόληση με το πρόβλημα, δικαιολόγηση</a:t>
            </a:r>
          </a:p>
          <a:p>
            <a:r>
              <a:rPr lang="el-GR" sz="2200" b="1"/>
              <a:t>Εργαλεία</a:t>
            </a:r>
            <a:r>
              <a:rPr lang="el-GR" sz="2200"/>
              <a:t>: Πρόβλημα, λεξικό</a:t>
            </a:r>
          </a:p>
          <a:p>
            <a:r>
              <a:rPr lang="el-GR" sz="2200"/>
              <a:t>Κοινότητα: μαθητές σε τάξη χαμηλής επίδοσης, σχολική κοινότητα, φίλοι, σπίτι και οικογένεια, ευρύτερες κοινωνικές ομάδες και κουλτούρες</a:t>
            </a:r>
          </a:p>
          <a:p>
            <a:r>
              <a:rPr lang="el-GR" sz="2200" b="1"/>
              <a:t>Κανόνες</a:t>
            </a:r>
            <a:r>
              <a:rPr lang="el-GR" sz="2200"/>
              <a:t>: Η δουλειά στο σπίτι, εξετάσεις, δομές στο σχολείο, πιέσεις συνομηλίκων</a:t>
            </a:r>
          </a:p>
          <a:p>
            <a:r>
              <a:rPr lang="el-GR" sz="2200" b="1"/>
              <a:t>Μοίρασμα εργασίας</a:t>
            </a:r>
            <a:r>
              <a:rPr lang="el-GR" sz="2200"/>
              <a:t>: Ο καθηγητής έχει θέσει μια εργασία που πρέπει να κάνουν οι μαθητές. Η ισχύς στην εξουσία προέρχεται από τον καθηγητή που μπορεί να αξιολογήσει ενώ στην πραγματικότητα αφορά τους μαθητές που επιλέγουν να μην κάνουν την εργασία</a:t>
            </a:r>
          </a:p>
          <a:p>
            <a:endParaRPr lang="el-GR"/>
          </a:p>
        </p:txBody>
      </p:sp>
    </p:spTree>
    <p:extLst>
      <p:ext uri="{BB962C8B-B14F-4D97-AF65-F5344CB8AC3E}">
        <p14:creationId xmlns:p14="http://schemas.microsoft.com/office/powerpoint/2010/main" val="4056639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p:nvPr>
        </p:nvSpPr>
        <p:spPr/>
        <p:txBody>
          <a:bodyPr/>
          <a:lstStyle/>
          <a:p>
            <a:r>
              <a:rPr lang="el-GR"/>
              <a:t>Συγκρούσεις και εντάσεις</a:t>
            </a:r>
          </a:p>
        </p:txBody>
      </p:sp>
      <p:sp>
        <p:nvSpPr>
          <p:cNvPr id="11267" name="2 - Θέση περιεχομένου"/>
          <p:cNvSpPr>
            <a:spLocks noGrp="1"/>
          </p:cNvSpPr>
          <p:nvPr>
            <p:ph idx="1"/>
          </p:nvPr>
        </p:nvSpPr>
        <p:spPr/>
        <p:txBody>
          <a:bodyPr/>
          <a:lstStyle/>
          <a:p>
            <a:r>
              <a:rPr lang="el-GR"/>
              <a:t>Εργαλεία – Κοινότητα (το λεξικό δεν είναι κάτι συνηθισμένο στην κοινότητα των μαθητών)</a:t>
            </a:r>
          </a:p>
          <a:p>
            <a:r>
              <a:rPr lang="el-GR"/>
              <a:t>Κανόνες – εργαλεία – Μοίρασμα εργασίας (οι μαθητές πρέπει να κάνουν τη δουλειά στο σπίτι και να αντιμετωπίσουν το πρόβλημα αλλά αυτό αποτυχαίνει)</a:t>
            </a:r>
          </a:p>
        </p:txBody>
      </p:sp>
    </p:spTree>
    <p:extLst>
      <p:ext uri="{BB962C8B-B14F-4D97-AF65-F5344CB8AC3E}">
        <p14:creationId xmlns:p14="http://schemas.microsoft.com/office/powerpoint/2010/main" val="556524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p:txBody>
          <a:bodyPr/>
          <a:lstStyle/>
          <a:p>
            <a:r>
              <a:rPr lang="el-GR"/>
              <a:t>Τι μας λέει η συγκεκριμένη ανάλυση της διδασκαλίας;</a:t>
            </a:r>
          </a:p>
        </p:txBody>
      </p:sp>
      <p:sp>
        <p:nvSpPr>
          <p:cNvPr id="12291" name="2 - Θέση περιεχομένου"/>
          <p:cNvSpPr>
            <a:spLocks noGrp="1"/>
          </p:cNvSpPr>
          <p:nvPr>
            <p:ph idx="1"/>
          </p:nvPr>
        </p:nvSpPr>
        <p:spPr/>
        <p:txBody>
          <a:bodyPr/>
          <a:lstStyle/>
          <a:p>
            <a:r>
              <a:rPr lang="el-GR"/>
              <a:t>Ανάγκη συνδυασμού μαθηματικής πρόκλησης με την ευαισθησία στους μαθητές τόσο στο γνωστικό, συναισθηματικό και κοινωνικό επίπεδο.</a:t>
            </a:r>
          </a:p>
          <a:p>
            <a:r>
              <a:rPr lang="el-GR"/>
              <a:t>Τι σημαίνει αυτό στο σχεδιασμό προβλημάτων;</a:t>
            </a:r>
          </a:p>
        </p:txBody>
      </p:sp>
    </p:spTree>
    <p:extLst>
      <p:ext uri="{BB962C8B-B14F-4D97-AF65-F5344CB8AC3E}">
        <p14:creationId xmlns:p14="http://schemas.microsoft.com/office/powerpoint/2010/main" val="653509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Παράδειγμα 2: Από εκπαίδευση εκπαιδευτικών</a:t>
            </a:r>
            <a:endParaRPr lang="en-US" dirty="0"/>
          </a:p>
        </p:txBody>
      </p:sp>
      <p:sp>
        <p:nvSpPr>
          <p:cNvPr id="3" name="Content Placeholder 2"/>
          <p:cNvSpPr>
            <a:spLocks noGrp="1"/>
          </p:cNvSpPr>
          <p:nvPr>
            <p:ph idx="1"/>
          </p:nvPr>
        </p:nvSpPr>
        <p:spPr/>
        <p:txBody>
          <a:bodyPr>
            <a:normAutofit lnSpcReduction="10000"/>
          </a:bodyPr>
          <a:lstStyle/>
          <a:p>
            <a:pPr marL="114300" indent="0">
              <a:buNone/>
            </a:pPr>
            <a:r>
              <a:rPr lang="el-GR" sz="3200" dirty="0"/>
              <a:t>Εκπαιδευτικοί σε ένα μεταπτυχιακό πρόγραμμα και μάθημα που έχει ως στόχο τη σύνδεση έρευνας στη Διδακτική των Μαθηματικών και διδασκαλίας</a:t>
            </a:r>
          </a:p>
          <a:p>
            <a:pPr marL="114300" indent="0">
              <a:buNone/>
            </a:pPr>
            <a:r>
              <a:rPr lang="el-GR" sz="3200" dirty="0"/>
              <a:t>Η σύνδεση γίνεται μέσα από διάφορες δράσεις οπως μελέτη ερευνητικών άρθρων και σύνδεση των αποτελεσμάτων με διδακτικά φαινόμενα, σχεδιασμός διδακτικών παρεμβάσεων με βάσει την έρευνα</a:t>
            </a:r>
          </a:p>
          <a:p>
            <a:pPr marL="114300" indent="0">
              <a:buNone/>
            </a:pPr>
            <a:endParaRPr lang="en-US" sz="3200" dirty="0"/>
          </a:p>
        </p:txBody>
      </p:sp>
    </p:spTree>
    <p:extLst>
      <p:ext uri="{BB962C8B-B14F-4D97-AF65-F5344CB8AC3E}">
        <p14:creationId xmlns:p14="http://schemas.microsoft.com/office/powerpoint/2010/main" val="3411790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800" dirty="0"/>
              <a:t>Συστήματα δραστηριότητας που αλληλεπιδρούν (έρευνα – διδακτική πράξη) (3</a:t>
            </a:r>
            <a:r>
              <a:rPr lang="el-GR" sz="2800" baseline="30000" dirty="0"/>
              <a:t>ης</a:t>
            </a:r>
            <a:r>
              <a:rPr lang="el-GR" sz="2800" dirty="0"/>
              <a:t> γενιάς θεωρία Δραστηριόητας)</a:t>
            </a:r>
            <a:endParaRPr lang="en-US" sz="2800" dirty="0"/>
          </a:p>
        </p:txBody>
      </p:sp>
      <p:sp>
        <p:nvSpPr>
          <p:cNvPr id="3" name="Content Placeholder 2"/>
          <p:cNvSpPr>
            <a:spLocks noGrp="1"/>
          </p:cNvSpPr>
          <p:nvPr>
            <p:ph idx="1"/>
          </p:nvPr>
        </p:nvSpPr>
        <p:spPr/>
        <p:txBody>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41719673"/>
              </p:ext>
            </p:extLst>
          </p:nvPr>
        </p:nvGraphicFramePr>
        <p:xfrm>
          <a:off x="913819" y="2091089"/>
          <a:ext cx="6799434" cy="3221827"/>
        </p:xfrm>
        <a:graphic>
          <a:graphicData uri="http://schemas.openxmlformats.org/presentationml/2006/ole">
            <mc:AlternateContent xmlns:mc="http://schemas.openxmlformats.org/markup-compatibility/2006">
              <mc:Choice xmlns:v="urn:schemas-microsoft-com:vml" Requires="v">
                <p:oleObj name="Document" r:id="rId2" imgW="5029015" imgH="1650939" progId="Word.Document.12">
                  <p:embed/>
                </p:oleObj>
              </mc:Choice>
              <mc:Fallback>
                <p:oleObj name="Document" r:id="rId2" imgW="5029015" imgH="1650939" progId="Word.Document.12">
                  <p:embed/>
                  <p:pic>
                    <p:nvPicPr>
                      <p:cNvPr id="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819" y="2091089"/>
                        <a:ext cx="6799434" cy="322182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14480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sz="2800" dirty="0"/>
              <a:t>Το άτομο μαθαίνει μέσα από τις συγκρούσεις που αναπτύσσονται</a:t>
            </a:r>
          </a:p>
          <a:p>
            <a:r>
              <a:rPr lang="el-GR" sz="2800" dirty="0"/>
              <a:t>Η μάθηση είναι μια κατάσταση που ένα άτομο ή μια ομάδα ατόμων αρχίζει να διερωτάται κριτικά για το νόημα του πλαισίου στο οποίο δρα και έτσι κατασκευάζει ένα διαφορετικό πλαίσιο</a:t>
            </a:r>
            <a:r>
              <a:rPr lang="en-US" sz="2800" dirty="0"/>
              <a:t> </a:t>
            </a:r>
            <a:endParaRPr lang="el-GR" sz="2800" dirty="0"/>
          </a:p>
          <a:p>
            <a:r>
              <a:rPr lang="el-GR" sz="2800" dirty="0"/>
              <a:t>Η παραπάνω οπτική ταιριάζει με την έννοια της κριτικής ευθυγράμμισης που αναφερει η  </a:t>
            </a:r>
            <a:r>
              <a:rPr lang="en-US" sz="2800" dirty="0" err="1"/>
              <a:t>Jaworski</a:t>
            </a:r>
            <a:r>
              <a:rPr lang="en-US" sz="2800" dirty="0"/>
              <a:t> (</a:t>
            </a:r>
            <a:r>
              <a:rPr lang="el-GR" sz="2800" dirty="0"/>
              <a:t>2006)</a:t>
            </a:r>
          </a:p>
          <a:p>
            <a:endParaRPr lang="en-US" dirty="0"/>
          </a:p>
        </p:txBody>
      </p:sp>
    </p:spTree>
    <p:extLst>
      <p:ext uri="{BB962C8B-B14F-4D97-AF65-F5344CB8AC3E}">
        <p14:creationId xmlns:p14="http://schemas.microsoft.com/office/powerpoint/2010/main" val="1549903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t>Τα κύρια ερωτήματα της παρούσας έρευνας</a:t>
            </a:r>
            <a:endParaRPr lang="en-US" sz="3600" dirty="0"/>
          </a:p>
        </p:txBody>
      </p:sp>
      <p:sp>
        <p:nvSpPr>
          <p:cNvPr id="3" name="Content Placeholder 2"/>
          <p:cNvSpPr>
            <a:spLocks noGrp="1"/>
          </p:cNvSpPr>
          <p:nvPr>
            <p:ph idx="1"/>
          </p:nvPr>
        </p:nvSpPr>
        <p:spPr/>
        <p:txBody>
          <a:bodyPr/>
          <a:lstStyle/>
          <a:p>
            <a:r>
              <a:rPr lang="el-GR" sz="2800" dirty="0"/>
              <a:t>Με ποιο τρόπο μπορεί να συνδεθεί η έρευνα με τη διδακτική πρακτική στο πλαίσιο ενός μεταπτυχιακού μαθήματος; </a:t>
            </a:r>
          </a:p>
          <a:p>
            <a:r>
              <a:rPr lang="el-GR" sz="2800" dirty="0"/>
              <a:t>  Πώς οι ίδιοι οι εκπαιδευτικοί αναγνωρίζουν αυτή τη σύνδεση και τι μορφής εμπόδια και συγκρούσεις αναδεικνύονται στην πορεία αυτή;</a:t>
            </a:r>
          </a:p>
          <a:p>
            <a:r>
              <a:rPr lang="el-GR" sz="2800" dirty="0"/>
              <a:t>Τι «μαθαίνει» ο εκπαιδευτικός μέσα από αυτή την παρέμβαση;</a:t>
            </a:r>
          </a:p>
          <a:p>
            <a:endParaRPr lang="en-US" sz="2800" dirty="0"/>
          </a:p>
          <a:p>
            <a:endParaRPr lang="en-US" dirty="0"/>
          </a:p>
        </p:txBody>
      </p:sp>
    </p:spTree>
    <p:extLst>
      <p:ext uri="{BB962C8B-B14F-4D97-AF65-F5344CB8AC3E}">
        <p14:creationId xmlns:p14="http://schemas.microsoft.com/office/powerpoint/2010/main" val="2389803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a:t>
            </a:r>
            <a:r>
              <a:rPr lang="el-GR" dirty="0"/>
              <a:t>πλαίσιο της έρευνας</a:t>
            </a:r>
            <a:endParaRPr lang="en-US" dirty="0"/>
          </a:p>
        </p:txBody>
      </p:sp>
      <p:sp>
        <p:nvSpPr>
          <p:cNvPr id="3" name="Content Placeholder 2"/>
          <p:cNvSpPr>
            <a:spLocks noGrp="1"/>
          </p:cNvSpPr>
          <p:nvPr>
            <p:ph idx="1"/>
          </p:nvPr>
        </p:nvSpPr>
        <p:spPr/>
        <p:txBody>
          <a:bodyPr/>
          <a:lstStyle/>
          <a:p>
            <a:r>
              <a:rPr lang="el-GR" dirty="0"/>
              <a:t>Μεταπτυχιακό μάθημα 52 ωρών κατά τη διάρκεια ενός εξαμήνου (4 ώρες/εβδομάδα) </a:t>
            </a:r>
          </a:p>
          <a:p>
            <a:r>
              <a:rPr lang="el-GR" dirty="0"/>
              <a:t>12 καθηγητές μαθηματικών και  24 νέοι απόφοιτοι μαθηματικοί με διδακτική εμπειρία κυρίως από φροντιστήρια και ιδιαίτερα μαθήματα.</a:t>
            </a:r>
            <a:r>
              <a:rPr lang="en-US" dirty="0"/>
              <a:t> </a:t>
            </a:r>
            <a:endParaRPr lang="el-GR" dirty="0"/>
          </a:p>
          <a:p>
            <a:r>
              <a:rPr lang="el-GR" dirty="0"/>
              <a:t>Ο βασικός στόχος να φέρει σε επαφή τους εκπαιδευτικούς με σημαντικά αποτελέσματα της έρευνας στη Διδακτική των Μαθηματικών και να αναγνωρίσουν κάποια σχέση και χρησιμότητα αυτών των ευρημάτων με τη διδασκαλία των μαθηματικών</a:t>
            </a:r>
            <a:r>
              <a:rPr lang="en-US" dirty="0"/>
              <a:t> </a:t>
            </a:r>
            <a:endParaRPr lang="el-GR" dirty="0"/>
          </a:p>
          <a:p>
            <a:endParaRPr lang="en-US" dirty="0"/>
          </a:p>
        </p:txBody>
      </p:sp>
    </p:spTree>
    <p:extLst>
      <p:ext uri="{BB962C8B-B14F-4D97-AF65-F5344CB8AC3E}">
        <p14:creationId xmlns:p14="http://schemas.microsoft.com/office/powerpoint/2010/main" val="3194423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ομαδική εργασία</a:t>
            </a:r>
            <a:endParaRPr lang="en-US" dirty="0"/>
          </a:p>
        </p:txBody>
      </p:sp>
      <p:sp>
        <p:nvSpPr>
          <p:cNvPr id="3" name="Content Placeholder 2"/>
          <p:cNvSpPr>
            <a:spLocks noGrp="1"/>
          </p:cNvSpPr>
          <p:nvPr>
            <p:ph idx="1"/>
          </p:nvPr>
        </p:nvSpPr>
        <p:spPr/>
        <p:txBody>
          <a:bodyPr>
            <a:normAutofit/>
          </a:bodyPr>
          <a:lstStyle/>
          <a:p>
            <a:r>
              <a:rPr lang="el-GR" dirty="0"/>
              <a:t>σχεδιασμό μαθήματος σε συνεργασία με άλλους εκπαιδευτικούς</a:t>
            </a:r>
          </a:p>
          <a:p>
            <a:r>
              <a:rPr lang="el-GR" dirty="0"/>
              <a:t>ομάδες 4-5 ατόμων σχεδίασαν μια διδακτική παρέμβαση, την δοκίμασαν στην τάξη, ανέλυσαν τα δεδομένα τους και παρουσίασαν τα αποτελέσματά τους </a:t>
            </a:r>
          </a:p>
          <a:p>
            <a:r>
              <a:rPr lang="el-GR" dirty="0"/>
              <a:t>Ο σχεδιασμός παρουσιάζονταν στο μάθημα και εξελισσόταν μέσα από τα σχόλια των άλλων εκπαιδευτικών και της διδάσκουσας. </a:t>
            </a:r>
          </a:p>
          <a:p>
            <a:r>
              <a:rPr lang="el-GR" dirty="0"/>
              <a:t>Οι εκπαιδευτικοί αιτιολογούσαν τις διδακτικές τους επιλογές στο σχεδιασμό με βάση την έρευνα </a:t>
            </a:r>
          </a:p>
          <a:p>
            <a:r>
              <a:rPr lang="el-GR" dirty="0"/>
              <a:t>Στην τάξη συλλέγουν δεδομένα που αναλύουν με στόχο να εντοπίσουν μέσα από το τι έκαναν οι μαθητές την αποτελεσματικότητα της διδακτικής τους παρέμβασης</a:t>
            </a:r>
            <a:endParaRPr lang="en-US" dirty="0"/>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Επίπεδα δραστηριότητας (</a:t>
            </a:r>
            <a:r>
              <a:rPr lang="en-US" dirty="0" err="1"/>
              <a:t>Leontev</a:t>
            </a:r>
            <a:r>
              <a:rPr lang="en-US" dirty="0"/>
              <a:t>)</a:t>
            </a:r>
          </a:p>
        </p:txBody>
      </p:sp>
      <p:sp>
        <p:nvSpPr>
          <p:cNvPr id="3" name="Content Placeholder 2"/>
          <p:cNvSpPr>
            <a:spLocks noGrp="1"/>
          </p:cNvSpPr>
          <p:nvPr>
            <p:ph idx="1"/>
          </p:nvPr>
        </p:nvSpPr>
        <p:spPr/>
        <p:txBody>
          <a:bodyPr>
            <a:normAutofit/>
          </a:bodyPr>
          <a:lstStyle/>
          <a:p>
            <a:r>
              <a:rPr lang="el-GR" sz="3600" dirty="0"/>
              <a:t>Δραστηριότητα – κίνητρο</a:t>
            </a:r>
          </a:p>
          <a:p>
            <a:r>
              <a:rPr lang="el-GR" sz="3600" dirty="0"/>
              <a:t>Ενέργειες – στόχοι</a:t>
            </a:r>
          </a:p>
          <a:p>
            <a:r>
              <a:rPr lang="el-GR" sz="3600" dirty="0"/>
              <a:t>Λειτουργίες - συνθήκες</a:t>
            </a:r>
            <a:endParaRPr lang="en-US" sz="3600" dirty="0"/>
          </a:p>
        </p:txBody>
      </p:sp>
    </p:spTree>
    <p:extLst>
      <p:ext uri="{BB962C8B-B14F-4D97-AF65-F5344CB8AC3E}">
        <p14:creationId xmlns:p14="http://schemas.microsoft.com/office/powerpoint/2010/main" val="168231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t>Η σύνδεση έρευνας-πρακτικής : Επεισόδιο 1</a:t>
            </a:r>
            <a:endParaRPr lang="en-US" sz="3600" dirty="0"/>
          </a:p>
        </p:txBody>
      </p:sp>
      <p:sp>
        <p:nvSpPr>
          <p:cNvPr id="3" name="Content Placeholder 2"/>
          <p:cNvSpPr>
            <a:spLocks noGrp="1"/>
          </p:cNvSpPr>
          <p:nvPr>
            <p:ph idx="1"/>
          </p:nvPr>
        </p:nvSpPr>
        <p:spPr/>
        <p:txBody>
          <a:bodyPr>
            <a:normAutofit lnSpcReduction="10000"/>
          </a:bodyPr>
          <a:lstStyle/>
          <a:p>
            <a:r>
              <a:rPr lang="el-GR" dirty="0"/>
              <a:t>Σχεδιασμός μιας δραστηριότητας για τη διερεύνηση του πως οι μαθητές της Α΄Γυμνασίου σκέφτονται για τα κλάσματα αναφορικά με τη σχέση μέρους-όλου και αντίστροφα. </a:t>
            </a:r>
          </a:p>
          <a:p>
            <a:pPr>
              <a:buNone/>
            </a:pPr>
            <a:r>
              <a:rPr lang="el-GR" dirty="0"/>
              <a:t>«Έχουμε εντοπίσει πως τα παιδιά από το όλο πάνε στο μέρος και πως από το μέρος στο όλο. Έχουν δηλαδή πρόβλημα αν τους πούμε το 2/7 μιας ποσότητας που τη θεωρούμε ως μονάδα πόσο είναι και αν τα 2/7 είναι τόσο βρές την ποσότητα. Εκεί γίνεται χαμός. Είναι το πιο δύσκολο κομμάτι της Α΄Γυμνασίου» (Χρύσα)</a:t>
            </a:r>
          </a:p>
          <a:p>
            <a:pPr>
              <a:buNone/>
            </a:pPr>
            <a:r>
              <a:rPr lang="el-GR" dirty="0"/>
              <a:t>Έχουν διαβάσει μια σειρά από ερευνητικά άρθρα αλλά δεν μπορούν να τα χρησιμοποιήσουν στο σχεδιασμό.</a:t>
            </a:r>
          </a:p>
          <a:p>
            <a:pPr>
              <a:buNone/>
            </a:pPr>
            <a:r>
              <a:rPr lang="el-GR" dirty="0"/>
              <a:t>Αναζητούν κάποιο πρόβλημα από το σχολικό βιβλίο</a:t>
            </a:r>
          </a:p>
          <a:p>
            <a:pPr>
              <a:buNone/>
            </a:pPr>
            <a:r>
              <a:rPr lang="el-GR" dirty="0"/>
              <a:t>Θέλουν να κάνουν μια εισαγωγή για να υπενθυμίσουν στους μαθητές τα κλάσματα </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l-GR" dirty="0"/>
              <a:t>Ο σχεδιασμός τους στηρίζεται σε κοινές πρακτικές που ισχύουν στην κοινότητα των εκπαιδευτικών</a:t>
            </a:r>
          </a:p>
          <a:p>
            <a:r>
              <a:rPr lang="el-GR" dirty="0"/>
              <a:t>Η έρευνα για αυτούς αντιμετωπίζεται ώς μέτρηση καθώς μιλούν για </a:t>
            </a:r>
            <a:r>
              <a:rPr lang="en-US" dirty="0"/>
              <a:t>pretest – post test, </a:t>
            </a:r>
            <a:r>
              <a:rPr lang="el-GR" dirty="0"/>
              <a:t>ομάδα ελέγχου –πειραματική που δεν έχει νόημα στην προκειμένη κατάσταση</a:t>
            </a:r>
          </a:p>
          <a:p>
            <a:r>
              <a:rPr lang="el-GR" dirty="0"/>
              <a:t>Αναζητούσαν υποστήριξη από τη διδάσκουσα: «Περιμένουμε από εσας να μας πείτε τι να κάνουμε. Δεν ξέρουμε»</a:t>
            </a:r>
          </a:p>
          <a:p>
            <a:r>
              <a:rPr lang="el-GR" dirty="0"/>
              <a:t>Η συζήτηση μεταφέρεται στο να σχεδιάσουν κάτι ενδιαφέρον για τους μαθητές να μοιράσουν ένα σύνολο σε τρία μέρη και να πάρουν τα 2/3 του συνόλου</a:t>
            </a:r>
          </a:p>
          <a:p>
            <a:r>
              <a:rPr lang="el-GR" dirty="0"/>
              <a:t>Στη συνέχεια αν μπορώ να μοιράσω σε διακριτά αντικείμενα. Θεωρούν ότι αν τα αντικείμενα είναι 11 τότε δεν μπορώ να μιλάω για 2/5</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a:t>Ακολουθούν προτάσεις από τους εκπαιδευτικούς όπου ενώ αξιοποιούνται μοντέλα δεν είναι ξεκάθαρη ποια είναι η δυσκολία του προβλήματος</a:t>
            </a:r>
          </a:p>
          <a:p>
            <a:r>
              <a:rPr lang="el-GR" dirty="0"/>
              <a:t>Η διδάσκουσα ανοίγει το ζήτημα των κλασματικών μονάδων και το ρόλο τους ως μονάδες</a:t>
            </a:r>
          </a:p>
          <a:p>
            <a:endParaRPr lang="el-GR" dirty="0"/>
          </a:p>
          <a:p>
            <a:pPr>
              <a:buNone/>
            </a:pP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Ερμηνεία</a:t>
            </a:r>
            <a:endParaRPr lang="en-US" dirty="0"/>
          </a:p>
        </p:txBody>
      </p:sp>
      <p:sp>
        <p:nvSpPr>
          <p:cNvPr id="3" name="Content Placeholder 2"/>
          <p:cNvSpPr>
            <a:spLocks noGrp="1"/>
          </p:cNvSpPr>
          <p:nvPr>
            <p:ph idx="1"/>
          </p:nvPr>
        </p:nvSpPr>
        <p:spPr/>
        <p:txBody>
          <a:bodyPr>
            <a:normAutofit/>
          </a:bodyPr>
          <a:lstStyle/>
          <a:p>
            <a:r>
              <a:rPr lang="el-GR" dirty="0"/>
              <a:t>Το σημείο αναφοράς για τους εκπαιδευτικούς είναι η εμπειρία τους από τη διδασκαλία ενώ η έρευνα φαίνεται ότι δεν έχει καμμία σχέση</a:t>
            </a:r>
          </a:p>
          <a:p>
            <a:r>
              <a:rPr lang="el-GR" dirty="0"/>
              <a:t>Η διδάσκουσα προσπαθεί να βοηθήσει τους εκπαιδευτικούς να δουν συνδέσεις αλλά ακόμα τα κίνητρα και οι στόχοι δεν έχουν καμμία σύνδεση</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21506" name="Object 2"/>
          <p:cNvGraphicFramePr>
            <a:graphicFrameLocks noChangeAspect="1"/>
          </p:cNvGraphicFramePr>
          <p:nvPr/>
        </p:nvGraphicFramePr>
        <p:xfrm>
          <a:off x="1522413" y="2133600"/>
          <a:ext cx="6099175" cy="3924300"/>
        </p:xfrm>
        <a:graphic>
          <a:graphicData uri="http://schemas.openxmlformats.org/presentationml/2006/ole">
            <mc:AlternateContent xmlns:mc="http://schemas.openxmlformats.org/markup-compatibility/2006">
              <mc:Choice xmlns:v="urn:schemas-microsoft-com:vml" Requires="v">
                <p:oleObj name="Document" r:id="rId2" imgW="6099151" imgH="3928515" progId="Word.Document.12">
                  <p:embed/>
                </p:oleObj>
              </mc:Choice>
              <mc:Fallback>
                <p:oleObj name="Document" r:id="rId2" imgW="6099151" imgH="3928515" progId="Word.Document.12">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2133600"/>
                        <a:ext cx="6099175" cy="3924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σύνδεση έρευνας-πρακτικής: Επεισόδιο 2</a:t>
            </a:r>
            <a:endParaRPr lang="en-US" dirty="0"/>
          </a:p>
        </p:txBody>
      </p:sp>
      <p:sp>
        <p:nvSpPr>
          <p:cNvPr id="3" name="Content Placeholder 2"/>
          <p:cNvSpPr>
            <a:spLocks noGrp="1"/>
          </p:cNvSpPr>
          <p:nvPr>
            <p:ph idx="1"/>
          </p:nvPr>
        </p:nvSpPr>
        <p:spPr/>
        <p:txBody>
          <a:bodyPr>
            <a:normAutofit/>
          </a:bodyPr>
          <a:lstStyle/>
          <a:p>
            <a:r>
              <a:rPr lang="el-GR" dirty="0"/>
              <a:t>Δύο εβδομάδες αργότερα οι εκπαιδευτικοί παρουσιάζουν τον νέο τους σχεδιασμό. Δίνονται σχηματικά τα 5/4 μιας σοκολάτας και ζητείται από τους μαθητές να σχεδιάσουν τη σοκολάτα.</a:t>
            </a:r>
          </a:p>
          <a:p>
            <a:r>
              <a:rPr lang="el-GR" dirty="0"/>
              <a:t>Σπύρος: Μπορεί να προηγηθεί μια ερώτηση για το τι είναι καταχρηστικό κλάσμα</a:t>
            </a:r>
          </a:p>
          <a:p>
            <a:r>
              <a:rPr lang="el-GR" dirty="0"/>
              <a:t>Χρύσα: δεν κάνουμε θεωρητική παρουσίαση εμείς καθόλου.Λέμε να τ’ αφήσουμε έτσι και να μας κάνουν τα παιδιά την ερώτηση</a:t>
            </a:r>
          </a:p>
          <a:p>
            <a:r>
              <a:rPr lang="el-GR" dirty="0"/>
              <a:t>Σπύρος: Μήπως να τους πείτε ότι 5/4 είναι 4/4 και </a:t>
            </a:r>
            <a:r>
              <a:rPr lang="en-US" dirty="0"/>
              <a:t>¼</a:t>
            </a:r>
            <a:r>
              <a:rPr lang="el-GR" dirty="0"/>
              <a:t>; Να τα στρέψετε προς τα εκεί;</a:t>
            </a:r>
          </a:p>
        </p:txBody>
      </p:sp>
    </p:spTree>
    <p:extLst>
      <p:ext uri="{BB962C8B-B14F-4D97-AF65-F5344CB8AC3E}">
        <p14:creationId xmlns:p14="http://schemas.microsoft.com/office/powerpoint/2010/main" val="4058577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l-GR" dirty="0"/>
              <a:t>Χρύσα: Όχι μόνα τους. Εμείς δεν θα παρεμβούμε. Γιατί η έρευνα λέει ότι όταν τα παιδιά βλέπουν ένα κλασματικό αριθμό θεωρούν πάντα ότι είναι μέρος του όλου. Πάντα. Οπότε αν δώσουμε και δούμε αυτό τότε θα κάνουμε μια ερώτηση</a:t>
            </a:r>
          </a:p>
          <a:p>
            <a:r>
              <a:rPr lang="el-GR" dirty="0"/>
              <a:t>Κική: Με βάση και το άρθρο το αντίστοιχο περιμένουμε οι μαθητές να έχουν προβλήματα. Θα το χωρίσουν στα 5 και θα πάρουν τα 4. Άλλα παιδιά μπορούν να σκεφτούν ότι το </a:t>
            </a:r>
            <a:r>
              <a:rPr lang="en-US" dirty="0"/>
              <a:t>¼</a:t>
            </a:r>
            <a:r>
              <a:rPr lang="el-GR" dirty="0"/>
              <a:t> είναι η κλασματική μονάδα, να χωρίσουν στα 4 οπότε θα ξέρουν ότι αυτό είναι το </a:t>
            </a:r>
            <a:r>
              <a:rPr lang="en-US" dirty="0"/>
              <a:t>¼</a:t>
            </a:r>
            <a:r>
              <a:rPr lang="el-GR" dirty="0"/>
              <a:t> και παίρνουμε το όλο. Όπως και στο άρθρο που είχαμε διαβάσει υπάρχουν αυτές οι παρανοήσεις που είπαμε πριν. </a:t>
            </a:r>
            <a:endParaRPr lang="en-US" dirty="0"/>
          </a:p>
          <a:p>
            <a:endParaRPr lang="en-US" dirty="0"/>
          </a:p>
        </p:txBody>
      </p:sp>
    </p:spTree>
    <p:extLst>
      <p:ext uri="{BB962C8B-B14F-4D97-AF65-F5344CB8AC3E}">
        <p14:creationId xmlns:p14="http://schemas.microsoft.com/office/powerpoint/2010/main" val="133393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l-GR" dirty="0"/>
              <a:t>Το σύστημα της διδασκαλίας και της έρευνας φαίνεται να αλληλεπιδρούν</a:t>
            </a:r>
          </a:p>
          <a:p>
            <a:r>
              <a:rPr lang="el-GR" dirty="0"/>
              <a:t>Το αντικείμενο της δραστηριότητας επεκτείνεται καθώς γίνετια πιο εστιασμένο και οι εκπαιδευτικοί χρησιμοποιούν ερευνητικά εργαλεία για αυτόν τον μετασχηματισμό</a:t>
            </a:r>
          </a:p>
          <a:p>
            <a:r>
              <a:rPr lang="el-GR" dirty="0"/>
              <a:t>Η κοινότητα, οι κανόνες και ο καταμερισμός της εργασίας δεν φαίνεται να αλλάζουν και βρίσκονται ακόμα σε σύγκρουση </a:t>
            </a:r>
          </a:p>
          <a:p>
            <a:r>
              <a:rPr lang="el-GR" dirty="0"/>
              <a:t>Οι εκπαιδευτικοί εξοικειώνονται με τους κανόνες και πρακτικές της ερευνητικής κοινότητας και έτσι διαμορφώνεται το αντικείμενο και πιθανόν αποκτούν ένα νέο όραμα για τη διαμόρφωση νέων κανόνων και του καταμερισμού εργασίας</a:t>
            </a:r>
          </a:p>
          <a:p>
            <a:r>
              <a:rPr lang="el-GR" dirty="0"/>
              <a:t>Στοιχεία κριτικής ευθυγράμμισης εμφανίζονται όπου οι εκπαιδευτικού διερενούν τη διδασκαλία τους και την αναπτύσσουν στη βάση των καινούριων εμπειριών τους</a:t>
            </a:r>
          </a:p>
        </p:txBody>
      </p:sp>
    </p:spTree>
    <p:extLst>
      <p:ext uri="{BB962C8B-B14F-4D97-AF65-F5344CB8AC3E}">
        <p14:creationId xmlns:p14="http://schemas.microsoft.com/office/powerpoint/2010/main" val="3191705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40031951"/>
              </p:ext>
            </p:extLst>
          </p:nvPr>
        </p:nvGraphicFramePr>
        <p:xfrm>
          <a:off x="546251" y="1417638"/>
          <a:ext cx="7151514" cy="4468392"/>
        </p:xfrm>
        <a:graphic>
          <a:graphicData uri="http://schemas.openxmlformats.org/presentationml/2006/ole">
            <mc:AlternateContent xmlns:mc="http://schemas.openxmlformats.org/markup-compatibility/2006">
              <mc:Choice xmlns:v="urn:schemas-microsoft-com:vml" Requires="v">
                <p:oleObj name="Document" r:id="rId2" imgW="5410200" imgH="3302000" progId="Word.Document.12">
                  <p:embed/>
                </p:oleObj>
              </mc:Choice>
              <mc:Fallback>
                <p:oleObj name="Document" r:id="rId2" imgW="5410200" imgH="3302000" progId="Word.Document.12">
                  <p:embed/>
                  <p:pic>
                    <p:nvPicPr>
                      <p:cNvPr id="0" name=""/>
                      <p:cNvPicPr/>
                      <p:nvPr/>
                    </p:nvPicPr>
                    <p:blipFill>
                      <a:blip r:embed="rId3"/>
                      <a:stretch>
                        <a:fillRect/>
                      </a:stretch>
                    </p:blipFill>
                    <p:spPr>
                      <a:xfrm>
                        <a:off x="546251" y="1417638"/>
                        <a:ext cx="7151514" cy="4468392"/>
                      </a:xfrm>
                      <a:prstGeom prst="rect">
                        <a:avLst/>
                      </a:prstGeom>
                    </p:spPr>
                  </p:pic>
                </p:oleObj>
              </mc:Fallback>
            </mc:AlternateContent>
          </a:graphicData>
        </a:graphic>
      </p:graphicFrame>
    </p:spTree>
    <p:extLst>
      <p:ext uri="{BB962C8B-B14F-4D97-AF65-F5344CB8AC3E}">
        <p14:creationId xmlns:p14="http://schemas.microsoft.com/office/powerpoint/2010/main" val="965213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Μετά από τον πειραματισμό στην τάξη</a:t>
            </a:r>
            <a:endParaRPr lang="en-US" dirty="0"/>
          </a:p>
        </p:txBody>
      </p:sp>
      <p:sp>
        <p:nvSpPr>
          <p:cNvPr id="3" name="Content Placeholder 2"/>
          <p:cNvSpPr>
            <a:spLocks noGrp="1"/>
          </p:cNvSpPr>
          <p:nvPr>
            <p:ph idx="1"/>
          </p:nvPr>
        </p:nvSpPr>
        <p:spPr/>
        <p:txBody>
          <a:bodyPr>
            <a:normAutofit fontScale="92500"/>
          </a:bodyPr>
          <a:lstStyle/>
          <a:p>
            <a:pPr marL="114300" indent="0">
              <a:buNone/>
            </a:pPr>
            <a:r>
              <a:rPr lang="el-GR" dirty="0"/>
              <a:t>Μάρα: Έμαθα ότι διαβάζοντας ερευνητικά άρθρα μου είναι χρήσιμο στη διδασκαλία. Ότι διάβασα το είδα στη διδασκαλία</a:t>
            </a:r>
          </a:p>
          <a:p>
            <a:pPr marL="114300" indent="0">
              <a:buNone/>
            </a:pPr>
            <a:r>
              <a:rPr lang="el-GR" dirty="0"/>
              <a:t>Χρύσα: Η παρέμβαση μας προκάλεσε συζήτηση. Είχαμε την ευκαιρία να πούμε πράγματα στα παιδιά, να συζητήσουμε μαζί τους σημεία που προέκυψαν. Σημεία που αναμέναμε όπως είπε η Μάρα</a:t>
            </a:r>
          </a:p>
          <a:p>
            <a:pPr marL="114300" indent="0">
              <a:buNone/>
            </a:pPr>
            <a:r>
              <a:rPr lang="el-GR" dirty="0"/>
              <a:t>Κική: Και ότι κάνοντας ένα παραδοσιακό μάθημα...</a:t>
            </a:r>
          </a:p>
          <a:p>
            <a:pPr marL="114300" indent="0">
              <a:buNone/>
            </a:pPr>
            <a:r>
              <a:rPr lang="el-GR" dirty="0"/>
              <a:t>Χρύσα: Χάνουμε πράγματα</a:t>
            </a:r>
          </a:p>
          <a:p>
            <a:pPr marL="114300" indent="0">
              <a:buNone/>
            </a:pPr>
            <a:r>
              <a:rPr lang="el-GR" dirty="0"/>
              <a:t>Κική: Χάνουμε πράγματα. Δεν είναι διδασκαλία αυτό που συνήθως κάνουμε. Δεν έχω διδάξει πρόσφατα στο Γυμνάσιο αλλά όταν ένας μαθητής μουέλεγε ότι στο </a:t>
            </a:r>
            <a:r>
              <a:rPr lang="en-US" dirty="0"/>
              <a:t>½</a:t>
            </a:r>
            <a:r>
              <a:rPr lang="el-GR" dirty="0"/>
              <a:t> τα μέρη δεν είναι ίσα θα έλεγα ότι ο μαθητής είναι πολύ αδύνατος και όχι ότι υπάρχει μια παρανόηση για την οποία εμείς έχουμε την πρωταρχική ευθύνη. Ίσως χρειάζεται να αλλάξουμε τον τρόπο που διδάσκουμε.</a:t>
            </a:r>
          </a:p>
          <a:p>
            <a:pPr marL="114300" indent="0">
              <a:buNone/>
            </a:pPr>
            <a:endParaRPr lang="el-GR" dirty="0"/>
          </a:p>
          <a:p>
            <a:pPr marL="114300" indent="0">
              <a:buNone/>
            </a:pPr>
            <a:endParaRPr lang="en-US" dirty="0"/>
          </a:p>
        </p:txBody>
      </p:sp>
    </p:spTree>
    <p:extLst>
      <p:ext uri="{BB962C8B-B14F-4D97-AF65-F5344CB8AC3E}">
        <p14:creationId xmlns:p14="http://schemas.microsoft.com/office/powerpoint/2010/main" val="3377964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έννοια της δραστηριότητας</a:t>
            </a:r>
            <a:br>
              <a:rPr lang="el-GR" dirty="0"/>
            </a:br>
            <a:r>
              <a:rPr lang="en-US" dirty="0"/>
              <a:t>(</a:t>
            </a:r>
            <a:r>
              <a:rPr lang="en-US" dirty="0" err="1"/>
              <a:t>Leont'ev</a:t>
            </a:r>
            <a:r>
              <a:rPr lang="el-GR" dirty="0"/>
              <a:t>, </a:t>
            </a:r>
            <a:r>
              <a:rPr lang="en-US" dirty="0"/>
              <a:t>1978)</a:t>
            </a:r>
          </a:p>
        </p:txBody>
      </p:sp>
      <p:sp>
        <p:nvSpPr>
          <p:cNvPr id="3" name="Content Placeholder 2"/>
          <p:cNvSpPr>
            <a:spLocks noGrp="1"/>
          </p:cNvSpPr>
          <p:nvPr>
            <p:ph idx="1"/>
          </p:nvPr>
        </p:nvSpPr>
        <p:spPr>
          <a:xfrm>
            <a:off x="1028700" y="2043793"/>
            <a:ext cx="7200900" cy="3799115"/>
          </a:xfrm>
        </p:spPr>
        <p:txBody>
          <a:bodyPr>
            <a:normAutofit fontScale="62500" lnSpcReduction="20000"/>
          </a:bodyPr>
          <a:lstStyle/>
          <a:p>
            <a:r>
              <a:rPr lang="el-GR" dirty="0"/>
              <a:t>Οι ενέργειες είναι συστατικά της δραστηριότητας και σχετίζονται με συνειδητούς στόχους</a:t>
            </a:r>
            <a:endParaRPr lang="en-US" dirty="0"/>
          </a:p>
          <a:p>
            <a:r>
              <a:rPr lang="el-GR" dirty="0"/>
              <a:t>Οι λειτουργίες εξαρτώνται από τις συνθήκες για την επίτευξη ενός συγκεκριμένου στόχου</a:t>
            </a:r>
          </a:p>
          <a:p>
            <a:r>
              <a:rPr lang="el-GR" dirty="0"/>
              <a:t>Δραστηριότητα, ενέργειες και λειτουργίες είναι διαφορετικά επίπεδα</a:t>
            </a:r>
            <a:endParaRPr lang="en-US" dirty="0"/>
          </a:p>
          <a:p>
            <a:endParaRPr lang="en-US" dirty="0"/>
          </a:p>
          <a:p>
            <a:endParaRPr lang="en-US" dirty="0"/>
          </a:p>
          <a:p>
            <a:endParaRPr lang="en-US" dirty="0"/>
          </a:p>
          <a:p>
            <a:endParaRPr lang="en-US" dirty="0"/>
          </a:p>
          <a:p>
            <a:endParaRPr lang="en-US" dirty="0"/>
          </a:p>
          <a:p>
            <a:endParaRPr lang="el-GR" dirty="0"/>
          </a:p>
          <a:p>
            <a:endParaRPr lang="el-GR" dirty="0"/>
          </a:p>
          <a:p>
            <a:endParaRPr lang="el-GR" dirty="0"/>
          </a:p>
          <a:p>
            <a:r>
              <a:rPr lang="en-US" dirty="0"/>
              <a:t>From Nunez (2009), p. 9)</a:t>
            </a:r>
            <a:endParaRPr lang="el-GR" dirty="0"/>
          </a:p>
          <a:p>
            <a:r>
              <a:rPr lang="en-US" dirty="0"/>
              <a:t>“</a:t>
            </a:r>
            <a:r>
              <a:rPr lang="el-GR" dirty="0"/>
              <a:t>Η δραστηριότητα ίσως χάσει το κίνητρο οπότε στην περίπτωση αυτή γίνεται ενέργεια  που ίσως στην περίπτωση αυτή στη συνέχεια μπορεί να γίνει δραστηριότητα με καινούριο κίνητρο και τελικά η δράση μπορεί να μετασχηματιστεί ως ένα μέσο για την πραγματοποίηση ενός στόχου που μπορεί να προκαλέσει άλλες ενέργειες (σ. 8)</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2909207" y="2713683"/>
            <a:ext cx="3186793" cy="1722464"/>
          </a:xfrm>
          <a:prstGeom prst="rect">
            <a:avLst/>
          </a:prstGeom>
        </p:spPr>
      </p:pic>
    </p:spTree>
    <p:extLst>
      <p:ext uri="{BB962C8B-B14F-4D97-AF65-F5344CB8AC3E}">
        <p14:creationId xmlns:p14="http://schemas.microsoft.com/office/powerpoint/2010/main" val="1395778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Ερμηνεία</a:t>
            </a:r>
            <a:endParaRPr lang="en-US" dirty="0"/>
          </a:p>
        </p:txBody>
      </p:sp>
      <p:sp>
        <p:nvSpPr>
          <p:cNvPr id="3" name="Content Placeholder 2"/>
          <p:cNvSpPr>
            <a:spLocks noGrp="1"/>
          </p:cNvSpPr>
          <p:nvPr>
            <p:ph idx="1"/>
          </p:nvPr>
        </p:nvSpPr>
        <p:spPr/>
        <p:txBody>
          <a:bodyPr>
            <a:normAutofit lnSpcReduction="10000"/>
          </a:bodyPr>
          <a:lstStyle/>
          <a:p>
            <a:r>
              <a:rPr lang="el-GR" dirty="0"/>
              <a:t>Το αντικείμενο της δραστηριότητας μετασχηματίστηκε στη μελέτη της σκέψης των μαθητών</a:t>
            </a:r>
          </a:p>
          <a:p>
            <a:r>
              <a:rPr lang="el-GR" dirty="0"/>
              <a:t>Οι εκπαιδευτικοί έφεραν παραδείγματα από τη δουλειά τους με τους μαθητές και συνειδητοποίησαν την πολυπλοκότητα της διαδικασίας που απαιτείται για την κατασκευή της έννοιας του κλάσματος</a:t>
            </a:r>
          </a:p>
          <a:p>
            <a:r>
              <a:rPr lang="el-GR" dirty="0"/>
              <a:t>Τα εργαλεία που χρησιμοποίησαν έδωσαν νόημα στις παρατηρήσεις τους την τάξη (για τους νέους περισσότερο ως μέσο επιβεβάιωσης αυτών που είδαν από την έρευνα σχετικά με τη σκέψη των μαθητών για το κλάσμα ενώ για τους έμπειρους εκπαιδευτικούς η έρευνα τους βοήθησε να εμβαθύνουν την κατανόηση τους γύρω από τη σκέψη των μαθητών και την υποστήριξη συζήτησης στην τάξη που θα προσφέρει στους μαθητές ευκαιρίες μάθησης</a:t>
            </a:r>
          </a:p>
        </p:txBody>
      </p:sp>
    </p:spTree>
    <p:extLst>
      <p:ext uri="{BB962C8B-B14F-4D97-AF65-F5344CB8AC3E}">
        <p14:creationId xmlns:p14="http://schemas.microsoft.com/office/powerpoint/2010/main" val="899419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sz="3600" dirty="0"/>
              <a:t>Παράδειγμα 3: Η μελέτη των δράσεων των ερευνητών σε πλαίσια συνεργασίας με εκπαιδευτικούς</a:t>
            </a:r>
            <a:endParaRPr lang="en-US" sz="3600" dirty="0"/>
          </a:p>
        </p:txBody>
      </p:sp>
      <p:sp>
        <p:nvSpPr>
          <p:cNvPr id="3" name="Content Placeholder 2"/>
          <p:cNvSpPr>
            <a:spLocks noGrp="1"/>
          </p:cNvSpPr>
          <p:nvPr>
            <p:ph idx="1"/>
          </p:nvPr>
        </p:nvSpPr>
        <p:spPr/>
        <p:txBody>
          <a:bodyPr>
            <a:normAutofit/>
          </a:bodyPr>
          <a:lstStyle/>
          <a:p>
            <a:r>
              <a:rPr lang="el-GR" sz="3200" dirty="0"/>
              <a:t>Ερευνητικός στόχος: Η μελέτη της δραστηριότητας των ερευνητών και του μετασχηματισμού της στην πορεία υποστήριξης των εκπαιδευτικών να μπουν στη διαδικασία της έρευνας και να την συνδέσουν με την πρακτική της διδασκαλίας</a:t>
            </a:r>
            <a:r>
              <a:rPr lang="en-US" sz="3200" dirty="0"/>
              <a:t> </a:t>
            </a:r>
            <a:r>
              <a:rPr lang="el-GR" sz="3200" dirty="0"/>
              <a:t>σε δύο πλαίσια</a:t>
            </a:r>
            <a:endParaRPr lang="en-US" sz="3200" dirty="0"/>
          </a:p>
        </p:txBody>
      </p:sp>
    </p:spTree>
    <p:extLst>
      <p:ext uri="{BB962C8B-B14F-4D97-AF65-F5344CB8AC3E}">
        <p14:creationId xmlns:p14="http://schemas.microsoft.com/office/powerpoint/2010/main" val="4234019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Τα πλαίσια συνεργασίας</a:t>
            </a:r>
            <a:r>
              <a:rPr lang="en-US" dirty="0"/>
              <a:t> </a:t>
            </a:r>
          </a:p>
        </p:txBody>
      </p:sp>
      <p:sp>
        <p:nvSpPr>
          <p:cNvPr id="3" name="Content Placeholder 2"/>
          <p:cNvSpPr>
            <a:spLocks noGrp="1"/>
          </p:cNvSpPr>
          <p:nvPr>
            <p:ph idx="1"/>
          </p:nvPr>
        </p:nvSpPr>
        <p:spPr/>
        <p:txBody>
          <a:bodyPr>
            <a:normAutofit lnSpcReduction="10000"/>
          </a:bodyPr>
          <a:lstStyle/>
          <a:p>
            <a:r>
              <a:rPr lang="el-GR" sz="3200" dirty="0"/>
              <a:t>Κοινότητα διερεύνησης της διδασκαλίας (τρεις εκπαιδευτικοί και δύο ερευνητές  που υποστηρίζουν τους εκπαιδευτικούς να διερευνήσουν τη διδασκαλία τους)</a:t>
            </a:r>
          </a:p>
          <a:p>
            <a:r>
              <a:rPr lang="el-GR" sz="3200" dirty="0"/>
              <a:t>Ένα μάθημα μεθοδολογίας έρευνας όπου οι ερευνητές υποστηρίζουν τους εκπαιδευτικούς να εμπλακούν σε ερευνητικές δράσεις και να χρησιμοποιήσουν αυτή την ερευνητική στάση στη διδασκαλία τους</a:t>
            </a:r>
            <a:endParaRPr lang="en-US" sz="3200" dirty="0"/>
          </a:p>
        </p:txBody>
      </p:sp>
    </p:spTree>
    <p:extLst>
      <p:ext uri="{BB962C8B-B14F-4D97-AF65-F5344CB8AC3E}">
        <p14:creationId xmlns:p14="http://schemas.microsoft.com/office/powerpoint/2010/main" val="1985142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ΘΔ στη συγκεκριμένη έρευνα</a:t>
            </a:r>
            <a:endParaRPr lang="en-US" dirty="0"/>
          </a:p>
        </p:txBody>
      </p:sp>
      <p:sp>
        <p:nvSpPr>
          <p:cNvPr id="3" name="Content Placeholder 2"/>
          <p:cNvSpPr>
            <a:spLocks noGrp="1"/>
          </p:cNvSpPr>
          <p:nvPr>
            <p:ph idx="1"/>
          </p:nvPr>
        </p:nvSpPr>
        <p:spPr/>
        <p:txBody>
          <a:bodyPr>
            <a:normAutofit/>
          </a:bodyPr>
          <a:lstStyle/>
          <a:p>
            <a:r>
              <a:rPr lang="el-GR" sz="3600" dirty="0"/>
              <a:t>Δύο συστήματα δραστηριότητας:</a:t>
            </a:r>
          </a:p>
          <a:p>
            <a:endParaRPr lang="el-GR" sz="3600" dirty="0"/>
          </a:p>
          <a:p>
            <a:r>
              <a:rPr lang="el-GR" sz="3600" dirty="0"/>
              <a:t>Η δραστηριότητα των ερευνητών</a:t>
            </a:r>
          </a:p>
          <a:p>
            <a:r>
              <a:rPr lang="el-GR" sz="3600" dirty="0"/>
              <a:t>Η δραστηριότητα των εκπαιδευτικών</a:t>
            </a:r>
            <a:endParaRPr lang="en-US" sz="3600" dirty="0"/>
          </a:p>
        </p:txBody>
      </p:sp>
    </p:spTree>
    <p:extLst>
      <p:ext uri="{BB962C8B-B14F-4D97-AF65-F5344CB8AC3E}">
        <p14:creationId xmlns:p14="http://schemas.microsoft.com/office/powerpoint/2010/main" val="3244180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ανάλυση του πρώτου πλαισίου</a:t>
            </a:r>
            <a:endParaRPr lang="en-US" dirty="0"/>
          </a:p>
        </p:txBody>
      </p:sp>
      <p:sp>
        <p:nvSpPr>
          <p:cNvPr id="3" name="Content Placeholder 2"/>
          <p:cNvSpPr>
            <a:spLocks noGrp="1"/>
          </p:cNvSpPr>
          <p:nvPr>
            <p:ph idx="1"/>
          </p:nvPr>
        </p:nvSpPr>
        <p:spPr/>
        <p:txBody>
          <a:bodyPr>
            <a:normAutofit/>
          </a:bodyPr>
          <a:lstStyle/>
          <a:p>
            <a:r>
              <a:rPr lang="el-GR" sz="3200" dirty="0"/>
              <a:t>Στόχοι ερευνητών: </a:t>
            </a:r>
          </a:p>
          <a:p>
            <a:pPr lvl="1"/>
            <a:r>
              <a:rPr lang="el-GR" sz="3000" dirty="0"/>
              <a:t>να αναπτυχθούν επαγγελματικά οι εκπαιδευτικοί</a:t>
            </a:r>
          </a:p>
          <a:p>
            <a:pPr lvl="1"/>
            <a:r>
              <a:rPr lang="el-GR" sz="3000" dirty="0"/>
              <a:t>Να μάθουν για την κοινότητα διερεύνησης</a:t>
            </a:r>
          </a:p>
          <a:p>
            <a:r>
              <a:rPr lang="el-GR" sz="3200" dirty="0"/>
              <a:t>Στόχοι εκπαιδευτικών:</a:t>
            </a:r>
          </a:p>
          <a:p>
            <a:r>
              <a:rPr lang="el-GR" sz="3200" dirty="0"/>
              <a:t>Να διδάξουν μαθηματικά και να μελετήσουν τη διδασκαλία τους</a:t>
            </a:r>
          </a:p>
          <a:p>
            <a:endParaRPr lang="en-US" sz="3200" dirty="0"/>
          </a:p>
        </p:txBody>
      </p:sp>
    </p:spTree>
    <p:extLst>
      <p:ext uri="{BB962C8B-B14F-4D97-AF65-F5344CB8AC3E}">
        <p14:creationId xmlns:p14="http://schemas.microsoft.com/office/powerpoint/2010/main" val="456248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396468583"/>
              </p:ext>
            </p:extLst>
          </p:nvPr>
        </p:nvGraphicFramePr>
        <p:xfrm>
          <a:off x="1089321" y="454988"/>
          <a:ext cx="6701680" cy="5945812"/>
        </p:xfrm>
        <a:graphic>
          <a:graphicData uri="http://schemas.openxmlformats.org/presentationml/2006/ole">
            <mc:AlternateContent xmlns:mc="http://schemas.openxmlformats.org/markup-compatibility/2006">
              <mc:Choice xmlns:v="urn:schemas-microsoft-com:vml" Requires="v">
                <p:oleObj name="Document" r:id="rId2" imgW="5562600" imgH="3606800" progId="Word.Document.12">
                  <p:embed/>
                </p:oleObj>
              </mc:Choice>
              <mc:Fallback>
                <p:oleObj name="Document" r:id="rId2" imgW="5562600" imgH="3606800" progId="Word.Document.12">
                  <p:embed/>
                  <p:pic>
                    <p:nvPicPr>
                      <p:cNvPr id="0" name=""/>
                      <p:cNvPicPr/>
                      <p:nvPr/>
                    </p:nvPicPr>
                    <p:blipFill>
                      <a:blip r:embed="rId3"/>
                      <a:stretch>
                        <a:fillRect/>
                      </a:stretch>
                    </p:blipFill>
                    <p:spPr>
                      <a:xfrm>
                        <a:off x="1089321" y="454988"/>
                        <a:ext cx="6701680" cy="5945812"/>
                      </a:xfrm>
                      <a:prstGeom prst="rect">
                        <a:avLst/>
                      </a:prstGeom>
                    </p:spPr>
                  </p:pic>
                </p:oleObj>
              </mc:Fallback>
            </mc:AlternateContent>
          </a:graphicData>
        </a:graphic>
      </p:graphicFrame>
    </p:spTree>
    <p:extLst>
      <p:ext uri="{BB962C8B-B14F-4D97-AF65-F5344CB8AC3E}">
        <p14:creationId xmlns:p14="http://schemas.microsoft.com/office/powerpoint/2010/main" val="616523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Δράσεις που αναπτύχθηκαν κατά τη συνεργασία </a:t>
            </a:r>
            <a:endParaRPr lang="en-US" dirty="0"/>
          </a:p>
        </p:txBody>
      </p:sp>
      <p:sp>
        <p:nvSpPr>
          <p:cNvPr id="3" name="Content Placeholder 2"/>
          <p:cNvSpPr>
            <a:spLocks noGrp="1"/>
          </p:cNvSpPr>
          <p:nvPr>
            <p:ph idx="1"/>
          </p:nvPr>
        </p:nvSpPr>
        <p:spPr/>
        <p:txBody>
          <a:bodyPr>
            <a:normAutofit/>
          </a:bodyPr>
          <a:lstStyle/>
          <a:p>
            <a:r>
              <a:rPr lang="el-GR" sz="3200" dirty="0"/>
              <a:t>Διερευνηση των διδακτικών διλημμάτων</a:t>
            </a:r>
          </a:p>
          <a:p>
            <a:r>
              <a:rPr lang="el-GR" sz="3200" dirty="0"/>
              <a:t>Η ανάλυση της διδασκαλίας των μαθηματικών με διαφορετικά μεθοδολογικά εργαλεία</a:t>
            </a:r>
          </a:p>
          <a:p>
            <a:r>
              <a:rPr lang="el-GR" sz="3200" dirty="0"/>
              <a:t>Η μελέτη των λαθών των μαθητών και η διαχείρηση τους</a:t>
            </a:r>
          </a:p>
          <a:p>
            <a:r>
              <a:rPr lang="el-GR" sz="3200" dirty="0"/>
              <a:t>Ο σχεδιασμός και η μελέτη μαθήματος</a:t>
            </a:r>
            <a:endParaRPr lang="en-US" dirty="0"/>
          </a:p>
        </p:txBody>
      </p:sp>
    </p:spTree>
    <p:extLst>
      <p:ext uri="{BB962C8B-B14F-4D97-AF65-F5344CB8AC3E}">
        <p14:creationId xmlns:p14="http://schemas.microsoft.com/office/powerpoint/2010/main" val="407811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Αντιθέσεις που εμφανίστηκαν</a:t>
            </a:r>
            <a:endParaRPr lang="en-US" dirty="0"/>
          </a:p>
        </p:txBody>
      </p:sp>
      <p:sp>
        <p:nvSpPr>
          <p:cNvPr id="3" name="Content Placeholder 2"/>
          <p:cNvSpPr>
            <a:spLocks noGrp="1"/>
          </p:cNvSpPr>
          <p:nvPr>
            <p:ph idx="1"/>
          </p:nvPr>
        </p:nvSpPr>
        <p:spPr/>
        <p:txBody>
          <a:bodyPr>
            <a:normAutofit fontScale="77500" lnSpcReduction="20000"/>
          </a:bodyPr>
          <a:lstStyle/>
          <a:p>
            <a:r>
              <a:rPr lang="el-GR" sz="3200" dirty="0"/>
              <a:t>Οι ερευνητές είχαν μια κριτική στάση απέναντι στις διδασκαλίες των εκπαιδευτικών να προκαλέσουν αναστοχασμό: «Τους δίνεις ο ίδιος την απάντηση. Γιατί;», «Πόσο έτοιμος είσαι να αλλάξεις τον αρχικό σου σχεδιασμό;»</a:t>
            </a:r>
          </a:p>
          <a:p>
            <a:r>
              <a:rPr lang="el-GR" sz="3200" dirty="0"/>
              <a:t>Ο εκπαιδευτικός αντέδρασε στις παρατηρήσεις «Κατάφερα να αντέξω τα αρνητικά σας σχόλια. Ξέρω ότι όλοι κάνουμε λάθη γι αυτό ήθελα να συνεργαστώ μαζί σας. Ίσως επειδή ήμουν καινούριος στο σχολείο και προσπαθούσα να επιβιώσω και εσείς με ρωτούσατε γιατί έκανες αυτό γιατί έκανες το άλλο.  Τα σχόλια αυτά ίσως με ξύπνησαν και άρχισα να αναστοχάζομαι για τη διδασκαλία μου. Αυτό είναι το σημείο που αποθαρρύνει τους εκπαιδευτικούς να συνεργαστούν με τους ερευνητές»</a:t>
            </a:r>
          </a:p>
          <a:p>
            <a:endParaRPr lang="el-GR" sz="3200" dirty="0"/>
          </a:p>
        </p:txBody>
      </p:sp>
    </p:spTree>
    <p:extLst>
      <p:ext uri="{BB962C8B-B14F-4D97-AF65-F5344CB8AC3E}">
        <p14:creationId xmlns:p14="http://schemas.microsoft.com/office/powerpoint/2010/main" val="1069858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Αλλαγές που έγιναν στις παρεμβάσεις των ερευνητών</a:t>
            </a:r>
            <a:endParaRPr lang="en-US"/>
          </a:p>
        </p:txBody>
      </p:sp>
      <p:sp>
        <p:nvSpPr>
          <p:cNvPr id="3" name="Content Placeholder 2"/>
          <p:cNvSpPr>
            <a:spLocks noGrp="1"/>
          </p:cNvSpPr>
          <p:nvPr>
            <p:ph idx="1"/>
          </p:nvPr>
        </p:nvSpPr>
        <p:spPr/>
        <p:txBody>
          <a:bodyPr>
            <a:normAutofit/>
          </a:bodyPr>
          <a:lstStyle/>
          <a:p>
            <a:r>
              <a:rPr lang="el-GR" sz="3200" dirty="0"/>
              <a:t>Αναγνώριση της επίδρασης του ευρύτερου εκπαιδευτικού και κοινωνικού περιβάλλοντος στις αποφάσεις και διδακτικές ενέργειες των εκπαιδευτικών</a:t>
            </a:r>
          </a:p>
          <a:p>
            <a:r>
              <a:rPr lang="el-GR" sz="3200" dirty="0"/>
              <a:t>Λιγότερη κατευθυνόμενη παρέμβαση </a:t>
            </a:r>
          </a:p>
          <a:p>
            <a:r>
              <a:rPr lang="el-GR" sz="3200" dirty="0"/>
              <a:t>Περισσότερη αυτονομία στους εκπαιδευτικούς</a:t>
            </a:r>
          </a:p>
          <a:p>
            <a:r>
              <a:rPr lang="el-GR" sz="3200" dirty="0"/>
              <a:t>Μετασχηματισμός της δραστηριότητας  (ως δυναμική αλληλεπίδραση)</a:t>
            </a:r>
            <a:endParaRPr lang="en-US" sz="3200" dirty="0"/>
          </a:p>
        </p:txBody>
      </p:sp>
    </p:spTree>
    <p:extLst>
      <p:ext uri="{BB962C8B-B14F-4D97-AF65-F5344CB8AC3E}">
        <p14:creationId xmlns:p14="http://schemas.microsoft.com/office/powerpoint/2010/main" val="1850612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To</a:t>
            </a:r>
            <a:r>
              <a:rPr lang="el-GR" sz="2800" dirty="0"/>
              <a:t> δεύτερο πλαίσιο:  Η δραστηριότητα των συμμετεχόντων</a:t>
            </a:r>
            <a:endParaRPr lang="en-US" sz="2800" dirty="0"/>
          </a:p>
        </p:txBody>
      </p:sp>
      <p:pic>
        <p:nvPicPr>
          <p:cNvPr id="4" name="Content Placeholder 3"/>
          <p:cNvPicPr>
            <a:picLocks noGrp="1" noChangeAspect="1"/>
          </p:cNvPicPr>
          <p:nvPr>
            <p:ph idx="1"/>
          </p:nvPr>
        </p:nvPicPr>
        <p:blipFill>
          <a:blip r:embed="rId2"/>
          <a:srcRect l="-35714" r="-35714"/>
          <a:stretch>
            <a:fillRect/>
          </a:stretch>
        </p:blipFill>
        <p:spPr/>
      </p:pic>
    </p:spTree>
    <p:extLst>
      <p:ext uri="{BB962C8B-B14F-4D97-AF65-F5344CB8AC3E}">
        <p14:creationId xmlns:p14="http://schemas.microsoft.com/office/powerpoint/2010/main" val="1906065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a:t>
            </a:r>
            <a:r>
              <a:rPr lang="el-GR" dirty="0"/>
              <a:t>τρίγωνο Διαμεσολάβησης του </a:t>
            </a:r>
            <a:r>
              <a:rPr lang="en-US" dirty="0" err="1"/>
              <a:t>Engestrom</a:t>
            </a:r>
            <a:endParaRPr lang="en-US" dirty="0"/>
          </a:p>
        </p:txBody>
      </p:sp>
      <p:pic>
        <p:nvPicPr>
          <p:cNvPr id="4" name="Εικόνα 1"/>
          <p:cNvPicPr>
            <a:picLocks noGrp="1" noChangeAspect="1"/>
          </p:cNvPicPr>
          <p:nvPr>
            <p:ph idx="1"/>
          </p:nvPr>
        </p:nvPicPr>
        <p:blipFill>
          <a:blip r:embed="rId2" cstate="email">
            <a:extLst>
              <a:ext uri="{28A0092B-C50C-407E-A947-70E740481C1C}">
                <a14:useLocalDpi xmlns:a14="http://schemas.microsoft.com/office/drawing/2010/main" val="0"/>
              </a:ext>
            </a:extLst>
          </a:blip>
          <a:srcRect t="2013" b="2013"/>
          <a:stretch>
            <a:fillRect/>
          </a:stretch>
        </p:blipFill>
        <p:spPr bwMode="auto">
          <a:xfrm>
            <a:off x="827589" y="1978937"/>
            <a:ext cx="6950597" cy="4378877"/>
          </a:xfrm>
          <a:prstGeom prst="rect">
            <a:avLst/>
          </a:prstGeom>
          <a:noFill/>
          <a:ln>
            <a:noFill/>
          </a:ln>
          <a:effectLst>
            <a:outerShdw blurRad="50800" dist="50800" dir="5400000" sx="999" sy="999"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283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στόχοι και δράσεις των ερευνητών</a:t>
            </a:r>
            <a:endParaRPr lang="en-US" dirty="0"/>
          </a:p>
        </p:txBody>
      </p:sp>
      <p:sp>
        <p:nvSpPr>
          <p:cNvPr id="3" name="Content Placeholder 2"/>
          <p:cNvSpPr>
            <a:spLocks noGrp="1"/>
          </p:cNvSpPr>
          <p:nvPr>
            <p:ph idx="1"/>
          </p:nvPr>
        </p:nvSpPr>
        <p:spPr/>
        <p:txBody>
          <a:bodyPr>
            <a:normAutofit fontScale="92500" lnSpcReduction="20000"/>
          </a:bodyPr>
          <a:lstStyle/>
          <a:p>
            <a:endParaRPr lang="el-GR" dirty="0"/>
          </a:p>
          <a:p>
            <a:r>
              <a:rPr lang="el-GR" sz="3200" dirty="0"/>
              <a:t>Στόχοι: </a:t>
            </a:r>
          </a:p>
          <a:p>
            <a:r>
              <a:rPr lang="el-GR" sz="3200" dirty="0"/>
              <a:t>να μυήσουν τους εκπαιδευτικούς στην ερευνητική διαδικασία και να την συνδέσουν με τη διδασκαλία</a:t>
            </a:r>
          </a:p>
          <a:p>
            <a:r>
              <a:rPr lang="el-GR" sz="3200" dirty="0"/>
              <a:t>Δράσεις:</a:t>
            </a:r>
          </a:p>
          <a:p>
            <a:r>
              <a:rPr lang="el-GR" sz="3200" dirty="0"/>
              <a:t>Παραδειγματοίηση της ερευνητικής δραστηριότητας</a:t>
            </a:r>
          </a:p>
          <a:p>
            <a:r>
              <a:rPr lang="el-GR" sz="3200" dirty="0"/>
              <a:t>Σύνδεση της έρευνας με τη διδασκαλία</a:t>
            </a:r>
          </a:p>
          <a:p>
            <a:r>
              <a:rPr lang="el-GR" sz="3200" dirty="0"/>
              <a:t>Από κοινού συνεργασία πάνω σε ερευνητικά έργα</a:t>
            </a:r>
          </a:p>
          <a:p>
            <a:endParaRPr lang="el-GR" sz="3200" dirty="0"/>
          </a:p>
        </p:txBody>
      </p:sp>
    </p:spTree>
    <p:extLst>
      <p:ext uri="{BB962C8B-B14F-4D97-AF65-F5344CB8AC3E}">
        <p14:creationId xmlns:p14="http://schemas.microsoft.com/office/powerpoint/2010/main" val="39908961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a:t>Παραδείγμα δράσης των ερευνητών</a:t>
            </a:r>
            <a:endParaRPr lang="en-US" sz="3600" dirty="0"/>
          </a:p>
        </p:txBody>
      </p:sp>
      <p:sp>
        <p:nvSpPr>
          <p:cNvPr id="3" name="Content Placeholder 2"/>
          <p:cNvSpPr>
            <a:spLocks noGrp="1"/>
          </p:cNvSpPr>
          <p:nvPr>
            <p:ph idx="1"/>
          </p:nvPr>
        </p:nvSpPr>
        <p:spPr/>
        <p:txBody>
          <a:bodyPr>
            <a:normAutofit/>
          </a:bodyPr>
          <a:lstStyle/>
          <a:p>
            <a:r>
              <a:rPr lang="el-GR" dirty="0"/>
              <a:t>Αποκτάς μια γενική εικονα του πεδίου σαν να είσαι σε ένα ελικόπτερο. ¨οταν πήρα το πτυχίο μου στα μαθηματικά και άρχισα να διαβάζω για την έρευνα στη Διδακτική των Μαθηματικών, όλα μου φάνηκαν λογικά. Αλλά όταν άρχισα να κάνω έρευνα και έπρεπε  να υποστηρίξω δημόσια τι έκανα τότε άρχισα να καταλαβαίνω τι ήταν όλο αυτό. Υπάρχει ο κίνδυνος να νομίζεις ότι όλα είναι προφανή. Σου φαίνονται οικεία και κατανοητά, αλλά όταν αρχίζεις να τα κοιτάς πιο συστηματικά, τότε μπαίνεις στα βαθιά νερά, πολλές φορές φορές να βλέπεις το βυθό. Όταν κρίνω άρθα ακόμα δεν είμαι βέβαιος για την ποότητα τους  (παραδειγματοποίηση)</a:t>
            </a:r>
            <a:r>
              <a:rPr lang="en-US" dirty="0"/>
              <a:t>. </a:t>
            </a:r>
          </a:p>
        </p:txBody>
      </p:sp>
    </p:spTree>
    <p:extLst>
      <p:ext uri="{BB962C8B-B14F-4D97-AF65-F5344CB8AC3E}">
        <p14:creationId xmlns:p14="http://schemas.microsoft.com/office/powerpoint/2010/main" val="156945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επαγγελματική μάθηση των ερευνητών</a:t>
            </a:r>
            <a:endParaRPr lang="en-US" dirty="0"/>
          </a:p>
        </p:txBody>
      </p:sp>
      <p:sp>
        <p:nvSpPr>
          <p:cNvPr id="3" name="Content Placeholder 2"/>
          <p:cNvSpPr>
            <a:spLocks noGrp="1"/>
          </p:cNvSpPr>
          <p:nvPr>
            <p:ph idx="1"/>
          </p:nvPr>
        </p:nvSpPr>
        <p:spPr/>
        <p:txBody>
          <a:bodyPr/>
          <a:lstStyle/>
          <a:p>
            <a:endParaRPr lang="el-GR" dirty="0"/>
          </a:p>
          <a:p>
            <a:r>
              <a:rPr lang="el-GR" sz="3200" dirty="0"/>
              <a:t>Το αποτέλεσμα ανάπτυξης της συνειδητοποίησης της δραστηριότητας και του μετασχηματισμού της σε σχέση με αυτή την εκπαιδευτικών- διαρκής αλλαγή της επαγγελματικής ταυτότητας</a:t>
            </a:r>
          </a:p>
        </p:txBody>
      </p:sp>
    </p:spTree>
    <p:extLst>
      <p:ext uri="{BB962C8B-B14F-4D97-AF65-F5344CB8AC3E}">
        <p14:creationId xmlns:p14="http://schemas.microsoft.com/office/powerpoint/2010/main" val="86896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Παράδειγμα από  </a:t>
            </a:r>
            <a:r>
              <a:rPr lang="en-US" dirty="0" err="1"/>
              <a:t>Stouraitis</a:t>
            </a:r>
            <a:r>
              <a:rPr lang="en-US" dirty="0"/>
              <a:t> et al. (2017)</a:t>
            </a:r>
          </a:p>
        </p:txBody>
      </p:sp>
      <p:sp>
        <p:nvSpPr>
          <p:cNvPr id="3" name="Content Placeholder 2"/>
          <p:cNvSpPr>
            <a:spLocks noGrp="1"/>
          </p:cNvSpPr>
          <p:nvPr>
            <p:ph idx="1"/>
          </p:nvPr>
        </p:nvSpPr>
        <p:spPr/>
        <p:txBody>
          <a:bodyPr/>
          <a:lstStyle/>
          <a:p>
            <a:r>
              <a:rPr lang="el-GR" dirty="0"/>
              <a:t>Πλαίσιο : Η πιλοτική εφαρμογή ενός ΠΣ. 1 ομάδα εκπαιδευτικών σε ένα σχολείο που χρησιμοποιούν τους πόρους του ΠΣ.</a:t>
            </a:r>
          </a:p>
          <a:p>
            <a:r>
              <a:rPr lang="el-GR" dirty="0"/>
              <a:t>Η εστίαση στις αποφάσεις των εκπαιδευτικών και στις αντιθέσεις, συγκρούσεις που αντιμετωπίζουν</a:t>
            </a:r>
          </a:p>
          <a:p>
            <a:r>
              <a:rPr lang="el-GR" dirty="0"/>
              <a:t>Εισαγωγή της έννοιας της διαλεκτικής αντίθεσης </a:t>
            </a:r>
            <a:r>
              <a:rPr lang="el-GR" dirty="0" err="1"/>
              <a:t>ώς</a:t>
            </a:r>
            <a:r>
              <a:rPr lang="el-GR" dirty="0"/>
              <a:t> μιας μορφής επιστημολογικής φύσης σύγκρουσης</a:t>
            </a:r>
            <a:endParaRPr lang="en-US" dirty="0"/>
          </a:p>
        </p:txBody>
      </p:sp>
    </p:spTree>
    <p:extLst>
      <p:ext uri="{BB962C8B-B14F-4D97-AF65-F5344CB8AC3E}">
        <p14:creationId xmlns:p14="http://schemas.microsoft.com/office/powerpoint/2010/main" val="207971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Διαλεκτικές αντιθέσεις</a:t>
            </a:r>
            <a:endParaRPr lang="en-US" dirty="0"/>
          </a:p>
        </p:txBody>
      </p:sp>
      <p:sp>
        <p:nvSpPr>
          <p:cNvPr id="3" name="Content Placeholder 2"/>
          <p:cNvSpPr>
            <a:spLocks noGrp="1"/>
          </p:cNvSpPr>
          <p:nvPr>
            <p:ph idx="1"/>
          </p:nvPr>
        </p:nvSpPr>
        <p:spPr/>
        <p:txBody>
          <a:bodyPr/>
          <a:lstStyle/>
          <a:p>
            <a:r>
              <a:rPr lang="el-GR" dirty="0"/>
              <a:t>Η διαλεκτική αντίθεση είναι η αντιμετώπιση δύο αντιθέτων ως ένα όλο (βασισμένο στον </a:t>
            </a:r>
            <a:r>
              <a:rPr lang="en-US" dirty="0" err="1"/>
              <a:t>Ilyenkov</a:t>
            </a:r>
            <a:r>
              <a:rPr lang="en-US" dirty="0"/>
              <a:t> (2009).</a:t>
            </a:r>
            <a:r>
              <a:rPr lang="el-GR" dirty="0"/>
              <a:t> </a:t>
            </a:r>
            <a:endParaRPr lang="en-US" dirty="0"/>
          </a:p>
          <a:p>
            <a:r>
              <a:rPr lang="el-GR" dirty="0"/>
              <a:t>Διαλεκτικές αντιθέσεις στα δεδομένα (συζητήσεις εκπαιδευτικών σε διάρκεια ενός έτους)</a:t>
            </a:r>
          </a:p>
          <a:p>
            <a:endParaRPr lang="en-US" dirty="0"/>
          </a:p>
        </p:txBody>
      </p:sp>
      <p:pic>
        <p:nvPicPr>
          <p:cNvPr id="4" name="Picture 3"/>
          <p:cNvPicPr>
            <a:picLocks noChangeAspect="1"/>
          </p:cNvPicPr>
          <p:nvPr/>
        </p:nvPicPr>
        <p:blipFill>
          <a:blip r:embed="rId2"/>
          <a:stretch>
            <a:fillRect/>
          </a:stretch>
        </p:blipFill>
        <p:spPr>
          <a:xfrm>
            <a:off x="1805940" y="3163510"/>
            <a:ext cx="5109210" cy="3694490"/>
          </a:xfrm>
          <a:prstGeom prst="rect">
            <a:avLst/>
          </a:prstGeom>
        </p:spPr>
      </p:pic>
    </p:spTree>
    <p:extLst>
      <p:ext uri="{BB962C8B-B14F-4D97-AF65-F5344CB8AC3E}">
        <p14:creationId xmlns:p14="http://schemas.microsoft.com/office/powerpoint/2010/main" val="2112017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Παράδειγμα</a:t>
            </a:r>
            <a:endParaRPr lang="en-US" dirty="0"/>
          </a:p>
        </p:txBody>
      </p:sp>
      <p:sp>
        <p:nvSpPr>
          <p:cNvPr id="3" name="Content Placeholder 2"/>
          <p:cNvSpPr>
            <a:spLocks noGrp="1"/>
          </p:cNvSpPr>
          <p:nvPr>
            <p:ph idx="1"/>
          </p:nvPr>
        </p:nvSpPr>
        <p:spPr/>
        <p:txBody>
          <a:bodyPr/>
          <a:lstStyle/>
          <a:p>
            <a:r>
              <a:rPr lang="el-GR" dirty="0"/>
              <a:t>«Ο μαθητής έχει μάθει τη διαδικασία απέξω (την επίλυση εξίσωσης πρώτου βαθμού) αλλά δεν μπορεί να απαντήσει ποια είναι η σημασία επίλυσης της εξίσωσης.. Δεν ξέρει ότι σε κάθε εξίσωση προσπαθούμε να βρούμε τον αριθμό που πρέπει να αντικαταστήσουμε στον άγνωστο για να έχουμε ισότητα» (</a:t>
            </a:r>
            <a:r>
              <a:rPr lang="en-US" dirty="0"/>
              <a:t>object vs process)</a:t>
            </a:r>
          </a:p>
        </p:txBody>
      </p:sp>
    </p:spTree>
    <p:extLst>
      <p:ext uri="{BB962C8B-B14F-4D97-AF65-F5344CB8AC3E}">
        <p14:creationId xmlns:p14="http://schemas.microsoft.com/office/powerpoint/2010/main" val="1226950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Αντιθέσεις και μετατοπίσεις στη διδασκαλία</a:t>
            </a:r>
            <a:endParaRPr lang="en-US" dirty="0"/>
          </a:p>
        </p:txBody>
      </p:sp>
      <p:sp>
        <p:nvSpPr>
          <p:cNvPr id="3" name="Content Placeholder 2"/>
          <p:cNvSpPr>
            <a:spLocks noGrp="1"/>
          </p:cNvSpPr>
          <p:nvPr>
            <p:ph idx="1"/>
          </p:nvPr>
        </p:nvSpPr>
        <p:spPr/>
        <p:txBody>
          <a:bodyPr/>
          <a:lstStyle/>
          <a:p>
            <a:r>
              <a:rPr lang="el-GR" dirty="0"/>
              <a:t>Παράδειγμα η διδασκαλία των μετασχηματισμών στη </a:t>
            </a:r>
            <a:r>
              <a:rPr lang="el-GR" dirty="0" err="1"/>
              <a:t>Β΄Γυμνασίου</a:t>
            </a:r>
            <a:endParaRPr lang="el-GR" dirty="0"/>
          </a:p>
          <a:p>
            <a:r>
              <a:rPr lang="el-GR" dirty="0"/>
              <a:t>Η συζήτηση αφορά στη χρήση του μετασχηματισμού της συμμετρίας στη διαπίστωση ισότητας ή στα κριτήρια ισότητας τριγώνων</a:t>
            </a:r>
          </a:p>
          <a:p>
            <a:r>
              <a:rPr lang="el-GR" dirty="0"/>
              <a:t>Η μια εκπαιδευτικός συνδυάζει τις δύο προσεγγίσεις (Μαρίνα) ή άλλη (Λίντα) τις βλέπει διακριτά</a:t>
            </a:r>
          </a:p>
          <a:p>
            <a:r>
              <a:rPr lang="el-GR" dirty="0"/>
              <a:t>Η διαλεκτική αντίθεση είναι ανάμεσα στη διαίσθηση </a:t>
            </a:r>
            <a:r>
              <a:rPr lang="mr-IN" dirty="0"/>
              <a:t>–</a:t>
            </a:r>
            <a:r>
              <a:rPr lang="el-GR" dirty="0"/>
              <a:t> λογική</a:t>
            </a:r>
          </a:p>
          <a:p>
            <a:r>
              <a:rPr lang="el-GR" dirty="0"/>
              <a:t>Γιατί οι δύο εκπαιδευτικοί διαχειρίζονται διαφορετικά την αντίθεση;</a:t>
            </a:r>
          </a:p>
          <a:p>
            <a:pPr lvl="1"/>
            <a:r>
              <a:rPr lang="el-GR" dirty="0"/>
              <a:t>Διαφορετικοί τρόποι ερμηνείας του αντικειμένου της δραστηριότητας και διαμόρφωση διαφορετικών στόχων</a:t>
            </a:r>
          </a:p>
          <a:p>
            <a:pPr lvl="1"/>
            <a:r>
              <a:rPr lang="el-GR" dirty="0"/>
              <a:t>Διαφορετικές κοινότητες στις οποίες έχουν συμμετάσχει.</a:t>
            </a:r>
            <a:endParaRPr lang="en-US" dirty="0"/>
          </a:p>
        </p:txBody>
      </p:sp>
    </p:spTree>
    <p:extLst>
      <p:ext uri="{BB962C8B-B14F-4D97-AF65-F5344CB8AC3E}">
        <p14:creationId xmlns:p14="http://schemas.microsoft.com/office/powerpoint/2010/main" val="13562398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Παράδειγμα από </a:t>
            </a:r>
            <a:r>
              <a:rPr lang="en-US" dirty="0"/>
              <a:t>Potari et al. (</a:t>
            </a:r>
            <a:r>
              <a:rPr lang="el-GR" dirty="0"/>
              <a:t>2023</a:t>
            </a:r>
            <a:r>
              <a:rPr lang="en-US" dirty="0"/>
              <a:t>)</a:t>
            </a:r>
          </a:p>
        </p:txBody>
      </p:sp>
      <p:sp>
        <p:nvSpPr>
          <p:cNvPr id="3" name="Content Placeholder 2"/>
          <p:cNvSpPr>
            <a:spLocks noGrp="1"/>
          </p:cNvSpPr>
          <p:nvPr>
            <p:ph idx="1"/>
          </p:nvPr>
        </p:nvSpPr>
        <p:spPr/>
        <p:txBody>
          <a:bodyPr/>
          <a:lstStyle/>
          <a:p>
            <a:r>
              <a:rPr lang="el-GR" dirty="0"/>
              <a:t>Η διδακτική τριάδα και η θεωρία της δραστηριότητας</a:t>
            </a:r>
          </a:p>
          <a:p>
            <a:r>
              <a:rPr lang="el-GR" dirty="0"/>
              <a:t>Η μελέτη της διδασκαλίας στη διάλεξη στο Πανεπιστήμιο</a:t>
            </a:r>
            <a:endParaRPr lang="en-US" dirty="0"/>
          </a:p>
        </p:txBody>
      </p:sp>
      <p:pic>
        <p:nvPicPr>
          <p:cNvPr id="4" name="Picture 3"/>
          <p:cNvPicPr>
            <a:picLocks noChangeAspect="1"/>
          </p:cNvPicPr>
          <p:nvPr/>
        </p:nvPicPr>
        <p:blipFill>
          <a:blip r:embed="rId2"/>
          <a:stretch>
            <a:fillRect/>
          </a:stretch>
        </p:blipFill>
        <p:spPr>
          <a:xfrm>
            <a:off x="1062990" y="2865798"/>
            <a:ext cx="6126480" cy="2850346"/>
          </a:xfrm>
          <a:prstGeom prst="rect">
            <a:avLst/>
          </a:prstGeom>
        </p:spPr>
      </p:pic>
    </p:spTree>
    <p:extLst>
      <p:ext uri="{BB962C8B-B14F-4D97-AF65-F5344CB8AC3E}">
        <p14:creationId xmlns:p14="http://schemas.microsoft.com/office/powerpoint/2010/main" val="10492614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διδακτική τριάδα στη Θεωρία της Δραστηριότητας</a:t>
            </a:r>
            <a:endParaRPr lang="en-US" dirty="0"/>
          </a:p>
        </p:txBody>
      </p:sp>
      <p:sp>
        <p:nvSpPr>
          <p:cNvPr id="3" name="Content Placeholder 2"/>
          <p:cNvSpPr>
            <a:spLocks noGrp="1"/>
          </p:cNvSpPr>
          <p:nvPr>
            <p:ph idx="1"/>
          </p:nvPr>
        </p:nvSpPr>
        <p:spPr/>
        <p:txBody>
          <a:bodyPr/>
          <a:lstStyle/>
          <a:p>
            <a:r>
              <a:rPr lang="el-GR" dirty="0"/>
              <a:t>Διαχείριση της Μάθησης (μαθηματικά έργα, εργασίες σε ομάδες)</a:t>
            </a:r>
          </a:p>
          <a:p>
            <a:r>
              <a:rPr lang="el-GR" dirty="0"/>
              <a:t>Ευαισθησία στους μαθητές (γνωστική, συναισθηματική, κοινωνική)</a:t>
            </a:r>
          </a:p>
          <a:p>
            <a:r>
              <a:rPr lang="el-GR" dirty="0"/>
              <a:t>Μαθηματική πρόκληση (ανάπτυξη μαθηματικής σκέψης, </a:t>
            </a:r>
            <a:r>
              <a:rPr lang="el-GR" dirty="0" err="1"/>
              <a:t>μεταγνωστικές</a:t>
            </a:r>
            <a:r>
              <a:rPr lang="el-GR" dirty="0"/>
              <a:t> διαδικασίες)</a:t>
            </a:r>
          </a:p>
          <a:p>
            <a:endParaRPr lang="el-GR" dirty="0"/>
          </a:p>
          <a:p>
            <a:r>
              <a:rPr lang="el-GR" dirty="0"/>
              <a:t>Αναζήτηση σχέσεων των στοιχείων στη διδασκαλία</a:t>
            </a:r>
          </a:p>
          <a:p>
            <a:r>
              <a:rPr lang="el-GR" dirty="0"/>
              <a:t>Οι συγκρούσεις σημαντικό στοιχείο </a:t>
            </a:r>
            <a:r>
              <a:rPr lang="mr-IN" dirty="0"/>
              <a:t>–</a:t>
            </a:r>
            <a:r>
              <a:rPr lang="el-GR" dirty="0"/>
              <a:t> διαλεκτικός χαρακτήρας (</a:t>
            </a:r>
            <a:r>
              <a:rPr lang="en-US" dirty="0"/>
              <a:t>Radford, 2021) </a:t>
            </a:r>
            <a:r>
              <a:rPr lang="mr-IN" dirty="0"/>
              <a:t>–</a:t>
            </a:r>
            <a:r>
              <a:rPr lang="en-US" dirty="0"/>
              <a:t> </a:t>
            </a:r>
            <a:r>
              <a:rPr lang="el-GR" dirty="0"/>
              <a:t>η μαθηματική σκέψη στην Αρχαία Ελλάδα (θεωρητική και πρακτική γεωμετρία)</a:t>
            </a:r>
            <a:endParaRPr lang="en-US" dirty="0"/>
          </a:p>
        </p:txBody>
      </p:sp>
    </p:spTree>
    <p:extLst>
      <p:ext uri="{BB962C8B-B14F-4D97-AF65-F5344CB8AC3E}">
        <p14:creationId xmlns:p14="http://schemas.microsoft.com/office/powerpoint/2010/main" val="1187631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διδασκαλία του </a:t>
            </a:r>
            <a:r>
              <a:rPr lang="en-US" dirty="0"/>
              <a:t>L2</a:t>
            </a:r>
            <a:r>
              <a:rPr lang="el-GR" dirty="0"/>
              <a:t> στο Πανεπιστήμιο</a:t>
            </a:r>
            <a:endParaRPr lang="en-US" dirty="0"/>
          </a:p>
        </p:txBody>
      </p:sp>
      <p:sp>
        <p:nvSpPr>
          <p:cNvPr id="3" name="Content Placeholder 2"/>
          <p:cNvSpPr>
            <a:spLocks noGrp="1"/>
          </p:cNvSpPr>
          <p:nvPr>
            <p:ph idx="1"/>
          </p:nvPr>
        </p:nvSpPr>
        <p:spPr/>
        <p:txBody>
          <a:bodyPr>
            <a:normAutofit lnSpcReduction="10000"/>
          </a:bodyPr>
          <a:lstStyle/>
          <a:p>
            <a:r>
              <a:rPr lang="el-GR" dirty="0"/>
              <a:t>Μαθηματική πρόκληση περιορισμένη σε αντίθεση με τη ευαισθησία στους μαθητές</a:t>
            </a:r>
          </a:p>
          <a:p>
            <a:r>
              <a:rPr lang="en-US" dirty="0"/>
              <a:t>L2  </a:t>
            </a:r>
            <a:r>
              <a:rPr lang="el-GR" dirty="0"/>
              <a:t>συμμετέχει σε διάφορες δραστηριότητες (έρευνα, διδασκαλία, προσωπική ζωή)</a:t>
            </a:r>
          </a:p>
          <a:p>
            <a:r>
              <a:rPr lang="el-GR" dirty="0"/>
              <a:t>Στοιχεία του </a:t>
            </a:r>
            <a:r>
              <a:rPr lang="en-US" dirty="0"/>
              <a:t>macro-context (</a:t>
            </a:r>
            <a:r>
              <a:rPr lang="el-GR" dirty="0"/>
              <a:t>μεγάλη διάρκεια σπουδών, μεγάλο πλήθος φοιτητών στο αμφιθέατρο, θεσμοί στο Πανεπιστήμιο)</a:t>
            </a:r>
          </a:p>
          <a:p>
            <a:r>
              <a:rPr lang="el-GR" dirty="0"/>
              <a:t>Δημιουργία συγκρούσεων (</a:t>
            </a:r>
            <a:r>
              <a:rPr lang="el-GR" dirty="0" err="1"/>
              <a:t>π.χ</a:t>
            </a:r>
            <a:r>
              <a:rPr lang="el-GR" dirty="0"/>
              <a:t> μαθηματική διερεύνηση στο πλαίσιο της έρευνας </a:t>
            </a:r>
            <a:r>
              <a:rPr lang="mr-IN" dirty="0"/>
              <a:t>–</a:t>
            </a:r>
            <a:r>
              <a:rPr lang="el-GR" dirty="0"/>
              <a:t> σε αντίθεση με μια πιο κατευθυνόμενη μαθηματική ενασχόληση στη διδασκαλία, επιτυχία στις εξετάσεις σε αντίθεση με τη βαθιά κατανόηση)</a:t>
            </a:r>
          </a:p>
          <a:p>
            <a:r>
              <a:rPr lang="el-GR" dirty="0"/>
              <a:t>Οι σχέσεις των στοιχείων της διδακτικής τριάδας ερμηνεύονται μέσα από την κουλτούρα που επικρατεί </a:t>
            </a:r>
            <a:r>
              <a:rPr lang="el-GR"/>
              <a:t>στο Πανεπιστήμιο.</a:t>
            </a:r>
            <a:endParaRPr lang="el-GR" dirty="0"/>
          </a:p>
        </p:txBody>
      </p:sp>
    </p:spTree>
    <p:extLst>
      <p:ext uri="{BB962C8B-B14F-4D97-AF65-F5344CB8AC3E}">
        <p14:creationId xmlns:p14="http://schemas.microsoft.com/office/powerpoint/2010/main" val="119778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Αρχές που χαρακτηρίζουν ένα σύστημα δραστηριότητας</a:t>
            </a:r>
            <a:endParaRPr lang="en-US" dirty="0"/>
          </a:p>
        </p:txBody>
      </p:sp>
      <p:sp>
        <p:nvSpPr>
          <p:cNvPr id="3" name="Content Placeholder 2"/>
          <p:cNvSpPr>
            <a:spLocks noGrp="1"/>
          </p:cNvSpPr>
          <p:nvPr>
            <p:ph idx="1"/>
          </p:nvPr>
        </p:nvSpPr>
        <p:spPr/>
        <p:txBody>
          <a:bodyPr>
            <a:normAutofit fontScale="92500" lnSpcReduction="20000"/>
          </a:bodyPr>
          <a:lstStyle/>
          <a:p>
            <a:r>
              <a:rPr lang="el-GR" sz="3200" dirty="0"/>
              <a:t>1. Η μονάδα ανάλυσης είναι το σύστημα δραστηριότητας </a:t>
            </a:r>
          </a:p>
          <a:p>
            <a:pPr lvl="1"/>
            <a:r>
              <a:rPr lang="el-GR" sz="3000" dirty="0"/>
              <a:t>οι ενέργειες του ατόμου ή της ομάδας κατανοούνται σε σχέση με το όλο σύστημα</a:t>
            </a:r>
          </a:p>
          <a:p>
            <a:pPr lvl="1"/>
            <a:r>
              <a:rPr lang="el-GR" sz="3000" dirty="0"/>
              <a:t>Η δραστηριότητα κατανοείται μέσα από τις δράσεις και λειτουργίες του ατόμου</a:t>
            </a:r>
          </a:p>
          <a:p>
            <a:r>
              <a:rPr lang="el-GR" sz="3200" dirty="0"/>
              <a:t>Η πολυφωνία του συστήματος δραστηριότητας</a:t>
            </a:r>
          </a:p>
          <a:p>
            <a:pPr lvl="1"/>
            <a:r>
              <a:rPr lang="el-GR" sz="3000" dirty="0"/>
              <a:t>Οι συμμέχοντες μεταφέρουν τις δικές τους ιστορίες</a:t>
            </a:r>
          </a:p>
          <a:p>
            <a:pPr lvl="1"/>
            <a:r>
              <a:rPr lang="el-GR" sz="3000" dirty="0"/>
              <a:t>Πολλαπλά επίπεδα ιστορίας που φαίνονται μέσα από τα τεχνουργήματα και τους κανόνες</a:t>
            </a:r>
          </a:p>
          <a:p>
            <a:pPr lvl="1"/>
            <a:endParaRPr lang="en-US" sz="3000" dirty="0"/>
          </a:p>
        </p:txBody>
      </p:sp>
    </p:spTree>
    <p:extLst>
      <p:ext uri="{BB962C8B-B14F-4D97-AF65-F5344CB8AC3E}">
        <p14:creationId xmlns:p14="http://schemas.microsoft.com/office/powerpoint/2010/main" val="1531684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Αναφορές</a:t>
            </a:r>
            <a:endParaRPr lang="en-US" dirty="0"/>
          </a:p>
        </p:txBody>
      </p:sp>
      <p:sp>
        <p:nvSpPr>
          <p:cNvPr id="3" name="Content Placeholder 2"/>
          <p:cNvSpPr>
            <a:spLocks noGrp="1"/>
          </p:cNvSpPr>
          <p:nvPr>
            <p:ph idx="1"/>
          </p:nvPr>
        </p:nvSpPr>
        <p:spPr/>
        <p:txBody>
          <a:bodyPr>
            <a:normAutofit fontScale="92500" lnSpcReduction="10000"/>
          </a:bodyPr>
          <a:lstStyle/>
          <a:p>
            <a:r>
              <a:rPr lang="en-US" sz="2000" dirty="0" err="1"/>
              <a:t>Jaworski</a:t>
            </a:r>
            <a:r>
              <a:rPr lang="en-US" sz="2000" dirty="0"/>
              <a:t> and </a:t>
            </a:r>
            <a:r>
              <a:rPr lang="en-US" sz="2000" dirty="0" err="1"/>
              <a:t>Potari</a:t>
            </a:r>
            <a:r>
              <a:rPr lang="en-US" sz="2000" dirty="0"/>
              <a:t> (</a:t>
            </a:r>
            <a:r>
              <a:rPr lang="el-GR" sz="2000" dirty="0"/>
              <a:t>2009</a:t>
            </a:r>
            <a:r>
              <a:rPr lang="en-US" sz="2000" dirty="0"/>
              <a:t>). Bridging the macro-micro divide: Using an activity theory model to capture socio-cultural complexity in mathematics teaching and its development. Educational Studies in Mathematics</a:t>
            </a:r>
            <a:endParaRPr lang="el-GR" sz="2000" dirty="0"/>
          </a:p>
          <a:p>
            <a:pPr lvl="0"/>
            <a:r>
              <a:rPr lang="en-US" sz="2000" dirty="0" err="1"/>
              <a:t>Potari</a:t>
            </a:r>
            <a:r>
              <a:rPr lang="en-US" sz="2000" dirty="0"/>
              <a:t>, D. (2013). The relationship of theory and practice in mathematics teacher professional development: An activity theory perspective. </a:t>
            </a:r>
            <a:r>
              <a:rPr lang="en-US" sz="2000" i="1" dirty="0"/>
              <a:t>ZDM: The International Journal of Mathematics Education,</a:t>
            </a:r>
            <a:r>
              <a:rPr lang="en-US" sz="2000" dirty="0"/>
              <a:t> 45, 507-519. </a:t>
            </a:r>
            <a:endParaRPr lang="el-GR" sz="2000" dirty="0"/>
          </a:p>
          <a:p>
            <a:r>
              <a:rPr lang="en-US" sz="2000" dirty="0" err="1"/>
              <a:t>Sakonidis</a:t>
            </a:r>
            <a:r>
              <a:rPr lang="en-US" sz="2000" dirty="0"/>
              <a:t>, Ch. &amp; </a:t>
            </a:r>
            <a:r>
              <a:rPr lang="en-US" sz="2000" dirty="0" err="1"/>
              <a:t>Potari</a:t>
            </a:r>
            <a:r>
              <a:rPr lang="en-US" sz="2000" dirty="0"/>
              <a:t>, D. (2014). Mathematics teacher educators’/researchers’ collaboration with teachers as a context for professional learning.</a:t>
            </a:r>
            <a:r>
              <a:rPr lang="en-US" sz="2000" i="1" dirty="0"/>
              <a:t> ZDM: The International Journal of Mathematics Education,</a:t>
            </a:r>
            <a:r>
              <a:rPr lang="en-US" sz="2000" dirty="0"/>
              <a:t> 45, 507-519.</a:t>
            </a:r>
          </a:p>
          <a:p>
            <a:r>
              <a:rPr lang="en-US" sz="2000" dirty="0" err="1"/>
              <a:t>Stouraitis</a:t>
            </a:r>
            <a:r>
              <a:rPr lang="en-US" sz="2000" dirty="0"/>
              <a:t>, K., </a:t>
            </a:r>
            <a:r>
              <a:rPr lang="en-US" sz="2000" dirty="0" err="1"/>
              <a:t>Potari</a:t>
            </a:r>
            <a:r>
              <a:rPr lang="en-US" sz="2000" dirty="0"/>
              <a:t>, D., &amp; </a:t>
            </a:r>
            <a:r>
              <a:rPr lang="en-US" sz="2000" dirty="0" err="1"/>
              <a:t>Skott</a:t>
            </a:r>
            <a:r>
              <a:rPr lang="en-US" sz="2000" dirty="0"/>
              <a:t>, J. (2017). Contradictions, dialectical oppositions and shifts in teaching mathematics. </a:t>
            </a:r>
            <a:r>
              <a:rPr lang="en-US" sz="2000" i="1" dirty="0"/>
              <a:t>Educational studies in mathematics</a:t>
            </a:r>
            <a:r>
              <a:rPr lang="en-US" sz="2000" dirty="0"/>
              <a:t>, </a:t>
            </a:r>
            <a:r>
              <a:rPr lang="en-US" sz="2000" i="1" dirty="0"/>
              <a:t>95</a:t>
            </a:r>
            <a:r>
              <a:rPr lang="en-US" sz="2000" dirty="0"/>
              <a:t>(2), 203-217. </a:t>
            </a:r>
          </a:p>
          <a:p>
            <a:r>
              <a:rPr lang="en-US" sz="2000" dirty="0"/>
              <a:t>Potari, D., </a:t>
            </a:r>
            <a:r>
              <a:rPr lang="en-US" sz="2000" dirty="0" err="1"/>
              <a:t>Jaworski</a:t>
            </a:r>
            <a:r>
              <a:rPr lang="en-US" sz="2000" dirty="0"/>
              <a:t>, B. &amp; </a:t>
            </a:r>
            <a:r>
              <a:rPr lang="en-US" sz="2000" dirty="0" err="1"/>
              <a:t>Petropoulou</a:t>
            </a:r>
            <a:r>
              <a:rPr lang="en-US" sz="2000" dirty="0"/>
              <a:t>, G. (</a:t>
            </a:r>
            <a:r>
              <a:rPr lang="el-GR" sz="2000"/>
              <a:t>2023</a:t>
            </a:r>
            <a:r>
              <a:rPr lang="en-US" sz="2000"/>
              <a:t>). </a:t>
            </a:r>
            <a:r>
              <a:rPr lang="en-US" sz="2000" dirty="0" err="1"/>
              <a:t>Theorising</a:t>
            </a:r>
            <a:r>
              <a:rPr lang="en-US" sz="2000" dirty="0"/>
              <a:t> University Mathematics Teaching The Teaching Triad within an Activity Theory Perspective.</a:t>
            </a:r>
            <a:r>
              <a:rPr lang="en-US" sz="2000" i="1" dirty="0"/>
              <a:t> Educational studies in mathematics</a:t>
            </a:r>
            <a:r>
              <a:rPr lang="en-US" sz="2000" dirty="0"/>
              <a:t> </a:t>
            </a:r>
          </a:p>
          <a:p>
            <a:endParaRPr lang="en-US" sz="2000" dirty="0"/>
          </a:p>
          <a:p>
            <a:endParaRPr lang="en-US" dirty="0"/>
          </a:p>
        </p:txBody>
      </p:sp>
    </p:spTree>
    <p:extLst>
      <p:ext uri="{BB962C8B-B14F-4D97-AF65-F5344CB8AC3E}">
        <p14:creationId xmlns:p14="http://schemas.microsoft.com/office/powerpoint/2010/main" val="1398961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Αρχές που χαρακτηρίζουν ένα σύστημα δραστηριότητας</a:t>
            </a:r>
            <a:endParaRPr lang="en-US" dirty="0"/>
          </a:p>
        </p:txBody>
      </p:sp>
      <p:sp>
        <p:nvSpPr>
          <p:cNvPr id="3" name="Content Placeholder 2"/>
          <p:cNvSpPr>
            <a:spLocks noGrp="1"/>
          </p:cNvSpPr>
          <p:nvPr>
            <p:ph idx="1"/>
          </p:nvPr>
        </p:nvSpPr>
        <p:spPr/>
        <p:txBody>
          <a:bodyPr>
            <a:normAutofit fontScale="92500" lnSpcReduction="20000"/>
          </a:bodyPr>
          <a:lstStyle/>
          <a:p>
            <a:r>
              <a:rPr lang="el-GR" sz="3200" dirty="0"/>
              <a:t>Η ιστορικότητα του συστήματος δραστηριότητας</a:t>
            </a:r>
          </a:p>
          <a:p>
            <a:pPr lvl="1"/>
            <a:r>
              <a:rPr lang="el-GR" sz="3000" dirty="0"/>
              <a:t>Η δραστηριότητα μετασχηματίζεται μέσα στο χρόνο</a:t>
            </a:r>
          </a:p>
          <a:p>
            <a:pPr lvl="1"/>
            <a:r>
              <a:rPr lang="el-GR" sz="3000" dirty="0"/>
              <a:t>Η ιστορία της δραστηριότητας και των εργαλείων και κανόνων</a:t>
            </a:r>
          </a:p>
          <a:p>
            <a:r>
              <a:rPr lang="el-GR" sz="3200" dirty="0"/>
              <a:t>Οι αντιθέσεις ως πηγή αλλαγής της δραστηριότητας</a:t>
            </a:r>
          </a:p>
          <a:p>
            <a:pPr lvl="1"/>
            <a:r>
              <a:rPr lang="el-GR" sz="3000" dirty="0"/>
              <a:t>Κάτι νέο εισάγεται</a:t>
            </a:r>
          </a:p>
          <a:p>
            <a:r>
              <a:rPr lang="el-GR" sz="3200" dirty="0"/>
              <a:t>Η επέκταση του συστήματος (κριτική διερεύνυση)</a:t>
            </a:r>
          </a:p>
          <a:p>
            <a:pPr lvl="1"/>
            <a:endParaRPr lang="en-US" sz="3000" dirty="0"/>
          </a:p>
        </p:txBody>
      </p:sp>
    </p:spTree>
    <p:extLst>
      <p:ext uri="{BB962C8B-B14F-4D97-AF65-F5344CB8AC3E}">
        <p14:creationId xmlns:p14="http://schemas.microsoft.com/office/powerpoint/2010/main" val="3604369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first, second and third generation of activity theory</a:t>
            </a:r>
          </a:p>
        </p:txBody>
      </p:sp>
      <p:pic>
        <p:nvPicPr>
          <p:cNvPr id="4" name="Content Placeholder 3"/>
          <p:cNvPicPr>
            <a:picLocks noGrp="1" noChangeAspect="1"/>
          </p:cNvPicPr>
          <p:nvPr>
            <p:ph idx="1"/>
          </p:nvPr>
        </p:nvPicPr>
        <p:blipFill>
          <a:blip r:embed="rId3"/>
          <a:stretch>
            <a:fillRect/>
          </a:stretch>
        </p:blipFill>
        <p:spPr>
          <a:xfrm>
            <a:off x="1137557" y="2725511"/>
            <a:ext cx="2173892" cy="1059997"/>
          </a:xfrm>
          <a:prstGeom prst="rect">
            <a:avLst/>
          </a:prstGeom>
        </p:spPr>
      </p:pic>
      <p:pic>
        <p:nvPicPr>
          <p:cNvPr id="5" name="Picture 4"/>
          <p:cNvPicPr>
            <a:picLocks noChangeAspect="1"/>
          </p:cNvPicPr>
          <p:nvPr/>
        </p:nvPicPr>
        <p:blipFill>
          <a:blip r:embed="rId4"/>
          <a:stretch>
            <a:fillRect/>
          </a:stretch>
        </p:blipFill>
        <p:spPr>
          <a:xfrm>
            <a:off x="4138419" y="2207078"/>
            <a:ext cx="3427153" cy="1730495"/>
          </a:xfrm>
          <a:prstGeom prst="rect">
            <a:avLst/>
          </a:prstGeom>
        </p:spPr>
      </p:pic>
      <p:pic>
        <p:nvPicPr>
          <p:cNvPr id="6" name="Picture 5"/>
          <p:cNvPicPr>
            <a:picLocks noChangeAspect="1"/>
          </p:cNvPicPr>
          <p:nvPr/>
        </p:nvPicPr>
        <p:blipFill>
          <a:blip r:embed="rId5"/>
          <a:stretch>
            <a:fillRect/>
          </a:stretch>
        </p:blipFill>
        <p:spPr>
          <a:xfrm>
            <a:off x="1338943" y="4024993"/>
            <a:ext cx="6389915" cy="2017499"/>
          </a:xfrm>
          <a:prstGeom prst="rect">
            <a:avLst/>
          </a:prstGeom>
        </p:spPr>
      </p:pic>
    </p:spTree>
    <p:extLst>
      <p:ext uri="{BB962C8B-B14F-4D97-AF65-F5344CB8AC3E}">
        <p14:creationId xmlns:p14="http://schemas.microsoft.com/office/powerpoint/2010/main" val="1821026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 έννοια της επεκτατικής μάθησης</a:t>
            </a:r>
            <a:endParaRPr lang="en-US" dirty="0"/>
          </a:p>
        </p:txBody>
      </p:sp>
      <p:sp>
        <p:nvSpPr>
          <p:cNvPr id="3" name="Content Placeholder 2"/>
          <p:cNvSpPr>
            <a:spLocks noGrp="1"/>
          </p:cNvSpPr>
          <p:nvPr>
            <p:ph idx="1"/>
          </p:nvPr>
        </p:nvSpPr>
        <p:spPr/>
        <p:txBody>
          <a:bodyPr>
            <a:normAutofit/>
          </a:bodyPr>
          <a:lstStyle/>
          <a:p>
            <a:r>
              <a:rPr lang="el-GR" dirty="0"/>
              <a:t>Είναι η ικανότητα των συμμετεχόντων σε μια δραστηριότητα να ερμηνεύουν και να επεκτείνουν τον ορισμό του αντικειμένου της δραστηριότητας και να απαντούν σ’ αυτό με συνεχώς εμπλουτισμένους τρόπους</a:t>
            </a:r>
          </a:p>
          <a:p>
            <a:r>
              <a:rPr lang="el-GR" dirty="0"/>
              <a:t>Έχει μελετηθεί στη δράση στο χώρο εργασίας από τον </a:t>
            </a:r>
            <a:r>
              <a:rPr lang="en-US" dirty="0" err="1"/>
              <a:t>Engestrom</a:t>
            </a:r>
            <a:r>
              <a:rPr lang="en-US" dirty="0"/>
              <a:t> </a:t>
            </a:r>
            <a:r>
              <a:rPr lang="el-GR" dirty="0"/>
              <a:t>και φαίνεται στην προσπάθεια των συμμετεχόντων στο διαμοιρασμό της γνώσης σε πολύπλοκους χώρους εργασίας  </a:t>
            </a:r>
          </a:p>
          <a:p>
            <a:r>
              <a:rPr lang="el-GR" dirty="0"/>
              <a:t>Το αντικείμενο είναι ο διαρκώς εξελισσόμενος σκοπός που κινητοποιεί τη δραστηριότητα και καθορίζει τον ορίζοντα για πιθανούς στόχους και δράσεις. </a:t>
            </a:r>
            <a:endParaRPr lang="en-US" dirty="0"/>
          </a:p>
          <a:p>
            <a:r>
              <a:rPr lang="en-US" dirty="0"/>
              <a:t>(</a:t>
            </a:r>
            <a:r>
              <a:rPr lang="en-US" dirty="0" err="1"/>
              <a:t>Leont’ev</a:t>
            </a:r>
            <a:r>
              <a:rPr lang="en-US" dirty="0"/>
              <a:t>, 1978; </a:t>
            </a:r>
            <a:r>
              <a:rPr lang="en-US" dirty="0" err="1"/>
              <a:t>Engeström</a:t>
            </a:r>
            <a:r>
              <a:rPr lang="en-US" dirty="0"/>
              <a:t> </a:t>
            </a:r>
            <a:r>
              <a:rPr lang="en-US" i="1" dirty="0"/>
              <a:t>et al</a:t>
            </a:r>
            <a:r>
              <a:rPr lang="en-US" dirty="0"/>
              <a:t>, 1995). </a:t>
            </a:r>
          </a:p>
          <a:p>
            <a:endParaRPr lang="en-US" dirty="0"/>
          </a:p>
        </p:txBody>
      </p:sp>
    </p:spTree>
    <p:extLst>
      <p:ext uri="{BB962C8B-B14F-4D97-AF65-F5344CB8AC3E}">
        <p14:creationId xmlns:p14="http://schemas.microsoft.com/office/powerpoint/2010/main" val="7389828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Adjacency.thmx</Template>
  <TotalTime>1171</TotalTime>
  <Words>3579</Words>
  <Application>Microsoft Office PowerPoint</Application>
  <PresentationFormat>Προβολή στην οθόνη (4:3)</PresentationFormat>
  <Paragraphs>253</Paragraphs>
  <Slides>60</Slides>
  <Notes>1</Notes>
  <HiddenSlides>0</HiddenSlides>
  <MMClips>0</MMClips>
  <ScaleCrop>false</ScaleCrop>
  <HeadingPairs>
    <vt:vector size="8" baseType="variant">
      <vt:variant>
        <vt:lpstr>Γραμματοσειρές που χρησιμοποιούνται</vt:lpstr>
      </vt:variant>
      <vt:variant>
        <vt:i4>3</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60</vt:i4>
      </vt:variant>
    </vt:vector>
  </HeadingPairs>
  <TitlesOfParts>
    <vt:vector size="65" baseType="lpstr">
      <vt:lpstr>Arial</vt:lpstr>
      <vt:lpstr>Calibri</vt:lpstr>
      <vt:lpstr>Cambria</vt:lpstr>
      <vt:lpstr>Adjacency</vt:lpstr>
      <vt:lpstr>Document</vt:lpstr>
      <vt:lpstr>Η μελέτη της διδασκαλίας των μαθηματικών και της επαγγελματικής εξέλιξης των εκπαιδευτικών μέσα από τη Θεωρία της Δραστηριότητας</vt:lpstr>
      <vt:lpstr>Τι είναι η Θεωρία Δραστηριότητας</vt:lpstr>
      <vt:lpstr>Επίπεδα δραστηριότητας (Leontev)</vt:lpstr>
      <vt:lpstr>Η έννοια της δραστηριότητας (Leont'ev, 1978)</vt:lpstr>
      <vt:lpstr>To τρίγωνο Διαμεσολάβησης του Engestrom</vt:lpstr>
      <vt:lpstr>Αρχές που χαρακτηρίζουν ένα σύστημα δραστηριότητας</vt:lpstr>
      <vt:lpstr>Αρχές που χαρακτηρίζουν ένα σύστημα δραστηριότητας</vt:lpstr>
      <vt:lpstr>The first, second and third generation of activity theory</vt:lpstr>
      <vt:lpstr>Η έννοια της επεκτατικής μάθησης</vt:lpstr>
      <vt:lpstr>Παρουσίαση του PowerPoint</vt:lpstr>
      <vt:lpstr>Μορφές αντιθέσεων/συγκρούσεων</vt:lpstr>
      <vt:lpstr>Αντιθέσεις και επεκτατική μάθηση</vt:lpstr>
      <vt:lpstr>Ένα παράδειγμα επεκτατικής μάθησης από τον Engestrom στην υγεία</vt:lpstr>
      <vt:lpstr>Η θεωρία της δραστηριότητας στη μελέτη της διδασκαλίας των μαθηματικών</vt:lpstr>
      <vt:lpstr>Παράδειγμα 1 από τη διδασκαλία των μαθηματικών</vt:lpstr>
      <vt:lpstr>Διδακτικό επεισόδιο </vt:lpstr>
      <vt:lpstr>Ανάλυση με τη ΘΔ</vt:lpstr>
      <vt:lpstr>Παρουσίαση του PowerPoint</vt:lpstr>
      <vt:lpstr>Συνδέοντας τη μικροκλίμακα με τη μακροκλίμακα της τάξης</vt:lpstr>
      <vt:lpstr>Ανάλυση με το τρίγωνο από την πλευρά του καθηγητή</vt:lpstr>
      <vt:lpstr>Ανάλυση με το τρίγωνο από την πλευρά των μαθητών</vt:lpstr>
      <vt:lpstr>Συγκρούσεις και εντάσεις</vt:lpstr>
      <vt:lpstr>Τι μας λέει η συγκεκριμένη ανάλυση της διδασκαλίας;</vt:lpstr>
      <vt:lpstr>Παράδειγμα 2: Από εκπαίδευση εκπαιδευτικών</vt:lpstr>
      <vt:lpstr>Συστήματα δραστηριότητας που αλληλεπιδρούν (έρευνα – διδακτική πράξη) (3ης γενιάς θεωρία Δραστηριόητας)</vt:lpstr>
      <vt:lpstr>Παρουσίαση του PowerPoint</vt:lpstr>
      <vt:lpstr>Τα κύρια ερωτήματα της παρούσας έρευνας</vt:lpstr>
      <vt:lpstr>To πλαίσιο της έρευνας</vt:lpstr>
      <vt:lpstr>Η ομαδική εργασία</vt:lpstr>
      <vt:lpstr>Η σύνδεση έρευνας-πρακτικής : Επεισόδιο 1</vt:lpstr>
      <vt:lpstr>Παρουσίαση του PowerPoint</vt:lpstr>
      <vt:lpstr>Παρουσίαση του PowerPoint</vt:lpstr>
      <vt:lpstr>Ερμηνεία</vt:lpstr>
      <vt:lpstr>Παρουσίαση του PowerPoint</vt:lpstr>
      <vt:lpstr>Η σύνδεση έρευνας-πρακτικής: Επεισόδιο 2</vt:lpstr>
      <vt:lpstr>Παρουσίαση του PowerPoint</vt:lpstr>
      <vt:lpstr>Παρουσίαση του PowerPoint</vt:lpstr>
      <vt:lpstr>Παρουσίαση του PowerPoint</vt:lpstr>
      <vt:lpstr>Μετά από τον πειραματισμό στην τάξη</vt:lpstr>
      <vt:lpstr>Ερμηνεία</vt:lpstr>
      <vt:lpstr>Παράδειγμα 3: Η μελέτη των δράσεων των ερευνητών σε πλαίσια συνεργασίας με εκπαιδευτικούς</vt:lpstr>
      <vt:lpstr>Τα πλαίσια συνεργασίας </vt:lpstr>
      <vt:lpstr>Η ΘΔ στη συγκεκριμένη έρευνα</vt:lpstr>
      <vt:lpstr>Η ανάλυση του πρώτου πλαισίου</vt:lpstr>
      <vt:lpstr>Παρουσίαση του PowerPoint</vt:lpstr>
      <vt:lpstr>Δράσεις που αναπτύχθηκαν κατά τη συνεργασία </vt:lpstr>
      <vt:lpstr>Αντιθέσεις που εμφανίστηκαν</vt:lpstr>
      <vt:lpstr>Αλλαγές που έγιναν στις παρεμβάσεις των ερευνητών</vt:lpstr>
      <vt:lpstr>To δεύτερο πλαίσιο:  Η δραστηριότητα των συμμετεχόντων</vt:lpstr>
      <vt:lpstr>Οι στόχοι και δράσεις των ερευνητών</vt:lpstr>
      <vt:lpstr>Παραδείγμα δράσης των ερευνητών</vt:lpstr>
      <vt:lpstr>Η επαγγελματική μάθηση των ερευνητών</vt:lpstr>
      <vt:lpstr>Παράδειγμα από  Stouraitis et al. (2017)</vt:lpstr>
      <vt:lpstr>Διαλεκτικές αντιθέσεις</vt:lpstr>
      <vt:lpstr>Παράδειγμα</vt:lpstr>
      <vt:lpstr>Αντιθέσεις και μετατοπίσεις στη διδασκαλία</vt:lpstr>
      <vt:lpstr>Παράδειγμα από Potari et al. (2023)</vt:lpstr>
      <vt:lpstr>Η διδακτική τριάδα στη Θεωρία της Δραστηριότητας</vt:lpstr>
      <vt:lpstr>Η διδασκαλία του L2 στο Πανεπιστήμιο</vt:lpstr>
      <vt:lpstr>Αναφορές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Επαγγελματική εξέλιξη των εκπαιδευτικών των μαθηματικών μέσα από τη σύνδεση έρευνας και διδακτικής πράξης</dc:title>
  <dc:creator>Despina Potari</dc:creator>
  <cp:lastModifiedBy>Χαράλαμπος Σακονίδης</cp:lastModifiedBy>
  <cp:revision>164</cp:revision>
  <dcterms:created xsi:type="dcterms:W3CDTF">2012-10-18T15:10:06Z</dcterms:created>
  <dcterms:modified xsi:type="dcterms:W3CDTF">2024-04-20T23:31:01Z</dcterms:modified>
</cp:coreProperties>
</file>