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AA213-EAB8-41C3-B724-F2D54981ED42}" type="datetimeFigureOut">
              <a:rPr lang="el-GR" smtClean="0"/>
              <a:pPr/>
              <a:t>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0B2-0432-47A3-9ACD-3A9453D84E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/>
              <a:t>Διάστημα εμπιστοσύνης για τη διακύμανση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0"/>
            <a:ext cx="8229600" cy="685800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Να κατασκευαστεί το 95% διάστημα εμπιστοσύνης για τη διακύμανση του δείγματος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Χ</a:t>
            </a:r>
          </a:p>
          <a:p>
            <a:pPr algn="just">
              <a:buNone/>
            </a:pPr>
            <a:r>
              <a:rPr lang="el-GR" dirty="0"/>
              <a:t>    1</a:t>
            </a:r>
          </a:p>
          <a:p>
            <a:pPr algn="just">
              <a:buNone/>
            </a:pPr>
            <a:r>
              <a:rPr lang="el-GR" dirty="0"/>
              <a:t>    2</a:t>
            </a:r>
          </a:p>
          <a:p>
            <a:pPr algn="just">
              <a:buNone/>
            </a:pPr>
            <a:r>
              <a:rPr lang="el-GR" dirty="0"/>
              <a:t>    5</a:t>
            </a:r>
          </a:p>
          <a:p>
            <a:pPr algn="just">
              <a:buNone/>
            </a:pPr>
            <a:r>
              <a:rPr lang="el-GR" dirty="0"/>
              <a:t>   -2</a:t>
            </a:r>
          </a:p>
          <a:p>
            <a:pPr algn="just">
              <a:buNone/>
            </a:pPr>
            <a:r>
              <a:rPr lang="el-GR" dirty="0"/>
              <a:t>    5</a:t>
            </a:r>
          </a:p>
          <a:p>
            <a:pPr algn="just">
              <a:buNone/>
            </a:pPr>
            <a:r>
              <a:rPr lang="el-GR" dirty="0"/>
              <a:t>   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0"/>
            <a:ext cx="8229600" cy="685800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Να κατασκευαστεί το 95% διάστημα εμπιστοσύνης για τη διακύμανση του δείγματος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Χ</a:t>
            </a:r>
          </a:p>
          <a:p>
            <a:pPr algn="just">
              <a:buNone/>
            </a:pPr>
            <a:r>
              <a:rPr lang="el-GR" dirty="0"/>
              <a:t>    0</a:t>
            </a:r>
          </a:p>
          <a:p>
            <a:pPr algn="just">
              <a:buNone/>
            </a:pPr>
            <a:r>
              <a:rPr lang="el-GR" dirty="0"/>
              <a:t>    1</a:t>
            </a:r>
          </a:p>
          <a:p>
            <a:pPr algn="just">
              <a:buNone/>
            </a:pPr>
            <a:r>
              <a:rPr lang="el-GR" dirty="0"/>
              <a:t>    3</a:t>
            </a:r>
          </a:p>
          <a:p>
            <a:pPr algn="just">
              <a:buNone/>
            </a:pPr>
            <a:r>
              <a:rPr lang="el-GR" dirty="0"/>
              <a:t>    4 </a:t>
            </a:r>
          </a:p>
          <a:p>
            <a:pPr algn="just">
              <a:buNone/>
            </a:pPr>
            <a:r>
              <a:rPr lang="el-GR"/>
              <a:t>    2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181582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Για να δημιουργήσουμε ένα διάστημα εμπιστοσύνης για τη διακύμανση παίρνουμε τιμές από τον πίνακα της 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l-GR" b="1" dirty="0"/>
              <a:t>κατανομής. </a:t>
            </a:r>
            <a:endParaRPr lang="en-US" b="1" dirty="0"/>
          </a:p>
          <a:p>
            <a:pPr algn="just"/>
            <a:r>
              <a:rPr lang="el-GR" dirty="0"/>
              <a:t>Όπου </a:t>
            </a:r>
            <a:r>
              <a:rPr lang="en-US" dirty="0"/>
              <a:t>S</a:t>
            </a:r>
            <a:r>
              <a:rPr lang="en-US" baseline="30000" dirty="0"/>
              <a:t>2</a:t>
            </a:r>
            <a:r>
              <a:rPr lang="el-GR" dirty="0"/>
              <a:t> είναι η διακύμανση του δείγματος  </a:t>
            </a:r>
            <a:endParaRPr lang="en-US" dirty="0"/>
          </a:p>
          <a:p>
            <a:pPr algn="just"/>
            <a:r>
              <a:rPr lang="el-GR" dirty="0"/>
              <a:t>Όπου </a:t>
            </a:r>
            <a:r>
              <a:rPr lang="en-US" dirty="0"/>
              <a:t>n </a:t>
            </a:r>
            <a:r>
              <a:rPr lang="el-GR" dirty="0"/>
              <a:t>είναι το μέγεθος του δείγματος. </a:t>
            </a:r>
          </a:p>
          <a:p>
            <a:pPr algn="just"/>
            <a:r>
              <a:rPr lang="el-GR" dirty="0"/>
              <a:t>Προϋπόθεση</a:t>
            </a:r>
            <a:r>
              <a:rPr lang="en-US" dirty="0"/>
              <a:t>: H </a:t>
            </a:r>
            <a:r>
              <a:rPr lang="el-GR" dirty="0"/>
              <a:t>κατανομή του πληθυσμού να είναι κανονική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3009" y="457200"/>
            <a:ext cx="6357982" cy="1506421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17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328612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4000" dirty="0"/>
              <a:t>Στην πρώτη στήλη δίνονται οι βαθμοί ελευθερίας ενώ στην πρώτη γραμμή εμφανίζονται τα επίπεδα σημαντικότητας. </a:t>
            </a:r>
          </a:p>
          <a:p>
            <a:pPr algn="just"/>
            <a:r>
              <a:rPr lang="el-GR" sz="4000" dirty="0"/>
              <a:t>Προσέξτε ότι ο πίνακας χωρίζεται νοητά σε δύο μέρη: </a:t>
            </a:r>
          </a:p>
          <a:p>
            <a:pPr lvl="1" algn="just"/>
            <a:r>
              <a:rPr lang="el-GR" sz="4000" dirty="0"/>
              <a:t>στις πρώτες πέντε στήλες αριστερά περιλαμβάνονται οι κριτικές τιμές για την αριστερή ουρά της κατανομής, </a:t>
            </a:r>
          </a:p>
          <a:p>
            <a:pPr lvl="1" algn="just"/>
            <a:r>
              <a:rPr lang="el-GR" sz="4000" dirty="0"/>
              <a:t>ενώ οι πέντε στήλες δεξιά περιλαμβάνουν κριτικές τιμές για τη δεξιά ουρά της κατανομής.</a:t>
            </a:r>
          </a:p>
          <a:p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-1" y="2786060"/>
          <a:ext cx="9001162" cy="4071940"/>
        </p:xfrm>
        <a:graphic>
          <a:graphicData uri="http://schemas.openxmlformats.org/drawingml/2006/table">
            <a:tbl>
              <a:tblPr/>
              <a:tblGrid>
                <a:gridCol w="587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2204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Περιοχή στη δεξιά πλευρά της κατανομής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4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0,995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0,10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12,017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13,362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17,535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14,684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2,156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4,865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15,987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18,307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2,603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17,275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19,675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24,725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3,074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18,549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21,026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23,337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26,217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28,300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"/>
            <a:ext cx="9144000" cy="1714488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Τις κριτικές τιμές αριστερά τις συμβολίζουμε με  </a:t>
            </a:r>
            <a:endParaRPr lang="en-US" dirty="0"/>
          </a:p>
          <a:p>
            <a:pPr algn="just"/>
            <a:r>
              <a:rPr lang="en-US" dirty="0"/>
              <a:t>T</a:t>
            </a:r>
            <a:r>
              <a:rPr lang="el-GR" dirty="0" err="1"/>
              <a:t>ις</a:t>
            </a:r>
            <a:r>
              <a:rPr lang="el-GR" dirty="0"/>
              <a:t> κριτικές τιμές δεξιά τις συμβολίζουμε με </a:t>
            </a: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495969"/>
              </p:ext>
            </p:extLst>
          </p:nvPr>
        </p:nvGraphicFramePr>
        <p:xfrm>
          <a:off x="-1" y="2786060"/>
          <a:ext cx="9001162" cy="4071940"/>
        </p:xfrm>
        <a:graphic>
          <a:graphicData uri="http://schemas.openxmlformats.org/drawingml/2006/table">
            <a:tbl>
              <a:tblPr/>
              <a:tblGrid>
                <a:gridCol w="587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2204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Περιοχή στη δεξιά πλευρά της κατανομής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4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0,995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0,10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12,017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13,362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17,535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14,684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2,156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4,865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15,987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18,307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2,603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17,275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19,675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24,725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3,074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18,549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21,026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23,337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26,217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28,300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28" y="0"/>
            <a:ext cx="428628" cy="544029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642918"/>
            <a:ext cx="357190" cy="4365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285749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Ένα διάστημα εμπιστοσύνης, π.χ. 95%, δημιουργεί δύο ουρές ίσου εμβαδού που περιέχει το 5% της κατανομής, ή αλλιώς το 0,05. Διαιρώντας δια 2 έχουμε από 0,025 σε κάθε ουρά, οπότε για την πάνω κριτική τιμή έχουμε 0,025 και για την κάτω κριτική τιμή 1-0,25=0,975. </a:t>
            </a: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-1" y="2786060"/>
          <a:ext cx="9001162" cy="4071940"/>
        </p:xfrm>
        <a:graphic>
          <a:graphicData uri="http://schemas.openxmlformats.org/drawingml/2006/table">
            <a:tbl>
              <a:tblPr/>
              <a:tblGrid>
                <a:gridCol w="587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14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2204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Περιοχή στη δεξιά πλευρά της κατανομής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44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0,995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0,10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12,017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13,362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17,535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14,684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2,156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4,865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15,987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18,307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2,603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17,275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19,675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24,725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642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3,074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18,549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21,026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23,337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26,217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28,300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"/>
            <a:ext cx="9144000" cy="5500702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Σε μία τράπεζα μετρήθηκε ο χρόνος αναμονής σε δείγμα 8 πελατών και βρέθηκε ως εξής: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algn="just"/>
            <a:r>
              <a:rPr lang="el-GR" dirty="0"/>
              <a:t>Να κατασκευαστεί το 95% διάστημα εμπιστοσύνης για τη διακύμανση αυτού του δείγματος</a:t>
            </a:r>
          </a:p>
          <a:p>
            <a:pPr marL="0" indent="0">
              <a:buNone/>
            </a:pPr>
            <a:endParaRPr lang="el-GR" b="1" dirty="0"/>
          </a:p>
          <a:p>
            <a:r>
              <a:rPr lang="el-GR" b="1" dirty="0"/>
              <a:t>Απάντηση:</a:t>
            </a:r>
            <a:r>
              <a:rPr lang="el-GR" dirty="0"/>
              <a:t> Θα πρέπει αρχικά να βρούμε τη μέση τιμή καθώς και τη διακύμανση του δείγματος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324402"/>
              </p:ext>
            </p:extLst>
          </p:nvPr>
        </p:nvGraphicFramePr>
        <p:xfrm>
          <a:off x="2" y="1018489"/>
          <a:ext cx="9143998" cy="1212470"/>
        </p:xfrm>
        <a:graphic>
          <a:graphicData uri="http://schemas.openxmlformats.org/drawingml/2006/table">
            <a:tbl>
              <a:tblPr/>
              <a:tblGrid>
                <a:gridCol w="1458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9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11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1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b="1" dirty="0">
                          <a:solidFill>
                            <a:srgbClr val="2158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Πελάτης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b="1" dirty="0">
                          <a:solidFill>
                            <a:srgbClr val="2158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Χρόνος αναμονής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12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F3E6C49A-DC19-CE2F-CF5A-18EAE94D3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" y="188640"/>
            <a:ext cx="9144000" cy="2970165"/>
          </a:xfrm>
          <a:prstGeom prst="rect">
            <a:avLst/>
          </a:prstGeom>
        </p:spPr>
      </p:pic>
      <p:sp>
        <p:nvSpPr>
          <p:cNvPr id="12" name="2 - Θέση περιεχομένου">
            <a:extLst>
              <a:ext uri="{FF2B5EF4-FFF2-40B4-BE49-F238E27FC236}">
                <a16:creationId xmlns:a16="http://schemas.microsoft.com/office/drawing/2014/main" id="{3E60CD7A-27E9-8EA2-225F-26708677D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4561" y="1695756"/>
            <a:ext cx="9144000" cy="5500702"/>
          </a:xfrm>
        </p:spPr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dirty="0"/>
              <a:t>Για να βρούμε τη διακύμανση του δείγματος χρησιμοποιούμε έναν από τους παρακάτω τύπους: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DC1BABF8-83B2-5048-5A80-888D78400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5460" y="5013176"/>
            <a:ext cx="4296540" cy="1167196"/>
          </a:xfrm>
          <a:prstGeom prst="rect">
            <a:avLst/>
          </a:prstGeom>
          <a:noFill/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44696E59-003A-CED4-3049-FF418135A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5753" y="4743713"/>
            <a:ext cx="3732860" cy="170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5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185736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800" dirty="0"/>
              <a:t>Για επίπεδο σημαντικότητας 5% θέλουμε για την κριτική τιμή     τη στήλη 0,025 και για την κριτική τιμή         τη στήλη 0,975. </a:t>
            </a:r>
          </a:p>
          <a:p>
            <a:pPr algn="just"/>
            <a:r>
              <a:rPr lang="el-GR" sz="2800" dirty="0"/>
              <a:t>Επιλέγουμε τη γραμμή για 7 (</a:t>
            </a:r>
            <a:r>
              <a:rPr lang="en-US" sz="2800" dirty="0"/>
              <a:t>n-1)</a:t>
            </a:r>
            <a:r>
              <a:rPr lang="el-GR" sz="2800" dirty="0"/>
              <a:t> βαθμούς ελευθερίας.  </a:t>
            </a:r>
          </a:p>
          <a:p>
            <a:endParaRPr lang="el-G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28604"/>
            <a:ext cx="357190" cy="436566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357166"/>
            <a:ext cx="357190" cy="453357"/>
          </a:xfrm>
          <a:prstGeom prst="rect">
            <a:avLst/>
          </a:prstGeom>
          <a:noFill/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" y="1928803"/>
          <a:ext cx="9144001" cy="1966922"/>
        </p:xfrm>
        <a:graphic>
          <a:graphicData uri="http://schemas.openxmlformats.org/drawingml/2006/table">
            <a:tbl>
              <a:tblPr/>
              <a:tblGrid>
                <a:gridCol w="254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01413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Περιοχή στη δεξιά πλευρά της κατανομής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413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0,995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0,10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032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12,017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14,067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32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13,362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15,507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17,535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20,090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21,995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32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14,684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21,666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23,589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071942"/>
            <a:ext cx="3714776" cy="804474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1117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357826"/>
            <a:ext cx="6429400" cy="900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57166"/>
            <a:ext cx="3714776" cy="804474"/>
          </a:xfrm>
          <a:prstGeom prst="rect">
            <a:avLst/>
          </a:prstGeom>
          <a:noFill/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571612"/>
            <a:ext cx="6429400" cy="900116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071810"/>
            <a:ext cx="4643470" cy="51249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0" y="38576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/>
              <a:t>Παίρνοντας τετραγωνικές ρίζες από όλους τους όρους :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500570"/>
            <a:ext cx="2786082" cy="53386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8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5429264"/>
            <a:ext cx="87927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ο 95% διάστημα εμπιστοσύνη της τυπικής απόκλισης του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χρόνου αναμονής των πελατών της τράπεζας είναι από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1,06 έως 3,25  λεπτά. </a:t>
            </a:r>
            <a:endParaRPr kumimoji="0" lang="el-GR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673</Words>
  <Application>Microsoft Office PowerPoint</Application>
  <PresentationFormat>Προβολή στην οθόνη (4:3)</PresentationFormat>
  <Paragraphs>347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Calibri</vt:lpstr>
      <vt:lpstr>Θέμα του Office</vt:lpstr>
      <vt:lpstr>Διάστημα εμπιστοσύνης για τη διακύμανση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Διάστημα εμπιστοσύνης για τη διακύμανση</dc:title>
  <dc:creator>ΝΙΚΟΣ</dc:creator>
  <cp:lastModifiedBy>Stavros Migos</cp:lastModifiedBy>
  <cp:revision>41</cp:revision>
  <dcterms:created xsi:type="dcterms:W3CDTF">2014-04-18T14:23:32Z</dcterms:created>
  <dcterms:modified xsi:type="dcterms:W3CDTF">2022-05-06T07:29:49Z</dcterms:modified>
</cp:coreProperties>
</file>