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6" r:id="rId8"/>
    <p:sldId id="262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8" d="100"/>
          <a:sy n="58" d="100"/>
        </p:scale>
        <p:origin x="1520" y="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AA213-EAB8-41C3-B724-F2D54981ED42}" type="datetimeFigureOut">
              <a:rPr lang="el-GR" smtClean="0"/>
              <a:pPr/>
              <a:t>6/5/2022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00B2-0432-47A3-9ACD-3A9453D84E3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AA213-EAB8-41C3-B724-F2D54981ED42}" type="datetimeFigureOut">
              <a:rPr lang="el-GR" smtClean="0"/>
              <a:pPr/>
              <a:t>6/5/2022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00B2-0432-47A3-9ACD-3A9453D84E3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AA213-EAB8-41C3-B724-F2D54981ED42}" type="datetimeFigureOut">
              <a:rPr lang="el-GR" smtClean="0"/>
              <a:pPr/>
              <a:t>6/5/2022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00B2-0432-47A3-9ACD-3A9453D84E3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AA213-EAB8-41C3-B724-F2D54981ED42}" type="datetimeFigureOut">
              <a:rPr lang="el-GR" smtClean="0"/>
              <a:pPr/>
              <a:t>6/5/2022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00B2-0432-47A3-9ACD-3A9453D84E3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AA213-EAB8-41C3-B724-F2D54981ED42}" type="datetimeFigureOut">
              <a:rPr lang="el-GR" smtClean="0"/>
              <a:pPr/>
              <a:t>6/5/2022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00B2-0432-47A3-9ACD-3A9453D84E3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AA213-EAB8-41C3-B724-F2D54981ED42}" type="datetimeFigureOut">
              <a:rPr lang="el-GR" smtClean="0"/>
              <a:pPr/>
              <a:t>6/5/2022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00B2-0432-47A3-9ACD-3A9453D84E3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AA213-EAB8-41C3-B724-F2D54981ED42}" type="datetimeFigureOut">
              <a:rPr lang="el-GR" smtClean="0"/>
              <a:pPr/>
              <a:t>6/5/2022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00B2-0432-47A3-9ACD-3A9453D84E3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AA213-EAB8-41C3-B724-F2D54981ED42}" type="datetimeFigureOut">
              <a:rPr lang="el-GR" smtClean="0"/>
              <a:pPr/>
              <a:t>6/5/2022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00B2-0432-47A3-9ACD-3A9453D84E3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AA213-EAB8-41C3-B724-F2D54981ED42}" type="datetimeFigureOut">
              <a:rPr lang="el-GR" smtClean="0"/>
              <a:pPr/>
              <a:t>6/5/2022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00B2-0432-47A3-9ACD-3A9453D84E3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AA213-EAB8-41C3-B724-F2D54981ED42}" type="datetimeFigureOut">
              <a:rPr lang="el-GR" smtClean="0"/>
              <a:pPr/>
              <a:t>6/5/2022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00B2-0432-47A3-9ACD-3A9453D84E3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AA213-EAB8-41C3-B724-F2D54981ED42}" type="datetimeFigureOut">
              <a:rPr lang="el-GR" smtClean="0"/>
              <a:pPr/>
              <a:t>6/5/2022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00B2-0432-47A3-9ACD-3A9453D84E3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4AA213-EAB8-41C3-B724-F2D54981ED42}" type="datetimeFigureOut">
              <a:rPr lang="el-GR" smtClean="0"/>
              <a:pPr/>
              <a:t>6/5/2022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5A00B2-0432-47A3-9ACD-3A9453D84E34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b="1"/>
              <a:t>Διάστημα εμπιστοσύνης για τη διακύμανση</a:t>
            </a:r>
            <a:endParaRPr lang="el-G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42844" y="0"/>
            <a:ext cx="8229600" cy="6858000"/>
          </a:xfrm>
        </p:spPr>
        <p:txBody>
          <a:bodyPr>
            <a:normAutofit/>
          </a:bodyPr>
          <a:lstStyle/>
          <a:p>
            <a:pPr algn="just"/>
            <a:r>
              <a:rPr lang="el-GR" dirty="0"/>
              <a:t>Να κατασκευαστεί το 95% διάστημα εμπιστοσύνης για τη διακύμανση του δείγματος</a:t>
            </a:r>
          </a:p>
          <a:p>
            <a:pPr algn="just"/>
            <a:endParaRPr lang="el-GR" dirty="0"/>
          </a:p>
          <a:p>
            <a:pPr algn="just"/>
            <a:r>
              <a:rPr lang="el-GR" dirty="0"/>
              <a:t>Χ</a:t>
            </a:r>
          </a:p>
          <a:p>
            <a:pPr algn="just">
              <a:buNone/>
            </a:pPr>
            <a:r>
              <a:rPr lang="el-GR" dirty="0"/>
              <a:t>    1</a:t>
            </a:r>
          </a:p>
          <a:p>
            <a:pPr algn="just">
              <a:buNone/>
            </a:pPr>
            <a:r>
              <a:rPr lang="el-GR" dirty="0"/>
              <a:t>    2</a:t>
            </a:r>
          </a:p>
          <a:p>
            <a:pPr algn="just">
              <a:buNone/>
            </a:pPr>
            <a:r>
              <a:rPr lang="el-GR" dirty="0"/>
              <a:t>    5</a:t>
            </a:r>
          </a:p>
          <a:p>
            <a:pPr algn="just">
              <a:buNone/>
            </a:pPr>
            <a:r>
              <a:rPr lang="el-GR" dirty="0"/>
              <a:t>   -2</a:t>
            </a:r>
          </a:p>
          <a:p>
            <a:pPr algn="just">
              <a:buNone/>
            </a:pPr>
            <a:r>
              <a:rPr lang="el-GR" dirty="0"/>
              <a:t>    5</a:t>
            </a:r>
          </a:p>
          <a:p>
            <a:pPr algn="just">
              <a:buNone/>
            </a:pPr>
            <a:r>
              <a:rPr lang="el-GR" dirty="0"/>
              <a:t>    1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42844" y="0"/>
            <a:ext cx="8229600" cy="6858000"/>
          </a:xfrm>
        </p:spPr>
        <p:txBody>
          <a:bodyPr>
            <a:normAutofit/>
          </a:bodyPr>
          <a:lstStyle/>
          <a:p>
            <a:pPr algn="just"/>
            <a:r>
              <a:rPr lang="el-GR" dirty="0"/>
              <a:t>Να κατασκευαστεί το 95% διάστημα εμπιστοσύνης για τη διακύμανση του δείγματος</a:t>
            </a:r>
          </a:p>
          <a:p>
            <a:pPr algn="just"/>
            <a:endParaRPr lang="el-GR" dirty="0"/>
          </a:p>
          <a:p>
            <a:pPr algn="just"/>
            <a:r>
              <a:rPr lang="el-GR" dirty="0"/>
              <a:t>Χ</a:t>
            </a:r>
          </a:p>
          <a:p>
            <a:pPr algn="just">
              <a:buNone/>
            </a:pPr>
            <a:r>
              <a:rPr lang="el-GR" dirty="0"/>
              <a:t>    0</a:t>
            </a:r>
          </a:p>
          <a:p>
            <a:pPr algn="just">
              <a:buNone/>
            </a:pPr>
            <a:r>
              <a:rPr lang="el-GR" dirty="0"/>
              <a:t>    1</a:t>
            </a:r>
          </a:p>
          <a:p>
            <a:pPr algn="just">
              <a:buNone/>
            </a:pPr>
            <a:r>
              <a:rPr lang="el-GR" dirty="0"/>
              <a:t>    3</a:t>
            </a:r>
          </a:p>
          <a:p>
            <a:pPr algn="just">
              <a:buNone/>
            </a:pPr>
            <a:r>
              <a:rPr lang="el-GR" dirty="0"/>
              <a:t>    4 </a:t>
            </a:r>
          </a:p>
          <a:p>
            <a:pPr algn="just">
              <a:buNone/>
            </a:pPr>
            <a:r>
              <a:rPr lang="el-GR"/>
              <a:t>    2</a:t>
            </a:r>
            <a:endParaRPr lang="el-G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2181582"/>
            <a:ext cx="9144000" cy="4525963"/>
          </a:xfrm>
        </p:spPr>
        <p:txBody>
          <a:bodyPr>
            <a:normAutofit/>
          </a:bodyPr>
          <a:lstStyle/>
          <a:p>
            <a:pPr algn="just"/>
            <a:r>
              <a:rPr lang="el-GR" dirty="0"/>
              <a:t>Για να δημιουργήσουμε ένα διάστημα εμπιστοσύνης για τη διακύμανση παίρνουμε τιμές από τον πίνακα της </a:t>
            </a:r>
            <a:r>
              <a:rPr lang="en-US" dirty="0"/>
              <a:t>X</a:t>
            </a:r>
            <a:r>
              <a:rPr lang="en-US" baseline="30000" dirty="0"/>
              <a:t>2</a:t>
            </a:r>
            <a:r>
              <a:rPr lang="en-US" dirty="0"/>
              <a:t> </a:t>
            </a:r>
            <a:r>
              <a:rPr lang="el-GR" b="1" dirty="0"/>
              <a:t>κατανομής. </a:t>
            </a:r>
            <a:endParaRPr lang="en-US" b="1" dirty="0"/>
          </a:p>
          <a:p>
            <a:pPr algn="just"/>
            <a:r>
              <a:rPr lang="el-GR" dirty="0"/>
              <a:t>Όπου </a:t>
            </a:r>
            <a:r>
              <a:rPr lang="en-US" dirty="0"/>
              <a:t>S</a:t>
            </a:r>
            <a:r>
              <a:rPr lang="en-US" baseline="30000" dirty="0"/>
              <a:t>2</a:t>
            </a:r>
            <a:r>
              <a:rPr lang="el-GR" dirty="0"/>
              <a:t> είναι η διακύμανση του δείγματος  </a:t>
            </a:r>
            <a:endParaRPr lang="en-US" dirty="0"/>
          </a:p>
          <a:p>
            <a:pPr algn="just"/>
            <a:r>
              <a:rPr lang="el-GR" dirty="0"/>
              <a:t>Όπου </a:t>
            </a:r>
            <a:r>
              <a:rPr lang="en-US" dirty="0"/>
              <a:t>n </a:t>
            </a:r>
            <a:r>
              <a:rPr lang="el-GR" dirty="0"/>
              <a:t>είναι το μέγεθος του δείγματος. </a:t>
            </a:r>
          </a:p>
          <a:p>
            <a:pPr algn="just"/>
            <a:r>
              <a:rPr lang="el-GR" dirty="0"/>
              <a:t>Προϋπόθεση</a:t>
            </a:r>
            <a:r>
              <a:rPr lang="en-US" dirty="0"/>
              <a:t>: H </a:t>
            </a:r>
            <a:r>
              <a:rPr lang="el-GR" dirty="0"/>
              <a:t>κατανομή του πληθυσμού να είναι κανονική </a:t>
            </a: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393009" y="457200"/>
            <a:ext cx="6357982" cy="1506421"/>
          </a:xfrm>
          <a:prstGeom prst="rect">
            <a:avLst/>
          </a:prstGeom>
          <a:noFill/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11176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0"/>
            <a:ext cx="9144000" cy="3286123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el-GR" sz="4000" dirty="0"/>
              <a:t>Στην πρώτη στήλη δίνονται οι βαθμοί ελευθερίας ενώ στην πρώτη γραμμή εμφανίζονται τα επίπεδα σημαντικότητας. </a:t>
            </a:r>
          </a:p>
          <a:p>
            <a:pPr algn="just"/>
            <a:r>
              <a:rPr lang="el-GR" sz="4000" dirty="0"/>
              <a:t>Προσέξτε ότι ο πίνακας χωρίζεται νοητά σε δύο μέρη: </a:t>
            </a:r>
          </a:p>
          <a:p>
            <a:pPr lvl="1" algn="just"/>
            <a:r>
              <a:rPr lang="el-GR" sz="4000" dirty="0"/>
              <a:t>στις πρώτες πέντε στήλες αριστερά περιλαμβάνονται οι κριτικές τιμές για την αριστερή ουρά της κατανομής, </a:t>
            </a:r>
          </a:p>
          <a:p>
            <a:pPr lvl="1" algn="just"/>
            <a:r>
              <a:rPr lang="el-GR" sz="4000" dirty="0"/>
              <a:t>ενώ οι πέντε στήλες δεξιά περιλαμβάνουν κριτικές τιμές για τη δεξιά ουρά της κατανομής.</a:t>
            </a:r>
          </a:p>
          <a:p>
            <a:endParaRPr lang="el-GR" dirty="0"/>
          </a:p>
        </p:txBody>
      </p:sp>
      <p:graphicFrame>
        <p:nvGraphicFramePr>
          <p:cNvPr id="5" name="4 - Πίνακας"/>
          <p:cNvGraphicFramePr>
            <a:graphicFrameLocks noGrp="1"/>
          </p:cNvGraphicFramePr>
          <p:nvPr/>
        </p:nvGraphicFramePr>
        <p:xfrm>
          <a:off x="-1" y="2786060"/>
          <a:ext cx="9001162" cy="4071940"/>
        </p:xfrm>
        <a:graphic>
          <a:graphicData uri="http://schemas.openxmlformats.org/drawingml/2006/table">
            <a:tbl>
              <a:tblPr/>
              <a:tblGrid>
                <a:gridCol w="5870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414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414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14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4141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141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414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4141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4141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41413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841413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522044">
                <a:tc>
                  <a:txBody>
                    <a:bodyPr/>
                    <a:lstStyle/>
                    <a:p>
                      <a:pPr algn="l" fontAlgn="b"/>
                      <a:r>
                        <a:rPr lang="el-GR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E6"/>
                    </a:solidFill>
                  </a:tcPr>
                </a:tc>
                <a:tc gridSpan="10">
                  <a:txBody>
                    <a:bodyPr/>
                    <a:lstStyle/>
                    <a:p>
                      <a:pPr algn="ctr" fontAlgn="b"/>
                      <a:r>
                        <a:rPr lang="el-GR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                                                Περιοχή στη δεξιά πλευρά της κατανομής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2044">
                <a:tc>
                  <a:txBody>
                    <a:bodyPr/>
                    <a:lstStyle/>
                    <a:p>
                      <a:pPr algn="l" fontAlgn="b"/>
                      <a:r>
                        <a:rPr lang="el-GR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</a:t>
                      </a:r>
                      <a:endParaRPr lang="el-GR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0,995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0,99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0,975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0,95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0,90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0,10</a:t>
                      </a:r>
                    </a:p>
                  </a:txBody>
                  <a:tcPr marL="6350" marR="6350" marT="635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0,05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0,025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0,01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0,005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4642">
                <a:tc>
                  <a:txBody>
                    <a:bodyPr/>
                    <a:lstStyle/>
                    <a:p>
                      <a:pPr algn="r" fontAlgn="b"/>
                      <a:r>
                        <a:rPr lang="el-GR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A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0,989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1,239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1,690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2,167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2,833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12,017</a:t>
                      </a:r>
                    </a:p>
                  </a:txBody>
                  <a:tcPr marL="6350" marR="6350" marT="635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14,067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16,013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18,475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20,278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4642">
                <a:tc>
                  <a:txBody>
                    <a:bodyPr/>
                    <a:lstStyle/>
                    <a:p>
                      <a:pPr algn="r" fontAlgn="b"/>
                      <a:r>
                        <a:rPr lang="el-GR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A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1,344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1,646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2,180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2,733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3,490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13,362</a:t>
                      </a:r>
                    </a:p>
                  </a:txBody>
                  <a:tcPr marL="6350" marR="6350" marT="635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15,507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17,535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20,090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21,995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4642">
                <a:tc>
                  <a:txBody>
                    <a:bodyPr/>
                    <a:lstStyle/>
                    <a:p>
                      <a:pPr algn="r" fontAlgn="b"/>
                      <a:r>
                        <a:rPr lang="el-GR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A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1,735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2,088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2,700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3,325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4,168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14,684</a:t>
                      </a:r>
                    </a:p>
                  </a:txBody>
                  <a:tcPr marL="6350" marR="6350" marT="635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16,919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19,023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21,666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23,589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4642">
                <a:tc>
                  <a:txBody>
                    <a:bodyPr/>
                    <a:lstStyle/>
                    <a:p>
                      <a:pPr algn="r" fontAlgn="b"/>
                      <a:r>
                        <a:rPr lang="el-GR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A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2,156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2,558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3,247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3,940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4,865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15,987</a:t>
                      </a:r>
                    </a:p>
                  </a:txBody>
                  <a:tcPr marL="6350" marR="6350" marT="635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18,307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20,483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23,029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25,188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4642">
                <a:tc>
                  <a:txBody>
                    <a:bodyPr/>
                    <a:lstStyle/>
                    <a:p>
                      <a:pPr algn="r" fontAlgn="b"/>
                      <a:r>
                        <a:rPr lang="el-GR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A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2,603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3,053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3,816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4,575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5,578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17,275</a:t>
                      </a:r>
                    </a:p>
                  </a:txBody>
                  <a:tcPr marL="6350" marR="6350" marT="635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19,675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21,920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24,725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26,757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4642">
                <a:tc>
                  <a:txBody>
                    <a:bodyPr/>
                    <a:lstStyle/>
                    <a:p>
                      <a:pPr algn="r" fontAlgn="b"/>
                      <a:r>
                        <a:rPr lang="el-GR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A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3,074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3,571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4,404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5,226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6,304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18,549</a:t>
                      </a:r>
                    </a:p>
                  </a:txBody>
                  <a:tcPr marL="6350" marR="6350" marT="635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21,026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23,337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26,217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28,300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1"/>
            <a:ext cx="9144000" cy="1714488"/>
          </a:xfrm>
        </p:spPr>
        <p:txBody>
          <a:bodyPr>
            <a:normAutofit/>
          </a:bodyPr>
          <a:lstStyle/>
          <a:p>
            <a:pPr algn="just"/>
            <a:r>
              <a:rPr lang="el-GR" dirty="0"/>
              <a:t>Τις κριτικές τιμές αριστερά τις συμβολίζουμε με  </a:t>
            </a:r>
            <a:endParaRPr lang="en-US" dirty="0"/>
          </a:p>
          <a:p>
            <a:pPr algn="just"/>
            <a:r>
              <a:rPr lang="en-US" dirty="0"/>
              <a:t>T</a:t>
            </a:r>
            <a:r>
              <a:rPr lang="el-GR" dirty="0" err="1"/>
              <a:t>ις</a:t>
            </a:r>
            <a:r>
              <a:rPr lang="el-GR" dirty="0"/>
              <a:t> κριτικές τιμές δεξιά τις συμβολίζουμε με </a:t>
            </a:r>
          </a:p>
        </p:txBody>
      </p:sp>
      <p:graphicFrame>
        <p:nvGraphicFramePr>
          <p:cNvPr id="5" name="4 - Πίνακας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1495969"/>
              </p:ext>
            </p:extLst>
          </p:nvPr>
        </p:nvGraphicFramePr>
        <p:xfrm>
          <a:off x="-1" y="2786060"/>
          <a:ext cx="9001162" cy="4071940"/>
        </p:xfrm>
        <a:graphic>
          <a:graphicData uri="http://schemas.openxmlformats.org/drawingml/2006/table">
            <a:tbl>
              <a:tblPr/>
              <a:tblGrid>
                <a:gridCol w="5870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414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414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14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4141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141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414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4141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4141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41413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841413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522044">
                <a:tc>
                  <a:txBody>
                    <a:bodyPr/>
                    <a:lstStyle/>
                    <a:p>
                      <a:pPr algn="l" fontAlgn="b"/>
                      <a:r>
                        <a:rPr lang="el-GR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E6"/>
                    </a:solidFill>
                  </a:tcPr>
                </a:tc>
                <a:tc gridSpan="10">
                  <a:txBody>
                    <a:bodyPr/>
                    <a:lstStyle/>
                    <a:p>
                      <a:pPr algn="ctr" fontAlgn="b"/>
                      <a:r>
                        <a:rPr lang="el-GR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                                                Περιοχή στη δεξιά πλευρά της κατανομής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2044">
                <a:tc>
                  <a:txBody>
                    <a:bodyPr/>
                    <a:lstStyle/>
                    <a:p>
                      <a:pPr algn="l" fontAlgn="b"/>
                      <a:r>
                        <a:rPr lang="el-GR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</a:t>
                      </a:r>
                      <a:endParaRPr lang="el-GR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0,995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0,99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0,975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0,95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0,90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0,10</a:t>
                      </a:r>
                    </a:p>
                  </a:txBody>
                  <a:tcPr marL="6350" marR="6350" marT="635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0,05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0,025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0,01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0,005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4642">
                <a:tc>
                  <a:txBody>
                    <a:bodyPr/>
                    <a:lstStyle/>
                    <a:p>
                      <a:pPr algn="r" fontAlgn="b"/>
                      <a:r>
                        <a:rPr lang="el-GR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A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0,989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1,239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1,690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2,167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2,833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12,017</a:t>
                      </a:r>
                    </a:p>
                  </a:txBody>
                  <a:tcPr marL="6350" marR="6350" marT="635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14,067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16,013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18,475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20,278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4642">
                <a:tc>
                  <a:txBody>
                    <a:bodyPr/>
                    <a:lstStyle/>
                    <a:p>
                      <a:pPr algn="r" fontAlgn="b"/>
                      <a:r>
                        <a:rPr lang="el-GR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A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1,344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1,646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2,180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2,733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3,490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13,362</a:t>
                      </a:r>
                    </a:p>
                  </a:txBody>
                  <a:tcPr marL="6350" marR="6350" marT="635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15,507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17,535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20,090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21,995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4642">
                <a:tc>
                  <a:txBody>
                    <a:bodyPr/>
                    <a:lstStyle/>
                    <a:p>
                      <a:pPr algn="r" fontAlgn="b"/>
                      <a:r>
                        <a:rPr lang="el-GR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A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1,735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2,088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2,700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3,325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4,168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14,684</a:t>
                      </a:r>
                    </a:p>
                  </a:txBody>
                  <a:tcPr marL="6350" marR="6350" marT="635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16,919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19,023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21,666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23,589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4642">
                <a:tc>
                  <a:txBody>
                    <a:bodyPr/>
                    <a:lstStyle/>
                    <a:p>
                      <a:pPr algn="r" fontAlgn="b"/>
                      <a:r>
                        <a:rPr lang="el-GR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A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2,156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2,558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3,247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3,940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4,865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15,987</a:t>
                      </a:r>
                    </a:p>
                  </a:txBody>
                  <a:tcPr marL="6350" marR="6350" marT="635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18,307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20,483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23,029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25,188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4642">
                <a:tc>
                  <a:txBody>
                    <a:bodyPr/>
                    <a:lstStyle/>
                    <a:p>
                      <a:pPr algn="r" fontAlgn="b"/>
                      <a:r>
                        <a:rPr lang="el-GR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A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2,603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3,053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3,816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4,575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5,578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17,275</a:t>
                      </a:r>
                    </a:p>
                  </a:txBody>
                  <a:tcPr marL="6350" marR="6350" marT="635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19,675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21,920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24,725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26,757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4642">
                <a:tc>
                  <a:txBody>
                    <a:bodyPr/>
                    <a:lstStyle/>
                    <a:p>
                      <a:pPr algn="r" fontAlgn="b"/>
                      <a:r>
                        <a:rPr lang="el-GR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A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3,074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3,571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4,404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5,226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6,304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18,549</a:t>
                      </a:r>
                    </a:p>
                  </a:txBody>
                  <a:tcPr marL="6350" marR="6350" marT="635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21,026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23,337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26,217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28,300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16385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572528" y="0"/>
            <a:ext cx="428628" cy="544029"/>
          </a:xfrm>
          <a:prstGeom prst="rect">
            <a:avLst/>
          </a:prstGeom>
          <a:noFill/>
        </p:spPr>
      </p:pic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16387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786710" y="642918"/>
            <a:ext cx="357190" cy="43656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0"/>
            <a:ext cx="9144000" cy="2857495"/>
          </a:xfrm>
        </p:spPr>
        <p:txBody>
          <a:bodyPr>
            <a:normAutofit lnSpcReduction="10000"/>
          </a:bodyPr>
          <a:lstStyle/>
          <a:p>
            <a:pPr algn="just"/>
            <a:r>
              <a:rPr lang="el-GR" dirty="0"/>
              <a:t>Ένα διάστημα εμπιστοσύνης, π.χ. 95%, δημιουργεί δύο ουρές ίσου εμβαδού που περιέχει το 5% της κατανομής, ή αλλιώς το 0,05. Διαιρώντας δια 2 έχουμε από 0,025 σε κάθε ουρά, οπότε για την πάνω κριτική τιμή έχουμε 0,025 και για την κάτω κριτική τιμή 1-0,25=0,975. </a:t>
            </a:r>
          </a:p>
        </p:txBody>
      </p:sp>
      <p:graphicFrame>
        <p:nvGraphicFramePr>
          <p:cNvPr id="5" name="4 - Πίνακας"/>
          <p:cNvGraphicFramePr>
            <a:graphicFrameLocks noGrp="1"/>
          </p:cNvGraphicFramePr>
          <p:nvPr/>
        </p:nvGraphicFramePr>
        <p:xfrm>
          <a:off x="-1" y="2786060"/>
          <a:ext cx="9001162" cy="4071940"/>
        </p:xfrm>
        <a:graphic>
          <a:graphicData uri="http://schemas.openxmlformats.org/drawingml/2006/table">
            <a:tbl>
              <a:tblPr/>
              <a:tblGrid>
                <a:gridCol w="5870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414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414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14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4141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141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414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4141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4141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41413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841413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522044">
                <a:tc>
                  <a:txBody>
                    <a:bodyPr/>
                    <a:lstStyle/>
                    <a:p>
                      <a:pPr algn="l" fontAlgn="b"/>
                      <a:r>
                        <a:rPr lang="el-GR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E6"/>
                    </a:solidFill>
                  </a:tcPr>
                </a:tc>
                <a:tc gridSpan="10">
                  <a:txBody>
                    <a:bodyPr/>
                    <a:lstStyle/>
                    <a:p>
                      <a:pPr algn="ctr" fontAlgn="b"/>
                      <a:r>
                        <a:rPr lang="el-GR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Περιοχή στη δεξιά πλευρά της κατανομής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2044">
                <a:tc>
                  <a:txBody>
                    <a:bodyPr/>
                    <a:lstStyle/>
                    <a:p>
                      <a:pPr algn="l" fontAlgn="b"/>
                      <a:r>
                        <a:rPr lang="el-GR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</a:t>
                      </a:r>
                      <a:endParaRPr lang="el-GR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0,995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0,99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0,975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0,95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0,90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0,10</a:t>
                      </a:r>
                    </a:p>
                  </a:txBody>
                  <a:tcPr marL="6350" marR="6350" marT="635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0,05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0,025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0,01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0,005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4642">
                <a:tc>
                  <a:txBody>
                    <a:bodyPr/>
                    <a:lstStyle/>
                    <a:p>
                      <a:pPr algn="r" fontAlgn="b"/>
                      <a:r>
                        <a:rPr lang="el-GR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A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0,989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1,239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1,690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2,167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2,833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12,017</a:t>
                      </a:r>
                    </a:p>
                  </a:txBody>
                  <a:tcPr marL="6350" marR="6350" marT="635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14,067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16,013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18,475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20,278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4642">
                <a:tc>
                  <a:txBody>
                    <a:bodyPr/>
                    <a:lstStyle/>
                    <a:p>
                      <a:pPr algn="r" fontAlgn="b"/>
                      <a:r>
                        <a:rPr lang="el-GR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A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1,344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1,646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2,180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2,733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3,490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13,362</a:t>
                      </a:r>
                    </a:p>
                  </a:txBody>
                  <a:tcPr marL="6350" marR="6350" marT="635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15,507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17,535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20,090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21,995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4642">
                <a:tc>
                  <a:txBody>
                    <a:bodyPr/>
                    <a:lstStyle/>
                    <a:p>
                      <a:pPr algn="r" fontAlgn="b"/>
                      <a:r>
                        <a:rPr lang="el-GR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A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1,735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2,088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2,700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3,325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4,168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14,684</a:t>
                      </a:r>
                    </a:p>
                  </a:txBody>
                  <a:tcPr marL="6350" marR="6350" marT="635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16,919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19,023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21,666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23,589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4642">
                <a:tc>
                  <a:txBody>
                    <a:bodyPr/>
                    <a:lstStyle/>
                    <a:p>
                      <a:pPr algn="r" fontAlgn="b"/>
                      <a:r>
                        <a:rPr lang="el-GR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A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2,156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2,558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3,247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3,940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4,865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15,987</a:t>
                      </a:r>
                    </a:p>
                  </a:txBody>
                  <a:tcPr marL="6350" marR="6350" marT="635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18,307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20,483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23,029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25,188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4642">
                <a:tc>
                  <a:txBody>
                    <a:bodyPr/>
                    <a:lstStyle/>
                    <a:p>
                      <a:pPr algn="r" fontAlgn="b"/>
                      <a:r>
                        <a:rPr lang="el-GR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A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2,603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3,053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3,816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4,575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5,578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17,275</a:t>
                      </a:r>
                    </a:p>
                  </a:txBody>
                  <a:tcPr marL="6350" marR="6350" marT="635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19,675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21,920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24,725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26,757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4642">
                <a:tc>
                  <a:txBody>
                    <a:bodyPr/>
                    <a:lstStyle/>
                    <a:p>
                      <a:pPr algn="r" fontAlgn="b"/>
                      <a:r>
                        <a:rPr lang="el-GR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A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3,074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3,571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4,404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5,226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6,304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18,549</a:t>
                      </a:r>
                    </a:p>
                  </a:txBody>
                  <a:tcPr marL="6350" marR="6350" marT="635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21,026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23,337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26,217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28,300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1"/>
            <a:ext cx="9144000" cy="5500702"/>
          </a:xfrm>
        </p:spPr>
        <p:txBody>
          <a:bodyPr>
            <a:normAutofit lnSpcReduction="10000"/>
          </a:bodyPr>
          <a:lstStyle/>
          <a:p>
            <a:r>
              <a:rPr lang="el-GR" dirty="0"/>
              <a:t>Σε μία τράπεζα μετρήθηκε ο χρόνος αναμονής σε δείγμα 8 πελατών και βρέθηκε ως εξής:</a:t>
            </a:r>
          </a:p>
          <a:p>
            <a:endParaRPr lang="el-GR" dirty="0"/>
          </a:p>
          <a:p>
            <a:endParaRPr lang="el-GR" dirty="0"/>
          </a:p>
          <a:p>
            <a:endParaRPr lang="el-GR" dirty="0"/>
          </a:p>
          <a:p>
            <a:pPr algn="just"/>
            <a:r>
              <a:rPr lang="el-GR" dirty="0"/>
              <a:t>Να κατασκευαστεί το 95% διάστημα εμπιστοσύνης για τη διακύμανση αυτού του δείγματος</a:t>
            </a:r>
          </a:p>
          <a:p>
            <a:pPr marL="0" indent="0">
              <a:buNone/>
            </a:pPr>
            <a:endParaRPr lang="el-GR" b="1" dirty="0"/>
          </a:p>
          <a:p>
            <a:r>
              <a:rPr lang="el-GR" b="1" dirty="0"/>
              <a:t>Απάντηση:</a:t>
            </a:r>
            <a:r>
              <a:rPr lang="el-GR" dirty="0"/>
              <a:t> Θα πρέπει αρχικά να βρούμε τη μέση τιμή καθώς και τη διακύμανση του δείγματος</a:t>
            </a:r>
          </a:p>
          <a:p>
            <a:endParaRPr lang="el-GR" dirty="0"/>
          </a:p>
        </p:txBody>
      </p:sp>
      <p:graphicFrame>
        <p:nvGraphicFramePr>
          <p:cNvPr id="4" name="3 - Πίνακας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4324402"/>
              </p:ext>
            </p:extLst>
          </p:nvPr>
        </p:nvGraphicFramePr>
        <p:xfrm>
          <a:off x="2" y="1018489"/>
          <a:ext cx="9143998" cy="1212470"/>
        </p:xfrm>
        <a:graphic>
          <a:graphicData uri="http://schemas.openxmlformats.org/drawingml/2006/table">
            <a:tbl>
              <a:tblPr/>
              <a:tblGrid>
                <a:gridCol w="14582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611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117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599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5994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5994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6117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6117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96117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l-GR" sz="2400" b="1" dirty="0">
                          <a:solidFill>
                            <a:srgbClr val="215868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Πελάτης</a:t>
                      </a:r>
                      <a:endParaRPr lang="el-GR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l-GR" sz="2400">
                          <a:latin typeface="Calibri"/>
                          <a:ea typeface="Times New Roman"/>
                          <a:cs typeface="Calibri"/>
                        </a:rPr>
                        <a:t>1</a:t>
                      </a:r>
                      <a:endParaRPr lang="el-GR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l-GR" sz="2400">
                          <a:latin typeface="Calibri"/>
                          <a:ea typeface="Times New Roman"/>
                          <a:cs typeface="Calibri"/>
                        </a:rPr>
                        <a:t>2</a:t>
                      </a:r>
                      <a:endParaRPr lang="el-GR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l-GR" sz="2400">
                          <a:latin typeface="Calibri"/>
                          <a:ea typeface="Times New Roman"/>
                          <a:cs typeface="Calibri"/>
                        </a:rPr>
                        <a:t>3</a:t>
                      </a:r>
                      <a:endParaRPr lang="el-GR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l-GR" sz="2400">
                          <a:latin typeface="Calibri"/>
                          <a:ea typeface="Times New Roman"/>
                          <a:cs typeface="Calibri"/>
                        </a:rPr>
                        <a:t>4</a:t>
                      </a:r>
                      <a:endParaRPr lang="el-GR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l-GR" sz="2400">
                          <a:latin typeface="Calibri"/>
                          <a:ea typeface="Times New Roman"/>
                          <a:cs typeface="Calibri"/>
                        </a:rPr>
                        <a:t>5</a:t>
                      </a:r>
                      <a:endParaRPr lang="el-GR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l-GR" sz="2400">
                          <a:latin typeface="Calibri"/>
                          <a:ea typeface="Times New Roman"/>
                          <a:cs typeface="Calibri"/>
                        </a:rPr>
                        <a:t>6</a:t>
                      </a:r>
                      <a:endParaRPr lang="el-GR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l-GR" sz="2400">
                          <a:latin typeface="Calibri"/>
                          <a:ea typeface="Times New Roman"/>
                          <a:cs typeface="Calibri"/>
                        </a:rPr>
                        <a:t>7</a:t>
                      </a:r>
                      <a:endParaRPr lang="el-GR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l-GR" sz="2400">
                          <a:latin typeface="Calibri"/>
                          <a:ea typeface="Times New Roman"/>
                          <a:cs typeface="Calibri"/>
                        </a:rPr>
                        <a:t>8</a:t>
                      </a:r>
                      <a:endParaRPr lang="el-GR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l-GR" sz="2400" b="1" dirty="0">
                          <a:solidFill>
                            <a:srgbClr val="215868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Χρόνος αναμονής</a:t>
                      </a:r>
                      <a:endParaRPr lang="el-GR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l-GR" sz="2400" dirty="0">
                          <a:latin typeface="Calibri"/>
                          <a:ea typeface="Times New Roman"/>
                          <a:cs typeface="Calibri"/>
                        </a:rPr>
                        <a:t>5</a:t>
                      </a:r>
                      <a:endParaRPr lang="el-GR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l-GR" sz="2400" dirty="0">
                          <a:latin typeface="Calibri"/>
                          <a:ea typeface="Times New Roman"/>
                          <a:cs typeface="Calibri"/>
                        </a:rPr>
                        <a:t>7</a:t>
                      </a:r>
                      <a:endParaRPr lang="el-GR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l-GR" sz="2400" dirty="0">
                          <a:latin typeface="Calibri"/>
                          <a:ea typeface="Times New Roman"/>
                          <a:cs typeface="Calibri"/>
                        </a:rPr>
                        <a:t>3</a:t>
                      </a:r>
                      <a:endParaRPr lang="el-GR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l-GR" sz="2400" dirty="0">
                          <a:latin typeface="Calibri"/>
                          <a:ea typeface="Times New Roman"/>
                          <a:cs typeface="Calibri"/>
                        </a:rPr>
                        <a:t>6</a:t>
                      </a:r>
                      <a:endParaRPr lang="el-GR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l-GR" sz="2400" dirty="0">
                          <a:latin typeface="Calibri"/>
                          <a:ea typeface="Times New Roman"/>
                          <a:cs typeface="Calibri"/>
                        </a:rPr>
                        <a:t>8</a:t>
                      </a:r>
                      <a:endParaRPr lang="el-GR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l-GR" sz="2400" dirty="0">
                          <a:latin typeface="Calibri"/>
                          <a:ea typeface="Times New Roman"/>
                          <a:cs typeface="Calibri"/>
                        </a:rPr>
                        <a:t>5</a:t>
                      </a:r>
                      <a:endParaRPr lang="el-GR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l-GR" sz="2400" dirty="0">
                          <a:latin typeface="Calibri"/>
                          <a:ea typeface="Times New Roman"/>
                          <a:cs typeface="Calibri"/>
                        </a:rPr>
                        <a:t>4</a:t>
                      </a:r>
                      <a:endParaRPr lang="el-GR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l-GR" sz="2400" dirty="0">
                          <a:latin typeface="Calibri"/>
                          <a:ea typeface="Times New Roman"/>
                          <a:cs typeface="Calibri"/>
                        </a:rPr>
                        <a:t>5</a:t>
                      </a:r>
                      <a:endParaRPr lang="el-GR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0" y="12128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Εικόνα 4">
            <a:extLst>
              <a:ext uri="{FF2B5EF4-FFF2-40B4-BE49-F238E27FC236}">
                <a16:creationId xmlns:a16="http://schemas.microsoft.com/office/drawing/2014/main" id="{F3E6C49A-DC19-CE2F-CF5A-18EAE94D3D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00" y="188640"/>
            <a:ext cx="9144000" cy="2970165"/>
          </a:xfrm>
          <a:prstGeom prst="rect">
            <a:avLst/>
          </a:prstGeom>
        </p:spPr>
      </p:pic>
      <p:sp>
        <p:nvSpPr>
          <p:cNvPr id="12" name="2 - Θέση περιεχομένου">
            <a:extLst>
              <a:ext uri="{FF2B5EF4-FFF2-40B4-BE49-F238E27FC236}">
                <a16:creationId xmlns:a16="http://schemas.microsoft.com/office/drawing/2014/main" id="{3E60CD7A-27E9-8EA2-225F-26708677D4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24561" y="1695756"/>
            <a:ext cx="9144000" cy="5500702"/>
          </a:xfrm>
        </p:spPr>
        <p:txBody>
          <a:bodyPr>
            <a:normAutofit/>
          </a:bodyPr>
          <a:lstStyle/>
          <a:p>
            <a:endParaRPr lang="el-GR" dirty="0"/>
          </a:p>
          <a:p>
            <a:endParaRPr lang="el-GR" dirty="0"/>
          </a:p>
          <a:p>
            <a:pPr marL="0" indent="0">
              <a:buNone/>
            </a:pPr>
            <a:endParaRPr lang="el-GR" b="1" dirty="0"/>
          </a:p>
          <a:p>
            <a:pPr marL="0" indent="0">
              <a:buNone/>
            </a:pPr>
            <a:r>
              <a:rPr lang="el-GR" dirty="0"/>
              <a:t>Για να βρούμε τη διακύμανση του δείγματος χρησιμοποιούμε έναν από τους παρακάτω τύπους:</a:t>
            </a:r>
          </a:p>
          <a:p>
            <a:pPr marL="0" indent="0">
              <a:buNone/>
            </a:pPr>
            <a:endParaRPr lang="el-GR" dirty="0"/>
          </a:p>
        </p:txBody>
      </p:sp>
      <p:pic>
        <p:nvPicPr>
          <p:cNvPr id="13" name="Picture 1">
            <a:extLst>
              <a:ext uri="{FF2B5EF4-FFF2-40B4-BE49-F238E27FC236}">
                <a16:creationId xmlns:a16="http://schemas.microsoft.com/office/drawing/2014/main" id="{DC1BABF8-83B2-5048-5A80-888D78400E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75460" y="5013176"/>
            <a:ext cx="4296540" cy="1167196"/>
          </a:xfrm>
          <a:prstGeom prst="rect">
            <a:avLst/>
          </a:prstGeom>
          <a:noFill/>
        </p:spPr>
      </p:pic>
      <p:pic>
        <p:nvPicPr>
          <p:cNvPr id="14" name="Εικόνα 13">
            <a:extLst>
              <a:ext uri="{FF2B5EF4-FFF2-40B4-BE49-F238E27FC236}">
                <a16:creationId xmlns:a16="http://schemas.microsoft.com/office/drawing/2014/main" id="{44696E59-003A-CED4-3049-FF418135A0B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75753" y="4743713"/>
            <a:ext cx="3732860" cy="17061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76505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0"/>
            <a:ext cx="9144000" cy="1857363"/>
          </a:xfrm>
        </p:spPr>
        <p:txBody>
          <a:bodyPr>
            <a:normAutofit lnSpcReduction="10000"/>
          </a:bodyPr>
          <a:lstStyle/>
          <a:p>
            <a:pPr algn="just"/>
            <a:r>
              <a:rPr lang="el-GR" sz="2800" dirty="0"/>
              <a:t>Για επίπεδο σημαντικότητας 5% θέλουμε για την κριτική τιμή     τη στήλη 0,025 και για την κριτική τιμή         τη στήλη 0,975. </a:t>
            </a:r>
          </a:p>
          <a:p>
            <a:pPr algn="just"/>
            <a:r>
              <a:rPr lang="el-GR" sz="2800" dirty="0"/>
              <a:t>Επιλέγουμε τη γραμμή για 7 (</a:t>
            </a:r>
            <a:r>
              <a:rPr lang="en-US" sz="2800" dirty="0"/>
              <a:t>n-1)</a:t>
            </a:r>
            <a:r>
              <a:rPr lang="el-GR" sz="2800" dirty="0"/>
              <a:t> βαθμούς ελευθερίας.  </a:t>
            </a:r>
          </a:p>
          <a:p>
            <a:endParaRPr lang="el-GR" dirty="0"/>
          </a:p>
        </p:txBody>
      </p:sp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19457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42976" y="428604"/>
            <a:ext cx="357190" cy="436566"/>
          </a:xfrm>
          <a:prstGeom prst="rect">
            <a:avLst/>
          </a:prstGeom>
          <a:noFill/>
        </p:spPr>
      </p:pic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19459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858148" y="357166"/>
            <a:ext cx="357190" cy="453357"/>
          </a:xfrm>
          <a:prstGeom prst="rect">
            <a:avLst/>
          </a:prstGeom>
          <a:noFill/>
        </p:spPr>
      </p:pic>
      <p:graphicFrame>
        <p:nvGraphicFramePr>
          <p:cNvPr id="8" name="7 - Πίνακας"/>
          <p:cNvGraphicFramePr>
            <a:graphicFrameLocks noGrp="1"/>
          </p:cNvGraphicFramePr>
          <p:nvPr/>
        </p:nvGraphicFramePr>
        <p:xfrm>
          <a:off x="2" y="1928803"/>
          <a:ext cx="9144001" cy="1966922"/>
        </p:xfrm>
        <a:graphic>
          <a:graphicData uri="http://schemas.openxmlformats.org/drawingml/2006/table">
            <a:tbl>
              <a:tblPr/>
              <a:tblGrid>
                <a:gridCol w="2549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889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889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8890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8890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8890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8890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8890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8890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8890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888908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401413">
                <a:tc>
                  <a:txBody>
                    <a:bodyPr/>
                    <a:lstStyle/>
                    <a:p>
                      <a:pPr algn="l" fontAlgn="b"/>
                      <a:r>
                        <a:rPr lang="el-GR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E6"/>
                    </a:solidFill>
                  </a:tcPr>
                </a:tc>
                <a:tc gridSpan="10">
                  <a:txBody>
                    <a:bodyPr/>
                    <a:lstStyle/>
                    <a:p>
                      <a:pPr algn="ctr" fontAlgn="b"/>
                      <a:r>
                        <a:rPr lang="el-GR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Περιοχή στη δεξιά πλευρά της κατανομής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1413">
                <a:tc>
                  <a:txBody>
                    <a:bodyPr/>
                    <a:lstStyle/>
                    <a:p>
                      <a:pPr algn="l" fontAlgn="b"/>
                      <a:r>
                        <a:rPr lang="el-GR" sz="2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0,995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0,99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0,975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0,95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0,90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0,10</a:t>
                      </a:r>
                    </a:p>
                  </a:txBody>
                  <a:tcPr marL="6350" marR="6350" marT="635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0,05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0,025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0,01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0,005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8032">
                <a:tc>
                  <a:txBody>
                    <a:bodyPr/>
                    <a:lstStyle/>
                    <a:p>
                      <a:pPr algn="r" fontAlgn="b"/>
                      <a:r>
                        <a:rPr lang="el-GR" sz="2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A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0,989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1,239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1,690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2,167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2,833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12,017</a:t>
                      </a:r>
                    </a:p>
                  </a:txBody>
                  <a:tcPr marL="6350" marR="6350" marT="635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14,067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16,013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18,475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20,278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8032">
                <a:tc>
                  <a:txBody>
                    <a:bodyPr/>
                    <a:lstStyle/>
                    <a:p>
                      <a:pPr algn="r" fontAlgn="b"/>
                      <a:r>
                        <a:rPr lang="el-GR" sz="2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A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1,344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1,646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2,180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2,733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3,490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13,362</a:t>
                      </a:r>
                    </a:p>
                  </a:txBody>
                  <a:tcPr marL="6350" marR="6350" marT="635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15,507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17,535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20,090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21,995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8032">
                <a:tc>
                  <a:txBody>
                    <a:bodyPr/>
                    <a:lstStyle/>
                    <a:p>
                      <a:pPr algn="r" fontAlgn="b"/>
                      <a:r>
                        <a:rPr lang="el-GR" sz="2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A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1,735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2,088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2,700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3,325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4,168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14,684</a:t>
                      </a:r>
                    </a:p>
                  </a:txBody>
                  <a:tcPr marL="6350" marR="6350" marT="635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16,919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19,023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21,666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23,589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9462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19461" name="Picture 5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928926" y="4071942"/>
            <a:ext cx="3714776" cy="804474"/>
          </a:xfrm>
          <a:prstGeom prst="rect">
            <a:avLst/>
          </a:prstGeom>
          <a:noFill/>
        </p:spPr>
      </p:pic>
      <p:sp>
        <p:nvSpPr>
          <p:cNvPr id="19463" name="Rectangle 7"/>
          <p:cNvSpPr>
            <a:spLocks noChangeArrowheads="1"/>
          </p:cNvSpPr>
          <p:nvPr/>
        </p:nvSpPr>
        <p:spPr bwMode="auto">
          <a:xfrm>
            <a:off x="0" y="11176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465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19464" name="Picture 8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28662" y="5357826"/>
            <a:ext cx="6429400" cy="90011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643174" y="357166"/>
            <a:ext cx="3714776" cy="804474"/>
          </a:xfrm>
          <a:prstGeom prst="rect">
            <a:avLst/>
          </a:prstGeom>
          <a:noFill/>
        </p:spPr>
      </p:pic>
      <p:pic>
        <p:nvPicPr>
          <p:cNvPr id="3" name="Picture 8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42976" y="1571612"/>
            <a:ext cx="6429400" cy="900116"/>
          </a:xfrm>
          <a:prstGeom prst="rect">
            <a:avLst/>
          </a:prstGeom>
          <a:noFill/>
        </p:spPr>
      </p:pic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20481" name="Picture 1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85918" y="3071810"/>
            <a:ext cx="4643470" cy="512490"/>
          </a:xfrm>
          <a:prstGeom prst="rect">
            <a:avLst/>
          </a:prstGeom>
          <a:noFill/>
        </p:spPr>
      </p:pic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0" y="8953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6 - Ορθογώνιο"/>
          <p:cNvSpPr/>
          <p:nvPr/>
        </p:nvSpPr>
        <p:spPr>
          <a:xfrm>
            <a:off x="0" y="3857628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dirty="0"/>
              <a:t>Παίρνοντας τετραγωνικές ρίζες από όλους τους όρους :</a:t>
            </a:r>
          </a:p>
        </p:txBody>
      </p:sp>
      <p:sp>
        <p:nvSpPr>
          <p:cNvPr id="20485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20484" name="Picture 4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714612" y="4500570"/>
            <a:ext cx="2786082" cy="533860"/>
          </a:xfrm>
          <a:prstGeom prst="rect">
            <a:avLst/>
          </a:prstGeom>
          <a:noFill/>
        </p:spPr>
      </p:pic>
      <p:sp>
        <p:nvSpPr>
          <p:cNvPr id="20486" name="Rectangle 6"/>
          <p:cNvSpPr>
            <a:spLocks noChangeArrowheads="1"/>
          </p:cNvSpPr>
          <p:nvPr/>
        </p:nvSpPr>
        <p:spPr bwMode="auto">
          <a:xfrm>
            <a:off x="0" y="889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487" name="Rectangle 7"/>
          <p:cNvSpPr>
            <a:spLocks noChangeArrowheads="1"/>
          </p:cNvSpPr>
          <p:nvPr/>
        </p:nvSpPr>
        <p:spPr bwMode="auto">
          <a:xfrm>
            <a:off x="0" y="5429264"/>
            <a:ext cx="8792728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</a:t>
            </a:r>
            <a:r>
              <a:rPr kumimoji="0" lang="el-GR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ο 95% διάστημα εμπιστοσύνη της τυπικής απόκλισης του </a:t>
            </a:r>
            <a:endParaRPr kumimoji="0" 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χρόνου αναμονής των πελατών της τράπεζας είναι από </a:t>
            </a:r>
            <a:endParaRPr kumimoji="0" 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28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1,06 έως 3,25  λεπτά. </a:t>
            </a:r>
            <a:endParaRPr kumimoji="0" lang="el-GR" sz="28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2152</TotalTime>
  <Words>673</Words>
  <Application>Microsoft Office PowerPoint</Application>
  <PresentationFormat>Προβολή στην οθόνη (4:3)</PresentationFormat>
  <Paragraphs>347</Paragraphs>
  <Slides>11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2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11</vt:i4>
      </vt:variant>
    </vt:vector>
  </HeadingPairs>
  <TitlesOfParts>
    <vt:vector size="14" baseType="lpstr">
      <vt:lpstr>Arial</vt:lpstr>
      <vt:lpstr>Calibri</vt:lpstr>
      <vt:lpstr>Θέμα του Office</vt:lpstr>
      <vt:lpstr>Διάστημα εμπιστοσύνης για τη διακύμανση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Διάστημα εμπιστοσύνης για τη διακύμανση</dc:title>
  <dc:creator>ΝΙΚΟΣ</dc:creator>
  <cp:lastModifiedBy>Stavros Migos</cp:lastModifiedBy>
  <cp:revision>41</cp:revision>
  <dcterms:created xsi:type="dcterms:W3CDTF">2014-04-18T14:23:32Z</dcterms:created>
  <dcterms:modified xsi:type="dcterms:W3CDTF">2022-05-06T07:29:49Z</dcterms:modified>
</cp:coreProperties>
</file>