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13D55-5228-4F25-879E-15254C7EC9DE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5848-EEE8-44AC-A360-829BF91E30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13D55-5228-4F25-879E-15254C7EC9DE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5848-EEE8-44AC-A360-829BF91E30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13D55-5228-4F25-879E-15254C7EC9DE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5848-EEE8-44AC-A360-829BF91E30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13D55-5228-4F25-879E-15254C7EC9DE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5848-EEE8-44AC-A360-829BF91E30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13D55-5228-4F25-879E-15254C7EC9DE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5848-EEE8-44AC-A360-829BF91E30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13D55-5228-4F25-879E-15254C7EC9DE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5848-EEE8-44AC-A360-829BF91E30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13D55-5228-4F25-879E-15254C7EC9DE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5848-EEE8-44AC-A360-829BF91E30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13D55-5228-4F25-879E-15254C7EC9DE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5848-EEE8-44AC-A360-829BF91E30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13D55-5228-4F25-879E-15254C7EC9DE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5848-EEE8-44AC-A360-829BF91E30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13D55-5228-4F25-879E-15254C7EC9DE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5848-EEE8-44AC-A360-829BF91E30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13D55-5228-4F25-879E-15254C7EC9DE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5848-EEE8-44AC-A360-829BF91E30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13D55-5228-4F25-879E-15254C7EC9DE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F5848-EEE8-44AC-A360-829BF91E305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l-GR" sz="3600" b="1" dirty="0"/>
              <a:t>Έλεγχος της διακύμανσης</a:t>
            </a:r>
            <a:br>
              <a:rPr lang="el-GR" sz="3600" dirty="0"/>
            </a:br>
            <a:endParaRPr lang="el-GR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Μπορούμε να δούμε τη μεταβλητότητα σε ένα δείγμα και να κάνουμε έλεγχο έναντι της επιθυμητής μεταβλητότητας στον πληθυσμό.</a:t>
            </a:r>
          </a:p>
          <a:p>
            <a:r>
              <a:rPr lang="el-GR" dirty="0"/>
              <a:t>Ο </a:t>
            </a:r>
            <a:r>
              <a:rPr lang="el-GR" b="1" i="1" dirty="0"/>
              <a:t>έλεγχος της διακύμανσης</a:t>
            </a:r>
            <a:r>
              <a:rPr lang="el-GR" dirty="0"/>
              <a:t> γίνεται με την </a:t>
            </a:r>
            <a:r>
              <a:rPr lang="el-GR" b="1" i="1" dirty="0"/>
              <a:t>κατανομή </a:t>
            </a:r>
            <a:r>
              <a:rPr lang="en-US" b="1" i="1" dirty="0"/>
              <a:t>X</a:t>
            </a:r>
            <a:r>
              <a:rPr lang="en-US" b="1" i="1" baseline="30000" dirty="0"/>
              <a:t>2</a:t>
            </a:r>
            <a:r>
              <a:rPr lang="el-GR" dirty="0"/>
              <a:t>. </a:t>
            </a:r>
            <a:endParaRPr lang="en-US" dirty="0"/>
          </a:p>
          <a:p>
            <a:pPr algn="just"/>
            <a:r>
              <a:rPr lang="el-GR" dirty="0"/>
              <a:t>Όπως και με την κατανομή</a:t>
            </a:r>
            <a:r>
              <a:rPr lang="en-US" dirty="0"/>
              <a:t> t</a:t>
            </a:r>
            <a:r>
              <a:rPr lang="el-GR" dirty="0"/>
              <a:t>, έτσι και η κατανομή  ουσιαστικά δεν είναι μία κατανομή </a:t>
            </a:r>
            <a:endParaRPr lang="en-US" dirty="0"/>
          </a:p>
          <a:p>
            <a:pPr lvl="1" algn="just"/>
            <a:r>
              <a:rPr lang="el-GR" dirty="0"/>
              <a:t>αλλά οικογένεια κατανομών, </a:t>
            </a:r>
            <a:endParaRPr lang="en-US" dirty="0"/>
          </a:p>
          <a:p>
            <a:pPr lvl="2" algn="just"/>
            <a:r>
              <a:rPr lang="el-GR" sz="2800" dirty="0"/>
              <a:t>που διακρίνονται μεταξύ τους από τους βαθμούς ελευθερίας</a:t>
            </a:r>
            <a:r>
              <a:rPr lang="el-GR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l-GR" dirty="0"/>
              <a:t>Η στατιστική ελέγχου υπολογίζεται από τον τύπο: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n-US" b="1" dirty="0"/>
              <a:t>n </a:t>
            </a:r>
            <a:r>
              <a:rPr lang="el-GR" b="1" dirty="0"/>
              <a:t>είναι το μέγεθος του δείγματος, </a:t>
            </a:r>
            <a:endParaRPr lang="en-US" b="1" dirty="0"/>
          </a:p>
          <a:p>
            <a:r>
              <a:rPr lang="en-US" b="1" dirty="0"/>
              <a:t>S</a:t>
            </a:r>
            <a:r>
              <a:rPr lang="en-US" b="1" baseline="30000" dirty="0"/>
              <a:t>2</a:t>
            </a:r>
            <a:r>
              <a:rPr lang="el-GR" b="1" dirty="0"/>
              <a:t> είναι η διακύμανση στο δείγμα και  </a:t>
            </a:r>
            <a:endParaRPr lang="en-US" b="1" dirty="0"/>
          </a:p>
          <a:p>
            <a:r>
              <a:rPr lang="el-GR" b="1" dirty="0"/>
              <a:t>σ</a:t>
            </a:r>
            <a:r>
              <a:rPr lang="el-GR" b="1" baseline="30000" dirty="0"/>
              <a:t>2</a:t>
            </a:r>
            <a:r>
              <a:rPr lang="en-US" b="1" dirty="0"/>
              <a:t>  </a:t>
            </a:r>
            <a:r>
              <a:rPr lang="el-GR" b="1" dirty="0"/>
              <a:t>είναι η διακύμανση στον πληθυσμό. </a:t>
            </a:r>
          </a:p>
          <a:p>
            <a:pPr algn="just"/>
            <a:r>
              <a:rPr lang="el-GR" dirty="0"/>
              <a:t>Ο έλεγχος γίνεται με τη σύγκριση της στατιστικής ελέγχου με την κριτική τιμή της </a:t>
            </a:r>
            <a:r>
              <a:rPr lang="el-GR" b="1" dirty="0"/>
              <a:t>Χ</a:t>
            </a:r>
            <a:r>
              <a:rPr lang="el-GR" b="1" baseline="30000" dirty="0"/>
              <a:t>2</a:t>
            </a:r>
            <a:r>
              <a:rPr lang="el-GR" b="1" dirty="0"/>
              <a:t> κατανομής  </a:t>
            </a:r>
            <a:r>
              <a:rPr lang="el-GR" dirty="0"/>
              <a:t>για  </a:t>
            </a:r>
            <a:r>
              <a:rPr lang="en-US" b="1" dirty="0"/>
              <a:t>n</a:t>
            </a:r>
            <a:r>
              <a:rPr lang="el-GR" b="1" dirty="0"/>
              <a:t>-1 βαθμούς ελευθερίας</a:t>
            </a:r>
            <a:r>
              <a:rPr lang="el-GR" dirty="0"/>
              <a:t>, ενώ υποθέτουμε κανονική κατανομή για τον πληθυσμό. </a:t>
            </a:r>
          </a:p>
          <a:p>
            <a:endParaRPr lang="el-GR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857232"/>
            <a:ext cx="2786082" cy="1107289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079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357430"/>
            <a:ext cx="9144000" cy="3500462"/>
          </a:xfrm>
        </p:spPr>
        <p:txBody>
          <a:bodyPr>
            <a:normAutofit/>
          </a:bodyPr>
          <a:lstStyle/>
          <a:p>
            <a:pPr algn="just"/>
            <a:r>
              <a:rPr lang="el-GR" sz="2800" dirty="0"/>
              <a:t>Η τράπεζα ισχυρίζεται ότι η τυπική απόκλιση του χρόνου αναμονής είναι το πολύ 2 λεπτά. Να ελεγχθεί αυτός ο ισχυρισμός σε επίπεδο σημαντικότητας 5%. </a:t>
            </a:r>
          </a:p>
          <a:p>
            <a:pPr algn="just"/>
            <a:r>
              <a:rPr lang="el-GR" sz="2800" b="1" dirty="0"/>
              <a:t>Απάντηση:</a:t>
            </a:r>
            <a:r>
              <a:rPr lang="el-GR" sz="2800" dirty="0"/>
              <a:t> Καταρχήν θα πρέπει να σημειώσουμε ότι μας δίνεται η τυπική απόκλιση, οπότε τη μετατρέπουμε σε διακύμανση. Επομένως  </a:t>
            </a:r>
            <a:r>
              <a:rPr lang="en-US" sz="2800" dirty="0"/>
              <a:t>                           </a:t>
            </a:r>
            <a:r>
              <a:rPr lang="el-GR" dirty="0"/>
              <a:t>.</a:t>
            </a:r>
          </a:p>
          <a:p>
            <a:r>
              <a:rPr lang="el-GR" dirty="0"/>
              <a:t>Οι υποθέσεις είναι:</a:t>
            </a:r>
          </a:p>
          <a:p>
            <a:pPr algn="just"/>
            <a:endParaRPr lang="el-GR" dirty="0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0" y="928670"/>
          <a:ext cx="9144002" cy="1348330"/>
        </p:xfrm>
        <a:graphic>
          <a:graphicData uri="http://schemas.openxmlformats.org/drawingml/2006/table">
            <a:tbl>
              <a:tblPr/>
              <a:tblGrid>
                <a:gridCol w="1486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7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3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6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75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75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75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317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b="1" dirty="0">
                          <a:solidFill>
                            <a:srgbClr val="215868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Πελάτης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7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b="1">
                          <a:solidFill>
                            <a:srgbClr val="215868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Χρόνος αναμονής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0" y="1"/>
            <a:ext cx="9144000" cy="92866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dirty="0"/>
              <a:t>Άσκηση</a:t>
            </a:r>
            <a:r>
              <a:rPr lang="en-US" sz="2800" dirty="0"/>
              <a:t>: </a:t>
            </a:r>
            <a:r>
              <a:rPr lang="el-GR" sz="2800" dirty="0"/>
              <a:t>Σε μία τράπεζα μετρήθηκε ο χρόνος αναμονής σε δείγμα 8 πελατών και βρέθηκε ως εξής 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4714884"/>
            <a:ext cx="1785950" cy="467749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5357826"/>
            <a:ext cx="1857388" cy="567535"/>
          </a:xfrm>
          <a:prstGeom prst="rect">
            <a:avLst/>
          </a:prstGeom>
          <a:noFill/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6099987"/>
            <a:ext cx="1785950" cy="545707"/>
          </a:xfrm>
          <a:prstGeom prst="rect">
            <a:avLst/>
          </a:prstGeom>
          <a:noFill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l-GR" sz="3000" dirty="0"/>
              <a:t>Η διακύμανση του δείγματος είναι:</a:t>
            </a:r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r>
              <a:rPr lang="el-GR" sz="3000" dirty="0"/>
              <a:t>Η στατιστική ελέγχου είναι:</a:t>
            </a:r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pPr algn="just"/>
            <a:r>
              <a:rPr lang="el-GR" sz="3000" dirty="0"/>
              <a:t>Η κατανομή</a:t>
            </a:r>
            <a:r>
              <a:rPr lang="en-US" sz="3000" dirty="0"/>
              <a:t> X</a:t>
            </a:r>
            <a:r>
              <a:rPr lang="en-US" sz="3000" baseline="30000" dirty="0"/>
              <a:t>2</a:t>
            </a:r>
            <a:r>
              <a:rPr lang="el-GR" sz="3000" dirty="0"/>
              <a:t>  δεν είναι συμμετρική κατανομή, οπότε θα πρέπει να προσέξουμε ιδιαίτερα τόσο προς ποια πλευρά είναι ο έλεγχος όσο και ποια ακριβώς θα είναι η κριτική τιμή. </a:t>
            </a:r>
            <a:endParaRPr lang="en-US" sz="3000" dirty="0"/>
          </a:p>
          <a:p>
            <a:pPr algn="just"/>
            <a:r>
              <a:rPr lang="el-GR" sz="3000" dirty="0"/>
              <a:t>Κάθε ουρά έχει δικές της κριτικές τιμές. 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1000108"/>
            <a:ext cx="4918894" cy="107157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212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3357562"/>
            <a:ext cx="6166713" cy="857256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1079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0" y="0"/>
          <a:ext cx="91440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" r:id="rId2" imgW="4193261" imgH="2126537" progId="Visio.Drawing.11">
                  <p:embed/>
                </p:oleObj>
              </mc:Choice>
              <mc:Fallback>
                <p:oleObj r:id="rId2" imgW="4193261" imgH="2126537" progId="Visio.Drawing.11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3429000"/>
                      </a:xfrm>
                      <a:prstGeom prst="rect">
                        <a:avLst/>
                      </a:prstGeom>
                      <a:solidFill>
                        <a:srgbClr val="FAFAE6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2 - Θέση περιεχομένου"/>
          <p:cNvSpPr txBox="1">
            <a:spLocks/>
          </p:cNvSpPr>
          <p:nvPr/>
        </p:nvSpPr>
        <p:spPr>
          <a:xfrm>
            <a:off x="-142908" y="3786190"/>
            <a:ext cx="9144000" cy="92866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dirty="0"/>
              <a:t>Άσκηση</a:t>
            </a:r>
            <a:r>
              <a:rPr lang="en-US" sz="2800" dirty="0"/>
              <a:t>: </a:t>
            </a:r>
            <a:r>
              <a:rPr lang="el-GR" sz="2800" dirty="0"/>
              <a:t>Σε μία τράπεζα μετρήθηκε ο χρόνος αναμονής σε δείγμα 8 πελατών και βρέθηκε ως εξής 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4525963"/>
          </a:xfrm>
        </p:spPr>
        <p:txBody>
          <a:bodyPr>
            <a:normAutofit/>
          </a:bodyPr>
          <a:lstStyle/>
          <a:p>
            <a:pPr algn="just"/>
            <a:r>
              <a:rPr lang="el-GR" sz="2800" b="1" dirty="0">
                <a:solidFill>
                  <a:srgbClr val="FF0000"/>
                </a:solidFill>
              </a:rPr>
              <a:t>Στις πρώτες πέντε στήλες αριστερά περιλαμβάνονται οι κριτικές τιμές για </a:t>
            </a:r>
            <a:r>
              <a:rPr lang="el-GR" sz="2800" b="1" dirty="0" err="1">
                <a:solidFill>
                  <a:srgbClr val="FF0000"/>
                </a:solidFill>
              </a:rPr>
              <a:t>αριστερόπλευρο</a:t>
            </a:r>
            <a:r>
              <a:rPr lang="el-GR" sz="2800" b="1" dirty="0">
                <a:solidFill>
                  <a:srgbClr val="FF0000"/>
                </a:solidFill>
              </a:rPr>
              <a:t> έλεγχο</a:t>
            </a:r>
            <a:r>
              <a:rPr lang="el-GR" sz="2800" dirty="0"/>
              <a:t>, </a:t>
            </a:r>
          </a:p>
          <a:p>
            <a:pPr lvl="1" algn="just"/>
            <a:r>
              <a:rPr lang="el-GR" b="1" dirty="0">
                <a:solidFill>
                  <a:srgbClr val="0070C0"/>
                </a:solidFill>
              </a:rPr>
              <a:t>ενώ οι πέντε στήλες δεξιά περιλαμβάνουν κριτικές τιμές για </a:t>
            </a:r>
            <a:r>
              <a:rPr lang="el-GR" b="1" dirty="0" err="1">
                <a:solidFill>
                  <a:srgbClr val="0070C0"/>
                </a:solidFill>
              </a:rPr>
              <a:t>δεξιόπλευρο</a:t>
            </a:r>
            <a:r>
              <a:rPr lang="el-GR" b="1" dirty="0">
                <a:solidFill>
                  <a:srgbClr val="0070C0"/>
                </a:solidFill>
              </a:rPr>
              <a:t> έλεγχο. </a:t>
            </a:r>
          </a:p>
          <a:p>
            <a:pPr algn="just"/>
            <a:r>
              <a:rPr lang="el-GR" sz="2800" dirty="0"/>
              <a:t>Στο παράδειγμά μας έχουμε </a:t>
            </a:r>
            <a:r>
              <a:rPr lang="el-GR" sz="2800" dirty="0" err="1"/>
              <a:t>δεξιόπλευρο</a:t>
            </a:r>
            <a:r>
              <a:rPr lang="el-GR" sz="2800" dirty="0"/>
              <a:t> έλεγχο, οπότε βρίσκουμε την κριτική τιμή της κατανομής </a:t>
            </a:r>
            <a:r>
              <a:rPr lang="el-GR" sz="2800" b="1" dirty="0"/>
              <a:t>για 7 βαθμούς </a:t>
            </a:r>
            <a:r>
              <a:rPr lang="el-GR" sz="2800" dirty="0"/>
              <a:t>ελευθερίας και </a:t>
            </a:r>
            <a:r>
              <a:rPr lang="el-GR" sz="2800" b="1" dirty="0"/>
              <a:t>5% επίπεδο σημαντικότητας </a:t>
            </a:r>
            <a:r>
              <a:rPr lang="el-GR" sz="2800" dirty="0"/>
              <a:t>στη διασταύρωση γραμμής και στήλης που φαίνονται σκιασμένες στον παρακάτω Πίνακα</a:t>
            </a:r>
          </a:p>
          <a:p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0" y="4643446"/>
          <a:ext cx="9144001" cy="1500199"/>
        </p:xfrm>
        <a:graphic>
          <a:graphicData uri="http://schemas.openxmlformats.org/drawingml/2006/table">
            <a:tbl>
              <a:tblPr/>
              <a:tblGrid>
                <a:gridCol w="254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05685"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Περιοχή στη δεξιά πλευρά της κατανομής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685"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0,995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0,10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829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0,989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1,239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2,833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12,017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14,067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16,013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18,475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20,278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5072074"/>
          </a:xfrm>
        </p:spPr>
        <p:txBody>
          <a:bodyPr>
            <a:normAutofit fontScale="92500"/>
          </a:bodyPr>
          <a:lstStyle/>
          <a:p>
            <a:pPr algn="just"/>
            <a:r>
              <a:rPr lang="el-GR" dirty="0"/>
              <a:t>Συγκρίνοντας τη στατιστική ελέγχου με την κριτική τιμή έχουμε: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r>
              <a:rPr lang="el-GR" dirty="0"/>
              <a:t>επομένως δεν μπορούμε να απορρίψουμε την Η</a:t>
            </a:r>
            <a:r>
              <a:rPr lang="el-GR" baseline="-25000" dirty="0"/>
              <a:t>0</a:t>
            </a:r>
            <a:r>
              <a:rPr lang="el-GR" dirty="0"/>
              <a:t> , </a:t>
            </a:r>
            <a:r>
              <a:rPr lang="el-GR" b="1" dirty="0"/>
              <a:t>δηλαδή σύμφωνα με τα δεδομένα από το δείγμα μας δεν υπάρχουν ενδείξεις για να απορρίψουμε τον ισχυρισμό της Τράπεζας ότι ο χρόνος αναμονής στα ταμεία έχει τυπική απόκλιση 2 λεπτά. </a:t>
            </a:r>
          </a:p>
          <a:p>
            <a:endParaRPr lang="el-GR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1" y="1428736"/>
            <a:ext cx="4762533" cy="571504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"/>
            <a:ext cx="9144000" cy="3429000"/>
          </a:xfrm>
        </p:spPr>
        <p:txBody>
          <a:bodyPr>
            <a:normAutofit/>
          </a:bodyPr>
          <a:lstStyle/>
          <a:p>
            <a:pPr algn="just"/>
            <a:r>
              <a:rPr lang="el-GR" sz="2800" dirty="0"/>
              <a:t>Άσκηση</a:t>
            </a:r>
            <a:r>
              <a:rPr lang="en-US" sz="2800" dirty="0"/>
              <a:t>: </a:t>
            </a:r>
            <a:r>
              <a:rPr lang="el-GR" sz="2800" dirty="0"/>
              <a:t>Κάποιο πελάτες της </a:t>
            </a:r>
            <a:r>
              <a:rPr lang="en-US" sz="2800" dirty="0"/>
              <a:t>Amazon </a:t>
            </a:r>
            <a:r>
              <a:rPr lang="el-GR" sz="2800" dirty="0"/>
              <a:t>διαμαρτύρονται ότι ο χρόνος αποστολής των παραγγελιών διαφέρει πολύ από πελάτη σε πελάτη. </a:t>
            </a:r>
            <a:r>
              <a:rPr lang="en-US" sz="2800" dirty="0"/>
              <a:t>H</a:t>
            </a:r>
            <a:r>
              <a:rPr lang="en-US" sz="2800" b="1" dirty="0"/>
              <a:t> </a:t>
            </a:r>
            <a:r>
              <a:rPr lang="en-US" sz="2800" dirty="0"/>
              <a:t>Amazon </a:t>
            </a:r>
            <a:r>
              <a:rPr lang="el-GR" sz="2800" dirty="0"/>
              <a:t>ωστόσο υποστηρίζει ότι στέλνει τις παραγγελίες της στην Ελλάδα με τυπική απόκλιση το πολύ 3 ημερών. Σε δείγμα 7 παραγγελιών ο χρόνος αποστολής ήταν</a:t>
            </a: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2" y="2714620"/>
          <a:ext cx="9143998" cy="1212470"/>
        </p:xfrm>
        <a:graphic>
          <a:graphicData uri="http://schemas.openxmlformats.org/drawingml/2006/table">
            <a:tbl>
              <a:tblPr/>
              <a:tblGrid>
                <a:gridCol w="1899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4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41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41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54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54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b="1" dirty="0">
                          <a:solidFill>
                            <a:srgbClr val="215868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Παραγγελία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mbria Math"/>
                          <a:ea typeface="Times New Roman"/>
                          <a:cs typeface="Calibri"/>
                        </a:rPr>
                        <a:t>1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mbria Math"/>
                          <a:ea typeface="Times New Roman"/>
                          <a:cs typeface="Calibri"/>
                        </a:rPr>
                        <a:t>2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mbria Math"/>
                          <a:ea typeface="Times New Roman"/>
                          <a:cs typeface="Calibri"/>
                        </a:rPr>
                        <a:t>3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mbria Math"/>
                          <a:ea typeface="Times New Roman"/>
                          <a:cs typeface="Calibri"/>
                        </a:rPr>
                        <a:t>4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mbria Math"/>
                          <a:ea typeface="Times New Roman"/>
                          <a:cs typeface="Calibri"/>
                        </a:rPr>
                        <a:t>5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mbria Math"/>
                          <a:ea typeface="Times New Roman"/>
                          <a:cs typeface="Calibri"/>
                        </a:rPr>
                        <a:t>6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mbria Math"/>
                          <a:ea typeface="Times New Roman"/>
                          <a:cs typeface="Calibri"/>
                        </a:rPr>
                        <a:t>7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b="1">
                          <a:solidFill>
                            <a:srgbClr val="215868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Χρόνος αποστολής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15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13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17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15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16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14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13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3929066"/>
            <a:ext cx="8935331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Να ελεγχθεί σε επίπεδο σημαντικότητας 5% εάν οι πελάτες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έχουν δίκιο να διαμαρτύρονται.</a:t>
            </a:r>
            <a:endParaRPr kumimoji="0" lang="el-GR" sz="2800" b="1" i="0" u="none" strike="noStrike" cap="none" normalizeH="0" baseline="0" dirty="0">
              <a:ln>
                <a:noFill/>
              </a:ln>
              <a:solidFill>
                <a:srgbClr val="215868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none" strike="noStrike" cap="none" normalizeH="0" baseline="0" dirty="0">
                <a:ln>
                  <a:noFill/>
                </a:ln>
                <a:solidFill>
                  <a:srgbClr val="215868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Απάντηση:</a:t>
            </a:r>
            <a:r>
              <a:rPr kumimoji="0" 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Η διακύμανση είναι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4857760"/>
            <a:ext cx="1714512" cy="449039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5357826"/>
            <a:ext cx="30296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Οι υποθέσεις είναι:</a:t>
            </a:r>
            <a:endParaRPr kumimoji="0" 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5429264"/>
            <a:ext cx="1714512" cy="523879"/>
          </a:xfrm>
          <a:prstGeom prst="rect">
            <a:avLst/>
          </a:prstGeom>
          <a:noFill/>
        </p:spPr>
      </p:pic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1" y="6072206"/>
            <a:ext cx="1870377" cy="571504"/>
          </a:xfrm>
          <a:prstGeom prst="rect">
            <a:avLst/>
          </a:prstGeom>
          <a:noFill/>
        </p:spPr>
      </p:pic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502</Words>
  <Application>Microsoft Office PowerPoint</Application>
  <PresentationFormat>Προβολή στην οθόνη (4:3)</PresentationFormat>
  <Paragraphs>103</Paragraphs>
  <Slides>9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Θέμα του Office</vt:lpstr>
      <vt:lpstr>Visio.Drawing.11</vt:lpstr>
      <vt:lpstr>Έλεγχος της διακύμανσης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Έλεγχος της διακύμανσης </dc:title>
  <dc:creator>ΝΙΚΟΣ</dc:creator>
  <cp:lastModifiedBy>Stavros Migos</cp:lastModifiedBy>
  <cp:revision>11</cp:revision>
  <dcterms:created xsi:type="dcterms:W3CDTF">2014-04-19T14:19:13Z</dcterms:created>
  <dcterms:modified xsi:type="dcterms:W3CDTF">2022-06-07T08:40:17Z</dcterms:modified>
</cp:coreProperties>
</file>