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5/26/2022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5/26/2022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5/26/2022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5/26/2022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5/26/2022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FD0B8D63-E026-4E54-B301-C824E1BD14F3}" type="datetimeFigureOut">
              <a:rPr lang="en-US" dirty="0"/>
              <a:t>5/26/2022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5/26/2022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5/26/2022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5CF0B3-746E-2B9D-A804-A9089F5769C3}"/>
              </a:ext>
            </a:extLst>
          </p:cNvPr>
          <p:cNvSpPr>
            <a:spLocks noGrp="1"/>
          </p:cNvSpPr>
          <p:nvPr>
            <p:ph type="ctrTitle"/>
          </p:nvPr>
        </p:nvSpPr>
        <p:spPr/>
        <p:txBody>
          <a:bodyPr/>
          <a:lstStyle/>
          <a:p>
            <a:r>
              <a:rPr lang="el-GR" sz="4400" dirty="0"/>
              <a:t>Η </a:t>
            </a:r>
            <a:r>
              <a:rPr lang="el-GR" sz="4400" dirty="0" err="1"/>
              <a:t>λοατκι</a:t>
            </a:r>
            <a:r>
              <a:rPr lang="el-GR" sz="4400" dirty="0"/>
              <a:t> </a:t>
            </a:r>
            <a:r>
              <a:rPr lang="el-GR" sz="4400" dirty="0" err="1"/>
              <a:t>κοινοτητα</a:t>
            </a:r>
            <a:r>
              <a:rPr lang="el-GR" sz="4400" dirty="0"/>
              <a:t> και τα </a:t>
            </a:r>
            <a:r>
              <a:rPr lang="el-GR" sz="4400" dirty="0" err="1"/>
              <a:t>μμε</a:t>
            </a:r>
            <a:r>
              <a:rPr lang="el-GR" sz="4400" dirty="0"/>
              <a:t> </a:t>
            </a:r>
            <a:br>
              <a:rPr lang="el-GR" sz="4400" dirty="0"/>
            </a:br>
            <a:r>
              <a:rPr lang="el-GR" sz="4400" dirty="0"/>
              <a:t>ΜΕΡΟΣ Α</a:t>
            </a:r>
          </a:p>
        </p:txBody>
      </p:sp>
      <p:sp>
        <p:nvSpPr>
          <p:cNvPr id="3" name="Υπότιτλος 2">
            <a:extLst>
              <a:ext uri="{FF2B5EF4-FFF2-40B4-BE49-F238E27FC236}">
                <a16:creationId xmlns:a16="http://schemas.microsoft.com/office/drawing/2014/main" id="{6F23B5AD-3D81-293F-2BE3-5D5E9D7E02D7}"/>
              </a:ext>
            </a:extLst>
          </p:cNvPr>
          <p:cNvSpPr>
            <a:spLocks noGrp="1"/>
          </p:cNvSpPr>
          <p:nvPr>
            <p:ph type="subTitle" idx="1"/>
          </p:nvPr>
        </p:nvSpPr>
        <p:spPr/>
        <p:txBody>
          <a:bodyPr>
            <a:normAutofit fontScale="92500"/>
          </a:bodyPr>
          <a:lstStyle/>
          <a:p>
            <a:r>
              <a:rPr lang="el-GR" sz="2000" b="1" dirty="0"/>
              <a:t>Βασικές έννοιες και κατευθυντήριες γραμμές για επαγγελματίες και φοιτητές ΜΜΕ </a:t>
            </a:r>
          </a:p>
        </p:txBody>
      </p:sp>
    </p:spTree>
    <p:extLst>
      <p:ext uri="{BB962C8B-B14F-4D97-AF65-F5344CB8AC3E}">
        <p14:creationId xmlns:p14="http://schemas.microsoft.com/office/powerpoint/2010/main" val="180262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64EC39-B32B-3C5E-7D61-716115E97A4D}"/>
              </a:ext>
            </a:extLst>
          </p:cNvPr>
          <p:cNvSpPr>
            <a:spLocks noGrp="1"/>
          </p:cNvSpPr>
          <p:nvPr>
            <p:ph type="title"/>
          </p:nvPr>
        </p:nvSpPr>
        <p:spPr>
          <a:xfrm>
            <a:off x="1066800" y="642594"/>
            <a:ext cx="10058400" cy="1139553"/>
          </a:xfrm>
        </p:spPr>
        <p:txBody>
          <a:bodyPr>
            <a:noAutofit/>
          </a:bodyPr>
          <a:lstStyle/>
          <a:p>
            <a:r>
              <a:rPr lang="el-GR" sz="4000" dirty="0"/>
              <a:t>ΔΙΑΦΟΡΕΣ ΚΑΙ ΟΜΟΙΟΤΗΤΕΣ ΜΕΤΑΞΥ ΤΡΑΝΣ ΚΑΙ ΙΝΤΕΡΣΕΞ ΑΤΟΜΩΝ</a:t>
            </a:r>
          </a:p>
        </p:txBody>
      </p:sp>
      <p:sp>
        <p:nvSpPr>
          <p:cNvPr id="3" name="Θέση περιεχομένου 2">
            <a:extLst>
              <a:ext uri="{FF2B5EF4-FFF2-40B4-BE49-F238E27FC236}">
                <a16:creationId xmlns:a16="http://schemas.microsoft.com/office/drawing/2014/main" id="{BF20A17C-DA6A-9FDB-D149-BE7A8680E1D5}"/>
              </a:ext>
            </a:extLst>
          </p:cNvPr>
          <p:cNvSpPr>
            <a:spLocks noGrp="1"/>
          </p:cNvSpPr>
          <p:nvPr>
            <p:ph idx="1"/>
          </p:nvPr>
        </p:nvSpPr>
        <p:spPr/>
        <p:txBody>
          <a:bodyPr/>
          <a:lstStyle/>
          <a:p>
            <a:r>
              <a:rPr lang="el-GR" b="1" dirty="0"/>
              <a:t>Διαφορές</a:t>
            </a:r>
          </a:p>
          <a:p>
            <a:r>
              <a:rPr lang="el-GR" dirty="0"/>
              <a:t> • </a:t>
            </a:r>
            <a:r>
              <a:rPr lang="el-GR" dirty="0" err="1"/>
              <a:t>Ίντερσεξ</a:t>
            </a:r>
            <a:r>
              <a:rPr lang="el-GR" dirty="0"/>
              <a:t> έχει να κάνει με το σώμα: το να είσαι </a:t>
            </a:r>
            <a:r>
              <a:rPr lang="el-GR" dirty="0" err="1"/>
              <a:t>ίντερσεξ</a:t>
            </a:r>
            <a:r>
              <a:rPr lang="el-GR" dirty="0"/>
              <a:t> σημαίνει να γεννηθείς με χαρακτηριστικά φύλου που δεν ταυτίζονται με τα ιατρικά και κοινωνικά πρότυπα των αποκαλούμενων ανδρικών και γυναικείων σωμάτων.</a:t>
            </a:r>
          </a:p>
          <a:p>
            <a:r>
              <a:rPr lang="el-GR" dirty="0"/>
              <a:t> • </a:t>
            </a:r>
            <a:r>
              <a:rPr lang="el-GR" dirty="0" err="1"/>
              <a:t>Τρανς</a:t>
            </a:r>
            <a:r>
              <a:rPr lang="el-GR" dirty="0"/>
              <a:t> έχει να κάνει με την ταυτότητα φύλου: το να είσαι </a:t>
            </a:r>
            <a:r>
              <a:rPr lang="el-GR" dirty="0" err="1"/>
              <a:t>τρανς</a:t>
            </a:r>
            <a:r>
              <a:rPr lang="el-GR" dirty="0"/>
              <a:t> σημαίνει να έχεις μια ταυτότητα φύλου διαφορετική από το φύλο που αποδίδεται κατά τη γέννηση. Οι περισσότεροι άνθρωποι που είναι </a:t>
            </a:r>
            <a:r>
              <a:rPr lang="el-GR" dirty="0" err="1"/>
              <a:t>τρανς</a:t>
            </a:r>
            <a:r>
              <a:rPr lang="el-GR" dirty="0"/>
              <a:t> γεννιούνται με ένα σώμα που ταιριάζει με τα ιατρικά και κοινωνικά πρότυπα των λεγόμενων ανδρικών και γυναικείων σωμάτων. </a:t>
            </a:r>
          </a:p>
          <a:p>
            <a:r>
              <a:rPr lang="el-GR" dirty="0"/>
              <a:t>• Τα </a:t>
            </a:r>
            <a:r>
              <a:rPr lang="el-GR" dirty="0" err="1"/>
              <a:t>ίντερσεξ</a:t>
            </a:r>
            <a:r>
              <a:rPr lang="el-GR" dirty="0"/>
              <a:t> άτομα υποβάλλονται σε επεμβατική, μη αναστρέψιμη θεραπεία χωρίς τη συγκατάθεσή τους.</a:t>
            </a:r>
          </a:p>
          <a:p>
            <a:r>
              <a:rPr lang="el-GR" dirty="0"/>
              <a:t> • Τα </a:t>
            </a:r>
            <a:r>
              <a:rPr lang="el-GR" dirty="0" err="1"/>
              <a:t>τρανς</a:t>
            </a:r>
            <a:r>
              <a:rPr lang="el-GR" dirty="0"/>
              <a:t> άτομα συχνά αναζητούν ιατρικές παρεμβάσεις για να προσαρμόσουν το σώμα τους στην ταυτότητα φύλου τους, αλλά αντιμετωπίζουν προβλήματα στην απόκτηση της ιατρικής περίθαλψης που χρειάζονται. </a:t>
            </a:r>
          </a:p>
        </p:txBody>
      </p:sp>
    </p:spTree>
    <p:extLst>
      <p:ext uri="{BB962C8B-B14F-4D97-AF65-F5344CB8AC3E}">
        <p14:creationId xmlns:p14="http://schemas.microsoft.com/office/powerpoint/2010/main" val="335871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463999-BFFE-9D92-3270-95154B623093}"/>
              </a:ext>
            </a:extLst>
          </p:cNvPr>
          <p:cNvSpPr>
            <a:spLocks noGrp="1"/>
          </p:cNvSpPr>
          <p:nvPr>
            <p:ph type="title"/>
          </p:nvPr>
        </p:nvSpPr>
        <p:spPr/>
        <p:txBody>
          <a:bodyPr>
            <a:normAutofit/>
          </a:bodyPr>
          <a:lstStyle/>
          <a:p>
            <a:r>
              <a:rPr lang="el-GR" sz="4000" dirty="0"/>
              <a:t>ΔΙΑΦΟΡΕΣ ΚΑΙ ΟΜΟΙΟΤΗΤΕΣ ΜΕΤΑΞΥ ΤΡΑΝΣ ΚΑΙ ΙΝΤΕΡΣΕΞ ΑΤΟΜΩΝ</a:t>
            </a:r>
          </a:p>
        </p:txBody>
      </p:sp>
      <p:sp>
        <p:nvSpPr>
          <p:cNvPr id="3" name="Θέση περιεχομένου 2">
            <a:extLst>
              <a:ext uri="{FF2B5EF4-FFF2-40B4-BE49-F238E27FC236}">
                <a16:creationId xmlns:a16="http://schemas.microsoft.com/office/drawing/2014/main" id="{9AE90F18-40D9-ADFA-408C-701416586022}"/>
              </a:ext>
            </a:extLst>
          </p:cNvPr>
          <p:cNvSpPr>
            <a:spLocks noGrp="1"/>
          </p:cNvSpPr>
          <p:nvPr>
            <p:ph idx="1"/>
          </p:nvPr>
        </p:nvSpPr>
        <p:spPr/>
        <p:txBody>
          <a:bodyPr>
            <a:normAutofit lnSpcReduction="10000"/>
          </a:bodyPr>
          <a:lstStyle/>
          <a:p>
            <a:pPr marL="0" indent="0">
              <a:buNone/>
            </a:pPr>
            <a:r>
              <a:rPr lang="el-GR" b="1" dirty="0"/>
              <a:t>Ομοιότητες</a:t>
            </a:r>
          </a:p>
          <a:p>
            <a:pPr algn="just"/>
            <a:r>
              <a:rPr lang="el-GR" dirty="0"/>
              <a:t>Και οι δύο στερούνται την αναγνώριση του θεμελιώδους δικαιώματος τους στην αυτοδιάθεση, τα </a:t>
            </a:r>
            <a:r>
              <a:rPr lang="el-GR" dirty="0" err="1"/>
              <a:t>ίντερσεξ</a:t>
            </a:r>
            <a:r>
              <a:rPr lang="el-GR" dirty="0"/>
              <a:t> άτομα επειδή υποβάλλονται σε επεμβατική ιατρική επέμβαση χωρίς τη συναίνεσή τους, και τα </a:t>
            </a:r>
            <a:r>
              <a:rPr lang="el-GR" dirty="0" err="1"/>
              <a:t>τρανς</a:t>
            </a:r>
            <a:r>
              <a:rPr lang="el-GR" dirty="0"/>
              <a:t> άτομα επειδή αντιμετωπίζουν συχνά τεράστια εμπόδια στην απόκτηση της ιατρικής περίθαλψης που χρειάζονται, καθώς και στην αναγνώριση του φύλου τους </a:t>
            </a:r>
          </a:p>
          <a:p>
            <a:pPr algn="just"/>
            <a:r>
              <a:rPr lang="el-GR" dirty="0"/>
              <a:t>Και στις δύο περιπτώσεις θεωρείτο -μέχρι πρόσφατα- πως τα άτομα έχουν μια “διαταραχή” σύμφωνα με τις ιατρικές κατευθυντήριες γραμμές, τα πρωτόκολλα και τις ταξινομήσεις (αν και τα </a:t>
            </a:r>
            <a:r>
              <a:rPr lang="el-GR" dirty="0" err="1"/>
              <a:t>τρανς</a:t>
            </a:r>
            <a:r>
              <a:rPr lang="el-GR" dirty="0"/>
              <a:t> άτομα έχουν να αντιμετωπίσουν μια “ψυχολογική διαταραχή”, ενώ τα </a:t>
            </a:r>
            <a:r>
              <a:rPr lang="el-GR" dirty="0" err="1"/>
              <a:t>ίντερσεξ</a:t>
            </a:r>
            <a:r>
              <a:rPr lang="el-GR" dirty="0"/>
              <a:t> μια “φυσική διαταραχή”). Πρόσφατα, η “Διαταραχή ταυτότητας φύλου”, η οποία συμπεριλαμβανόταν στο ICD-10 ως ψυχολογική διαταραχή, αντικαταστάθηκε στο ICD-11 με μια νέα διάγνωση “Ασυμφωνία Φύλου” η οποία περιλαμβάνεται στην κατηγορία “Καταστάσεις που σχετίζονται με τη σεξουαλική υγεία”. </a:t>
            </a:r>
          </a:p>
          <a:p>
            <a:pPr algn="just"/>
            <a:r>
              <a:rPr lang="el-GR" dirty="0"/>
              <a:t>Και οι δύο υφίστανται διακρίσεις και παραβιάσεις των ανθρωπίνων δικαιωμάτων σε μια κοινωνία όπου επικρατεί η διχοτόμηση σε άνδρες και των γυναίκες, π.χ. στο σχολείο, στο χώρο εργασίας ή στον αθλητισμό. </a:t>
            </a:r>
            <a:endParaRPr lang="el-GR" b="1" dirty="0"/>
          </a:p>
        </p:txBody>
      </p:sp>
    </p:spTree>
    <p:extLst>
      <p:ext uri="{BB962C8B-B14F-4D97-AF65-F5344CB8AC3E}">
        <p14:creationId xmlns:p14="http://schemas.microsoft.com/office/powerpoint/2010/main" val="1547510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73274C-9BB3-6A7E-4050-0B604BE29463}"/>
              </a:ext>
            </a:extLst>
          </p:cNvPr>
          <p:cNvSpPr>
            <a:spLocks noGrp="1"/>
          </p:cNvSpPr>
          <p:nvPr>
            <p:ph type="title"/>
          </p:nvPr>
        </p:nvSpPr>
        <p:spPr/>
        <p:txBody>
          <a:bodyPr>
            <a:normAutofit fontScale="90000"/>
          </a:bodyPr>
          <a:lstStyle/>
          <a:p>
            <a:r>
              <a:rPr lang="el-GR" dirty="0"/>
              <a:t>Εγκλήματα μίσους κατά ΛΟΑΤ, ρητορική μίσους</a:t>
            </a:r>
          </a:p>
        </p:txBody>
      </p:sp>
      <p:sp>
        <p:nvSpPr>
          <p:cNvPr id="3" name="Θέση περιεχομένου 2">
            <a:extLst>
              <a:ext uri="{FF2B5EF4-FFF2-40B4-BE49-F238E27FC236}">
                <a16:creationId xmlns:a16="http://schemas.microsoft.com/office/drawing/2014/main" id="{9B34650C-6BDC-B436-BC2E-C223069FBEF5}"/>
              </a:ext>
            </a:extLst>
          </p:cNvPr>
          <p:cNvSpPr>
            <a:spLocks noGrp="1"/>
          </p:cNvSpPr>
          <p:nvPr>
            <p:ph idx="1"/>
          </p:nvPr>
        </p:nvSpPr>
        <p:spPr/>
        <p:txBody>
          <a:bodyPr/>
          <a:lstStyle/>
          <a:p>
            <a:pPr algn="just"/>
            <a:r>
              <a:rPr lang="el-GR" dirty="0"/>
              <a:t>“(…) η βία, οι διακρίσεις και άλλες βλάβες που βασίζονται στον σεξουαλικό προσανατολισμό, την ταυτότητα φύλου, την έκφραση φύλου και τα χαρακτηριστικά φύλου, εκδηλώνονται σε μια συνεχή σειρά πολλαπλών, αλληλένδετων και επαναλαμβανόμενων μορφών, σε ένα φάσμα πλαισίων, από ιδιωτικά μέχρι δημόσια (συμπεριλαμβανομένων των πλαισίων στα οποία μεσολαβεί η τεχνολογία), και στον σύγχρονο </a:t>
            </a:r>
            <a:r>
              <a:rPr lang="el-GR" dirty="0" err="1"/>
              <a:t>παγκοσμιοποιημένο</a:t>
            </a:r>
            <a:r>
              <a:rPr lang="el-GR" dirty="0"/>
              <a:t> κόσμο ξεπερνούν τα εθνικά σύνορα.</a:t>
            </a:r>
          </a:p>
          <a:p>
            <a:pPr algn="just"/>
            <a:r>
              <a:rPr lang="el-GR" dirty="0"/>
              <a:t> (…) η βία, οι διακρίσεις και άλλες βλάβες που βασίζονται στον σεξουαλικό προσανατολισμό, την ταυτότητα φύλου, την έκφραση φύλου και τα χαρακτηριστικά φύλου, έχουν τόσο ατομική όσο και συλλογική διάσταση και ότι οι πράξεις βίας και διακρίσεων που στοχεύουν το άτομο είναι επίσης επίθεση στην ανθρώπινη ποικιλομορφία και την καθολικότητα και το αδιαίρετο των ανθρωπίνων δικαιωμάτων”. Πηγή: The </a:t>
            </a:r>
            <a:r>
              <a:rPr lang="el-GR" dirty="0" err="1"/>
              <a:t>Yogyakarta</a:t>
            </a:r>
            <a:r>
              <a:rPr lang="el-GR" dirty="0"/>
              <a:t> </a:t>
            </a:r>
            <a:r>
              <a:rPr lang="el-GR" dirty="0" err="1"/>
              <a:t>Principles</a:t>
            </a:r>
            <a:r>
              <a:rPr lang="el-GR" dirty="0"/>
              <a:t> </a:t>
            </a:r>
            <a:r>
              <a:rPr lang="el-GR" dirty="0" err="1"/>
              <a:t>plus</a:t>
            </a:r>
            <a:r>
              <a:rPr lang="el-GR" dirty="0"/>
              <a:t> 10 (YP+10) 2017 Νοέμβριος 10. 2</a:t>
            </a:r>
          </a:p>
        </p:txBody>
      </p:sp>
    </p:spTree>
    <p:extLst>
      <p:ext uri="{BB962C8B-B14F-4D97-AF65-F5344CB8AC3E}">
        <p14:creationId xmlns:p14="http://schemas.microsoft.com/office/powerpoint/2010/main" val="956434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F07D65-664F-F023-BA60-9A743AA0A3FC}"/>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Εγκλήματα μίσους κατά ΛΟΑΤ, ρητορική μίσους</a:t>
            </a:r>
            <a:endParaRPr lang="el-GR" dirty="0"/>
          </a:p>
        </p:txBody>
      </p:sp>
      <p:sp>
        <p:nvSpPr>
          <p:cNvPr id="3" name="Θέση περιεχομένου 2">
            <a:extLst>
              <a:ext uri="{FF2B5EF4-FFF2-40B4-BE49-F238E27FC236}">
                <a16:creationId xmlns:a16="http://schemas.microsoft.com/office/drawing/2014/main" id="{BF817C3D-2ECE-75EE-EBCA-C37063AEEF14}"/>
              </a:ext>
            </a:extLst>
          </p:cNvPr>
          <p:cNvSpPr>
            <a:spLocks noGrp="1"/>
          </p:cNvSpPr>
          <p:nvPr>
            <p:ph idx="1"/>
          </p:nvPr>
        </p:nvSpPr>
        <p:spPr/>
        <p:txBody>
          <a:bodyPr/>
          <a:lstStyle/>
          <a:p>
            <a:r>
              <a:rPr lang="el-GR" dirty="0"/>
              <a:t>Τι είναι το έγκλημα μίσους </a:t>
            </a:r>
          </a:p>
          <a:p>
            <a:pPr marL="0" indent="0" algn="just">
              <a:buNone/>
            </a:pPr>
            <a:r>
              <a:rPr lang="el-GR" dirty="0"/>
              <a:t>Έγκλημα μίσους: ορισμός. “Τα εγκλήματα μίσους είναι εγκληματικές πράξεις που προκαλούνται από μεροληψία ή προκατάληψη προς συγκεκριμένες ομάδες ανθρώπων. Για να θεωρηθεί έγκλημα μίσους, το αδίκημα πρέπει να πληροί δύο κριτήρια: Πρώτον, η πράξη πρέπει να αποτελεί ποινικό αδίκημα. Δεύτερον, η πράξη πρέπει να έχει κίνητρο προκατάληψη”. Πηγή: OSCE/ODIHR </a:t>
            </a:r>
            <a:r>
              <a:rPr lang="el-GR" dirty="0" err="1"/>
              <a:t>χ.χ</a:t>
            </a:r>
            <a:r>
              <a:rPr lang="el-GR" dirty="0"/>
              <a:t>.</a:t>
            </a:r>
          </a:p>
          <a:p>
            <a:pPr marL="0" indent="0" algn="just">
              <a:buNone/>
            </a:pPr>
            <a:r>
              <a:rPr lang="el-GR" dirty="0"/>
              <a:t>Κίνητρα προκατάληψης και προστατευόμενα χαρακτηριστικά: “Τα κίνητρα προκατάληψης μπορούν να οριστούν ευρέως ως προκατειλημμένες αρνητικές απόψεις, στερεότυπες υποθέσεις, μισαλλοδοξία ή μίσος που απευθύνονται σε μια συγκεκριμένη ομάδα που έχει κοινό χαρακτηριστικό, όπως φυλή, καταγωγή, γλώσσα, θρησκεία, εθνικότητα, σεξουαλικό προσανατολισμό, φύλο ή οποιοδήποτε άλλο θεμελιώδες χαρακτηριστικό. Τα άτομα με αναπηρίες μπορεί επίσης να είναι θύματα εγκλημάτων μίσους”. Πηγή: OSCE/ODIHR </a:t>
            </a:r>
            <a:r>
              <a:rPr lang="el-GR" dirty="0" err="1"/>
              <a:t>χ.χ</a:t>
            </a:r>
            <a:endParaRPr lang="el-GR" dirty="0"/>
          </a:p>
        </p:txBody>
      </p:sp>
    </p:spTree>
    <p:extLst>
      <p:ext uri="{BB962C8B-B14F-4D97-AF65-F5344CB8AC3E}">
        <p14:creationId xmlns:p14="http://schemas.microsoft.com/office/powerpoint/2010/main" val="1909511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84F33-326F-3572-D383-731AC57B95CB}"/>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Εγκλήματα μίσους κατά ΛΟΑΤ, ρητορική μίσους</a:t>
            </a:r>
            <a:endParaRPr lang="el-GR" dirty="0"/>
          </a:p>
        </p:txBody>
      </p:sp>
      <p:sp>
        <p:nvSpPr>
          <p:cNvPr id="3" name="Θέση περιεχομένου 2">
            <a:extLst>
              <a:ext uri="{FF2B5EF4-FFF2-40B4-BE49-F238E27FC236}">
                <a16:creationId xmlns:a16="http://schemas.microsoft.com/office/drawing/2014/main" id="{8C761F5C-41CE-7B15-135A-3E05B13FA931}"/>
              </a:ext>
            </a:extLst>
          </p:cNvPr>
          <p:cNvSpPr>
            <a:spLocks noGrp="1"/>
          </p:cNvSpPr>
          <p:nvPr>
            <p:ph idx="1"/>
          </p:nvPr>
        </p:nvSpPr>
        <p:spPr/>
        <p:txBody>
          <a:bodyPr/>
          <a:lstStyle/>
          <a:p>
            <a:pPr algn="just"/>
            <a:r>
              <a:rPr lang="el-GR" dirty="0"/>
              <a:t>Μορφές εγκλημάτων μίσους: “Τα εγκλήματα μίσους μπορεί να περιλαμβάνουν απειλές, υλικές ζημιές, επίθεση, δολοφονία ή οποιοδήποτε άλλο ποινικό αδίκημα που έχει διαπραχθεί με κίνητρο την προκατάληψη. Τα εγκλήματα μίσους δεν επηρεάζουν μόνο άτομα από συγκεκριμένες ομάδες. Άνθρωποι ή περιουσιακά στοιχεία που συνδέονται με - ή ακόμη και θεωρούνται ότι είναι μέλη - μιας ομάδας που μοιράζεται ένα προστατευόμενο χαρακτηριστικό, όπως υπερασπιστές-</a:t>
            </a:r>
            <a:r>
              <a:rPr lang="el-GR" dirty="0" err="1"/>
              <a:t>στριες</a:t>
            </a:r>
            <a:r>
              <a:rPr lang="el-GR" dirty="0"/>
              <a:t> των ανθρωπίνων δικαιωμάτων, κοινοτικά κέντρα ή τόποι λατρείας μπορούν επίσης να αποτελέσουν στόχους εγκλημάτων μίσους”. </a:t>
            </a:r>
            <a:r>
              <a:rPr lang="el-GR" dirty="0" err="1"/>
              <a:t>Izvori</a:t>
            </a:r>
            <a:r>
              <a:rPr lang="el-GR" dirty="0"/>
              <a:t>: OSCE/ODIHR </a:t>
            </a:r>
            <a:r>
              <a:rPr lang="el-GR" dirty="0" err="1"/>
              <a:t>N.d</a:t>
            </a:r>
            <a:r>
              <a:rPr lang="el-GR" dirty="0"/>
              <a:t>.</a:t>
            </a:r>
          </a:p>
        </p:txBody>
      </p:sp>
    </p:spTree>
    <p:extLst>
      <p:ext uri="{BB962C8B-B14F-4D97-AF65-F5344CB8AC3E}">
        <p14:creationId xmlns:p14="http://schemas.microsoft.com/office/powerpoint/2010/main" val="1964537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CB7FD0-F722-6328-D091-9D4ABDF79907}"/>
              </a:ext>
            </a:extLst>
          </p:cNvPr>
          <p:cNvSpPr>
            <a:spLocks noGrp="1"/>
          </p:cNvSpPr>
          <p:nvPr>
            <p:ph type="title"/>
          </p:nvPr>
        </p:nvSpPr>
        <p:spPr/>
        <p:txBody>
          <a:bodyPr>
            <a:normAutofit fontScale="90000"/>
          </a:bodyPr>
          <a:lstStyle/>
          <a:p>
            <a:r>
              <a:rPr lang="el-GR" dirty="0"/>
              <a:t>Εγκλήματα μίσους κατά ΛΟΑΤ, ρητορική μίσους</a:t>
            </a:r>
          </a:p>
        </p:txBody>
      </p:sp>
      <p:sp>
        <p:nvSpPr>
          <p:cNvPr id="3" name="Θέση περιεχομένου 2">
            <a:extLst>
              <a:ext uri="{FF2B5EF4-FFF2-40B4-BE49-F238E27FC236}">
                <a16:creationId xmlns:a16="http://schemas.microsoft.com/office/drawing/2014/main" id="{24C73167-4536-3A5E-A654-CDE686C683B9}"/>
              </a:ext>
            </a:extLst>
          </p:cNvPr>
          <p:cNvSpPr>
            <a:spLocks noGrp="1"/>
          </p:cNvSpPr>
          <p:nvPr>
            <p:ph idx="1"/>
          </p:nvPr>
        </p:nvSpPr>
        <p:spPr/>
        <p:txBody>
          <a:bodyPr/>
          <a:lstStyle/>
          <a:p>
            <a:pPr algn="just"/>
            <a:r>
              <a:rPr lang="el-GR" dirty="0"/>
              <a:t>Τι είναι η ρητορική μίσους; Δεν υπάρχει ομοφωνία στον ορισμό σε επίπεδο ΕΕ. Ένας από τους πιο γνωστούς και χρησιμοποιούμενους ορισμούς είναι αυτός που παρέχεται από το Συμβούλιο της Ευρώπης: “(…) ο όρος “ρητορική μίσους” θεωρείται ότι καλύπτει όλες τις μορφές έκφρασης που διαδίδουν, υποκινούν, προωθούν ή δικαιολογούν το φυλετικό μίσος, την ξενοφοβία, τον αντισημιτισμό ή άλλες μορφές μίσους που βασίζονται στη μισαλλοδοξία, συμπεριλαμβανομένων: μισαλλοδοξία που εκφράζεται από επιθετικό εθνικισμό και εθνοκεντρισμό, διάκριση και εχθρότητα κατά των μειονοτήτων, των μεταναστών και των μεταναστών δεύτερης γενιάς.” Πηγή: Council of Europe </a:t>
            </a:r>
            <a:r>
              <a:rPr lang="el-GR" dirty="0" err="1"/>
              <a:t>Recommendation</a:t>
            </a:r>
            <a:r>
              <a:rPr lang="el-GR" dirty="0"/>
              <a:t> </a:t>
            </a:r>
            <a:r>
              <a:rPr lang="el-GR" dirty="0" err="1"/>
              <a:t>No</a:t>
            </a:r>
            <a:r>
              <a:rPr lang="el-GR" dirty="0"/>
              <a:t>. R (97) 20 Ορισμένα από τα προστατευόμενα χαρακτηριστικά δεν καλύπτονται από την προαναφερόμενη σύσταση, αλλά υπάρχει ο όρος “ή άλλη μορφή μίσους”, “επιτρέποντας έτσι την επέκταση του πεδίου δραστηριότητας σε άλλες αιτίες, όπως (...) σεξουαλικό προσανατολισμό (...)” (</a:t>
            </a:r>
            <a:r>
              <a:rPr lang="el-GR" dirty="0" err="1"/>
              <a:t>Zubčević</a:t>
            </a:r>
            <a:r>
              <a:rPr lang="el-GR" dirty="0"/>
              <a:t> </a:t>
            </a:r>
            <a:r>
              <a:rPr lang="el-GR" dirty="0" err="1"/>
              <a:t>et</a:t>
            </a:r>
            <a:r>
              <a:rPr lang="el-GR" dirty="0"/>
              <a:t> </a:t>
            </a:r>
            <a:r>
              <a:rPr lang="el-GR" dirty="0" err="1"/>
              <a:t>al</a:t>
            </a:r>
            <a:r>
              <a:rPr lang="el-GR" dirty="0"/>
              <a:t>. 2017:10).</a:t>
            </a:r>
          </a:p>
        </p:txBody>
      </p:sp>
    </p:spTree>
    <p:extLst>
      <p:ext uri="{BB962C8B-B14F-4D97-AF65-F5344CB8AC3E}">
        <p14:creationId xmlns:p14="http://schemas.microsoft.com/office/powerpoint/2010/main" val="1372799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255838-3B74-9606-E718-DF65E2443D4F}"/>
              </a:ext>
            </a:extLst>
          </p:cNvPr>
          <p:cNvSpPr>
            <a:spLocks noGrp="1"/>
          </p:cNvSpPr>
          <p:nvPr>
            <p:ph type="title"/>
          </p:nvPr>
        </p:nvSpPr>
        <p:spPr/>
        <p:txBody>
          <a:bodyPr>
            <a:normAutofit fontScale="90000"/>
          </a:bodyPr>
          <a:lstStyle/>
          <a:p>
            <a:r>
              <a:rPr lang="el-GR" dirty="0"/>
              <a:t>Εγκλήματα μίσους κατά ΛΟΑΤ, ρητορική μίσους</a:t>
            </a:r>
          </a:p>
        </p:txBody>
      </p:sp>
      <p:sp>
        <p:nvSpPr>
          <p:cNvPr id="3" name="Θέση περιεχομένου 2">
            <a:extLst>
              <a:ext uri="{FF2B5EF4-FFF2-40B4-BE49-F238E27FC236}">
                <a16:creationId xmlns:a16="http://schemas.microsoft.com/office/drawing/2014/main" id="{0077326E-8F37-8E87-5D2D-D76261C9A609}"/>
              </a:ext>
            </a:extLst>
          </p:cNvPr>
          <p:cNvSpPr>
            <a:spLocks noGrp="1"/>
          </p:cNvSpPr>
          <p:nvPr>
            <p:ph idx="1"/>
          </p:nvPr>
        </p:nvSpPr>
        <p:spPr/>
        <p:txBody>
          <a:bodyPr>
            <a:normAutofit lnSpcReduction="10000"/>
          </a:bodyPr>
          <a:lstStyle/>
          <a:p>
            <a:pPr algn="just"/>
            <a:r>
              <a:rPr lang="el-GR" dirty="0"/>
              <a:t>Το 2016, η Ευρωπαϊκή Επιτροπή κατά του ρατσισμού και της μισαλλοδοξίας (ECRI) εισήγαγε τον ακόλουθο ορισμό, ο οποίος είναι ευρύτερος και πιο συμπεριληπτικός, στο πλαίσιο της Σύστασης Γενικής Πολιτικής αριθ. 15 για την καταπολέμηση της ρητορικής μίσους: </a:t>
            </a:r>
          </a:p>
          <a:p>
            <a:pPr marL="0" indent="0" algn="just">
              <a:buNone/>
            </a:pPr>
            <a:r>
              <a:rPr lang="el-GR" dirty="0"/>
              <a:t>“(…) η ρητορική μίσους πρέπει να γίνει κατανοητή (...) ως η υπεράσπιση, προώθηση ή υποκίνηση, υπό οποιαδήποτε μορφή, της δυσφήμισης, του μίσους ή της εξύβρισης ενός ατόμου ή μιας ομάδας ατόμων, καθώς και κάθε παρενόχληση, προσβολή, χρήση αρνητικών στερεοτύπων, στιγματισμό ή απειλή σε σχέση με αυτό το άτομο ή την ομάδα ατόμων και την αιτιολόγηση όλων των προηγούμενων μορφών έκφρασης, με βάση την “φυλή”, το χρώμα, την καταγωγή, την εθνική ή </a:t>
            </a:r>
            <a:r>
              <a:rPr lang="el-GR" dirty="0" err="1"/>
              <a:t>εθνοτική</a:t>
            </a:r>
            <a:r>
              <a:rPr lang="el-GR" dirty="0"/>
              <a:t> καταγωγή, την ηλικία, την αναπηρία, τη γλώσσα, τη θρησκεία ή τις πεποιθήσεις, το κοινωνικό ή το βιολογικό φύλο, την ταυτότητα φύλου, τον σεξουαλικό προσανατολισμό και άλλα προσωπικά χαρακτηριστικά ή καταστάσεις (…) η ρητορική μίσους μπορεί να λάβει τη μορφή της δημόσιας άρνησης, της υποβάθμισης, της δικαιολόγησης ή της επιδοκιμασίας εγκλημάτων γενοκτονίας, εγκλημάτων κατά της ανθρωπότητας ή εγκλημάτων πολέμου, που έχει διαπιστωθεί από δικαστήρια ότι έχουν συμβεί και της εξύμνησης ατόμων που έχουν καταδικαστεί για τέτοια εγκλήματα“. Πηγή: ECRI General Policy </a:t>
            </a:r>
            <a:r>
              <a:rPr lang="el-GR" dirty="0" err="1"/>
              <a:t>Recommendation</a:t>
            </a:r>
            <a:r>
              <a:rPr lang="el-GR" dirty="0"/>
              <a:t> </a:t>
            </a:r>
            <a:r>
              <a:rPr lang="el-GR" dirty="0" err="1"/>
              <a:t>No</a:t>
            </a:r>
            <a:r>
              <a:rPr lang="el-GR" dirty="0"/>
              <a:t> 15 on </a:t>
            </a:r>
            <a:r>
              <a:rPr lang="el-GR" dirty="0" err="1"/>
              <a:t>combating</a:t>
            </a:r>
            <a:r>
              <a:rPr lang="el-GR" dirty="0"/>
              <a:t> </a:t>
            </a:r>
            <a:r>
              <a:rPr lang="el-GR" dirty="0" err="1"/>
              <a:t>hate</a:t>
            </a:r>
            <a:r>
              <a:rPr lang="el-GR" dirty="0"/>
              <a:t> </a:t>
            </a:r>
            <a:r>
              <a:rPr lang="el-GR" dirty="0" err="1"/>
              <a:t>speech</a:t>
            </a:r>
            <a:r>
              <a:rPr lang="el-GR" dirty="0"/>
              <a:t>.</a:t>
            </a:r>
          </a:p>
        </p:txBody>
      </p:sp>
    </p:spTree>
    <p:extLst>
      <p:ext uri="{BB962C8B-B14F-4D97-AF65-F5344CB8AC3E}">
        <p14:creationId xmlns:p14="http://schemas.microsoft.com/office/powerpoint/2010/main" val="836077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83506E-990F-BF70-3E4C-C8BD53709ECE}"/>
              </a:ext>
            </a:extLst>
          </p:cNvPr>
          <p:cNvSpPr>
            <a:spLocks noGrp="1"/>
          </p:cNvSpPr>
          <p:nvPr>
            <p:ph type="title"/>
          </p:nvPr>
        </p:nvSpPr>
        <p:spPr/>
        <p:txBody>
          <a:bodyPr>
            <a:normAutofit fontScale="90000"/>
          </a:bodyPr>
          <a:lstStyle/>
          <a:p>
            <a:r>
              <a:rPr lang="el-GR" dirty="0"/>
              <a:t>Εγκλήματα μίσους κατά ΛΟΑΤ, ρητορική μίσους </a:t>
            </a:r>
          </a:p>
        </p:txBody>
      </p:sp>
      <p:sp>
        <p:nvSpPr>
          <p:cNvPr id="3" name="Θέση περιεχομένου 2">
            <a:extLst>
              <a:ext uri="{FF2B5EF4-FFF2-40B4-BE49-F238E27FC236}">
                <a16:creationId xmlns:a16="http://schemas.microsoft.com/office/drawing/2014/main" id="{A8D42DBC-A29E-2832-E5EB-597FA2573CE4}"/>
              </a:ext>
            </a:extLst>
          </p:cNvPr>
          <p:cNvSpPr>
            <a:spLocks noGrp="1"/>
          </p:cNvSpPr>
          <p:nvPr>
            <p:ph idx="1"/>
          </p:nvPr>
        </p:nvSpPr>
        <p:spPr/>
        <p:txBody>
          <a:bodyPr/>
          <a:lstStyle/>
          <a:p>
            <a:pPr algn="just"/>
            <a:r>
              <a:rPr lang="el-GR" dirty="0"/>
              <a:t>Κίνητρα ρητορικής μίσους: </a:t>
            </a:r>
          </a:p>
          <a:p>
            <a:pPr marL="0" indent="0" algn="just">
              <a:buNone/>
            </a:pPr>
            <a:r>
              <a:rPr lang="el-GR" dirty="0"/>
              <a:t>“(…) η χρήση ρητορικής μίσους μπορεί να αντικατοπτρίζει ή να προάγει την αδικαιολόγητη υπόθεση ότι ο/η χρήστης της είναι κατά κάποιο τρόπο ανώτερος-η από ένα άτομο ή μια ομάδα ατόμων που </a:t>
            </a:r>
            <a:r>
              <a:rPr lang="el-GR" dirty="0" err="1"/>
              <a:t>στοχοποιείται</a:t>
            </a:r>
            <a:r>
              <a:rPr lang="el-GR" dirty="0"/>
              <a:t> με αυτόν τον τρόπο, η χρήση ρητορικής μίσους μπορεί να έχει ως στόχο την υποκίνηση ή ευλόγως αναμένεται ότι θα έχει ως αποτέλεσμα την υποκίνηση άλλων σε διάπραξη βιαιοπραγιών, εκφοβισμού, εχθρότητας ή διακρίσεων εις βάρος εκείνων που </a:t>
            </a:r>
            <a:r>
              <a:rPr lang="el-GR" dirty="0" err="1"/>
              <a:t>στοχοποιούνται</a:t>
            </a:r>
            <a:r>
              <a:rPr lang="el-GR" dirty="0"/>
              <a:t> από αυτήν. Πρόκειται για ιδιαίτερα σοβαρή μορφή τέτοιου είδους ρητορικής”. Πηγή: ECRI General Policy </a:t>
            </a:r>
            <a:r>
              <a:rPr lang="el-GR" dirty="0" err="1"/>
              <a:t>Recommendation</a:t>
            </a:r>
            <a:r>
              <a:rPr lang="el-GR" dirty="0"/>
              <a:t> </a:t>
            </a:r>
            <a:r>
              <a:rPr lang="el-GR" dirty="0" err="1"/>
              <a:t>No</a:t>
            </a:r>
            <a:r>
              <a:rPr lang="el-GR" dirty="0"/>
              <a:t> 15 on </a:t>
            </a:r>
            <a:r>
              <a:rPr lang="el-GR" dirty="0" err="1"/>
              <a:t>combating</a:t>
            </a:r>
            <a:r>
              <a:rPr lang="el-GR" dirty="0"/>
              <a:t> </a:t>
            </a:r>
            <a:r>
              <a:rPr lang="el-GR" dirty="0" err="1"/>
              <a:t>hate</a:t>
            </a:r>
            <a:r>
              <a:rPr lang="el-GR" dirty="0"/>
              <a:t> </a:t>
            </a:r>
            <a:r>
              <a:rPr lang="el-GR" dirty="0" err="1"/>
              <a:t>speech</a:t>
            </a:r>
            <a:r>
              <a:rPr lang="el-GR" dirty="0"/>
              <a:t>.</a:t>
            </a:r>
          </a:p>
        </p:txBody>
      </p:sp>
    </p:spTree>
    <p:extLst>
      <p:ext uri="{BB962C8B-B14F-4D97-AF65-F5344CB8AC3E}">
        <p14:creationId xmlns:p14="http://schemas.microsoft.com/office/powerpoint/2010/main" val="2361475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A12261-FAC7-1FB1-2A40-36308D10EDBA}"/>
              </a:ext>
            </a:extLst>
          </p:cNvPr>
          <p:cNvSpPr>
            <a:spLocks noGrp="1"/>
          </p:cNvSpPr>
          <p:nvPr>
            <p:ph type="title"/>
          </p:nvPr>
        </p:nvSpPr>
        <p:spPr/>
        <p:txBody>
          <a:bodyPr>
            <a:normAutofit fontScale="90000"/>
          </a:bodyPr>
          <a:lstStyle/>
          <a:p>
            <a:r>
              <a:rPr lang="el-GR" dirty="0"/>
              <a:t>Εγκλήματα μίσους κατά ΛΟΑΤ, ρητορική του μίσους</a:t>
            </a:r>
          </a:p>
        </p:txBody>
      </p:sp>
      <p:sp>
        <p:nvSpPr>
          <p:cNvPr id="3" name="Θέση περιεχομένου 2">
            <a:extLst>
              <a:ext uri="{FF2B5EF4-FFF2-40B4-BE49-F238E27FC236}">
                <a16:creationId xmlns:a16="http://schemas.microsoft.com/office/drawing/2014/main" id="{11CE6659-0D51-E9DC-B9F9-CEE5CEA54BD1}"/>
              </a:ext>
            </a:extLst>
          </p:cNvPr>
          <p:cNvSpPr>
            <a:spLocks noGrp="1"/>
          </p:cNvSpPr>
          <p:nvPr>
            <p:ph idx="1"/>
          </p:nvPr>
        </p:nvSpPr>
        <p:spPr/>
        <p:txBody>
          <a:bodyPr/>
          <a:lstStyle/>
          <a:p>
            <a:pPr algn="just"/>
            <a:r>
              <a:rPr lang="el-GR" dirty="0"/>
              <a:t>Τι είναι διάκριση; </a:t>
            </a:r>
          </a:p>
          <a:p>
            <a:pPr marL="0" indent="0" algn="just">
              <a:buNone/>
            </a:pPr>
            <a:r>
              <a:rPr lang="el-GR" dirty="0"/>
              <a:t>Σύμφωνα με το Ευρωπαϊκό δίκαιο, “άμεση διάκριση υφίσταται όταν ένα άτομο αντιμετωπίζεται λιγότερο ευνοϊκά από ότι ένα άλλο αντιμετωπίζεται, έχει αντιμετωπιστεί ή θα αντιμετωπιστεί σε παρόμοια κατάσταση” με βάση προστατευμένο χαρακτηριστικό όπως φυλετική ή </a:t>
            </a:r>
            <a:r>
              <a:rPr lang="el-GR" dirty="0" err="1"/>
              <a:t>εθνοτική</a:t>
            </a:r>
            <a:r>
              <a:rPr lang="el-GR" dirty="0"/>
              <a:t> καταγωγή, θρησκεία ή πεποιθήσεις, αναπηρία, ηλικία, φύλο, σεξουαλικό προσανατολισμό, ενώ “έμμεση διάκριση υφίσταται όταν μια φαινομενικά ουδέτερη διάταξη, κριτήριο ή πρακτική” θα έβαζε τα άτομα ενός προστατευόμενου χαρακτηριστικού “σε μειονεκτική θέση” σε σχέση με τα άτομα που έχουν άλλα χαρακτηριστικά, “εκτός αν αυτή η διάταξη, το κριτήριο ή η πρακτική δικαιολογείται αντικειμενικά από έναν θεμιτό σκοπό και τα μέσα επίτευξης αυτού του σκοπού είναι κατάλληλα και αναγκαία”. Πηγές: </a:t>
            </a:r>
            <a:r>
              <a:rPr lang="el-GR" dirty="0" err="1"/>
              <a:t>Directive</a:t>
            </a:r>
            <a:r>
              <a:rPr lang="el-GR" dirty="0"/>
              <a:t> 2000/43/EC; </a:t>
            </a:r>
            <a:r>
              <a:rPr lang="el-GR" dirty="0" err="1"/>
              <a:t>Directive</a:t>
            </a:r>
            <a:r>
              <a:rPr lang="el-GR" dirty="0"/>
              <a:t> 2000/78/EC; </a:t>
            </a:r>
            <a:r>
              <a:rPr lang="el-GR" dirty="0" err="1"/>
              <a:t>Directive</a:t>
            </a:r>
            <a:r>
              <a:rPr lang="el-GR" dirty="0"/>
              <a:t> 2004/113/E; </a:t>
            </a:r>
            <a:r>
              <a:rPr lang="el-GR" dirty="0" err="1"/>
              <a:t>Directive</a:t>
            </a:r>
            <a:r>
              <a:rPr lang="el-GR" dirty="0"/>
              <a:t> 2006/54/EC; </a:t>
            </a:r>
            <a:r>
              <a:rPr lang="el-GR" dirty="0" err="1"/>
              <a:t>Directive</a:t>
            </a:r>
            <a:r>
              <a:rPr lang="el-GR" dirty="0"/>
              <a:t> 2010/41/EU.</a:t>
            </a:r>
          </a:p>
        </p:txBody>
      </p:sp>
    </p:spTree>
    <p:extLst>
      <p:ext uri="{BB962C8B-B14F-4D97-AF65-F5344CB8AC3E}">
        <p14:creationId xmlns:p14="http://schemas.microsoft.com/office/powerpoint/2010/main" val="2336647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6E3ACC-773A-C1AD-3FEB-056DD4277508}"/>
              </a:ext>
            </a:extLst>
          </p:cNvPr>
          <p:cNvSpPr>
            <a:spLocks noGrp="1"/>
          </p:cNvSpPr>
          <p:nvPr>
            <p:ph type="title"/>
          </p:nvPr>
        </p:nvSpPr>
        <p:spPr/>
        <p:txBody>
          <a:bodyPr>
            <a:normAutofit fontScale="90000"/>
          </a:bodyPr>
          <a:lstStyle/>
          <a:p>
            <a:r>
              <a:rPr lang="el-GR" dirty="0"/>
              <a:t>Εγκλήματα μίσους κατά ΛΟΑΤ, ρητορική του μίσους</a:t>
            </a:r>
          </a:p>
        </p:txBody>
      </p:sp>
      <p:sp>
        <p:nvSpPr>
          <p:cNvPr id="3" name="Θέση περιεχομένου 2">
            <a:extLst>
              <a:ext uri="{FF2B5EF4-FFF2-40B4-BE49-F238E27FC236}">
                <a16:creationId xmlns:a16="http://schemas.microsoft.com/office/drawing/2014/main" id="{50CB9641-3A0F-7E3C-2765-7AEF4480BE85}"/>
              </a:ext>
            </a:extLst>
          </p:cNvPr>
          <p:cNvSpPr>
            <a:spLocks noGrp="1"/>
          </p:cNvSpPr>
          <p:nvPr>
            <p:ph idx="1"/>
          </p:nvPr>
        </p:nvSpPr>
        <p:spPr/>
        <p:txBody>
          <a:bodyPr/>
          <a:lstStyle/>
          <a:p>
            <a:r>
              <a:rPr lang="el-GR" dirty="0"/>
              <a:t>Διακρίσεις &amp; Παρενόχληση </a:t>
            </a:r>
          </a:p>
          <a:p>
            <a:pPr marL="0" indent="0" algn="just">
              <a:buNone/>
            </a:pPr>
            <a:r>
              <a:rPr lang="el-GR" dirty="0"/>
              <a:t>Σύμφωνα με το Ευρωπαϊκό δίκαιο, η παρενόχληση μπορεί να οριστεί ως μια μορφή διάκρισης όταν και όπου “ανεπιθύμητη συμπεριφορά” που σχετίζεται με το προστατευόμενο χαρακτηριστικό ενός ατόμου “λαμβάνει χώρα με σκοπό ή αποτέλεσμα την παραβίαση της αξιοπρέπειας ενός ατόμου και τη δημιουργία εκφοβιστικού, εχθρικού, εξευτελιστικού, ταπεινωτικού ή προσβλητικού περιβάλλοντος”. </a:t>
            </a:r>
          </a:p>
          <a:p>
            <a:pPr marL="0" indent="0" algn="just">
              <a:buNone/>
            </a:pPr>
            <a:r>
              <a:rPr lang="el-GR" dirty="0"/>
              <a:t>Πηγές: </a:t>
            </a:r>
            <a:r>
              <a:rPr lang="el-GR" dirty="0" err="1"/>
              <a:t>Directive</a:t>
            </a:r>
            <a:r>
              <a:rPr lang="el-GR" dirty="0"/>
              <a:t> 2000/43/EC; </a:t>
            </a:r>
            <a:r>
              <a:rPr lang="el-GR" dirty="0" err="1"/>
              <a:t>Directive</a:t>
            </a:r>
            <a:r>
              <a:rPr lang="el-GR" dirty="0"/>
              <a:t> 2000/78/EC; </a:t>
            </a:r>
            <a:r>
              <a:rPr lang="el-GR" dirty="0" err="1"/>
              <a:t>Directive</a:t>
            </a:r>
            <a:r>
              <a:rPr lang="el-GR" dirty="0"/>
              <a:t> 2004/113/EC; </a:t>
            </a:r>
            <a:r>
              <a:rPr lang="el-GR" dirty="0" err="1"/>
              <a:t>Directive</a:t>
            </a:r>
            <a:r>
              <a:rPr lang="el-GR" dirty="0"/>
              <a:t> 2006/54/EC; </a:t>
            </a:r>
            <a:r>
              <a:rPr lang="el-GR" dirty="0" err="1"/>
              <a:t>Directive</a:t>
            </a:r>
            <a:r>
              <a:rPr lang="el-GR" dirty="0"/>
              <a:t> 2010/41/EU.</a:t>
            </a:r>
          </a:p>
        </p:txBody>
      </p:sp>
    </p:spTree>
    <p:extLst>
      <p:ext uri="{BB962C8B-B14F-4D97-AF65-F5344CB8AC3E}">
        <p14:creationId xmlns:p14="http://schemas.microsoft.com/office/powerpoint/2010/main" val="1304172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886436-519B-630E-1EC5-4B17D0B14625}"/>
              </a:ext>
            </a:extLst>
          </p:cNvPr>
          <p:cNvSpPr>
            <a:spLocks noGrp="1"/>
          </p:cNvSpPr>
          <p:nvPr>
            <p:ph type="title"/>
          </p:nvPr>
        </p:nvSpPr>
        <p:spPr/>
        <p:txBody>
          <a:bodyPr/>
          <a:lstStyle/>
          <a:p>
            <a:r>
              <a:rPr lang="el-GR" dirty="0"/>
              <a:t>ΒΑΣΙΚΗ ΛΟΑΤΚΙ ΟΡΟΛΟΓΙΑ </a:t>
            </a:r>
          </a:p>
        </p:txBody>
      </p:sp>
      <p:sp>
        <p:nvSpPr>
          <p:cNvPr id="3" name="Θέση περιεχομένου 2">
            <a:extLst>
              <a:ext uri="{FF2B5EF4-FFF2-40B4-BE49-F238E27FC236}">
                <a16:creationId xmlns:a16="http://schemas.microsoft.com/office/drawing/2014/main" id="{40FB7C36-33FA-8F29-75BB-E8B223380F6E}"/>
              </a:ext>
            </a:extLst>
          </p:cNvPr>
          <p:cNvSpPr>
            <a:spLocks noGrp="1"/>
          </p:cNvSpPr>
          <p:nvPr>
            <p:ph idx="1"/>
          </p:nvPr>
        </p:nvSpPr>
        <p:spPr/>
        <p:txBody>
          <a:bodyPr>
            <a:normAutofit lnSpcReduction="10000"/>
          </a:bodyPr>
          <a:lstStyle/>
          <a:p>
            <a:pPr marL="0" indent="0">
              <a:buNone/>
            </a:pPr>
            <a:r>
              <a:rPr lang="el-GR" b="1" dirty="0"/>
              <a:t>Το ΛΟΑΤΚΙ ακρωνύμιο </a:t>
            </a:r>
          </a:p>
          <a:p>
            <a:pPr algn="just"/>
            <a:r>
              <a:rPr lang="el-GR" dirty="0"/>
              <a:t>Λεσβία</a:t>
            </a:r>
            <a:r>
              <a:rPr lang="en-US" dirty="0"/>
              <a:t>: </a:t>
            </a:r>
            <a:r>
              <a:rPr lang="el-GR" dirty="0"/>
              <a:t>μια γυναίκα που έλκεται σεξουαλικά ή και συναισθηματικά από γυναίκες </a:t>
            </a:r>
          </a:p>
          <a:p>
            <a:pPr algn="just"/>
            <a:r>
              <a:rPr lang="el-GR" dirty="0"/>
              <a:t>Ομοφυλόφιλος/Γκέι: Ένας άνδρας που έλκεται σεξουαλικά ή/και συναισθηματικά από τους άνδρες. Ο όρος Γκέι χρησιμοποιείται μερικές φορές και ως όρος ομπρέλα για να περιγράψει, πέρα από τους ομοφυλόφιλους άνδρες, τις λεσβίες και τα αμφιφυλόφιλα άτομα. Ωστόσο, αυτή η χρήση αμφισβητήθηκε από ένα μεγάλο μέρος της ΛΟΑΤ κοινότητας και ως εκ τούτου ο όρος ομοφυλόφιλος/γκέι χρησιμοποιείται εδώ μόνο όταν αναφέρεται σε άνδρες που έλκονται σεξουαλικά ή/και συναισθηματικά από τους άνδρες (ILGA Europe 2015).</a:t>
            </a:r>
          </a:p>
          <a:p>
            <a:pPr algn="just"/>
            <a:r>
              <a:rPr lang="el-GR" dirty="0" err="1"/>
              <a:t>Αμφιφυλόφυλος</a:t>
            </a:r>
            <a:r>
              <a:rPr lang="el-GR" dirty="0"/>
              <a:t>/η (</a:t>
            </a:r>
            <a:r>
              <a:rPr lang="el-GR" dirty="0" err="1"/>
              <a:t>Bisexual</a:t>
            </a:r>
            <a:r>
              <a:rPr lang="el-GR" dirty="0"/>
              <a:t>): Ένα άτομο το οποίο αισθάνεται σεξουαλική ή/και συναισθηματική έλξη για πάνω από ένα φύλα (ILGA Europe 2015).</a:t>
            </a:r>
          </a:p>
          <a:p>
            <a:pPr algn="just"/>
            <a:r>
              <a:rPr lang="el-GR" dirty="0"/>
              <a:t>  </a:t>
            </a:r>
            <a:r>
              <a:rPr lang="el-GR" dirty="0" err="1"/>
              <a:t>Τρανς</a:t>
            </a:r>
            <a:r>
              <a:rPr lang="el-GR" dirty="0"/>
              <a:t> (ή </a:t>
            </a:r>
            <a:r>
              <a:rPr lang="el-GR" dirty="0" err="1"/>
              <a:t>Διεμφυλικός</a:t>
            </a:r>
            <a:r>
              <a:rPr lang="el-GR" dirty="0"/>
              <a:t>-ή): είναι ένας όρος ομπρέλα, που περιλαμβάνει τα άτομα που έχουν μια ταυτότητα φύλου, η οποία διαφέρει από το φύλο που τους αποδόθηκε κατά τη γέννηση. Περιλαμβάνει πολλαπλές ταυτότητες φύλου, όπως </a:t>
            </a:r>
            <a:r>
              <a:rPr lang="el-GR" dirty="0" err="1"/>
              <a:t>τρανς</a:t>
            </a:r>
            <a:r>
              <a:rPr lang="el-GR" dirty="0"/>
              <a:t> άνδρας, </a:t>
            </a:r>
            <a:r>
              <a:rPr lang="el-GR" dirty="0" err="1"/>
              <a:t>τρανς</a:t>
            </a:r>
            <a:r>
              <a:rPr lang="el-GR" dirty="0"/>
              <a:t> γυναίκα, non-</a:t>
            </a:r>
            <a:r>
              <a:rPr lang="el-GR" dirty="0" err="1"/>
              <a:t>binary</a:t>
            </a:r>
            <a:r>
              <a:rPr lang="el-GR" dirty="0"/>
              <a:t>, </a:t>
            </a:r>
            <a:r>
              <a:rPr lang="el-GR" dirty="0" err="1"/>
              <a:t>agender</a:t>
            </a:r>
            <a:r>
              <a:rPr lang="el-GR" dirty="0"/>
              <a:t>, </a:t>
            </a:r>
            <a:r>
              <a:rPr lang="el-GR" dirty="0" err="1"/>
              <a:t>genderqueer</a:t>
            </a:r>
            <a:r>
              <a:rPr lang="el-GR" dirty="0"/>
              <a:t>, </a:t>
            </a:r>
            <a:r>
              <a:rPr lang="el-GR" dirty="0" err="1"/>
              <a:t>genderfluid</a:t>
            </a:r>
            <a:r>
              <a:rPr lang="el-GR" dirty="0"/>
              <a:t>, κ.λπ. (TGEU 2016 Ιούλιος 4).</a:t>
            </a:r>
          </a:p>
          <a:p>
            <a:endParaRPr lang="el-GR" dirty="0"/>
          </a:p>
        </p:txBody>
      </p:sp>
    </p:spTree>
    <p:extLst>
      <p:ext uri="{BB962C8B-B14F-4D97-AF65-F5344CB8AC3E}">
        <p14:creationId xmlns:p14="http://schemas.microsoft.com/office/powerpoint/2010/main" val="1262145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7FEDE3-D220-D558-CB99-F0944C657BBE}"/>
              </a:ext>
            </a:extLst>
          </p:cNvPr>
          <p:cNvSpPr>
            <a:spLocks noGrp="1"/>
          </p:cNvSpPr>
          <p:nvPr>
            <p:ph type="title"/>
          </p:nvPr>
        </p:nvSpPr>
        <p:spPr>
          <a:xfrm>
            <a:off x="1066800" y="475861"/>
            <a:ext cx="10058400" cy="1371600"/>
          </a:xfrm>
        </p:spPr>
        <p:txBody>
          <a:bodyPr>
            <a:normAutofit fontScale="90000"/>
          </a:bodyPr>
          <a:lstStyle/>
          <a:p>
            <a:r>
              <a:rPr lang="el-GR" dirty="0"/>
              <a:t>Εγκλήματα μίσους κατά ΛΟΑΤ, ρητορική του μίσους</a:t>
            </a:r>
          </a:p>
        </p:txBody>
      </p:sp>
      <p:sp>
        <p:nvSpPr>
          <p:cNvPr id="3" name="Θέση περιεχομένου 2">
            <a:extLst>
              <a:ext uri="{FF2B5EF4-FFF2-40B4-BE49-F238E27FC236}">
                <a16:creationId xmlns:a16="http://schemas.microsoft.com/office/drawing/2014/main" id="{315627A1-1188-C97B-9549-581035464BBD}"/>
              </a:ext>
            </a:extLst>
          </p:cNvPr>
          <p:cNvSpPr>
            <a:spLocks noGrp="1"/>
          </p:cNvSpPr>
          <p:nvPr>
            <p:ph idx="1"/>
          </p:nvPr>
        </p:nvSpPr>
        <p:spPr>
          <a:xfrm>
            <a:off x="1066800" y="1847461"/>
            <a:ext cx="10058400" cy="4187579"/>
          </a:xfrm>
        </p:spPr>
        <p:txBody>
          <a:bodyPr>
            <a:normAutofit fontScale="92500" lnSpcReduction="20000"/>
          </a:bodyPr>
          <a:lstStyle/>
          <a:p>
            <a:pPr algn="just"/>
            <a:r>
              <a:rPr lang="el-GR" dirty="0"/>
              <a:t>Είδη διακρίσεων:</a:t>
            </a:r>
          </a:p>
          <a:p>
            <a:pPr marL="0" indent="0" algn="just">
              <a:buNone/>
            </a:pPr>
            <a:r>
              <a:rPr lang="el-GR" dirty="0"/>
              <a:t> Υπάρχουν διάφορες μορφές διακρίσεων, αλλά “όλες μπορούν να οδηγήσουν σε </a:t>
            </a:r>
            <a:r>
              <a:rPr lang="el-GR" dirty="0" err="1"/>
              <a:t>θυματοποίηση</a:t>
            </a:r>
            <a:r>
              <a:rPr lang="el-GR" dirty="0"/>
              <a:t> και παρενόχληση:</a:t>
            </a:r>
          </a:p>
          <a:p>
            <a:pPr marL="0" indent="0" algn="just">
              <a:buNone/>
            </a:pPr>
            <a:r>
              <a:rPr lang="el-GR" dirty="0"/>
              <a:t>“Άμεση διάκριση: όταν ένα άτομο αντιμετωπίζεται λιγότερο ευνοϊκά από άλλα άτομα λόγω του σεξουαλικού του προσανατολισμού ή της ταυτότητας φύλου του. </a:t>
            </a:r>
          </a:p>
          <a:p>
            <a:pPr marL="0" indent="0" algn="just">
              <a:buNone/>
            </a:pPr>
            <a:r>
              <a:rPr lang="el-GR" dirty="0"/>
              <a:t>Έμμεση διάκριση: όταν μια φαινομενικά ουδέτερη διάταξη ή πρακτική θα έβαζε σε μειονεκτική θέση άτομα συγκεκριμένου σεξουαλικού προσανατολισμού ή ταυτότητας φύλου σε σύγκριση με άλλα άτομα. </a:t>
            </a:r>
          </a:p>
          <a:p>
            <a:pPr marL="0" indent="0" algn="just">
              <a:buNone/>
            </a:pPr>
            <a:r>
              <a:rPr lang="el-GR" dirty="0"/>
              <a:t>Πολλαπλές διακρίσεις: διακρίσεις που βασίζονται σε περισσότερους από έναν λόγους.</a:t>
            </a:r>
          </a:p>
          <a:p>
            <a:pPr marL="0" indent="0" algn="just">
              <a:buNone/>
            </a:pPr>
            <a:r>
              <a:rPr lang="el-GR" dirty="0"/>
              <a:t>Βιωματική </a:t>
            </a:r>
            <a:r>
              <a:rPr lang="el-GR" dirty="0" err="1"/>
              <a:t>διακριση</a:t>
            </a:r>
            <a:r>
              <a:rPr lang="el-GR" dirty="0"/>
              <a:t>: αποκαλείται επίσης υποκειμενική διάκριση και είναι το βίωμα της διακριτικής μεταχείρισης. Η βιωματική διάκριση δεν συνεπάγεται απαραίτητα τη διάκριση με τη νομική έννοια. </a:t>
            </a:r>
          </a:p>
          <a:p>
            <a:pPr marL="0" indent="0" algn="just">
              <a:buNone/>
            </a:pPr>
            <a:r>
              <a:rPr lang="el-GR" dirty="0" err="1"/>
              <a:t>Θυματοποίηση</a:t>
            </a:r>
            <a:r>
              <a:rPr lang="el-GR" dirty="0"/>
              <a:t>: ένας συγκεκριμένος όρος που περιγράφει τη διάκριση που υφίσταται ένα άτομο επειδή υπέβαλε καταγγελία ή ήταν μάρτυρας στην καταγγελία άλλου ατόμου.</a:t>
            </a:r>
          </a:p>
          <a:p>
            <a:pPr marL="0" indent="0" algn="just">
              <a:buNone/>
            </a:pPr>
            <a:r>
              <a:rPr lang="el-GR" dirty="0"/>
              <a:t>Παρενόχληση: οποιαδήποτε πράξη ή συμπεριφορά, που είναι ανεπιθύμητη στο θύμα, η οποία θα μπορούσε να θεωρηθεί προσβλητική, ταπεινωτική ή εκφοβιστική σε σχέση με τον σεξουαλικό προσανατολισμό του θύματος, την ταυτότητα ή/και την έκφραση φύλου του. Μπορεί να περιλαμβάνει ομιλούμενες λέξεις, χειρονομίες ή παραγωγή, παρουσίαση ή διανομή γραπτών λέξεων, εικόνων ή άλλου υλικού”. Πηγή: ILGA Europe 2015.</a:t>
            </a:r>
          </a:p>
        </p:txBody>
      </p:sp>
    </p:spTree>
    <p:extLst>
      <p:ext uri="{BB962C8B-B14F-4D97-AF65-F5344CB8AC3E}">
        <p14:creationId xmlns:p14="http://schemas.microsoft.com/office/powerpoint/2010/main" val="1159800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E094D-FD73-4E57-6D09-40CDAF3D1D39}"/>
              </a:ext>
            </a:extLst>
          </p:cNvPr>
          <p:cNvSpPr>
            <a:spLocks noGrp="1"/>
          </p:cNvSpPr>
          <p:nvPr>
            <p:ph type="title"/>
          </p:nvPr>
        </p:nvSpPr>
        <p:spPr/>
        <p:txBody>
          <a:bodyPr/>
          <a:lstStyle/>
          <a:p>
            <a:r>
              <a:rPr kumimoji="0" lang="el-GR" sz="3600" b="0" i="0" u="none" strike="noStrike" kern="1200" cap="none" spc="0" normalizeH="0" baseline="0" noProof="0" dirty="0">
                <a:ln>
                  <a:noFill/>
                </a:ln>
                <a:solidFill>
                  <a:prstClr val="black"/>
                </a:solidFill>
                <a:effectLst/>
                <a:uLnTx/>
                <a:uFillTx/>
                <a:latin typeface="Garamond" panose="02020404030301010803"/>
                <a:ea typeface="+mn-ea"/>
                <a:cs typeface="+mn-cs"/>
              </a:rPr>
              <a:t>Διακρίσεις με βάση την ταυτότητα φύλου και τον σεξουαλικό προσανατολισμό</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a:t>
            </a:r>
            <a:endParaRPr lang="el-GR" dirty="0"/>
          </a:p>
        </p:txBody>
      </p:sp>
      <p:sp>
        <p:nvSpPr>
          <p:cNvPr id="3" name="Θέση περιεχομένου 2">
            <a:extLst>
              <a:ext uri="{FF2B5EF4-FFF2-40B4-BE49-F238E27FC236}">
                <a16:creationId xmlns:a16="http://schemas.microsoft.com/office/drawing/2014/main" id="{DFE3F1CD-CB76-00F1-D9BB-E91004842CDE}"/>
              </a:ext>
            </a:extLst>
          </p:cNvPr>
          <p:cNvSpPr>
            <a:spLocks noGrp="1"/>
          </p:cNvSpPr>
          <p:nvPr>
            <p:ph idx="1"/>
          </p:nvPr>
        </p:nvSpPr>
        <p:spPr/>
        <p:txBody>
          <a:bodyPr/>
          <a:lstStyle/>
          <a:p>
            <a:pPr algn="just"/>
            <a:r>
              <a:rPr lang="el-GR" dirty="0"/>
              <a:t>Επιπλέον όροι που πρέπει να γνωρίζετε </a:t>
            </a:r>
          </a:p>
          <a:p>
            <a:pPr algn="just"/>
            <a:r>
              <a:rPr lang="el-GR" dirty="0"/>
              <a:t> </a:t>
            </a:r>
            <a:r>
              <a:rPr lang="el-GR" dirty="0" err="1"/>
              <a:t>Αμφιφοβία</a:t>
            </a:r>
            <a:r>
              <a:rPr lang="el-GR" dirty="0"/>
              <a:t>: ο φόβος, ο αδικαιολόγητος θυμός, η μισαλλοδοξία ή/και το μίσος προς την </a:t>
            </a:r>
            <a:r>
              <a:rPr lang="el-GR" dirty="0" err="1"/>
              <a:t>αμφιφυλοφιλία</a:t>
            </a:r>
            <a:r>
              <a:rPr lang="el-GR" dirty="0"/>
              <a:t> και τα αμφιφυλόφιλα άτομα (ILGA Europe 2015). </a:t>
            </a:r>
          </a:p>
          <a:p>
            <a:pPr algn="just"/>
            <a:r>
              <a:rPr lang="el-GR" dirty="0" err="1"/>
              <a:t>Cis</a:t>
            </a:r>
            <a:r>
              <a:rPr lang="el-GR" dirty="0"/>
              <a:t>-σεξισμός (</a:t>
            </a:r>
            <a:r>
              <a:rPr lang="el-GR" dirty="0" err="1"/>
              <a:t>Cissexism</a:t>
            </a:r>
            <a:r>
              <a:rPr lang="el-GR" dirty="0"/>
              <a:t>/</a:t>
            </a:r>
            <a:r>
              <a:rPr lang="el-GR" dirty="0" err="1"/>
              <a:t>Genderism</a:t>
            </a:r>
            <a:r>
              <a:rPr lang="el-GR" dirty="0"/>
              <a:t>): Το διάχυτο σύστημα διακρίσεων και αποκλεισμού που καταπιέζει τα άτομα των οποίων το φύλο ή/και η έκφραση φύλου δεν εμπίπτουν στις </a:t>
            </a:r>
            <a:r>
              <a:rPr lang="el-GR" dirty="0" err="1"/>
              <a:t>Cis</a:t>
            </a:r>
            <a:r>
              <a:rPr lang="el-GR" dirty="0"/>
              <a:t>-κανονιστικές κατασκευές. Αυτό το σύστημα βασίζεται στην πεποίθηση ότι υπάρχουν, και πρέπει να υπάρχουν, μόνο δύο φύλα και ότι το φύλο ή οι περισσότερες πτυχές του, είναι αναπόφευκτα συνδεδεμένο με το φύλο που έχει ανατεθεί στην γέννα. Μέσα στον </a:t>
            </a:r>
            <a:r>
              <a:rPr lang="el-GR" dirty="0" err="1"/>
              <a:t>Cis</a:t>
            </a:r>
            <a:r>
              <a:rPr lang="el-GR" dirty="0"/>
              <a:t>-σεξισμό τα </a:t>
            </a:r>
            <a:r>
              <a:rPr lang="el-GR" dirty="0" err="1"/>
              <a:t>Cis</a:t>
            </a:r>
            <a:r>
              <a:rPr lang="el-GR" dirty="0"/>
              <a:t> άτομα είναι η κυρίαρχη ομάδα/παράγοντας και τα </a:t>
            </a:r>
            <a:r>
              <a:rPr lang="el-GR" dirty="0" err="1"/>
              <a:t>τρανς</a:t>
            </a:r>
            <a:r>
              <a:rPr lang="el-GR" dirty="0"/>
              <a:t> άτομα/ άτομα με μη τυπική έκφραση φύλου είναι η ομάδα καταπιεσμένων/ στόχος (LGBTQIA </a:t>
            </a:r>
            <a:r>
              <a:rPr lang="el-GR" dirty="0" err="1"/>
              <a:t>Resource</a:t>
            </a:r>
            <a:r>
              <a:rPr lang="el-GR" dirty="0"/>
              <a:t> </a:t>
            </a:r>
            <a:r>
              <a:rPr lang="el-GR" dirty="0" err="1"/>
              <a:t>Center</a:t>
            </a:r>
            <a:r>
              <a:rPr lang="el-GR" dirty="0"/>
              <a:t> - </a:t>
            </a:r>
            <a:r>
              <a:rPr lang="el-GR" dirty="0" err="1"/>
              <a:t>University</a:t>
            </a:r>
            <a:r>
              <a:rPr lang="el-GR" dirty="0"/>
              <a:t> of </a:t>
            </a:r>
            <a:r>
              <a:rPr lang="el-GR" dirty="0" err="1"/>
              <a:t>California</a:t>
            </a:r>
            <a:r>
              <a:rPr lang="el-GR" dirty="0"/>
              <a:t>, </a:t>
            </a:r>
            <a:r>
              <a:rPr lang="el-GR" dirty="0" err="1"/>
              <a:t>Davis</a:t>
            </a:r>
            <a:r>
              <a:rPr lang="el-GR" dirty="0"/>
              <a:t> </a:t>
            </a:r>
            <a:r>
              <a:rPr lang="el-GR" dirty="0" err="1"/>
              <a:t>campus</a:t>
            </a:r>
            <a:r>
              <a:rPr lang="el-GR" dirty="0"/>
              <a:t> </a:t>
            </a:r>
            <a:r>
              <a:rPr lang="el-GR" dirty="0" err="1"/>
              <a:t>χ.χ.α</a:t>
            </a:r>
            <a:endParaRPr lang="el-GR" dirty="0"/>
          </a:p>
        </p:txBody>
      </p:sp>
    </p:spTree>
    <p:extLst>
      <p:ext uri="{BB962C8B-B14F-4D97-AF65-F5344CB8AC3E}">
        <p14:creationId xmlns:p14="http://schemas.microsoft.com/office/powerpoint/2010/main" val="2585985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FAEE23-5703-5D2C-36CB-BAB240EB3BB6}"/>
              </a:ext>
            </a:extLst>
          </p:cNvPr>
          <p:cNvSpPr>
            <a:spLocks noGrp="1"/>
          </p:cNvSpPr>
          <p:nvPr>
            <p:ph type="title"/>
          </p:nvPr>
        </p:nvSpPr>
        <p:spPr/>
        <p:txBody>
          <a:bodyPr/>
          <a:lstStyle/>
          <a:p>
            <a:r>
              <a:rPr kumimoji="0" lang="el-GR" sz="3600" b="0" i="0" u="none" strike="noStrike" kern="1200" cap="none" spc="0" normalizeH="0" baseline="0" noProof="0" dirty="0">
                <a:ln>
                  <a:noFill/>
                </a:ln>
                <a:solidFill>
                  <a:prstClr val="black"/>
                </a:solidFill>
                <a:effectLst/>
                <a:uLnTx/>
                <a:uFillTx/>
                <a:latin typeface="Garamond" panose="02020404030301010803"/>
                <a:ea typeface="+mn-ea"/>
                <a:cs typeface="+mn-cs"/>
              </a:rPr>
              <a:t>Διακρίσεις με βάση την ταυτότητα φύλου και τον σεξουαλικό προσανατολισμό</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a:t>
            </a:r>
            <a:endParaRPr lang="el-GR" dirty="0"/>
          </a:p>
        </p:txBody>
      </p:sp>
      <p:sp>
        <p:nvSpPr>
          <p:cNvPr id="3" name="Θέση περιεχομένου 2">
            <a:extLst>
              <a:ext uri="{FF2B5EF4-FFF2-40B4-BE49-F238E27FC236}">
                <a16:creationId xmlns:a16="http://schemas.microsoft.com/office/drawing/2014/main" id="{59DE708D-4A0B-89C7-1D77-6D7062415738}"/>
              </a:ext>
            </a:extLst>
          </p:cNvPr>
          <p:cNvSpPr>
            <a:spLocks noGrp="1"/>
          </p:cNvSpPr>
          <p:nvPr>
            <p:ph idx="1"/>
          </p:nvPr>
        </p:nvSpPr>
        <p:spPr/>
        <p:txBody>
          <a:bodyPr/>
          <a:lstStyle/>
          <a:p>
            <a:r>
              <a:rPr lang="el-GR" dirty="0"/>
              <a:t>Φεμινισμός: Πολιτική στάση και δέσμευση για την αλλαγή της πολιτικής θέσης των γυναικών και την προώθηση της ισότητας των φύλων, με βάση τη θέση ότι οι γυναίκες υποτάσσονται λόγω του </a:t>
            </a:r>
            <a:r>
              <a:rPr lang="el-GR" dirty="0" err="1"/>
              <a:t>έμφυλου</a:t>
            </a:r>
            <a:r>
              <a:rPr lang="el-GR" dirty="0"/>
              <a:t> σώματός τους, δηλαδή του φύλου που τους αποδόθηκε κατά τη γέννηση (European </a:t>
            </a:r>
            <a:r>
              <a:rPr lang="el-GR" dirty="0" err="1"/>
              <a:t>Institute</a:t>
            </a:r>
            <a:r>
              <a:rPr lang="el-GR" dirty="0"/>
              <a:t> for </a:t>
            </a:r>
            <a:r>
              <a:rPr lang="el-GR" dirty="0" err="1"/>
              <a:t>Gender</a:t>
            </a:r>
            <a:r>
              <a:rPr lang="el-GR" dirty="0"/>
              <a:t> </a:t>
            </a:r>
            <a:r>
              <a:rPr lang="el-GR" dirty="0" err="1"/>
              <a:t>Equality</a:t>
            </a:r>
            <a:r>
              <a:rPr lang="el-GR" dirty="0"/>
              <a:t> </a:t>
            </a:r>
            <a:r>
              <a:rPr lang="el-GR" dirty="0" err="1"/>
              <a:t>χ.χ</a:t>
            </a:r>
            <a:r>
              <a:rPr lang="el-GR" dirty="0"/>
              <a:t>.). </a:t>
            </a:r>
          </a:p>
          <a:p>
            <a:r>
              <a:rPr lang="el-GR" dirty="0"/>
              <a:t> Ισότητα των φύλων: σημαίνει ότι οι γυναίκες και οι άνδρες έχουν ισότιμους όρους για την πλήρη άσκηση των ανθρωπίνων δικαιωμάτων τους και για τη συμβολή τους στην οικονομική, κοινωνική, πολιτιστική και πολιτική ανάπτυξη, και την ωφέλεια τους από αυτήν. Ισότητα των φύλων είναι, επομένως, η ίση εκτίμηση από την κοινωνία των ομοιοτήτων και των διαφορών μεταξύ ανδρών και γυναικών και των ρόλων που διαδραματίζουν. Βασίζεται σε γυναίκες και άνδρες που είναι πλήρη μέλη στο σπίτι τους, την κοινότητά τους και την κοινωνία τους (UNESCO 2003 Απρίλιος).</a:t>
            </a:r>
          </a:p>
        </p:txBody>
      </p:sp>
    </p:spTree>
    <p:extLst>
      <p:ext uri="{BB962C8B-B14F-4D97-AF65-F5344CB8AC3E}">
        <p14:creationId xmlns:p14="http://schemas.microsoft.com/office/powerpoint/2010/main" val="55036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12921-A296-D383-C2B9-6FEEC30C8EB2}"/>
              </a:ext>
            </a:extLst>
          </p:cNvPr>
          <p:cNvSpPr>
            <a:spLocks noGrp="1"/>
          </p:cNvSpPr>
          <p:nvPr>
            <p:ph type="title"/>
          </p:nvPr>
        </p:nvSpPr>
        <p:spPr/>
        <p:txBody>
          <a:bodyPr/>
          <a:lstStyle/>
          <a:p>
            <a:r>
              <a:rPr kumimoji="0" lang="el-GR" sz="3600" b="0" i="0" u="none" strike="noStrike" kern="1200" cap="none" spc="0" normalizeH="0" baseline="0" noProof="0" dirty="0">
                <a:ln>
                  <a:noFill/>
                </a:ln>
                <a:solidFill>
                  <a:prstClr val="black"/>
                </a:solidFill>
                <a:effectLst/>
                <a:uLnTx/>
                <a:uFillTx/>
                <a:latin typeface="Garamond" panose="02020404030301010803"/>
                <a:ea typeface="+mn-ea"/>
                <a:cs typeface="+mn-cs"/>
              </a:rPr>
              <a:t>Διακρίσεις με βάση την ταυτότητα φύλου και τον σεξουαλικό προσανατολισμό</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a:t>
            </a:r>
            <a:endParaRPr lang="el-GR" dirty="0"/>
          </a:p>
        </p:txBody>
      </p:sp>
      <p:sp>
        <p:nvSpPr>
          <p:cNvPr id="3" name="Θέση περιεχομένου 2">
            <a:extLst>
              <a:ext uri="{FF2B5EF4-FFF2-40B4-BE49-F238E27FC236}">
                <a16:creationId xmlns:a16="http://schemas.microsoft.com/office/drawing/2014/main" id="{3270AC4A-A29A-4104-A5EC-186F5BF0D6C5}"/>
              </a:ext>
            </a:extLst>
          </p:cNvPr>
          <p:cNvSpPr>
            <a:spLocks noGrp="1"/>
          </p:cNvSpPr>
          <p:nvPr>
            <p:ph idx="1"/>
          </p:nvPr>
        </p:nvSpPr>
        <p:spPr/>
        <p:txBody>
          <a:bodyPr/>
          <a:lstStyle/>
          <a:p>
            <a:pPr algn="just"/>
            <a:r>
              <a:rPr lang="el-GR" dirty="0" err="1"/>
              <a:t>Ετεροκανονικότητα</a:t>
            </a:r>
            <a:r>
              <a:rPr lang="el-GR" dirty="0"/>
              <a:t>: αναφέρεται σε πολιτισμικές και κοινωνικές πρακτικές όπου οι άνδρες και οι γυναίκες οδηγούνται στην πεποίθηση ότι η ετεροφυλοφιλία είναι η μόνη πιθανή σεξουαλικότητα. Υπονοεί ότι η ετεροφυλοφιλία είναι ο μόνος τρόπος να είσαι “κανονικός” (ILGA Europe 2015). </a:t>
            </a:r>
          </a:p>
          <a:p>
            <a:pPr algn="just"/>
            <a:r>
              <a:rPr lang="el-GR" dirty="0"/>
              <a:t> </a:t>
            </a:r>
            <a:r>
              <a:rPr lang="el-GR" dirty="0" err="1"/>
              <a:t>Ομοφοβία</a:t>
            </a:r>
            <a:r>
              <a:rPr lang="el-GR" dirty="0"/>
              <a:t>: φόβος, αδικαιολόγητος θυμός, μισαλλοδοξία ή/και μίσος που απευθύνεται στην ομοφυλοφιλία (ILGA Europe 2015). </a:t>
            </a:r>
          </a:p>
          <a:p>
            <a:pPr algn="just"/>
            <a:r>
              <a:rPr lang="el-GR" dirty="0"/>
              <a:t> Πατριαρχία: Κυριολεκτικά “κυριαρχία του πατέρα” αλλά γενικότερα αναφέρεται σε μια κοινωνική κατάσταση όπου οι άνδρες κυριαρχούν πάνω από τις γυναίκες με πλούτο, κύρος και εξουσία. Η πατριαρχία συνδέεται με ένα σύνολο ιδεών, μια “πατριαρχική ιδεολογία” που δρα για να εξηγήσει και να δικαιολογήσει αυτή την κυριαρχία και να την αποδώσει στις εγγενείς φυσικές διαφορές μεταξύ ανδρών και γυναικών. Οι κοινωνιολόγοι τείνουν να βλέπουν την πατριαρχία ως κοινωνικό προϊόν και όχι ως αποτέλεσμα των έμφυτων διαφορών μεταξύ των φύλων και εστιάζουν την προσοχή τους στον τρόπο με τον οποίο οι ρόλοι των φύλων σε μια κοινωνία επηρεάζουν τις διαφορές εξουσίας μεταξύ ανδρών και γυναικών (</a:t>
            </a:r>
            <a:r>
              <a:rPr lang="el-GR" dirty="0" err="1"/>
              <a:t>Online</a:t>
            </a:r>
            <a:r>
              <a:rPr lang="el-GR" dirty="0"/>
              <a:t> </a:t>
            </a:r>
            <a:r>
              <a:rPr lang="el-GR" dirty="0" err="1"/>
              <a:t>Dictionary</a:t>
            </a:r>
            <a:r>
              <a:rPr lang="el-GR" dirty="0"/>
              <a:t> of the Social </a:t>
            </a:r>
            <a:r>
              <a:rPr lang="el-GR" dirty="0" err="1"/>
              <a:t>Sciences</a:t>
            </a:r>
            <a:r>
              <a:rPr lang="el-GR" dirty="0"/>
              <a:t> </a:t>
            </a:r>
            <a:r>
              <a:rPr lang="el-GR" dirty="0" err="1"/>
              <a:t>χ.χ.α</a:t>
            </a:r>
            <a:r>
              <a:rPr lang="el-GR" dirty="0"/>
              <a:t>).</a:t>
            </a:r>
          </a:p>
        </p:txBody>
      </p:sp>
    </p:spTree>
    <p:extLst>
      <p:ext uri="{BB962C8B-B14F-4D97-AF65-F5344CB8AC3E}">
        <p14:creationId xmlns:p14="http://schemas.microsoft.com/office/powerpoint/2010/main" val="3467014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91502B-0D56-7B75-248E-DBF940CCFC49}"/>
              </a:ext>
            </a:extLst>
          </p:cNvPr>
          <p:cNvSpPr>
            <a:spLocks noGrp="1"/>
          </p:cNvSpPr>
          <p:nvPr>
            <p:ph type="title"/>
          </p:nvPr>
        </p:nvSpPr>
        <p:spPr/>
        <p:txBody>
          <a:bodyPr/>
          <a:lstStyle/>
          <a:p>
            <a:r>
              <a:rPr kumimoji="0" lang="el-GR" sz="3600" b="0" i="0" u="none" strike="noStrike" kern="1200" cap="none" spc="0" normalizeH="0" baseline="0" noProof="0" dirty="0">
                <a:ln>
                  <a:noFill/>
                </a:ln>
                <a:solidFill>
                  <a:prstClr val="black"/>
                </a:solidFill>
                <a:effectLst/>
                <a:uLnTx/>
                <a:uFillTx/>
                <a:latin typeface="Garamond" panose="02020404030301010803"/>
                <a:ea typeface="+mn-ea"/>
                <a:cs typeface="+mn-cs"/>
              </a:rPr>
              <a:t>Διακρίσεις με βάση την ταυτότητα φύλου και τον σεξουαλικό προσανατολισμό</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a:t>
            </a:r>
            <a:endParaRPr lang="el-GR" dirty="0"/>
          </a:p>
        </p:txBody>
      </p:sp>
      <p:sp>
        <p:nvSpPr>
          <p:cNvPr id="3" name="Θέση περιεχομένου 2">
            <a:extLst>
              <a:ext uri="{FF2B5EF4-FFF2-40B4-BE49-F238E27FC236}">
                <a16:creationId xmlns:a16="http://schemas.microsoft.com/office/drawing/2014/main" id="{17219057-9CD9-4DCE-599D-3A4C8A1058FE}"/>
              </a:ext>
            </a:extLst>
          </p:cNvPr>
          <p:cNvSpPr>
            <a:spLocks noGrp="1"/>
          </p:cNvSpPr>
          <p:nvPr>
            <p:ph idx="1"/>
          </p:nvPr>
        </p:nvSpPr>
        <p:spPr>
          <a:xfrm>
            <a:off x="1066800" y="1884785"/>
            <a:ext cx="10058400" cy="4590660"/>
          </a:xfrm>
        </p:spPr>
        <p:txBody>
          <a:bodyPr>
            <a:normAutofit fontScale="92500"/>
          </a:bodyPr>
          <a:lstStyle/>
          <a:p>
            <a:pPr algn="just"/>
            <a:r>
              <a:rPr lang="el-GR" dirty="0"/>
              <a:t>Σεξισμός: Οποιαδήποτε ενέργεια, χειρονομία, οπτική παρουσίαση, προφορικός ή γραπτός λόγος, πρακτική ή συμπεριφορά που βασίζεται πάνω στην ιδέα ότι ένα άτομο ή μια ομάδα ατόμων είναι ανώτερο-η λόγω του φύλου του(ς), που λαμβάνει χώρα στη δημόσια ή στην ιδιωτική σφαίρα, είτε διαδικτυακή είτε όχι, με σκοπό ή αποτέλεσμα να: α. παραβιάζει την εγγενή αξιοπρέπεια ή δικαιώματα ενός ατόμου ή μιας ομάδας ατόμων ή β. οδηγεί σε φυσική, σεξουαλική, ψυχολογική ή κοινωνικό-οικονομική βλάβη ή ταλαιπωρία ενός ατόμου ή μιας ομάδας ατόμων ή γ. δημιουργεί εκφοβιστικό, εχθρικό, εξευτελιστικό, ταπεινωτικό ή προσβλητικό περιβάλλον ή δ. συνιστά ένα εμπόδιο στην αυτονομία και στην πλήρη άσκηση των ανθρωπίνων δικαιωμάτων ενός ατόμου ή μιας ομάδας ατόμων ή ε. διατηρεί και να ενισχύει στερεότυπα για το φύλο (Council of Europe </a:t>
            </a:r>
            <a:r>
              <a:rPr lang="el-GR" dirty="0" err="1"/>
              <a:t>Recommendation</a:t>
            </a:r>
            <a:r>
              <a:rPr lang="el-GR" dirty="0"/>
              <a:t> </a:t>
            </a:r>
            <a:r>
              <a:rPr lang="el-GR" dirty="0" err="1"/>
              <a:t>No</a:t>
            </a:r>
            <a:r>
              <a:rPr lang="el-GR" dirty="0"/>
              <a:t> (2019)1). </a:t>
            </a:r>
          </a:p>
          <a:p>
            <a:pPr algn="just"/>
            <a:r>
              <a:rPr lang="el-GR" dirty="0"/>
              <a:t> </a:t>
            </a:r>
            <a:r>
              <a:rPr lang="el-GR" dirty="0" err="1"/>
              <a:t>Τρανσφοβία</a:t>
            </a:r>
            <a:r>
              <a:rPr lang="el-GR" dirty="0"/>
              <a:t>: είναι μια μήτρα πολιτιστικών και προσωπικών πεποιθήσεων, απόψεων, στάσεων και επιθετικών συμπεριφορών που βασίζονται σε προκατάληψη, αηδία, φόβο ή/και μίσος και που στρέφεται κατά άτομα ή ομάδες που δεν συμμορφώνονται ή που παραβιάζουν τις προσδοκίες και τις νόρμες της κοινωνίας για το φύλο. Η </a:t>
            </a:r>
            <a:r>
              <a:rPr lang="el-GR" dirty="0" err="1"/>
              <a:t>τρανσφοβία</a:t>
            </a:r>
            <a:r>
              <a:rPr lang="el-GR" dirty="0"/>
              <a:t> επηρεάζει ιδιαίτερα τα άτομα των οποίων η ταυτότητα φύλου ή η έκφραση φύλου διαφέρει από τον </a:t>
            </a:r>
            <a:r>
              <a:rPr lang="el-GR" dirty="0" err="1"/>
              <a:t>εμφυλο</a:t>
            </a:r>
            <a:r>
              <a:rPr lang="el-GR" dirty="0"/>
              <a:t> ρόλο που τους έχει ανατεθεί κατά τη γέννηση και εκδηλώνεται με διάφορους τρόπους, π.χ. ως άμεση σωματική βία, </a:t>
            </a:r>
            <a:r>
              <a:rPr lang="el-GR" dirty="0" err="1"/>
              <a:t>τρανσφοβική</a:t>
            </a:r>
            <a:r>
              <a:rPr lang="el-GR" dirty="0"/>
              <a:t> ομιλία και προσβολή, διακρίσεις στην κάλυψη από τα μέσα ενημέρωσης και κοινωνικό αποκλεισμό. Η </a:t>
            </a:r>
            <a:r>
              <a:rPr lang="el-GR" dirty="0" err="1"/>
              <a:t>τρανσφοβία</a:t>
            </a:r>
            <a:r>
              <a:rPr lang="el-GR" dirty="0"/>
              <a:t> περιλαμβάνει επίσης θεσμοθετημένες μορφές διακρίσεων όπως η ποινικοποίηση, η </a:t>
            </a:r>
            <a:r>
              <a:rPr lang="el-GR" dirty="0" err="1"/>
              <a:t>παθολογικοποίηση</a:t>
            </a:r>
            <a:r>
              <a:rPr lang="el-GR" dirty="0"/>
              <a:t> ή ο στιγματισμός της μη τυπικής ταυτότητας φύλου και έκφρασης φύλου (TGEU 2016 Ιούλιος 4).</a:t>
            </a:r>
          </a:p>
        </p:txBody>
      </p:sp>
    </p:spTree>
    <p:extLst>
      <p:ext uri="{BB962C8B-B14F-4D97-AF65-F5344CB8AC3E}">
        <p14:creationId xmlns:p14="http://schemas.microsoft.com/office/powerpoint/2010/main" val="2983324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E86DE7-2C0F-DA1D-1846-27A8572E34D6}"/>
              </a:ext>
            </a:extLst>
          </p:cNvPr>
          <p:cNvSpPr>
            <a:spLocks noGrp="1"/>
          </p:cNvSpPr>
          <p:nvPr>
            <p:ph type="title"/>
          </p:nvPr>
        </p:nvSpPr>
        <p:spPr>
          <a:xfrm>
            <a:off x="1066800" y="457200"/>
            <a:ext cx="10058400" cy="1045029"/>
          </a:xfrm>
        </p:spPr>
        <p:txBody>
          <a:bodyPr>
            <a:normAutofit fontScale="90000"/>
          </a:bodyPr>
          <a:lstStyle/>
          <a:p>
            <a:r>
              <a:rPr lang="el-GR" dirty="0"/>
              <a:t>Γάμος, οικογένεια, </a:t>
            </a:r>
            <a:r>
              <a:rPr lang="el-GR" dirty="0" err="1"/>
              <a:t>γονεϊκότητα</a:t>
            </a:r>
            <a:r>
              <a:rPr lang="el-GR" dirty="0"/>
              <a:t> και ΛΟΑΤ άτομα</a:t>
            </a:r>
          </a:p>
        </p:txBody>
      </p:sp>
      <p:sp>
        <p:nvSpPr>
          <p:cNvPr id="3" name="Θέση περιεχομένου 2">
            <a:extLst>
              <a:ext uri="{FF2B5EF4-FFF2-40B4-BE49-F238E27FC236}">
                <a16:creationId xmlns:a16="http://schemas.microsoft.com/office/drawing/2014/main" id="{9AD3CA1E-01B6-663D-B164-E3A6FE9D1042}"/>
              </a:ext>
            </a:extLst>
          </p:cNvPr>
          <p:cNvSpPr>
            <a:spLocks noGrp="1"/>
          </p:cNvSpPr>
          <p:nvPr>
            <p:ph idx="1"/>
          </p:nvPr>
        </p:nvSpPr>
        <p:spPr/>
        <p:txBody>
          <a:bodyPr/>
          <a:lstStyle/>
          <a:p>
            <a:pPr algn="just"/>
            <a:r>
              <a:rPr lang="el-GR" dirty="0"/>
              <a:t>• Σύμφωνο συμβίωσης: δύο άτομα που ζουν μαζί στην ίδια φυσική διεύθυνση μπορούν, σε ορισμένες ευρωπαϊκές χώρες (και περιφέρειες), να συνάψουν σύμφωνο για ορισμένα πρακτικά θέματα (τα οποία ποικίλλουν από χώρα σε χώρα). Τα δικαιώματα που απορρέουν από τη συμβίωση είναι περιορισμένα (ILGA Europe 2015). </a:t>
            </a:r>
          </a:p>
          <a:p>
            <a:pPr algn="just"/>
            <a:r>
              <a:rPr lang="el-GR" dirty="0"/>
              <a:t>• Δικαιώματα επιμέλειας: όταν ένα ΛΟΑΤΙ άτομο, </a:t>
            </a:r>
            <a:r>
              <a:rPr lang="el-GR" dirty="0" err="1"/>
              <a:t>τρανς</a:t>
            </a:r>
            <a:r>
              <a:rPr lang="el-GR" dirty="0"/>
              <a:t> γονείς ή ομόφυλα ζευγάρια αντιμετωπίζονται με τον ίδιο τρόπο όπως τα ετερόφυλα ζευγάρια και άτομα όταν τίθεται το θέμα της επιμέλειας παιδιών (ILGA Europe 2015).</a:t>
            </a:r>
          </a:p>
          <a:p>
            <a:pPr algn="just"/>
            <a:r>
              <a:rPr lang="el-GR" dirty="0"/>
              <a:t> • Κοινή υιοθεσία: Όταν ένα ομόφυλο ζευγάρι επιτρέπεται να υποβάλει αίτηση για υιοθεσία (ILGA Europe 2015).</a:t>
            </a:r>
          </a:p>
          <a:p>
            <a:endParaRPr lang="el-GR" dirty="0"/>
          </a:p>
        </p:txBody>
      </p:sp>
    </p:spTree>
    <p:extLst>
      <p:ext uri="{BB962C8B-B14F-4D97-AF65-F5344CB8AC3E}">
        <p14:creationId xmlns:p14="http://schemas.microsoft.com/office/powerpoint/2010/main" val="4285331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E48D5A-8900-287E-15E5-51DF3534A382}"/>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Γάμος, οικογένεια, </a:t>
            </a:r>
            <a:r>
              <a:rPr kumimoji="0" lang="el-GR" sz="4300" b="0" i="0" u="none" strike="noStrike" kern="1200" cap="none" spc="0" normalizeH="0" baseline="0" noProof="0" dirty="0" err="1">
                <a:ln>
                  <a:noFill/>
                </a:ln>
                <a:solidFill>
                  <a:prstClr val="black">
                    <a:lumMod val="85000"/>
                    <a:lumOff val="15000"/>
                  </a:prstClr>
                </a:solidFill>
                <a:effectLst/>
                <a:uLnTx/>
                <a:uFillTx/>
                <a:latin typeface="Garamond" panose="02020404030301010803"/>
                <a:ea typeface="+mn-ea"/>
                <a:cs typeface="+mn-cs"/>
              </a:rPr>
              <a:t>γονεϊκότητα</a:t>
            </a:r>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 και ΛΟΑΤ άτομα</a:t>
            </a:r>
            <a:endParaRPr lang="el-GR" dirty="0"/>
          </a:p>
        </p:txBody>
      </p:sp>
      <p:sp>
        <p:nvSpPr>
          <p:cNvPr id="3" name="Θέση περιεχομένου 2">
            <a:extLst>
              <a:ext uri="{FF2B5EF4-FFF2-40B4-BE49-F238E27FC236}">
                <a16:creationId xmlns:a16="http://schemas.microsoft.com/office/drawing/2014/main" id="{4C6D5CBE-6F70-6076-CDD2-3004C9065EE9}"/>
              </a:ext>
            </a:extLst>
          </p:cNvPr>
          <p:cNvSpPr>
            <a:spLocks noGrp="1"/>
          </p:cNvSpPr>
          <p:nvPr>
            <p:ph idx="1"/>
          </p:nvPr>
        </p:nvSpPr>
        <p:spPr/>
        <p:txBody>
          <a:bodyPr/>
          <a:lstStyle/>
          <a:p>
            <a:pPr algn="just"/>
            <a:r>
              <a:rPr lang="el-GR" dirty="0"/>
              <a:t>• Ισότητα στον γάμο: όπου η εθνική νομοθεσία για τον γάμο περιλαμβάνει επίσης ομόφυλα ζευγάρια, π.χ. ουδέτερη αναφορά φύλου στους συζύγους. Μερικές φορές τα ΜΜΕ και οι υπεύθυνοι για τη λήψη αποφάσεων αναφέρονται εσφαλμένα στην επέκταση της ισχύουσας νομοθεσίας περί γάμου στα ομόφυλα ζευγάρια “γάμος ομοφυλοφίλων”. Αυτό που πραγματικά εννοούν είναι η ισότητα του γάμου. Καμία χώρα δεν έχει δημιουργήσει νόμο περί γάμου ειδικά για τα ομόφυλα ζευγάρια (ILGA Europe 2015). Επιπλέον, η ισότητα του γάμου επηρεάζει επίσης τα άτομα που είναι σε ομόφυλη σχέση αλλά δεν </a:t>
            </a:r>
            <a:r>
              <a:rPr lang="el-GR" dirty="0" err="1"/>
              <a:t>αυτοπροσδιορίζονται</a:t>
            </a:r>
            <a:r>
              <a:rPr lang="el-GR" dirty="0"/>
              <a:t> ως ομοφυλόφιλα (π.χ. Αμφιφυλόφιλα άτομα, κλπ.) και </a:t>
            </a:r>
            <a:r>
              <a:rPr lang="el-GR" dirty="0" err="1"/>
              <a:t>τρανς</a:t>
            </a:r>
            <a:r>
              <a:rPr lang="el-GR" dirty="0"/>
              <a:t> άτομα που βρίσκονται σε σχέσεις με ανθρώπους άλλων φύλων, αλλά δεν έχουν αλλάξει τα νομικά έγγραφά τους και έτσι, θεωρούνται από το κράτος ως ομόφυλο ζευγάρι.</a:t>
            </a:r>
          </a:p>
        </p:txBody>
      </p:sp>
    </p:spTree>
    <p:extLst>
      <p:ext uri="{BB962C8B-B14F-4D97-AF65-F5344CB8AC3E}">
        <p14:creationId xmlns:p14="http://schemas.microsoft.com/office/powerpoint/2010/main" val="19894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FA504C-E0E7-9F59-5DC8-DE7BB69453D3}"/>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Γάμος, οικογένεια, </a:t>
            </a:r>
            <a:r>
              <a:rPr kumimoji="0" lang="el-GR" sz="4300" b="0" i="0" u="none" strike="noStrike" kern="1200" cap="none" spc="0" normalizeH="0" baseline="0" noProof="0" dirty="0" err="1">
                <a:ln>
                  <a:noFill/>
                </a:ln>
                <a:solidFill>
                  <a:prstClr val="black">
                    <a:lumMod val="85000"/>
                    <a:lumOff val="15000"/>
                  </a:prstClr>
                </a:solidFill>
                <a:effectLst/>
                <a:uLnTx/>
                <a:uFillTx/>
                <a:latin typeface="Garamond" panose="02020404030301010803"/>
                <a:ea typeface="+mn-ea"/>
                <a:cs typeface="+mn-cs"/>
              </a:rPr>
              <a:t>γονεϊκότητα</a:t>
            </a:r>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 και ΛΟΑΤ άτομα</a:t>
            </a:r>
            <a:endParaRPr lang="el-GR" dirty="0"/>
          </a:p>
        </p:txBody>
      </p:sp>
      <p:sp>
        <p:nvSpPr>
          <p:cNvPr id="3" name="Θέση περιεχομένου 2">
            <a:extLst>
              <a:ext uri="{FF2B5EF4-FFF2-40B4-BE49-F238E27FC236}">
                <a16:creationId xmlns:a16="http://schemas.microsoft.com/office/drawing/2014/main" id="{02990A3B-0A67-DD5C-2D90-F1832A754664}"/>
              </a:ext>
            </a:extLst>
          </p:cNvPr>
          <p:cNvSpPr>
            <a:spLocks noGrp="1"/>
          </p:cNvSpPr>
          <p:nvPr>
            <p:ph idx="1"/>
          </p:nvPr>
        </p:nvSpPr>
        <p:spPr>
          <a:xfrm>
            <a:off x="1066800" y="2103120"/>
            <a:ext cx="10058400" cy="4269688"/>
          </a:xfrm>
        </p:spPr>
        <p:txBody>
          <a:bodyPr>
            <a:normAutofit lnSpcReduction="10000"/>
          </a:bodyPr>
          <a:lstStyle/>
          <a:p>
            <a:pPr algn="just"/>
            <a:r>
              <a:rPr lang="el-GR" dirty="0"/>
              <a:t>Καταχωρημένη συμβίωση: νομική αναγνώριση των σχέσεων που δεν έχει πάντα τα ίδια δικαιώματα ή/και οφέλη όπως ο γάμος. Συνώνυμη με την αστική ένωση ή το σύμφωνο συμβίωσης (ILGA Europe 2015). </a:t>
            </a:r>
          </a:p>
          <a:p>
            <a:pPr algn="just"/>
            <a:r>
              <a:rPr lang="el-GR" dirty="0"/>
              <a:t> Οικογένεια ουράνιο τόξο: μια οικογένεια ουράνιο τόξο είναι μια ομόφυλη, ή με ΛΟΑΤ γονείς, οικογένεια. Οικογένεια ουράνιο τόξο μπορεί να οριστεί ως κάθε λεσβία, γκέι, αμφιφυλόφιλο, </a:t>
            </a:r>
            <a:r>
              <a:rPr lang="el-GR" dirty="0" err="1"/>
              <a:t>τρανς</a:t>
            </a:r>
            <a:r>
              <a:rPr lang="el-GR" dirty="0"/>
              <a:t>/</a:t>
            </a:r>
            <a:r>
              <a:rPr lang="el-GR" dirty="0" err="1"/>
              <a:t>φυλοδιαφορετικό</a:t>
            </a:r>
            <a:r>
              <a:rPr lang="el-GR" dirty="0"/>
              <a:t>, </a:t>
            </a:r>
            <a:r>
              <a:rPr lang="el-GR" dirty="0" err="1"/>
              <a:t>ίντερσεξ</a:t>
            </a:r>
            <a:r>
              <a:rPr lang="el-GR" dirty="0"/>
              <a:t> ή </a:t>
            </a:r>
            <a:r>
              <a:rPr lang="el-GR" dirty="0" err="1"/>
              <a:t>κουήρ</a:t>
            </a:r>
            <a:r>
              <a:rPr lang="el-GR" dirty="0"/>
              <a:t> άτομο που </a:t>
            </a:r>
            <a:r>
              <a:rPr lang="el-GR" dirty="0" err="1"/>
              <a:t>αυτοπροσδιορίζεται</a:t>
            </a:r>
            <a:r>
              <a:rPr lang="el-GR" dirty="0"/>
              <a:t> ως ΛΟΑΤ και έχει παιδί ή παιδιά, ή σχεδιάζει να έχει ένα παιδί ή παιδιά με: γονιμοποίηση με δότη (γνωστό ή άγνωστο), παρένθετη μητρότητα (αλτρουιστική ή εμπορική), ανάδοχη φροντίδα, αναδοχή για </a:t>
            </a:r>
            <a:r>
              <a:rPr lang="el-GR" dirty="0" err="1"/>
              <a:t>τεκνοθεσία</a:t>
            </a:r>
            <a:r>
              <a:rPr lang="el-GR" dirty="0"/>
              <a:t>, </a:t>
            </a:r>
            <a:r>
              <a:rPr lang="el-GR" dirty="0" err="1"/>
              <a:t>τεκνοθεσία</a:t>
            </a:r>
            <a:r>
              <a:rPr lang="el-GR" dirty="0"/>
              <a:t> (εγχώρια ή διεθνή), σχέσεις μεταξύ ατόμων διαφορετικής ταυτότητας φύλου, από 35 3. Χρήση κατάλληλης ορολογίας και γλώσσας. Ακατάλληλος / προβληματικός όρος / φράση Κατάλληλος / προτιμώμενος όρος / φράση “Παραδέχθηκε”/”ομολόγησε” ότι είναι γκέι/λεσβία/ αμφισεξουαλικός-ή Τέτοιες φράσεις υπονοούν συναισθήματα όπως αμηχανία, ντροπή, ενοχές (GLAAD 2016). </a:t>
            </a:r>
            <a:r>
              <a:rPr lang="el-GR" dirty="0" err="1"/>
              <a:t>Out</a:t>
            </a:r>
            <a:r>
              <a:rPr lang="el-GR" dirty="0"/>
              <a:t>/ανοιχτά γκέι/λεσβία/ αμφιφυλόφιλη/</a:t>
            </a:r>
            <a:r>
              <a:rPr lang="el-GR" dirty="0" err="1"/>
              <a:t>ος</a:t>
            </a:r>
            <a:r>
              <a:rPr lang="el-GR" dirty="0"/>
              <a:t> “Γεννήθηκε” άνδρας/γυναίκα – “ Έγινε” άνδρας/ γυναίκα – Βιολογικά/Ανατομικά άρρεν ή θήλυ (Δείτε “αλλαγή φύλου” και “</a:t>
            </a:r>
            <a:r>
              <a:rPr lang="el-GR" dirty="0" err="1"/>
              <a:t>Τρανσέξουαλ</a:t>
            </a:r>
            <a:r>
              <a:rPr lang="el-GR" dirty="0"/>
              <a:t>”). Αποδόθηκε το αρσενικό/θηλυκό φύλο στην γέννα </a:t>
            </a:r>
            <a:r>
              <a:rPr lang="el-GR" dirty="0" err="1"/>
              <a:t>Τρανς</a:t>
            </a:r>
            <a:r>
              <a:rPr lang="el-GR" dirty="0"/>
              <a:t> άνδρας </a:t>
            </a:r>
            <a:r>
              <a:rPr lang="el-GR" dirty="0" err="1"/>
              <a:t>Τρανς</a:t>
            </a:r>
            <a:r>
              <a:rPr lang="el-GR" dirty="0"/>
              <a:t> γυναίκα </a:t>
            </a:r>
            <a:r>
              <a:rPr lang="el-GR" dirty="0" err="1"/>
              <a:t>Τρανς</a:t>
            </a:r>
            <a:r>
              <a:rPr lang="el-GR" dirty="0"/>
              <a:t> μη </a:t>
            </a:r>
            <a:r>
              <a:rPr lang="el-GR" dirty="0" err="1"/>
              <a:t>δυϊκό</a:t>
            </a:r>
            <a:r>
              <a:rPr lang="el-GR" dirty="0"/>
              <a:t> (Non-</a:t>
            </a:r>
            <a:r>
              <a:rPr lang="el-GR" dirty="0" err="1"/>
              <a:t>binary</a:t>
            </a:r>
            <a:r>
              <a:rPr lang="el-GR" dirty="0"/>
              <a:t>) κοινού </a:t>
            </a:r>
            <a:r>
              <a:rPr lang="el-GR" dirty="0" err="1"/>
              <a:t>γονεϊκότητα</a:t>
            </a:r>
            <a:r>
              <a:rPr lang="el-GR" dirty="0"/>
              <a:t> ή άλλα μέσα. Αυτές οι οικογένειες, όπως πολλές σύγχρονες οικογένειες, έρχονται σε πολλές μορφές και σχηματίζονται με πολλούς διαφορετικούς τρόπους (με βάση τον ορισμό από </a:t>
            </a:r>
            <a:r>
              <a:rPr lang="el-GR" dirty="0" err="1"/>
              <a:t>Rainbow</a:t>
            </a:r>
            <a:r>
              <a:rPr lang="el-GR" dirty="0"/>
              <a:t> </a:t>
            </a:r>
            <a:r>
              <a:rPr lang="el-GR" dirty="0" err="1"/>
              <a:t>Families</a:t>
            </a:r>
            <a:r>
              <a:rPr lang="el-GR" dirty="0"/>
              <a:t> </a:t>
            </a:r>
            <a:r>
              <a:rPr lang="el-GR" dirty="0" err="1"/>
              <a:t>χ.χ</a:t>
            </a:r>
            <a:r>
              <a:rPr lang="el-GR" dirty="0"/>
              <a:t>.).</a:t>
            </a:r>
          </a:p>
        </p:txBody>
      </p:sp>
    </p:spTree>
    <p:extLst>
      <p:ext uri="{BB962C8B-B14F-4D97-AF65-F5344CB8AC3E}">
        <p14:creationId xmlns:p14="http://schemas.microsoft.com/office/powerpoint/2010/main" val="1394937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24658C-3DA7-6A25-B71C-89F10E054137}"/>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Γάμος, οικογένεια, </a:t>
            </a:r>
            <a:r>
              <a:rPr kumimoji="0" lang="el-GR" sz="4300" b="0" i="0" u="none" strike="noStrike" kern="1200" cap="none" spc="0" normalizeH="0" baseline="0" noProof="0" dirty="0" err="1">
                <a:ln>
                  <a:noFill/>
                </a:ln>
                <a:solidFill>
                  <a:prstClr val="black">
                    <a:lumMod val="85000"/>
                    <a:lumOff val="15000"/>
                  </a:prstClr>
                </a:solidFill>
                <a:effectLst/>
                <a:uLnTx/>
                <a:uFillTx/>
                <a:latin typeface="Garamond" panose="02020404030301010803"/>
                <a:ea typeface="+mn-ea"/>
                <a:cs typeface="+mn-cs"/>
              </a:rPr>
              <a:t>γονεϊκότητα</a:t>
            </a:r>
            <a:r>
              <a:rPr kumimoji="0" lang="el-GR" sz="4300" b="0" i="0" u="none" strike="noStrike" kern="1200" cap="none" spc="0" normalizeH="0" baseline="0" noProof="0" dirty="0">
                <a:ln>
                  <a:noFill/>
                </a:ln>
                <a:solidFill>
                  <a:prstClr val="black">
                    <a:lumMod val="85000"/>
                    <a:lumOff val="15000"/>
                  </a:prstClr>
                </a:solidFill>
                <a:effectLst/>
                <a:uLnTx/>
                <a:uFillTx/>
                <a:latin typeface="Garamond" panose="02020404030301010803"/>
                <a:ea typeface="+mn-ea"/>
                <a:cs typeface="+mn-cs"/>
              </a:rPr>
              <a:t> και ΛΟΑΤ άτομα</a:t>
            </a:r>
            <a:endParaRPr lang="el-GR" dirty="0"/>
          </a:p>
        </p:txBody>
      </p:sp>
      <p:sp>
        <p:nvSpPr>
          <p:cNvPr id="3" name="Θέση περιεχομένου 2">
            <a:extLst>
              <a:ext uri="{FF2B5EF4-FFF2-40B4-BE49-F238E27FC236}">
                <a16:creationId xmlns:a16="http://schemas.microsoft.com/office/drawing/2014/main" id="{C3EFA951-8EFC-85EB-BFBB-6CF1B1FE1AC3}"/>
              </a:ext>
            </a:extLst>
          </p:cNvPr>
          <p:cNvSpPr>
            <a:spLocks noGrp="1"/>
          </p:cNvSpPr>
          <p:nvPr>
            <p:ph idx="1"/>
          </p:nvPr>
        </p:nvSpPr>
        <p:spPr/>
        <p:txBody>
          <a:bodyPr/>
          <a:lstStyle/>
          <a:p>
            <a:pPr algn="just"/>
            <a:r>
              <a:rPr lang="el-GR" dirty="0"/>
              <a:t>Ομόφυλες σχέσεις ή ζευγάρια: καλύπτει σχέσεις ή ζευγάρια που αποτελούνται από δύο άτομα του ίδιου φύλου (ILGA Europe 2015).</a:t>
            </a:r>
          </a:p>
          <a:p>
            <a:pPr algn="just"/>
            <a:r>
              <a:rPr lang="el-GR" dirty="0"/>
              <a:t>  Γάμος ομόφυλων ζευγαριών: Δεν υπάρχει χώρα η οποία να έχει συγκεκριμένο νόμο για τον γάμο αποκλειστικά για τα ομόφυλα ζευγάρια. Ο σωστός όρος είναι η ισότητα στον γάμο, καθώς ο στόχος είναι να επεκταθούν οι νόμοι για τον γάμο στα ομόφυλα ζευγάρια για να τους δοθούν τα ίδια δικαιώματα με τα ετερόφυλα ζευγάρια (ILGA Europe 2015) </a:t>
            </a:r>
          </a:p>
          <a:p>
            <a:pPr algn="just"/>
            <a:r>
              <a:rPr lang="el-GR" dirty="0"/>
              <a:t> </a:t>
            </a:r>
            <a:r>
              <a:rPr lang="el-GR" dirty="0" err="1"/>
              <a:t>Τεκνοθεσία</a:t>
            </a:r>
            <a:r>
              <a:rPr lang="el-GR" dirty="0"/>
              <a:t> από δεύτερο γονέα: όταν επιτρέπεται σε άτομο, που είναι σε ομόφυλη σχέση, να </a:t>
            </a:r>
            <a:r>
              <a:rPr lang="el-GR" dirty="0" err="1"/>
              <a:t>τεκνοθετήσει</a:t>
            </a:r>
            <a:r>
              <a:rPr lang="el-GR" dirty="0"/>
              <a:t> το βιολογικό παιδί (ή παιδιά) του/της συντρόφου του.(ILGA Europe 2015). </a:t>
            </a:r>
          </a:p>
          <a:p>
            <a:pPr algn="just"/>
            <a:r>
              <a:rPr lang="el-GR" dirty="0"/>
              <a:t>Παρένθετη μητρότητα: μια συμφωνία στην οποία μια γυναίκα κυοφορεί και γεννάει ένα παιδί για ένα ζευγάρι ή για άλλο άτομο (ILGA Europe 2015).</a:t>
            </a:r>
          </a:p>
        </p:txBody>
      </p:sp>
    </p:spTree>
    <p:extLst>
      <p:ext uri="{BB962C8B-B14F-4D97-AF65-F5344CB8AC3E}">
        <p14:creationId xmlns:p14="http://schemas.microsoft.com/office/powerpoint/2010/main" val="3585916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366D10-44B6-0083-D7CC-0CDDAED83905}"/>
              </a:ext>
            </a:extLst>
          </p:cNvPr>
          <p:cNvSpPr>
            <a:spLocks noGrp="1"/>
          </p:cNvSpPr>
          <p:nvPr>
            <p:ph type="title"/>
          </p:nvPr>
        </p:nvSpPr>
        <p:spPr/>
        <p:txBody>
          <a:bodyPr>
            <a:normAutofit/>
          </a:bodyPr>
          <a:lstStyle/>
          <a:p>
            <a:r>
              <a:rPr lang="el-GR" dirty="0"/>
              <a:t>Βιβλιογραφία </a:t>
            </a:r>
          </a:p>
        </p:txBody>
      </p:sp>
      <p:sp>
        <p:nvSpPr>
          <p:cNvPr id="3" name="Θέση περιεχομένου 2">
            <a:extLst>
              <a:ext uri="{FF2B5EF4-FFF2-40B4-BE49-F238E27FC236}">
                <a16:creationId xmlns:a16="http://schemas.microsoft.com/office/drawing/2014/main" id="{F13A5BB6-BA01-533A-D89B-AC328F2C268D}"/>
              </a:ext>
            </a:extLst>
          </p:cNvPr>
          <p:cNvSpPr>
            <a:spLocks noGrp="1"/>
          </p:cNvSpPr>
          <p:nvPr>
            <p:ph idx="1"/>
          </p:nvPr>
        </p:nvSpPr>
        <p:spPr>
          <a:xfrm>
            <a:off x="1066800" y="1935169"/>
            <a:ext cx="10058400" cy="3931920"/>
          </a:xfrm>
        </p:spPr>
        <p:txBody>
          <a:bodyPr/>
          <a:lstStyle/>
          <a:p>
            <a:r>
              <a:rPr lang="el-GR" dirty="0" err="1"/>
              <a:t>Θεοφιλόπουλος</a:t>
            </a:r>
            <a:r>
              <a:rPr lang="el-GR" dirty="0"/>
              <a:t>, Θ., </a:t>
            </a:r>
            <a:r>
              <a:rPr lang="el-GR" dirty="0" err="1"/>
              <a:t>Παγάνης</a:t>
            </a:r>
            <a:r>
              <a:rPr lang="el-GR" dirty="0"/>
              <a:t>, Φ.(2019). </a:t>
            </a:r>
            <a:r>
              <a:rPr lang="el-GR"/>
              <a:t>Η </a:t>
            </a:r>
            <a:r>
              <a:rPr lang="el-GR" dirty="0"/>
              <a:t>ΛΟΑΤ κοινότητα και τα μέσα ενημέρωσης, οδηγός για τα </a:t>
            </a:r>
            <a:r>
              <a:rPr lang="el-GR"/>
              <a:t>επαγγελματίες ΜΜΕ. </a:t>
            </a:r>
            <a:r>
              <a:rPr lang="el-GR" dirty="0"/>
              <a:t>ΚΜΟΠ Κέντρο Κοινωνικής Δράσης και Καινοτομίας &amp; </a:t>
            </a:r>
            <a:r>
              <a:rPr lang="el-GR" dirty="0" err="1"/>
              <a:t>Colour</a:t>
            </a:r>
            <a:r>
              <a:rPr lang="el-GR" dirty="0"/>
              <a:t> </a:t>
            </a:r>
            <a:r>
              <a:rPr lang="el-GR" dirty="0" err="1"/>
              <a:t>Youth</a:t>
            </a:r>
            <a:r>
              <a:rPr lang="el-GR" dirty="0"/>
              <a:t> Κοινότητα LGBTQ Νέων Αθήνας. Αθήνα</a:t>
            </a:r>
          </a:p>
        </p:txBody>
      </p:sp>
    </p:spTree>
    <p:extLst>
      <p:ext uri="{BB962C8B-B14F-4D97-AF65-F5344CB8AC3E}">
        <p14:creationId xmlns:p14="http://schemas.microsoft.com/office/powerpoint/2010/main" val="2330006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D36270-1A88-DCAE-403F-73227A690ED2}"/>
              </a:ext>
            </a:extLst>
          </p:cNvPr>
          <p:cNvSpPr>
            <a:spLocks noGrp="1"/>
          </p:cNvSpPr>
          <p:nvPr>
            <p:ph type="title"/>
          </p:nvPr>
        </p:nvSpPr>
        <p:spPr>
          <a:xfrm>
            <a:off x="1066800" y="429208"/>
            <a:ext cx="10058400" cy="1007706"/>
          </a:xfrm>
        </p:spPr>
        <p:txBody>
          <a:bodyPr/>
          <a:lstStyle/>
          <a:p>
            <a:r>
              <a:rPr lang="el-GR" dirty="0"/>
              <a:t>ΒΑΣΙΚΗ ΛΟΑΤΚΙ ΟΡΟΛΟΓΙΑ</a:t>
            </a:r>
          </a:p>
        </p:txBody>
      </p:sp>
      <p:sp>
        <p:nvSpPr>
          <p:cNvPr id="3" name="Θέση περιεχομένου 2">
            <a:extLst>
              <a:ext uri="{FF2B5EF4-FFF2-40B4-BE49-F238E27FC236}">
                <a16:creationId xmlns:a16="http://schemas.microsoft.com/office/drawing/2014/main" id="{2B2F6433-625A-DC89-F565-F14AA1D3AAA1}"/>
              </a:ext>
            </a:extLst>
          </p:cNvPr>
          <p:cNvSpPr>
            <a:spLocks noGrp="1"/>
          </p:cNvSpPr>
          <p:nvPr>
            <p:ph idx="1"/>
          </p:nvPr>
        </p:nvSpPr>
        <p:spPr>
          <a:xfrm>
            <a:off x="1066800" y="1660849"/>
            <a:ext cx="10058400" cy="4767943"/>
          </a:xfrm>
        </p:spPr>
        <p:txBody>
          <a:bodyPr>
            <a:normAutofit fontScale="92500" lnSpcReduction="20000"/>
          </a:bodyPr>
          <a:lstStyle/>
          <a:p>
            <a:pPr marL="0" indent="0">
              <a:buNone/>
            </a:pPr>
            <a:r>
              <a:rPr lang="el-GR" dirty="0"/>
              <a:t>Το + στο ΛΟΑΤ ακρωνύμιο μπορεί να περιλαμβάνει (αλλά δεν περιορίζεται στα) </a:t>
            </a:r>
            <a:r>
              <a:rPr lang="en-US" dirty="0"/>
              <a:t>:</a:t>
            </a:r>
          </a:p>
          <a:p>
            <a:pPr algn="just"/>
            <a:r>
              <a:rPr lang="el-GR" dirty="0"/>
              <a:t>Ασέξουαλ (</a:t>
            </a:r>
            <a:r>
              <a:rPr lang="el-GR" dirty="0" err="1"/>
              <a:t>Asexual</a:t>
            </a:r>
            <a:r>
              <a:rPr lang="el-GR" dirty="0"/>
              <a:t>): Ένα </a:t>
            </a:r>
            <a:r>
              <a:rPr lang="el-GR" dirty="0" err="1"/>
              <a:t>ασέξουαλ</a:t>
            </a:r>
            <a:r>
              <a:rPr lang="el-GR" dirty="0"/>
              <a:t> άτομο δεν βιώνει καμία ή βιώνει πολύ λίγη σεξουαλική έλξη. Η </a:t>
            </a:r>
            <a:r>
              <a:rPr lang="el-GR" dirty="0" err="1"/>
              <a:t>ασεξουαλικότητα</a:t>
            </a:r>
            <a:r>
              <a:rPr lang="el-GR" dirty="0"/>
              <a:t> είναι αναπόσπαστο μέρος του ποια είναι αυτά τα άτομα. Κάθε </a:t>
            </a:r>
            <a:r>
              <a:rPr lang="el-GR" dirty="0" err="1"/>
              <a:t>ασέξουαλ</a:t>
            </a:r>
            <a:r>
              <a:rPr lang="el-GR" dirty="0"/>
              <a:t> άτομο βιώνει πράγματα όπως σχέσεις, έλξη, και διέγερση κάπως διαφορετικά. Η </a:t>
            </a:r>
            <a:r>
              <a:rPr lang="el-GR" dirty="0" err="1"/>
              <a:t>ασεξουαλικότητα</a:t>
            </a:r>
            <a:r>
              <a:rPr lang="el-GR" dirty="0"/>
              <a:t> είναι ένα φάσμα ταυτοτήτων που αναφέρεται σε άτομα που βιώνουν λίγη ή καθόλου σεξουαλική έλξη. Κύρια παραδείγματα των ταυτοτήτων που εμπίπτουν στο </a:t>
            </a:r>
            <a:r>
              <a:rPr lang="el-GR" dirty="0" err="1"/>
              <a:t>ασέξουαλ</a:t>
            </a:r>
            <a:r>
              <a:rPr lang="el-GR" dirty="0"/>
              <a:t> φάσμα είναι: </a:t>
            </a:r>
            <a:r>
              <a:rPr lang="el-GR" dirty="0" err="1"/>
              <a:t>ασέξουαλ</a:t>
            </a:r>
            <a:r>
              <a:rPr lang="el-GR" dirty="0"/>
              <a:t>, </a:t>
            </a:r>
            <a:r>
              <a:rPr lang="el-GR" dirty="0" err="1"/>
              <a:t>Graysexual</a:t>
            </a:r>
            <a:r>
              <a:rPr lang="el-GR" dirty="0"/>
              <a:t> (άτομα που βιώνουν τη σεξουαλική έλξη, αλλά σε πολύ μικρότερο βαθμό από ό,τι τα μη </a:t>
            </a:r>
            <a:r>
              <a:rPr lang="el-GR" dirty="0" err="1"/>
              <a:t>ασέξουαλ</a:t>
            </a:r>
            <a:r>
              <a:rPr lang="el-GR" dirty="0"/>
              <a:t> άτομα) και </a:t>
            </a:r>
            <a:r>
              <a:rPr lang="el-GR" dirty="0" err="1"/>
              <a:t>Demisexual</a:t>
            </a:r>
            <a:r>
              <a:rPr lang="el-GR" dirty="0"/>
              <a:t> (άτομα που βιώνουν σεξουαλική έλξη μόνο μετά τη δημιουργία ενός ισχυρού συναισθηματικού δεσμού με ένα άλλο άτομο) (με βάση τον ορισμό από AVEN </a:t>
            </a:r>
            <a:r>
              <a:rPr lang="el-GR" dirty="0" err="1"/>
              <a:t>χ.χ.α</a:t>
            </a:r>
            <a:r>
              <a:rPr lang="el-GR" dirty="0"/>
              <a:t>)</a:t>
            </a:r>
          </a:p>
          <a:p>
            <a:pPr algn="just"/>
            <a:r>
              <a:rPr lang="el-GR" dirty="0" err="1"/>
              <a:t>Ίντερσεξ</a:t>
            </a:r>
            <a:r>
              <a:rPr lang="el-GR" dirty="0"/>
              <a:t> (</a:t>
            </a:r>
            <a:r>
              <a:rPr lang="el-GR" dirty="0" err="1"/>
              <a:t>Intersex</a:t>
            </a:r>
            <a:r>
              <a:rPr lang="el-GR" dirty="0"/>
              <a:t>): Τα </a:t>
            </a:r>
            <a:r>
              <a:rPr lang="el-GR" dirty="0" err="1"/>
              <a:t>ίντερσεξ</a:t>
            </a:r>
            <a:r>
              <a:rPr lang="el-GR" dirty="0"/>
              <a:t> άτομα γεννιούνται με χαρακτηριστικά φύλου (όπως τα χρωμοσώματα, τα γεννητικά όργανα ή/και την ορμονική δομή) που δεν ανήκουν αυστηρά σε αρσενικές ή θηλυκές κατηγορίες ή ανήκουν ταυτόχρονα και στις δύο. Οι γιατροί συμβουλεύουν συχνά τους γονείς να εκτελούν χειρουργικές και άλλες ιατρικές επεμβάσεις σε νεογέννητα και παιδιά, ώστε το σώμα τους (φαινομενικά) να συμμορφώνεται με τα αρσενικά ή τα θηλυκά χαρακτηριστικά. Στις περισσότερες περιπτώσεις, τέτοιες παρεμβάσεις δεν είναι ιατρικά απαραίτητες και μπορούν να έχουν εξαιρετικά αρνητικές συνέπειες για τα </a:t>
            </a:r>
            <a:r>
              <a:rPr lang="el-GR" dirty="0" err="1"/>
              <a:t>ίντερσεξ</a:t>
            </a:r>
            <a:r>
              <a:rPr lang="el-GR" dirty="0"/>
              <a:t> παιδιά καθώς μεγαλώνουν. Το “</a:t>
            </a:r>
            <a:r>
              <a:rPr lang="el-GR" dirty="0" err="1"/>
              <a:t>Ίντερσεξ</a:t>
            </a:r>
            <a:r>
              <a:rPr lang="el-GR" dirty="0"/>
              <a:t>” αντιπροσωπεύει το φάσμα των παραλλαγών των χαρακτηριστικών του φύλου που συμβαίνουν φυσικά στο ανθρώπινο είδος. Αντιπροσωπεύει επίσης την αποδοχή του φυσικού γεγονότος ότι το φύλο είναι ένα φάσμα και ότι τα άτομα με παραλλαγές των χαρακτηριστικών φύλου, πέραν των ανδρικών ή των γυναικείων, υπάρχουν (</a:t>
            </a:r>
            <a:r>
              <a:rPr lang="el-GR" dirty="0" err="1"/>
              <a:t>Ghattas</a:t>
            </a:r>
            <a:r>
              <a:rPr lang="el-GR" dirty="0"/>
              <a:t> 2015). </a:t>
            </a:r>
          </a:p>
          <a:p>
            <a:pPr algn="just"/>
            <a:r>
              <a:rPr lang="el-GR" dirty="0"/>
              <a:t>• </a:t>
            </a:r>
            <a:r>
              <a:rPr lang="el-GR" dirty="0" err="1"/>
              <a:t>Πανσέξουαλ</a:t>
            </a:r>
            <a:r>
              <a:rPr lang="el-GR" dirty="0"/>
              <a:t> (</a:t>
            </a:r>
            <a:r>
              <a:rPr lang="el-GR" dirty="0" err="1"/>
              <a:t>Pansexual</a:t>
            </a:r>
            <a:r>
              <a:rPr lang="el-GR" dirty="0"/>
              <a:t>) / </a:t>
            </a:r>
            <a:r>
              <a:rPr lang="el-GR" dirty="0" err="1"/>
              <a:t>Omnisexual</a:t>
            </a:r>
            <a:r>
              <a:rPr lang="el-GR" dirty="0"/>
              <a:t>: Αυτοί οι όροι χρησιμοποιούνται για να περιγράψουν άτομα που έχουν ρομαντική, σεξουαλική ή συναισθηματική επιθυμία για άτομα ανεξαρτήτως ταυτότητας φύλου (LGBTQIA </a:t>
            </a:r>
            <a:r>
              <a:rPr lang="el-GR" dirty="0" err="1"/>
              <a:t>Resource</a:t>
            </a:r>
            <a:r>
              <a:rPr lang="el-GR" dirty="0"/>
              <a:t> </a:t>
            </a:r>
            <a:r>
              <a:rPr lang="el-GR" dirty="0" err="1"/>
              <a:t>Center</a:t>
            </a:r>
            <a:r>
              <a:rPr lang="el-GR" dirty="0"/>
              <a:t> - </a:t>
            </a:r>
            <a:r>
              <a:rPr lang="el-GR" dirty="0" err="1"/>
              <a:t>University</a:t>
            </a:r>
            <a:r>
              <a:rPr lang="el-GR" dirty="0"/>
              <a:t> of </a:t>
            </a:r>
            <a:r>
              <a:rPr lang="el-GR" dirty="0" err="1"/>
              <a:t>California</a:t>
            </a:r>
            <a:r>
              <a:rPr lang="el-GR" dirty="0"/>
              <a:t>/</a:t>
            </a:r>
            <a:r>
              <a:rPr lang="el-GR" dirty="0" err="1"/>
              <a:t>Davis</a:t>
            </a:r>
            <a:r>
              <a:rPr lang="el-GR" dirty="0"/>
              <a:t> </a:t>
            </a:r>
            <a:r>
              <a:rPr lang="el-GR" dirty="0" err="1"/>
              <a:t>campus</a:t>
            </a:r>
            <a:r>
              <a:rPr lang="el-GR" dirty="0"/>
              <a:t> </a:t>
            </a:r>
            <a:r>
              <a:rPr lang="el-GR" dirty="0" err="1"/>
              <a:t>χ.χ.α</a:t>
            </a:r>
            <a:r>
              <a:rPr lang="el-GR" dirty="0"/>
              <a:t>)</a:t>
            </a:r>
          </a:p>
        </p:txBody>
      </p:sp>
    </p:spTree>
    <p:extLst>
      <p:ext uri="{BB962C8B-B14F-4D97-AF65-F5344CB8AC3E}">
        <p14:creationId xmlns:p14="http://schemas.microsoft.com/office/powerpoint/2010/main" val="388211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10CC76-E943-146F-1FA9-65FC627B4B81}"/>
              </a:ext>
            </a:extLst>
          </p:cNvPr>
          <p:cNvSpPr>
            <a:spLocks noGrp="1"/>
          </p:cNvSpPr>
          <p:nvPr>
            <p:ph type="title"/>
          </p:nvPr>
        </p:nvSpPr>
        <p:spPr/>
        <p:txBody>
          <a:bodyPr/>
          <a:lstStyle/>
          <a:p>
            <a:r>
              <a:rPr lang="el-GR" dirty="0"/>
              <a:t>ΒΑΣΙΚΗ ΛΟΑΤΚΙ ΟΡΟΛΟΓΙΑ</a:t>
            </a:r>
          </a:p>
        </p:txBody>
      </p:sp>
      <p:sp>
        <p:nvSpPr>
          <p:cNvPr id="3" name="Θέση περιεχομένου 2">
            <a:extLst>
              <a:ext uri="{FF2B5EF4-FFF2-40B4-BE49-F238E27FC236}">
                <a16:creationId xmlns:a16="http://schemas.microsoft.com/office/drawing/2014/main" id="{84C2E614-7963-3FA2-4B23-7BA7DE3BCC88}"/>
              </a:ext>
            </a:extLst>
          </p:cNvPr>
          <p:cNvSpPr>
            <a:spLocks noGrp="1"/>
          </p:cNvSpPr>
          <p:nvPr>
            <p:ph idx="1"/>
          </p:nvPr>
        </p:nvSpPr>
        <p:spPr>
          <a:xfrm>
            <a:off x="1066800" y="1856792"/>
            <a:ext cx="10058400" cy="4178248"/>
          </a:xfrm>
        </p:spPr>
        <p:txBody>
          <a:bodyPr/>
          <a:lstStyle/>
          <a:p>
            <a:pPr algn="just"/>
            <a:r>
              <a:rPr lang="el-GR" dirty="0" err="1"/>
              <a:t>Κουήρ</a:t>
            </a:r>
            <a:r>
              <a:rPr lang="el-GR" dirty="0"/>
              <a:t> (</a:t>
            </a:r>
            <a:r>
              <a:rPr lang="el-GR" dirty="0" err="1"/>
              <a:t>Queer</a:t>
            </a:r>
            <a:r>
              <a:rPr lang="el-GR" dirty="0"/>
              <a:t>): Έχει γίνει ένας ακαδημαϊκός όρος που είναι συμπεριληπτικός στα άτομα που δεν είναι ετεροφυλόφιλα ή/και </a:t>
            </a:r>
            <a:r>
              <a:rPr lang="el-GR" dirty="0" err="1"/>
              <a:t>cisgender</a:t>
            </a:r>
            <a:r>
              <a:rPr lang="el-GR" dirty="0"/>
              <a:t> -περιλαμβάνει λεσβίες, ομοφυλόφιλους άνδρες, αμφιφυλόφιλα και </a:t>
            </a:r>
            <a:r>
              <a:rPr lang="el-GR" dirty="0" err="1"/>
              <a:t>τρανς</a:t>
            </a:r>
            <a:r>
              <a:rPr lang="el-GR" dirty="0"/>
              <a:t> άτομα. Η </a:t>
            </a:r>
            <a:r>
              <a:rPr lang="el-GR" dirty="0" err="1"/>
              <a:t>Queer</a:t>
            </a:r>
            <a:r>
              <a:rPr lang="el-GR" dirty="0"/>
              <a:t> θεωρία αμφισβητεί τις </a:t>
            </a:r>
            <a:r>
              <a:rPr lang="el-GR" dirty="0" err="1"/>
              <a:t>ετεροκανονικές</a:t>
            </a:r>
            <a:r>
              <a:rPr lang="el-GR" dirty="0"/>
              <a:t> κοινωνικές νόρμες σχετικά με το φύλο και τη σεξουαλικότητα, και ισχυρίζεται ότι οι </a:t>
            </a:r>
            <a:r>
              <a:rPr lang="el-GR" dirty="0" err="1"/>
              <a:t>έμφυλοι</a:t>
            </a:r>
            <a:r>
              <a:rPr lang="el-GR" dirty="0"/>
              <a:t> ρόλοι είναι κοινωνικές κατασκευές. Παραδοσιακά ο όρος “</a:t>
            </a:r>
            <a:r>
              <a:rPr lang="el-GR" dirty="0" err="1"/>
              <a:t>Queer</a:t>
            </a:r>
            <a:r>
              <a:rPr lang="el-GR" dirty="0"/>
              <a:t>” ήταν ένας κακοποιητικός όρος και ως εκ τούτου για ορισμένους εξακολουθεί να έχει αρνητική χροιά. Πολλά ΛΟΑΤ + άτομα, ωστόσο, έχουν </a:t>
            </a:r>
            <a:r>
              <a:rPr lang="el-GR" dirty="0" err="1"/>
              <a:t>επανοικειοποιηθεί</a:t>
            </a:r>
            <a:r>
              <a:rPr lang="el-GR" dirty="0"/>
              <a:t> τον όρο ως σύμβολο υπερηφάνειας (ILGA Europe 2015). </a:t>
            </a:r>
          </a:p>
          <a:p>
            <a:pPr marL="0" indent="0" algn="just">
              <a:buNone/>
            </a:pPr>
            <a:endParaRPr lang="el-GR" dirty="0"/>
          </a:p>
          <a:p>
            <a:pPr algn="just"/>
            <a:r>
              <a:rPr lang="el-GR" dirty="0"/>
              <a:t> </a:t>
            </a:r>
            <a:r>
              <a:rPr lang="el-GR" dirty="0" err="1"/>
              <a:t>Questioning</a:t>
            </a:r>
            <a:r>
              <a:rPr lang="el-GR" dirty="0"/>
              <a:t>: Είναι η προσωπική διαδικασία διερεύνησης της ταυτότητας φύλου, της έκφρασης φύλου ή/και του σεξουαλικού προσανατολισμού του ατόμου. Μερικά άτομα μπορούν επίσης να χρησιμοποιήσουν αυτόν τον όρο για να ονομάσουν την ταυτότητά τους μέσα στην ΛΟΑΤ Κοινότητα (LGBTQIA </a:t>
            </a:r>
            <a:r>
              <a:rPr lang="el-GR" dirty="0" err="1"/>
              <a:t>Resource</a:t>
            </a:r>
            <a:r>
              <a:rPr lang="el-GR" dirty="0"/>
              <a:t> </a:t>
            </a:r>
            <a:r>
              <a:rPr lang="el-GR" dirty="0" err="1"/>
              <a:t>Center</a:t>
            </a:r>
            <a:r>
              <a:rPr lang="el-GR" dirty="0"/>
              <a:t> - </a:t>
            </a:r>
            <a:r>
              <a:rPr lang="el-GR" dirty="0" err="1"/>
              <a:t>University</a:t>
            </a:r>
            <a:r>
              <a:rPr lang="el-GR" dirty="0"/>
              <a:t> of </a:t>
            </a:r>
            <a:r>
              <a:rPr lang="el-GR" dirty="0" err="1"/>
              <a:t>California</a:t>
            </a:r>
            <a:r>
              <a:rPr lang="el-GR" dirty="0"/>
              <a:t>/</a:t>
            </a:r>
            <a:r>
              <a:rPr lang="el-GR" dirty="0" err="1"/>
              <a:t>Davis</a:t>
            </a:r>
            <a:r>
              <a:rPr lang="el-GR" dirty="0"/>
              <a:t> </a:t>
            </a:r>
            <a:r>
              <a:rPr lang="el-GR" dirty="0" err="1"/>
              <a:t>campus</a:t>
            </a:r>
            <a:r>
              <a:rPr lang="el-GR" dirty="0"/>
              <a:t> </a:t>
            </a:r>
            <a:r>
              <a:rPr lang="el-GR" dirty="0" err="1"/>
              <a:t>χ.χ.α</a:t>
            </a:r>
            <a:r>
              <a:rPr lang="el-GR" dirty="0"/>
              <a:t>).</a:t>
            </a:r>
          </a:p>
        </p:txBody>
      </p:sp>
    </p:spTree>
    <p:extLst>
      <p:ext uri="{BB962C8B-B14F-4D97-AF65-F5344CB8AC3E}">
        <p14:creationId xmlns:p14="http://schemas.microsoft.com/office/powerpoint/2010/main" val="202426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C2098E-52A7-CCB5-20DB-A5CFBB1098B3}"/>
              </a:ext>
            </a:extLst>
          </p:cNvPr>
          <p:cNvSpPr>
            <a:spLocks noGrp="1"/>
          </p:cNvSpPr>
          <p:nvPr>
            <p:ph type="title"/>
          </p:nvPr>
        </p:nvSpPr>
        <p:spPr/>
        <p:txBody>
          <a:bodyPr/>
          <a:lstStyle/>
          <a:p>
            <a:r>
              <a:rPr lang="el-GR" dirty="0"/>
              <a:t>ΒΑΣΙΚΗ ΛΟΑΤΚΙ ΟΡΟΛΟΓΙΑ</a:t>
            </a:r>
          </a:p>
        </p:txBody>
      </p:sp>
      <p:sp>
        <p:nvSpPr>
          <p:cNvPr id="3" name="Θέση περιεχομένου 2">
            <a:extLst>
              <a:ext uri="{FF2B5EF4-FFF2-40B4-BE49-F238E27FC236}">
                <a16:creationId xmlns:a16="http://schemas.microsoft.com/office/drawing/2014/main" id="{4A1B7DBC-0147-0420-1A77-9B4571BB1CF4}"/>
              </a:ext>
            </a:extLst>
          </p:cNvPr>
          <p:cNvSpPr>
            <a:spLocks noGrp="1"/>
          </p:cNvSpPr>
          <p:nvPr>
            <p:ph idx="1"/>
          </p:nvPr>
        </p:nvSpPr>
        <p:spPr>
          <a:xfrm>
            <a:off x="1066800" y="1819468"/>
            <a:ext cx="10058400" cy="4215571"/>
          </a:xfrm>
        </p:spPr>
        <p:txBody>
          <a:bodyPr/>
          <a:lstStyle/>
          <a:p>
            <a:pPr algn="just"/>
            <a:r>
              <a:rPr lang="el-GR" dirty="0"/>
              <a:t>Βιολογικό φύλο: Είναι η ταξινόμηση των ατόμων σε αρσενικό ή θηλυκό. Κατά τη γέννηση, αποδίδεται στα βρέφη ένα φύλο, συνήθως βασισμένο στην εμφάνιση της εξωτερικής τους ανατομίας. Ωστόσο, το φύλο ενός ατόμου, όπως ορίζεται από τη βιολογία, είναι ένας συνδυασμός σωματικών χαρακτηριστικών όπως: χρωμοσώματα, ορμόνες, εσωτερικά και εξωτερικά αναπαραγωγικά όργανα και δευτερογενή χαρακτηριστικά φύλου. Τα άτομα των οποίων το βιολογικό φύλο δεν μπορεί να χαρακτηριστεί ως αρσενικό ή θηλυκό, κατηγοριοποιούνται ως </a:t>
            </a:r>
            <a:r>
              <a:rPr lang="el-GR" dirty="0" err="1"/>
              <a:t>ίντερσεξ</a:t>
            </a:r>
            <a:r>
              <a:rPr lang="el-GR" dirty="0"/>
              <a:t>, ωστόσο μπορούν να προσδιοριστούν ως </a:t>
            </a:r>
            <a:r>
              <a:rPr lang="el-GR" dirty="0" err="1"/>
              <a:t>ίντερσεξ</a:t>
            </a:r>
            <a:r>
              <a:rPr lang="el-GR" dirty="0"/>
              <a:t>, άνδρες, γυναίκες, </a:t>
            </a:r>
            <a:r>
              <a:rPr lang="el-GR" dirty="0" err="1"/>
              <a:t>τρανς</a:t>
            </a:r>
            <a:r>
              <a:rPr lang="el-GR" dirty="0"/>
              <a:t> άτομα ή κάτι άλλο. Πηγή: TGEU 2016 Ιούλιος 4</a:t>
            </a:r>
          </a:p>
          <a:p>
            <a:pPr algn="just"/>
            <a:r>
              <a:rPr lang="el-GR" dirty="0"/>
              <a:t>Κοινωνικό φύλο: Αναφέρεται, παραδοσιακά, στο κοινωνικό και πολιτισμικό κατασκεύασμα του να είσαι άνδρας ή γυναίκα. Ωστόσο, μερικά άτομα δεν ταυτίζονται με το δίπολο άνδρας / γυναίκα. Το κοινωνικό φύλο υπάρχει ανεξάρτητα από το βιολογικό φύλο και το φύλο ενός ατόμου δεν αντιστοιχεί πάντα με το φύλο που αποδίδεται κατά τη γέννηση. Πηγή: TGEU 2016 Ιούλιος 4</a:t>
            </a:r>
          </a:p>
        </p:txBody>
      </p:sp>
    </p:spTree>
    <p:extLst>
      <p:ext uri="{BB962C8B-B14F-4D97-AF65-F5344CB8AC3E}">
        <p14:creationId xmlns:p14="http://schemas.microsoft.com/office/powerpoint/2010/main" val="4037449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D5463D-DB05-3DF2-0CE5-82156B6A637F}"/>
              </a:ext>
            </a:extLst>
          </p:cNvPr>
          <p:cNvSpPr>
            <a:spLocks noGrp="1"/>
          </p:cNvSpPr>
          <p:nvPr>
            <p:ph type="title"/>
          </p:nvPr>
        </p:nvSpPr>
        <p:spPr/>
        <p:txBody>
          <a:bodyPr/>
          <a:lstStyle/>
          <a:p>
            <a:r>
              <a:rPr lang="el-GR" dirty="0"/>
              <a:t>ΒΑΣΙΚΗ ΛΟΑΤΚΙ ΟΡΟΛΟΓΙΑ</a:t>
            </a:r>
          </a:p>
        </p:txBody>
      </p:sp>
      <p:sp>
        <p:nvSpPr>
          <p:cNvPr id="3" name="Θέση περιεχομένου 2">
            <a:extLst>
              <a:ext uri="{FF2B5EF4-FFF2-40B4-BE49-F238E27FC236}">
                <a16:creationId xmlns:a16="http://schemas.microsoft.com/office/drawing/2014/main" id="{6B4A145F-DD81-86D6-B81D-8C8E61F0946B}"/>
              </a:ext>
            </a:extLst>
          </p:cNvPr>
          <p:cNvSpPr>
            <a:spLocks noGrp="1"/>
          </p:cNvSpPr>
          <p:nvPr>
            <p:ph idx="1"/>
          </p:nvPr>
        </p:nvSpPr>
        <p:spPr/>
        <p:txBody>
          <a:bodyPr/>
          <a:lstStyle/>
          <a:p>
            <a:pPr algn="just"/>
            <a:r>
              <a:rPr lang="el-GR" dirty="0"/>
              <a:t>Σεξουαλικός προσανατολισμός: Αναφέρεται στην ικανότητα κάθε ατόμου για βαθιά στοργή, συναισθηματική και σεξουαλική έλξη, και στενές και σεξουαλικές σχέσεις με άτομα διαφορετικού ή ίδιου φύλου ή με περισσότερα από ένα φύλα. Πηγή: ILGA Europe 2015 </a:t>
            </a:r>
          </a:p>
          <a:p>
            <a:pPr algn="just"/>
            <a:r>
              <a:rPr lang="el-GR" dirty="0"/>
              <a:t>Ταυτότητα φύλου: Αναφέρεται στην προσωπική αίσθηση ενός ατόμου για το φύλο τους. Για </a:t>
            </a:r>
            <a:r>
              <a:rPr lang="el-GR" dirty="0" err="1"/>
              <a:t>τρανς</a:t>
            </a:r>
            <a:r>
              <a:rPr lang="el-GR" dirty="0"/>
              <a:t> άτομα, η δική τους εσωτερική ταυτότητα φύλου δεν ταιριάζει με το φύλο που τους αποδόθηκε κατά τη γέννηση. Οι περισσότεροι άνθρωποι έχουν μια ταυτότητα φύλου, του άνδρα ή της γυναίκας (ή αγόρι ή κορίτσι), αλλά για μερικά άτομα το φύλο δεν ταιριάζει σωστά σε μία από αυτές τις δύο επιλογές. Σε αντίθεση με την έκφραση φύλου, η ταυτότητα φύλου δεν είναι ορατή σε άλλους. Πηγή: TGEU 2016 Ιούλιος 4 </a:t>
            </a:r>
          </a:p>
          <a:p>
            <a:pPr algn="just"/>
            <a:r>
              <a:rPr lang="el-GR" dirty="0"/>
              <a:t>Γνώριζες ότι: Τα άτομα με ένα </a:t>
            </a:r>
            <a:r>
              <a:rPr lang="el-GR" dirty="0" err="1"/>
              <a:t>ίντερσεξ</a:t>
            </a:r>
            <a:r>
              <a:rPr lang="el-GR" dirty="0"/>
              <a:t> σώμα μπορούν να έχουν όσες ταυτότητες φύλου (και σεξουαλικούς προσανατολισμούς) έχουν και τα άτομα με ένα </a:t>
            </a:r>
            <a:r>
              <a:rPr lang="el-GR" dirty="0" err="1"/>
              <a:t>μηίντερσεξ</a:t>
            </a:r>
            <a:r>
              <a:rPr lang="el-GR" dirty="0"/>
              <a:t> σώμα. Μερικά </a:t>
            </a:r>
            <a:r>
              <a:rPr lang="el-GR" dirty="0" err="1"/>
              <a:t>ίντερσεξ</a:t>
            </a:r>
            <a:r>
              <a:rPr lang="el-GR" dirty="0"/>
              <a:t> άτομα έχουν </a:t>
            </a:r>
            <a:r>
              <a:rPr lang="el-GR" dirty="0" err="1"/>
              <a:t>ίντερσεξ</a:t>
            </a:r>
            <a:r>
              <a:rPr lang="el-GR" dirty="0"/>
              <a:t> ταυτότητα φύλου. Πηγή: </a:t>
            </a:r>
            <a:r>
              <a:rPr lang="el-GR" dirty="0" err="1"/>
              <a:t>Ghattas</a:t>
            </a:r>
            <a:r>
              <a:rPr lang="el-GR" dirty="0"/>
              <a:t> 2015. </a:t>
            </a:r>
          </a:p>
        </p:txBody>
      </p:sp>
    </p:spTree>
    <p:extLst>
      <p:ext uri="{BB962C8B-B14F-4D97-AF65-F5344CB8AC3E}">
        <p14:creationId xmlns:p14="http://schemas.microsoft.com/office/powerpoint/2010/main" val="2918006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B2E48F-2575-C45F-0E3D-B6D4B611794C}"/>
              </a:ext>
            </a:extLst>
          </p:cNvPr>
          <p:cNvSpPr>
            <a:spLocks noGrp="1"/>
          </p:cNvSpPr>
          <p:nvPr>
            <p:ph type="title"/>
          </p:nvPr>
        </p:nvSpPr>
        <p:spPr/>
        <p:txBody>
          <a:bodyPr/>
          <a:lstStyle/>
          <a:p>
            <a:r>
              <a:rPr lang="el-GR" dirty="0"/>
              <a:t>ΒΑΣΙΚΗ ΛΟΑΤΚΙ ΟΡΟΛΟΓΙΑ</a:t>
            </a:r>
          </a:p>
        </p:txBody>
      </p:sp>
      <p:sp>
        <p:nvSpPr>
          <p:cNvPr id="3" name="Θέση περιεχομένου 2">
            <a:extLst>
              <a:ext uri="{FF2B5EF4-FFF2-40B4-BE49-F238E27FC236}">
                <a16:creationId xmlns:a16="http://schemas.microsoft.com/office/drawing/2014/main" id="{9B7E3095-1583-322A-32FC-A990C8D810A4}"/>
              </a:ext>
            </a:extLst>
          </p:cNvPr>
          <p:cNvSpPr>
            <a:spLocks noGrp="1"/>
          </p:cNvSpPr>
          <p:nvPr>
            <p:ph idx="1"/>
          </p:nvPr>
        </p:nvSpPr>
        <p:spPr/>
        <p:txBody>
          <a:bodyPr/>
          <a:lstStyle/>
          <a:p>
            <a:pPr algn="just"/>
            <a:r>
              <a:rPr lang="el-GR" dirty="0"/>
              <a:t>Έκφραση φύλου: Είναι οι εξωτερικές εκδηλώσεις του φύλου, που εκφράζονται μέσα από το όνομα ενός ατόμου, τις αντωνυμίες, τα ρούχα, το κούρεμα, την συμπεριφορά, την φωνή ή τα χαρακτηριστικά του σώματος. Η κοινωνία αναγνωρίζει αυτά τα σημάδια ως αρρενωπά ή θηλυκά, παρόλο που αυτό που θεωρείται αρρενωπότητα και θηλυκότητα αλλάζει με την πάροδο του χρόνου και ποικίλλει ανάλογα με τον πολιτισμό. Η έκφραση φύλου ενός ατόμου μπορεί να “ταιριάζει” με την ταυτότητα φύλου του (π.χ. ένας άνδρας που έχει μια αρρενωπή έκφραση φύλου), αλλά αυτό δεν συμβαίνει πάντοτε. Πηγή: με βάση τον ορισμό από TGEU 2016 Ιούλιος 4</a:t>
            </a:r>
          </a:p>
        </p:txBody>
      </p:sp>
    </p:spTree>
    <p:extLst>
      <p:ext uri="{BB962C8B-B14F-4D97-AF65-F5344CB8AC3E}">
        <p14:creationId xmlns:p14="http://schemas.microsoft.com/office/powerpoint/2010/main" val="1854873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C61783-CBD8-858D-4608-9784E13E6E7E}"/>
              </a:ext>
            </a:extLst>
          </p:cNvPr>
          <p:cNvSpPr>
            <a:spLocks noGrp="1"/>
          </p:cNvSpPr>
          <p:nvPr>
            <p:ph type="title"/>
          </p:nvPr>
        </p:nvSpPr>
        <p:spPr/>
        <p:txBody>
          <a:bodyPr>
            <a:normAutofit fontScale="90000"/>
          </a:bodyPr>
          <a:lstStyle/>
          <a:p>
            <a:r>
              <a:rPr lang="el-GR" dirty="0"/>
              <a:t>ΟΡΟΛΟΓΙΑ ΣΧΕΤΙΚΗ ΜΕ ΤΑ ΤΡΑΝΣ ΑΤΟΜΑ </a:t>
            </a:r>
          </a:p>
        </p:txBody>
      </p:sp>
      <p:sp>
        <p:nvSpPr>
          <p:cNvPr id="3" name="Θέση περιεχομένου 2">
            <a:extLst>
              <a:ext uri="{FF2B5EF4-FFF2-40B4-BE49-F238E27FC236}">
                <a16:creationId xmlns:a16="http://schemas.microsoft.com/office/drawing/2014/main" id="{FAA1B5AF-41FF-7BD0-2615-AE1AD59B695F}"/>
              </a:ext>
            </a:extLst>
          </p:cNvPr>
          <p:cNvSpPr>
            <a:spLocks noGrp="1"/>
          </p:cNvSpPr>
          <p:nvPr>
            <p:ph idx="1"/>
          </p:nvPr>
        </p:nvSpPr>
        <p:spPr/>
        <p:txBody>
          <a:bodyPr>
            <a:normAutofit/>
          </a:bodyPr>
          <a:lstStyle/>
          <a:p>
            <a:r>
              <a:rPr lang="el-GR" dirty="0"/>
              <a:t>• </a:t>
            </a:r>
            <a:r>
              <a:rPr lang="el-GR" dirty="0" err="1"/>
              <a:t>Σις</a:t>
            </a:r>
            <a:r>
              <a:rPr lang="el-GR" dirty="0"/>
              <a:t> (</a:t>
            </a:r>
            <a:r>
              <a:rPr lang="el-GR" dirty="0" err="1"/>
              <a:t>Cis</a:t>
            </a:r>
            <a:r>
              <a:rPr lang="el-GR" dirty="0"/>
              <a:t>) ή </a:t>
            </a:r>
            <a:r>
              <a:rPr lang="el-GR" dirty="0" err="1"/>
              <a:t>Σιστζέντερ</a:t>
            </a:r>
            <a:r>
              <a:rPr lang="el-GR" dirty="0"/>
              <a:t> (</a:t>
            </a:r>
            <a:r>
              <a:rPr lang="el-GR" dirty="0" err="1"/>
              <a:t>Cisgender</a:t>
            </a:r>
            <a:r>
              <a:rPr lang="el-GR" dirty="0"/>
              <a:t>): Είναι όρος που χρησιμοποιείται για να περιγράψει τα άτομα που δεν είναι </a:t>
            </a:r>
            <a:r>
              <a:rPr lang="el-GR" dirty="0" err="1"/>
              <a:t>τρανς</a:t>
            </a:r>
            <a:r>
              <a:rPr lang="el-GR" dirty="0"/>
              <a:t>. Χρησιμοποιείται με τον ίδιο τρόπο που το ετεροφυλόφιλος χρησιμοποιείται για το άτομο που δεν είναι ομοφυλόφιλο (TGEU 2016 Ιούλιος 4)</a:t>
            </a:r>
          </a:p>
          <a:p>
            <a:r>
              <a:rPr lang="el-GR" dirty="0"/>
              <a:t> • </a:t>
            </a:r>
            <a:r>
              <a:rPr lang="el-GR" dirty="0" err="1"/>
              <a:t>Φυλοδιαφορετικός</a:t>
            </a:r>
            <a:r>
              <a:rPr lang="el-GR" dirty="0"/>
              <a:t>-ή-ό (</a:t>
            </a:r>
            <a:r>
              <a:rPr lang="el-GR" dirty="0" err="1"/>
              <a:t>Gender</a:t>
            </a:r>
            <a:r>
              <a:rPr lang="el-GR" dirty="0"/>
              <a:t> </a:t>
            </a:r>
            <a:r>
              <a:rPr lang="el-GR" dirty="0" err="1"/>
              <a:t>Variant</a:t>
            </a:r>
            <a:r>
              <a:rPr lang="el-GR" dirty="0"/>
              <a:t>): Ο όρος αυτός μπορεί να χρησιμοποιηθεί για να χαρακτηρίσει ένα άτομο του οποίου η ταυτότητα φύλου διαφέρει από την τυπική ταυτότητα φύλου και τους </a:t>
            </a:r>
            <a:r>
              <a:rPr lang="el-GR" dirty="0" err="1"/>
              <a:t>έμφυλους</a:t>
            </a:r>
            <a:r>
              <a:rPr lang="el-GR" dirty="0"/>
              <a:t> ρόλους και νόρμες που αποδίδονται κατά τη γέννηση. (ILGA Europe 2015) • Επαναπροσδιορισμός Φύλου: Ο όρος αναφέρεται στη διαδικασία μέσω της οποίας τα άτομα επαναπροσδιορίζουν το φύλο με το οποίο ζουν, προκειμένου να εκφράσουν καλύτερα την ταυτότητα φύλου τους. Αυτή η διαδικασία μπορεί, αλλά δεν χρειάζεται, να περιλαμβάνει ιατρική βοήθεια, όπως ορμονικές θεραπείες και τυχόν χειρουργικές επεμβάσεις που </a:t>
            </a:r>
            <a:r>
              <a:rPr lang="el-GR" dirty="0" err="1"/>
              <a:t>τρανς</a:t>
            </a:r>
            <a:r>
              <a:rPr lang="el-GR" dirty="0"/>
              <a:t> άτομα υποβάλλονται για να ταυτιστεί το σώμα τους με το φύλο τους (ILGA Europe 2015) </a:t>
            </a:r>
          </a:p>
          <a:p>
            <a:r>
              <a:rPr lang="el-GR" dirty="0"/>
              <a:t>• Εγχείρηση επαναπροσδιορισμού φύλου: ιατρικός όρος για αυτό που τα </a:t>
            </a:r>
            <a:r>
              <a:rPr lang="el-GR" dirty="0" err="1"/>
              <a:t>τρανς</a:t>
            </a:r>
            <a:r>
              <a:rPr lang="el-GR" dirty="0"/>
              <a:t> άτομα συχνά ονομάζουν εγχείρηση επιβεβαίωσης φύλου που φέρνει τα πρωτεύοντα και δευτερογενή χαρακτηριστικά φύλου του σώματος ενός </a:t>
            </a:r>
            <a:r>
              <a:rPr lang="el-GR" dirty="0" err="1"/>
              <a:t>τρανς</a:t>
            </a:r>
            <a:r>
              <a:rPr lang="el-GR" dirty="0"/>
              <a:t> ατόμου σε ταύτιση με την εσωτερική </a:t>
            </a:r>
            <a:r>
              <a:rPr lang="el-GR" dirty="0" err="1"/>
              <a:t>αυτο</a:t>
            </a:r>
            <a:r>
              <a:rPr lang="el-GR" dirty="0"/>
              <a:t>-αντίληψή του (ILGA Europe 2015) </a:t>
            </a:r>
          </a:p>
        </p:txBody>
      </p:sp>
    </p:spTree>
    <p:extLst>
      <p:ext uri="{BB962C8B-B14F-4D97-AF65-F5344CB8AC3E}">
        <p14:creationId xmlns:p14="http://schemas.microsoft.com/office/powerpoint/2010/main" val="3909414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04BB7A-BFC7-4FA3-91BD-5733EDD22021}"/>
              </a:ext>
            </a:extLst>
          </p:cNvPr>
          <p:cNvSpPr>
            <a:spLocks noGrp="1"/>
          </p:cNvSpPr>
          <p:nvPr>
            <p:ph type="title"/>
          </p:nvPr>
        </p:nvSpPr>
        <p:spPr/>
        <p:txBody>
          <a:bodyPr>
            <a:normAutofit fontScale="90000"/>
          </a:bodyPr>
          <a:lstStyle/>
          <a:p>
            <a:r>
              <a:rPr lang="el-GR" dirty="0"/>
              <a:t>ΟΡΟΛΟΓΙΑ ΣΧΕΤΙΚΗ ΜΕ ΤΑ ΤΡΑΝΣ ΑΤΟΜΑ</a:t>
            </a:r>
          </a:p>
        </p:txBody>
      </p:sp>
      <p:sp>
        <p:nvSpPr>
          <p:cNvPr id="3" name="Θέση περιεχομένου 2">
            <a:extLst>
              <a:ext uri="{FF2B5EF4-FFF2-40B4-BE49-F238E27FC236}">
                <a16:creationId xmlns:a16="http://schemas.microsoft.com/office/drawing/2014/main" id="{F357E047-A78B-563B-CEB9-3C6E737390A1}"/>
              </a:ext>
            </a:extLst>
          </p:cNvPr>
          <p:cNvSpPr>
            <a:spLocks noGrp="1"/>
          </p:cNvSpPr>
          <p:nvPr>
            <p:ph idx="1"/>
          </p:nvPr>
        </p:nvSpPr>
        <p:spPr/>
        <p:txBody>
          <a:bodyPr/>
          <a:lstStyle/>
          <a:p>
            <a:pPr marL="182880" marR="0" lvl="0" indent="-18288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Char char="◦"/>
              <a:tabLst/>
              <a:defRPr/>
            </a:pPr>
            <a:r>
              <a:rPr kumimoji="0" lang="el-GR" sz="2000" b="0" i="0" u="none" strike="noStrike" kern="1200" cap="none" spc="0" normalizeH="0" baseline="0" noProof="0" dirty="0">
                <a:ln>
                  <a:noFill/>
                </a:ln>
                <a:solidFill>
                  <a:prstClr val="black"/>
                </a:solidFill>
                <a:effectLst/>
                <a:uLnTx/>
                <a:uFillTx/>
                <a:latin typeface="Garamond" panose="02020404030301010803"/>
                <a:ea typeface="+mn-ea"/>
                <a:cs typeface="+mn-cs"/>
              </a:rPr>
              <a:t>• Νομική Αναγνώριση Ταυτότητας Φύλου: Είναι η επίσημη διαδικασία για να αλλάξει το όνομα και το αναγνωριστικό φύλου ενός </a:t>
            </a:r>
            <a:r>
              <a:rPr kumimoji="0" lang="el-GR" sz="2000" b="0" i="0" u="none" strike="noStrike" kern="1200" cap="none" spc="0" normalizeH="0" baseline="0" noProof="0" dirty="0" err="1">
                <a:ln>
                  <a:noFill/>
                </a:ln>
                <a:solidFill>
                  <a:prstClr val="black"/>
                </a:solidFill>
                <a:effectLst/>
                <a:uLnTx/>
                <a:uFillTx/>
                <a:latin typeface="Garamond" panose="02020404030301010803"/>
                <a:ea typeface="+mn-ea"/>
                <a:cs typeface="+mn-cs"/>
              </a:rPr>
              <a:t>τρανς</a:t>
            </a:r>
            <a:r>
              <a:rPr kumimoji="0" lang="el-GR" sz="2000" b="0" i="0" u="none" strike="noStrike" kern="1200" cap="none" spc="0" normalizeH="0" baseline="0" noProof="0" dirty="0">
                <a:ln>
                  <a:noFill/>
                </a:ln>
                <a:solidFill>
                  <a:prstClr val="black"/>
                </a:solidFill>
                <a:effectLst/>
                <a:uLnTx/>
                <a:uFillTx/>
                <a:latin typeface="Garamond" panose="02020404030301010803"/>
                <a:ea typeface="+mn-ea"/>
                <a:cs typeface="+mn-cs"/>
              </a:rPr>
              <a:t> ατόμου σε επίσημα μητρώα και έγγραφα όπως το πιστοποιητικό γέννησής τους, η ταυτότητα, το διαβατήριο ή η άδεια οδήγησης. Σε ορισμένες χώρες, είναι αδύνατο να αναγνωριστεί το φύλο σου από το νόμο. Σε άλλες χώρες, η διαδικασία είναι συχνά μακρά, δύσκολη και ταπεινωτική (TGEU 2016 Ιούλιος 4)</a:t>
            </a:r>
          </a:p>
          <a:p>
            <a:pPr marL="182880" marR="0" lvl="0" indent="-18288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Char char="◦"/>
              <a:tabLst/>
              <a:defRPr/>
            </a:pPr>
            <a:r>
              <a:rPr kumimoji="0" lang="el-GR" sz="2000" b="0" i="0" u="none" strike="noStrike" kern="1200" cap="none" spc="0" normalizeH="0" baseline="0" noProof="0" dirty="0">
                <a:ln>
                  <a:noFill/>
                </a:ln>
                <a:solidFill>
                  <a:prstClr val="black"/>
                </a:solidFill>
                <a:effectLst/>
                <a:uLnTx/>
                <a:uFillTx/>
                <a:latin typeface="Garamond" panose="02020404030301010803"/>
                <a:ea typeface="+mn-ea"/>
                <a:cs typeface="+mn-cs"/>
              </a:rPr>
              <a:t> • </a:t>
            </a:r>
            <a:r>
              <a:rPr kumimoji="0" lang="el-GR" sz="2000" b="0" i="0" u="none" strike="noStrike" kern="1200" cap="none" spc="0" normalizeH="0" baseline="0" noProof="0" dirty="0" err="1">
                <a:ln>
                  <a:noFill/>
                </a:ln>
                <a:solidFill>
                  <a:prstClr val="black"/>
                </a:solidFill>
                <a:effectLst/>
                <a:uLnTx/>
                <a:uFillTx/>
                <a:latin typeface="Garamond" panose="02020404030301010803"/>
                <a:ea typeface="+mn-ea"/>
                <a:cs typeface="+mn-cs"/>
              </a:rPr>
              <a:t>Φυλομετάβαση</a:t>
            </a:r>
            <a:r>
              <a:rPr kumimoji="0" lang="el-GR" sz="2000" b="0" i="0" u="none" strike="noStrike" kern="1200" cap="none" spc="0" normalizeH="0" baseline="0" noProof="0" dirty="0">
                <a:ln>
                  <a:noFill/>
                </a:ln>
                <a:solidFill>
                  <a:prstClr val="black"/>
                </a:solidFill>
                <a:effectLst/>
                <a:uLnTx/>
                <a:uFillTx/>
                <a:latin typeface="Garamond" panose="02020404030301010803"/>
                <a:ea typeface="+mn-ea"/>
                <a:cs typeface="+mn-cs"/>
              </a:rPr>
              <a:t>: Περιλαμβάνει μερικά ή όλα τα ακόλουθα προσωπικά, ιατρικά και νομικά βήματα: να μιλήσει το άτομο στην οικογένεια, τους φίλους και τους συναδέλφους, χρησιμοποιώντας ένα διαφορετικό όνομα και νέες αντωνυμίες, το διαφορετικό ντύσιμο, η αλλαγή του ονόματος ή/και του φύλου σε νομικά έγγραφα, ορμονοθεραπεία και ενδεχομένως (αν και όχι πάντα) ένας ή περισσότεροι τύποι χειρουργικών επεμβάσεων (που αναφέρονται ως επαναπροσδιορισμός φύλου ή χειρουργική επιβεβαίωση φύλου). Τα ακριβή βήματα που συνεπάγεται η </a:t>
            </a:r>
            <a:r>
              <a:rPr kumimoji="0" lang="el-GR" sz="2000" b="0" i="0" u="none" strike="noStrike" kern="1200" cap="none" spc="0" normalizeH="0" baseline="0" noProof="0" dirty="0" err="1">
                <a:ln>
                  <a:noFill/>
                </a:ln>
                <a:solidFill>
                  <a:prstClr val="black"/>
                </a:solidFill>
                <a:effectLst/>
                <a:uLnTx/>
                <a:uFillTx/>
                <a:latin typeface="Garamond" panose="02020404030301010803"/>
                <a:ea typeface="+mn-ea"/>
                <a:cs typeface="+mn-cs"/>
              </a:rPr>
              <a:t>φυλομετάβαση</a:t>
            </a:r>
            <a:r>
              <a:rPr kumimoji="0" lang="el-GR" sz="2000" b="0" i="0" u="none" strike="noStrike" kern="1200" cap="none" spc="0" normalizeH="0" baseline="0" noProof="0" dirty="0">
                <a:ln>
                  <a:noFill/>
                </a:ln>
                <a:solidFill>
                  <a:prstClr val="black"/>
                </a:solidFill>
                <a:effectLst/>
                <a:uLnTx/>
                <a:uFillTx/>
                <a:latin typeface="Garamond" panose="02020404030301010803"/>
                <a:ea typeface="+mn-ea"/>
                <a:cs typeface="+mn-cs"/>
              </a:rPr>
              <a:t> ποικίλλουν από άτομο σε άτομο (TGEU 2016 Ιούλιος 4)</a:t>
            </a:r>
          </a:p>
          <a:p>
            <a:endParaRPr lang="el-GR" dirty="0"/>
          </a:p>
        </p:txBody>
      </p:sp>
    </p:spTree>
    <p:extLst>
      <p:ext uri="{BB962C8B-B14F-4D97-AF65-F5344CB8AC3E}">
        <p14:creationId xmlns:p14="http://schemas.microsoft.com/office/powerpoint/2010/main" val="4028205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πούνι">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TM03457510[[fn=Σαπούνι]]</Template>
  <TotalTime>3047</TotalTime>
  <Words>4909</Words>
  <Application>Microsoft Office PowerPoint</Application>
  <PresentationFormat>Ευρεία οθόνη</PresentationFormat>
  <Paragraphs>107</Paragraphs>
  <Slides>29</Slides>
  <Notes>0</Notes>
  <HiddenSlides>0</HiddenSlides>
  <MMClips>0</MMClips>
  <ScaleCrop>false</ScaleCrop>
  <HeadingPairs>
    <vt:vector size="6" baseType="variant">
      <vt:variant>
        <vt:lpstr>Γραμματοσειρές που χρησιμοποιούνται</vt:lpstr>
      </vt:variant>
      <vt:variant>
        <vt:i4>1</vt:i4>
      </vt:variant>
      <vt:variant>
        <vt:lpstr>Θέμα</vt:lpstr>
      </vt:variant>
      <vt:variant>
        <vt:i4>1</vt:i4>
      </vt:variant>
      <vt:variant>
        <vt:lpstr>Τίτλοι διαφανειών</vt:lpstr>
      </vt:variant>
      <vt:variant>
        <vt:i4>29</vt:i4>
      </vt:variant>
    </vt:vector>
  </HeadingPairs>
  <TitlesOfParts>
    <vt:vector size="31" baseType="lpstr">
      <vt:lpstr>Garamond</vt:lpstr>
      <vt:lpstr>Σαπούνι</vt:lpstr>
      <vt:lpstr>Η λοατκι κοινοτητα και τα μμε  ΜΕΡΟΣ Α</vt:lpstr>
      <vt:lpstr>ΒΑΣΙΚΗ ΛΟΑΤΚΙ ΟΡΟΛΟΓΙΑ </vt:lpstr>
      <vt:lpstr>ΒΑΣΙΚΗ ΛΟΑΤΚΙ ΟΡΟΛΟΓΙΑ</vt:lpstr>
      <vt:lpstr>ΒΑΣΙΚΗ ΛΟΑΤΚΙ ΟΡΟΛΟΓΙΑ</vt:lpstr>
      <vt:lpstr>ΒΑΣΙΚΗ ΛΟΑΤΚΙ ΟΡΟΛΟΓΙΑ</vt:lpstr>
      <vt:lpstr>ΒΑΣΙΚΗ ΛΟΑΤΚΙ ΟΡΟΛΟΓΙΑ</vt:lpstr>
      <vt:lpstr>ΒΑΣΙΚΗ ΛΟΑΤΚΙ ΟΡΟΛΟΓΙΑ</vt:lpstr>
      <vt:lpstr>ΟΡΟΛΟΓΙΑ ΣΧΕΤΙΚΗ ΜΕ ΤΑ ΤΡΑΝΣ ΑΤΟΜΑ </vt:lpstr>
      <vt:lpstr>ΟΡΟΛΟΓΙΑ ΣΧΕΤΙΚΗ ΜΕ ΤΑ ΤΡΑΝΣ ΑΤΟΜΑ</vt:lpstr>
      <vt:lpstr>ΔΙΑΦΟΡΕΣ ΚΑΙ ΟΜΟΙΟΤΗΤΕΣ ΜΕΤΑΞΥ ΤΡΑΝΣ ΚΑΙ ΙΝΤΕΡΣΕΞ ΑΤΟΜΩΝ</vt:lpstr>
      <vt:lpstr>ΔΙΑΦΟΡΕΣ ΚΑΙ ΟΜΟΙΟΤΗΤΕΣ ΜΕΤΑΞΥ ΤΡΑΝΣ ΚΑΙ ΙΝΤΕΡΣΕΞ ΑΤΟΜΩΝ</vt:lpstr>
      <vt:lpstr>Εγκλήματα μίσους κατά ΛΟΑΤ, ρητορική μίσους</vt:lpstr>
      <vt:lpstr>Εγκλήματα μίσους κατά ΛΟΑΤ, ρητορική μίσους</vt:lpstr>
      <vt:lpstr>Εγκλήματα μίσους κατά ΛΟΑΤ, ρητορική μίσους</vt:lpstr>
      <vt:lpstr>Εγκλήματα μίσους κατά ΛΟΑΤ, ρητορική μίσους</vt:lpstr>
      <vt:lpstr>Εγκλήματα μίσους κατά ΛΟΑΤ, ρητορική μίσους</vt:lpstr>
      <vt:lpstr>Εγκλήματα μίσους κατά ΛΟΑΤ, ρητορική μίσους </vt:lpstr>
      <vt:lpstr>Εγκλήματα μίσους κατά ΛΟΑΤ, ρητορική του μίσους</vt:lpstr>
      <vt:lpstr>Εγκλήματα μίσους κατά ΛΟΑΤ, ρητορική του μίσους</vt:lpstr>
      <vt:lpstr>Εγκλήματα μίσους κατά ΛΟΑΤ, ρητορική του μίσους</vt:lpstr>
      <vt:lpstr>Διακρίσεις με βάση την ταυτότητα φύλου και τον σεξουαλικό προσανατολισμό:</vt:lpstr>
      <vt:lpstr>Διακρίσεις με βάση την ταυτότητα φύλου και τον σεξουαλικό προσανατολισμό:</vt:lpstr>
      <vt:lpstr>Διακρίσεις με βάση την ταυτότητα φύλου και τον σεξουαλικό προσανατολισμό:</vt:lpstr>
      <vt:lpstr>Διακρίσεις με βάση την ταυτότητα φύλου και τον σεξουαλικό προσανατολισμό:</vt:lpstr>
      <vt:lpstr>Γάμος, οικογένεια, γονεϊκότητα και ΛΟΑΤ άτομα</vt:lpstr>
      <vt:lpstr>Γάμος, οικογένεια, γονεϊκότητα και ΛΟΑΤ άτομα</vt:lpstr>
      <vt:lpstr>Γάμος, οικογένεια, γονεϊκότητα και ΛΟΑΤ άτομα</vt:lpstr>
      <vt:lpstr>Γάμος, οικογένεια, γονεϊκότητα και ΛΟΑΤ άτομα</vt:lpstr>
      <vt:lpstr>Βιβλιογραφία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λοατκι κοινοτητα και τα μμε  ΜΕΡΟΣ Α</dc:title>
  <dc:creator>Next Gen</dc:creator>
  <cp:lastModifiedBy>Next Gen</cp:lastModifiedBy>
  <cp:revision>17</cp:revision>
  <dcterms:created xsi:type="dcterms:W3CDTF">2022-05-23T08:02:52Z</dcterms:created>
  <dcterms:modified xsi:type="dcterms:W3CDTF">2022-05-26T09:35:46Z</dcterms:modified>
</cp:coreProperties>
</file>