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56" r:id="rId2"/>
    <p:sldId id="354" r:id="rId3"/>
    <p:sldId id="257" r:id="rId4"/>
    <p:sldId id="261" r:id="rId5"/>
    <p:sldId id="356" r:id="rId6"/>
    <p:sldId id="263" r:id="rId7"/>
    <p:sldId id="357" r:id="rId8"/>
    <p:sldId id="358" r:id="rId9"/>
    <p:sldId id="269" r:id="rId10"/>
    <p:sldId id="272" r:id="rId11"/>
    <p:sldId id="274" r:id="rId12"/>
    <p:sldId id="273" r:id="rId13"/>
    <p:sldId id="276" r:id="rId14"/>
    <p:sldId id="363" r:id="rId15"/>
    <p:sldId id="277" r:id="rId16"/>
    <p:sldId id="278" r:id="rId17"/>
    <p:sldId id="280" r:id="rId18"/>
    <p:sldId id="281" r:id="rId19"/>
    <p:sldId id="270" r:id="rId20"/>
    <p:sldId id="284" r:id="rId21"/>
    <p:sldId id="364" r:id="rId22"/>
    <p:sldId id="285" r:id="rId23"/>
    <p:sldId id="287" r:id="rId24"/>
    <p:sldId id="288" r:id="rId25"/>
    <p:sldId id="289" r:id="rId26"/>
    <p:sldId id="290" r:id="rId27"/>
    <p:sldId id="293" r:id="rId28"/>
    <p:sldId id="295" r:id="rId29"/>
    <p:sldId id="296" r:id="rId30"/>
    <p:sldId id="297" r:id="rId31"/>
    <p:sldId id="359" r:id="rId32"/>
    <p:sldId id="298" r:id="rId33"/>
    <p:sldId id="365" r:id="rId34"/>
    <p:sldId id="300" r:id="rId35"/>
    <p:sldId id="301" r:id="rId36"/>
    <p:sldId id="361" r:id="rId37"/>
    <p:sldId id="302" r:id="rId38"/>
    <p:sldId id="360" r:id="rId39"/>
    <p:sldId id="362" r:id="rId40"/>
    <p:sldId id="304" r:id="rId41"/>
    <p:sldId id="329" r:id="rId42"/>
    <p:sldId id="330" r:id="rId43"/>
    <p:sldId id="332" r:id="rId44"/>
    <p:sldId id="333" r:id="rId45"/>
    <p:sldId id="346" r:id="rId46"/>
    <p:sldId id="348" r:id="rId47"/>
    <p:sldId id="355" r:id="rId48"/>
    <p:sldId id="349"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80"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80"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80"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80" charset="-128"/>
        <a:cs typeface="+mn-cs"/>
      </a:defRPr>
    </a:lvl5pPr>
    <a:lvl6pPr marL="2286000" algn="l" defTabSz="914400" rtl="0" eaLnBrk="1" latinLnBrk="0" hangingPunct="1">
      <a:defRPr kern="1200">
        <a:solidFill>
          <a:schemeClr val="tx1"/>
        </a:solidFill>
        <a:latin typeface="Arial" charset="0"/>
        <a:ea typeface="ＭＳ Ｐゴシック" pitchFamily="80" charset="-128"/>
        <a:cs typeface="+mn-cs"/>
      </a:defRPr>
    </a:lvl6pPr>
    <a:lvl7pPr marL="2743200" algn="l" defTabSz="914400" rtl="0" eaLnBrk="1" latinLnBrk="0" hangingPunct="1">
      <a:defRPr kern="1200">
        <a:solidFill>
          <a:schemeClr val="tx1"/>
        </a:solidFill>
        <a:latin typeface="Arial" charset="0"/>
        <a:ea typeface="ＭＳ Ｐゴシック" pitchFamily="80" charset="-128"/>
        <a:cs typeface="+mn-cs"/>
      </a:defRPr>
    </a:lvl7pPr>
    <a:lvl8pPr marL="3200400" algn="l" defTabSz="914400" rtl="0" eaLnBrk="1" latinLnBrk="0" hangingPunct="1">
      <a:defRPr kern="1200">
        <a:solidFill>
          <a:schemeClr val="tx1"/>
        </a:solidFill>
        <a:latin typeface="Arial" charset="0"/>
        <a:ea typeface="ＭＳ Ｐゴシック" pitchFamily="80" charset="-128"/>
        <a:cs typeface="+mn-cs"/>
      </a:defRPr>
    </a:lvl8pPr>
    <a:lvl9pPr marL="3657600" algn="l" defTabSz="914400" rtl="0" eaLnBrk="1" latinLnBrk="0" hangingPunct="1">
      <a:defRPr kern="1200">
        <a:solidFill>
          <a:schemeClr val="tx1"/>
        </a:solidFill>
        <a:latin typeface="Arial"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79" autoAdjust="0"/>
    <p:restoredTop sz="94664" autoAdjust="0"/>
  </p:normalViewPr>
  <p:slideViewPr>
    <p:cSldViewPr snapToGrid="0" showGuides="1">
      <p:cViewPr varScale="1">
        <p:scale>
          <a:sx n="65" d="100"/>
          <a:sy n="65" d="100"/>
        </p:scale>
        <p:origin x="-1626" y="-108"/>
      </p:cViewPr>
      <p:guideLst>
        <p:guide orient="horz" pos="38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4.wmf"/><Relationship Id="rId5" Type="http://schemas.openxmlformats.org/officeDocument/2006/relationships/image" Target="../media/image59.wmf"/><Relationship Id="rId4"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81.wmf"/><Relationship Id="rId4" Type="http://schemas.openxmlformats.org/officeDocument/2006/relationships/image" Target="../media/image8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3.wmf"/><Relationship Id="rId2" Type="http://schemas.openxmlformats.org/officeDocument/2006/relationships/image" Target="../media/image5.wmf"/><Relationship Id="rId1" Type="http://schemas.openxmlformats.org/officeDocument/2006/relationships/image" Target="../media/image11.wmf"/><Relationship Id="rId6" Type="http://schemas.openxmlformats.org/officeDocument/2006/relationships/image" Target="../media/image12.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9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5.w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11" Type="http://schemas.openxmlformats.org/officeDocument/2006/relationships/image" Target="../media/image25.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0" y="0"/>
            <a:ext cx="9145588" cy="3200400"/>
          </a:xfrm>
          <a:prstGeom prst="rect">
            <a:avLst/>
          </a:prstGeom>
          <a:noFill/>
          <a:ln w="9525">
            <a:noFill/>
            <a:miter lim="800000"/>
            <a:headEnd/>
            <a:tailEnd/>
          </a:ln>
        </p:spPr>
      </p:pic>
      <p:sp>
        <p:nvSpPr>
          <p:cNvPr id="5" name="Rectangle 10"/>
          <p:cNvSpPr>
            <a:spLocks noChangeArrowheads="1"/>
          </p:cNvSpPr>
          <p:nvPr/>
        </p:nvSpPr>
        <p:spPr bwMode="gray">
          <a:xfrm>
            <a:off x="0" y="3200400"/>
            <a:ext cx="9144000" cy="914400"/>
          </a:xfrm>
          <a:prstGeom prst="rect">
            <a:avLst/>
          </a:prstGeom>
          <a:solidFill>
            <a:schemeClr val="accent1"/>
          </a:solidFill>
          <a:ln w="9525">
            <a:noFill/>
            <a:miter lim="800000"/>
            <a:headEnd/>
            <a:tailEnd/>
          </a:ln>
          <a:effectLst/>
        </p:spPr>
        <p:txBody>
          <a:bodyPr wrap="none" anchor="ctr"/>
          <a:lstStyle/>
          <a:p>
            <a:pPr>
              <a:defRPr/>
            </a:pPr>
            <a:endParaRPr lang="en-US">
              <a:ea typeface="+mn-ea"/>
            </a:endParaRPr>
          </a:p>
        </p:txBody>
      </p:sp>
      <p:sp>
        <p:nvSpPr>
          <p:cNvPr id="6" name="Rectangle 11"/>
          <p:cNvSpPr>
            <a:spLocks noChangeArrowheads="1"/>
          </p:cNvSpPr>
          <p:nvPr/>
        </p:nvSpPr>
        <p:spPr bwMode="gray">
          <a:xfrm>
            <a:off x="0" y="6629400"/>
            <a:ext cx="9144000" cy="228600"/>
          </a:xfrm>
          <a:prstGeom prst="rect">
            <a:avLst/>
          </a:prstGeom>
          <a:solidFill>
            <a:schemeClr val="accent1"/>
          </a:solidFill>
          <a:ln w="9525">
            <a:noFill/>
            <a:miter lim="800000"/>
            <a:headEnd/>
            <a:tailEnd/>
          </a:ln>
          <a:effectLst/>
        </p:spPr>
        <p:txBody>
          <a:bodyPr wrap="none" anchor="ctr"/>
          <a:lstStyle/>
          <a:p>
            <a:pPr>
              <a:defRPr/>
            </a:pPr>
            <a:endParaRPr lang="en-US">
              <a:ea typeface="+mn-ea"/>
            </a:endParaRPr>
          </a:p>
        </p:txBody>
      </p:sp>
      <p:pic>
        <p:nvPicPr>
          <p:cNvPr id="7" name="Picture 12" descr="CL_Logo_RGB_PNG"/>
          <p:cNvPicPr>
            <a:picLocks noChangeAspect="1" noChangeArrowheads="1"/>
          </p:cNvPicPr>
          <p:nvPr/>
        </p:nvPicPr>
        <p:blipFill>
          <a:blip r:embed="rId3" cstate="print"/>
          <a:srcRect/>
          <a:stretch>
            <a:fillRect/>
          </a:stretch>
        </p:blipFill>
        <p:spPr bwMode="gray">
          <a:xfrm>
            <a:off x="6013450" y="5002213"/>
            <a:ext cx="2697163" cy="1179512"/>
          </a:xfrm>
          <a:prstGeom prst="rect">
            <a:avLst/>
          </a:prstGeom>
          <a:noFill/>
          <a:ln w="9525">
            <a:noFill/>
            <a:miter lim="800000"/>
            <a:headEnd/>
            <a:tailEnd/>
          </a:ln>
        </p:spPr>
      </p:pic>
      <p:sp>
        <p:nvSpPr>
          <p:cNvPr id="8" name="Line 13"/>
          <p:cNvSpPr>
            <a:spLocks noChangeShapeType="1"/>
          </p:cNvSpPr>
          <p:nvPr/>
        </p:nvSpPr>
        <p:spPr bwMode="gray">
          <a:xfrm>
            <a:off x="0" y="3200400"/>
            <a:ext cx="9144000" cy="0"/>
          </a:xfrm>
          <a:prstGeom prst="line">
            <a:avLst/>
          </a:prstGeom>
          <a:noFill/>
          <a:ln w="63500">
            <a:solidFill>
              <a:schemeClr val="bg1"/>
            </a:solidFill>
            <a:round/>
            <a:headEnd/>
            <a:tailEnd/>
          </a:ln>
          <a:effectLst/>
        </p:spPr>
        <p:txBody>
          <a:bodyPr wrap="none" anchor="ctr"/>
          <a:lstStyle/>
          <a:p>
            <a:pPr>
              <a:defRPr/>
            </a:pPr>
            <a:endParaRPr lang="en-US">
              <a:ea typeface="+mn-ea"/>
            </a:endParaRPr>
          </a:p>
        </p:txBody>
      </p:sp>
      <p:sp>
        <p:nvSpPr>
          <p:cNvPr id="4098" name="Rectangle 2"/>
          <p:cNvSpPr>
            <a:spLocks noGrp="1" noChangeArrowheads="1"/>
          </p:cNvSpPr>
          <p:nvPr>
            <p:ph type="ctrTitle"/>
          </p:nvPr>
        </p:nvSpPr>
        <p:spPr>
          <a:xfrm>
            <a:off x="457200" y="1371600"/>
            <a:ext cx="8153400" cy="1600200"/>
          </a:xfrm>
        </p:spPr>
        <p:txBody>
          <a:bodyPr anchor="b"/>
          <a:lstStyle>
            <a:lvl1pPr>
              <a:defRPr sz="3600">
                <a:solidFill>
                  <a:schemeClr val="bg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457200" y="3352800"/>
            <a:ext cx="8153400" cy="304800"/>
          </a:xfrm>
        </p:spPr>
        <p:txBody>
          <a:bodyPr/>
          <a:lstStyle>
            <a:lvl1pPr>
              <a:defRPr>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FF9405-838A-463D-8B17-923B892CBB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00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00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61D323-3929-4F8D-8282-F167CC5D19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D008F776-8305-41FD-ABA7-07603E6F46D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70BD9754-6FC2-4064-AD65-4AF335B5C60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9263"/>
            <a:ext cx="4038600" cy="4411662"/>
          </a:xfrm>
        </p:spPr>
        <p:txBody>
          <a:bodyPr/>
          <a:lstStyle/>
          <a:p>
            <a:pPr lvl="0"/>
            <a:endParaRPr lang="en-US" noProof="0"/>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4D954555-F2CF-43E5-91B2-8A9F7CA67B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55B434-990C-4EF8-8C01-9AE18795C5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32F893-861F-4971-86A2-50E34EA1AF7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3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3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17584A-3F64-4B87-8C46-F2D7AE4732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4617F20-E73B-4447-BFD6-92A0B5403B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387741-592E-4ACC-8D5F-FB394B71F5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4B7CAC7-7EBF-4C29-B003-3F69DD9BF3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9A8B21-6BC2-47D5-BD54-7AD3D340157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C05FEB-FD23-47CB-8CE6-2F5F3D1991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914400"/>
            <a:ext cx="82296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57200" y="1676400"/>
            <a:ext cx="8229600" cy="4438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562600" y="6413500"/>
            <a:ext cx="10668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8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685800" y="6413500"/>
            <a:ext cx="48768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8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457200" y="6413500"/>
            <a:ext cx="2286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800">
                <a:latin typeface="Arial" charset="0"/>
                <a:ea typeface="+mn-ea"/>
                <a:cs typeface="+mn-cs"/>
              </a:defRPr>
            </a:lvl1pPr>
          </a:lstStyle>
          <a:p>
            <a:pPr>
              <a:defRPr/>
            </a:pPr>
            <a:fld id="{5D1D2376-CB9F-4CC3-8635-34224280D074}" type="slidenum">
              <a:rPr lang="en-US"/>
              <a:pPr>
                <a:defRPr/>
              </a:pPr>
              <a:t>‹#›</a:t>
            </a:fld>
            <a:endParaRPr lang="en-US"/>
          </a:p>
        </p:txBody>
      </p:sp>
      <p:pic>
        <p:nvPicPr>
          <p:cNvPr id="27655" name="Picture 7"/>
          <p:cNvPicPr>
            <a:picLocks noChangeAspect="1" noChangeArrowheads="1"/>
          </p:cNvPicPr>
          <p:nvPr/>
        </p:nvPicPr>
        <p:blipFill>
          <a:blip r:embed="rId16" cstate="print"/>
          <a:srcRect t="26190" b="52380"/>
          <a:stretch>
            <a:fillRect/>
          </a:stretch>
        </p:blipFill>
        <p:spPr bwMode="gray">
          <a:xfrm>
            <a:off x="0" y="0"/>
            <a:ext cx="9145588" cy="685800"/>
          </a:xfrm>
          <a:prstGeom prst="rect">
            <a:avLst/>
          </a:prstGeom>
          <a:noFill/>
          <a:ln w="9525">
            <a:noFill/>
            <a:miter lim="800000"/>
            <a:headEnd/>
            <a:tailEnd/>
          </a:ln>
        </p:spPr>
      </p:pic>
      <p:sp>
        <p:nvSpPr>
          <p:cNvPr id="1032" name="Rectangle 8"/>
          <p:cNvSpPr>
            <a:spLocks noChangeArrowheads="1"/>
          </p:cNvSpPr>
          <p:nvPr/>
        </p:nvSpPr>
        <p:spPr bwMode="gray">
          <a:xfrm>
            <a:off x="0" y="684213"/>
            <a:ext cx="9144000" cy="109537"/>
          </a:xfrm>
          <a:prstGeom prst="rect">
            <a:avLst/>
          </a:prstGeom>
          <a:solidFill>
            <a:schemeClr val="accent1"/>
          </a:solidFill>
          <a:ln w="9525">
            <a:noFill/>
            <a:miter lim="800000"/>
            <a:headEnd/>
            <a:tailEnd/>
          </a:ln>
          <a:effectLst/>
        </p:spPr>
        <p:txBody>
          <a:bodyPr wrap="none" anchor="ctr"/>
          <a:lstStyle/>
          <a:p>
            <a:pPr>
              <a:defRPr/>
            </a:pPr>
            <a:endParaRPr lang="en-US">
              <a:ea typeface="+mn-ea"/>
            </a:endParaRPr>
          </a:p>
        </p:txBody>
      </p:sp>
      <p:pic>
        <p:nvPicPr>
          <p:cNvPr id="27657" name="Picture 9" descr="CL_Logo_RGB_PNG"/>
          <p:cNvPicPr preferRelativeResize="0">
            <a:picLocks noChangeAspect="1" noChangeArrowheads="1"/>
          </p:cNvPicPr>
          <p:nvPr/>
        </p:nvPicPr>
        <p:blipFill>
          <a:blip r:embed="rId17" cstate="print"/>
          <a:srcRect/>
          <a:stretch>
            <a:fillRect/>
          </a:stretch>
        </p:blipFill>
        <p:spPr bwMode="auto">
          <a:xfrm>
            <a:off x="7289800" y="6035675"/>
            <a:ext cx="1544638" cy="676275"/>
          </a:xfrm>
          <a:prstGeom prst="rect">
            <a:avLst/>
          </a:prstGeom>
          <a:noFill/>
          <a:ln w="9525">
            <a:noFill/>
            <a:miter lim="800000"/>
            <a:headEnd/>
            <a:tailEnd/>
          </a:ln>
        </p:spPr>
      </p:pic>
      <p:sp>
        <p:nvSpPr>
          <p:cNvPr id="1034" name="Rectangle 10"/>
          <p:cNvSpPr>
            <a:spLocks noChangeArrowheads="1"/>
          </p:cNvSpPr>
          <p:nvPr/>
        </p:nvSpPr>
        <p:spPr bwMode="gray">
          <a:xfrm>
            <a:off x="0" y="6721475"/>
            <a:ext cx="9144000" cy="136525"/>
          </a:xfrm>
          <a:prstGeom prst="rect">
            <a:avLst/>
          </a:prstGeom>
          <a:solidFill>
            <a:schemeClr val="accent1"/>
          </a:solidFill>
          <a:ln w="9525">
            <a:noFill/>
            <a:miter lim="800000"/>
            <a:headEnd/>
            <a:tailEnd/>
          </a:ln>
          <a:effectLst/>
        </p:spPr>
        <p:txBody>
          <a:bodyPr wrap="none" anchor="ctr"/>
          <a:lstStyle/>
          <a:p>
            <a:pPr>
              <a:defRPr/>
            </a:pPr>
            <a:endParaRPr lang="en-US">
              <a:ea typeface="+mn-ea"/>
            </a:endParaRPr>
          </a:p>
        </p:txBody>
      </p:sp>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4" r:id="rId12"/>
    <p:sldLayoutId id="2147483805" r:id="rId13"/>
    <p:sldLayoutId id="2147483806" r:id="rId14"/>
  </p:sldLayoutIdLst>
  <p:txStyles>
    <p:titleStyle>
      <a:lvl1pPr algn="l" rtl="0" eaLnBrk="0" fontAlgn="base" hangingPunct="0">
        <a:spcBef>
          <a:spcPct val="0"/>
        </a:spcBef>
        <a:spcAft>
          <a:spcPct val="0"/>
        </a:spcAft>
        <a:defRPr sz="2200">
          <a:solidFill>
            <a:schemeClr val="accent1"/>
          </a:solidFill>
          <a:latin typeface="+mj-lt"/>
          <a:ea typeface="+mj-ea"/>
          <a:cs typeface="ＭＳ Ｐゴシック"/>
        </a:defRPr>
      </a:lvl1pPr>
      <a:lvl2pPr algn="l" rtl="0" eaLnBrk="0" fontAlgn="base" hangingPunct="0">
        <a:spcBef>
          <a:spcPct val="0"/>
        </a:spcBef>
        <a:spcAft>
          <a:spcPct val="0"/>
        </a:spcAft>
        <a:defRPr sz="2200">
          <a:solidFill>
            <a:schemeClr val="accent1"/>
          </a:solidFill>
          <a:latin typeface="Arial" charset="0"/>
          <a:ea typeface="ＭＳ Ｐゴシック" pitchFamily="112" charset="-128"/>
          <a:cs typeface="ＭＳ Ｐゴシック"/>
        </a:defRPr>
      </a:lvl2pPr>
      <a:lvl3pPr algn="l" rtl="0" eaLnBrk="0" fontAlgn="base" hangingPunct="0">
        <a:spcBef>
          <a:spcPct val="0"/>
        </a:spcBef>
        <a:spcAft>
          <a:spcPct val="0"/>
        </a:spcAft>
        <a:defRPr sz="2200">
          <a:solidFill>
            <a:schemeClr val="accent1"/>
          </a:solidFill>
          <a:latin typeface="Arial" charset="0"/>
          <a:ea typeface="ＭＳ Ｐゴシック" pitchFamily="112" charset="-128"/>
          <a:cs typeface="ＭＳ Ｐゴシック"/>
        </a:defRPr>
      </a:lvl3pPr>
      <a:lvl4pPr algn="l" rtl="0" eaLnBrk="0" fontAlgn="base" hangingPunct="0">
        <a:spcBef>
          <a:spcPct val="0"/>
        </a:spcBef>
        <a:spcAft>
          <a:spcPct val="0"/>
        </a:spcAft>
        <a:defRPr sz="2200">
          <a:solidFill>
            <a:schemeClr val="accent1"/>
          </a:solidFill>
          <a:latin typeface="Arial" charset="0"/>
          <a:ea typeface="ＭＳ Ｐゴシック" pitchFamily="112" charset="-128"/>
          <a:cs typeface="ＭＳ Ｐゴシック"/>
        </a:defRPr>
      </a:lvl4pPr>
      <a:lvl5pPr algn="l" rtl="0" eaLnBrk="0" fontAlgn="base" hangingPunct="0">
        <a:spcBef>
          <a:spcPct val="0"/>
        </a:spcBef>
        <a:spcAft>
          <a:spcPct val="0"/>
        </a:spcAft>
        <a:defRPr sz="2200">
          <a:solidFill>
            <a:schemeClr val="accent1"/>
          </a:solidFill>
          <a:latin typeface="Arial" charset="0"/>
          <a:ea typeface="ＭＳ Ｐゴシック" pitchFamily="112" charset="-128"/>
          <a:cs typeface="ＭＳ Ｐゴシック"/>
        </a:defRPr>
      </a:lvl5pPr>
      <a:lvl6pPr marL="457200" algn="l" rtl="0" eaLnBrk="1" fontAlgn="base" hangingPunct="1">
        <a:spcBef>
          <a:spcPct val="0"/>
        </a:spcBef>
        <a:spcAft>
          <a:spcPct val="0"/>
        </a:spcAft>
        <a:defRPr sz="2200">
          <a:solidFill>
            <a:schemeClr val="accent1"/>
          </a:solidFill>
          <a:latin typeface="Arial" charset="0"/>
          <a:ea typeface="ＭＳ Ｐゴシック" pitchFamily="112" charset="-128"/>
        </a:defRPr>
      </a:lvl6pPr>
      <a:lvl7pPr marL="914400" algn="l" rtl="0" eaLnBrk="1" fontAlgn="base" hangingPunct="1">
        <a:spcBef>
          <a:spcPct val="0"/>
        </a:spcBef>
        <a:spcAft>
          <a:spcPct val="0"/>
        </a:spcAft>
        <a:defRPr sz="2200">
          <a:solidFill>
            <a:schemeClr val="accent1"/>
          </a:solidFill>
          <a:latin typeface="Arial" charset="0"/>
          <a:ea typeface="ＭＳ Ｐゴシック" pitchFamily="112" charset="-128"/>
        </a:defRPr>
      </a:lvl7pPr>
      <a:lvl8pPr marL="1371600" algn="l" rtl="0" eaLnBrk="1" fontAlgn="base" hangingPunct="1">
        <a:spcBef>
          <a:spcPct val="0"/>
        </a:spcBef>
        <a:spcAft>
          <a:spcPct val="0"/>
        </a:spcAft>
        <a:defRPr sz="2200">
          <a:solidFill>
            <a:schemeClr val="accent1"/>
          </a:solidFill>
          <a:latin typeface="Arial" charset="0"/>
          <a:ea typeface="ＭＳ Ｐゴシック" pitchFamily="112" charset="-128"/>
        </a:defRPr>
      </a:lvl8pPr>
      <a:lvl9pPr marL="1828800" algn="l" rtl="0" eaLnBrk="1" fontAlgn="base" hangingPunct="1">
        <a:spcBef>
          <a:spcPct val="0"/>
        </a:spcBef>
        <a:spcAft>
          <a:spcPct val="0"/>
        </a:spcAft>
        <a:defRPr sz="2200">
          <a:solidFill>
            <a:schemeClr val="accent1"/>
          </a:solidFill>
          <a:latin typeface="Arial" charset="0"/>
          <a:ea typeface="ＭＳ Ｐゴシック" pitchFamily="112" charset="-128"/>
        </a:defRPr>
      </a:lvl9pPr>
    </p:titleStyle>
    <p:bodyStyle>
      <a:lvl1pPr marL="342900" indent="-342900" algn="l" rtl="0" eaLnBrk="0" fontAlgn="base" hangingPunct="0">
        <a:lnSpc>
          <a:spcPts val="2200"/>
        </a:lnSpc>
        <a:spcBef>
          <a:spcPct val="50000"/>
        </a:spcBef>
        <a:spcAft>
          <a:spcPct val="0"/>
        </a:spcAft>
        <a:defRPr>
          <a:solidFill>
            <a:schemeClr val="tx1"/>
          </a:solidFill>
          <a:latin typeface="+mn-lt"/>
          <a:ea typeface="+mn-ea"/>
          <a:cs typeface="ＭＳ Ｐゴシック"/>
        </a:defRPr>
      </a:lvl1pPr>
      <a:lvl2pPr marL="452438" indent="-223838" algn="l" rtl="0" eaLnBrk="0" fontAlgn="base" hangingPunct="0">
        <a:spcBef>
          <a:spcPct val="50000"/>
        </a:spcBef>
        <a:spcAft>
          <a:spcPct val="0"/>
        </a:spcAft>
        <a:buClr>
          <a:schemeClr val="hlink"/>
        </a:buClr>
        <a:buFont typeface="Wingdings" pitchFamily="2" charset="2"/>
        <a:buChar char="§"/>
        <a:defRPr>
          <a:solidFill>
            <a:schemeClr val="tx1"/>
          </a:solidFill>
          <a:latin typeface="+mn-lt"/>
          <a:ea typeface="+mn-ea"/>
          <a:cs typeface="ＭＳ Ｐゴシック"/>
        </a:defRPr>
      </a:lvl2pPr>
      <a:lvl3pPr marL="741363" indent="-174625" algn="l" rtl="0" eaLnBrk="0" fontAlgn="base" hangingPunct="0">
        <a:spcBef>
          <a:spcPct val="30000"/>
        </a:spcBef>
        <a:spcAft>
          <a:spcPct val="0"/>
        </a:spcAft>
        <a:buClr>
          <a:schemeClr val="hlink"/>
        </a:buClr>
        <a:buFont typeface="Wingdings" pitchFamily="2" charset="2"/>
        <a:buChar char="§"/>
        <a:defRPr sz="1600">
          <a:solidFill>
            <a:schemeClr val="tx1"/>
          </a:solidFill>
          <a:latin typeface="+mn-lt"/>
          <a:ea typeface="+mn-ea"/>
          <a:cs typeface="ＭＳ Ｐゴシック"/>
        </a:defRPr>
      </a:lvl3pPr>
      <a:lvl4pPr marL="1028700" indent="-173038" algn="l" rtl="0" eaLnBrk="0" fontAlgn="base" hangingPunct="0">
        <a:spcBef>
          <a:spcPct val="30000"/>
        </a:spcBef>
        <a:spcAft>
          <a:spcPct val="0"/>
        </a:spcAft>
        <a:buClr>
          <a:schemeClr val="hlink"/>
        </a:buClr>
        <a:buFont typeface="Wingdings" pitchFamily="2" charset="2"/>
        <a:buChar char="§"/>
        <a:defRPr sz="1600">
          <a:solidFill>
            <a:schemeClr val="tx1"/>
          </a:solidFill>
          <a:latin typeface="+mn-lt"/>
          <a:ea typeface="+mn-ea"/>
          <a:cs typeface="ＭＳ Ｐゴシック"/>
        </a:defRPr>
      </a:lvl4pPr>
      <a:lvl5pPr marL="1314450" indent="-171450" algn="l" rtl="0" eaLnBrk="0" fontAlgn="base" hangingPunct="0">
        <a:spcBef>
          <a:spcPct val="30000"/>
        </a:spcBef>
        <a:spcAft>
          <a:spcPct val="0"/>
        </a:spcAft>
        <a:buClr>
          <a:schemeClr val="hlink"/>
        </a:buClr>
        <a:buFont typeface="Wingdings" pitchFamily="2" charset="2"/>
        <a:buChar char="§"/>
        <a:defRPr sz="1400">
          <a:solidFill>
            <a:schemeClr val="tx1"/>
          </a:solidFill>
          <a:latin typeface="+mn-lt"/>
          <a:ea typeface="+mn-ea"/>
          <a:cs typeface="ＭＳ Ｐゴシック"/>
        </a:defRPr>
      </a:lvl5pPr>
      <a:lvl6pPr marL="1771650" indent="-171450" algn="l" rtl="0" eaLnBrk="1" fontAlgn="base" hangingPunct="1">
        <a:spcBef>
          <a:spcPct val="30000"/>
        </a:spcBef>
        <a:spcAft>
          <a:spcPct val="0"/>
        </a:spcAft>
        <a:buClr>
          <a:schemeClr val="hlink"/>
        </a:buClr>
        <a:buFont typeface="Wingdings" pitchFamily="112" charset="2"/>
        <a:buChar char="§"/>
        <a:defRPr sz="1400">
          <a:solidFill>
            <a:schemeClr val="tx1"/>
          </a:solidFill>
          <a:latin typeface="+mn-lt"/>
          <a:ea typeface="+mn-ea"/>
        </a:defRPr>
      </a:lvl6pPr>
      <a:lvl7pPr marL="2228850" indent="-171450" algn="l" rtl="0" eaLnBrk="1" fontAlgn="base" hangingPunct="1">
        <a:spcBef>
          <a:spcPct val="30000"/>
        </a:spcBef>
        <a:spcAft>
          <a:spcPct val="0"/>
        </a:spcAft>
        <a:buClr>
          <a:schemeClr val="hlink"/>
        </a:buClr>
        <a:buFont typeface="Wingdings" pitchFamily="112" charset="2"/>
        <a:buChar char="§"/>
        <a:defRPr sz="1400">
          <a:solidFill>
            <a:schemeClr val="tx1"/>
          </a:solidFill>
          <a:latin typeface="+mn-lt"/>
          <a:ea typeface="+mn-ea"/>
        </a:defRPr>
      </a:lvl7pPr>
      <a:lvl8pPr marL="2686050" indent="-171450" algn="l" rtl="0" eaLnBrk="1" fontAlgn="base" hangingPunct="1">
        <a:spcBef>
          <a:spcPct val="30000"/>
        </a:spcBef>
        <a:spcAft>
          <a:spcPct val="0"/>
        </a:spcAft>
        <a:buClr>
          <a:schemeClr val="hlink"/>
        </a:buClr>
        <a:buFont typeface="Wingdings" pitchFamily="112" charset="2"/>
        <a:buChar char="§"/>
        <a:defRPr sz="1400">
          <a:solidFill>
            <a:schemeClr val="tx1"/>
          </a:solidFill>
          <a:latin typeface="+mn-lt"/>
          <a:ea typeface="+mn-ea"/>
        </a:defRPr>
      </a:lvl8pPr>
      <a:lvl9pPr marL="3143250" indent="-171450" algn="l" rtl="0" eaLnBrk="1" fontAlgn="base" hangingPunct="1">
        <a:spcBef>
          <a:spcPct val="30000"/>
        </a:spcBef>
        <a:spcAft>
          <a:spcPct val="0"/>
        </a:spcAft>
        <a:buClr>
          <a:schemeClr val="hlink"/>
        </a:buClr>
        <a:buFont typeface="Wingdings" pitchFamily="112"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5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60.png"/><Relationship Id="rId7" Type="http://schemas.openxmlformats.org/officeDocument/2006/relationships/oleObject" Target="../embeddings/oleObject57.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60.png"/><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1.bin"/><Relationship Id="rId5" Type="http://schemas.openxmlformats.org/officeDocument/2006/relationships/oleObject" Target="../embeddings/oleObject60.bin"/><Relationship Id="rId4" Type="http://schemas.openxmlformats.org/officeDocument/2006/relationships/oleObject" Target="../embeddings/oleObject59.bin"/><Relationship Id="rId9" Type="http://schemas.openxmlformats.org/officeDocument/2006/relationships/oleObject" Target="../embeddings/oleObject64.bin"/></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oleObject" Target="../embeddings/oleObject65.bin"/></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68.bin"/><Relationship Id="rId5" Type="http://schemas.openxmlformats.org/officeDocument/2006/relationships/oleObject" Target="../embeddings/oleObject67.bin"/><Relationship Id="rId4" Type="http://schemas.openxmlformats.org/officeDocument/2006/relationships/oleObject" Target="../embeddings/oleObject66.bin"/></Relationships>
</file>

<file path=ppt/slides/_rels/slide2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oleObject" Target="../embeddings/oleObject69.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71.bin"/><Relationship Id="rId5" Type="http://schemas.openxmlformats.org/officeDocument/2006/relationships/oleObject" Target="../embeddings/oleObject70.bin"/><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12.xml"/><Relationship Id="rId1" Type="http://schemas.openxmlformats.org/officeDocument/2006/relationships/vmlDrawing" Target="../drawings/vmlDrawing18.vml"/><Relationship Id="rId5" Type="http://schemas.openxmlformats.org/officeDocument/2006/relationships/oleObject" Target="../embeddings/oleObject75.bin"/><Relationship Id="rId4" Type="http://schemas.openxmlformats.org/officeDocument/2006/relationships/oleObject" Target="../embeddings/oleObject74.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84.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oleObject" Target="../embeddings/oleObject77.bin"/><Relationship Id="rId7" Type="http://schemas.openxmlformats.org/officeDocument/2006/relationships/oleObject" Target="../embeddings/oleObject80.bin"/><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79.bin"/><Relationship Id="rId5" Type="http://schemas.openxmlformats.org/officeDocument/2006/relationships/image" Target="../media/image90.png"/><Relationship Id="rId4" Type="http://schemas.openxmlformats.org/officeDocument/2006/relationships/oleObject" Target="../embeddings/oleObject78.bin"/><Relationship Id="rId9" Type="http://schemas.openxmlformats.org/officeDocument/2006/relationships/oleObject" Target="../embeddings/oleObject82.bin"/></Relationships>
</file>

<file path=ppt/slides/_rels/slide3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86.bin"/><Relationship Id="rId5" Type="http://schemas.openxmlformats.org/officeDocument/2006/relationships/oleObject" Target="../embeddings/oleObject85.bin"/><Relationship Id="rId4" Type="http://schemas.openxmlformats.org/officeDocument/2006/relationships/oleObject" Target="../embeddings/oleObject84.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oleObject" Target="../embeddings/oleObject87.bin"/><Relationship Id="rId7" Type="http://schemas.openxmlformats.org/officeDocument/2006/relationships/oleObject" Target="../embeddings/oleObject91.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oleObject" Target="../embeddings/oleObject90.bin"/><Relationship Id="rId5" Type="http://schemas.openxmlformats.org/officeDocument/2006/relationships/oleObject" Target="../embeddings/oleObject89.bin"/><Relationship Id="rId4" Type="http://schemas.openxmlformats.org/officeDocument/2006/relationships/oleObject" Target="../embeddings/oleObject88.bin"/><Relationship Id="rId9" Type="http://schemas.openxmlformats.org/officeDocument/2006/relationships/oleObject" Target="../embeddings/oleObject93.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1.bin"/><Relationship Id="rId5" Type="http://schemas.openxmlformats.org/officeDocument/2006/relationships/oleObject" Target="../embeddings/oleObject10.bin"/><Relationship Id="rId10" Type="http://schemas.openxmlformats.org/officeDocument/2006/relationships/oleObject" Target="../embeddings/oleObject15.bin"/><Relationship Id="rId4" Type="http://schemas.openxmlformats.org/officeDocument/2006/relationships/oleObject" Target="../embeddings/oleObject9.bin"/><Relationship Id="rId9" Type="http://schemas.openxmlformats.org/officeDocument/2006/relationships/oleObject" Target="../embeddings/oleObject14.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3" Type="http://schemas.openxmlformats.org/officeDocument/2006/relationships/image" Target="../media/image26.png"/><Relationship Id="rId7" Type="http://schemas.openxmlformats.org/officeDocument/2006/relationships/oleObject" Target="../embeddings/oleObject20.bin"/><Relationship Id="rId12"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0" Type="http://schemas.openxmlformats.org/officeDocument/2006/relationships/oleObject" Target="../embeddings/oleObject23.bin"/><Relationship Id="rId4" Type="http://schemas.openxmlformats.org/officeDocument/2006/relationships/oleObject" Target="../embeddings/oleObject17.bin"/><Relationship Id="rId9" Type="http://schemas.openxmlformats.org/officeDocument/2006/relationships/oleObject" Target="../embeddings/oleObject22.bin"/><Relationship Id="rId14" Type="http://schemas.openxmlformats.org/officeDocument/2006/relationships/oleObject" Target="../embeddings/oleObject27.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oleObject" Target="../embeddings/oleObject28.bin"/><Relationship Id="rId7"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31.bin"/><Relationship Id="rId11" Type="http://schemas.openxmlformats.org/officeDocument/2006/relationships/oleObject" Target="../embeddings/oleObject35.bin"/><Relationship Id="rId5" Type="http://schemas.openxmlformats.org/officeDocument/2006/relationships/oleObject" Target="../embeddings/oleObject30.bin"/><Relationship Id="rId10" Type="http://schemas.openxmlformats.org/officeDocument/2006/relationships/oleObject" Target="../embeddings/oleObject34.bin"/><Relationship Id="rId4" Type="http://schemas.openxmlformats.org/officeDocument/2006/relationships/oleObject" Target="../embeddings/oleObject29.bin"/><Relationship Id="rId9" Type="http://schemas.openxmlformats.org/officeDocument/2006/relationships/oleObject" Target="../embeddings/oleObject33.bin"/></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oleObject3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r>
              <a:rPr lang="en-US" dirty="0" err="1" smtClean="0">
                <a:solidFill>
                  <a:srgbClr val="FFFFFF"/>
                </a:solidFill>
              </a:rPr>
              <a:t>Κεφάλαιο</a:t>
            </a:r>
            <a:r>
              <a:rPr lang="en-US" dirty="0" smtClean="0">
                <a:solidFill>
                  <a:srgbClr val="FFFFFF"/>
                </a:solidFill>
              </a:rPr>
              <a:t> Η6</a:t>
            </a:r>
          </a:p>
        </p:txBody>
      </p:sp>
      <p:sp>
        <p:nvSpPr>
          <p:cNvPr id="32771" name="Rectangle 3"/>
          <p:cNvSpPr>
            <a:spLocks noGrp="1" noChangeArrowheads="1"/>
          </p:cNvSpPr>
          <p:nvPr>
            <p:ph type="subTitle" idx="1"/>
          </p:nvPr>
        </p:nvSpPr>
        <p:spPr/>
        <p:txBody>
          <a:bodyPr/>
          <a:lstStyle/>
          <a:p>
            <a:pPr marL="0" indent="0"/>
            <a:r>
              <a:rPr lang="en-US" sz="2400" dirty="0" err="1" smtClean="0">
                <a:solidFill>
                  <a:srgbClr val="FFFFFF"/>
                </a:solidFill>
              </a:rPr>
              <a:t>Πηγές</a:t>
            </a:r>
            <a:r>
              <a:rPr lang="en-US" sz="2400" dirty="0" smtClean="0">
                <a:solidFill>
                  <a:srgbClr val="FFFFFF"/>
                </a:solidFill>
              </a:rPr>
              <a:t> </a:t>
            </a:r>
            <a:r>
              <a:rPr lang="en-US" sz="2400" dirty="0" err="1" smtClean="0">
                <a:solidFill>
                  <a:srgbClr val="FFFFFF"/>
                </a:solidFill>
              </a:rPr>
              <a:t>μαγνητικού</a:t>
            </a:r>
            <a:r>
              <a:rPr lang="en-US" sz="2400" dirty="0" smtClean="0">
                <a:solidFill>
                  <a:srgbClr val="FFFFFF"/>
                </a:solidFill>
              </a:rPr>
              <a:t> </a:t>
            </a:r>
            <a:r>
              <a:rPr lang="en-US" sz="2400" dirty="0" err="1" smtClean="0">
                <a:solidFill>
                  <a:srgbClr val="FFFFFF"/>
                </a:solidFill>
              </a:rPr>
              <a:t>πεδίου</a:t>
            </a:r>
            <a:endParaRPr lang="en-US" sz="2400" dirty="0" smtClean="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Rectangle 3"/>
          <p:cNvSpPr>
            <a:spLocks noGrp="1" noChangeArrowheads="1"/>
          </p:cNvSpPr>
          <p:nvPr>
            <p:ph type="body" sz="half" idx="1"/>
          </p:nvPr>
        </p:nvSpPr>
        <p:spPr>
          <a:xfrm>
            <a:off x="339216" y="1984727"/>
            <a:ext cx="4038600" cy="3729226"/>
          </a:xfrm>
        </p:spPr>
        <p:txBody>
          <a:bodyPr>
            <a:spAutoFit/>
          </a:bodyPr>
          <a:lstStyle/>
          <a:p>
            <a:pPr marL="0" indent="0">
              <a:lnSpc>
                <a:spcPts val="2500"/>
              </a:lnSpc>
              <a:spcBef>
                <a:spcPts val="2400"/>
              </a:spcBef>
            </a:pPr>
            <a:r>
              <a:rPr lang="en-US" dirty="0" err="1" smtClean="0">
                <a:solidFill>
                  <a:srgbClr val="000000"/>
                </a:solidFill>
              </a:rPr>
              <a:t>Βρίσκουμε</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οποίο</a:t>
            </a:r>
            <a:r>
              <a:rPr lang="en-US" dirty="0" smtClean="0">
                <a:solidFill>
                  <a:srgbClr val="000000"/>
                </a:solidFill>
              </a:rPr>
              <a:t> </a:t>
            </a:r>
            <a:r>
              <a:rPr lang="en-US" dirty="0" err="1" smtClean="0">
                <a:solidFill>
                  <a:srgbClr val="000000"/>
                </a:solidFill>
              </a:rPr>
              <a:t>δημιουργεί</a:t>
            </a:r>
            <a:r>
              <a:rPr lang="el-GR" dirty="0" smtClean="0">
                <a:solidFill>
                  <a:srgbClr val="000000"/>
                </a:solidFill>
              </a:rPr>
              <a:t>ται</a:t>
            </a:r>
            <a:r>
              <a:rPr lang="en-US" dirty="0" smtClean="0">
                <a:solidFill>
                  <a:srgbClr val="000000"/>
                </a:solidFill>
              </a:rPr>
              <a:t> </a:t>
            </a:r>
            <a:r>
              <a:rPr lang="el-GR" dirty="0" smtClean="0">
                <a:solidFill>
                  <a:srgbClr val="000000"/>
                </a:solidFill>
              </a:rPr>
              <a:t>από </a:t>
            </a:r>
            <a:r>
              <a:rPr lang="en-US" dirty="0" err="1" smtClean="0">
                <a:solidFill>
                  <a:srgbClr val="000000"/>
                </a:solidFill>
              </a:rPr>
              <a:t>το</a:t>
            </a:r>
            <a:r>
              <a:rPr lang="en-US" dirty="0" smtClean="0">
                <a:solidFill>
                  <a:srgbClr val="000000"/>
                </a:solidFill>
              </a:rPr>
              <a:t> </a:t>
            </a:r>
            <a:r>
              <a:rPr lang="el-GR" dirty="0" smtClean="0">
                <a:solidFill>
                  <a:srgbClr val="000000"/>
                </a:solidFill>
              </a:rPr>
              <a:t>καμπύλο</a:t>
            </a:r>
            <a:r>
              <a:rPr lang="en-US" dirty="0" smtClean="0">
                <a:solidFill>
                  <a:srgbClr val="000000"/>
                </a:solidFill>
              </a:rPr>
              <a:t> </a:t>
            </a:r>
            <a:r>
              <a:rPr lang="el-GR" dirty="0" smtClean="0">
                <a:solidFill>
                  <a:srgbClr val="000000"/>
                </a:solidFill>
              </a:rPr>
              <a:t>στοιχειώδες </a:t>
            </a:r>
            <a:r>
              <a:rPr lang="en-US" dirty="0" err="1" smtClean="0">
                <a:solidFill>
                  <a:srgbClr val="000000"/>
                </a:solidFill>
              </a:rPr>
              <a:t>τμήμα</a:t>
            </a:r>
            <a:r>
              <a:rPr lang="en-US" dirty="0" smtClean="0">
                <a:solidFill>
                  <a:srgbClr val="000000"/>
                </a:solidFill>
              </a:rPr>
              <a:t> </a:t>
            </a:r>
            <a:r>
              <a:rPr lang="el-GR" dirty="0" smtClean="0">
                <a:solidFill>
                  <a:srgbClr val="000000"/>
                </a:solidFill>
              </a:rPr>
              <a:t>        του </a:t>
            </a:r>
            <a:r>
              <a:rPr lang="en-US" dirty="0" err="1" smtClean="0">
                <a:solidFill>
                  <a:srgbClr val="000000"/>
                </a:solidFill>
              </a:rPr>
              <a:t>σύρματος</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l-GR" dirty="0" smtClean="0">
                <a:solidFill>
                  <a:srgbClr val="000000"/>
                </a:solidFill>
              </a:rPr>
              <a:t>κέντρο </a:t>
            </a:r>
            <a:r>
              <a:rPr lang="en-US" i="1" dirty="0" smtClean="0">
                <a:solidFill>
                  <a:srgbClr val="000000"/>
                </a:solidFill>
              </a:rPr>
              <a:t>O</a:t>
            </a:r>
            <a:r>
              <a:rPr lang="en-US" dirty="0" smtClean="0">
                <a:solidFill>
                  <a:srgbClr val="000000"/>
                </a:solidFill>
              </a:rPr>
              <a:t>.</a:t>
            </a:r>
          </a:p>
          <a:p>
            <a:pPr marL="0" indent="0">
              <a:lnSpc>
                <a:spcPct val="100000"/>
              </a:lnSpc>
              <a:spcBef>
                <a:spcPts val="2400"/>
              </a:spcBef>
            </a:pPr>
            <a:r>
              <a:rPr lang="en-US" dirty="0" err="1" smtClean="0">
                <a:solidFill>
                  <a:srgbClr val="000000"/>
                </a:solidFill>
              </a:rPr>
              <a:t>Ολοκληρώνουμε</a:t>
            </a:r>
            <a:r>
              <a:rPr lang="en-US" dirty="0" smtClean="0">
                <a:solidFill>
                  <a:srgbClr val="000000"/>
                </a:solidFill>
              </a:rPr>
              <a:t>, </a:t>
            </a:r>
            <a:r>
              <a:rPr lang="en-US" dirty="0" err="1" smtClean="0">
                <a:solidFill>
                  <a:srgbClr val="000000"/>
                </a:solidFill>
              </a:rPr>
              <a:t>λαμβάνοντας</a:t>
            </a:r>
            <a:r>
              <a:rPr lang="en-US" dirty="0" smtClean="0">
                <a:solidFill>
                  <a:srgbClr val="000000"/>
                </a:solidFill>
              </a:rPr>
              <a:t> </a:t>
            </a:r>
            <a:r>
              <a:rPr lang="en-US" dirty="0" err="1" smtClean="0">
                <a:solidFill>
                  <a:srgbClr val="000000"/>
                </a:solidFill>
              </a:rPr>
              <a:t>υπόψη</a:t>
            </a:r>
            <a:r>
              <a:rPr lang="en-US" dirty="0" smtClean="0">
                <a:solidFill>
                  <a:srgbClr val="000000"/>
                </a:solidFill>
              </a:rPr>
              <a:t> </a:t>
            </a:r>
            <a:r>
              <a:rPr lang="en-US" dirty="0" err="1" smtClean="0">
                <a:solidFill>
                  <a:srgbClr val="000000"/>
                </a:solidFill>
              </a:rPr>
              <a:t>ότι</a:t>
            </a:r>
            <a:r>
              <a:rPr lang="en-US" dirty="0" smtClean="0">
                <a:solidFill>
                  <a:srgbClr val="000000"/>
                </a:solidFill>
              </a:rPr>
              <a:t> </a:t>
            </a:r>
            <a:r>
              <a:rPr lang="en-US" dirty="0" err="1" smtClean="0">
                <a:solidFill>
                  <a:srgbClr val="000000"/>
                </a:solidFill>
              </a:rPr>
              <a:t>τα</a:t>
            </a:r>
            <a:r>
              <a:rPr lang="en-US" dirty="0" smtClean="0">
                <a:solidFill>
                  <a:srgbClr val="000000"/>
                </a:solidFill>
              </a:rPr>
              <a:t> </a:t>
            </a:r>
            <a:r>
              <a:rPr lang="en-US" i="1" dirty="0" smtClean="0">
                <a:solidFill>
                  <a:srgbClr val="000000"/>
                </a:solidFill>
                <a:latin typeface="Times New Roman" pitchFamily="18" charset="0"/>
                <a:cs typeface="Times New Roman" pitchFamily="18" charset="0"/>
              </a:rPr>
              <a:t>I</a:t>
            </a:r>
            <a:r>
              <a:rPr lang="en-US" i="1" dirty="0" smtClean="0">
                <a:solidFill>
                  <a:srgbClr val="000000"/>
                </a:solidFill>
                <a:latin typeface="Times New Roman" pitchFamily="18" charset="0"/>
              </a:rPr>
              <a:t> </a:t>
            </a:r>
            <a:r>
              <a:rPr lang="el-GR" i="1" dirty="0" smtClean="0">
                <a:solidFill>
                  <a:srgbClr val="000000"/>
                </a:solidFill>
                <a:latin typeface="Times New Roman" pitchFamily="18" charset="0"/>
              </a:rPr>
              <a:t> </a:t>
            </a:r>
            <a:r>
              <a:rPr lang="en-US" dirty="0" err="1" smtClean="0">
                <a:solidFill>
                  <a:srgbClr val="000000"/>
                </a:solidFill>
              </a:rPr>
              <a:t>και</a:t>
            </a:r>
            <a:r>
              <a:rPr lang="en-US" dirty="0" smtClean="0">
                <a:solidFill>
                  <a:srgbClr val="000000"/>
                </a:solidFill>
              </a:rPr>
              <a:t> </a:t>
            </a:r>
            <a:r>
              <a:rPr lang="el-GR" dirty="0" smtClean="0">
                <a:solidFill>
                  <a:srgbClr val="000000"/>
                </a:solidFill>
              </a:rPr>
              <a:t> </a:t>
            </a:r>
            <a:r>
              <a:rPr lang="el-GR" i="1" dirty="0" smtClean="0">
                <a:solidFill>
                  <a:srgbClr val="000000"/>
                </a:solidFill>
                <a:latin typeface="Times New Roman" pitchFamily="18" charset="0"/>
                <a:cs typeface="Times New Roman" pitchFamily="18" charset="0"/>
              </a:rPr>
              <a:t>α</a:t>
            </a:r>
            <a:r>
              <a:rPr lang="el-GR"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σταθερ</a:t>
            </a:r>
            <a:r>
              <a:rPr lang="el-GR" dirty="0" smtClean="0">
                <a:solidFill>
                  <a:srgbClr val="000000"/>
                </a:solidFill>
              </a:rPr>
              <a:t>ά</a:t>
            </a:r>
            <a:r>
              <a:rPr lang="en-US" dirty="0" smtClean="0">
                <a:solidFill>
                  <a:srgbClr val="000000"/>
                </a:solidFill>
              </a:rPr>
              <a:t> </a:t>
            </a:r>
            <a:r>
              <a:rPr lang="el-GR" dirty="0" smtClean="0">
                <a:solidFill>
                  <a:srgbClr val="000000"/>
                </a:solidFill>
              </a:rPr>
              <a:t>μεγέθη.</a:t>
            </a:r>
            <a:endParaRPr lang="en-US" dirty="0" smtClean="0">
              <a:solidFill>
                <a:srgbClr val="000000"/>
              </a:solidFill>
            </a:endParaRPr>
          </a:p>
          <a:p>
            <a:pPr marL="0" indent="0">
              <a:lnSpc>
                <a:spcPct val="100000"/>
              </a:lnSpc>
              <a:spcBef>
                <a:spcPts val="2400"/>
              </a:spcBef>
            </a:pPr>
            <a:endParaRPr lang="en-US" dirty="0" smtClean="0">
              <a:solidFill>
                <a:srgbClr val="000000"/>
              </a:solidFill>
            </a:endParaRPr>
          </a:p>
          <a:p>
            <a:pPr marL="0" indent="0">
              <a:lnSpc>
                <a:spcPct val="100000"/>
              </a:lnSpc>
              <a:spcBef>
                <a:spcPts val="2400"/>
              </a:spcBef>
            </a:pPr>
            <a:endParaRPr lang="en-US" dirty="0" smtClean="0">
              <a:solidFill>
                <a:srgbClr val="000000"/>
              </a:solidFill>
            </a:endParaRPr>
          </a:p>
          <a:p>
            <a:pPr lvl="1">
              <a:spcBef>
                <a:spcPts val="600"/>
              </a:spcBef>
              <a:buClr>
                <a:srgbClr val="2187BA"/>
              </a:buClr>
            </a:pPr>
            <a:r>
              <a:rPr lang="el-GR" sz="1700" dirty="0" smtClean="0">
                <a:solidFill>
                  <a:srgbClr val="000000"/>
                </a:solidFill>
              </a:rPr>
              <a:t>Η ακτίνα </a:t>
            </a:r>
            <a:r>
              <a:rPr lang="en-US" sz="1700" i="1" dirty="0" smtClean="0">
                <a:solidFill>
                  <a:srgbClr val="000000"/>
                </a:solidFill>
                <a:latin typeface="Symbol" pitchFamily="80" charset="2"/>
              </a:rPr>
              <a:t>q</a:t>
            </a:r>
            <a:r>
              <a:rPr lang="en-US" sz="1700" dirty="0" smtClean="0">
                <a:solidFill>
                  <a:srgbClr val="000000"/>
                </a:solidFill>
              </a:rPr>
              <a:t> </a:t>
            </a:r>
            <a:r>
              <a:rPr lang="el-GR" sz="1700" dirty="0" smtClean="0">
                <a:solidFill>
                  <a:srgbClr val="000000"/>
                </a:solidFill>
              </a:rPr>
              <a:t> μετριέται </a:t>
            </a:r>
            <a:r>
              <a:rPr lang="en-US" sz="1700" dirty="0" err="1" smtClean="0">
                <a:solidFill>
                  <a:srgbClr val="000000"/>
                </a:solidFill>
              </a:rPr>
              <a:t>σε</a:t>
            </a:r>
            <a:r>
              <a:rPr lang="en-US" sz="1700" dirty="0" smtClean="0">
                <a:solidFill>
                  <a:srgbClr val="000000"/>
                </a:solidFill>
              </a:rPr>
              <a:t> </a:t>
            </a:r>
            <a:r>
              <a:rPr lang="en-US" sz="1700" dirty="0" err="1" smtClean="0">
                <a:solidFill>
                  <a:srgbClr val="000000"/>
                </a:solidFill>
              </a:rPr>
              <a:t>ακτίνια</a:t>
            </a:r>
            <a:r>
              <a:rPr lang="el-GR" sz="1700" dirty="0" smtClean="0">
                <a:solidFill>
                  <a:srgbClr val="000000"/>
                </a:solidFill>
              </a:rPr>
              <a:t>.</a:t>
            </a:r>
          </a:p>
        </p:txBody>
      </p:sp>
      <p:sp>
        <p:nvSpPr>
          <p:cNvPr id="7173"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Η8.1</a:t>
            </a:r>
          </a:p>
        </p:txBody>
      </p:sp>
      <p:pic>
        <p:nvPicPr>
          <p:cNvPr id="7174" name="Picture 8" descr="27819_3004"/>
          <p:cNvPicPr>
            <a:picLocks noChangeAspect="1" noChangeArrowheads="1"/>
          </p:cNvPicPr>
          <p:nvPr/>
        </p:nvPicPr>
        <p:blipFill>
          <a:blip r:embed="rId3" cstate="print"/>
          <a:srcRect/>
          <a:stretch>
            <a:fillRect/>
          </a:stretch>
        </p:blipFill>
        <p:spPr bwMode="auto">
          <a:xfrm>
            <a:off x="4725988" y="1755775"/>
            <a:ext cx="3662362" cy="3854450"/>
          </a:xfrm>
          <a:prstGeom prst="rect">
            <a:avLst/>
          </a:prstGeom>
          <a:noFill/>
          <a:ln w="9525">
            <a:noFill/>
            <a:miter lim="800000"/>
            <a:headEnd/>
            <a:tailEnd/>
          </a:ln>
        </p:spPr>
      </p:pic>
      <p:graphicFrame>
        <p:nvGraphicFramePr>
          <p:cNvPr id="2" name="Object 3"/>
          <p:cNvGraphicFramePr>
            <a:graphicFrameLocks noChangeAspect="1"/>
          </p:cNvGraphicFramePr>
          <p:nvPr/>
        </p:nvGraphicFramePr>
        <p:xfrm>
          <a:off x="1508384" y="4349843"/>
          <a:ext cx="1255712" cy="755650"/>
        </p:xfrm>
        <a:graphic>
          <a:graphicData uri="http://schemas.openxmlformats.org/presentationml/2006/ole">
            <p:oleObj spid="_x0000_s7171" name="Equation" r:id="rId4" imgW="698400" imgH="419040" progId="Equation.3">
              <p:embed/>
            </p:oleObj>
          </a:graphicData>
        </a:graphic>
      </p:graphicFrame>
      <p:graphicFrame>
        <p:nvGraphicFramePr>
          <p:cNvPr id="3" name="Object 4"/>
          <p:cNvGraphicFramePr>
            <a:graphicFrameLocks noChangeAspect="1"/>
          </p:cNvGraphicFramePr>
          <p:nvPr/>
        </p:nvGraphicFramePr>
        <p:xfrm>
          <a:off x="2327893" y="2494160"/>
          <a:ext cx="384175" cy="425450"/>
        </p:xfrm>
        <a:graphic>
          <a:graphicData uri="http://schemas.openxmlformats.org/presentationml/2006/ole">
            <p:oleObj spid="_x0000_s7172" name="Equation" r:id="rId5" imgW="241200" imgH="266400" progId="Equation.3">
              <p:embed/>
            </p:oleObj>
          </a:graphicData>
        </a:graphic>
      </p:graphicFrame>
      <p:sp>
        <p:nvSpPr>
          <p:cNvPr id="9" name="Rectangle 2"/>
          <p:cNvSpPr txBox="1">
            <a:spLocks noChangeArrowheads="1"/>
          </p:cNvSpPr>
          <p:nvPr/>
        </p:nvSpPr>
        <p:spPr bwMode="auto">
          <a:xfrm>
            <a:off x="213851" y="176981"/>
            <a:ext cx="8716298" cy="400110"/>
          </a:xfrm>
          <a:prstGeom prst="rect">
            <a:avLst/>
          </a:prstGeom>
          <a:noFill/>
          <a:ln w="9525">
            <a:noFill/>
            <a:miter lim="800000"/>
            <a:headEnd/>
            <a:tailEnd/>
          </a:ln>
        </p:spPr>
        <p:txBody>
          <a:bodyPr vert="horz" wrap="square" lIns="0" tIns="91440" rIns="0" bIns="0" numCol="1" anchor="ctr" anchorCtr="0" compatLnSpc="1">
            <a:prstTxWarp prst="textNoShape">
              <a:avLst/>
            </a:prstTxWarp>
            <a:spAutoFit/>
          </a:bodyPr>
          <a:lstStyle/>
          <a:p>
            <a:pPr lvl="0" eaLnBrk="0" hangingPunct="0"/>
            <a:r>
              <a:rPr kumimoji="0" lang="el-GR" sz="2000" b="0" i="1" u="none" strike="noStrike" kern="0" cap="none" spc="0" normalizeH="0" baseline="0" noProof="0" dirty="0" smtClean="0">
                <a:ln>
                  <a:noFill/>
                </a:ln>
                <a:solidFill>
                  <a:srgbClr val="0D3857"/>
                </a:solidFill>
                <a:effectLst/>
                <a:uLnTx/>
                <a:uFillTx/>
                <a:latin typeface="Times New Roman" pitchFamily="18" charset="0"/>
                <a:ea typeface="+mj-ea"/>
                <a:cs typeface="Times New Roman" pitchFamily="18" charset="0"/>
              </a:rPr>
              <a:t>Παράδειγμα</a:t>
            </a:r>
            <a:r>
              <a:rPr kumimoji="0" lang="el-GR" sz="2000" b="0" i="0" u="none" strike="noStrike" kern="0" cap="none" spc="0" normalizeH="0" baseline="0" noProof="0" dirty="0" smtClean="0">
                <a:ln>
                  <a:noFill/>
                </a:ln>
                <a:solidFill>
                  <a:srgbClr val="0D3857"/>
                </a:solidFill>
                <a:effectLst/>
                <a:uLnTx/>
                <a:uFillTx/>
                <a:latin typeface="+mj-lt"/>
                <a:ea typeface="+mj-ea"/>
                <a:cs typeface="ＭＳ Ｐゴシック"/>
              </a:rPr>
              <a:t> </a:t>
            </a:r>
            <a:r>
              <a:rPr kumimoji="0" lang="el-GR" sz="1800" b="1" i="0" u="none" strike="noStrike" kern="0" cap="none" spc="0" normalizeH="0" baseline="0" noProof="0" dirty="0" smtClean="0">
                <a:ln>
                  <a:noFill/>
                </a:ln>
                <a:solidFill>
                  <a:srgbClr val="FF0000"/>
                </a:solidFill>
                <a:effectLst/>
                <a:uLnTx/>
                <a:uFillTx/>
                <a:latin typeface="+mj-lt"/>
                <a:ea typeface="+mj-ea"/>
                <a:cs typeface="ＭＳ Ｐゴシック"/>
              </a:rPr>
              <a:t>Η</a:t>
            </a:r>
            <a:r>
              <a:rPr kumimoji="0" lang="en-US" sz="1800" b="1" i="0" u="none" strike="noStrike" kern="0" cap="none" spc="0" normalizeH="0" baseline="0" noProof="0" dirty="0" smtClean="0">
                <a:ln>
                  <a:noFill/>
                </a:ln>
                <a:solidFill>
                  <a:srgbClr val="FF0000"/>
                </a:solidFill>
                <a:effectLst/>
                <a:uLnTx/>
                <a:uFillTx/>
                <a:latin typeface="+mj-lt"/>
                <a:ea typeface="+mj-ea"/>
                <a:cs typeface="ＭＳ Ｐゴシック"/>
              </a:rPr>
              <a:t>8</a:t>
            </a:r>
            <a:r>
              <a:rPr kumimoji="0" lang="el-GR" sz="1800" b="1" i="0" u="none" strike="noStrike" kern="0" cap="none" spc="0" normalizeH="0" baseline="0" noProof="0" dirty="0" smtClean="0">
                <a:ln>
                  <a:noFill/>
                </a:ln>
                <a:solidFill>
                  <a:srgbClr val="FF0000"/>
                </a:solidFill>
                <a:effectLst/>
                <a:uLnTx/>
                <a:uFillTx/>
                <a:latin typeface="+mj-lt"/>
                <a:ea typeface="+mj-ea"/>
                <a:cs typeface="ＭＳ Ｐゴシック"/>
              </a:rPr>
              <a:t>.2</a:t>
            </a:r>
            <a:r>
              <a:rPr kumimoji="0" lang="el-GR" sz="2000" b="0" i="0" u="none" strike="noStrike" kern="0" cap="none" spc="0" normalizeH="0" baseline="0" noProof="0" dirty="0" smtClean="0">
                <a:ln>
                  <a:noFill/>
                </a:ln>
                <a:solidFill>
                  <a:srgbClr val="0D3857"/>
                </a:solidFill>
                <a:effectLst/>
                <a:uLnTx/>
                <a:uFillTx/>
                <a:latin typeface="+mj-lt"/>
                <a:ea typeface="+mj-ea"/>
                <a:cs typeface="ＭＳ Ｐゴシック"/>
              </a:rPr>
              <a:t>  </a:t>
            </a:r>
            <a:r>
              <a:rPr lang="el-GR" b="1" dirty="0" smtClean="0">
                <a:solidFill>
                  <a:srgbClr val="0D3857"/>
                </a:solidFill>
              </a:rPr>
              <a:t>Μ</a:t>
            </a:r>
            <a:r>
              <a:rPr lang="en-US" b="1" dirty="0" err="1" smtClean="0">
                <a:solidFill>
                  <a:srgbClr val="0D3857"/>
                </a:solidFill>
              </a:rPr>
              <a:t>αγνητικό</a:t>
            </a:r>
            <a:r>
              <a:rPr lang="en-US" b="1" dirty="0" smtClean="0">
                <a:solidFill>
                  <a:srgbClr val="0D3857"/>
                </a:solidFill>
              </a:rPr>
              <a:t> </a:t>
            </a:r>
            <a:r>
              <a:rPr lang="en-US" b="1" dirty="0" err="1" smtClean="0">
                <a:solidFill>
                  <a:srgbClr val="0D3857"/>
                </a:solidFill>
              </a:rPr>
              <a:t>πεδίο</a:t>
            </a:r>
            <a:r>
              <a:rPr lang="en-US" b="1" dirty="0" smtClean="0">
                <a:solidFill>
                  <a:srgbClr val="0D3857"/>
                </a:solidFill>
              </a:rPr>
              <a:t> </a:t>
            </a:r>
            <a:r>
              <a:rPr lang="el-GR" b="1" dirty="0" smtClean="0">
                <a:solidFill>
                  <a:srgbClr val="0D3857"/>
                </a:solidFill>
              </a:rPr>
              <a:t>καμπύλου ρευματοφόρου σύρματος</a:t>
            </a:r>
            <a:endParaRPr kumimoji="0" lang="en-US" sz="1800" b="1" i="0" u="none" strike="noStrike" kern="0" cap="none" spc="0" normalizeH="0" baseline="0" noProof="0" dirty="0" smtClean="0">
              <a:ln>
                <a:noFill/>
              </a:ln>
              <a:solidFill>
                <a:srgbClr val="0D3857"/>
              </a:solidFill>
              <a:effectLst/>
              <a:uLnTx/>
              <a:uFillTx/>
              <a:latin typeface="+mj-lt"/>
              <a:ea typeface="+mj-ea"/>
              <a:cs typeface="ＭＳ Ｐゴシック"/>
            </a:endParaRPr>
          </a:p>
        </p:txBody>
      </p:sp>
      <p:sp>
        <p:nvSpPr>
          <p:cNvPr id="10" name="Rectangle 9"/>
          <p:cNvSpPr/>
          <p:nvPr/>
        </p:nvSpPr>
        <p:spPr>
          <a:xfrm>
            <a:off x="243348" y="682012"/>
            <a:ext cx="8657304" cy="923330"/>
          </a:xfrm>
          <a:prstGeom prst="rect">
            <a:avLst/>
          </a:prstGeom>
        </p:spPr>
        <p:txBody>
          <a:bodyPr wrap="square">
            <a:spAutoFit/>
          </a:bodyPr>
          <a:lstStyle/>
          <a:p>
            <a:pPr marL="457200"/>
            <a:r>
              <a:rPr lang="el-GR" dirty="0" smtClean="0">
                <a:latin typeface="+mn-lt"/>
              </a:rPr>
              <a:t>Υπολογίστε το μαγνητικό πεδίο που δημιουργείται στο σημείο </a:t>
            </a:r>
            <a:r>
              <a:rPr lang="en-US" i="1" dirty="0" smtClean="0">
                <a:latin typeface="Times New Roman" pitchFamily="18" charset="0"/>
                <a:cs typeface="Times New Roman" pitchFamily="18" charset="0"/>
              </a:rPr>
              <a:t>O</a:t>
            </a:r>
            <a:r>
              <a:rPr lang="en-US" dirty="0" smtClean="0">
                <a:latin typeface="+mn-lt"/>
              </a:rPr>
              <a:t> </a:t>
            </a:r>
            <a:r>
              <a:rPr lang="el-GR" dirty="0" smtClean="0">
                <a:latin typeface="+mn-lt"/>
              </a:rPr>
              <a:t>απο το καμπύλο ρευματοφόρο τμήμα σύρματος. Το σύρμα αποτελείται από δύο ευθύγραμμα τμήματα και ένα κυκλικό τόξο ακτίνας </a:t>
            </a:r>
            <a:r>
              <a:rPr lang="el-GR" i="1" dirty="0" smtClean="0">
                <a:latin typeface="Times New Roman" pitchFamily="18" charset="0"/>
                <a:cs typeface="Times New Roman" pitchFamily="18" charset="0"/>
              </a:rPr>
              <a:t>α</a:t>
            </a:r>
            <a:r>
              <a:rPr lang="el-GR" dirty="0" smtClean="0">
                <a:latin typeface="+mn-lt"/>
              </a:rPr>
              <a:t> με επίκεντρη γωνία </a:t>
            </a:r>
            <a:r>
              <a:rPr lang="el-GR" i="1" dirty="0" smtClean="0">
                <a:latin typeface="+mn-lt"/>
                <a:sym typeface="Symbol"/>
              </a:rPr>
              <a:t></a:t>
            </a:r>
            <a:endParaRPr lang="el-GR" dirty="0">
              <a:latin typeface="+mn-lt"/>
            </a:endParaRPr>
          </a:p>
        </p:txBody>
      </p:sp>
      <p:sp>
        <p:nvSpPr>
          <p:cNvPr id="11" name="Rectangle 4"/>
          <p:cNvSpPr>
            <a:spLocks noGrp="1" noChangeArrowheads="1"/>
          </p:cNvSpPr>
          <p:nvPr>
            <p:ph sz="half" idx="1"/>
          </p:nvPr>
        </p:nvSpPr>
        <p:spPr>
          <a:xfrm>
            <a:off x="412954" y="1659223"/>
            <a:ext cx="4601497" cy="264175"/>
          </a:xfrm>
        </p:spPr>
        <p:txBody>
          <a:bodyPr wrap="square">
            <a:spAutoFit/>
          </a:bodyPr>
          <a:lstStyle/>
          <a:p>
            <a:pPr marL="0" indent="0"/>
            <a:r>
              <a:rPr lang="el-GR" sz="1800" b="1" dirty="0" smtClean="0">
                <a:solidFill>
                  <a:srgbClr val="FF0000"/>
                </a:solidFill>
              </a:rPr>
              <a:t>ΛΥΣΗ</a:t>
            </a:r>
          </a:p>
        </p:txBody>
      </p:sp>
      <p:sp>
        <p:nvSpPr>
          <p:cNvPr id="12" name="Rectangle 11"/>
          <p:cNvSpPr/>
          <p:nvPr/>
        </p:nvSpPr>
        <p:spPr>
          <a:xfrm>
            <a:off x="206374" y="5849680"/>
            <a:ext cx="8406683" cy="353943"/>
          </a:xfrm>
          <a:prstGeom prst="rect">
            <a:avLst/>
          </a:prstGeom>
        </p:spPr>
        <p:txBody>
          <a:bodyPr wrap="square">
            <a:spAutoFit/>
          </a:bodyPr>
          <a:lstStyle/>
          <a:p>
            <a:pPr marL="58738" lvl="1">
              <a:spcBef>
                <a:spcPts val="1200"/>
              </a:spcBef>
              <a:buClr>
                <a:srgbClr val="2187BA"/>
              </a:buClr>
              <a:buNone/>
            </a:pPr>
            <a:r>
              <a:rPr lang="el-GR" sz="1700" dirty="0" smtClean="0">
                <a:solidFill>
                  <a:srgbClr val="000000"/>
                </a:solidFill>
              </a:rPr>
              <a:t>Κάνετε  μόνοι σας τη λύση αναλυτικά.</a:t>
            </a:r>
            <a:endParaRPr lang="en-US" sz="1700" dirty="0"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11"/>
          <p:cNvSpPr>
            <a:spLocks noGrp="1" noChangeArrowheads="1"/>
          </p:cNvSpPr>
          <p:nvPr>
            <p:ph type="body" sz="half" idx="1"/>
          </p:nvPr>
        </p:nvSpPr>
        <p:spPr>
          <a:xfrm>
            <a:off x="297324" y="2355628"/>
            <a:ext cx="3566753" cy="1687641"/>
          </a:xfrm>
        </p:spPr>
        <p:txBody>
          <a:bodyPr wrap="square">
            <a:spAutoFit/>
          </a:bodyPr>
          <a:lstStyle/>
          <a:p>
            <a:pPr marL="0" indent="0">
              <a:lnSpc>
                <a:spcPct val="100000"/>
              </a:lnSpc>
              <a:spcBef>
                <a:spcPts val="1800"/>
              </a:spcBef>
            </a:pPr>
            <a:r>
              <a:rPr lang="en-US" dirty="0" smtClean="0">
                <a:solidFill>
                  <a:srgbClr val="000000"/>
                </a:solidFill>
              </a:rPr>
              <a:t>Ο </a:t>
            </a:r>
            <a:r>
              <a:rPr lang="en-US" dirty="0" err="1" smtClean="0">
                <a:solidFill>
                  <a:srgbClr val="000000"/>
                </a:solidFill>
              </a:rPr>
              <a:t>βρόχος</a:t>
            </a:r>
            <a:r>
              <a:rPr lang="en-US" dirty="0" smtClean="0">
                <a:solidFill>
                  <a:srgbClr val="000000"/>
                </a:solidFill>
              </a:rPr>
              <a:t> </a:t>
            </a:r>
            <a:r>
              <a:rPr lang="en-US" dirty="0" err="1" smtClean="0">
                <a:solidFill>
                  <a:srgbClr val="000000"/>
                </a:solidFill>
              </a:rPr>
              <a:t>έχει</a:t>
            </a:r>
            <a:r>
              <a:rPr lang="en-US" dirty="0" smtClean="0">
                <a:solidFill>
                  <a:srgbClr val="000000"/>
                </a:solidFill>
              </a:rPr>
              <a:t> </a:t>
            </a:r>
            <a:r>
              <a:rPr lang="en-US" dirty="0" err="1" smtClean="0">
                <a:solidFill>
                  <a:srgbClr val="000000"/>
                </a:solidFill>
              </a:rPr>
              <a:t>ακτίνα</a:t>
            </a:r>
            <a:r>
              <a:rPr lang="en-US" dirty="0" smtClean="0">
                <a:solidFill>
                  <a:srgbClr val="000000"/>
                </a:solidFill>
              </a:rPr>
              <a:t> </a:t>
            </a:r>
            <a:r>
              <a:rPr lang="el-GR" sz="2000" i="1" dirty="0" smtClean="0">
                <a:solidFill>
                  <a:srgbClr val="000000"/>
                </a:solidFill>
                <a:latin typeface="Times New Roman" pitchFamily="18" charset="0"/>
                <a:cs typeface="Times New Roman" pitchFamily="18" charset="0"/>
              </a:rPr>
              <a:t>α</a:t>
            </a:r>
            <a:r>
              <a:rPr lang="en-US" dirty="0" smtClean="0">
                <a:solidFill>
                  <a:srgbClr val="000000"/>
                </a:solidFill>
              </a:rPr>
              <a:t> </a:t>
            </a:r>
            <a:r>
              <a:rPr lang="en-US" dirty="0" err="1" smtClean="0">
                <a:solidFill>
                  <a:srgbClr val="000000"/>
                </a:solidFill>
              </a:rPr>
              <a:t>και</a:t>
            </a:r>
            <a:r>
              <a:rPr lang="en-US" dirty="0" smtClean="0">
                <a:solidFill>
                  <a:srgbClr val="000000"/>
                </a:solidFill>
              </a:rPr>
              <a:t> </a:t>
            </a:r>
            <a:r>
              <a:rPr lang="en-US" dirty="0" err="1" smtClean="0">
                <a:solidFill>
                  <a:srgbClr val="000000"/>
                </a:solidFill>
              </a:rPr>
              <a:t>διαρρέεται</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σταθερό</a:t>
            </a:r>
            <a:r>
              <a:rPr lang="en-US" dirty="0" smtClean="0">
                <a:solidFill>
                  <a:srgbClr val="000000"/>
                </a:solidFill>
              </a:rPr>
              <a:t> </a:t>
            </a:r>
            <a:r>
              <a:rPr lang="en-US" dirty="0" err="1" smtClean="0">
                <a:solidFill>
                  <a:srgbClr val="000000"/>
                </a:solidFill>
              </a:rPr>
              <a:t>ρεύμα</a:t>
            </a:r>
            <a:r>
              <a:rPr lang="en-US" dirty="0" smtClean="0">
                <a:solidFill>
                  <a:srgbClr val="000000"/>
                </a:solidFill>
              </a:rPr>
              <a:t> </a:t>
            </a:r>
            <a:r>
              <a:rPr lang="en-US" dirty="0" err="1" smtClean="0">
                <a:solidFill>
                  <a:srgbClr val="000000"/>
                </a:solidFill>
              </a:rPr>
              <a:t>έντασης</a:t>
            </a:r>
            <a:r>
              <a:rPr lang="en-US" dirty="0" smtClean="0">
                <a:solidFill>
                  <a:srgbClr val="000000"/>
                </a:solidFill>
              </a:rPr>
              <a:t> </a:t>
            </a:r>
            <a:r>
              <a:rPr lang="en-US" sz="2000" i="1" dirty="0" smtClean="0">
                <a:solidFill>
                  <a:srgbClr val="000000"/>
                </a:solidFill>
                <a:latin typeface="Times New Roman" pitchFamily="18" charset="0"/>
                <a:cs typeface="Times New Roman" pitchFamily="18" charset="0"/>
              </a:rPr>
              <a:t>I</a:t>
            </a:r>
            <a:r>
              <a:rPr lang="en-US" dirty="0" smtClean="0">
                <a:solidFill>
                  <a:srgbClr val="000000"/>
                </a:solidFill>
              </a:rPr>
              <a:t>.</a:t>
            </a:r>
          </a:p>
          <a:p>
            <a:pPr marL="0" indent="0">
              <a:spcBef>
                <a:spcPts val="1800"/>
              </a:spcBef>
            </a:pPr>
            <a:r>
              <a:rPr lang="el-GR" dirty="0" smtClean="0">
                <a:solidFill>
                  <a:srgbClr val="000000"/>
                </a:solidFill>
              </a:rPr>
              <a:t>Υπολογίζουμε</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σημείο</a:t>
            </a:r>
            <a:r>
              <a:rPr lang="en-US" dirty="0" smtClean="0">
                <a:solidFill>
                  <a:srgbClr val="000000"/>
                </a:solidFill>
              </a:rPr>
              <a:t> </a:t>
            </a:r>
            <a:r>
              <a:rPr lang="en-US" sz="2000" i="1" dirty="0" smtClean="0">
                <a:solidFill>
                  <a:srgbClr val="000000"/>
                </a:solidFill>
                <a:latin typeface="Times New Roman" pitchFamily="18" charset="0"/>
                <a:cs typeface="Times New Roman" pitchFamily="18" charset="0"/>
              </a:rPr>
              <a:t>Σ </a:t>
            </a:r>
            <a:r>
              <a:rPr lang="en-US" dirty="0" smtClean="0">
                <a:solidFill>
                  <a:srgbClr val="000000"/>
                </a:solidFill>
              </a:rPr>
              <a:t>:</a:t>
            </a:r>
          </a:p>
        </p:txBody>
      </p:sp>
      <p:pic>
        <p:nvPicPr>
          <p:cNvPr id="9222" name="Picture 8" descr="27819_3005"/>
          <p:cNvPicPr>
            <a:picLocks noChangeAspect="1" noChangeArrowheads="1"/>
          </p:cNvPicPr>
          <p:nvPr/>
        </p:nvPicPr>
        <p:blipFill>
          <a:blip r:embed="rId3" cstate="print"/>
          <a:srcRect/>
          <a:stretch>
            <a:fillRect/>
          </a:stretch>
        </p:blipFill>
        <p:spPr bwMode="auto">
          <a:xfrm>
            <a:off x="3878826" y="1716407"/>
            <a:ext cx="4925449" cy="3247706"/>
          </a:xfrm>
          <a:prstGeom prst="rect">
            <a:avLst/>
          </a:prstGeom>
          <a:noFill/>
          <a:ln w="9525">
            <a:noFill/>
            <a:miter lim="800000"/>
            <a:headEnd/>
            <a:tailEnd/>
          </a:ln>
        </p:spPr>
      </p:pic>
      <p:sp>
        <p:nvSpPr>
          <p:cNvPr id="7" name="Rectangle 2"/>
          <p:cNvSpPr txBox="1">
            <a:spLocks noChangeArrowheads="1"/>
          </p:cNvSpPr>
          <p:nvPr/>
        </p:nvSpPr>
        <p:spPr bwMode="auto">
          <a:xfrm>
            <a:off x="213851" y="176981"/>
            <a:ext cx="8716298" cy="400110"/>
          </a:xfrm>
          <a:prstGeom prst="rect">
            <a:avLst/>
          </a:prstGeom>
          <a:noFill/>
          <a:ln w="9525">
            <a:noFill/>
            <a:miter lim="800000"/>
            <a:headEnd/>
            <a:tailEnd/>
          </a:ln>
        </p:spPr>
        <p:txBody>
          <a:bodyPr vert="horz" wrap="square" lIns="0" tIns="91440" rIns="0" bIns="0" numCol="1" anchor="ctr" anchorCtr="0" compatLnSpc="1">
            <a:prstTxWarp prst="textNoShape">
              <a:avLst/>
            </a:prstTxWarp>
            <a:spAutoFit/>
          </a:bodyPr>
          <a:lstStyle/>
          <a:p>
            <a:pPr lvl="0" eaLnBrk="0" hangingPunct="0"/>
            <a:r>
              <a:rPr kumimoji="0" lang="el-GR" sz="2000" b="0" i="1" u="none" strike="noStrike" kern="0" cap="none" spc="0" normalizeH="0" baseline="0" noProof="0" dirty="0" smtClean="0">
                <a:ln>
                  <a:noFill/>
                </a:ln>
                <a:solidFill>
                  <a:srgbClr val="0D3857"/>
                </a:solidFill>
                <a:effectLst/>
                <a:uLnTx/>
                <a:uFillTx/>
                <a:latin typeface="Times New Roman" pitchFamily="18" charset="0"/>
                <a:ea typeface="+mj-ea"/>
                <a:cs typeface="Times New Roman" pitchFamily="18" charset="0"/>
              </a:rPr>
              <a:t>Παράδειγμα</a:t>
            </a:r>
            <a:r>
              <a:rPr kumimoji="0" lang="el-GR" sz="2000" b="0" i="0" u="none" strike="noStrike" kern="0" cap="none" spc="0" normalizeH="0" baseline="0" noProof="0" dirty="0" smtClean="0">
                <a:ln>
                  <a:noFill/>
                </a:ln>
                <a:solidFill>
                  <a:srgbClr val="0D3857"/>
                </a:solidFill>
                <a:effectLst/>
                <a:uLnTx/>
                <a:uFillTx/>
                <a:latin typeface="+mj-lt"/>
                <a:ea typeface="+mj-ea"/>
                <a:cs typeface="ＭＳ Ｐゴシック"/>
              </a:rPr>
              <a:t> </a:t>
            </a:r>
            <a:r>
              <a:rPr kumimoji="0" lang="el-GR" sz="1800" b="1" i="0" u="none" strike="noStrike" kern="0" cap="none" spc="0" normalizeH="0" baseline="0" noProof="0" dirty="0" smtClean="0">
                <a:ln>
                  <a:noFill/>
                </a:ln>
                <a:solidFill>
                  <a:srgbClr val="FF0000"/>
                </a:solidFill>
                <a:effectLst/>
                <a:uLnTx/>
                <a:uFillTx/>
                <a:latin typeface="+mj-lt"/>
                <a:ea typeface="+mj-ea"/>
                <a:cs typeface="ＭＳ Ｐゴシック"/>
              </a:rPr>
              <a:t>Η</a:t>
            </a:r>
            <a:r>
              <a:rPr kumimoji="0" lang="en-US" sz="1800" b="1" i="0" u="none" strike="noStrike" kern="0" cap="none" spc="0" normalizeH="0" baseline="0" noProof="0" dirty="0" smtClean="0">
                <a:ln>
                  <a:noFill/>
                </a:ln>
                <a:solidFill>
                  <a:srgbClr val="FF0000"/>
                </a:solidFill>
                <a:effectLst/>
                <a:uLnTx/>
                <a:uFillTx/>
                <a:latin typeface="+mj-lt"/>
                <a:ea typeface="+mj-ea"/>
                <a:cs typeface="ＭＳ Ｐゴシック"/>
              </a:rPr>
              <a:t>8</a:t>
            </a:r>
            <a:r>
              <a:rPr kumimoji="0" lang="el-GR" sz="1800" b="1" i="0" u="none" strike="noStrike" kern="0" cap="none" spc="0" normalizeH="0" baseline="0" noProof="0" dirty="0" smtClean="0">
                <a:ln>
                  <a:noFill/>
                </a:ln>
                <a:solidFill>
                  <a:srgbClr val="FF0000"/>
                </a:solidFill>
                <a:effectLst/>
                <a:uLnTx/>
                <a:uFillTx/>
                <a:latin typeface="+mj-lt"/>
                <a:ea typeface="+mj-ea"/>
                <a:cs typeface="ＭＳ Ｐゴシック"/>
              </a:rPr>
              <a:t>.3</a:t>
            </a:r>
            <a:r>
              <a:rPr kumimoji="0" lang="el-GR" sz="2000" b="0" i="0" u="none" strike="noStrike" kern="0" cap="none" spc="0" normalizeH="0" baseline="0" noProof="0" dirty="0" smtClean="0">
                <a:ln>
                  <a:noFill/>
                </a:ln>
                <a:solidFill>
                  <a:srgbClr val="0D3857"/>
                </a:solidFill>
                <a:effectLst/>
                <a:uLnTx/>
                <a:uFillTx/>
                <a:latin typeface="+mj-lt"/>
                <a:ea typeface="+mj-ea"/>
                <a:cs typeface="ＭＳ Ｐゴシック"/>
              </a:rPr>
              <a:t>  </a:t>
            </a:r>
            <a:r>
              <a:rPr lang="el-GR" b="1" dirty="0" smtClean="0">
                <a:solidFill>
                  <a:srgbClr val="0D3857"/>
                </a:solidFill>
              </a:rPr>
              <a:t>Μ</a:t>
            </a:r>
            <a:r>
              <a:rPr lang="en-US" b="1" dirty="0" err="1" smtClean="0">
                <a:solidFill>
                  <a:srgbClr val="0D3857"/>
                </a:solidFill>
              </a:rPr>
              <a:t>αγνητικό</a:t>
            </a:r>
            <a:r>
              <a:rPr lang="en-US" b="1" dirty="0" smtClean="0">
                <a:solidFill>
                  <a:srgbClr val="0D3857"/>
                </a:solidFill>
              </a:rPr>
              <a:t> </a:t>
            </a:r>
            <a:r>
              <a:rPr lang="en-US" b="1" dirty="0" err="1" smtClean="0">
                <a:solidFill>
                  <a:srgbClr val="0D3857"/>
                </a:solidFill>
              </a:rPr>
              <a:t>πεδίο</a:t>
            </a:r>
            <a:r>
              <a:rPr lang="en-US" b="1" dirty="0" smtClean="0">
                <a:solidFill>
                  <a:srgbClr val="0D3857"/>
                </a:solidFill>
              </a:rPr>
              <a:t> </a:t>
            </a:r>
            <a:r>
              <a:rPr lang="el-GR" b="1" dirty="0" smtClean="0">
                <a:solidFill>
                  <a:srgbClr val="0D3857"/>
                </a:solidFill>
              </a:rPr>
              <a:t>στον άξονα κυκλικού ρευματοφόρου βρόχου</a:t>
            </a:r>
            <a:endParaRPr kumimoji="0" lang="en-US" sz="1800" b="1" i="0" u="none" strike="noStrike" kern="0" cap="none" spc="0" normalizeH="0" baseline="0" noProof="0" dirty="0" smtClean="0">
              <a:ln>
                <a:noFill/>
              </a:ln>
              <a:solidFill>
                <a:srgbClr val="0D3857"/>
              </a:solidFill>
              <a:effectLst/>
              <a:uLnTx/>
              <a:uFillTx/>
              <a:latin typeface="+mj-lt"/>
              <a:ea typeface="+mj-ea"/>
              <a:cs typeface="ＭＳ Ｐゴシック"/>
            </a:endParaRPr>
          </a:p>
        </p:txBody>
      </p:sp>
      <p:sp>
        <p:nvSpPr>
          <p:cNvPr id="8" name="Rectangle 7"/>
          <p:cNvSpPr/>
          <p:nvPr/>
        </p:nvSpPr>
        <p:spPr>
          <a:xfrm>
            <a:off x="243348" y="682012"/>
            <a:ext cx="8657304" cy="1231106"/>
          </a:xfrm>
          <a:prstGeom prst="rect">
            <a:avLst/>
          </a:prstGeom>
        </p:spPr>
        <p:txBody>
          <a:bodyPr wrap="square">
            <a:spAutoFit/>
          </a:bodyPr>
          <a:lstStyle/>
          <a:p>
            <a:pPr marL="457200"/>
            <a:r>
              <a:rPr lang="el-GR" dirty="0" smtClean="0">
                <a:latin typeface="+mn-lt"/>
              </a:rPr>
              <a:t>Θεωρήστε ένα κυκλικό συρμάτινο βρόχο, ακτίνας</a:t>
            </a:r>
            <a:r>
              <a:rPr lang="el-GR" i="1" dirty="0" smtClean="0">
                <a:latin typeface="Times New Roman" pitchFamily="18" charset="0"/>
                <a:cs typeface="Times New Roman" pitchFamily="18" charset="0"/>
              </a:rPr>
              <a:t> </a:t>
            </a:r>
            <a:r>
              <a:rPr lang="el-GR" sz="2000" i="1" dirty="0" smtClean="0">
                <a:latin typeface="Times New Roman" pitchFamily="18" charset="0"/>
                <a:cs typeface="Times New Roman" pitchFamily="18" charset="0"/>
              </a:rPr>
              <a:t>α</a:t>
            </a:r>
            <a:r>
              <a:rPr lang="el-GR" dirty="0" smtClean="0">
                <a:latin typeface="Times New Roman" pitchFamily="18" charset="0"/>
                <a:cs typeface="Times New Roman" pitchFamily="18" charset="0"/>
              </a:rPr>
              <a:t>,</a:t>
            </a:r>
            <a:r>
              <a:rPr lang="el-GR" dirty="0" smtClean="0">
                <a:latin typeface="+mn-lt"/>
              </a:rPr>
              <a:t> που διαρρέεται από σταθερό ρεύμα </a:t>
            </a:r>
            <a:r>
              <a:rPr lang="el-GR" i="1" dirty="0" smtClean="0">
                <a:latin typeface="Times New Roman" pitchFamily="18" charset="0"/>
                <a:cs typeface="Times New Roman" pitchFamily="18" charset="0"/>
              </a:rPr>
              <a:t>Ι</a:t>
            </a:r>
            <a:r>
              <a:rPr lang="en-US" dirty="0" smtClean="0">
                <a:latin typeface="+mn-lt"/>
              </a:rPr>
              <a:t>. </a:t>
            </a:r>
            <a:r>
              <a:rPr lang="el-GR" dirty="0" smtClean="0">
                <a:latin typeface="+mn-lt"/>
              </a:rPr>
              <a:t>Υπολογίστε το μαγνητικό πεδίο σε ένα σημείο </a:t>
            </a:r>
            <a:r>
              <a:rPr lang="el-GR" i="1" dirty="0" smtClean="0">
                <a:latin typeface="Times New Roman" pitchFamily="18" charset="0"/>
                <a:cs typeface="Times New Roman" pitchFamily="18" charset="0"/>
              </a:rPr>
              <a:t>Σ</a:t>
            </a:r>
            <a:r>
              <a:rPr lang="el-GR" dirty="0" smtClean="0">
                <a:latin typeface="+mn-lt"/>
              </a:rPr>
              <a:t> στον κεντρικό άξονα του βρόχου, το οποίο βρίσκεται σε απόσταση </a:t>
            </a:r>
            <a:r>
              <a:rPr lang="en-US" i="1" dirty="0" smtClean="0">
                <a:latin typeface="Times New Roman" pitchFamily="18" charset="0"/>
                <a:cs typeface="Times New Roman" pitchFamily="18" charset="0"/>
              </a:rPr>
              <a:t>x</a:t>
            </a:r>
            <a:r>
              <a:rPr lang="en-US" dirty="0" smtClean="0">
                <a:latin typeface="+mn-lt"/>
              </a:rPr>
              <a:t> </a:t>
            </a:r>
            <a:r>
              <a:rPr lang="el-GR" dirty="0" smtClean="0">
                <a:latin typeface="+mn-lt"/>
              </a:rPr>
              <a:t>από το κέντρο του βρόχου.</a:t>
            </a:r>
            <a:endParaRPr lang="el-GR" dirty="0">
              <a:latin typeface="+mn-lt"/>
            </a:endParaRPr>
          </a:p>
        </p:txBody>
      </p:sp>
      <p:sp>
        <p:nvSpPr>
          <p:cNvPr id="9" name="Rectangle 4"/>
          <p:cNvSpPr>
            <a:spLocks noGrp="1" noChangeArrowheads="1"/>
          </p:cNvSpPr>
          <p:nvPr>
            <p:ph sz="half" idx="1"/>
          </p:nvPr>
        </p:nvSpPr>
        <p:spPr>
          <a:xfrm>
            <a:off x="176878" y="1983690"/>
            <a:ext cx="4601497" cy="264175"/>
          </a:xfrm>
        </p:spPr>
        <p:txBody>
          <a:bodyPr wrap="square">
            <a:spAutoFit/>
          </a:bodyPr>
          <a:lstStyle/>
          <a:p>
            <a:pPr marL="0" indent="0"/>
            <a:r>
              <a:rPr lang="el-GR" sz="1800" b="1" dirty="0" smtClean="0">
                <a:solidFill>
                  <a:srgbClr val="FF0000"/>
                </a:solidFill>
              </a:rPr>
              <a:t>ΛΥΣΗ</a:t>
            </a:r>
          </a:p>
        </p:txBody>
      </p:sp>
      <p:graphicFrame>
        <p:nvGraphicFramePr>
          <p:cNvPr id="2" name="Object 3"/>
          <p:cNvGraphicFramePr>
            <a:graphicFrameLocks noChangeAspect="1"/>
          </p:cNvGraphicFramePr>
          <p:nvPr/>
        </p:nvGraphicFramePr>
        <p:xfrm>
          <a:off x="917677" y="4015457"/>
          <a:ext cx="1987550" cy="871538"/>
        </p:xfrm>
        <a:graphic>
          <a:graphicData uri="http://schemas.openxmlformats.org/presentationml/2006/ole">
            <p:oleObj spid="_x0000_s9219" name="Equation" r:id="rId4" imgW="1104840" imgH="482400" progId="Equation.3">
              <p:embed/>
            </p:oleObj>
          </a:graphicData>
        </a:graphic>
      </p:graphicFrame>
      <p:sp>
        <p:nvSpPr>
          <p:cNvPr id="12" name="Rectangle 11"/>
          <p:cNvSpPr/>
          <p:nvPr/>
        </p:nvSpPr>
        <p:spPr>
          <a:xfrm>
            <a:off x="250620" y="5156511"/>
            <a:ext cx="8406683" cy="1308050"/>
          </a:xfrm>
          <a:prstGeom prst="rect">
            <a:avLst/>
          </a:prstGeom>
        </p:spPr>
        <p:txBody>
          <a:bodyPr wrap="square">
            <a:spAutoFit/>
          </a:bodyPr>
          <a:lstStyle/>
          <a:p>
            <a:pPr marL="176213" lvl="1" indent="-176213">
              <a:spcBef>
                <a:spcPts val="1200"/>
              </a:spcBef>
              <a:buClr>
                <a:srgbClr val="2187BA"/>
              </a:buClr>
              <a:buFont typeface="Wingdings" pitchFamily="2" charset="2"/>
              <a:buChar char="§"/>
            </a:pPr>
            <a:r>
              <a:rPr lang="el-GR" dirty="0" smtClean="0">
                <a:solidFill>
                  <a:srgbClr val="000000"/>
                </a:solidFill>
              </a:rPr>
              <a:t>Κάνετε  μόνοι σας τη λύση αναλυτικά.</a:t>
            </a:r>
            <a:endParaRPr lang="en-US" dirty="0" smtClean="0">
              <a:solidFill>
                <a:srgbClr val="000000"/>
              </a:solidFill>
            </a:endParaRPr>
          </a:p>
          <a:p>
            <a:pPr marL="176213" lvl="1" indent="-176213">
              <a:spcBef>
                <a:spcPts val="1200"/>
              </a:spcBef>
              <a:buClr>
                <a:srgbClr val="2187BA"/>
              </a:buClr>
              <a:buFont typeface="Wingdings" pitchFamily="2" charset="2"/>
              <a:buChar char="§"/>
            </a:pPr>
            <a:r>
              <a:rPr lang="el-GR" dirty="0" smtClean="0">
                <a:solidFill>
                  <a:srgbClr val="000000"/>
                </a:solidFill>
              </a:rPr>
              <a:t>Για σημεία του άξονα μακριά από το βρόχο (δηλαδή, </a:t>
            </a:r>
            <a:r>
              <a:rPr lang="en-US" dirty="0" smtClean="0">
                <a:solidFill>
                  <a:srgbClr val="000000"/>
                </a:solidFill>
              </a:rPr>
              <a:t>x &gt;&gt; </a:t>
            </a:r>
            <a:r>
              <a:rPr lang="el-GR" dirty="0" smtClean="0">
                <a:solidFill>
                  <a:srgbClr val="000000"/>
                </a:solidFill>
              </a:rPr>
              <a:t>α), είναι</a:t>
            </a:r>
          </a:p>
          <a:p>
            <a:pPr marL="176213" lvl="1" indent="-176213">
              <a:spcBef>
                <a:spcPts val="1800"/>
              </a:spcBef>
              <a:buClr>
                <a:srgbClr val="2187BA"/>
              </a:buClr>
            </a:pPr>
            <a:r>
              <a:rPr lang="el-GR" dirty="0" smtClean="0">
                <a:solidFill>
                  <a:srgbClr val="000000"/>
                </a:solidFill>
              </a:rPr>
              <a:t>	ή	            , </a:t>
            </a:r>
            <a:r>
              <a:rPr lang="el-GR" i="1" dirty="0" smtClean="0">
                <a:solidFill>
                  <a:srgbClr val="000000"/>
                </a:solidFill>
                <a:sym typeface="Symbol"/>
              </a:rPr>
              <a:t>  </a:t>
            </a:r>
            <a:r>
              <a:rPr lang="el-GR" dirty="0" smtClean="0">
                <a:solidFill>
                  <a:srgbClr val="000000"/>
                </a:solidFill>
              </a:rPr>
              <a:t>η μαγνητική διπολική ροπή του βρόχου. </a:t>
            </a:r>
            <a:endParaRPr lang="en-US" dirty="0" smtClean="0">
              <a:solidFill>
                <a:srgbClr val="000000"/>
              </a:solidFill>
            </a:endParaRPr>
          </a:p>
        </p:txBody>
      </p:sp>
      <p:graphicFrame>
        <p:nvGraphicFramePr>
          <p:cNvPr id="3" name="Object 4"/>
          <p:cNvGraphicFramePr>
            <a:graphicFrameLocks noChangeAspect="1"/>
          </p:cNvGraphicFramePr>
          <p:nvPr/>
        </p:nvGraphicFramePr>
        <p:xfrm>
          <a:off x="7346007" y="5391307"/>
          <a:ext cx="1301750" cy="733425"/>
        </p:xfrm>
        <a:graphic>
          <a:graphicData uri="http://schemas.openxmlformats.org/presentationml/2006/ole">
            <p:oleObj spid="_x0000_s9220" name="Equation" r:id="rId5" imgW="723600" imgH="406080" progId="Equation.3">
              <p:embed/>
            </p:oleObj>
          </a:graphicData>
        </a:graphic>
      </p:graphicFrame>
      <p:graphicFrame>
        <p:nvGraphicFramePr>
          <p:cNvPr id="4" name="Object 5"/>
          <p:cNvGraphicFramePr>
            <a:graphicFrameLocks noChangeAspect="1"/>
          </p:cNvGraphicFramePr>
          <p:nvPr/>
        </p:nvGraphicFramePr>
        <p:xfrm>
          <a:off x="780396" y="5928186"/>
          <a:ext cx="1233487" cy="709612"/>
        </p:xfrm>
        <a:graphic>
          <a:graphicData uri="http://schemas.openxmlformats.org/presentationml/2006/ole">
            <p:oleObj spid="_x0000_s9221" name="Equation" r:id="rId6" imgW="68580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dirty="0" err="1" smtClean="0">
                <a:solidFill>
                  <a:srgbClr val="0D3857"/>
                </a:solidFill>
              </a:rPr>
              <a:t>Το</a:t>
            </a:r>
            <a:r>
              <a:rPr lang="en-US" dirty="0" smtClean="0">
                <a:solidFill>
                  <a:srgbClr val="0D3857"/>
                </a:solidFill>
              </a:rPr>
              <a:t> </a:t>
            </a:r>
            <a:r>
              <a:rPr lang="en-US" dirty="0" err="1" smtClean="0">
                <a:solidFill>
                  <a:srgbClr val="0D3857"/>
                </a:solidFill>
              </a:rPr>
              <a:t>μαγνητικό</a:t>
            </a:r>
            <a:r>
              <a:rPr lang="en-US" dirty="0" smtClean="0">
                <a:solidFill>
                  <a:srgbClr val="0D3857"/>
                </a:solidFill>
              </a:rPr>
              <a:t> </a:t>
            </a:r>
            <a:r>
              <a:rPr lang="en-US" dirty="0" err="1" smtClean="0">
                <a:solidFill>
                  <a:srgbClr val="0D3857"/>
                </a:solidFill>
              </a:rPr>
              <a:t>πεδίο</a:t>
            </a:r>
            <a:r>
              <a:rPr lang="en-US" dirty="0" smtClean="0">
                <a:solidFill>
                  <a:srgbClr val="0D3857"/>
                </a:solidFill>
              </a:rPr>
              <a:t> </a:t>
            </a:r>
            <a:r>
              <a:rPr lang="en-US" dirty="0" err="1" smtClean="0">
                <a:solidFill>
                  <a:srgbClr val="0D3857"/>
                </a:solidFill>
              </a:rPr>
              <a:t>που</a:t>
            </a:r>
            <a:r>
              <a:rPr lang="en-US" dirty="0" smtClean="0">
                <a:solidFill>
                  <a:srgbClr val="0D3857"/>
                </a:solidFill>
              </a:rPr>
              <a:t> </a:t>
            </a:r>
            <a:r>
              <a:rPr lang="en-US" dirty="0" err="1" smtClean="0">
                <a:solidFill>
                  <a:srgbClr val="0D3857"/>
                </a:solidFill>
              </a:rPr>
              <a:t>δημιουργεί</a:t>
            </a:r>
            <a:r>
              <a:rPr lang="el-GR" dirty="0" smtClean="0">
                <a:solidFill>
                  <a:srgbClr val="0D3857"/>
                </a:solidFill>
              </a:rPr>
              <a:t> </a:t>
            </a:r>
            <a:r>
              <a:rPr lang="en-US" dirty="0" err="1" smtClean="0">
                <a:solidFill>
                  <a:srgbClr val="0D3857"/>
                </a:solidFill>
              </a:rPr>
              <a:t>ένας</a:t>
            </a:r>
            <a:r>
              <a:rPr lang="en-US" dirty="0" smtClean="0">
                <a:solidFill>
                  <a:srgbClr val="0D3857"/>
                </a:solidFill>
              </a:rPr>
              <a:t> </a:t>
            </a:r>
            <a:r>
              <a:rPr lang="el-GR" dirty="0" smtClean="0">
                <a:solidFill>
                  <a:srgbClr val="0D3857"/>
                </a:solidFill>
              </a:rPr>
              <a:t/>
            </a:r>
            <a:br>
              <a:rPr lang="el-GR" dirty="0" smtClean="0">
                <a:solidFill>
                  <a:srgbClr val="0D3857"/>
                </a:solidFill>
              </a:rPr>
            </a:br>
            <a:r>
              <a:rPr lang="en-US" dirty="0" err="1" smtClean="0">
                <a:solidFill>
                  <a:srgbClr val="0D3857"/>
                </a:solidFill>
              </a:rPr>
              <a:t>κυκλικός</a:t>
            </a:r>
            <a:r>
              <a:rPr lang="en-US" dirty="0" smtClean="0">
                <a:solidFill>
                  <a:srgbClr val="0D3857"/>
                </a:solidFill>
              </a:rPr>
              <a:t> </a:t>
            </a:r>
            <a:r>
              <a:rPr lang="en-US" dirty="0" err="1" smtClean="0">
                <a:solidFill>
                  <a:srgbClr val="0D3857"/>
                </a:solidFill>
              </a:rPr>
              <a:t>συρμάτινος</a:t>
            </a:r>
            <a:r>
              <a:rPr lang="en-US" dirty="0" smtClean="0">
                <a:solidFill>
                  <a:srgbClr val="0D3857"/>
                </a:solidFill>
              </a:rPr>
              <a:t> </a:t>
            </a:r>
            <a:r>
              <a:rPr lang="el-GR" dirty="0" smtClean="0">
                <a:solidFill>
                  <a:srgbClr val="0D3857"/>
                </a:solidFill>
              </a:rPr>
              <a:t>ρευματοφόρος </a:t>
            </a:r>
            <a:r>
              <a:rPr lang="en-US" dirty="0" err="1" smtClean="0">
                <a:solidFill>
                  <a:srgbClr val="0D3857"/>
                </a:solidFill>
              </a:rPr>
              <a:t>βρόχος</a:t>
            </a:r>
            <a:endParaRPr lang="en-US" dirty="0" smtClean="0">
              <a:solidFill>
                <a:srgbClr val="0D3857"/>
              </a:solidFill>
            </a:endParaRPr>
          </a:p>
        </p:txBody>
      </p:sp>
      <p:sp>
        <p:nvSpPr>
          <p:cNvPr id="8196" name="Rectangle 3"/>
          <p:cNvSpPr>
            <a:spLocks noGrp="1" noChangeArrowheads="1"/>
          </p:cNvSpPr>
          <p:nvPr>
            <p:ph type="body" idx="1"/>
          </p:nvPr>
        </p:nvSpPr>
        <p:spPr>
          <a:xfrm>
            <a:off x="457200" y="1676400"/>
            <a:ext cx="8229600" cy="2877711"/>
          </a:xfrm>
        </p:spPr>
        <p:txBody>
          <a:bodyPr>
            <a:spAutoFit/>
          </a:bodyPr>
          <a:lstStyle/>
          <a:p>
            <a:pPr marL="0" indent="0">
              <a:lnSpc>
                <a:spcPct val="100000"/>
              </a:lnSpc>
              <a:spcBef>
                <a:spcPts val="1800"/>
              </a:spcBef>
            </a:pPr>
            <a:r>
              <a:rPr lang="en-US" dirty="0" err="1" smtClean="0">
                <a:solidFill>
                  <a:srgbClr val="000000"/>
                </a:solidFill>
              </a:rPr>
              <a:t>Εφαρμόζουμε</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προηγούμενο</a:t>
            </a:r>
            <a:r>
              <a:rPr lang="en-US" dirty="0" smtClean="0">
                <a:solidFill>
                  <a:srgbClr val="000000"/>
                </a:solidFill>
              </a:rPr>
              <a:t> </a:t>
            </a:r>
            <a:r>
              <a:rPr lang="en-US" dirty="0" err="1" smtClean="0">
                <a:solidFill>
                  <a:srgbClr val="000000"/>
                </a:solidFill>
              </a:rPr>
              <a:t>αποτέλεσμα</a:t>
            </a:r>
            <a:r>
              <a:rPr lang="en-US" dirty="0" smtClean="0">
                <a:solidFill>
                  <a:srgbClr val="000000"/>
                </a:solidFill>
              </a:rPr>
              <a:t> </a:t>
            </a:r>
            <a:r>
              <a:rPr lang="en-US" dirty="0" err="1" smtClean="0">
                <a:solidFill>
                  <a:srgbClr val="000000"/>
                </a:solidFill>
              </a:rPr>
              <a:t>για</a:t>
            </a:r>
            <a:r>
              <a:rPr lang="en-US" dirty="0" smtClean="0">
                <a:solidFill>
                  <a:srgbClr val="000000"/>
                </a:solidFill>
              </a:rPr>
              <a:t> </a:t>
            </a:r>
            <a:r>
              <a:rPr lang="el-GR" dirty="0" smtClean="0">
                <a:solidFill>
                  <a:srgbClr val="000000"/>
                </a:solidFill>
              </a:rPr>
              <a:t>έναν </a:t>
            </a:r>
            <a:r>
              <a:rPr lang="en-US" dirty="0" err="1" smtClean="0">
                <a:solidFill>
                  <a:srgbClr val="000000"/>
                </a:solidFill>
              </a:rPr>
              <a:t>πλήρη</a:t>
            </a:r>
            <a:r>
              <a:rPr lang="en-US" dirty="0" smtClean="0">
                <a:solidFill>
                  <a:srgbClr val="000000"/>
                </a:solidFill>
              </a:rPr>
              <a:t> </a:t>
            </a:r>
            <a:r>
              <a:rPr lang="en-US" dirty="0" err="1" smtClean="0">
                <a:solidFill>
                  <a:srgbClr val="000000"/>
                </a:solidFill>
              </a:rPr>
              <a:t>κύκλο</a:t>
            </a:r>
            <a:r>
              <a:rPr lang="el-GR" dirty="0" smtClean="0">
                <a:solidFill>
                  <a:srgbClr val="000000"/>
                </a:solidFill>
              </a:rPr>
              <a:t>.</a:t>
            </a:r>
            <a:endParaRPr lang="en-US" dirty="0" smtClean="0">
              <a:solidFill>
                <a:srgbClr val="000000"/>
              </a:solidFill>
            </a:endParaRPr>
          </a:p>
          <a:p>
            <a:pPr lvl="1">
              <a:spcBef>
                <a:spcPts val="1800"/>
              </a:spcBef>
              <a:buClr>
                <a:srgbClr val="2187BA"/>
              </a:buClr>
            </a:pPr>
            <a:r>
              <a:rPr lang="en-US" sz="1700" i="1" dirty="0" smtClean="0">
                <a:solidFill>
                  <a:srgbClr val="000000"/>
                </a:solidFill>
                <a:latin typeface="Lucida Grande" pitchFamily="80" charset="0"/>
                <a:cs typeface="Arial" charset="0"/>
              </a:rPr>
              <a:t>θ</a:t>
            </a:r>
            <a:r>
              <a:rPr lang="en-US" sz="1700" dirty="0" smtClean="0">
                <a:solidFill>
                  <a:srgbClr val="000000"/>
                </a:solidFill>
              </a:rPr>
              <a:t> = 2</a:t>
            </a:r>
            <a:r>
              <a:rPr lang="en-US" sz="1700" i="1" dirty="0" smtClean="0">
                <a:solidFill>
                  <a:srgbClr val="000000"/>
                </a:solidFill>
                <a:cs typeface="Arial" charset="0"/>
              </a:rPr>
              <a:t>π</a:t>
            </a:r>
          </a:p>
          <a:p>
            <a:pPr marL="0" indent="0">
              <a:lnSpc>
                <a:spcPct val="100000"/>
              </a:lnSpc>
              <a:spcBef>
                <a:spcPts val="1800"/>
              </a:spcBef>
            </a:pPr>
            <a:endParaRPr lang="el-GR" dirty="0" smtClean="0">
              <a:solidFill>
                <a:srgbClr val="000000"/>
              </a:solidFill>
              <a:cs typeface="Arial" charset="0"/>
            </a:endParaRPr>
          </a:p>
          <a:p>
            <a:pPr marL="0" indent="0">
              <a:lnSpc>
                <a:spcPct val="100000"/>
              </a:lnSpc>
              <a:spcBef>
                <a:spcPts val="1800"/>
              </a:spcBef>
            </a:pPr>
            <a:endParaRPr lang="el-GR" dirty="0" smtClean="0">
              <a:solidFill>
                <a:srgbClr val="000000"/>
              </a:solidFill>
              <a:cs typeface="Arial" charset="0"/>
            </a:endParaRPr>
          </a:p>
          <a:p>
            <a:pPr marL="0" indent="0">
              <a:lnSpc>
                <a:spcPct val="100000"/>
              </a:lnSpc>
              <a:spcBef>
                <a:spcPts val="1800"/>
              </a:spcBef>
            </a:pPr>
            <a:endParaRPr lang="el-GR" dirty="0" smtClean="0">
              <a:solidFill>
                <a:srgbClr val="000000"/>
              </a:solidFill>
              <a:cs typeface="Arial" charset="0"/>
            </a:endParaRPr>
          </a:p>
          <a:p>
            <a:pPr marL="0" indent="0">
              <a:lnSpc>
                <a:spcPct val="100000"/>
              </a:lnSpc>
              <a:spcBef>
                <a:spcPts val="2400"/>
              </a:spcBef>
            </a:pPr>
            <a:r>
              <a:rPr lang="en-US" dirty="0" err="1" smtClean="0">
                <a:solidFill>
                  <a:srgbClr val="000000"/>
                </a:solidFill>
              </a:rPr>
              <a:t>Αυτή</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η </a:t>
            </a:r>
            <a:r>
              <a:rPr lang="en-US" dirty="0" err="1" smtClean="0">
                <a:solidFill>
                  <a:srgbClr val="000000"/>
                </a:solidFill>
              </a:rPr>
              <a:t>τιμή</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πεδίου</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κέντρο</a:t>
            </a:r>
            <a:r>
              <a:rPr lang="el-GR" dirty="0" smtClean="0">
                <a:solidFill>
                  <a:srgbClr val="000000"/>
                </a:solidFill>
              </a:rPr>
              <a:t> κυκλικού</a:t>
            </a:r>
            <a:r>
              <a:rPr lang="en-US" dirty="0" smtClean="0">
                <a:solidFill>
                  <a:srgbClr val="000000"/>
                </a:solidFill>
              </a:rPr>
              <a:t> </a:t>
            </a:r>
            <a:r>
              <a:rPr lang="en-US" dirty="0" err="1" smtClean="0">
                <a:solidFill>
                  <a:srgbClr val="000000"/>
                </a:solidFill>
              </a:rPr>
              <a:t>βρόχου</a:t>
            </a:r>
            <a:r>
              <a:rPr lang="en-US" dirty="0" smtClean="0">
                <a:solidFill>
                  <a:srgbClr val="000000"/>
                </a:solidFill>
              </a:rPr>
              <a:t>.</a:t>
            </a:r>
          </a:p>
        </p:txBody>
      </p:sp>
      <p:sp>
        <p:nvSpPr>
          <p:cNvPr id="8197"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Η8.1</a:t>
            </a:r>
          </a:p>
        </p:txBody>
      </p:sp>
      <p:graphicFrame>
        <p:nvGraphicFramePr>
          <p:cNvPr id="2" name="Object 3"/>
          <p:cNvGraphicFramePr>
            <a:graphicFrameLocks noChangeAspect="1"/>
          </p:cNvGraphicFramePr>
          <p:nvPr/>
        </p:nvGraphicFramePr>
        <p:xfrm>
          <a:off x="726461" y="2673350"/>
          <a:ext cx="1255713" cy="755650"/>
        </p:xfrm>
        <a:graphic>
          <a:graphicData uri="http://schemas.openxmlformats.org/presentationml/2006/ole">
            <p:oleObj spid="_x0000_s8195" name="Equation" r:id="rId3" imgW="698400" imgH="419040" progId="Equation.3">
              <p:embed/>
            </p:oleObj>
          </a:graphicData>
        </a:graphic>
      </p:graphicFrame>
      <p:graphicFrame>
        <p:nvGraphicFramePr>
          <p:cNvPr id="3" name="Object 4"/>
          <p:cNvGraphicFramePr>
            <a:graphicFrameLocks noChangeAspect="1"/>
          </p:cNvGraphicFramePr>
          <p:nvPr/>
        </p:nvGraphicFramePr>
        <p:xfrm>
          <a:off x="1984375" y="2673350"/>
          <a:ext cx="1325563" cy="755650"/>
        </p:xfrm>
        <a:graphic>
          <a:graphicData uri="http://schemas.openxmlformats.org/presentationml/2006/ole">
            <p:oleObj spid="_x0000_s8196" name="Equation" r:id="rId4" imgW="736560" imgH="419040" progId="Equation.3">
              <p:embed/>
            </p:oleObj>
          </a:graphicData>
        </a:graphic>
      </p:graphicFrame>
      <p:graphicFrame>
        <p:nvGraphicFramePr>
          <p:cNvPr id="4" name="Object 5"/>
          <p:cNvGraphicFramePr>
            <a:graphicFrameLocks noChangeAspect="1"/>
          </p:cNvGraphicFramePr>
          <p:nvPr/>
        </p:nvGraphicFramePr>
        <p:xfrm>
          <a:off x="759082" y="3429000"/>
          <a:ext cx="1004887" cy="687387"/>
        </p:xfrm>
        <a:graphic>
          <a:graphicData uri="http://schemas.openxmlformats.org/presentationml/2006/ole">
            <p:oleObj spid="_x0000_s8197" name="Equation" r:id="rId5" imgW="558720" imgH="38088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Grp="1" noChangeArrowheads="1"/>
          </p:cNvSpPr>
          <p:nvPr>
            <p:ph type="title"/>
          </p:nvPr>
        </p:nvSpPr>
        <p:spPr>
          <a:xfrm>
            <a:off x="457200" y="838200"/>
            <a:ext cx="7543800" cy="579438"/>
          </a:xfrm>
        </p:spPr>
        <p:txBody>
          <a:bodyPr/>
          <a:lstStyle/>
          <a:p>
            <a:r>
              <a:rPr lang="en-US" smtClean="0">
                <a:solidFill>
                  <a:srgbClr val="0D3857"/>
                </a:solidFill>
              </a:rPr>
              <a:t>Οι γραμμές του μαγνητικού πεδίου ενός βρόχου</a:t>
            </a:r>
          </a:p>
        </p:txBody>
      </p:sp>
      <p:sp>
        <p:nvSpPr>
          <p:cNvPr id="36867" name="Rectangle 13"/>
          <p:cNvSpPr>
            <a:spLocks noGrp="1" noChangeArrowheads="1"/>
          </p:cNvSpPr>
          <p:nvPr>
            <p:ph type="body" sz="half" idx="2"/>
          </p:nvPr>
        </p:nvSpPr>
        <p:spPr>
          <a:xfrm>
            <a:off x="457200" y="4590180"/>
            <a:ext cx="8229600" cy="1846659"/>
          </a:xfrm>
        </p:spPr>
        <p:txBody>
          <a:bodyPr>
            <a:spAutoFit/>
          </a:bodyPr>
          <a:lstStyle/>
          <a:p>
            <a:pPr marL="0" indent="0">
              <a:lnSpc>
                <a:spcPct val="100000"/>
              </a:lnSpc>
              <a:spcBef>
                <a:spcPts val="1800"/>
              </a:spcBef>
            </a:pPr>
            <a:r>
              <a:rPr lang="en-US" dirty="0" err="1" smtClean="0">
                <a:solidFill>
                  <a:srgbClr val="000000"/>
                </a:solidFill>
              </a:rPr>
              <a:t>Στην</a:t>
            </a:r>
            <a:r>
              <a:rPr lang="en-US" dirty="0" smtClean="0">
                <a:solidFill>
                  <a:srgbClr val="000000"/>
                </a:solidFill>
              </a:rPr>
              <a:t> </a:t>
            </a:r>
            <a:r>
              <a:rPr lang="en-US" dirty="0" err="1" smtClean="0">
                <a:solidFill>
                  <a:srgbClr val="000000"/>
                </a:solidFill>
              </a:rPr>
              <a:t>εικόνα</a:t>
            </a:r>
            <a:r>
              <a:rPr lang="en-US" dirty="0" smtClean="0">
                <a:solidFill>
                  <a:srgbClr val="000000"/>
                </a:solidFill>
              </a:rPr>
              <a:t> (α) </a:t>
            </a:r>
            <a:r>
              <a:rPr lang="el-GR" dirty="0" smtClean="0">
                <a:solidFill>
                  <a:srgbClr val="000000"/>
                </a:solidFill>
              </a:rPr>
              <a:t>παρουσιάζονται</a:t>
            </a:r>
            <a:r>
              <a:rPr lang="en-US" dirty="0" smtClean="0">
                <a:solidFill>
                  <a:srgbClr val="000000"/>
                </a:solidFill>
              </a:rPr>
              <a:t> </a:t>
            </a:r>
            <a:r>
              <a:rPr lang="en-US" dirty="0" err="1" smtClean="0">
                <a:solidFill>
                  <a:srgbClr val="000000"/>
                </a:solidFill>
              </a:rPr>
              <a:t>οι</a:t>
            </a:r>
            <a:r>
              <a:rPr lang="en-US" dirty="0" smtClean="0">
                <a:solidFill>
                  <a:srgbClr val="000000"/>
                </a:solidFill>
              </a:rPr>
              <a:t> </a:t>
            </a:r>
            <a:r>
              <a:rPr lang="en-US" dirty="0" err="1" smtClean="0">
                <a:solidFill>
                  <a:srgbClr val="000000"/>
                </a:solidFill>
              </a:rPr>
              <a:t>γραμμές</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μαγνητικού</a:t>
            </a:r>
            <a:r>
              <a:rPr lang="en-US" dirty="0" smtClean="0">
                <a:solidFill>
                  <a:srgbClr val="000000"/>
                </a:solidFill>
              </a:rPr>
              <a:t> </a:t>
            </a:r>
            <a:r>
              <a:rPr lang="en-US" dirty="0" err="1" smtClean="0">
                <a:solidFill>
                  <a:srgbClr val="000000"/>
                </a:solidFill>
              </a:rPr>
              <a:t>πεδίου</a:t>
            </a:r>
            <a:r>
              <a:rPr lang="en-US" dirty="0" smtClean="0">
                <a:solidFill>
                  <a:srgbClr val="000000"/>
                </a:solidFill>
              </a:rPr>
              <a:t> </a:t>
            </a:r>
            <a:r>
              <a:rPr lang="en-US" dirty="0" err="1" smtClean="0">
                <a:solidFill>
                  <a:srgbClr val="000000"/>
                </a:solidFill>
              </a:rPr>
              <a:t>γύρω</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έναν</a:t>
            </a:r>
            <a:r>
              <a:rPr lang="en-US" dirty="0" smtClean="0">
                <a:solidFill>
                  <a:srgbClr val="000000"/>
                </a:solidFill>
              </a:rPr>
              <a:t> </a:t>
            </a:r>
            <a:r>
              <a:rPr lang="en-US" dirty="0" err="1" smtClean="0">
                <a:solidFill>
                  <a:srgbClr val="000000"/>
                </a:solidFill>
              </a:rPr>
              <a:t>ρευματοφόρο</a:t>
            </a:r>
            <a:r>
              <a:rPr lang="en-US" dirty="0" smtClean="0">
                <a:solidFill>
                  <a:srgbClr val="000000"/>
                </a:solidFill>
              </a:rPr>
              <a:t> </a:t>
            </a:r>
            <a:r>
              <a:rPr lang="en-US" dirty="0" err="1" smtClean="0">
                <a:solidFill>
                  <a:srgbClr val="000000"/>
                </a:solidFill>
              </a:rPr>
              <a:t>βρόχο</a:t>
            </a:r>
            <a:r>
              <a:rPr lang="en-US" dirty="0" smtClean="0">
                <a:solidFill>
                  <a:srgbClr val="000000"/>
                </a:solidFill>
              </a:rPr>
              <a:t>.</a:t>
            </a:r>
          </a:p>
          <a:p>
            <a:pPr marL="0" indent="0">
              <a:lnSpc>
                <a:spcPct val="100000"/>
              </a:lnSpc>
              <a:spcBef>
                <a:spcPts val="1800"/>
              </a:spcBef>
            </a:pPr>
            <a:r>
              <a:rPr lang="en-US" dirty="0" err="1" smtClean="0">
                <a:solidFill>
                  <a:srgbClr val="000000"/>
                </a:solidFill>
              </a:rPr>
              <a:t>Στην</a:t>
            </a:r>
            <a:r>
              <a:rPr lang="en-US" dirty="0" smtClean="0">
                <a:solidFill>
                  <a:srgbClr val="000000"/>
                </a:solidFill>
              </a:rPr>
              <a:t> </a:t>
            </a:r>
            <a:r>
              <a:rPr lang="en-US" dirty="0" err="1" smtClean="0">
                <a:solidFill>
                  <a:srgbClr val="000000"/>
                </a:solidFill>
              </a:rPr>
              <a:t>εικόνα</a:t>
            </a:r>
            <a:r>
              <a:rPr lang="en-US" dirty="0" smtClean="0">
                <a:solidFill>
                  <a:srgbClr val="000000"/>
                </a:solidFill>
              </a:rPr>
              <a:t> (β) </a:t>
            </a:r>
            <a:r>
              <a:rPr lang="el-GR" dirty="0" smtClean="0">
                <a:solidFill>
                  <a:srgbClr val="000000"/>
                </a:solidFill>
              </a:rPr>
              <a:t>παρουσιάζονται, για λόγους σύγκρισης,</a:t>
            </a:r>
            <a:r>
              <a:rPr lang="en-US" dirty="0" smtClean="0">
                <a:solidFill>
                  <a:srgbClr val="000000"/>
                </a:solidFill>
              </a:rPr>
              <a:t> </a:t>
            </a:r>
            <a:r>
              <a:rPr lang="el-GR" dirty="0" smtClean="0">
                <a:solidFill>
                  <a:srgbClr val="000000"/>
                </a:solidFill>
              </a:rPr>
              <a:t>οι γραμμές </a:t>
            </a:r>
            <a:r>
              <a:rPr lang="en-US" dirty="0" err="1" smtClean="0">
                <a:solidFill>
                  <a:srgbClr val="000000"/>
                </a:solidFill>
              </a:rPr>
              <a:t>του</a:t>
            </a:r>
            <a:r>
              <a:rPr lang="en-US" dirty="0" smtClean="0">
                <a:solidFill>
                  <a:srgbClr val="000000"/>
                </a:solidFill>
              </a:rPr>
              <a:t> </a:t>
            </a:r>
            <a:r>
              <a:rPr lang="el-GR" dirty="0" smtClean="0">
                <a:solidFill>
                  <a:srgbClr val="000000"/>
                </a:solidFill>
              </a:rPr>
              <a:t>μαγνητικού </a:t>
            </a:r>
            <a:r>
              <a:rPr lang="en-US" dirty="0" err="1" smtClean="0">
                <a:solidFill>
                  <a:srgbClr val="000000"/>
                </a:solidFill>
              </a:rPr>
              <a:t>πεδίου</a:t>
            </a:r>
            <a:r>
              <a:rPr lang="en-US" dirty="0" smtClean="0">
                <a:solidFill>
                  <a:srgbClr val="000000"/>
                </a:solidFill>
              </a:rPr>
              <a:t> </a:t>
            </a:r>
            <a:r>
              <a:rPr lang="el-GR" dirty="0" smtClean="0">
                <a:solidFill>
                  <a:srgbClr val="000000"/>
                </a:solidFill>
              </a:rPr>
              <a:t>γύρω από έναν </a:t>
            </a:r>
            <a:r>
              <a:rPr lang="en-US" dirty="0" err="1" smtClean="0">
                <a:solidFill>
                  <a:srgbClr val="000000"/>
                </a:solidFill>
              </a:rPr>
              <a:t>ραβδόμορφο</a:t>
            </a:r>
            <a:r>
              <a:rPr lang="en-US" dirty="0" smtClean="0">
                <a:solidFill>
                  <a:srgbClr val="000000"/>
                </a:solidFill>
              </a:rPr>
              <a:t> </a:t>
            </a:r>
            <a:r>
              <a:rPr lang="en-US" dirty="0" err="1" smtClean="0">
                <a:solidFill>
                  <a:srgbClr val="000000"/>
                </a:solidFill>
              </a:rPr>
              <a:t>μαγνήτη</a:t>
            </a:r>
            <a:r>
              <a:rPr lang="en-US" dirty="0" smtClean="0">
                <a:solidFill>
                  <a:srgbClr val="000000"/>
                </a:solidFill>
              </a:rPr>
              <a:t>.</a:t>
            </a:r>
          </a:p>
          <a:p>
            <a:pPr marL="0" indent="0">
              <a:lnSpc>
                <a:spcPct val="100000"/>
              </a:lnSpc>
              <a:spcBef>
                <a:spcPts val="1800"/>
              </a:spcBef>
            </a:pPr>
            <a:r>
              <a:rPr lang="el-GR" dirty="0" smtClean="0">
                <a:solidFill>
                  <a:srgbClr val="000000"/>
                </a:solidFill>
              </a:rPr>
              <a:t>Παρατηρήστε τις</a:t>
            </a:r>
            <a:r>
              <a:rPr lang="en-US" dirty="0" smtClean="0">
                <a:solidFill>
                  <a:srgbClr val="000000"/>
                </a:solidFill>
              </a:rPr>
              <a:t> </a:t>
            </a:r>
            <a:r>
              <a:rPr lang="en-US" dirty="0" err="1" smtClean="0">
                <a:solidFill>
                  <a:srgbClr val="000000"/>
                </a:solidFill>
              </a:rPr>
              <a:t>ομοιότητες</a:t>
            </a:r>
            <a:r>
              <a:rPr lang="el-GR" dirty="0" smtClean="0">
                <a:solidFill>
                  <a:srgbClr val="000000"/>
                </a:solidFill>
              </a:rPr>
              <a:t> στη μορφή των δύο πεδίων.</a:t>
            </a:r>
            <a:endParaRPr lang="en-US" dirty="0" smtClean="0">
              <a:solidFill>
                <a:srgbClr val="000000"/>
              </a:solidFill>
            </a:endParaRPr>
          </a:p>
        </p:txBody>
      </p:sp>
      <p:pic>
        <p:nvPicPr>
          <p:cNvPr id="36869" name="Picture 7" descr="27819_3006"/>
          <p:cNvPicPr>
            <a:picLocks noChangeAspect="1" noChangeArrowheads="1"/>
          </p:cNvPicPr>
          <p:nvPr/>
        </p:nvPicPr>
        <p:blipFill>
          <a:blip r:embed="rId2" cstate="print"/>
          <a:srcRect/>
          <a:stretch>
            <a:fillRect/>
          </a:stretch>
        </p:blipFill>
        <p:spPr bwMode="auto">
          <a:xfrm>
            <a:off x="2647950" y="1422400"/>
            <a:ext cx="3783013" cy="297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4"/>
          <p:cNvSpPr>
            <a:spLocks noGrp="1" noChangeArrowheads="1"/>
          </p:cNvSpPr>
          <p:nvPr>
            <p:ph sz="half" idx="1"/>
          </p:nvPr>
        </p:nvSpPr>
        <p:spPr>
          <a:xfrm>
            <a:off x="287593" y="302367"/>
            <a:ext cx="8568814" cy="5940088"/>
          </a:xfrm>
        </p:spPr>
        <p:txBody>
          <a:bodyPr wrap="square">
            <a:spAutoFit/>
          </a:bodyPr>
          <a:lstStyle/>
          <a:p>
            <a:pPr marL="1547813" indent="-1547813" defTabSz="220663">
              <a:lnSpc>
                <a:spcPct val="100000"/>
              </a:lnSpc>
              <a:spcBef>
                <a:spcPts val="1200"/>
              </a:spcBef>
            </a:pPr>
            <a:r>
              <a:rPr lang="el-GR" b="1" dirty="0" smtClean="0">
                <a:solidFill>
                  <a:schemeClr val="accent2">
                    <a:lumMod val="50000"/>
                  </a:schemeClr>
                </a:solidFill>
                <a:cs typeface="Times New Roman" pitchFamily="18" charset="0"/>
              </a:rPr>
              <a:t>Προβλήματα</a:t>
            </a:r>
            <a:r>
              <a:rPr lang="en-US" b="1" dirty="0" smtClean="0">
                <a:solidFill>
                  <a:schemeClr val="accent2">
                    <a:lumMod val="50000"/>
                  </a:schemeClr>
                </a:solidFill>
                <a:cs typeface="Times New Roman" pitchFamily="18" charset="0"/>
              </a:rPr>
              <a:t>:</a:t>
            </a:r>
            <a:r>
              <a:rPr lang="el-GR" b="1" dirty="0" smtClean="0">
                <a:solidFill>
                  <a:schemeClr val="accent2">
                    <a:lumMod val="50000"/>
                  </a:schemeClr>
                </a:solidFill>
                <a:cs typeface="Times New Roman" pitchFamily="18" charset="0"/>
              </a:rPr>
              <a:t>	</a:t>
            </a:r>
            <a:r>
              <a:rPr lang="el-GR" dirty="0" smtClean="0">
                <a:solidFill>
                  <a:schemeClr val="accent2">
                    <a:lumMod val="50000"/>
                  </a:schemeClr>
                </a:solidFill>
                <a:cs typeface="Times New Roman" pitchFamily="18" charset="0"/>
              </a:rPr>
              <a:t>Να λύσετε τα παρακάτω προβλήματα από το</a:t>
            </a:r>
            <a:r>
              <a:rPr lang="en-US" dirty="0" smtClean="0">
                <a:solidFill>
                  <a:schemeClr val="accent2">
                    <a:lumMod val="50000"/>
                  </a:schemeClr>
                </a:solidFill>
                <a:cs typeface="Times New Roman" pitchFamily="18" charset="0"/>
              </a:rPr>
              <a:t> </a:t>
            </a:r>
            <a:r>
              <a:rPr lang="el-GR" dirty="0" smtClean="0">
                <a:solidFill>
                  <a:schemeClr val="accent2">
                    <a:lumMod val="50000"/>
                  </a:schemeClr>
                </a:solidFill>
                <a:cs typeface="Times New Roman" pitchFamily="18" charset="0"/>
              </a:rPr>
              <a:t>κεφ. Η8 του βιβλίου </a:t>
            </a:r>
            <a:r>
              <a:rPr lang="en-US" dirty="0" err="1" smtClean="0">
                <a:solidFill>
                  <a:schemeClr val="accent2">
                    <a:lumMod val="50000"/>
                  </a:schemeClr>
                </a:solidFill>
                <a:cs typeface="Times New Roman" pitchFamily="18" charset="0"/>
              </a:rPr>
              <a:t>Serway-Jewet</a:t>
            </a:r>
            <a:r>
              <a:rPr lang="en-US" dirty="0" smtClean="0">
                <a:solidFill>
                  <a:schemeClr val="accent2">
                    <a:lumMod val="50000"/>
                  </a:schemeClr>
                </a:solidFill>
                <a:cs typeface="Times New Roman" pitchFamily="18" charset="0"/>
              </a:rPr>
              <a:t> “</a:t>
            </a:r>
            <a:r>
              <a:rPr lang="el-GR" dirty="0" smtClean="0">
                <a:solidFill>
                  <a:schemeClr val="accent2">
                    <a:lumMod val="50000"/>
                  </a:schemeClr>
                </a:solidFill>
                <a:cs typeface="Times New Roman" pitchFamily="18" charset="0"/>
              </a:rPr>
              <a:t>Φυσική για επιστήμοντε και μηχανικούς</a:t>
            </a:r>
            <a:r>
              <a:rPr lang="en-US" dirty="0" smtClean="0">
                <a:solidFill>
                  <a:schemeClr val="accent2">
                    <a:lumMod val="50000"/>
                  </a:schemeClr>
                </a:solidFill>
                <a:cs typeface="Times New Roman" pitchFamily="18" charset="0"/>
              </a:rPr>
              <a:t>”</a:t>
            </a:r>
            <a:endParaRPr lang="el-GR" dirty="0" smtClean="0">
              <a:solidFill>
                <a:schemeClr val="accent2">
                  <a:lumMod val="50000"/>
                </a:schemeClr>
              </a:solidFill>
              <a:cs typeface="Times New Roman" pitchFamily="18" charset="0"/>
            </a:endParaRPr>
          </a:p>
          <a:p>
            <a:pPr marL="457200" indent="-457200">
              <a:lnSpc>
                <a:spcPct val="100000"/>
              </a:lnSpc>
              <a:spcBef>
                <a:spcPts val="1200"/>
              </a:spcBef>
              <a:buFont typeface="+mj-lt"/>
              <a:buAutoNum type="arabicPeriod"/>
            </a:pPr>
            <a:r>
              <a:rPr lang="el-GR" dirty="0" smtClean="0">
                <a:solidFill>
                  <a:schemeClr val="accent2">
                    <a:lumMod val="50000"/>
                  </a:schemeClr>
                </a:solidFill>
                <a:cs typeface="Times New Roman" pitchFamily="18" charset="0"/>
              </a:rPr>
              <a:t>Πρόβλημα</a:t>
            </a:r>
            <a:r>
              <a:rPr lang="el-GR" dirty="0" smtClean="0">
                <a:solidFill>
                  <a:schemeClr val="accent2">
                    <a:lumMod val="50000"/>
                  </a:schemeClr>
                </a:solidFill>
              </a:rPr>
              <a:t> 5 (σελ. 309)</a:t>
            </a:r>
          </a:p>
          <a:p>
            <a:pPr marL="574675" indent="-574675">
              <a:lnSpc>
                <a:spcPct val="100000"/>
              </a:lnSpc>
              <a:spcBef>
                <a:spcPts val="600"/>
              </a:spcBef>
            </a:pPr>
            <a:r>
              <a:rPr lang="el-GR" dirty="0" smtClean="0">
                <a:solidFill>
                  <a:schemeClr val="accent2">
                    <a:lumMod val="50000"/>
                  </a:schemeClr>
                </a:solidFill>
              </a:rPr>
              <a:t>	</a:t>
            </a:r>
            <a:r>
              <a:rPr lang="el-GR" sz="1600" dirty="0" smtClean="0">
                <a:solidFill>
                  <a:schemeClr val="accent2">
                    <a:lumMod val="50000"/>
                  </a:schemeClr>
                </a:solidFill>
              </a:rPr>
              <a:t>Υποδείξεις</a:t>
            </a:r>
            <a:r>
              <a:rPr lang="en-US" sz="1600" dirty="0" smtClean="0">
                <a:solidFill>
                  <a:schemeClr val="accent2">
                    <a:lumMod val="50000"/>
                  </a:schemeClr>
                </a:solidFill>
              </a:rPr>
              <a:t>:</a:t>
            </a:r>
            <a:r>
              <a:rPr lang="el-GR" sz="1600" dirty="0" smtClean="0">
                <a:solidFill>
                  <a:schemeClr val="accent2">
                    <a:lumMod val="50000"/>
                  </a:schemeClr>
                </a:solidFill>
              </a:rPr>
              <a:t>	</a:t>
            </a:r>
            <a:endParaRPr lang="en-US" sz="1600" dirty="0" smtClean="0">
              <a:solidFill>
                <a:schemeClr val="accent2">
                  <a:lumMod val="50000"/>
                </a:schemeClr>
              </a:solidFill>
            </a:endParaRPr>
          </a:p>
          <a:p>
            <a:pPr marL="855663" indent="-222250">
              <a:lnSpc>
                <a:spcPct val="100000"/>
              </a:lnSpc>
              <a:spcBef>
                <a:spcPts val="0"/>
              </a:spcBef>
              <a:buFont typeface="Arial" pitchFamily="34" charset="0"/>
              <a:buChar char="•"/>
            </a:pPr>
            <a:r>
              <a:rPr lang="el-GR" sz="1600" dirty="0" smtClean="0">
                <a:solidFill>
                  <a:schemeClr val="accent2">
                    <a:lumMod val="50000"/>
                  </a:schemeClr>
                </a:solidFill>
              </a:rPr>
              <a:t>Χρησιμοποιήστε τη σχέση </a:t>
            </a:r>
            <a:r>
              <a:rPr lang="en-US" sz="1600" dirty="0" smtClean="0">
                <a:solidFill>
                  <a:schemeClr val="accent2">
                    <a:lumMod val="50000"/>
                  </a:schemeClr>
                </a:solidFill>
              </a:rPr>
              <a:t>H8.4 </a:t>
            </a:r>
            <a:r>
              <a:rPr lang="el-GR" sz="1600" dirty="0" smtClean="0">
                <a:solidFill>
                  <a:schemeClr val="accent2">
                    <a:lumMod val="50000"/>
                  </a:schemeClr>
                </a:solidFill>
              </a:rPr>
              <a:t>για να υπολογίσετε το μαγνητικό πεδίο κάθε</a:t>
            </a:r>
            <a:r>
              <a:rPr lang="en-US" sz="1600" dirty="0" smtClean="0">
                <a:solidFill>
                  <a:schemeClr val="accent2">
                    <a:lumMod val="50000"/>
                  </a:schemeClr>
                </a:solidFill>
              </a:rPr>
              <a:t> </a:t>
            </a:r>
            <a:r>
              <a:rPr lang="el-GR" sz="1600" dirty="0" smtClean="0">
                <a:solidFill>
                  <a:schemeClr val="accent2">
                    <a:lumMod val="50000"/>
                  </a:schemeClr>
                </a:solidFill>
              </a:rPr>
              <a:t>πλευράς</a:t>
            </a:r>
          </a:p>
          <a:p>
            <a:pPr marL="855663" indent="-222250">
              <a:lnSpc>
                <a:spcPct val="100000"/>
              </a:lnSpc>
              <a:spcBef>
                <a:spcPts val="0"/>
              </a:spcBef>
              <a:buFont typeface="Arial" pitchFamily="34" charset="0"/>
              <a:buChar char="•"/>
            </a:pPr>
            <a:r>
              <a:rPr lang="el-GR" sz="1600" dirty="0" smtClean="0">
                <a:solidFill>
                  <a:schemeClr val="accent2">
                    <a:lumMod val="50000"/>
                  </a:schemeClr>
                </a:solidFill>
              </a:rPr>
              <a:t>Η γωνία </a:t>
            </a:r>
            <a:r>
              <a:rPr lang="en-US" sz="1600" i="1" dirty="0" smtClean="0">
                <a:solidFill>
                  <a:schemeClr val="accent2">
                    <a:lumMod val="50000"/>
                  </a:schemeClr>
                </a:solidFill>
                <a:sym typeface="Symbol"/>
              </a:rPr>
              <a:t></a:t>
            </a:r>
            <a:r>
              <a:rPr lang="en-US" sz="1600" baseline="-25000" dirty="0" smtClean="0">
                <a:solidFill>
                  <a:schemeClr val="accent2">
                    <a:lumMod val="50000"/>
                  </a:schemeClr>
                </a:solidFill>
                <a:sym typeface="Symbol"/>
              </a:rPr>
              <a:t>1 </a:t>
            </a:r>
            <a:r>
              <a:rPr lang="en-US" sz="1600" dirty="0" smtClean="0">
                <a:solidFill>
                  <a:schemeClr val="accent2">
                    <a:lumMod val="50000"/>
                  </a:schemeClr>
                </a:solidFill>
                <a:sym typeface="Symbol"/>
              </a:rPr>
              <a:t>= 45</a:t>
            </a:r>
            <a:r>
              <a:rPr lang="el-GR" sz="1600" dirty="0" smtClean="0">
                <a:solidFill>
                  <a:schemeClr val="accent2">
                    <a:lumMod val="50000"/>
                  </a:schemeClr>
                </a:solidFill>
                <a:sym typeface="Symbol"/>
              </a:rPr>
              <a:t> και </a:t>
            </a:r>
            <a:r>
              <a:rPr lang="en-US" sz="1600" i="1" dirty="0" smtClean="0">
                <a:solidFill>
                  <a:schemeClr val="accent2">
                    <a:lumMod val="50000"/>
                  </a:schemeClr>
                </a:solidFill>
                <a:sym typeface="Symbol"/>
              </a:rPr>
              <a:t></a:t>
            </a:r>
            <a:r>
              <a:rPr lang="el-GR" sz="1600" baseline="-25000" dirty="0" smtClean="0">
                <a:solidFill>
                  <a:schemeClr val="accent2">
                    <a:lumMod val="50000"/>
                  </a:schemeClr>
                </a:solidFill>
                <a:sym typeface="Symbol"/>
              </a:rPr>
              <a:t>2</a:t>
            </a:r>
            <a:r>
              <a:rPr lang="en-US" sz="1600" baseline="-25000" dirty="0" smtClean="0">
                <a:solidFill>
                  <a:schemeClr val="accent2">
                    <a:lumMod val="50000"/>
                  </a:schemeClr>
                </a:solidFill>
                <a:sym typeface="Symbol"/>
              </a:rPr>
              <a:t> </a:t>
            </a:r>
            <a:r>
              <a:rPr lang="en-US" sz="1600" dirty="0" smtClean="0">
                <a:solidFill>
                  <a:schemeClr val="accent2">
                    <a:lumMod val="50000"/>
                  </a:schemeClr>
                </a:solidFill>
                <a:sym typeface="Symbol"/>
              </a:rPr>
              <a:t>= 45</a:t>
            </a:r>
            <a:r>
              <a:rPr lang="el-GR" sz="1600" dirty="0" smtClean="0">
                <a:solidFill>
                  <a:schemeClr val="accent2">
                    <a:lumMod val="50000"/>
                  </a:schemeClr>
                </a:solidFill>
                <a:sym typeface="Symbol"/>
              </a:rPr>
              <a:t> </a:t>
            </a:r>
            <a:endParaRPr lang="en-US" sz="1600" dirty="0" smtClean="0">
              <a:solidFill>
                <a:schemeClr val="accent2">
                  <a:lumMod val="50000"/>
                </a:schemeClr>
              </a:solidFill>
              <a:sym typeface="Symbol"/>
            </a:endParaRPr>
          </a:p>
          <a:p>
            <a:pPr marL="855663" indent="-222250">
              <a:lnSpc>
                <a:spcPct val="100000"/>
              </a:lnSpc>
              <a:spcBef>
                <a:spcPts val="0"/>
              </a:spcBef>
              <a:buFont typeface="Arial" pitchFamily="34" charset="0"/>
              <a:buChar char="•"/>
            </a:pPr>
            <a:r>
              <a:rPr lang="el-GR" sz="1600" dirty="0" smtClean="0">
                <a:solidFill>
                  <a:schemeClr val="accent2">
                    <a:lumMod val="50000"/>
                  </a:schemeClr>
                </a:solidFill>
                <a:sym typeface="Symbol"/>
              </a:rPr>
              <a:t>Για το ερώτημα (β), ο κυκλικός βρόχος θα έχει περίμετρο 4</a:t>
            </a:r>
            <a:r>
              <a:rPr lang="en-US" sz="1600" i="1" dirty="0" smtClean="0">
                <a:solidFill>
                  <a:schemeClr val="accent2">
                    <a:lumMod val="50000"/>
                  </a:schemeClr>
                </a:solidFill>
                <a:latin typeface="Times New Roman" pitchFamily="18" charset="0"/>
                <a:cs typeface="Times New Roman" pitchFamily="18" charset="0"/>
                <a:sym typeface="Symbol"/>
              </a:rPr>
              <a:t>l</a:t>
            </a:r>
            <a:r>
              <a:rPr lang="el-GR" sz="1600" dirty="0" smtClean="0">
                <a:solidFill>
                  <a:schemeClr val="accent2">
                    <a:lumMod val="50000"/>
                  </a:schemeClr>
                </a:solidFill>
                <a:sym typeface="Symbol"/>
              </a:rPr>
              <a:t>, άρα 2</a:t>
            </a:r>
            <a:r>
              <a:rPr lang="el-GR" sz="1600" i="1" dirty="0" smtClean="0">
                <a:solidFill>
                  <a:schemeClr val="accent2">
                    <a:lumMod val="50000"/>
                  </a:schemeClr>
                </a:solidFill>
                <a:latin typeface="Times New Roman" pitchFamily="18" charset="0"/>
                <a:cs typeface="Times New Roman" pitchFamily="18" charset="0"/>
                <a:sym typeface="Symbol"/>
              </a:rPr>
              <a:t>α</a:t>
            </a:r>
            <a:r>
              <a:rPr lang="el-GR" sz="1600" dirty="0" smtClean="0">
                <a:solidFill>
                  <a:schemeClr val="accent2">
                    <a:lumMod val="50000"/>
                  </a:schemeClr>
                </a:solidFill>
                <a:sym typeface="Symbol"/>
              </a:rPr>
              <a:t> = 4</a:t>
            </a:r>
            <a:r>
              <a:rPr lang="en-US" sz="1600" i="1" dirty="0" smtClean="0">
                <a:solidFill>
                  <a:schemeClr val="accent2">
                    <a:lumMod val="50000"/>
                  </a:schemeClr>
                </a:solidFill>
                <a:latin typeface="Times New Roman" pitchFamily="18" charset="0"/>
                <a:cs typeface="Times New Roman" pitchFamily="18" charset="0"/>
                <a:sym typeface="Symbol"/>
              </a:rPr>
              <a:t>l</a:t>
            </a:r>
            <a:r>
              <a:rPr lang="el-GR" sz="1600" dirty="0" smtClean="0">
                <a:solidFill>
                  <a:schemeClr val="accent2">
                    <a:lumMod val="50000"/>
                  </a:schemeClr>
                </a:solidFill>
                <a:cs typeface="Times New Roman" pitchFamily="18" charset="0"/>
                <a:sym typeface="Symbol"/>
              </a:rPr>
              <a:t>, όπου </a:t>
            </a:r>
            <a:r>
              <a:rPr lang="el-GR" sz="1600" i="1" dirty="0" smtClean="0">
                <a:solidFill>
                  <a:schemeClr val="accent2">
                    <a:lumMod val="50000"/>
                  </a:schemeClr>
                </a:solidFill>
                <a:latin typeface="Times New Roman" pitchFamily="18" charset="0"/>
                <a:cs typeface="Times New Roman" pitchFamily="18" charset="0"/>
                <a:sym typeface="Symbol"/>
              </a:rPr>
              <a:t>α</a:t>
            </a:r>
            <a:r>
              <a:rPr lang="el-GR" sz="1600" dirty="0" smtClean="0">
                <a:solidFill>
                  <a:schemeClr val="accent2">
                    <a:lumMod val="50000"/>
                  </a:schemeClr>
                </a:solidFill>
                <a:cs typeface="Times New Roman" pitchFamily="18" charset="0"/>
                <a:sym typeface="Symbol"/>
              </a:rPr>
              <a:t> η ακτίνα του.</a:t>
            </a:r>
            <a:r>
              <a:rPr lang="en-US" sz="1600" dirty="0" smtClean="0">
                <a:solidFill>
                  <a:schemeClr val="accent2">
                    <a:lumMod val="50000"/>
                  </a:schemeClr>
                </a:solidFill>
                <a:sym typeface="Symbol"/>
              </a:rPr>
              <a:t> </a:t>
            </a:r>
            <a:r>
              <a:rPr lang="el-GR" sz="1600" dirty="0" smtClean="0">
                <a:solidFill>
                  <a:schemeClr val="accent2">
                    <a:lumMod val="50000"/>
                  </a:schemeClr>
                </a:solidFill>
                <a:sym typeface="Symbol"/>
              </a:rPr>
              <a:t>Χρησιμοποιήστε τη σχέση Η8.8</a:t>
            </a:r>
            <a:r>
              <a:rPr lang="en-US" sz="1600" dirty="0" smtClean="0">
                <a:solidFill>
                  <a:schemeClr val="accent2">
                    <a:lumMod val="50000"/>
                  </a:schemeClr>
                </a:solidFill>
                <a:sym typeface="Symbol"/>
              </a:rPr>
              <a:t>, </a:t>
            </a:r>
            <a:r>
              <a:rPr lang="el-GR" sz="1600" dirty="0" smtClean="0">
                <a:solidFill>
                  <a:schemeClr val="accent2">
                    <a:lumMod val="50000"/>
                  </a:schemeClr>
                </a:solidFill>
                <a:sym typeface="Symbol"/>
              </a:rPr>
              <a:t>για να βρείτε το μαγνητικό πεδίο στο κέντρο.</a:t>
            </a:r>
            <a:endParaRPr lang="el-GR" sz="1600" dirty="0" smtClean="0">
              <a:solidFill>
                <a:schemeClr val="accent2">
                  <a:lumMod val="50000"/>
                </a:schemeClr>
              </a:solidFill>
            </a:endParaRPr>
          </a:p>
          <a:p>
            <a:pPr marL="457200" indent="-457200">
              <a:lnSpc>
                <a:spcPct val="100000"/>
              </a:lnSpc>
              <a:spcBef>
                <a:spcPts val="1200"/>
              </a:spcBef>
              <a:buFont typeface="+mj-lt"/>
              <a:buAutoNum type="arabicPeriod" startAt="2"/>
            </a:pPr>
            <a:r>
              <a:rPr lang="el-GR" dirty="0" smtClean="0">
                <a:solidFill>
                  <a:schemeClr val="accent2">
                    <a:lumMod val="50000"/>
                  </a:schemeClr>
                </a:solidFill>
                <a:cs typeface="Times New Roman" pitchFamily="18" charset="0"/>
              </a:rPr>
              <a:t>Πρόβλημα</a:t>
            </a:r>
            <a:r>
              <a:rPr lang="el-GR" dirty="0" smtClean="0">
                <a:solidFill>
                  <a:schemeClr val="accent2">
                    <a:lumMod val="50000"/>
                  </a:schemeClr>
                </a:solidFill>
              </a:rPr>
              <a:t> 6 (σελ. 309)</a:t>
            </a:r>
          </a:p>
          <a:p>
            <a:pPr marL="574675" indent="-574675">
              <a:lnSpc>
                <a:spcPct val="100000"/>
              </a:lnSpc>
              <a:spcBef>
                <a:spcPts val="600"/>
              </a:spcBef>
            </a:pPr>
            <a:r>
              <a:rPr lang="el-GR" dirty="0" smtClean="0">
                <a:solidFill>
                  <a:schemeClr val="accent2">
                    <a:lumMod val="50000"/>
                  </a:schemeClr>
                </a:solidFill>
              </a:rPr>
              <a:t>	</a:t>
            </a:r>
            <a:r>
              <a:rPr lang="el-GR" sz="1600" dirty="0" smtClean="0">
                <a:solidFill>
                  <a:schemeClr val="accent2">
                    <a:lumMod val="50000"/>
                  </a:schemeClr>
                </a:solidFill>
              </a:rPr>
              <a:t>Υποδείξεις</a:t>
            </a:r>
            <a:r>
              <a:rPr lang="en-US" sz="1600" dirty="0" smtClean="0">
                <a:solidFill>
                  <a:schemeClr val="accent2">
                    <a:lumMod val="50000"/>
                  </a:schemeClr>
                </a:solidFill>
              </a:rPr>
              <a:t>:</a:t>
            </a:r>
            <a:r>
              <a:rPr lang="el-GR" sz="1600" dirty="0" smtClean="0">
                <a:solidFill>
                  <a:schemeClr val="accent2">
                    <a:lumMod val="50000"/>
                  </a:schemeClr>
                </a:solidFill>
              </a:rPr>
              <a:t>	</a:t>
            </a:r>
            <a:endParaRPr lang="en-US" sz="1600" dirty="0" smtClean="0">
              <a:solidFill>
                <a:schemeClr val="accent2">
                  <a:lumMod val="50000"/>
                </a:schemeClr>
              </a:solidFill>
            </a:endParaRPr>
          </a:p>
          <a:p>
            <a:pPr marL="855663" indent="-222250">
              <a:lnSpc>
                <a:spcPct val="100000"/>
              </a:lnSpc>
              <a:spcBef>
                <a:spcPts val="0"/>
              </a:spcBef>
              <a:buFont typeface="Arial" pitchFamily="34" charset="0"/>
              <a:buChar char="•"/>
            </a:pPr>
            <a:r>
              <a:rPr lang="el-GR" sz="1600" dirty="0" smtClean="0">
                <a:solidFill>
                  <a:schemeClr val="accent2">
                    <a:lumMod val="50000"/>
                  </a:schemeClr>
                </a:solidFill>
              </a:rPr>
              <a:t>Από τα δύο τμήματα του γωνιακού αγωγού, μόνο το ένα έχει μη μηδενικό πεδίο στο Σ (ποιό</a:t>
            </a:r>
            <a:r>
              <a:rPr lang="en-US" sz="1600" dirty="0" smtClean="0">
                <a:solidFill>
                  <a:schemeClr val="accent2">
                    <a:lumMod val="50000"/>
                  </a:schemeClr>
                </a:solidFill>
              </a:rPr>
              <a:t>;)</a:t>
            </a:r>
          </a:p>
          <a:p>
            <a:pPr marL="855663" indent="-222250">
              <a:lnSpc>
                <a:spcPct val="100000"/>
              </a:lnSpc>
              <a:spcBef>
                <a:spcPts val="0"/>
              </a:spcBef>
              <a:buFont typeface="Arial" pitchFamily="34" charset="0"/>
              <a:buChar char="•"/>
            </a:pPr>
            <a:r>
              <a:rPr lang="el-GR" sz="1600" dirty="0" smtClean="0">
                <a:solidFill>
                  <a:schemeClr val="accent2">
                    <a:lumMod val="50000"/>
                  </a:schemeClr>
                </a:solidFill>
              </a:rPr>
              <a:t>Για να υπολογίσετε το μαγνητικό πεδίο ενός ημιάπειρου αγωγού, χρησιμοποιήστε τη σχέση </a:t>
            </a:r>
            <a:r>
              <a:rPr lang="en-US" sz="1600" dirty="0" smtClean="0">
                <a:solidFill>
                  <a:schemeClr val="accent2">
                    <a:lumMod val="50000"/>
                  </a:schemeClr>
                </a:solidFill>
              </a:rPr>
              <a:t>H8.</a:t>
            </a:r>
            <a:r>
              <a:rPr lang="el-GR" sz="1600" dirty="0" smtClean="0">
                <a:solidFill>
                  <a:schemeClr val="accent2">
                    <a:lumMod val="50000"/>
                  </a:schemeClr>
                </a:solidFill>
              </a:rPr>
              <a:t>5 ή Η8.14</a:t>
            </a:r>
            <a:r>
              <a:rPr lang="en-US" sz="1600" dirty="0" smtClean="0">
                <a:solidFill>
                  <a:schemeClr val="accent2">
                    <a:lumMod val="50000"/>
                  </a:schemeClr>
                </a:solidFill>
              </a:rPr>
              <a:t> </a:t>
            </a:r>
            <a:r>
              <a:rPr lang="el-GR" sz="1600" dirty="0" smtClean="0">
                <a:solidFill>
                  <a:schemeClr val="accent2">
                    <a:lumMod val="50000"/>
                  </a:schemeClr>
                </a:solidFill>
              </a:rPr>
              <a:t>και διαιρέστε το αποτέλεσμα δια του 2.</a:t>
            </a:r>
          </a:p>
          <a:p>
            <a:pPr marL="855663" indent="-222250">
              <a:lnSpc>
                <a:spcPct val="100000"/>
              </a:lnSpc>
              <a:spcBef>
                <a:spcPts val="600"/>
              </a:spcBef>
            </a:pPr>
            <a:r>
              <a:rPr lang="el-GR" sz="1600" dirty="0" smtClean="0">
                <a:solidFill>
                  <a:schemeClr val="accent2">
                    <a:lumMod val="50000"/>
                  </a:schemeClr>
                </a:solidFill>
              </a:rPr>
              <a:t>Απάντηση</a:t>
            </a:r>
            <a:r>
              <a:rPr lang="en-US" sz="1600" dirty="0" smtClean="0">
                <a:solidFill>
                  <a:schemeClr val="accent2">
                    <a:lumMod val="50000"/>
                  </a:schemeClr>
                </a:solidFill>
              </a:rPr>
              <a:t>: B = </a:t>
            </a:r>
            <a:r>
              <a:rPr lang="el-GR" sz="1600" dirty="0" smtClean="0">
                <a:solidFill>
                  <a:schemeClr val="accent2">
                    <a:lumMod val="50000"/>
                  </a:schemeClr>
                </a:solidFill>
                <a:sym typeface="Symbol"/>
              </a:rPr>
              <a:t></a:t>
            </a:r>
            <a:r>
              <a:rPr lang="el-GR" sz="1600" baseline="-25000" dirty="0" smtClean="0">
                <a:solidFill>
                  <a:schemeClr val="accent2">
                    <a:lumMod val="50000"/>
                  </a:schemeClr>
                </a:solidFill>
                <a:sym typeface="Symbol"/>
              </a:rPr>
              <a:t>0</a:t>
            </a:r>
            <a:r>
              <a:rPr lang="en-US" sz="1600" dirty="0" smtClean="0">
                <a:solidFill>
                  <a:schemeClr val="accent2">
                    <a:lumMod val="50000"/>
                  </a:schemeClr>
                </a:solidFill>
                <a:latin typeface="Times New Roman" pitchFamily="18" charset="0"/>
                <a:cs typeface="Times New Roman" pitchFamily="18" charset="0"/>
                <a:sym typeface="Symbol"/>
              </a:rPr>
              <a:t>I</a:t>
            </a:r>
            <a:r>
              <a:rPr lang="el-GR" sz="1600" dirty="0" smtClean="0">
                <a:solidFill>
                  <a:schemeClr val="accent2">
                    <a:lumMod val="50000"/>
                  </a:schemeClr>
                </a:solidFill>
                <a:latin typeface="Times New Roman" pitchFamily="18" charset="0"/>
                <a:cs typeface="Times New Roman" pitchFamily="18" charset="0"/>
                <a:sym typeface="Symbol"/>
              </a:rPr>
              <a:t>/4</a:t>
            </a:r>
            <a:r>
              <a:rPr lang="el-GR" sz="1600" dirty="0" smtClean="0">
                <a:solidFill>
                  <a:schemeClr val="accent2">
                    <a:lumMod val="50000"/>
                  </a:schemeClr>
                </a:solidFill>
                <a:sym typeface="Symbol"/>
              </a:rPr>
              <a:t></a:t>
            </a:r>
            <a:r>
              <a:rPr lang="en-US" sz="1600" i="1" dirty="0" smtClean="0">
                <a:solidFill>
                  <a:schemeClr val="accent2">
                    <a:lumMod val="50000"/>
                  </a:schemeClr>
                </a:solidFill>
                <a:latin typeface="Times New Roman" pitchFamily="18" charset="0"/>
                <a:cs typeface="Times New Roman" pitchFamily="18" charset="0"/>
                <a:sym typeface="Symbol"/>
              </a:rPr>
              <a:t>x</a:t>
            </a:r>
            <a:endParaRPr lang="el-GR" sz="1600" i="1" dirty="0" smtClean="0">
              <a:solidFill>
                <a:schemeClr val="accent2">
                  <a:lumMod val="50000"/>
                </a:schemeClr>
              </a:solidFill>
              <a:latin typeface="Times New Roman" pitchFamily="18" charset="0"/>
              <a:cs typeface="Times New Roman" pitchFamily="18" charset="0"/>
              <a:sym typeface="Symbol"/>
            </a:endParaRPr>
          </a:p>
          <a:p>
            <a:pPr marL="457200" indent="-457200">
              <a:lnSpc>
                <a:spcPct val="100000"/>
              </a:lnSpc>
              <a:spcBef>
                <a:spcPts val="1200"/>
              </a:spcBef>
              <a:buFont typeface="+mj-lt"/>
              <a:buAutoNum type="arabicPeriod" startAt="3"/>
            </a:pPr>
            <a:r>
              <a:rPr lang="el-GR" dirty="0" smtClean="0">
                <a:solidFill>
                  <a:schemeClr val="accent2">
                    <a:lumMod val="50000"/>
                  </a:schemeClr>
                </a:solidFill>
                <a:cs typeface="Times New Roman" pitchFamily="18" charset="0"/>
              </a:rPr>
              <a:t>Πρόβλημα</a:t>
            </a:r>
            <a:r>
              <a:rPr lang="el-GR" dirty="0" smtClean="0">
                <a:solidFill>
                  <a:schemeClr val="accent2">
                    <a:lumMod val="50000"/>
                  </a:schemeClr>
                </a:solidFill>
              </a:rPr>
              <a:t> 7 (σελ. 309)</a:t>
            </a:r>
          </a:p>
          <a:p>
            <a:pPr marL="574675" indent="-574675">
              <a:lnSpc>
                <a:spcPct val="100000"/>
              </a:lnSpc>
              <a:spcBef>
                <a:spcPts val="600"/>
              </a:spcBef>
            </a:pPr>
            <a:r>
              <a:rPr lang="el-GR" dirty="0" smtClean="0">
                <a:solidFill>
                  <a:schemeClr val="accent2">
                    <a:lumMod val="50000"/>
                  </a:schemeClr>
                </a:solidFill>
              </a:rPr>
              <a:t>	</a:t>
            </a:r>
            <a:r>
              <a:rPr lang="el-GR" sz="1600" dirty="0" smtClean="0">
                <a:solidFill>
                  <a:schemeClr val="accent2">
                    <a:lumMod val="50000"/>
                  </a:schemeClr>
                </a:solidFill>
              </a:rPr>
              <a:t>Υποδείξεις</a:t>
            </a:r>
            <a:r>
              <a:rPr lang="en-US" sz="1600" dirty="0" smtClean="0">
                <a:solidFill>
                  <a:schemeClr val="accent2">
                    <a:lumMod val="50000"/>
                  </a:schemeClr>
                </a:solidFill>
              </a:rPr>
              <a:t>:</a:t>
            </a:r>
            <a:r>
              <a:rPr lang="el-GR" sz="1600" dirty="0" smtClean="0">
                <a:solidFill>
                  <a:schemeClr val="accent2">
                    <a:lumMod val="50000"/>
                  </a:schemeClr>
                </a:solidFill>
              </a:rPr>
              <a:t>	</a:t>
            </a:r>
            <a:endParaRPr lang="en-US" sz="1600" dirty="0" smtClean="0">
              <a:solidFill>
                <a:schemeClr val="accent2">
                  <a:lumMod val="50000"/>
                </a:schemeClr>
              </a:solidFill>
            </a:endParaRPr>
          </a:p>
          <a:p>
            <a:pPr marL="855663" indent="-222250">
              <a:lnSpc>
                <a:spcPct val="100000"/>
              </a:lnSpc>
              <a:spcBef>
                <a:spcPts val="0"/>
              </a:spcBef>
              <a:buFont typeface="Arial" pitchFamily="34" charset="0"/>
              <a:buChar char="•"/>
            </a:pPr>
            <a:r>
              <a:rPr lang="el-GR" sz="1600" dirty="0" smtClean="0">
                <a:solidFill>
                  <a:schemeClr val="accent2">
                    <a:lumMod val="50000"/>
                  </a:schemeClr>
                </a:solidFill>
              </a:rPr>
              <a:t>Θεωρήστε τον αγωγό σαν υπέρθεση δύο τμημάτων</a:t>
            </a:r>
            <a:r>
              <a:rPr lang="en-US" sz="1600" dirty="0" smtClean="0">
                <a:solidFill>
                  <a:schemeClr val="accent2">
                    <a:lumMod val="50000"/>
                  </a:schemeClr>
                </a:solidFill>
              </a:rPr>
              <a:t>: </a:t>
            </a:r>
            <a:r>
              <a:rPr lang="el-GR" sz="1600" dirty="0" smtClean="0">
                <a:solidFill>
                  <a:schemeClr val="accent2">
                    <a:lumMod val="50000"/>
                  </a:schemeClr>
                </a:solidFill>
              </a:rPr>
              <a:t>ενός ευθύγραμμου τμήματος απείρου μήκους (σχέση </a:t>
            </a:r>
            <a:r>
              <a:rPr lang="en-US" sz="1600" dirty="0" smtClean="0">
                <a:solidFill>
                  <a:schemeClr val="accent2">
                    <a:lumMod val="50000"/>
                  </a:schemeClr>
                </a:solidFill>
              </a:rPr>
              <a:t>H8.</a:t>
            </a:r>
            <a:r>
              <a:rPr lang="el-GR" sz="1600" dirty="0" smtClean="0">
                <a:solidFill>
                  <a:schemeClr val="accent2">
                    <a:lumMod val="50000"/>
                  </a:schemeClr>
                </a:solidFill>
              </a:rPr>
              <a:t>5 ή Η8.14) και ενός κυκλικού τμήματος (</a:t>
            </a:r>
            <a:r>
              <a:rPr lang="el-GR" sz="1600" dirty="0" smtClean="0">
                <a:solidFill>
                  <a:schemeClr val="accent2">
                    <a:lumMod val="50000"/>
                  </a:schemeClr>
                </a:solidFill>
                <a:sym typeface="Symbol"/>
              </a:rPr>
              <a:t>σχέση Η8.8)</a:t>
            </a:r>
            <a:endParaRPr lang="el-GR" sz="1600" dirty="0" smtClean="0">
              <a:solidFill>
                <a:schemeClr val="accent2">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linds(horizont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linds(horizontal)">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blinds(horizontal)">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blinds(horizontal)">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blinds(horizontal)">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blinds(horizontal)">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blinds(horizontal)">
                                      <p:cBhvr>
                                        <p:cTn id="62" dur="500"/>
                                        <p:tgtEl>
                                          <p:spTgt spid="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animEffect transition="in" filter="blinds(horizontal)">
                                      <p:cBhvr>
                                        <p:cTn id="67" dur="500"/>
                                        <p:tgtEl>
                                          <p:spTgt spid="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8">
                                            <p:txEl>
                                              <p:pRg st="13" end="13"/>
                                            </p:txEl>
                                          </p:spTgt>
                                        </p:tgtEl>
                                        <p:attrNameLst>
                                          <p:attrName>style.visibility</p:attrName>
                                        </p:attrNameLst>
                                      </p:cBhvr>
                                      <p:to>
                                        <p:strVal val="visible"/>
                                      </p:to>
                                    </p:set>
                                    <p:animEffect transition="in" filter="blinds(horizontal)">
                                      <p:cBhvr>
                                        <p:cTn id="72"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solidFill>
                  <a:srgbClr val="0D3857"/>
                </a:solidFill>
              </a:rPr>
              <a:t>Η μαγνητική δύναμη μεταξύ δύο παράλληλων αγωγών</a:t>
            </a:r>
            <a:r>
              <a:rPr lang="el-GR" smtClean="0">
                <a:solidFill>
                  <a:srgbClr val="0D3857"/>
                </a:solidFill>
              </a:rPr>
              <a:t> (</a:t>
            </a:r>
            <a:r>
              <a:rPr lang="el-GR" i="1" smtClean="0">
                <a:solidFill>
                  <a:srgbClr val="0D3857"/>
                </a:solidFill>
              </a:rPr>
              <a:t>1</a:t>
            </a:r>
            <a:r>
              <a:rPr lang="el-GR" smtClean="0">
                <a:solidFill>
                  <a:srgbClr val="0D3857"/>
                </a:solidFill>
              </a:rPr>
              <a:t>)</a:t>
            </a:r>
            <a:endParaRPr lang="en-US" smtClean="0">
              <a:solidFill>
                <a:srgbClr val="0D3857"/>
              </a:solidFill>
            </a:endParaRPr>
          </a:p>
        </p:txBody>
      </p:sp>
      <p:sp>
        <p:nvSpPr>
          <p:cNvPr id="11268" name="Rectangle 3"/>
          <p:cNvSpPr>
            <a:spLocks noGrp="1" noChangeArrowheads="1"/>
          </p:cNvSpPr>
          <p:nvPr>
            <p:ph sz="half" idx="1"/>
          </p:nvPr>
        </p:nvSpPr>
        <p:spPr>
          <a:xfrm>
            <a:off x="457200" y="1676400"/>
            <a:ext cx="4038600" cy="4431983"/>
          </a:xfrm>
        </p:spPr>
        <p:txBody>
          <a:bodyPr>
            <a:spAutoFit/>
          </a:bodyPr>
          <a:lstStyle/>
          <a:p>
            <a:pPr marL="0" indent="0">
              <a:lnSpc>
                <a:spcPct val="100000"/>
              </a:lnSpc>
              <a:spcBef>
                <a:spcPts val="1800"/>
              </a:spcBef>
            </a:pPr>
            <a:r>
              <a:rPr lang="en-US" sz="1800" dirty="0" err="1" smtClean="0">
                <a:solidFill>
                  <a:srgbClr val="000000"/>
                </a:solidFill>
                <a:latin typeface="+mj-lt"/>
              </a:rPr>
              <a:t>Δύο</a:t>
            </a:r>
            <a:r>
              <a:rPr lang="en-US" sz="1800" dirty="0" smtClean="0">
                <a:solidFill>
                  <a:srgbClr val="000000"/>
                </a:solidFill>
                <a:latin typeface="+mj-lt"/>
              </a:rPr>
              <a:t> </a:t>
            </a:r>
            <a:r>
              <a:rPr lang="en-US" sz="1800" dirty="0" err="1" smtClean="0">
                <a:solidFill>
                  <a:srgbClr val="000000"/>
                </a:solidFill>
                <a:latin typeface="+mj-lt"/>
              </a:rPr>
              <a:t>παράλληλα</a:t>
            </a:r>
            <a:r>
              <a:rPr lang="en-US" sz="1800" dirty="0" smtClean="0">
                <a:solidFill>
                  <a:srgbClr val="000000"/>
                </a:solidFill>
                <a:latin typeface="+mj-lt"/>
              </a:rPr>
              <a:t> </a:t>
            </a:r>
            <a:r>
              <a:rPr lang="en-US" sz="1800" dirty="0" err="1" smtClean="0">
                <a:solidFill>
                  <a:srgbClr val="000000"/>
                </a:solidFill>
                <a:latin typeface="+mj-lt"/>
              </a:rPr>
              <a:t>σύρματα</a:t>
            </a:r>
            <a:r>
              <a:rPr lang="en-US" sz="1800" dirty="0" smtClean="0">
                <a:solidFill>
                  <a:srgbClr val="000000"/>
                </a:solidFill>
                <a:latin typeface="+mj-lt"/>
              </a:rPr>
              <a:t> </a:t>
            </a:r>
            <a:r>
              <a:rPr lang="en-US" sz="1800" dirty="0" err="1" smtClean="0">
                <a:solidFill>
                  <a:srgbClr val="000000"/>
                </a:solidFill>
                <a:latin typeface="+mj-lt"/>
              </a:rPr>
              <a:t>διαρρέονται</a:t>
            </a:r>
            <a:r>
              <a:rPr lang="en-US" sz="1800" dirty="0" smtClean="0">
                <a:solidFill>
                  <a:srgbClr val="000000"/>
                </a:solidFill>
                <a:latin typeface="+mj-lt"/>
              </a:rPr>
              <a:t> </a:t>
            </a:r>
            <a:r>
              <a:rPr lang="el-GR" sz="1800" dirty="0" smtClean="0">
                <a:solidFill>
                  <a:srgbClr val="000000"/>
                </a:solidFill>
                <a:latin typeface="+mj-lt"/>
              </a:rPr>
              <a:t> </a:t>
            </a:r>
            <a:r>
              <a:rPr lang="en-US" sz="1800" dirty="0" err="1" smtClean="0">
                <a:solidFill>
                  <a:srgbClr val="000000"/>
                </a:solidFill>
                <a:latin typeface="+mj-lt"/>
              </a:rPr>
              <a:t>από</a:t>
            </a:r>
            <a:r>
              <a:rPr lang="en-US" sz="1800" dirty="0" smtClean="0">
                <a:solidFill>
                  <a:srgbClr val="000000"/>
                </a:solidFill>
                <a:latin typeface="+mj-lt"/>
              </a:rPr>
              <a:t> </a:t>
            </a:r>
            <a:r>
              <a:rPr lang="en-US" sz="1800" dirty="0" err="1" smtClean="0">
                <a:solidFill>
                  <a:srgbClr val="000000"/>
                </a:solidFill>
                <a:latin typeface="+mj-lt"/>
              </a:rPr>
              <a:t>σταθερό</a:t>
            </a:r>
            <a:r>
              <a:rPr lang="en-US" sz="1800" dirty="0" smtClean="0">
                <a:solidFill>
                  <a:srgbClr val="000000"/>
                </a:solidFill>
                <a:latin typeface="+mj-lt"/>
              </a:rPr>
              <a:t> </a:t>
            </a:r>
            <a:r>
              <a:rPr lang="en-US" sz="1800" dirty="0" err="1" smtClean="0">
                <a:solidFill>
                  <a:srgbClr val="000000"/>
                </a:solidFill>
              </a:rPr>
              <a:t>ρεύμα</a:t>
            </a:r>
            <a:r>
              <a:rPr lang="en-US" dirty="0" smtClean="0"/>
              <a:t>.</a:t>
            </a:r>
          </a:p>
          <a:p>
            <a:pPr marL="0" indent="0">
              <a:lnSpc>
                <a:spcPct val="100000"/>
              </a:lnSpc>
              <a:spcBef>
                <a:spcPts val="2400"/>
              </a:spcBef>
            </a:pP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πεδίο</a:t>
            </a:r>
            <a:r>
              <a:rPr lang="en-US" sz="1800" dirty="0" smtClean="0">
                <a:solidFill>
                  <a:srgbClr val="000000"/>
                </a:solidFill>
              </a:rPr>
              <a:t> </a:t>
            </a:r>
            <a:r>
              <a:rPr lang="en-US" sz="1800" b="1" dirty="0" smtClean="0">
                <a:solidFill>
                  <a:srgbClr val="000000"/>
                </a:solidFill>
              </a:rPr>
              <a:t>     </a:t>
            </a:r>
            <a:r>
              <a:rPr lang="en-US" sz="1800" dirty="0" err="1" smtClean="0">
                <a:solidFill>
                  <a:srgbClr val="000000"/>
                </a:solidFill>
              </a:rPr>
              <a:t>που</a:t>
            </a:r>
            <a:r>
              <a:rPr lang="en-US" sz="1800" dirty="0" smtClean="0">
                <a:solidFill>
                  <a:srgbClr val="000000"/>
                </a:solidFill>
              </a:rPr>
              <a:t> </a:t>
            </a:r>
            <a:r>
              <a:rPr lang="en-US" sz="1800" dirty="0" err="1" smtClean="0">
                <a:solidFill>
                  <a:srgbClr val="000000"/>
                </a:solidFill>
              </a:rPr>
              <a:t>δημιουργείται</a:t>
            </a:r>
            <a:r>
              <a:rPr lang="en-US" sz="1800" dirty="0" smtClean="0">
                <a:solidFill>
                  <a:srgbClr val="000000"/>
                </a:solidFill>
              </a:rPr>
              <a:t> </a:t>
            </a:r>
            <a:r>
              <a:rPr lang="en-US" sz="1800" dirty="0" err="1" smtClean="0">
                <a:solidFill>
                  <a:srgbClr val="000000"/>
                </a:solidFill>
              </a:rPr>
              <a:t>από</a:t>
            </a:r>
            <a:r>
              <a:rPr lang="en-US" sz="1800" dirty="0" smtClean="0">
                <a:solidFill>
                  <a:srgbClr val="000000"/>
                </a:solidFill>
              </a:rPr>
              <a:t> </a:t>
            </a: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ρεύμα</a:t>
            </a:r>
            <a:r>
              <a:rPr lang="en-US" sz="1800" dirty="0" smtClean="0">
                <a:solidFill>
                  <a:srgbClr val="000000"/>
                </a:solidFill>
              </a:rPr>
              <a:t> </a:t>
            </a:r>
            <a:r>
              <a:rPr lang="en-US" sz="1800" dirty="0" err="1" smtClean="0">
                <a:solidFill>
                  <a:srgbClr val="000000"/>
                </a:solidFill>
              </a:rPr>
              <a:t>του</a:t>
            </a:r>
            <a:r>
              <a:rPr lang="en-US" sz="1800" dirty="0" smtClean="0">
                <a:solidFill>
                  <a:srgbClr val="000000"/>
                </a:solidFill>
              </a:rPr>
              <a:t> </a:t>
            </a:r>
            <a:r>
              <a:rPr lang="en-US" sz="1800" dirty="0" err="1" smtClean="0">
                <a:solidFill>
                  <a:srgbClr val="000000"/>
                </a:solidFill>
              </a:rPr>
              <a:t>σύρματος</a:t>
            </a:r>
            <a:r>
              <a:rPr lang="en-US" sz="1800" dirty="0" smtClean="0">
                <a:solidFill>
                  <a:srgbClr val="000000"/>
                </a:solidFill>
              </a:rPr>
              <a:t> 2 </a:t>
            </a:r>
            <a:r>
              <a:rPr lang="en-US" sz="1800" dirty="0" err="1" smtClean="0">
                <a:solidFill>
                  <a:srgbClr val="000000"/>
                </a:solidFill>
              </a:rPr>
              <a:t>ασκεί</a:t>
            </a:r>
            <a:r>
              <a:rPr lang="en-US" sz="1800" dirty="0" smtClean="0">
                <a:solidFill>
                  <a:srgbClr val="000000"/>
                </a:solidFill>
              </a:rPr>
              <a:t> </a:t>
            </a:r>
            <a:r>
              <a:rPr lang="en-US" sz="1800" dirty="0" err="1" smtClean="0">
                <a:solidFill>
                  <a:srgbClr val="000000"/>
                </a:solidFill>
              </a:rPr>
              <a:t>στο</a:t>
            </a:r>
            <a:r>
              <a:rPr lang="en-US" sz="1800" dirty="0" smtClean="0">
                <a:solidFill>
                  <a:srgbClr val="000000"/>
                </a:solidFill>
              </a:rPr>
              <a:t> </a:t>
            </a:r>
            <a:r>
              <a:rPr lang="en-US" sz="1800" dirty="0" err="1" smtClean="0">
                <a:solidFill>
                  <a:srgbClr val="000000"/>
                </a:solidFill>
              </a:rPr>
              <a:t>σύρμα</a:t>
            </a:r>
            <a:r>
              <a:rPr lang="en-US" sz="1800" dirty="0" smtClean="0">
                <a:solidFill>
                  <a:srgbClr val="000000"/>
                </a:solidFill>
              </a:rPr>
              <a:t> 1</a:t>
            </a:r>
            <a:r>
              <a:rPr lang="el-GR" sz="1800" dirty="0" smtClean="0">
                <a:solidFill>
                  <a:srgbClr val="000000"/>
                </a:solidFill>
              </a:rPr>
              <a:t> μαγνητική </a:t>
            </a:r>
            <a:r>
              <a:rPr lang="en-US" sz="1800" dirty="0" err="1" smtClean="0">
                <a:solidFill>
                  <a:srgbClr val="000000"/>
                </a:solidFill>
              </a:rPr>
              <a:t>δύναμη</a:t>
            </a:r>
            <a:r>
              <a:rPr lang="en-US" sz="1800" dirty="0" smtClean="0">
                <a:solidFill>
                  <a:srgbClr val="000000"/>
                </a:solidFill>
              </a:rPr>
              <a:t> </a:t>
            </a:r>
            <a:r>
              <a:rPr lang="el-GR" sz="1800" dirty="0" smtClean="0">
                <a:solidFill>
                  <a:srgbClr val="000000"/>
                </a:solidFill>
              </a:rPr>
              <a:t>μέτρου</a:t>
            </a:r>
          </a:p>
          <a:p>
            <a:pPr marL="0" indent="0" algn="ctr">
              <a:lnSpc>
                <a:spcPct val="100000"/>
              </a:lnSpc>
              <a:spcBef>
                <a:spcPts val="1800"/>
              </a:spcBef>
            </a:pPr>
            <a:r>
              <a:rPr lang="el-GR" sz="1800" dirty="0" smtClean="0">
                <a:solidFill>
                  <a:srgbClr val="000000"/>
                </a:solidFill>
              </a:rPr>
              <a:t> </a:t>
            </a:r>
            <a:r>
              <a:rPr lang="en-US" sz="1800" i="1" dirty="0" smtClean="0">
                <a:solidFill>
                  <a:srgbClr val="000000"/>
                </a:solidFill>
                <a:latin typeface="Times New Roman" pitchFamily="18" charset="0"/>
                <a:cs typeface="Times New Roman" pitchFamily="18" charset="0"/>
              </a:rPr>
              <a:t>F</a:t>
            </a:r>
            <a:r>
              <a:rPr lang="en-US" sz="1800" i="1" baseline="-25000" dirty="0" smtClean="0">
                <a:solidFill>
                  <a:srgbClr val="000000"/>
                </a:solidFill>
                <a:latin typeface="Times New Roman" pitchFamily="18" charset="0"/>
                <a:cs typeface="Times New Roman" pitchFamily="18" charset="0"/>
              </a:rPr>
              <a:t>1</a:t>
            </a:r>
            <a:r>
              <a:rPr lang="en-US" sz="1800" i="1" dirty="0" smtClean="0">
                <a:solidFill>
                  <a:srgbClr val="000000"/>
                </a:solidFill>
                <a:latin typeface="Times New Roman" pitchFamily="18" charset="0"/>
                <a:cs typeface="Times New Roman" pitchFamily="18" charset="0"/>
              </a:rPr>
              <a:t> = I</a:t>
            </a:r>
            <a:r>
              <a:rPr lang="en-US" sz="1800" baseline="-25000" dirty="0" smtClean="0">
                <a:solidFill>
                  <a:srgbClr val="000000"/>
                </a:solidFill>
                <a:latin typeface="Times New Roman" pitchFamily="18" charset="0"/>
                <a:cs typeface="Times New Roman" pitchFamily="18" charset="0"/>
              </a:rPr>
              <a:t>1</a:t>
            </a:r>
            <a:r>
              <a:rPr lang="en-US" sz="1800" i="1" dirty="0" smtClean="0">
                <a:solidFill>
                  <a:srgbClr val="000000"/>
                </a:solidFill>
                <a:latin typeface="Times New Roman" pitchFamily="18" charset="0"/>
                <a:ea typeface="ヒラギノ角ゴ Pro W3" pitchFamily="80" charset="-128"/>
                <a:cs typeface="Times New Roman" pitchFamily="18" charset="0"/>
              </a:rPr>
              <a:t>ℓ</a:t>
            </a:r>
            <a:r>
              <a:rPr lang="en-US" sz="1800" i="1" dirty="0" smtClean="0">
                <a:solidFill>
                  <a:srgbClr val="000000"/>
                </a:solidFill>
                <a:latin typeface="Times New Roman" pitchFamily="18" charset="0"/>
                <a:cs typeface="Times New Roman" pitchFamily="18" charset="0"/>
              </a:rPr>
              <a:t> B</a:t>
            </a:r>
            <a:r>
              <a:rPr lang="en-US" sz="1800" i="1" baseline="-25000" dirty="0" smtClean="0">
                <a:solidFill>
                  <a:srgbClr val="000000"/>
                </a:solidFill>
                <a:latin typeface="Times New Roman" pitchFamily="18" charset="0"/>
                <a:cs typeface="Times New Roman" pitchFamily="18" charset="0"/>
              </a:rPr>
              <a:t>2</a:t>
            </a:r>
            <a:endParaRPr lang="el-GR" sz="1800" i="1" baseline="-25000" dirty="0" smtClean="0">
              <a:solidFill>
                <a:srgbClr val="000000"/>
              </a:solidFill>
              <a:latin typeface="Times New Roman" pitchFamily="18" charset="0"/>
              <a:cs typeface="Times New Roman" pitchFamily="18" charset="0"/>
            </a:endParaRPr>
          </a:p>
          <a:p>
            <a:pPr marL="0" indent="0">
              <a:lnSpc>
                <a:spcPct val="100000"/>
              </a:lnSpc>
              <a:spcBef>
                <a:spcPts val="1800"/>
              </a:spcBef>
            </a:pPr>
            <a:r>
              <a:rPr lang="el-GR" sz="1800" dirty="0" smtClean="0">
                <a:solidFill>
                  <a:srgbClr val="000000"/>
                </a:solidFill>
              </a:rPr>
              <a:t>Αντικαθιστώντας</a:t>
            </a:r>
            <a:r>
              <a:rPr lang="en-US" sz="1800" dirty="0" smtClean="0">
                <a:solidFill>
                  <a:srgbClr val="000000"/>
                </a:solidFill>
              </a:rPr>
              <a:t> </a:t>
            </a:r>
            <a:r>
              <a:rPr lang="en-US" sz="1800" dirty="0" err="1" smtClean="0">
                <a:solidFill>
                  <a:srgbClr val="000000"/>
                </a:solidFill>
              </a:rPr>
              <a:t>στη</a:t>
            </a:r>
            <a:r>
              <a:rPr lang="en-US" sz="1800" dirty="0" smtClean="0">
                <a:solidFill>
                  <a:srgbClr val="000000"/>
                </a:solidFill>
              </a:rPr>
              <a:t> </a:t>
            </a:r>
            <a:r>
              <a:rPr lang="en-US" sz="1800" dirty="0" err="1" smtClean="0">
                <a:solidFill>
                  <a:srgbClr val="000000"/>
                </a:solidFill>
              </a:rPr>
              <a:t>σχέση</a:t>
            </a:r>
            <a:r>
              <a:rPr lang="en-US" sz="1800" dirty="0" smtClean="0">
                <a:solidFill>
                  <a:srgbClr val="000000"/>
                </a:solidFill>
              </a:rPr>
              <a:t> </a:t>
            </a:r>
            <a:r>
              <a:rPr lang="el-GR" sz="1800" dirty="0" smtClean="0">
                <a:solidFill>
                  <a:srgbClr val="000000"/>
                </a:solidFill>
              </a:rPr>
              <a:t>για </a:t>
            </a: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μαγνητικ</a:t>
            </a:r>
            <a:r>
              <a:rPr lang="el-GR" sz="1800" dirty="0" smtClean="0">
                <a:solidFill>
                  <a:srgbClr val="000000"/>
                </a:solidFill>
              </a:rPr>
              <a:t>ό</a:t>
            </a:r>
            <a:r>
              <a:rPr lang="en-US" sz="1800" dirty="0" smtClean="0">
                <a:solidFill>
                  <a:srgbClr val="000000"/>
                </a:solidFill>
              </a:rPr>
              <a:t> </a:t>
            </a:r>
            <a:r>
              <a:rPr lang="en-US" sz="1800" dirty="0" err="1" smtClean="0">
                <a:solidFill>
                  <a:srgbClr val="000000"/>
                </a:solidFill>
              </a:rPr>
              <a:t>πεδίο</a:t>
            </a:r>
            <a:r>
              <a:rPr lang="en-US" sz="1800" dirty="0" smtClean="0">
                <a:solidFill>
                  <a:srgbClr val="000000"/>
                </a:solidFill>
                <a:latin typeface="Times New Roman" pitchFamily="18" charset="0"/>
                <a:cs typeface="Times New Roman" pitchFamily="18" charset="0"/>
              </a:rPr>
              <a:t> </a:t>
            </a:r>
            <a:r>
              <a:rPr lang="en-US" sz="1800" i="1" dirty="0" smtClean="0">
                <a:solidFill>
                  <a:srgbClr val="000000"/>
                </a:solidFill>
                <a:latin typeface="Times New Roman" pitchFamily="18" charset="0"/>
                <a:cs typeface="Times New Roman" pitchFamily="18" charset="0"/>
              </a:rPr>
              <a:t>B</a:t>
            </a:r>
            <a:r>
              <a:rPr lang="en-US" sz="1800" baseline="-25000" dirty="0" smtClean="0">
                <a:solidFill>
                  <a:srgbClr val="000000"/>
                </a:solidFill>
                <a:latin typeface="Times New Roman" pitchFamily="18" charset="0"/>
                <a:cs typeface="Times New Roman" pitchFamily="18" charset="0"/>
              </a:rPr>
              <a:t>2</a:t>
            </a:r>
            <a:r>
              <a:rPr lang="en-US" sz="1800" dirty="0" smtClean="0">
                <a:solidFill>
                  <a:srgbClr val="000000"/>
                </a:solidFill>
              </a:rPr>
              <a:t> </a:t>
            </a:r>
            <a:endParaRPr lang="el-GR" sz="1800" dirty="0" smtClean="0">
              <a:solidFill>
                <a:srgbClr val="000000"/>
              </a:solidFill>
            </a:endParaRPr>
          </a:p>
          <a:p>
            <a:pPr marL="0" indent="0">
              <a:lnSpc>
                <a:spcPct val="100000"/>
              </a:lnSpc>
              <a:spcBef>
                <a:spcPts val="1200"/>
              </a:spcBef>
            </a:pPr>
            <a:endParaRPr lang="el-GR" sz="1800" dirty="0" smtClean="0">
              <a:solidFill>
                <a:srgbClr val="000000"/>
              </a:solidFill>
            </a:endParaRPr>
          </a:p>
          <a:p>
            <a:pPr marL="0" indent="0">
              <a:lnSpc>
                <a:spcPct val="100000"/>
              </a:lnSpc>
              <a:spcBef>
                <a:spcPts val="1200"/>
              </a:spcBef>
            </a:pPr>
            <a:endParaRPr lang="en-US" sz="1800" dirty="0" smtClean="0">
              <a:solidFill>
                <a:srgbClr val="000000"/>
              </a:solidFill>
            </a:endParaRPr>
          </a:p>
          <a:p>
            <a:pPr marL="0" indent="0">
              <a:lnSpc>
                <a:spcPct val="100000"/>
              </a:lnSpc>
              <a:spcBef>
                <a:spcPts val="1200"/>
              </a:spcBef>
            </a:pPr>
            <a:r>
              <a:rPr lang="el-GR" sz="1800" dirty="0" smtClean="0">
                <a:solidFill>
                  <a:srgbClr val="000000"/>
                </a:solidFill>
              </a:rPr>
              <a:t>παίρνουμε</a:t>
            </a:r>
            <a:endParaRPr lang="en-US" sz="1800" baseline="-25000" dirty="0" smtClean="0">
              <a:solidFill>
                <a:srgbClr val="000000"/>
              </a:solidFill>
              <a:latin typeface="Times New Roman" pitchFamily="18" charset="0"/>
              <a:cs typeface="Times New Roman" pitchFamily="18" charset="0"/>
            </a:endParaRPr>
          </a:p>
        </p:txBody>
      </p:sp>
      <p:sp>
        <p:nvSpPr>
          <p:cNvPr id="11269"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Η8.2</a:t>
            </a:r>
          </a:p>
        </p:txBody>
      </p:sp>
      <p:pic>
        <p:nvPicPr>
          <p:cNvPr id="11270" name="Picture 8" descr="27819_3007"/>
          <p:cNvPicPr>
            <a:picLocks noChangeAspect="1" noChangeArrowheads="1"/>
          </p:cNvPicPr>
          <p:nvPr/>
        </p:nvPicPr>
        <p:blipFill>
          <a:blip r:embed="rId3" cstate="print"/>
          <a:srcRect/>
          <a:stretch>
            <a:fillRect/>
          </a:stretch>
        </p:blipFill>
        <p:spPr bwMode="auto">
          <a:xfrm>
            <a:off x="4683125" y="1889125"/>
            <a:ext cx="4119563" cy="3881438"/>
          </a:xfrm>
          <a:prstGeom prst="rect">
            <a:avLst/>
          </a:prstGeom>
          <a:noFill/>
          <a:ln w="9525">
            <a:noFill/>
            <a:miter lim="800000"/>
            <a:headEnd/>
            <a:tailEnd/>
          </a:ln>
        </p:spPr>
      </p:pic>
      <p:graphicFrame>
        <p:nvGraphicFramePr>
          <p:cNvPr id="2" name="Object 3"/>
          <p:cNvGraphicFramePr>
            <a:graphicFrameLocks noChangeAspect="1"/>
          </p:cNvGraphicFramePr>
          <p:nvPr/>
        </p:nvGraphicFramePr>
        <p:xfrm>
          <a:off x="1369346" y="2494629"/>
          <a:ext cx="347663" cy="457200"/>
        </p:xfrm>
        <a:graphic>
          <a:graphicData uri="http://schemas.openxmlformats.org/presentationml/2006/ole">
            <p:oleObj spid="_x0000_s11267" name="Equation" r:id="rId4" imgW="203040" imgH="266400" progId="Equation.3">
              <p:embed/>
            </p:oleObj>
          </a:graphicData>
        </a:graphic>
      </p:graphicFrame>
      <p:graphicFrame>
        <p:nvGraphicFramePr>
          <p:cNvPr id="3" name="Object 4"/>
          <p:cNvGraphicFramePr>
            <a:graphicFrameLocks noChangeAspect="1"/>
          </p:cNvGraphicFramePr>
          <p:nvPr/>
        </p:nvGraphicFramePr>
        <p:xfrm>
          <a:off x="1699752" y="4844795"/>
          <a:ext cx="1096963" cy="660400"/>
        </p:xfrm>
        <a:graphic>
          <a:graphicData uri="http://schemas.openxmlformats.org/presentationml/2006/ole">
            <p:oleObj spid="_x0000_s11268" name="Equation" r:id="rId5" imgW="698400" imgH="419040" progId="Equation.3">
              <p:embed/>
            </p:oleObj>
          </a:graphicData>
        </a:graphic>
      </p:graphicFrame>
      <p:graphicFrame>
        <p:nvGraphicFramePr>
          <p:cNvPr id="5" name="Object 6"/>
          <p:cNvGraphicFramePr>
            <a:graphicFrameLocks noChangeAspect="1"/>
          </p:cNvGraphicFramePr>
          <p:nvPr/>
        </p:nvGraphicFramePr>
        <p:xfrm>
          <a:off x="1786450" y="5598905"/>
          <a:ext cx="1498600" cy="730250"/>
        </p:xfrm>
        <a:graphic>
          <a:graphicData uri="http://schemas.openxmlformats.org/presentationml/2006/ole">
            <p:oleObj spid="_x0000_s11270" name="Equation" r:id="rId6" imgW="86328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8">
                                            <p:txEl>
                                              <p:pRg st="1" end="1"/>
                                            </p:txEl>
                                          </p:spTgt>
                                        </p:tgtEl>
                                        <p:attrNameLst>
                                          <p:attrName>style.visibility</p:attrName>
                                        </p:attrNameLst>
                                      </p:cBhvr>
                                      <p:to>
                                        <p:strVal val="visible"/>
                                      </p:to>
                                    </p:set>
                                    <p:animEffect transition="in" filter="blinds(horizontal)">
                                      <p:cBhvr>
                                        <p:cTn id="7" dur="500"/>
                                        <p:tgtEl>
                                          <p:spTgt spid="1126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1268">
                                            <p:txEl>
                                              <p:pRg st="2" end="2"/>
                                            </p:txEl>
                                          </p:spTgt>
                                        </p:tgtEl>
                                        <p:attrNameLst>
                                          <p:attrName>style.visibility</p:attrName>
                                        </p:attrNameLst>
                                      </p:cBhvr>
                                      <p:to>
                                        <p:strVal val="visible"/>
                                      </p:to>
                                    </p:set>
                                    <p:animEffect transition="in" filter="blinds(horizontal)">
                                      <p:cBhvr>
                                        <p:cTn id="14" dur="500"/>
                                        <p:tgtEl>
                                          <p:spTgt spid="1126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1268">
                                            <p:txEl>
                                              <p:pRg st="3" end="3"/>
                                            </p:txEl>
                                          </p:spTgt>
                                        </p:tgtEl>
                                        <p:attrNameLst>
                                          <p:attrName>style.visibility</p:attrName>
                                        </p:attrNameLst>
                                      </p:cBhvr>
                                      <p:to>
                                        <p:strVal val="visible"/>
                                      </p:to>
                                    </p:set>
                                    <p:animEffect transition="in" filter="blinds(horizontal)">
                                      <p:cBhvr>
                                        <p:cTn id="19" dur="500"/>
                                        <p:tgtEl>
                                          <p:spTgt spid="11268">
                                            <p:txEl>
                                              <p:pRg st="3" end="3"/>
                                            </p:txEl>
                                          </p:spTgt>
                                        </p:tgtEl>
                                      </p:cBhvr>
                                    </p:animEffect>
                                  </p:childTnLst>
                                </p:cTn>
                              </p:par>
                            </p:childTnLst>
                          </p:cTn>
                        </p:par>
                        <p:par>
                          <p:cTn id="20" fill="hold">
                            <p:stCondLst>
                              <p:cond delay="500"/>
                            </p:stCondLst>
                            <p:childTnLst>
                              <p:par>
                                <p:cTn id="21" presetID="3"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par>
                          <p:cTn id="24" fill="hold">
                            <p:stCondLst>
                              <p:cond delay="1000"/>
                            </p:stCondLst>
                            <p:childTnLst>
                              <p:par>
                                <p:cTn id="25" presetID="3" presetClass="entr" presetSubtype="10" fill="hold" nodeType="afterEffect">
                                  <p:stCondLst>
                                    <p:cond delay="0"/>
                                  </p:stCondLst>
                                  <p:childTnLst>
                                    <p:set>
                                      <p:cBhvr>
                                        <p:cTn id="26" dur="1" fill="hold">
                                          <p:stCondLst>
                                            <p:cond delay="0"/>
                                          </p:stCondLst>
                                        </p:cTn>
                                        <p:tgtEl>
                                          <p:spTgt spid="11268">
                                            <p:txEl>
                                              <p:pRg st="6" end="6"/>
                                            </p:txEl>
                                          </p:spTgt>
                                        </p:tgtEl>
                                        <p:attrNameLst>
                                          <p:attrName>style.visibility</p:attrName>
                                        </p:attrNameLst>
                                      </p:cBhvr>
                                      <p:to>
                                        <p:strVal val="visible"/>
                                      </p:to>
                                    </p:set>
                                    <p:animEffect transition="in" filter="blinds(horizontal)">
                                      <p:cBhvr>
                                        <p:cTn id="27" dur="500"/>
                                        <p:tgtEl>
                                          <p:spTgt spid="11268">
                                            <p:txEl>
                                              <p:pRg st="6" end="6"/>
                                            </p:txEl>
                                          </p:spTgt>
                                        </p:tgtEl>
                                      </p:cBhvr>
                                    </p:animEffect>
                                  </p:childTnLst>
                                </p:cTn>
                              </p:par>
                            </p:childTnLst>
                          </p:cTn>
                        </p:par>
                        <p:par>
                          <p:cTn id="28" fill="hold">
                            <p:stCondLst>
                              <p:cond delay="1500"/>
                            </p:stCondLst>
                            <p:childTnLst>
                              <p:par>
                                <p:cTn id="29" presetID="3" presetClass="entr" presetSubtype="1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mtClean="0">
                <a:solidFill>
                  <a:srgbClr val="0D3857"/>
                </a:solidFill>
              </a:rPr>
              <a:t>Η μαγνητική δύναμη </a:t>
            </a:r>
            <a:r>
              <a:rPr lang="el-GR" smtClean="0">
                <a:solidFill>
                  <a:srgbClr val="0D3857"/>
                </a:solidFill>
              </a:rPr>
              <a:t>που αναπτύσσεται </a:t>
            </a:r>
            <a:br>
              <a:rPr lang="el-GR" smtClean="0">
                <a:solidFill>
                  <a:srgbClr val="0D3857"/>
                </a:solidFill>
              </a:rPr>
            </a:br>
            <a:r>
              <a:rPr lang="en-US" smtClean="0">
                <a:solidFill>
                  <a:srgbClr val="0D3857"/>
                </a:solidFill>
              </a:rPr>
              <a:t>μεταξύ δύο παράλληλων αγωγών (</a:t>
            </a:r>
            <a:r>
              <a:rPr lang="en-US" i="1" smtClean="0">
                <a:solidFill>
                  <a:srgbClr val="0D3857"/>
                </a:solidFill>
              </a:rPr>
              <a:t>2</a:t>
            </a:r>
            <a:r>
              <a:rPr lang="en-US" smtClean="0">
                <a:solidFill>
                  <a:srgbClr val="0D3857"/>
                </a:solidFill>
              </a:rPr>
              <a:t>)</a:t>
            </a:r>
          </a:p>
        </p:txBody>
      </p:sp>
      <p:sp>
        <p:nvSpPr>
          <p:cNvPr id="12292" name="Rectangle 3"/>
          <p:cNvSpPr>
            <a:spLocks noGrp="1" noChangeArrowheads="1"/>
          </p:cNvSpPr>
          <p:nvPr>
            <p:ph type="body" idx="1"/>
          </p:nvPr>
        </p:nvSpPr>
        <p:spPr>
          <a:xfrm>
            <a:off x="457200" y="1949109"/>
            <a:ext cx="4321175" cy="2631490"/>
          </a:xfrm>
        </p:spPr>
        <p:txBody>
          <a:bodyPr wrap="square">
            <a:spAutoFit/>
          </a:bodyPr>
          <a:lstStyle/>
          <a:p>
            <a:pPr lvl="1">
              <a:spcBef>
                <a:spcPts val="1800"/>
              </a:spcBef>
              <a:buClr>
                <a:srgbClr val="2187BA"/>
              </a:buClr>
            </a:pPr>
            <a:r>
              <a:rPr lang="en-US" dirty="0" err="1" smtClean="0">
                <a:solidFill>
                  <a:srgbClr val="000000"/>
                </a:solidFill>
              </a:rPr>
              <a:t>Παράλληλοι</a:t>
            </a:r>
            <a:r>
              <a:rPr lang="en-US" dirty="0" smtClean="0">
                <a:solidFill>
                  <a:srgbClr val="000000"/>
                </a:solidFill>
              </a:rPr>
              <a:t> </a:t>
            </a:r>
            <a:r>
              <a:rPr lang="en-US" dirty="0" err="1" smtClean="0">
                <a:solidFill>
                  <a:srgbClr val="000000"/>
                </a:solidFill>
              </a:rPr>
              <a:t>αγωγοί</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διαρρέονται</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2060"/>
                </a:solidFill>
                <a:effectLst>
                  <a:outerShdw blurRad="38100" dist="38100" dir="2700000" algn="tl">
                    <a:srgbClr val="000000">
                      <a:alpha val="43137"/>
                    </a:srgbClr>
                  </a:outerShdw>
                </a:effectLst>
              </a:rPr>
              <a:t>ρεύματα</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ίδιας</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φοράς</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έλκονται</a:t>
            </a:r>
            <a:r>
              <a:rPr lang="en-US" dirty="0" smtClean="0">
                <a:solidFill>
                  <a:srgbClr val="000000"/>
                </a:solidFill>
              </a:rPr>
              <a:t>.</a:t>
            </a:r>
          </a:p>
          <a:p>
            <a:pPr lvl="1">
              <a:spcBef>
                <a:spcPts val="1800"/>
              </a:spcBef>
              <a:buClr>
                <a:srgbClr val="2187BA"/>
              </a:buClr>
            </a:pPr>
            <a:endParaRPr lang="en-US" dirty="0" smtClean="0">
              <a:solidFill>
                <a:srgbClr val="000000"/>
              </a:solidFill>
            </a:endParaRPr>
          </a:p>
          <a:p>
            <a:pPr lvl="1">
              <a:spcBef>
                <a:spcPts val="1800"/>
              </a:spcBef>
              <a:buClr>
                <a:srgbClr val="2187BA"/>
              </a:buClr>
            </a:pPr>
            <a:endParaRPr lang="en-US" dirty="0" smtClean="0">
              <a:solidFill>
                <a:srgbClr val="000000"/>
              </a:solidFill>
            </a:endParaRPr>
          </a:p>
          <a:p>
            <a:pPr lvl="1">
              <a:spcBef>
                <a:spcPts val="1800"/>
              </a:spcBef>
              <a:buClr>
                <a:srgbClr val="2187BA"/>
              </a:buClr>
            </a:pPr>
            <a:r>
              <a:rPr lang="en-US" dirty="0" err="1" smtClean="0">
                <a:solidFill>
                  <a:srgbClr val="000000"/>
                </a:solidFill>
              </a:rPr>
              <a:t>Παράλληλοι</a:t>
            </a:r>
            <a:r>
              <a:rPr lang="en-US" dirty="0" smtClean="0">
                <a:solidFill>
                  <a:srgbClr val="000000"/>
                </a:solidFill>
              </a:rPr>
              <a:t> </a:t>
            </a:r>
            <a:r>
              <a:rPr lang="en-US" dirty="0" err="1" smtClean="0">
                <a:solidFill>
                  <a:srgbClr val="000000"/>
                </a:solidFill>
              </a:rPr>
              <a:t>αγωγοί</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διαρρέονται</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2060"/>
                </a:solidFill>
                <a:effectLst>
                  <a:outerShdw blurRad="38100" dist="38100" dir="2700000" algn="tl">
                    <a:srgbClr val="000000">
                      <a:alpha val="43137"/>
                    </a:srgbClr>
                  </a:outerShdw>
                </a:effectLst>
              </a:rPr>
              <a:t>ρεύματα</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αντίθετης</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φοράς</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απωθούνται</a:t>
            </a:r>
            <a:r>
              <a:rPr lang="en-US" dirty="0" smtClean="0">
                <a:solidFill>
                  <a:srgbClr val="000000"/>
                </a:solidFill>
              </a:rPr>
              <a:t>.</a:t>
            </a:r>
          </a:p>
        </p:txBody>
      </p:sp>
      <p:sp>
        <p:nvSpPr>
          <p:cNvPr id="12293"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Η8.2</a:t>
            </a:r>
          </a:p>
        </p:txBody>
      </p:sp>
      <p:grpSp>
        <p:nvGrpSpPr>
          <p:cNvPr id="38" name="Group 37"/>
          <p:cNvGrpSpPr/>
          <p:nvPr/>
        </p:nvGrpSpPr>
        <p:grpSpPr>
          <a:xfrm>
            <a:off x="5191432" y="1614941"/>
            <a:ext cx="3687097" cy="2094271"/>
            <a:chOff x="5265174" y="1135626"/>
            <a:chExt cx="3687097" cy="2094271"/>
          </a:xfrm>
        </p:grpSpPr>
        <p:grpSp>
          <p:nvGrpSpPr>
            <p:cNvPr id="24" name="Group 23"/>
            <p:cNvGrpSpPr/>
            <p:nvPr/>
          </p:nvGrpSpPr>
          <p:grpSpPr>
            <a:xfrm>
              <a:off x="5536739" y="1524489"/>
              <a:ext cx="3294620" cy="1447311"/>
              <a:chOff x="5133617" y="4013824"/>
              <a:chExt cx="3294620" cy="1447311"/>
            </a:xfrm>
          </p:grpSpPr>
          <p:sp>
            <p:nvSpPr>
              <p:cNvPr id="25" name="Can 24"/>
              <p:cNvSpPr/>
              <p:nvPr/>
            </p:nvSpPr>
            <p:spPr bwMode="auto">
              <a:xfrm rot="6000000">
                <a:off x="6413778" y="2733664"/>
                <a:ext cx="182880" cy="2743200"/>
              </a:xfrm>
              <a:prstGeom prst="can">
                <a:avLst>
                  <a:gd name="adj" fmla="val 48333"/>
                </a:avLst>
              </a:prstGeom>
              <a:gradFill flip="none" rotWithShape="1">
                <a:gsLst>
                  <a:gs pos="6000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26" name="Straight Arrow Connector 25"/>
              <p:cNvCxnSpPr/>
              <p:nvPr/>
            </p:nvCxnSpPr>
            <p:spPr bwMode="auto">
              <a:xfrm rot="600000">
                <a:off x="7879597" y="4412721"/>
                <a:ext cx="548640" cy="0"/>
              </a:xfrm>
              <a:prstGeom prst="straightConnector1">
                <a:avLst/>
              </a:prstGeom>
              <a:solidFill>
                <a:schemeClr val="accent1"/>
              </a:solidFill>
              <a:ln w="34925" cap="flat" cmpd="sng" algn="ctr">
                <a:solidFill>
                  <a:srgbClr val="C00000"/>
                </a:solidFill>
                <a:prstDash val="solid"/>
                <a:round/>
                <a:headEnd type="none" w="med" len="med"/>
                <a:tailEnd type="triangle" w="med" len="lg"/>
              </a:ln>
              <a:effectLst/>
            </p:spPr>
          </p:cxnSp>
          <p:sp>
            <p:nvSpPr>
              <p:cNvPr id="27" name="Can 26"/>
              <p:cNvSpPr/>
              <p:nvPr/>
            </p:nvSpPr>
            <p:spPr bwMode="auto">
              <a:xfrm rot="6000000">
                <a:off x="6413777" y="3770941"/>
                <a:ext cx="182880" cy="2743200"/>
              </a:xfrm>
              <a:prstGeom prst="can">
                <a:avLst>
                  <a:gd name="adj" fmla="val 48333"/>
                </a:avLst>
              </a:prstGeom>
              <a:gradFill flip="none" rotWithShape="1">
                <a:gsLst>
                  <a:gs pos="6000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28" name="Straight Arrow Connector 27"/>
              <p:cNvCxnSpPr/>
              <p:nvPr/>
            </p:nvCxnSpPr>
            <p:spPr bwMode="auto">
              <a:xfrm rot="600000">
                <a:off x="7879596" y="5449998"/>
                <a:ext cx="548640" cy="0"/>
              </a:xfrm>
              <a:prstGeom prst="straightConnector1">
                <a:avLst/>
              </a:prstGeom>
              <a:solidFill>
                <a:schemeClr val="accent1"/>
              </a:solidFill>
              <a:ln w="34925" cap="flat" cmpd="sng" algn="ctr">
                <a:solidFill>
                  <a:srgbClr val="C00000"/>
                </a:solidFill>
                <a:prstDash val="solid"/>
                <a:round/>
                <a:headEnd type="none" w="med" len="med"/>
                <a:tailEnd type="triangle" w="med" len="lg"/>
              </a:ln>
              <a:effectLst/>
            </p:spPr>
          </p:cxnSp>
          <p:sp>
            <p:nvSpPr>
              <p:cNvPr id="29" name="TextBox 28"/>
              <p:cNvSpPr txBox="1"/>
              <p:nvPr/>
            </p:nvSpPr>
            <p:spPr>
              <a:xfrm>
                <a:off x="8008378" y="4055805"/>
                <a:ext cx="340158" cy="338554"/>
              </a:xfrm>
              <a:prstGeom prst="rect">
                <a:avLst/>
              </a:prstGeom>
              <a:noFill/>
            </p:spPr>
            <p:txBody>
              <a:bodyPr wrap="none" rtlCol="0">
                <a:spAutoFit/>
              </a:bodyPr>
              <a:lstStyle/>
              <a:p>
                <a:r>
                  <a:rPr lang="en-US" sz="1600" b="1" i="1" dirty="0" smtClean="0">
                    <a:solidFill>
                      <a:schemeClr val="accent4">
                        <a:lumMod val="50000"/>
                        <a:lumOff val="50000"/>
                      </a:schemeClr>
                    </a:solidFill>
                    <a:latin typeface="Times New Roman" pitchFamily="18" charset="0"/>
                    <a:cs typeface="Times New Roman" pitchFamily="18" charset="0"/>
                  </a:rPr>
                  <a:t>I</a:t>
                </a:r>
                <a:r>
                  <a:rPr lang="en-US" sz="1600" b="1" baseline="-25000" dirty="0" smtClean="0">
                    <a:solidFill>
                      <a:schemeClr val="accent4">
                        <a:lumMod val="50000"/>
                        <a:lumOff val="50000"/>
                      </a:schemeClr>
                    </a:solidFill>
                  </a:rPr>
                  <a:t>1</a:t>
                </a:r>
                <a:endParaRPr lang="el-GR" sz="1600" b="1" dirty="0">
                  <a:solidFill>
                    <a:schemeClr val="accent4">
                      <a:lumMod val="50000"/>
                      <a:lumOff val="50000"/>
                    </a:schemeClr>
                  </a:solidFill>
                </a:endParaRPr>
              </a:p>
            </p:txBody>
          </p:sp>
          <p:sp>
            <p:nvSpPr>
              <p:cNvPr id="30" name="TextBox 29"/>
              <p:cNvSpPr txBox="1"/>
              <p:nvPr/>
            </p:nvSpPr>
            <p:spPr>
              <a:xfrm>
                <a:off x="7998550" y="5122581"/>
                <a:ext cx="340158" cy="338554"/>
              </a:xfrm>
              <a:prstGeom prst="rect">
                <a:avLst/>
              </a:prstGeom>
              <a:noFill/>
            </p:spPr>
            <p:txBody>
              <a:bodyPr wrap="none" rtlCol="0">
                <a:spAutoFit/>
              </a:bodyPr>
              <a:lstStyle/>
              <a:p>
                <a:r>
                  <a:rPr lang="en-US" sz="1600" b="1" i="1" dirty="0" smtClean="0">
                    <a:solidFill>
                      <a:schemeClr val="accent4">
                        <a:lumMod val="50000"/>
                        <a:lumOff val="50000"/>
                      </a:schemeClr>
                    </a:solidFill>
                    <a:latin typeface="Times New Roman" pitchFamily="18" charset="0"/>
                    <a:cs typeface="Times New Roman" pitchFamily="18" charset="0"/>
                  </a:rPr>
                  <a:t>I</a:t>
                </a:r>
                <a:r>
                  <a:rPr lang="en-US" sz="1600" b="1" baseline="-25000" dirty="0" smtClean="0">
                    <a:solidFill>
                      <a:schemeClr val="accent4">
                        <a:lumMod val="50000"/>
                        <a:lumOff val="50000"/>
                      </a:schemeClr>
                    </a:solidFill>
                  </a:rPr>
                  <a:t>2</a:t>
                </a:r>
                <a:endParaRPr lang="el-GR" sz="1600" b="1" dirty="0">
                  <a:solidFill>
                    <a:schemeClr val="accent4">
                      <a:lumMod val="50000"/>
                      <a:lumOff val="50000"/>
                    </a:schemeClr>
                  </a:solidFill>
                </a:endParaRPr>
              </a:p>
            </p:txBody>
          </p:sp>
          <p:cxnSp>
            <p:nvCxnSpPr>
              <p:cNvPr id="31" name="Straight Arrow Connector 30"/>
              <p:cNvCxnSpPr/>
              <p:nvPr/>
            </p:nvCxnSpPr>
            <p:spPr bwMode="auto">
              <a:xfrm>
                <a:off x="6399094" y="4193019"/>
                <a:ext cx="1706" cy="548640"/>
              </a:xfrm>
              <a:prstGeom prst="straightConnector1">
                <a:avLst/>
              </a:prstGeom>
              <a:solidFill>
                <a:schemeClr val="accent1"/>
              </a:solidFill>
              <a:ln w="57150" cap="flat" cmpd="sng" algn="ctr">
                <a:solidFill>
                  <a:srgbClr val="0070C0"/>
                </a:solidFill>
                <a:prstDash val="solid"/>
                <a:round/>
                <a:headEnd type="none" w="med" len="med"/>
                <a:tailEnd type="triangle" w="med" len="lg"/>
              </a:ln>
              <a:effectLst/>
            </p:spPr>
          </p:cxnSp>
          <p:graphicFrame>
            <p:nvGraphicFramePr>
              <p:cNvPr id="32" name="Object 3"/>
              <p:cNvGraphicFramePr>
                <a:graphicFrameLocks noChangeAspect="1"/>
              </p:cNvGraphicFramePr>
              <p:nvPr/>
            </p:nvGraphicFramePr>
            <p:xfrm>
              <a:off x="6022363" y="4219782"/>
              <a:ext cx="284163" cy="425450"/>
            </p:xfrm>
            <a:graphic>
              <a:graphicData uri="http://schemas.openxmlformats.org/presentationml/2006/ole">
                <p:oleObj spid="_x0000_s12293" name="Equation" r:id="rId3" imgW="177480" imgH="266400" progId="Equation.3">
                  <p:embed/>
                </p:oleObj>
              </a:graphicData>
            </a:graphic>
          </p:graphicFrame>
          <p:cxnSp>
            <p:nvCxnSpPr>
              <p:cNvPr id="33" name="Straight Arrow Connector 32"/>
              <p:cNvCxnSpPr/>
              <p:nvPr/>
            </p:nvCxnSpPr>
            <p:spPr bwMode="auto">
              <a:xfrm flipV="1">
                <a:off x="6551494" y="4492899"/>
                <a:ext cx="1706" cy="548640"/>
              </a:xfrm>
              <a:prstGeom prst="straightConnector1">
                <a:avLst/>
              </a:prstGeom>
              <a:solidFill>
                <a:schemeClr val="accent1"/>
              </a:solidFill>
              <a:ln w="57150" cap="flat" cmpd="sng" algn="ctr">
                <a:solidFill>
                  <a:srgbClr val="0070C0"/>
                </a:solidFill>
                <a:prstDash val="solid"/>
                <a:round/>
                <a:headEnd type="none" w="med" len="med"/>
                <a:tailEnd type="triangle" w="med" len="lg"/>
              </a:ln>
              <a:effectLst/>
            </p:spPr>
          </p:cxnSp>
          <p:graphicFrame>
            <p:nvGraphicFramePr>
              <p:cNvPr id="34" name="Object 4"/>
              <p:cNvGraphicFramePr>
                <a:graphicFrameLocks noChangeAspect="1"/>
              </p:cNvGraphicFramePr>
              <p:nvPr/>
            </p:nvGraphicFramePr>
            <p:xfrm>
              <a:off x="6602413" y="4494213"/>
              <a:ext cx="325437" cy="425450"/>
            </p:xfrm>
            <a:graphic>
              <a:graphicData uri="http://schemas.openxmlformats.org/presentationml/2006/ole">
                <p:oleObj spid="_x0000_s12294" name="Equation" r:id="rId4" imgW="203040" imgH="266400" progId="Equation.3">
                  <p:embed/>
                </p:oleObj>
              </a:graphicData>
            </a:graphic>
          </p:graphicFrame>
        </p:grpSp>
        <p:sp>
          <p:nvSpPr>
            <p:cNvPr id="36" name="Rectangle 35"/>
            <p:cNvSpPr/>
            <p:nvPr/>
          </p:nvSpPr>
          <p:spPr bwMode="auto">
            <a:xfrm>
              <a:off x="5265174" y="1135626"/>
              <a:ext cx="3687097" cy="2094271"/>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grpSp>
      <p:grpSp>
        <p:nvGrpSpPr>
          <p:cNvPr id="39" name="Group 38"/>
          <p:cNvGrpSpPr/>
          <p:nvPr/>
        </p:nvGrpSpPr>
        <p:grpSpPr>
          <a:xfrm>
            <a:off x="5191431" y="3938305"/>
            <a:ext cx="3687097" cy="2094271"/>
            <a:chOff x="5229286" y="4071047"/>
            <a:chExt cx="3687097" cy="2094271"/>
          </a:xfrm>
        </p:grpSpPr>
        <p:sp>
          <p:nvSpPr>
            <p:cNvPr id="10" name="Can 9"/>
            <p:cNvSpPr/>
            <p:nvPr/>
          </p:nvSpPr>
          <p:spPr bwMode="auto">
            <a:xfrm rot="6000000">
              <a:off x="6723493" y="3404908"/>
              <a:ext cx="182880" cy="2743200"/>
            </a:xfrm>
            <a:prstGeom prst="can">
              <a:avLst>
                <a:gd name="adj" fmla="val 48333"/>
              </a:avLst>
            </a:prstGeom>
            <a:gradFill flip="none" rotWithShape="1">
              <a:gsLst>
                <a:gs pos="6000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13" name="Straight Arrow Connector 12"/>
            <p:cNvCxnSpPr/>
            <p:nvPr/>
          </p:nvCxnSpPr>
          <p:spPr bwMode="auto">
            <a:xfrm rot="600000">
              <a:off x="8189312" y="5083965"/>
              <a:ext cx="548640" cy="0"/>
            </a:xfrm>
            <a:prstGeom prst="straightConnector1">
              <a:avLst/>
            </a:prstGeom>
            <a:solidFill>
              <a:schemeClr val="accent1"/>
            </a:solidFill>
            <a:ln w="34925" cap="flat" cmpd="sng" algn="ctr">
              <a:solidFill>
                <a:srgbClr val="C00000"/>
              </a:solidFill>
              <a:prstDash val="solid"/>
              <a:round/>
              <a:headEnd type="none" w="med" len="med"/>
              <a:tailEnd type="triangle" w="med" len="lg"/>
            </a:ln>
            <a:effectLst/>
          </p:spPr>
        </p:cxnSp>
        <p:sp>
          <p:nvSpPr>
            <p:cNvPr id="14" name="Can 13"/>
            <p:cNvSpPr/>
            <p:nvPr/>
          </p:nvSpPr>
          <p:spPr bwMode="auto">
            <a:xfrm rot="6000000">
              <a:off x="6723492" y="4076425"/>
              <a:ext cx="182880" cy="2743200"/>
            </a:xfrm>
            <a:prstGeom prst="can">
              <a:avLst>
                <a:gd name="adj" fmla="val 48333"/>
              </a:avLst>
            </a:prstGeom>
            <a:gradFill flip="none" rotWithShape="1">
              <a:gsLst>
                <a:gs pos="6000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15" name="Straight Arrow Connector 14"/>
            <p:cNvCxnSpPr/>
            <p:nvPr/>
          </p:nvCxnSpPr>
          <p:spPr bwMode="auto">
            <a:xfrm rot="600000" flipH="1" flipV="1">
              <a:off x="8189311" y="5755482"/>
              <a:ext cx="548640" cy="0"/>
            </a:xfrm>
            <a:prstGeom prst="straightConnector1">
              <a:avLst/>
            </a:prstGeom>
            <a:solidFill>
              <a:schemeClr val="accent1"/>
            </a:solidFill>
            <a:ln w="34925" cap="flat" cmpd="sng" algn="ctr">
              <a:solidFill>
                <a:srgbClr val="C00000"/>
              </a:solidFill>
              <a:prstDash val="solid"/>
              <a:round/>
              <a:headEnd type="none" w="med" len="med"/>
              <a:tailEnd type="triangle" w="med" len="lg"/>
            </a:ln>
            <a:effectLst/>
          </p:spPr>
        </p:cxnSp>
        <p:sp>
          <p:nvSpPr>
            <p:cNvPr id="16" name="TextBox 15"/>
            <p:cNvSpPr txBox="1"/>
            <p:nvPr/>
          </p:nvSpPr>
          <p:spPr>
            <a:xfrm>
              <a:off x="8318093" y="4727049"/>
              <a:ext cx="340158" cy="338554"/>
            </a:xfrm>
            <a:prstGeom prst="rect">
              <a:avLst/>
            </a:prstGeom>
            <a:noFill/>
          </p:spPr>
          <p:txBody>
            <a:bodyPr wrap="none" rtlCol="0">
              <a:spAutoFit/>
            </a:bodyPr>
            <a:lstStyle/>
            <a:p>
              <a:r>
                <a:rPr lang="en-US" sz="1600" b="1" i="1" dirty="0" smtClean="0">
                  <a:solidFill>
                    <a:schemeClr val="accent4">
                      <a:lumMod val="50000"/>
                      <a:lumOff val="50000"/>
                    </a:schemeClr>
                  </a:solidFill>
                  <a:latin typeface="Times New Roman" pitchFamily="18" charset="0"/>
                  <a:cs typeface="Times New Roman" pitchFamily="18" charset="0"/>
                </a:rPr>
                <a:t>I</a:t>
              </a:r>
              <a:r>
                <a:rPr lang="en-US" sz="1600" b="1" baseline="-25000" dirty="0" smtClean="0">
                  <a:solidFill>
                    <a:schemeClr val="accent4">
                      <a:lumMod val="50000"/>
                      <a:lumOff val="50000"/>
                    </a:schemeClr>
                  </a:solidFill>
                </a:rPr>
                <a:t>1</a:t>
              </a:r>
              <a:endParaRPr lang="el-GR" sz="1600" b="1" dirty="0">
                <a:solidFill>
                  <a:schemeClr val="accent4">
                    <a:lumMod val="50000"/>
                    <a:lumOff val="50000"/>
                  </a:schemeClr>
                </a:solidFill>
              </a:endParaRPr>
            </a:p>
          </p:txBody>
        </p:sp>
        <p:sp>
          <p:nvSpPr>
            <p:cNvPr id="17" name="TextBox 16"/>
            <p:cNvSpPr txBox="1"/>
            <p:nvPr/>
          </p:nvSpPr>
          <p:spPr>
            <a:xfrm>
              <a:off x="8308265" y="5428065"/>
              <a:ext cx="340158" cy="338554"/>
            </a:xfrm>
            <a:prstGeom prst="rect">
              <a:avLst/>
            </a:prstGeom>
            <a:noFill/>
          </p:spPr>
          <p:txBody>
            <a:bodyPr wrap="none" rtlCol="0">
              <a:spAutoFit/>
            </a:bodyPr>
            <a:lstStyle/>
            <a:p>
              <a:r>
                <a:rPr lang="en-US" sz="1600" b="1" i="1" dirty="0" smtClean="0">
                  <a:solidFill>
                    <a:schemeClr val="accent4">
                      <a:lumMod val="50000"/>
                      <a:lumOff val="50000"/>
                    </a:schemeClr>
                  </a:solidFill>
                  <a:latin typeface="Times New Roman" pitchFamily="18" charset="0"/>
                  <a:cs typeface="Times New Roman" pitchFamily="18" charset="0"/>
                </a:rPr>
                <a:t>I</a:t>
              </a:r>
              <a:r>
                <a:rPr lang="en-US" sz="1600" b="1" baseline="-25000" dirty="0" smtClean="0">
                  <a:solidFill>
                    <a:schemeClr val="accent4">
                      <a:lumMod val="50000"/>
                      <a:lumOff val="50000"/>
                    </a:schemeClr>
                  </a:solidFill>
                </a:rPr>
                <a:t>2</a:t>
              </a:r>
              <a:endParaRPr lang="el-GR" sz="1600" b="1" dirty="0">
                <a:solidFill>
                  <a:schemeClr val="accent4">
                    <a:lumMod val="50000"/>
                    <a:lumOff val="50000"/>
                  </a:schemeClr>
                </a:solidFill>
              </a:endParaRPr>
            </a:p>
          </p:txBody>
        </p:sp>
        <p:cxnSp>
          <p:nvCxnSpPr>
            <p:cNvPr id="18" name="Straight Arrow Connector 17"/>
            <p:cNvCxnSpPr/>
            <p:nvPr/>
          </p:nvCxnSpPr>
          <p:spPr bwMode="auto">
            <a:xfrm flipV="1">
              <a:off x="6738305" y="4097367"/>
              <a:ext cx="1706" cy="548640"/>
            </a:xfrm>
            <a:prstGeom prst="straightConnector1">
              <a:avLst/>
            </a:prstGeom>
            <a:solidFill>
              <a:schemeClr val="accent1"/>
            </a:solidFill>
            <a:ln w="57150" cap="flat" cmpd="sng" algn="ctr">
              <a:solidFill>
                <a:srgbClr val="0070C0"/>
              </a:solidFill>
              <a:prstDash val="solid"/>
              <a:round/>
              <a:headEnd type="none" w="med" len="med"/>
              <a:tailEnd type="triangle" w="med" len="lg"/>
            </a:ln>
            <a:effectLst/>
          </p:spPr>
        </p:cxnSp>
        <p:graphicFrame>
          <p:nvGraphicFramePr>
            <p:cNvPr id="2" name="Object 3"/>
            <p:cNvGraphicFramePr>
              <a:graphicFrameLocks noChangeAspect="1"/>
            </p:cNvGraphicFramePr>
            <p:nvPr/>
          </p:nvGraphicFramePr>
          <p:xfrm>
            <a:off x="6376322" y="4079886"/>
            <a:ext cx="284163" cy="425450"/>
          </p:xfrm>
          <a:graphic>
            <a:graphicData uri="http://schemas.openxmlformats.org/presentationml/2006/ole">
              <p:oleObj spid="_x0000_s12291" name="Equation" r:id="rId5" imgW="177480" imgH="266400" progId="Equation.3">
                <p:embed/>
              </p:oleObj>
            </a:graphicData>
          </a:graphic>
        </p:graphicFrame>
        <p:cxnSp>
          <p:nvCxnSpPr>
            <p:cNvPr id="21" name="Straight Arrow Connector 20"/>
            <p:cNvCxnSpPr/>
            <p:nvPr/>
          </p:nvCxnSpPr>
          <p:spPr bwMode="auto">
            <a:xfrm>
              <a:off x="6787469" y="5550531"/>
              <a:ext cx="1706" cy="548640"/>
            </a:xfrm>
            <a:prstGeom prst="straightConnector1">
              <a:avLst/>
            </a:prstGeom>
            <a:solidFill>
              <a:schemeClr val="accent1"/>
            </a:solidFill>
            <a:ln w="57150" cap="flat" cmpd="sng" algn="ctr">
              <a:solidFill>
                <a:srgbClr val="0070C0"/>
              </a:solidFill>
              <a:prstDash val="solid"/>
              <a:round/>
              <a:headEnd type="none" w="med" len="med"/>
              <a:tailEnd type="triangle" w="med" len="lg"/>
            </a:ln>
            <a:effectLst/>
          </p:spPr>
        </p:cxnSp>
        <p:graphicFrame>
          <p:nvGraphicFramePr>
            <p:cNvPr id="3" name="Object 4"/>
            <p:cNvGraphicFramePr>
              <a:graphicFrameLocks noChangeAspect="1"/>
            </p:cNvGraphicFramePr>
            <p:nvPr/>
          </p:nvGraphicFramePr>
          <p:xfrm>
            <a:off x="6838388" y="5581341"/>
            <a:ext cx="325437" cy="425450"/>
          </p:xfrm>
          <a:graphic>
            <a:graphicData uri="http://schemas.openxmlformats.org/presentationml/2006/ole">
              <p:oleObj spid="_x0000_s12292" name="Equation" r:id="rId6" imgW="203040" imgH="266400" progId="Equation.3">
                <p:embed/>
              </p:oleObj>
            </a:graphicData>
          </a:graphic>
        </p:graphicFrame>
        <p:sp>
          <p:nvSpPr>
            <p:cNvPr id="37" name="Rectangle 36"/>
            <p:cNvSpPr/>
            <p:nvPr/>
          </p:nvSpPr>
          <p:spPr bwMode="auto">
            <a:xfrm>
              <a:off x="5229286" y="4071047"/>
              <a:ext cx="3687097" cy="2094271"/>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2">
                                            <p:txEl>
                                              <p:pRg st="3" end="3"/>
                                            </p:txEl>
                                          </p:spTgt>
                                        </p:tgtEl>
                                        <p:attrNameLst>
                                          <p:attrName>style.visibility</p:attrName>
                                        </p:attrNameLst>
                                      </p:cBhvr>
                                      <p:to>
                                        <p:strVal val="visible"/>
                                      </p:to>
                                    </p:set>
                                    <p:animEffect transition="in" filter="blinds(horizontal)">
                                      <p:cBhvr>
                                        <p:cTn id="7" dur="500"/>
                                        <p:tgtEl>
                                          <p:spTgt spid="12292">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linds(horizontal)">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r>
              <a:rPr lang="en-US" smtClean="0">
                <a:solidFill>
                  <a:srgbClr val="0D3857"/>
                </a:solidFill>
              </a:rPr>
              <a:t>Ορισμός της μονάδας ampere</a:t>
            </a:r>
          </a:p>
        </p:txBody>
      </p:sp>
      <p:sp>
        <p:nvSpPr>
          <p:cNvPr id="37891" name="Rectangle 5"/>
          <p:cNvSpPr>
            <a:spLocks noGrp="1" noChangeArrowheads="1"/>
          </p:cNvSpPr>
          <p:nvPr>
            <p:ph idx="1"/>
          </p:nvPr>
        </p:nvSpPr>
        <p:spPr>
          <a:xfrm>
            <a:off x="457200" y="1676400"/>
            <a:ext cx="8229600" cy="1892826"/>
          </a:xfrm>
        </p:spPr>
        <p:txBody>
          <a:bodyPr>
            <a:spAutoFit/>
          </a:bodyPr>
          <a:lstStyle/>
          <a:p>
            <a:pPr marL="0" indent="0">
              <a:lnSpc>
                <a:spcPct val="100000"/>
              </a:lnSpc>
              <a:spcBef>
                <a:spcPts val="1800"/>
              </a:spcBef>
            </a:pPr>
            <a:r>
              <a:rPr lang="el-GR" dirty="0" smtClean="0">
                <a:solidFill>
                  <a:srgbClr val="000000"/>
                </a:solidFill>
              </a:rPr>
              <a:t>Χ</a:t>
            </a:r>
            <a:r>
              <a:rPr lang="en-US" dirty="0" err="1" smtClean="0">
                <a:solidFill>
                  <a:srgbClr val="000000"/>
                </a:solidFill>
              </a:rPr>
              <a:t>ρησιμοποιούμε</a:t>
            </a:r>
            <a:r>
              <a:rPr lang="en-US" dirty="0" smtClean="0">
                <a:solidFill>
                  <a:srgbClr val="000000"/>
                </a:solidFill>
              </a:rPr>
              <a:t> </a:t>
            </a:r>
            <a:r>
              <a:rPr lang="en-US" dirty="0" err="1" smtClean="0">
                <a:solidFill>
                  <a:srgbClr val="000000"/>
                </a:solidFill>
              </a:rPr>
              <a:t>τη</a:t>
            </a:r>
            <a:r>
              <a:rPr lang="en-US" dirty="0" smtClean="0">
                <a:solidFill>
                  <a:srgbClr val="000000"/>
                </a:solidFill>
              </a:rPr>
              <a:t> </a:t>
            </a:r>
            <a:r>
              <a:rPr lang="en-US" dirty="0" err="1" smtClean="0">
                <a:solidFill>
                  <a:srgbClr val="000000"/>
                </a:solidFill>
              </a:rPr>
              <a:t>δύναμη</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αναπτύσσεται</a:t>
            </a:r>
            <a:r>
              <a:rPr lang="en-US" dirty="0" smtClean="0">
                <a:solidFill>
                  <a:srgbClr val="000000"/>
                </a:solidFill>
              </a:rPr>
              <a:t> </a:t>
            </a:r>
            <a:r>
              <a:rPr lang="en-US" dirty="0" err="1" smtClean="0">
                <a:solidFill>
                  <a:srgbClr val="000000"/>
                </a:solidFill>
              </a:rPr>
              <a:t>μεταξύ</a:t>
            </a:r>
            <a:r>
              <a:rPr lang="en-US" dirty="0" smtClean="0">
                <a:solidFill>
                  <a:srgbClr val="000000"/>
                </a:solidFill>
              </a:rPr>
              <a:t> </a:t>
            </a:r>
            <a:r>
              <a:rPr lang="en-US" dirty="0" err="1" smtClean="0">
                <a:solidFill>
                  <a:srgbClr val="000000"/>
                </a:solidFill>
              </a:rPr>
              <a:t>δύο</a:t>
            </a:r>
            <a:r>
              <a:rPr lang="en-US" dirty="0" smtClean="0">
                <a:solidFill>
                  <a:srgbClr val="000000"/>
                </a:solidFill>
              </a:rPr>
              <a:t> </a:t>
            </a:r>
            <a:r>
              <a:rPr lang="en-US" dirty="0" err="1" smtClean="0">
                <a:solidFill>
                  <a:srgbClr val="000000"/>
                </a:solidFill>
              </a:rPr>
              <a:t>παράλληλων</a:t>
            </a:r>
            <a:r>
              <a:rPr lang="en-US" dirty="0" smtClean="0">
                <a:solidFill>
                  <a:srgbClr val="000000"/>
                </a:solidFill>
              </a:rPr>
              <a:t> </a:t>
            </a:r>
            <a:r>
              <a:rPr lang="en-US" dirty="0" err="1" smtClean="0">
                <a:solidFill>
                  <a:srgbClr val="000000"/>
                </a:solidFill>
              </a:rPr>
              <a:t>συρμάτων</a:t>
            </a:r>
            <a:r>
              <a:rPr lang="el-GR" dirty="0" smtClean="0">
                <a:solidFill>
                  <a:srgbClr val="000000"/>
                </a:solidFill>
              </a:rPr>
              <a:t> γ</a:t>
            </a:r>
            <a:r>
              <a:rPr lang="en-US" dirty="0" err="1" smtClean="0">
                <a:solidFill>
                  <a:srgbClr val="000000"/>
                </a:solidFill>
              </a:rPr>
              <a:t>ια</a:t>
            </a:r>
            <a:r>
              <a:rPr lang="en-US" dirty="0" smtClean="0">
                <a:solidFill>
                  <a:srgbClr val="000000"/>
                </a:solidFill>
              </a:rPr>
              <a:t> </a:t>
            </a:r>
            <a:r>
              <a:rPr lang="en-US" dirty="0" err="1" smtClean="0">
                <a:solidFill>
                  <a:srgbClr val="000000"/>
                </a:solidFill>
              </a:rPr>
              <a:t>να</a:t>
            </a:r>
            <a:r>
              <a:rPr lang="en-US" dirty="0" smtClean="0">
                <a:solidFill>
                  <a:srgbClr val="000000"/>
                </a:solidFill>
              </a:rPr>
              <a:t> </a:t>
            </a:r>
            <a:r>
              <a:rPr lang="en-US" dirty="0" err="1" smtClean="0">
                <a:solidFill>
                  <a:srgbClr val="000000"/>
                </a:solidFill>
              </a:rPr>
              <a:t>ορίσουμε</a:t>
            </a:r>
            <a:r>
              <a:rPr lang="en-US" dirty="0" smtClean="0">
                <a:solidFill>
                  <a:srgbClr val="000000"/>
                </a:solidFill>
              </a:rPr>
              <a:t> </a:t>
            </a:r>
            <a:r>
              <a:rPr lang="en-US" dirty="0" err="1" smtClean="0">
                <a:solidFill>
                  <a:srgbClr val="000000"/>
                </a:solidFill>
              </a:rPr>
              <a:t>τη</a:t>
            </a:r>
            <a:r>
              <a:rPr lang="en-US" dirty="0" smtClean="0">
                <a:solidFill>
                  <a:srgbClr val="000000"/>
                </a:solidFill>
              </a:rPr>
              <a:t> </a:t>
            </a:r>
            <a:r>
              <a:rPr lang="en-US" dirty="0" err="1" smtClean="0">
                <a:solidFill>
                  <a:srgbClr val="000000"/>
                </a:solidFill>
              </a:rPr>
              <a:t>μονάδα</a:t>
            </a:r>
            <a:r>
              <a:rPr lang="en-US" dirty="0" smtClean="0">
                <a:solidFill>
                  <a:srgbClr val="000000"/>
                </a:solidFill>
              </a:rPr>
              <a:t> ampere:</a:t>
            </a:r>
          </a:p>
          <a:p>
            <a:pPr marL="0" indent="0">
              <a:lnSpc>
                <a:spcPct val="100000"/>
              </a:lnSpc>
              <a:spcBef>
                <a:spcPts val="1800"/>
              </a:spcBef>
            </a:pPr>
            <a:r>
              <a:rPr lang="en-US" dirty="0" err="1" smtClean="0">
                <a:solidFill>
                  <a:srgbClr val="002060"/>
                </a:solidFill>
                <a:effectLst>
                  <a:outerShdw blurRad="38100" dist="38100" dir="2700000" algn="tl">
                    <a:srgbClr val="000000">
                      <a:alpha val="43137"/>
                    </a:srgbClr>
                  </a:outerShdw>
                </a:effectLst>
              </a:rPr>
              <a:t>Όταν</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μεταξύ</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δύο</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παράλληλων</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επιμήκων</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συρμάτων</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τα</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οποία</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φέρουν</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ίσα</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ρεύματα</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και</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απέχουν</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μεταξύ</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τους</a:t>
            </a:r>
            <a:r>
              <a:rPr lang="en-US" dirty="0" smtClean="0">
                <a:solidFill>
                  <a:srgbClr val="002060"/>
                </a:solidFill>
                <a:effectLst>
                  <a:outerShdw blurRad="38100" dist="38100" dir="2700000" algn="tl">
                    <a:srgbClr val="000000">
                      <a:alpha val="43137"/>
                    </a:srgbClr>
                  </a:outerShdw>
                </a:effectLst>
              </a:rPr>
              <a:t> 1 m, </a:t>
            </a:r>
            <a:r>
              <a:rPr lang="en-US" dirty="0" err="1" smtClean="0">
                <a:solidFill>
                  <a:srgbClr val="002060"/>
                </a:solidFill>
                <a:effectLst>
                  <a:outerShdw blurRad="38100" dist="38100" dir="2700000" algn="tl">
                    <a:srgbClr val="000000">
                      <a:alpha val="43137"/>
                    </a:srgbClr>
                  </a:outerShdw>
                </a:effectLst>
              </a:rPr>
              <a:t>αναπτύσσεται</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δύναμη</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ανά</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μονάδα</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μήκους</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ίση</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με</a:t>
            </a:r>
            <a:r>
              <a:rPr lang="en-US" dirty="0" smtClean="0">
                <a:solidFill>
                  <a:srgbClr val="002060"/>
                </a:solidFill>
                <a:effectLst>
                  <a:outerShdw blurRad="38100" dist="38100" dir="2700000" algn="tl">
                    <a:srgbClr val="000000">
                      <a:alpha val="43137"/>
                    </a:srgbClr>
                  </a:outerShdw>
                </a:effectLst>
              </a:rPr>
              <a:t> 2 x 10</a:t>
            </a:r>
            <a:r>
              <a:rPr lang="en-US" baseline="30000" dirty="0" smtClean="0">
                <a:solidFill>
                  <a:srgbClr val="002060"/>
                </a:solidFill>
                <a:effectLst>
                  <a:outerShdw blurRad="38100" dist="38100" dir="2700000" algn="tl">
                    <a:srgbClr val="000000">
                      <a:alpha val="43137"/>
                    </a:srgbClr>
                  </a:outerShdw>
                </a:effectLst>
              </a:rPr>
              <a:t>–7</a:t>
            </a:r>
            <a:r>
              <a:rPr lang="en-US" dirty="0" smtClean="0">
                <a:solidFill>
                  <a:srgbClr val="002060"/>
                </a:solidFill>
                <a:effectLst>
                  <a:outerShdw blurRad="38100" dist="38100" dir="2700000" algn="tl">
                    <a:srgbClr val="000000">
                      <a:alpha val="43137"/>
                    </a:srgbClr>
                  </a:outerShdw>
                </a:effectLst>
              </a:rPr>
              <a:t> N/m, </a:t>
            </a:r>
            <a:r>
              <a:rPr lang="en-US" dirty="0" err="1" smtClean="0">
                <a:solidFill>
                  <a:srgbClr val="002060"/>
                </a:solidFill>
                <a:effectLst>
                  <a:outerShdw blurRad="38100" dist="38100" dir="2700000" algn="tl">
                    <a:srgbClr val="000000">
                      <a:alpha val="43137"/>
                    </a:srgbClr>
                  </a:outerShdw>
                </a:effectLst>
              </a:rPr>
              <a:t>τότε</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ορίζουμε</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ότι</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το</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ρεύμα</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κάθε</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σύρματος</a:t>
            </a:r>
            <a:r>
              <a:rPr lang="en-US" dirty="0" smtClean="0">
                <a:solidFill>
                  <a:srgbClr val="002060"/>
                </a:solidFill>
                <a:effectLst>
                  <a:outerShdw blurRad="38100" dist="38100" dir="2700000" algn="tl">
                    <a:srgbClr val="000000">
                      <a:alpha val="43137"/>
                    </a:srgbClr>
                  </a:outerShdw>
                </a:effectLst>
              </a:rPr>
              <a:t/>
            </a:r>
            <a:br>
              <a:rPr lang="en-US" dirty="0" smtClean="0">
                <a:solidFill>
                  <a:srgbClr val="002060"/>
                </a:solidFill>
                <a:effectLst>
                  <a:outerShdw blurRad="38100" dist="38100" dir="2700000" algn="tl">
                    <a:srgbClr val="000000">
                      <a:alpha val="43137"/>
                    </a:srgbClr>
                  </a:outerShdw>
                </a:effectLst>
              </a:rPr>
            </a:br>
            <a:r>
              <a:rPr lang="en-US" dirty="0" err="1" smtClean="0">
                <a:solidFill>
                  <a:srgbClr val="002060"/>
                </a:solidFill>
                <a:effectLst>
                  <a:outerShdw blurRad="38100" dist="38100" dir="2700000" algn="tl">
                    <a:srgbClr val="000000">
                      <a:alpha val="43137"/>
                    </a:srgbClr>
                  </a:outerShdw>
                </a:effectLst>
              </a:rPr>
              <a:t>έχει</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τιμή</a:t>
            </a:r>
            <a:r>
              <a:rPr lang="en-US" dirty="0" smtClean="0">
                <a:solidFill>
                  <a:srgbClr val="002060"/>
                </a:solidFill>
                <a:effectLst>
                  <a:outerShdw blurRad="38100" dist="38100" dir="2700000" algn="tl">
                    <a:srgbClr val="000000">
                      <a:alpha val="43137"/>
                    </a:srgbClr>
                  </a:outerShdw>
                </a:effectLst>
              </a:rPr>
              <a:t> 1 A</a:t>
            </a:r>
            <a:r>
              <a:rPr lang="en-US" dirty="0" smtClean="0">
                <a:solidFill>
                  <a:srgbClr val="000000"/>
                </a:solidFill>
              </a:rPr>
              <a:t>.</a:t>
            </a:r>
          </a:p>
        </p:txBody>
      </p:sp>
      <p:sp>
        <p:nvSpPr>
          <p:cNvPr id="37892"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r>
              <a:rPr lang="en-US" dirty="0" err="1" smtClean="0">
                <a:solidFill>
                  <a:srgbClr val="0D3857"/>
                </a:solidFill>
              </a:rPr>
              <a:t>Ορισμός</a:t>
            </a:r>
            <a:r>
              <a:rPr lang="en-US" dirty="0" smtClean="0">
                <a:solidFill>
                  <a:srgbClr val="0D3857"/>
                </a:solidFill>
              </a:rPr>
              <a:t> </a:t>
            </a:r>
            <a:r>
              <a:rPr lang="en-US" dirty="0" err="1" smtClean="0">
                <a:solidFill>
                  <a:srgbClr val="0D3857"/>
                </a:solidFill>
              </a:rPr>
              <a:t>της</a:t>
            </a:r>
            <a:r>
              <a:rPr lang="en-US" dirty="0" smtClean="0">
                <a:solidFill>
                  <a:srgbClr val="0D3857"/>
                </a:solidFill>
              </a:rPr>
              <a:t> </a:t>
            </a:r>
            <a:r>
              <a:rPr lang="en-US" dirty="0" err="1" smtClean="0">
                <a:solidFill>
                  <a:srgbClr val="0D3857"/>
                </a:solidFill>
              </a:rPr>
              <a:t>μονάδας</a:t>
            </a:r>
            <a:r>
              <a:rPr lang="en-US" dirty="0" smtClean="0">
                <a:solidFill>
                  <a:srgbClr val="0D3857"/>
                </a:solidFill>
              </a:rPr>
              <a:t> Coulomb</a:t>
            </a:r>
          </a:p>
        </p:txBody>
      </p:sp>
      <p:sp>
        <p:nvSpPr>
          <p:cNvPr id="38915" name="Rectangle 5"/>
          <p:cNvSpPr>
            <a:spLocks noGrp="1" noChangeArrowheads="1"/>
          </p:cNvSpPr>
          <p:nvPr>
            <p:ph idx="1"/>
          </p:nvPr>
        </p:nvSpPr>
        <p:spPr>
          <a:xfrm>
            <a:off x="457200" y="1676400"/>
            <a:ext cx="8229600" cy="1338828"/>
          </a:xfrm>
        </p:spPr>
        <p:txBody>
          <a:bodyPr>
            <a:spAutoFit/>
          </a:bodyPr>
          <a:lstStyle/>
          <a:p>
            <a:pPr marL="0" indent="0">
              <a:lnSpc>
                <a:spcPct val="100000"/>
              </a:lnSpc>
              <a:spcBef>
                <a:spcPts val="1800"/>
              </a:spcBef>
            </a:pPr>
            <a:r>
              <a:rPr lang="en-US" dirty="0" smtClean="0">
                <a:solidFill>
                  <a:srgbClr val="000000"/>
                </a:solidFill>
              </a:rPr>
              <a:t>Η </a:t>
            </a:r>
            <a:r>
              <a:rPr lang="en-US" dirty="0" err="1" smtClean="0">
                <a:solidFill>
                  <a:srgbClr val="000000"/>
                </a:solidFill>
              </a:rPr>
              <a:t>μονάδα</a:t>
            </a:r>
            <a:r>
              <a:rPr lang="en-US" dirty="0" smtClean="0">
                <a:solidFill>
                  <a:srgbClr val="000000"/>
                </a:solidFill>
              </a:rPr>
              <a:t> </a:t>
            </a:r>
            <a:r>
              <a:rPr lang="en-US" dirty="0" err="1" smtClean="0">
                <a:solidFill>
                  <a:srgbClr val="000000"/>
                </a:solidFill>
              </a:rPr>
              <a:t>μέτρησης</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φορτίου</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σύστημα</a:t>
            </a:r>
            <a:r>
              <a:rPr lang="en-US" dirty="0" smtClean="0">
                <a:solidFill>
                  <a:srgbClr val="000000"/>
                </a:solidFill>
              </a:rPr>
              <a:t> SI, </a:t>
            </a:r>
            <a:r>
              <a:rPr lang="en-US" dirty="0" err="1" smtClean="0">
                <a:solidFill>
                  <a:srgbClr val="000000"/>
                </a:solidFill>
              </a:rPr>
              <a:t>το</a:t>
            </a:r>
            <a:r>
              <a:rPr lang="en-US" dirty="0" smtClean="0">
                <a:solidFill>
                  <a:srgbClr val="000000"/>
                </a:solidFill>
              </a:rPr>
              <a:t> coulomb, </a:t>
            </a:r>
            <a:r>
              <a:rPr lang="en-US" dirty="0" err="1" smtClean="0">
                <a:solidFill>
                  <a:srgbClr val="000000"/>
                </a:solidFill>
              </a:rPr>
              <a:t>ορίζεται</a:t>
            </a:r>
            <a:r>
              <a:rPr lang="en-US" dirty="0" smtClean="0">
                <a:solidFill>
                  <a:srgbClr val="000000"/>
                </a:solidFill>
              </a:rPr>
              <a:t> </a:t>
            </a:r>
            <a:r>
              <a:rPr lang="en-US" dirty="0" err="1" smtClean="0">
                <a:solidFill>
                  <a:srgbClr val="000000"/>
                </a:solidFill>
              </a:rPr>
              <a:t>βάσει</a:t>
            </a:r>
            <a:r>
              <a:rPr lang="en-US" dirty="0" smtClean="0">
                <a:solidFill>
                  <a:srgbClr val="000000"/>
                </a:solidFill>
              </a:rPr>
              <a:t> </a:t>
            </a:r>
            <a:r>
              <a:rPr lang="en-US" dirty="0" err="1" smtClean="0">
                <a:solidFill>
                  <a:srgbClr val="000000"/>
                </a:solidFill>
              </a:rPr>
              <a:t>του</a:t>
            </a:r>
            <a:r>
              <a:rPr lang="en-US" dirty="0" smtClean="0">
                <a:solidFill>
                  <a:srgbClr val="000000"/>
                </a:solidFill>
              </a:rPr>
              <a:t> ampere:</a:t>
            </a:r>
          </a:p>
          <a:p>
            <a:pPr marL="0" indent="0">
              <a:lnSpc>
                <a:spcPct val="100000"/>
              </a:lnSpc>
              <a:spcBef>
                <a:spcPts val="1800"/>
              </a:spcBef>
            </a:pPr>
            <a:r>
              <a:rPr lang="en-US" dirty="0" err="1" smtClean="0">
                <a:solidFill>
                  <a:srgbClr val="002060"/>
                </a:solidFill>
                <a:effectLst>
                  <a:outerShdw blurRad="38100" dist="38100" dir="2700000" algn="tl">
                    <a:srgbClr val="000000">
                      <a:alpha val="43137"/>
                    </a:srgbClr>
                  </a:outerShdw>
                </a:effectLst>
              </a:rPr>
              <a:t>Όταν</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ένας</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αγωγός</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φέρει</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σταθερό</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ρεύμα</a:t>
            </a:r>
            <a:r>
              <a:rPr lang="en-US" dirty="0" smtClean="0">
                <a:solidFill>
                  <a:srgbClr val="002060"/>
                </a:solidFill>
                <a:effectLst>
                  <a:outerShdw blurRad="38100" dist="38100" dir="2700000" algn="tl">
                    <a:srgbClr val="000000">
                      <a:alpha val="43137"/>
                    </a:srgbClr>
                  </a:outerShdw>
                </a:effectLst>
              </a:rPr>
              <a:t> 1 A, </a:t>
            </a:r>
            <a:r>
              <a:rPr lang="en-US" dirty="0" err="1" smtClean="0">
                <a:solidFill>
                  <a:srgbClr val="002060"/>
                </a:solidFill>
                <a:effectLst>
                  <a:outerShdw blurRad="38100" dist="38100" dir="2700000" algn="tl">
                    <a:srgbClr val="000000">
                      <a:alpha val="43137"/>
                    </a:srgbClr>
                  </a:outerShdw>
                </a:effectLst>
              </a:rPr>
              <a:t>το</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φορτίο</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που</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ρέει</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από</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μια</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διατομή</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του</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αγωγού</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σε</a:t>
            </a:r>
            <a:r>
              <a:rPr lang="en-US" dirty="0" smtClean="0">
                <a:solidFill>
                  <a:srgbClr val="002060"/>
                </a:solidFill>
                <a:effectLst>
                  <a:outerShdw blurRad="38100" dist="38100" dir="2700000" algn="tl">
                    <a:srgbClr val="000000">
                      <a:alpha val="43137"/>
                    </a:srgbClr>
                  </a:outerShdw>
                </a:effectLst>
              </a:rPr>
              <a:t> 1 s </a:t>
            </a:r>
            <a:r>
              <a:rPr lang="en-US" dirty="0" err="1" smtClean="0">
                <a:solidFill>
                  <a:srgbClr val="002060"/>
                </a:solidFill>
                <a:effectLst>
                  <a:outerShdw blurRad="38100" dist="38100" dir="2700000" algn="tl">
                    <a:srgbClr val="000000">
                      <a:alpha val="43137"/>
                    </a:srgbClr>
                  </a:outerShdw>
                </a:effectLst>
              </a:rPr>
              <a:t>ισούται</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με</a:t>
            </a:r>
            <a:r>
              <a:rPr lang="en-US" dirty="0" smtClean="0">
                <a:solidFill>
                  <a:srgbClr val="002060"/>
                </a:solidFill>
                <a:effectLst>
                  <a:outerShdw blurRad="38100" dist="38100" dir="2700000" algn="tl">
                    <a:srgbClr val="000000">
                      <a:alpha val="43137"/>
                    </a:srgbClr>
                  </a:outerShdw>
                </a:effectLst>
              </a:rPr>
              <a:t> 1 C</a:t>
            </a:r>
            <a:r>
              <a:rPr lang="en-US" dirty="0" smtClean="0">
                <a:solidFill>
                  <a:srgbClr val="000000"/>
                </a:solidFill>
              </a:rPr>
              <a:t>.</a:t>
            </a:r>
          </a:p>
        </p:txBody>
      </p:sp>
      <p:sp>
        <p:nvSpPr>
          <p:cNvPr id="38916"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838200"/>
            <a:ext cx="7543800" cy="579438"/>
          </a:xfrm>
        </p:spPr>
        <p:txBody>
          <a:bodyPr/>
          <a:lstStyle/>
          <a:p>
            <a:r>
              <a:rPr lang="en-US" dirty="0" err="1" smtClean="0">
                <a:solidFill>
                  <a:srgbClr val="0D3857"/>
                </a:solidFill>
              </a:rPr>
              <a:t>Το</a:t>
            </a:r>
            <a:r>
              <a:rPr lang="en-US" dirty="0" smtClean="0">
                <a:solidFill>
                  <a:srgbClr val="0D3857"/>
                </a:solidFill>
              </a:rPr>
              <a:t> </a:t>
            </a:r>
            <a:r>
              <a:rPr lang="en-US" dirty="0" err="1" smtClean="0">
                <a:solidFill>
                  <a:srgbClr val="0D3857"/>
                </a:solidFill>
              </a:rPr>
              <a:t>μαγνητικό</a:t>
            </a:r>
            <a:r>
              <a:rPr lang="en-US" dirty="0" smtClean="0">
                <a:solidFill>
                  <a:srgbClr val="0D3857"/>
                </a:solidFill>
              </a:rPr>
              <a:t> </a:t>
            </a:r>
            <a:r>
              <a:rPr lang="en-US" dirty="0" err="1" smtClean="0">
                <a:solidFill>
                  <a:srgbClr val="0D3857"/>
                </a:solidFill>
              </a:rPr>
              <a:t>πεδίο</a:t>
            </a:r>
            <a:r>
              <a:rPr lang="en-US" dirty="0" smtClean="0">
                <a:solidFill>
                  <a:srgbClr val="0D3857"/>
                </a:solidFill>
              </a:rPr>
              <a:t> </a:t>
            </a:r>
            <a:r>
              <a:rPr lang="en-US" dirty="0" err="1" smtClean="0">
                <a:solidFill>
                  <a:srgbClr val="0D3857"/>
                </a:solidFill>
              </a:rPr>
              <a:t>που</a:t>
            </a:r>
            <a:r>
              <a:rPr lang="en-US" dirty="0" smtClean="0">
                <a:solidFill>
                  <a:srgbClr val="0D3857"/>
                </a:solidFill>
              </a:rPr>
              <a:t> </a:t>
            </a:r>
            <a:r>
              <a:rPr lang="en-US" dirty="0" err="1" smtClean="0">
                <a:solidFill>
                  <a:srgbClr val="0D3857"/>
                </a:solidFill>
              </a:rPr>
              <a:t>δημιουργεί</a:t>
            </a:r>
            <a:r>
              <a:rPr lang="en-US" dirty="0" smtClean="0">
                <a:solidFill>
                  <a:srgbClr val="0D3857"/>
                </a:solidFill>
              </a:rPr>
              <a:t> </a:t>
            </a:r>
            <a:r>
              <a:rPr lang="en-US" dirty="0" err="1" smtClean="0">
                <a:solidFill>
                  <a:srgbClr val="0D3857"/>
                </a:solidFill>
              </a:rPr>
              <a:t>ένας</a:t>
            </a:r>
            <a:r>
              <a:rPr lang="en-US" dirty="0" smtClean="0">
                <a:solidFill>
                  <a:srgbClr val="0D3857"/>
                </a:solidFill>
              </a:rPr>
              <a:t> </a:t>
            </a:r>
            <a:r>
              <a:rPr lang="en-US" dirty="0" err="1" smtClean="0">
                <a:solidFill>
                  <a:srgbClr val="0D3857"/>
                </a:solidFill>
              </a:rPr>
              <a:t>ευθύγραμμος</a:t>
            </a:r>
            <a:r>
              <a:rPr lang="en-US" dirty="0" smtClean="0">
                <a:solidFill>
                  <a:srgbClr val="0D3857"/>
                </a:solidFill>
              </a:rPr>
              <a:t> </a:t>
            </a:r>
            <a:r>
              <a:rPr lang="el-GR" dirty="0" smtClean="0">
                <a:solidFill>
                  <a:srgbClr val="0D3857"/>
                </a:solidFill>
              </a:rPr>
              <a:t>ρευματοφόρος </a:t>
            </a:r>
            <a:r>
              <a:rPr lang="en-US" dirty="0" err="1" smtClean="0">
                <a:solidFill>
                  <a:srgbClr val="0D3857"/>
                </a:solidFill>
              </a:rPr>
              <a:t>αγωγός</a:t>
            </a:r>
            <a:r>
              <a:rPr lang="en-US" dirty="0" smtClean="0">
                <a:solidFill>
                  <a:srgbClr val="0D3857"/>
                </a:solidFill>
              </a:rPr>
              <a:t> </a:t>
            </a:r>
            <a:r>
              <a:rPr lang="en-US" dirty="0" err="1" smtClean="0">
                <a:solidFill>
                  <a:srgbClr val="0D3857"/>
                </a:solidFill>
              </a:rPr>
              <a:t>μεγάλου</a:t>
            </a:r>
            <a:r>
              <a:rPr lang="en-US" dirty="0" smtClean="0">
                <a:solidFill>
                  <a:srgbClr val="0D3857"/>
                </a:solidFill>
              </a:rPr>
              <a:t> </a:t>
            </a:r>
            <a:r>
              <a:rPr lang="en-US" dirty="0" err="1" smtClean="0">
                <a:solidFill>
                  <a:srgbClr val="0D3857"/>
                </a:solidFill>
              </a:rPr>
              <a:t>μήκους</a:t>
            </a:r>
            <a:r>
              <a:rPr lang="el-GR" dirty="0" smtClean="0">
                <a:solidFill>
                  <a:srgbClr val="0D3857"/>
                </a:solidFill>
              </a:rPr>
              <a:t> </a:t>
            </a:r>
            <a:r>
              <a:rPr lang="en-US" dirty="0" smtClean="0">
                <a:solidFill>
                  <a:srgbClr val="0D3857"/>
                </a:solidFill>
              </a:rPr>
              <a:t>– </a:t>
            </a:r>
            <a:r>
              <a:rPr lang="en-US" dirty="0" err="1" smtClean="0">
                <a:solidFill>
                  <a:srgbClr val="0D3857"/>
                </a:solidFill>
              </a:rPr>
              <a:t>Κατεύθυνση</a:t>
            </a:r>
            <a:endParaRPr lang="en-US" dirty="0" smtClean="0">
              <a:solidFill>
                <a:srgbClr val="0D3857"/>
              </a:solidFill>
            </a:endParaRPr>
          </a:p>
        </p:txBody>
      </p:sp>
      <p:sp>
        <p:nvSpPr>
          <p:cNvPr id="40963" name="Rectangle 3"/>
          <p:cNvSpPr>
            <a:spLocks noGrp="1" noChangeArrowheads="1"/>
          </p:cNvSpPr>
          <p:nvPr>
            <p:ph type="body" sz="half" idx="1"/>
          </p:nvPr>
        </p:nvSpPr>
        <p:spPr>
          <a:xfrm>
            <a:off x="471949" y="1936283"/>
            <a:ext cx="4038600" cy="2985433"/>
          </a:xfrm>
        </p:spPr>
        <p:txBody>
          <a:bodyPr>
            <a:spAutoFit/>
          </a:bodyPr>
          <a:lstStyle/>
          <a:p>
            <a:pPr marL="0" indent="0">
              <a:lnSpc>
                <a:spcPct val="100000"/>
              </a:lnSpc>
              <a:spcBef>
                <a:spcPts val="1800"/>
              </a:spcBef>
            </a:pPr>
            <a:r>
              <a:rPr lang="en-US" dirty="0" err="1" smtClean="0">
                <a:solidFill>
                  <a:srgbClr val="000000"/>
                </a:solidFill>
              </a:rPr>
              <a:t>Οι</a:t>
            </a:r>
            <a:r>
              <a:rPr lang="en-US" dirty="0" smtClean="0">
                <a:solidFill>
                  <a:srgbClr val="000000"/>
                </a:solidFill>
              </a:rPr>
              <a:t> </a:t>
            </a:r>
            <a:r>
              <a:rPr lang="en-US" dirty="0" err="1" smtClean="0">
                <a:solidFill>
                  <a:srgbClr val="000000"/>
                </a:solidFill>
              </a:rPr>
              <a:t>γραμμές</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μαγνητικού</a:t>
            </a:r>
            <a:r>
              <a:rPr lang="en-US" dirty="0" smtClean="0">
                <a:solidFill>
                  <a:srgbClr val="000000"/>
                </a:solidFill>
              </a:rPr>
              <a:t> </a:t>
            </a:r>
            <a:r>
              <a:rPr lang="en-US" dirty="0" err="1" smtClean="0">
                <a:solidFill>
                  <a:srgbClr val="000000"/>
                </a:solidFill>
              </a:rPr>
              <a:t>πεδίου</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ομόκεντροι</a:t>
            </a:r>
            <a:r>
              <a:rPr lang="en-US" dirty="0" smtClean="0">
                <a:solidFill>
                  <a:srgbClr val="000000"/>
                </a:solidFill>
              </a:rPr>
              <a:t> </a:t>
            </a:r>
            <a:r>
              <a:rPr lang="en-US" dirty="0" err="1" smtClean="0">
                <a:solidFill>
                  <a:srgbClr val="000000"/>
                </a:solidFill>
              </a:rPr>
              <a:t>κύκλοι</a:t>
            </a:r>
            <a:r>
              <a:rPr lang="en-US" dirty="0" smtClean="0">
                <a:solidFill>
                  <a:srgbClr val="000000"/>
                </a:solidFill>
              </a:rPr>
              <a:t> </a:t>
            </a:r>
            <a:r>
              <a:rPr lang="el-GR" dirty="0" smtClean="0">
                <a:solidFill>
                  <a:srgbClr val="000000"/>
                </a:solidFill>
              </a:rPr>
              <a:t>γύρω από το </a:t>
            </a:r>
            <a:r>
              <a:rPr lang="en-US" dirty="0" err="1" smtClean="0">
                <a:solidFill>
                  <a:srgbClr val="000000"/>
                </a:solidFill>
              </a:rPr>
              <a:t>σύρμα</a:t>
            </a:r>
            <a:r>
              <a:rPr lang="el-GR" dirty="0" smtClean="0">
                <a:solidFill>
                  <a:srgbClr val="000000"/>
                </a:solidFill>
              </a:rPr>
              <a:t> κάθετοι σε αυτό</a:t>
            </a:r>
            <a:r>
              <a:rPr lang="en-US" dirty="0" smtClean="0">
                <a:solidFill>
                  <a:srgbClr val="000000"/>
                </a:solidFill>
              </a:rPr>
              <a:t>.</a:t>
            </a:r>
          </a:p>
          <a:p>
            <a:pPr marL="0" indent="0">
              <a:lnSpc>
                <a:spcPct val="100000"/>
              </a:lnSpc>
              <a:spcBef>
                <a:spcPts val="1800"/>
              </a:spcBef>
            </a:pPr>
            <a:r>
              <a:rPr lang="en-US" dirty="0" err="1" smtClean="0">
                <a:solidFill>
                  <a:srgbClr val="000000"/>
                </a:solidFill>
              </a:rPr>
              <a:t>Το</a:t>
            </a:r>
            <a:r>
              <a:rPr lang="en-US" dirty="0" smtClean="0">
                <a:solidFill>
                  <a:srgbClr val="000000"/>
                </a:solidFill>
              </a:rPr>
              <a:t> </a:t>
            </a:r>
            <a:r>
              <a:rPr lang="en-US" dirty="0" err="1" smtClean="0">
                <a:solidFill>
                  <a:srgbClr val="000000"/>
                </a:solidFill>
              </a:rPr>
              <a:t>μέτρο</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πεδίου</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σταθερό</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κάθε</a:t>
            </a:r>
            <a:r>
              <a:rPr lang="en-US" dirty="0" smtClean="0">
                <a:solidFill>
                  <a:srgbClr val="000000"/>
                </a:solidFill>
              </a:rPr>
              <a:t> </a:t>
            </a:r>
            <a:r>
              <a:rPr lang="en-US" dirty="0" err="1" smtClean="0">
                <a:solidFill>
                  <a:srgbClr val="000000"/>
                </a:solidFill>
              </a:rPr>
              <a:t>κύκλο</a:t>
            </a:r>
            <a:r>
              <a:rPr lang="en-US" dirty="0" smtClean="0">
                <a:solidFill>
                  <a:srgbClr val="000000"/>
                </a:solidFill>
              </a:rPr>
              <a:t> </a:t>
            </a:r>
            <a:r>
              <a:rPr lang="en-US" dirty="0" err="1" smtClean="0">
                <a:solidFill>
                  <a:srgbClr val="000000"/>
                </a:solidFill>
              </a:rPr>
              <a:t>ακτίνας</a:t>
            </a:r>
            <a:r>
              <a:rPr lang="en-US" dirty="0" smtClean="0">
                <a:solidFill>
                  <a:srgbClr val="000000"/>
                </a:solidFill>
              </a:rPr>
              <a:t> </a:t>
            </a:r>
            <a:r>
              <a:rPr lang="el-GR" sz="2000" i="1" dirty="0" smtClean="0">
                <a:solidFill>
                  <a:srgbClr val="000000"/>
                </a:solidFill>
                <a:latin typeface="Times New Roman" pitchFamily="18" charset="0"/>
                <a:cs typeface="Times New Roman" pitchFamily="18" charset="0"/>
              </a:rPr>
              <a:t>α</a:t>
            </a:r>
            <a:r>
              <a:rPr lang="en-US" i="1" dirty="0" smtClean="0">
                <a:solidFill>
                  <a:srgbClr val="000000"/>
                </a:solidFill>
              </a:rPr>
              <a:t>.</a:t>
            </a:r>
          </a:p>
          <a:p>
            <a:pPr marL="0" indent="0">
              <a:lnSpc>
                <a:spcPct val="100000"/>
              </a:lnSpc>
              <a:spcBef>
                <a:spcPts val="1800"/>
              </a:spcBef>
            </a:pPr>
            <a:r>
              <a:rPr lang="en-US" dirty="0" err="1" smtClean="0">
                <a:solidFill>
                  <a:srgbClr val="000000"/>
                </a:solidFill>
              </a:rPr>
              <a:t>Προσδιορίζουμε</a:t>
            </a:r>
            <a:r>
              <a:rPr lang="en-US" dirty="0" smtClean="0">
                <a:solidFill>
                  <a:srgbClr val="000000"/>
                </a:solidFill>
              </a:rPr>
              <a:t> </a:t>
            </a:r>
            <a:r>
              <a:rPr lang="en-US" dirty="0" err="1" smtClean="0">
                <a:solidFill>
                  <a:srgbClr val="000000"/>
                </a:solidFill>
              </a:rPr>
              <a:t>την</a:t>
            </a:r>
            <a:r>
              <a:rPr lang="en-US" dirty="0" smtClean="0">
                <a:solidFill>
                  <a:srgbClr val="000000"/>
                </a:solidFill>
              </a:rPr>
              <a:t> </a:t>
            </a:r>
            <a:r>
              <a:rPr lang="en-US" dirty="0" err="1" smtClean="0">
                <a:solidFill>
                  <a:srgbClr val="000000"/>
                </a:solidFill>
              </a:rPr>
              <a:t>κατεύθυνση</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πεδίου</a:t>
            </a:r>
            <a:r>
              <a:rPr lang="en-US" dirty="0" smtClean="0">
                <a:solidFill>
                  <a:srgbClr val="000000"/>
                </a:solidFill>
              </a:rPr>
              <a:t> </a:t>
            </a:r>
            <a:r>
              <a:rPr lang="el-GR" dirty="0" smtClean="0">
                <a:solidFill>
                  <a:srgbClr val="000000"/>
                </a:solidFill>
              </a:rPr>
              <a:t>χρησιμοποιώντας</a:t>
            </a:r>
            <a:r>
              <a:rPr lang="en-US" dirty="0" smtClean="0">
                <a:solidFill>
                  <a:srgbClr val="000000"/>
                </a:solidFill>
              </a:rPr>
              <a:t> </a:t>
            </a:r>
            <a:r>
              <a:rPr lang="en-US" dirty="0" err="1" smtClean="0">
                <a:solidFill>
                  <a:srgbClr val="000000"/>
                </a:solidFill>
              </a:rPr>
              <a:t>τον</a:t>
            </a:r>
            <a:r>
              <a:rPr lang="en-US" dirty="0" smtClean="0">
                <a:solidFill>
                  <a:srgbClr val="000000"/>
                </a:solidFill>
              </a:rPr>
              <a:t> </a:t>
            </a:r>
            <a:r>
              <a:rPr lang="en-US" dirty="0" err="1" smtClean="0">
                <a:solidFill>
                  <a:srgbClr val="000000"/>
                </a:solidFill>
              </a:rPr>
              <a:t>κανόνα</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δεξιού</a:t>
            </a:r>
            <a:r>
              <a:rPr lang="en-US" dirty="0" smtClean="0">
                <a:solidFill>
                  <a:srgbClr val="000000"/>
                </a:solidFill>
              </a:rPr>
              <a:t> </a:t>
            </a:r>
            <a:r>
              <a:rPr lang="en-US" dirty="0" err="1" smtClean="0">
                <a:solidFill>
                  <a:srgbClr val="000000"/>
                </a:solidFill>
              </a:rPr>
              <a:t>χεριού</a:t>
            </a:r>
            <a:r>
              <a:rPr lang="en-US" dirty="0" smtClean="0">
                <a:solidFill>
                  <a:srgbClr val="000000"/>
                </a:solidFill>
              </a:rPr>
              <a:t>, </a:t>
            </a:r>
            <a:r>
              <a:rPr lang="en-US" dirty="0" err="1" smtClean="0">
                <a:solidFill>
                  <a:srgbClr val="000000"/>
                </a:solidFill>
              </a:rPr>
              <a:t>όπως</a:t>
            </a:r>
            <a:r>
              <a:rPr lang="en-US" dirty="0" smtClean="0">
                <a:solidFill>
                  <a:srgbClr val="000000"/>
                </a:solidFill>
              </a:rPr>
              <a:t> </a:t>
            </a:r>
            <a:r>
              <a:rPr lang="el-GR" dirty="0" smtClean="0">
                <a:solidFill>
                  <a:srgbClr val="000000"/>
                </a:solidFill>
              </a:rPr>
              <a:t>παρουσιάζεται</a:t>
            </a:r>
            <a:r>
              <a:rPr lang="en-US" dirty="0" smtClean="0">
                <a:solidFill>
                  <a:srgbClr val="000000"/>
                </a:solidFill>
              </a:rPr>
              <a:t> </a:t>
            </a:r>
            <a:r>
              <a:rPr lang="en-US" dirty="0" err="1" smtClean="0">
                <a:solidFill>
                  <a:srgbClr val="000000"/>
                </a:solidFill>
              </a:rPr>
              <a:t>στην</a:t>
            </a:r>
            <a:r>
              <a:rPr lang="en-US" dirty="0" smtClean="0">
                <a:solidFill>
                  <a:srgbClr val="000000"/>
                </a:solidFill>
              </a:rPr>
              <a:t> </a:t>
            </a:r>
            <a:r>
              <a:rPr lang="en-US" dirty="0" err="1" smtClean="0">
                <a:solidFill>
                  <a:srgbClr val="000000"/>
                </a:solidFill>
              </a:rPr>
              <a:t>εικόνα</a:t>
            </a:r>
            <a:r>
              <a:rPr lang="en-US" dirty="0" smtClean="0">
                <a:solidFill>
                  <a:srgbClr val="000000"/>
                </a:solidFill>
              </a:rPr>
              <a:t>.</a:t>
            </a:r>
          </a:p>
        </p:txBody>
      </p:sp>
      <p:sp>
        <p:nvSpPr>
          <p:cNvPr id="40964"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Η8.3</a:t>
            </a:r>
          </a:p>
        </p:txBody>
      </p:sp>
      <p:pic>
        <p:nvPicPr>
          <p:cNvPr id="40965" name="Picture 7" descr="27819_3009"/>
          <p:cNvPicPr>
            <a:picLocks noChangeAspect="1" noChangeArrowheads="1"/>
          </p:cNvPicPr>
          <p:nvPr/>
        </p:nvPicPr>
        <p:blipFill>
          <a:blip r:embed="rId2" cstate="print"/>
          <a:srcRect/>
          <a:stretch>
            <a:fillRect/>
          </a:stretch>
        </p:blipFill>
        <p:spPr bwMode="auto">
          <a:xfrm>
            <a:off x="5059363" y="1725613"/>
            <a:ext cx="3303587"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solidFill>
                  <a:srgbClr val="0D3857"/>
                </a:solidFill>
              </a:rPr>
              <a:t>Andre-Marie Amp</a:t>
            </a:r>
            <a:r>
              <a:rPr lang="en-US" smtClean="0">
                <a:solidFill>
                  <a:srgbClr val="0D3857"/>
                </a:solidFill>
                <a:cs typeface="Arial" charset="0"/>
              </a:rPr>
              <a:t>è</a:t>
            </a:r>
            <a:r>
              <a:rPr lang="en-US" smtClean="0">
                <a:solidFill>
                  <a:srgbClr val="0D3857"/>
                </a:solidFill>
              </a:rPr>
              <a:t>re</a:t>
            </a:r>
          </a:p>
        </p:txBody>
      </p:sp>
      <p:sp>
        <p:nvSpPr>
          <p:cNvPr id="39939" name="Rectangle 4"/>
          <p:cNvSpPr>
            <a:spLocks noGrp="1" noChangeArrowheads="1"/>
          </p:cNvSpPr>
          <p:nvPr>
            <p:ph sz="half" idx="1"/>
          </p:nvPr>
        </p:nvSpPr>
        <p:spPr>
          <a:xfrm>
            <a:off x="457200" y="1676400"/>
            <a:ext cx="4038600" cy="2554545"/>
          </a:xfrm>
        </p:spPr>
        <p:txBody>
          <a:bodyPr>
            <a:spAutoFit/>
          </a:bodyPr>
          <a:lstStyle/>
          <a:p>
            <a:pPr marL="0" indent="0">
              <a:lnSpc>
                <a:spcPct val="100000"/>
              </a:lnSpc>
              <a:spcBef>
                <a:spcPts val="1800"/>
              </a:spcBef>
            </a:pPr>
            <a:r>
              <a:rPr lang="en-US" sz="1800" dirty="0" smtClean="0">
                <a:solidFill>
                  <a:srgbClr val="000000"/>
                </a:solidFill>
              </a:rPr>
              <a:t>1775–1836</a:t>
            </a:r>
          </a:p>
          <a:p>
            <a:pPr marL="0" indent="0">
              <a:lnSpc>
                <a:spcPct val="100000"/>
              </a:lnSpc>
              <a:spcBef>
                <a:spcPts val="1800"/>
              </a:spcBef>
            </a:pPr>
            <a:r>
              <a:rPr lang="en-US" sz="1800" dirty="0" err="1" smtClean="0">
                <a:solidFill>
                  <a:srgbClr val="000000"/>
                </a:solidFill>
              </a:rPr>
              <a:t>Γάλλος</a:t>
            </a:r>
            <a:r>
              <a:rPr lang="en-US" sz="1800" dirty="0" smtClean="0">
                <a:solidFill>
                  <a:srgbClr val="000000"/>
                </a:solidFill>
              </a:rPr>
              <a:t> </a:t>
            </a:r>
            <a:r>
              <a:rPr lang="en-US" sz="1800" dirty="0" err="1" smtClean="0">
                <a:solidFill>
                  <a:srgbClr val="000000"/>
                </a:solidFill>
              </a:rPr>
              <a:t>φυσικός</a:t>
            </a:r>
            <a:endParaRPr lang="en-US" sz="1800" dirty="0" smtClean="0">
              <a:solidFill>
                <a:srgbClr val="000000"/>
              </a:solidFill>
            </a:endParaRPr>
          </a:p>
          <a:p>
            <a:pPr marL="0" indent="0">
              <a:lnSpc>
                <a:spcPct val="100000"/>
              </a:lnSpc>
              <a:spcBef>
                <a:spcPts val="1800"/>
              </a:spcBef>
            </a:pPr>
            <a:r>
              <a:rPr lang="en-US" sz="1800" dirty="0" err="1" smtClean="0">
                <a:solidFill>
                  <a:srgbClr val="000000"/>
                </a:solidFill>
              </a:rPr>
              <a:t>Ανακάλυψε</a:t>
            </a:r>
            <a:r>
              <a:rPr lang="en-US" sz="1800" dirty="0" smtClean="0">
                <a:solidFill>
                  <a:srgbClr val="000000"/>
                </a:solidFill>
              </a:rPr>
              <a:t> </a:t>
            </a:r>
            <a:r>
              <a:rPr lang="en-US" sz="1800" dirty="0" err="1" smtClean="0">
                <a:solidFill>
                  <a:srgbClr val="000000"/>
                </a:solidFill>
              </a:rPr>
              <a:t>τον</a:t>
            </a:r>
            <a:r>
              <a:rPr lang="en-US" sz="1800" dirty="0" smtClean="0">
                <a:solidFill>
                  <a:srgbClr val="000000"/>
                </a:solidFill>
              </a:rPr>
              <a:t> </a:t>
            </a:r>
            <a:r>
              <a:rPr lang="en-US" sz="1800" dirty="0" err="1" smtClean="0">
                <a:solidFill>
                  <a:srgbClr val="000000"/>
                </a:solidFill>
              </a:rPr>
              <a:t>ηλεκτρομαγνητισμό</a:t>
            </a:r>
            <a:r>
              <a:rPr lang="en-US" sz="1800" dirty="0" smtClean="0">
                <a:solidFill>
                  <a:srgbClr val="000000"/>
                </a:solidFill>
              </a:rPr>
              <a:t>.</a:t>
            </a:r>
          </a:p>
          <a:p>
            <a:pPr lvl="1">
              <a:spcBef>
                <a:spcPts val="1800"/>
              </a:spcBef>
              <a:buClr>
                <a:srgbClr val="2187BA"/>
              </a:buClr>
            </a:pPr>
            <a:r>
              <a:rPr lang="en-US" sz="1700" dirty="0" err="1" smtClean="0">
                <a:solidFill>
                  <a:srgbClr val="000000"/>
                </a:solidFill>
              </a:rPr>
              <a:t>Δηλαδή</a:t>
            </a:r>
            <a:r>
              <a:rPr lang="en-US" sz="1700" dirty="0" smtClean="0">
                <a:solidFill>
                  <a:srgbClr val="000000"/>
                </a:solidFill>
              </a:rPr>
              <a:t> </a:t>
            </a:r>
            <a:r>
              <a:rPr lang="el-GR" sz="1700" dirty="0" smtClean="0">
                <a:solidFill>
                  <a:srgbClr val="000000"/>
                </a:solidFill>
              </a:rPr>
              <a:t>τη σχέση</a:t>
            </a:r>
            <a:r>
              <a:rPr lang="en-US" sz="1700" dirty="0" smtClean="0">
                <a:solidFill>
                  <a:srgbClr val="000000"/>
                </a:solidFill>
              </a:rPr>
              <a:t> </a:t>
            </a:r>
            <a:r>
              <a:rPr lang="en-US" sz="1700" dirty="0" err="1" smtClean="0">
                <a:solidFill>
                  <a:srgbClr val="000000"/>
                </a:solidFill>
              </a:rPr>
              <a:t>το</a:t>
            </a:r>
            <a:r>
              <a:rPr lang="el-GR" sz="1700" dirty="0" smtClean="0">
                <a:solidFill>
                  <a:srgbClr val="000000"/>
                </a:solidFill>
              </a:rPr>
              <a:t>υ</a:t>
            </a:r>
            <a:r>
              <a:rPr lang="en-US" sz="1700" dirty="0" smtClean="0">
                <a:solidFill>
                  <a:srgbClr val="000000"/>
                </a:solidFill>
              </a:rPr>
              <a:t> </a:t>
            </a:r>
            <a:r>
              <a:rPr lang="en-US" sz="1700" dirty="0" err="1" smtClean="0">
                <a:solidFill>
                  <a:srgbClr val="000000"/>
                </a:solidFill>
              </a:rPr>
              <a:t>ηλεκτρικ</a:t>
            </a:r>
            <a:r>
              <a:rPr lang="el-GR" sz="1700" dirty="0" smtClean="0">
                <a:solidFill>
                  <a:srgbClr val="000000"/>
                </a:solidFill>
              </a:rPr>
              <a:t>ού</a:t>
            </a:r>
            <a:r>
              <a:rPr lang="en-US" sz="1700" dirty="0" smtClean="0">
                <a:solidFill>
                  <a:srgbClr val="000000"/>
                </a:solidFill>
              </a:rPr>
              <a:t> </a:t>
            </a:r>
            <a:r>
              <a:rPr lang="en-US" sz="1700" dirty="0" err="1" smtClean="0">
                <a:solidFill>
                  <a:srgbClr val="000000"/>
                </a:solidFill>
              </a:rPr>
              <a:t>ρεύμα</a:t>
            </a:r>
            <a:r>
              <a:rPr lang="el-GR" sz="1700" dirty="0" smtClean="0">
                <a:solidFill>
                  <a:srgbClr val="000000"/>
                </a:solidFill>
              </a:rPr>
              <a:t>τος</a:t>
            </a:r>
            <a:r>
              <a:rPr lang="en-US" sz="1700" dirty="0" smtClean="0">
                <a:solidFill>
                  <a:srgbClr val="000000"/>
                </a:solidFill>
              </a:rPr>
              <a:t> </a:t>
            </a:r>
            <a:r>
              <a:rPr lang="el-GR" sz="1700" dirty="0" smtClean="0">
                <a:solidFill>
                  <a:srgbClr val="000000"/>
                </a:solidFill>
              </a:rPr>
              <a:t>και</a:t>
            </a:r>
            <a:r>
              <a:rPr lang="en-US" sz="1700" dirty="0" smtClean="0">
                <a:solidFill>
                  <a:srgbClr val="000000"/>
                </a:solidFill>
              </a:rPr>
              <a:t> </a:t>
            </a:r>
            <a:r>
              <a:rPr lang="en-US" sz="1700" dirty="0" err="1" smtClean="0">
                <a:solidFill>
                  <a:srgbClr val="000000"/>
                </a:solidFill>
              </a:rPr>
              <a:t>το</a:t>
            </a:r>
            <a:r>
              <a:rPr lang="el-GR" sz="1700" dirty="0" smtClean="0">
                <a:solidFill>
                  <a:srgbClr val="000000"/>
                </a:solidFill>
              </a:rPr>
              <a:t>υ</a:t>
            </a:r>
            <a:r>
              <a:rPr lang="en-US" sz="1700" dirty="0" smtClean="0">
                <a:solidFill>
                  <a:srgbClr val="000000"/>
                </a:solidFill>
              </a:rPr>
              <a:t> </a:t>
            </a:r>
            <a:r>
              <a:rPr lang="en-US" sz="1700" dirty="0" err="1" smtClean="0">
                <a:solidFill>
                  <a:srgbClr val="000000"/>
                </a:solidFill>
              </a:rPr>
              <a:t>μαγνητικ</a:t>
            </a:r>
            <a:r>
              <a:rPr lang="el-GR" sz="1700" dirty="0" smtClean="0">
                <a:solidFill>
                  <a:srgbClr val="000000"/>
                </a:solidFill>
              </a:rPr>
              <a:t>ού</a:t>
            </a:r>
            <a:r>
              <a:rPr lang="en-US" sz="1700" dirty="0" smtClean="0">
                <a:solidFill>
                  <a:srgbClr val="000000"/>
                </a:solidFill>
              </a:rPr>
              <a:t> </a:t>
            </a:r>
            <a:r>
              <a:rPr lang="en-US" sz="1700" dirty="0" err="1" smtClean="0">
                <a:solidFill>
                  <a:srgbClr val="000000"/>
                </a:solidFill>
              </a:rPr>
              <a:t>πεδίο</a:t>
            </a:r>
            <a:r>
              <a:rPr lang="el-GR" sz="1700" dirty="0" smtClean="0">
                <a:solidFill>
                  <a:srgbClr val="000000"/>
                </a:solidFill>
              </a:rPr>
              <a:t>υ.</a:t>
            </a:r>
            <a:endParaRPr lang="en-US" sz="1700" dirty="0" smtClean="0">
              <a:solidFill>
                <a:srgbClr val="000000"/>
              </a:solidFill>
            </a:endParaRPr>
          </a:p>
          <a:p>
            <a:pPr marL="0" indent="0">
              <a:lnSpc>
                <a:spcPct val="100000"/>
              </a:lnSpc>
              <a:spcBef>
                <a:spcPts val="1800"/>
              </a:spcBef>
            </a:pPr>
            <a:r>
              <a:rPr lang="en-US" sz="1800" dirty="0" err="1" smtClean="0">
                <a:solidFill>
                  <a:srgbClr val="000000"/>
                </a:solidFill>
              </a:rPr>
              <a:t>Ασχολήθηκε</a:t>
            </a:r>
            <a:r>
              <a:rPr lang="en-US" sz="1800" dirty="0" smtClean="0">
                <a:solidFill>
                  <a:srgbClr val="000000"/>
                </a:solidFill>
              </a:rPr>
              <a:t> </a:t>
            </a:r>
            <a:r>
              <a:rPr lang="en-US" sz="1800" dirty="0" err="1" smtClean="0">
                <a:solidFill>
                  <a:srgbClr val="000000"/>
                </a:solidFill>
              </a:rPr>
              <a:t>και</a:t>
            </a:r>
            <a:r>
              <a:rPr lang="en-US" sz="1800" dirty="0" smtClean="0">
                <a:solidFill>
                  <a:srgbClr val="000000"/>
                </a:solidFill>
              </a:rPr>
              <a:t> </a:t>
            </a:r>
            <a:r>
              <a:rPr lang="en-US" sz="1800" dirty="0" err="1" smtClean="0">
                <a:solidFill>
                  <a:srgbClr val="000000"/>
                </a:solidFill>
              </a:rPr>
              <a:t>με</a:t>
            </a:r>
            <a:r>
              <a:rPr lang="en-US" sz="1800" dirty="0" smtClean="0">
                <a:solidFill>
                  <a:srgbClr val="000000"/>
                </a:solidFill>
              </a:rPr>
              <a:t> </a:t>
            </a:r>
            <a:r>
              <a:rPr lang="en-US" sz="1800" dirty="0" err="1" smtClean="0">
                <a:solidFill>
                  <a:srgbClr val="000000"/>
                </a:solidFill>
              </a:rPr>
              <a:t>τα</a:t>
            </a:r>
            <a:r>
              <a:rPr lang="en-US" sz="1800" dirty="0" smtClean="0">
                <a:solidFill>
                  <a:srgbClr val="000000"/>
                </a:solidFill>
              </a:rPr>
              <a:t> </a:t>
            </a:r>
            <a:r>
              <a:rPr lang="en-US" sz="1800" dirty="0" err="1" smtClean="0">
                <a:solidFill>
                  <a:srgbClr val="000000"/>
                </a:solidFill>
              </a:rPr>
              <a:t>μαθηματικά</a:t>
            </a:r>
            <a:r>
              <a:rPr lang="el-GR" sz="1800" dirty="0" smtClean="0">
                <a:solidFill>
                  <a:srgbClr val="000000"/>
                </a:solidFill>
              </a:rPr>
              <a:t>.</a:t>
            </a:r>
            <a:endParaRPr lang="en-US" sz="1800" dirty="0" smtClean="0">
              <a:solidFill>
                <a:srgbClr val="000000"/>
              </a:solidFill>
            </a:endParaRPr>
          </a:p>
        </p:txBody>
      </p:sp>
      <p:sp>
        <p:nvSpPr>
          <p:cNvPr id="39940"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Η8.3</a:t>
            </a:r>
          </a:p>
        </p:txBody>
      </p:sp>
      <p:pic>
        <p:nvPicPr>
          <p:cNvPr id="39941" name="Picture 6" descr="30p870"/>
          <p:cNvPicPr>
            <a:picLocks noGrp="1" noChangeAspect="1" noChangeArrowheads="1"/>
          </p:cNvPicPr>
          <p:nvPr>
            <p:ph sz="half" idx="4294967295"/>
          </p:nvPr>
        </p:nvPicPr>
        <p:blipFill>
          <a:blip r:embed="rId2" cstate="print"/>
          <a:srcRect/>
          <a:stretch>
            <a:fillRect/>
          </a:stretch>
        </p:blipFill>
        <p:spPr>
          <a:xfrm>
            <a:off x="5060950" y="1182688"/>
            <a:ext cx="3600450" cy="474503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title"/>
          </p:nvPr>
        </p:nvSpPr>
        <p:spPr>
          <a:xfrm>
            <a:off x="457200" y="762000"/>
            <a:ext cx="7543800" cy="655638"/>
          </a:xfrm>
        </p:spPr>
        <p:txBody>
          <a:bodyPr/>
          <a:lstStyle/>
          <a:p>
            <a:r>
              <a:rPr lang="en-US" sz="2400" dirty="0" err="1" smtClean="0">
                <a:solidFill>
                  <a:srgbClr val="0D3857"/>
                </a:solidFill>
              </a:rPr>
              <a:t>Το</a:t>
            </a:r>
            <a:r>
              <a:rPr lang="en-US" sz="2400" dirty="0" smtClean="0">
                <a:solidFill>
                  <a:srgbClr val="0D3857"/>
                </a:solidFill>
              </a:rPr>
              <a:t> </a:t>
            </a:r>
            <a:r>
              <a:rPr lang="en-US" sz="2400" dirty="0" err="1" smtClean="0">
                <a:solidFill>
                  <a:srgbClr val="0D3857"/>
                </a:solidFill>
              </a:rPr>
              <a:t>μαγνητικό</a:t>
            </a:r>
            <a:r>
              <a:rPr lang="en-US" sz="2400" dirty="0" smtClean="0">
                <a:solidFill>
                  <a:srgbClr val="0D3857"/>
                </a:solidFill>
              </a:rPr>
              <a:t> </a:t>
            </a:r>
            <a:r>
              <a:rPr lang="en-US" sz="2400" dirty="0" err="1" smtClean="0">
                <a:solidFill>
                  <a:srgbClr val="0D3857"/>
                </a:solidFill>
              </a:rPr>
              <a:t>πεδίο</a:t>
            </a:r>
            <a:r>
              <a:rPr lang="en-US" sz="2400" dirty="0" smtClean="0">
                <a:solidFill>
                  <a:srgbClr val="0D3857"/>
                </a:solidFill>
              </a:rPr>
              <a:t> </a:t>
            </a:r>
            <a:r>
              <a:rPr lang="en-US" sz="2400" dirty="0" err="1" smtClean="0">
                <a:solidFill>
                  <a:srgbClr val="0D3857"/>
                </a:solidFill>
              </a:rPr>
              <a:t>ενός</a:t>
            </a:r>
            <a:r>
              <a:rPr lang="en-US" sz="2400" dirty="0" smtClean="0">
                <a:solidFill>
                  <a:srgbClr val="0D3857"/>
                </a:solidFill>
              </a:rPr>
              <a:t> </a:t>
            </a:r>
            <a:r>
              <a:rPr lang="el-GR" sz="2400" dirty="0" smtClean="0">
                <a:solidFill>
                  <a:srgbClr val="0D3857"/>
                </a:solidFill>
              </a:rPr>
              <a:t>ρευματοφόρου </a:t>
            </a:r>
            <a:r>
              <a:rPr lang="en-US" sz="2400" dirty="0" err="1" smtClean="0">
                <a:solidFill>
                  <a:srgbClr val="0D3857"/>
                </a:solidFill>
              </a:rPr>
              <a:t>σύρματος</a:t>
            </a:r>
            <a:endParaRPr lang="en-US" sz="2400" dirty="0" smtClean="0">
              <a:solidFill>
                <a:srgbClr val="0D3857"/>
              </a:solidFill>
            </a:endParaRPr>
          </a:p>
        </p:txBody>
      </p:sp>
      <p:sp>
        <p:nvSpPr>
          <p:cNvPr id="44035" name="Rectangle 8"/>
          <p:cNvSpPr>
            <a:spLocks noGrp="1" noChangeArrowheads="1"/>
          </p:cNvSpPr>
          <p:nvPr>
            <p:ph type="body" sz="half" idx="1"/>
          </p:nvPr>
        </p:nvSpPr>
        <p:spPr>
          <a:xfrm>
            <a:off x="457200" y="1719263"/>
            <a:ext cx="4379913" cy="846386"/>
          </a:xfrm>
        </p:spPr>
        <p:txBody>
          <a:bodyPr>
            <a:spAutoFit/>
          </a:bodyPr>
          <a:lstStyle/>
          <a:p>
            <a:pPr marL="0" indent="0"/>
            <a:r>
              <a:rPr lang="el-GR" dirty="0" smtClean="0">
                <a:solidFill>
                  <a:srgbClr val="000000"/>
                </a:solidFill>
              </a:rPr>
              <a:t>Τα ρινίσματα σιδήρου α</a:t>
            </a:r>
            <a:r>
              <a:rPr lang="en-US" dirty="0" err="1" smtClean="0">
                <a:solidFill>
                  <a:srgbClr val="000000"/>
                </a:solidFill>
              </a:rPr>
              <a:t>ποτυπώνο</a:t>
            </a:r>
            <a:r>
              <a:rPr lang="el-GR" dirty="0" smtClean="0">
                <a:solidFill>
                  <a:srgbClr val="000000"/>
                </a:solidFill>
              </a:rPr>
              <a:t>υν</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κυκλικό</a:t>
            </a:r>
            <a:r>
              <a:rPr lang="en-US" dirty="0" smtClean="0">
                <a:solidFill>
                  <a:srgbClr val="000000"/>
                </a:solidFill>
              </a:rPr>
              <a:t> </a:t>
            </a:r>
            <a:r>
              <a:rPr lang="en-US" dirty="0" err="1" smtClean="0">
                <a:solidFill>
                  <a:srgbClr val="000000"/>
                </a:solidFill>
              </a:rPr>
              <a:t>μαγνητικό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δημιουργείται</a:t>
            </a:r>
            <a:r>
              <a:rPr lang="en-US" dirty="0" smtClean="0">
                <a:solidFill>
                  <a:srgbClr val="000000"/>
                </a:solidFill>
              </a:rPr>
              <a:t> </a:t>
            </a:r>
            <a:r>
              <a:rPr lang="en-US" dirty="0" err="1" smtClean="0">
                <a:solidFill>
                  <a:srgbClr val="000000"/>
                </a:solidFill>
              </a:rPr>
              <a:t>γύρω</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ρευματοφόρο</a:t>
            </a:r>
            <a:r>
              <a:rPr lang="en-US" dirty="0" smtClean="0">
                <a:solidFill>
                  <a:srgbClr val="000000"/>
                </a:solidFill>
              </a:rPr>
              <a:t> </a:t>
            </a:r>
            <a:r>
              <a:rPr lang="en-US" dirty="0" err="1" smtClean="0">
                <a:solidFill>
                  <a:srgbClr val="000000"/>
                </a:solidFill>
              </a:rPr>
              <a:t>σύρμα</a:t>
            </a:r>
            <a:r>
              <a:rPr lang="en-US" dirty="0" smtClean="0">
                <a:solidFill>
                  <a:srgbClr val="000000"/>
                </a:solidFill>
              </a:rPr>
              <a:t>.</a:t>
            </a:r>
          </a:p>
        </p:txBody>
      </p:sp>
      <p:sp>
        <p:nvSpPr>
          <p:cNvPr id="44036"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Η8.3</a:t>
            </a:r>
          </a:p>
        </p:txBody>
      </p:sp>
      <p:pic>
        <p:nvPicPr>
          <p:cNvPr id="44037" name="Picture 7" descr="27819_3010c"/>
          <p:cNvPicPr>
            <a:picLocks noChangeAspect="1" noChangeArrowheads="1"/>
          </p:cNvPicPr>
          <p:nvPr/>
        </p:nvPicPr>
        <p:blipFill>
          <a:blip r:embed="rId2" cstate="print"/>
          <a:srcRect/>
          <a:stretch>
            <a:fillRect/>
          </a:stretch>
        </p:blipFill>
        <p:spPr bwMode="auto">
          <a:xfrm>
            <a:off x="5160963" y="1444625"/>
            <a:ext cx="2932112"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4"/>
          <p:cNvSpPr>
            <a:spLocks noGrp="1" noChangeArrowheads="1"/>
          </p:cNvSpPr>
          <p:nvPr>
            <p:ph sz="half" idx="1"/>
          </p:nvPr>
        </p:nvSpPr>
        <p:spPr>
          <a:xfrm>
            <a:off x="287593" y="302367"/>
            <a:ext cx="8568814" cy="4555093"/>
          </a:xfrm>
        </p:spPr>
        <p:txBody>
          <a:bodyPr wrap="square">
            <a:spAutoFit/>
          </a:bodyPr>
          <a:lstStyle/>
          <a:p>
            <a:pPr marL="1547813" indent="-1547813" defTabSz="220663">
              <a:lnSpc>
                <a:spcPct val="100000"/>
              </a:lnSpc>
              <a:spcBef>
                <a:spcPts val="1200"/>
              </a:spcBef>
            </a:pPr>
            <a:r>
              <a:rPr lang="el-GR" b="1" dirty="0" smtClean="0">
                <a:solidFill>
                  <a:schemeClr val="accent2">
                    <a:lumMod val="50000"/>
                  </a:schemeClr>
                </a:solidFill>
                <a:cs typeface="Times New Roman" pitchFamily="18" charset="0"/>
              </a:rPr>
              <a:t>Προβλήματα</a:t>
            </a:r>
            <a:r>
              <a:rPr lang="en-US" b="1" dirty="0" smtClean="0">
                <a:solidFill>
                  <a:schemeClr val="accent2">
                    <a:lumMod val="50000"/>
                  </a:schemeClr>
                </a:solidFill>
                <a:cs typeface="Times New Roman" pitchFamily="18" charset="0"/>
              </a:rPr>
              <a:t>:</a:t>
            </a:r>
            <a:r>
              <a:rPr lang="el-GR" b="1" dirty="0" smtClean="0">
                <a:solidFill>
                  <a:schemeClr val="accent2">
                    <a:lumMod val="50000"/>
                  </a:schemeClr>
                </a:solidFill>
                <a:cs typeface="Times New Roman" pitchFamily="18" charset="0"/>
              </a:rPr>
              <a:t>	</a:t>
            </a:r>
            <a:r>
              <a:rPr lang="el-GR" dirty="0" smtClean="0">
                <a:solidFill>
                  <a:schemeClr val="accent2">
                    <a:lumMod val="50000"/>
                  </a:schemeClr>
                </a:solidFill>
                <a:cs typeface="Times New Roman" pitchFamily="18" charset="0"/>
              </a:rPr>
              <a:t>Να λύσετε τα παρακάτω προβλήματα από το</a:t>
            </a:r>
            <a:r>
              <a:rPr lang="en-US" dirty="0" smtClean="0">
                <a:solidFill>
                  <a:schemeClr val="accent2">
                    <a:lumMod val="50000"/>
                  </a:schemeClr>
                </a:solidFill>
                <a:cs typeface="Times New Roman" pitchFamily="18" charset="0"/>
              </a:rPr>
              <a:t> </a:t>
            </a:r>
            <a:r>
              <a:rPr lang="el-GR" dirty="0" smtClean="0">
                <a:solidFill>
                  <a:schemeClr val="accent2">
                    <a:lumMod val="50000"/>
                  </a:schemeClr>
                </a:solidFill>
                <a:cs typeface="Times New Roman" pitchFamily="18" charset="0"/>
              </a:rPr>
              <a:t>κεφ. Η8 του βιβλίου </a:t>
            </a:r>
            <a:r>
              <a:rPr lang="en-US" dirty="0" err="1" smtClean="0">
                <a:solidFill>
                  <a:schemeClr val="accent2">
                    <a:lumMod val="50000"/>
                  </a:schemeClr>
                </a:solidFill>
                <a:cs typeface="Times New Roman" pitchFamily="18" charset="0"/>
              </a:rPr>
              <a:t>Serway-Jewet</a:t>
            </a:r>
            <a:r>
              <a:rPr lang="en-US" dirty="0" smtClean="0">
                <a:solidFill>
                  <a:schemeClr val="accent2">
                    <a:lumMod val="50000"/>
                  </a:schemeClr>
                </a:solidFill>
                <a:cs typeface="Times New Roman" pitchFamily="18" charset="0"/>
              </a:rPr>
              <a:t> “</a:t>
            </a:r>
            <a:r>
              <a:rPr lang="el-GR" dirty="0" smtClean="0">
                <a:solidFill>
                  <a:schemeClr val="accent2">
                    <a:lumMod val="50000"/>
                  </a:schemeClr>
                </a:solidFill>
                <a:cs typeface="Times New Roman" pitchFamily="18" charset="0"/>
              </a:rPr>
              <a:t>Φυσική για επιστήμοντε και μηχανικούς</a:t>
            </a:r>
            <a:r>
              <a:rPr lang="en-US" dirty="0" smtClean="0">
                <a:solidFill>
                  <a:schemeClr val="accent2">
                    <a:lumMod val="50000"/>
                  </a:schemeClr>
                </a:solidFill>
                <a:cs typeface="Times New Roman" pitchFamily="18" charset="0"/>
              </a:rPr>
              <a:t>”</a:t>
            </a:r>
            <a:endParaRPr lang="el-GR" dirty="0" smtClean="0">
              <a:solidFill>
                <a:schemeClr val="accent2">
                  <a:lumMod val="50000"/>
                </a:schemeClr>
              </a:solidFill>
              <a:cs typeface="Times New Roman" pitchFamily="18" charset="0"/>
            </a:endParaRPr>
          </a:p>
          <a:p>
            <a:pPr marL="339725" indent="-339725">
              <a:lnSpc>
                <a:spcPct val="100000"/>
              </a:lnSpc>
              <a:spcBef>
                <a:spcPts val="1200"/>
              </a:spcBef>
              <a:buFont typeface="+mj-lt"/>
              <a:buAutoNum type="arabicPeriod" startAt="4"/>
            </a:pPr>
            <a:r>
              <a:rPr lang="el-GR" dirty="0" smtClean="0">
                <a:solidFill>
                  <a:schemeClr val="accent2">
                    <a:lumMod val="50000"/>
                  </a:schemeClr>
                </a:solidFill>
                <a:cs typeface="Times New Roman" pitchFamily="18" charset="0"/>
              </a:rPr>
              <a:t>Πρόβλημα</a:t>
            </a:r>
            <a:r>
              <a:rPr lang="el-GR" dirty="0" smtClean="0">
                <a:solidFill>
                  <a:schemeClr val="accent2">
                    <a:lumMod val="50000"/>
                  </a:schemeClr>
                </a:solidFill>
              </a:rPr>
              <a:t> 21 (σελ. 310)</a:t>
            </a:r>
          </a:p>
          <a:p>
            <a:pPr marL="855663" indent="-457200">
              <a:lnSpc>
                <a:spcPct val="100000"/>
              </a:lnSpc>
              <a:spcBef>
                <a:spcPts val="600"/>
              </a:spcBef>
            </a:pPr>
            <a:r>
              <a:rPr lang="el-GR" sz="1600" dirty="0" smtClean="0">
                <a:solidFill>
                  <a:schemeClr val="accent2">
                    <a:lumMod val="50000"/>
                  </a:schemeClr>
                </a:solidFill>
              </a:rPr>
              <a:t>Υποδείξεις</a:t>
            </a:r>
            <a:r>
              <a:rPr lang="en-US" sz="1600" dirty="0" smtClean="0">
                <a:solidFill>
                  <a:schemeClr val="accent2">
                    <a:lumMod val="50000"/>
                  </a:schemeClr>
                </a:solidFill>
              </a:rPr>
              <a:t>:</a:t>
            </a:r>
            <a:r>
              <a:rPr lang="el-GR" sz="1600" dirty="0" smtClean="0">
                <a:solidFill>
                  <a:schemeClr val="accent2">
                    <a:lumMod val="50000"/>
                  </a:schemeClr>
                </a:solidFill>
              </a:rPr>
              <a:t>	</a:t>
            </a:r>
            <a:endParaRPr lang="en-US" sz="1600" dirty="0" smtClean="0">
              <a:solidFill>
                <a:schemeClr val="accent2">
                  <a:lumMod val="50000"/>
                </a:schemeClr>
              </a:solidFill>
            </a:endParaRPr>
          </a:p>
          <a:p>
            <a:pPr marL="693738" indent="-119063">
              <a:lnSpc>
                <a:spcPct val="100000"/>
              </a:lnSpc>
              <a:spcBef>
                <a:spcPts val="0"/>
              </a:spcBef>
              <a:buFont typeface="Arial" pitchFamily="34" charset="0"/>
              <a:buChar char="•"/>
            </a:pPr>
            <a:r>
              <a:rPr lang="el-GR" sz="1600" dirty="0" smtClean="0">
                <a:solidFill>
                  <a:schemeClr val="accent2">
                    <a:lumMod val="50000"/>
                  </a:schemeClr>
                </a:solidFill>
              </a:rPr>
              <a:t>Χρησιμοποιήστε τη σχέση </a:t>
            </a:r>
            <a:r>
              <a:rPr lang="en-US" sz="1600" dirty="0" smtClean="0">
                <a:solidFill>
                  <a:schemeClr val="accent2">
                    <a:lumMod val="50000"/>
                  </a:schemeClr>
                </a:solidFill>
              </a:rPr>
              <a:t>H8.4 </a:t>
            </a:r>
            <a:r>
              <a:rPr lang="el-GR" sz="1600" dirty="0" smtClean="0">
                <a:solidFill>
                  <a:schemeClr val="accent2">
                    <a:lumMod val="50000"/>
                  </a:schemeClr>
                </a:solidFill>
              </a:rPr>
              <a:t>για να υπολογίσετε το μαγνητικό πεδίο κάθε</a:t>
            </a:r>
            <a:r>
              <a:rPr lang="en-US" sz="1600" dirty="0" smtClean="0">
                <a:solidFill>
                  <a:schemeClr val="accent2">
                    <a:lumMod val="50000"/>
                  </a:schemeClr>
                </a:solidFill>
              </a:rPr>
              <a:t> </a:t>
            </a:r>
            <a:r>
              <a:rPr lang="el-GR" sz="1600" dirty="0" smtClean="0">
                <a:solidFill>
                  <a:schemeClr val="accent2">
                    <a:lumMod val="50000"/>
                  </a:schemeClr>
                </a:solidFill>
              </a:rPr>
              <a:t>πλευράς</a:t>
            </a:r>
          </a:p>
          <a:p>
            <a:pPr marL="693738" indent="-119063">
              <a:lnSpc>
                <a:spcPct val="100000"/>
              </a:lnSpc>
              <a:spcBef>
                <a:spcPts val="0"/>
              </a:spcBef>
              <a:buFont typeface="Arial" pitchFamily="34" charset="0"/>
              <a:buChar char="•"/>
            </a:pPr>
            <a:r>
              <a:rPr lang="el-GR" sz="1600" dirty="0" smtClean="0">
                <a:solidFill>
                  <a:schemeClr val="accent2">
                    <a:lumMod val="50000"/>
                  </a:schemeClr>
                </a:solidFill>
              </a:rPr>
              <a:t>Η γωνία </a:t>
            </a:r>
            <a:r>
              <a:rPr lang="en-US" sz="1600" i="1" dirty="0" smtClean="0">
                <a:solidFill>
                  <a:schemeClr val="accent2">
                    <a:lumMod val="50000"/>
                  </a:schemeClr>
                </a:solidFill>
                <a:sym typeface="Symbol"/>
              </a:rPr>
              <a:t></a:t>
            </a:r>
            <a:r>
              <a:rPr lang="en-US" sz="1600" baseline="-25000" dirty="0" smtClean="0">
                <a:solidFill>
                  <a:schemeClr val="accent2">
                    <a:lumMod val="50000"/>
                  </a:schemeClr>
                </a:solidFill>
                <a:sym typeface="Symbol"/>
              </a:rPr>
              <a:t>1 </a:t>
            </a:r>
            <a:r>
              <a:rPr lang="en-US" sz="1600" dirty="0" smtClean="0">
                <a:solidFill>
                  <a:schemeClr val="accent2">
                    <a:lumMod val="50000"/>
                  </a:schemeClr>
                </a:solidFill>
                <a:sym typeface="Symbol"/>
              </a:rPr>
              <a:t>= 45</a:t>
            </a:r>
            <a:r>
              <a:rPr lang="el-GR" sz="1600" dirty="0" smtClean="0">
                <a:solidFill>
                  <a:schemeClr val="accent2">
                    <a:lumMod val="50000"/>
                  </a:schemeClr>
                </a:solidFill>
                <a:sym typeface="Symbol"/>
              </a:rPr>
              <a:t> και </a:t>
            </a:r>
            <a:r>
              <a:rPr lang="en-US" sz="1600" i="1" dirty="0" smtClean="0">
                <a:solidFill>
                  <a:schemeClr val="accent2">
                    <a:lumMod val="50000"/>
                  </a:schemeClr>
                </a:solidFill>
                <a:sym typeface="Symbol"/>
              </a:rPr>
              <a:t></a:t>
            </a:r>
            <a:r>
              <a:rPr lang="el-GR" sz="1600" baseline="-25000" dirty="0" smtClean="0">
                <a:solidFill>
                  <a:schemeClr val="accent2">
                    <a:lumMod val="50000"/>
                  </a:schemeClr>
                </a:solidFill>
                <a:sym typeface="Symbol"/>
              </a:rPr>
              <a:t>2</a:t>
            </a:r>
            <a:r>
              <a:rPr lang="en-US" sz="1600" baseline="-25000" dirty="0" smtClean="0">
                <a:solidFill>
                  <a:schemeClr val="accent2">
                    <a:lumMod val="50000"/>
                  </a:schemeClr>
                </a:solidFill>
                <a:sym typeface="Symbol"/>
              </a:rPr>
              <a:t> </a:t>
            </a:r>
            <a:r>
              <a:rPr lang="en-US" sz="1600" dirty="0" smtClean="0">
                <a:solidFill>
                  <a:schemeClr val="accent2">
                    <a:lumMod val="50000"/>
                  </a:schemeClr>
                </a:solidFill>
                <a:sym typeface="Symbol"/>
              </a:rPr>
              <a:t>= 45</a:t>
            </a:r>
            <a:r>
              <a:rPr lang="el-GR" sz="1600" dirty="0" smtClean="0">
                <a:solidFill>
                  <a:schemeClr val="accent2">
                    <a:lumMod val="50000"/>
                  </a:schemeClr>
                </a:solidFill>
                <a:sym typeface="Symbol"/>
              </a:rPr>
              <a:t> </a:t>
            </a:r>
            <a:endParaRPr lang="en-US" sz="1600" dirty="0" smtClean="0">
              <a:solidFill>
                <a:schemeClr val="accent2">
                  <a:lumMod val="50000"/>
                </a:schemeClr>
              </a:solidFill>
              <a:sym typeface="Symbol"/>
            </a:endParaRPr>
          </a:p>
          <a:p>
            <a:pPr marL="693738" indent="-119063">
              <a:lnSpc>
                <a:spcPct val="100000"/>
              </a:lnSpc>
              <a:spcBef>
                <a:spcPts val="0"/>
              </a:spcBef>
              <a:buFont typeface="Arial" pitchFamily="34" charset="0"/>
              <a:buChar char="•"/>
            </a:pPr>
            <a:r>
              <a:rPr lang="el-GR" sz="1600" dirty="0" smtClean="0">
                <a:solidFill>
                  <a:schemeClr val="accent2">
                    <a:lumMod val="50000"/>
                  </a:schemeClr>
                </a:solidFill>
                <a:sym typeface="Symbol"/>
              </a:rPr>
              <a:t>Για το ερώτημα (β), ο κυκλικός βρόχος θα έχει περίμετρο 4</a:t>
            </a:r>
            <a:r>
              <a:rPr lang="en-US" sz="1600" i="1" dirty="0" smtClean="0">
                <a:solidFill>
                  <a:schemeClr val="accent2">
                    <a:lumMod val="50000"/>
                  </a:schemeClr>
                </a:solidFill>
                <a:latin typeface="Times New Roman" pitchFamily="18" charset="0"/>
                <a:cs typeface="Times New Roman" pitchFamily="18" charset="0"/>
                <a:sym typeface="Symbol"/>
              </a:rPr>
              <a:t>l</a:t>
            </a:r>
            <a:r>
              <a:rPr lang="el-GR" sz="1600" dirty="0" smtClean="0">
                <a:solidFill>
                  <a:schemeClr val="accent2">
                    <a:lumMod val="50000"/>
                  </a:schemeClr>
                </a:solidFill>
                <a:sym typeface="Symbol"/>
              </a:rPr>
              <a:t>, άρα 2</a:t>
            </a:r>
            <a:r>
              <a:rPr lang="el-GR" sz="1600" i="1" dirty="0" smtClean="0">
                <a:solidFill>
                  <a:schemeClr val="accent2">
                    <a:lumMod val="50000"/>
                  </a:schemeClr>
                </a:solidFill>
                <a:latin typeface="Times New Roman" pitchFamily="18" charset="0"/>
                <a:cs typeface="Times New Roman" pitchFamily="18" charset="0"/>
                <a:sym typeface="Symbol"/>
              </a:rPr>
              <a:t>α</a:t>
            </a:r>
            <a:r>
              <a:rPr lang="el-GR" sz="1600" dirty="0" smtClean="0">
                <a:solidFill>
                  <a:schemeClr val="accent2">
                    <a:lumMod val="50000"/>
                  </a:schemeClr>
                </a:solidFill>
                <a:sym typeface="Symbol"/>
              </a:rPr>
              <a:t> = 4</a:t>
            </a:r>
            <a:r>
              <a:rPr lang="en-US" sz="1600" i="1" dirty="0" smtClean="0">
                <a:solidFill>
                  <a:schemeClr val="accent2">
                    <a:lumMod val="50000"/>
                  </a:schemeClr>
                </a:solidFill>
                <a:latin typeface="Times New Roman" pitchFamily="18" charset="0"/>
                <a:cs typeface="Times New Roman" pitchFamily="18" charset="0"/>
                <a:sym typeface="Symbol"/>
              </a:rPr>
              <a:t>l</a:t>
            </a:r>
            <a:r>
              <a:rPr lang="el-GR" sz="1600" dirty="0" smtClean="0">
                <a:solidFill>
                  <a:schemeClr val="accent2">
                    <a:lumMod val="50000"/>
                  </a:schemeClr>
                </a:solidFill>
                <a:cs typeface="Times New Roman" pitchFamily="18" charset="0"/>
                <a:sym typeface="Symbol"/>
              </a:rPr>
              <a:t>, όπου </a:t>
            </a:r>
            <a:r>
              <a:rPr lang="el-GR" sz="1600" i="1" dirty="0" smtClean="0">
                <a:solidFill>
                  <a:schemeClr val="accent2">
                    <a:lumMod val="50000"/>
                  </a:schemeClr>
                </a:solidFill>
                <a:latin typeface="Times New Roman" pitchFamily="18" charset="0"/>
                <a:cs typeface="Times New Roman" pitchFamily="18" charset="0"/>
                <a:sym typeface="Symbol"/>
              </a:rPr>
              <a:t>α</a:t>
            </a:r>
            <a:r>
              <a:rPr lang="el-GR" sz="1600" dirty="0" smtClean="0">
                <a:solidFill>
                  <a:schemeClr val="accent2">
                    <a:lumMod val="50000"/>
                  </a:schemeClr>
                </a:solidFill>
                <a:cs typeface="Times New Roman" pitchFamily="18" charset="0"/>
                <a:sym typeface="Symbol"/>
              </a:rPr>
              <a:t> η ακτίνα του.</a:t>
            </a:r>
            <a:r>
              <a:rPr lang="en-US" sz="1600" dirty="0" smtClean="0">
                <a:solidFill>
                  <a:schemeClr val="accent2">
                    <a:lumMod val="50000"/>
                  </a:schemeClr>
                </a:solidFill>
                <a:sym typeface="Symbol"/>
              </a:rPr>
              <a:t> </a:t>
            </a:r>
            <a:r>
              <a:rPr lang="el-GR" sz="1600" dirty="0" smtClean="0">
                <a:solidFill>
                  <a:schemeClr val="accent2">
                    <a:lumMod val="50000"/>
                  </a:schemeClr>
                </a:solidFill>
                <a:sym typeface="Symbol"/>
              </a:rPr>
              <a:t>Χρησιμοποιήστε τη σχέση Η8.8</a:t>
            </a:r>
            <a:r>
              <a:rPr lang="en-US" sz="1600" dirty="0" smtClean="0">
                <a:solidFill>
                  <a:schemeClr val="accent2">
                    <a:lumMod val="50000"/>
                  </a:schemeClr>
                </a:solidFill>
                <a:sym typeface="Symbol"/>
              </a:rPr>
              <a:t>, </a:t>
            </a:r>
            <a:r>
              <a:rPr lang="el-GR" sz="1600" dirty="0" smtClean="0">
                <a:solidFill>
                  <a:schemeClr val="accent2">
                    <a:lumMod val="50000"/>
                  </a:schemeClr>
                </a:solidFill>
                <a:sym typeface="Symbol"/>
              </a:rPr>
              <a:t>για να βρείτε το μαγνητικό πεδίο στο κέντρο.</a:t>
            </a:r>
            <a:endParaRPr lang="el-GR" sz="1600" dirty="0" smtClean="0">
              <a:solidFill>
                <a:schemeClr val="accent2">
                  <a:lumMod val="50000"/>
                </a:schemeClr>
              </a:solidFill>
            </a:endParaRPr>
          </a:p>
          <a:p>
            <a:pPr>
              <a:lnSpc>
                <a:spcPct val="100000"/>
              </a:lnSpc>
              <a:spcBef>
                <a:spcPts val="1200"/>
              </a:spcBef>
              <a:buFont typeface="+mj-lt"/>
              <a:buAutoNum type="arabicPeriod" startAt="5"/>
            </a:pPr>
            <a:r>
              <a:rPr lang="el-GR" dirty="0" smtClean="0">
                <a:solidFill>
                  <a:schemeClr val="accent2">
                    <a:lumMod val="50000"/>
                  </a:schemeClr>
                </a:solidFill>
                <a:cs typeface="Times New Roman" pitchFamily="18" charset="0"/>
              </a:rPr>
              <a:t>Πρόβλημα</a:t>
            </a:r>
            <a:r>
              <a:rPr lang="el-GR" dirty="0" smtClean="0">
                <a:solidFill>
                  <a:schemeClr val="accent2">
                    <a:lumMod val="50000"/>
                  </a:schemeClr>
                </a:solidFill>
              </a:rPr>
              <a:t> 23 (σελ. 311)</a:t>
            </a:r>
          </a:p>
          <a:p>
            <a:pPr marL="398463" indent="-398463">
              <a:lnSpc>
                <a:spcPct val="100000"/>
              </a:lnSpc>
              <a:spcBef>
                <a:spcPts val="600"/>
              </a:spcBef>
            </a:pPr>
            <a:r>
              <a:rPr lang="el-GR" dirty="0" smtClean="0">
                <a:solidFill>
                  <a:schemeClr val="accent2">
                    <a:lumMod val="50000"/>
                  </a:schemeClr>
                </a:solidFill>
              </a:rPr>
              <a:t>	</a:t>
            </a:r>
            <a:r>
              <a:rPr lang="el-GR" sz="1600" dirty="0" smtClean="0">
                <a:solidFill>
                  <a:schemeClr val="accent2">
                    <a:lumMod val="50000"/>
                  </a:schemeClr>
                </a:solidFill>
              </a:rPr>
              <a:t>Υποδείξεις</a:t>
            </a:r>
            <a:r>
              <a:rPr lang="en-US" sz="1600" dirty="0" smtClean="0">
                <a:solidFill>
                  <a:schemeClr val="accent2">
                    <a:lumMod val="50000"/>
                  </a:schemeClr>
                </a:solidFill>
              </a:rPr>
              <a:t>:</a:t>
            </a:r>
            <a:r>
              <a:rPr lang="el-GR" sz="1600" dirty="0" smtClean="0">
                <a:solidFill>
                  <a:schemeClr val="accent2">
                    <a:lumMod val="50000"/>
                  </a:schemeClr>
                </a:solidFill>
              </a:rPr>
              <a:t>	</a:t>
            </a:r>
            <a:endParaRPr lang="en-US" sz="1600" dirty="0" smtClean="0">
              <a:solidFill>
                <a:schemeClr val="accent2">
                  <a:lumMod val="50000"/>
                </a:schemeClr>
              </a:solidFill>
            </a:endParaRPr>
          </a:p>
          <a:p>
            <a:pPr marL="693738" indent="-119063">
              <a:lnSpc>
                <a:spcPct val="100000"/>
              </a:lnSpc>
              <a:spcBef>
                <a:spcPts val="0"/>
              </a:spcBef>
              <a:buFont typeface="Arial" pitchFamily="34" charset="0"/>
              <a:buChar char="•"/>
            </a:pPr>
            <a:r>
              <a:rPr lang="el-GR" sz="1600" dirty="0" smtClean="0">
                <a:solidFill>
                  <a:schemeClr val="accent2">
                    <a:lumMod val="50000"/>
                  </a:schemeClr>
                </a:solidFill>
              </a:rPr>
              <a:t>Σημειώστε τη μαγνητική δύναμη σε κάθε πλευρά του ορθογώνιου βρόχου.</a:t>
            </a:r>
            <a:endParaRPr lang="en-US" sz="1600" dirty="0" smtClean="0">
              <a:solidFill>
                <a:schemeClr val="accent2">
                  <a:lumMod val="50000"/>
                </a:schemeClr>
              </a:solidFill>
            </a:endParaRPr>
          </a:p>
          <a:p>
            <a:pPr marL="693738" indent="-119063">
              <a:lnSpc>
                <a:spcPct val="100000"/>
              </a:lnSpc>
              <a:spcBef>
                <a:spcPts val="0"/>
              </a:spcBef>
              <a:buFont typeface="Arial" pitchFamily="34" charset="0"/>
              <a:buChar char="•"/>
            </a:pPr>
            <a:r>
              <a:rPr lang="el-GR" sz="1600" dirty="0" smtClean="0">
                <a:solidFill>
                  <a:schemeClr val="accent2">
                    <a:lumMod val="50000"/>
                  </a:schemeClr>
                </a:solidFill>
              </a:rPr>
              <a:t>Παρατηρήστε ότι στις δύο πλευρές που είναι κάθετες στο  ρεύμα </a:t>
            </a:r>
            <a:r>
              <a:rPr lang="en-US" sz="1600" i="1" dirty="0" smtClean="0">
                <a:solidFill>
                  <a:schemeClr val="accent2">
                    <a:lumMod val="50000"/>
                  </a:schemeClr>
                </a:solidFill>
                <a:latin typeface="Times New Roman" pitchFamily="18" charset="0"/>
                <a:cs typeface="Times New Roman" pitchFamily="18" charset="0"/>
              </a:rPr>
              <a:t>I</a:t>
            </a:r>
            <a:r>
              <a:rPr lang="en-US" sz="1600" baseline="-25000" dirty="0" smtClean="0">
                <a:solidFill>
                  <a:schemeClr val="accent2">
                    <a:lumMod val="50000"/>
                  </a:schemeClr>
                </a:solidFill>
                <a:latin typeface="Times New Roman" pitchFamily="18" charset="0"/>
                <a:cs typeface="Times New Roman" pitchFamily="18" charset="0"/>
              </a:rPr>
              <a:t>1</a:t>
            </a:r>
            <a:r>
              <a:rPr lang="en-US" sz="1600" dirty="0" smtClean="0">
                <a:solidFill>
                  <a:schemeClr val="accent2">
                    <a:lumMod val="50000"/>
                  </a:schemeClr>
                </a:solidFill>
                <a:latin typeface="Times New Roman" pitchFamily="18" charset="0"/>
                <a:cs typeface="Times New Roman" pitchFamily="18" charset="0"/>
              </a:rPr>
              <a:t> </a:t>
            </a:r>
            <a:r>
              <a:rPr lang="en-US" sz="1600" dirty="0" smtClean="0">
                <a:solidFill>
                  <a:schemeClr val="accent2">
                    <a:lumMod val="50000"/>
                  </a:schemeClr>
                </a:solidFill>
              </a:rPr>
              <a:t>o</a:t>
            </a:r>
            <a:r>
              <a:rPr lang="el-GR" sz="1600" dirty="0" smtClean="0">
                <a:solidFill>
                  <a:schemeClr val="accent2">
                    <a:lumMod val="50000"/>
                  </a:schemeClr>
                </a:solidFill>
              </a:rPr>
              <a:t>ι</a:t>
            </a:r>
            <a:r>
              <a:rPr lang="en-US" sz="1600" dirty="0" smtClean="0">
                <a:solidFill>
                  <a:schemeClr val="accent2">
                    <a:lumMod val="50000"/>
                  </a:schemeClr>
                </a:solidFill>
              </a:rPr>
              <a:t> </a:t>
            </a:r>
            <a:r>
              <a:rPr lang="el-GR" sz="1600" dirty="0" smtClean="0">
                <a:solidFill>
                  <a:schemeClr val="accent2">
                    <a:lumMod val="50000"/>
                  </a:schemeClr>
                </a:solidFill>
              </a:rPr>
              <a:t>δυνάμεις αλληλοαναιρούνται</a:t>
            </a:r>
          </a:p>
          <a:p>
            <a:pPr marL="693738" indent="-119063">
              <a:lnSpc>
                <a:spcPct val="100000"/>
              </a:lnSpc>
              <a:spcBef>
                <a:spcPts val="0"/>
              </a:spcBef>
              <a:buFont typeface="Arial" pitchFamily="34" charset="0"/>
              <a:buChar char="•"/>
            </a:pPr>
            <a:r>
              <a:rPr lang="el-GR" sz="1600" dirty="0" smtClean="0">
                <a:solidFill>
                  <a:schemeClr val="accent2">
                    <a:lumMod val="50000"/>
                  </a:schemeClr>
                </a:solidFill>
              </a:rPr>
              <a:t>Βρείτε τη συνισταμένη δύναμη</a:t>
            </a:r>
            <a:r>
              <a:rPr lang="en-US" sz="1600" dirty="0" smtClean="0">
                <a:solidFill>
                  <a:schemeClr val="accent2">
                    <a:lumMod val="50000"/>
                  </a:schemeClr>
                </a:solidFill>
              </a:rPr>
              <a:t> </a:t>
            </a:r>
            <a:r>
              <a:rPr lang="el-GR" sz="1600" dirty="0" smtClean="0">
                <a:solidFill>
                  <a:schemeClr val="accent2">
                    <a:lumMod val="50000"/>
                  </a:schemeClr>
                </a:solidFill>
              </a:rPr>
              <a:t>στις άλλες δύο πλευρές (παράλληλες στο </a:t>
            </a:r>
            <a:r>
              <a:rPr lang="en-US" sz="1600" i="1" dirty="0" smtClean="0">
                <a:solidFill>
                  <a:schemeClr val="accent2">
                    <a:lumMod val="50000"/>
                  </a:schemeClr>
                </a:solidFill>
                <a:latin typeface="Times New Roman" pitchFamily="18" charset="0"/>
                <a:cs typeface="Times New Roman" pitchFamily="18" charset="0"/>
              </a:rPr>
              <a:t>I</a:t>
            </a:r>
            <a:r>
              <a:rPr lang="en-US" sz="1600" baseline="-25000" dirty="0" smtClean="0">
                <a:solidFill>
                  <a:schemeClr val="accent2">
                    <a:lumMod val="50000"/>
                  </a:schemeClr>
                </a:solidFill>
                <a:latin typeface="Times New Roman" pitchFamily="18" charset="0"/>
                <a:cs typeface="Times New Roman" pitchFamily="18" charset="0"/>
              </a:rPr>
              <a:t>1</a:t>
            </a:r>
            <a:r>
              <a:rPr lang="el-GR" sz="1600" dirty="0" smtClean="0">
                <a:solidFill>
                  <a:schemeClr val="accent2">
                    <a:lumMod val="50000"/>
                  </a:schemeClr>
                </a:solidFill>
              </a:rPr>
              <a:t>) χρησιμοποιώντας τη σχέση Η8.22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linds(horizont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linds(horizontal)">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blinds(horizontal)">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blinds(horizontal)">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blinds(horizontal)">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blinds(horizontal)">
                                      <p:cBhvr>
                                        <p:cTn id="57"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9"/>
          <p:cNvSpPr>
            <a:spLocks noGrp="1" noChangeArrowheads="1"/>
          </p:cNvSpPr>
          <p:nvPr>
            <p:ph type="title"/>
          </p:nvPr>
        </p:nvSpPr>
        <p:spPr/>
        <p:txBody>
          <a:bodyPr/>
          <a:lstStyle/>
          <a:p>
            <a:r>
              <a:rPr lang="en-US" smtClean="0">
                <a:solidFill>
                  <a:srgbClr val="0D3857"/>
                </a:solidFill>
              </a:rPr>
              <a:t>Ο νόμος του Ampère</a:t>
            </a:r>
          </a:p>
        </p:txBody>
      </p:sp>
      <p:sp>
        <p:nvSpPr>
          <p:cNvPr id="14343" name="Rectangle 10"/>
          <p:cNvSpPr>
            <a:spLocks noGrp="1" noChangeArrowheads="1"/>
          </p:cNvSpPr>
          <p:nvPr>
            <p:ph type="body" idx="4294967295"/>
          </p:nvPr>
        </p:nvSpPr>
        <p:spPr>
          <a:xfrm>
            <a:off x="457200" y="1600200"/>
            <a:ext cx="8434388" cy="4431983"/>
          </a:xfrm>
        </p:spPr>
        <p:txBody>
          <a:bodyPr>
            <a:spAutoFit/>
          </a:bodyPr>
          <a:lstStyle/>
          <a:p>
            <a:pPr marL="0" indent="0">
              <a:lnSpc>
                <a:spcPct val="100000"/>
              </a:lnSpc>
              <a:spcBef>
                <a:spcPts val="1800"/>
              </a:spcBef>
            </a:pPr>
            <a:r>
              <a:rPr lang="en-US" dirty="0" err="1" smtClean="0">
                <a:solidFill>
                  <a:srgbClr val="000000"/>
                </a:solidFill>
              </a:rPr>
              <a:t>Σύμφωνα</a:t>
            </a:r>
            <a:r>
              <a:rPr lang="en-US" dirty="0" smtClean="0">
                <a:solidFill>
                  <a:srgbClr val="000000"/>
                </a:solidFill>
              </a:rPr>
              <a:t> </a:t>
            </a:r>
            <a:r>
              <a:rPr lang="en-US" dirty="0" err="1" smtClean="0">
                <a:solidFill>
                  <a:srgbClr val="000000"/>
                </a:solidFill>
              </a:rPr>
              <a:t>με</a:t>
            </a:r>
            <a:r>
              <a:rPr lang="en-US" dirty="0" smtClean="0">
                <a:solidFill>
                  <a:srgbClr val="000000"/>
                </a:solidFill>
              </a:rPr>
              <a:t> </a:t>
            </a:r>
            <a:r>
              <a:rPr lang="en-US" dirty="0" err="1" smtClean="0">
                <a:solidFill>
                  <a:srgbClr val="000000"/>
                </a:solidFill>
              </a:rPr>
              <a:t>τον</a:t>
            </a:r>
            <a:r>
              <a:rPr lang="en-US" dirty="0" smtClean="0">
                <a:solidFill>
                  <a:srgbClr val="000000"/>
                </a:solidFill>
              </a:rPr>
              <a:t> </a:t>
            </a:r>
            <a:r>
              <a:rPr lang="en-US" dirty="0" err="1" smtClean="0">
                <a:solidFill>
                  <a:srgbClr val="000000"/>
                </a:solidFill>
              </a:rPr>
              <a:t>νόμο</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Ampère</a:t>
            </a:r>
            <a:r>
              <a:rPr lang="en-US" dirty="0" smtClean="0">
                <a:solidFill>
                  <a:srgbClr val="000000"/>
                </a:solidFill>
              </a:rPr>
              <a:t>, </a:t>
            </a:r>
            <a:r>
              <a:rPr lang="el-GR" dirty="0" smtClean="0">
                <a:solidFill>
                  <a:srgbClr val="000000"/>
                </a:solidFill>
              </a:rPr>
              <a:t>η </a:t>
            </a:r>
            <a:r>
              <a:rPr lang="el-GR" dirty="0" smtClean="0">
                <a:solidFill>
                  <a:srgbClr val="002060"/>
                </a:solidFill>
                <a:effectLst>
                  <a:outerShdw blurRad="38100" dist="38100" dir="2700000" algn="tl">
                    <a:srgbClr val="000000">
                      <a:alpha val="43137"/>
                    </a:srgbClr>
                  </a:outerShdw>
                </a:effectLst>
              </a:rPr>
              <a:t>κυκλοφορία του μαγνητικού πεδίου </a:t>
            </a:r>
            <a:r>
              <a:rPr lang="el-GR" dirty="0" smtClean="0">
                <a:solidFill>
                  <a:srgbClr val="000000"/>
                </a:solidFill>
              </a:rPr>
              <a:t>κ</a:t>
            </a:r>
            <a:r>
              <a:rPr lang="en-US" dirty="0" err="1" smtClean="0">
                <a:solidFill>
                  <a:srgbClr val="000000"/>
                </a:solidFill>
              </a:rPr>
              <a:t>ατά</a:t>
            </a:r>
            <a:r>
              <a:rPr lang="en-US" dirty="0" smtClean="0">
                <a:solidFill>
                  <a:srgbClr val="000000"/>
                </a:solidFill>
              </a:rPr>
              <a:t> </a:t>
            </a:r>
            <a:r>
              <a:rPr lang="en-US" dirty="0" err="1" smtClean="0">
                <a:solidFill>
                  <a:srgbClr val="000000"/>
                </a:solidFill>
              </a:rPr>
              <a:t>μήκος</a:t>
            </a:r>
            <a:r>
              <a:rPr lang="en-US" dirty="0" smtClean="0">
                <a:solidFill>
                  <a:srgbClr val="000000"/>
                </a:solidFill>
              </a:rPr>
              <a:t> </a:t>
            </a:r>
            <a:r>
              <a:rPr lang="en-US" dirty="0" err="1" smtClean="0">
                <a:solidFill>
                  <a:srgbClr val="000000"/>
                </a:solidFill>
              </a:rPr>
              <a:t>οποιασδήποτε</a:t>
            </a:r>
            <a:r>
              <a:rPr lang="en-US" dirty="0" smtClean="0">
                <a:solidFill>
                  <a:srgbClr val="000000"/>
                </a:solidFill>
              </a:rPr>
              <a:t> </a:t>
            </a:r>
            <a:r>
              <a:rPr lang="en-US" dirty="0" err="1" smtClean="0">
                <a:solidFill>
                  <a:srgbClr val="000000"/>
                </a:solidFill>
              </a:rPr>
              <a:t>κλειστής</a:t>
            </a:r>
            <a:r>
              <a:rPr lang="en-US" dirty="0" smtClean="0">
                <a:solidFill>
                  <a:srgbClr val="000000"/>
                </a:solidFill>
              </a:rPr>
              <a:t> </a:t>
            </a:r>
            <a:r>
              <a:rPr lang="en-US" dirty="0" err="1" smtClean="0">
                <a:solidFill>
                  <a:srgbClr val="000000"/>
                </a:solidFill>
              </a:rPr>
              <a:t>διαδρομής</a:t>
            </a:r>
            <a:r>
              <a:rPr lang="en-US" dirty="0" smtClean="0">
                <a:solidFill>
                  <a:srgbClr val="000000"/>
                </a:solidFill>
              </a:rPr>
              <a:t> </a:t>
            </a:r>
            <a:r>
              <a:rPr lang="en-US" dirty="0" err="1" smtClean="0">
                <a:solidFill>
                  <a:srgbClr val="000000"/>
                </a:solidFill>
              </a:rPr>
              <a:t>ισούται</a:t>
            </a:r>
            <a:r>
              <a:rPr lang="en-US" dirty="0" smtClean="0">
                <a:solidFill>
                  <a:srgbClr val="000000"/>
                </a:solidFill>
              </a:rPr>
              <a:t> </a:t>
            </a:r>
            <a:r>
              <a:rPr lang="en-US" dirty="0" err="1" smtClean="0">
                <a:solidFill>
                  <a:srgbClr val="000000"/>
                </a:solidFill>
              </a:rPr>
              <a:t>με</a:t>
            </a:r>
            <a:r>
              <a:rPr lang="el-GR" dirty="0" smtClean="0">
                <a:solidFill>
                  <a:srgbClr val="000000"/>
                </a:solidFill>
              </a:rPr>
              <a:t> το συνολικό ρεύμα που </a:t>
            </a:r>
            <a:r>
              <a:rPr lang="en-US" dirty="0" err="1" smtClean="0">
                <a:solidFill>
                  <a:srgbClr val="000000"/>
                </a:solidFill>
              </a:rPr>
              <a:t>διέρχεται</a:t>
            </a:r>
            <a:r>
              <a:rPr lang="en-US" dirty="0" smtClean="0">
                <a:solidFill>
                  <a:srgbClr val="000000"/>
                </a:solidFill>
              </a:rPr>
              <a:t> </a:t>
            </a:r>
            <a:r>
              <a:rPr lang="el-GR" dirty="0" smtClean="0">
                <a:solidFill>
                  <a:srgbClr val="000000"/>
                </a:solidFill>
              </a:rPr>
              <a:t>μέσα </a:t>
            </a:r>
            <a:r>
              <a:rPr lang="en-US" dirty="0" err="1" smtClean="0">
                <a:solidFill>
                  <a:srgbClr val="000000"/>
                </a:solidFill>
              </a:rPr>
              <a:t>από</a:t>
            </a:r>
            <a:r>
              <a:rPr lang="en-US" dirty="0" smtClean="0">
                <a:solidFill>
                  <a:srgbClr val="000000"/>
                </a:solidFill>
              </a:rPr>
              <a:t> </a:t>
            </a:r>
            <a:r>
              <a:rPr lang="el-GR" dirty="0" smtClean="0">
                <a:solidFill>
                  <a:srgbClr val="000000"/>
                </a:solidFill>
              </a:rPr>
              <a:t>τ</a:t>
            </a:r>
            <a:r>
              <a:rPr lang="en-US" dirty="0" smtClean="0">
                <a:solidFill>
                  <a:srgbClr val="000000"/>
                </a:solidFill>
              </a:rPr>
              <a:t>η</a:t>
            </a:r>
            <a:r>
              <a:rPr lang="el-GR" dirty="0" smtClean="0">
                <a:solidFill>
                  <a:srgbClr val="000000"/>
                </a:solidFill>
              </a:rPr>
              <a:t>ν</a:t>
            </a:r>
            <a:r>
              <a:rPr lang="en-US" dirty="0" smtClean="0">
                <a:solidFill>
                  <a:srgbClr val="000000"/>
                </a:solidFill>
              </a:rPr>
              <a:t> </a:t>
            </a:r>
            <a:r>
              <a:rPr lang="en-US" dirty="0" err="1" smtClean="0">
                <a:solidFill>
                  <a:srgbClr val="000000"/>
                </a:solidFill>
              </a:rPr>
              <a:t>κλειστή</a:t>
            </a:r>
            <a:r>
              <a:rPr lang="en-US" dirty="0" smtClean="0">
                <a:solidFill>
                  <a:srgbClr val="000000"/>
                </a:solidFill>
              </a:rPr>
              <a:t> </a:t>
            </a:r>
            <a:r>
              <a:rPr lang="en-US" dirty="0" err="1" smtClean="0">
                <a:solidFill>
                  <a:srgbClr val="000000"/>
                </a:solidFill>
              </a:rPr>
              <a:t>διαδρομή</a:t>
            </a:r>
            <a:r>
              <a:rPr lang="en-US" dirty="0" smtClean="0">
                <a:solidFill>
                  <a:srgbClr val="000000"/>
                </a:solidFill>
              </a:rPr>
              <a:t>:</a:t>
            </a:r>
            <a:endParaRPr lang="el-GR" dirty="0" smtClean="0">
              <a:solidFill>
                <a:srgbClr val="000000"/>
              </a:solidFill>
            </a:endParaRPr>
          </a:p>
          <a:p>
            <a:pPr marL="0" indent="0">
              <a:lnSpc>
                <a:spcPct val="100000"/>
              </a:lnSpc>
              <a:spcBef>
                <a:spcPts val="1800"/>
              </a:spcBef>
            </a:pPr>
            <a:endParaRPr lang="en-US" dirty="0" smtClean="0">
              <a:solidFill>
                <a:srgbClr val="000000"/>
              </a:solidFill>
            </a:endParaRPr>
          </a:p>
          <a:p>
            <a:pPr marL="0" indent="0">
              <a:lnSpc>
                <a:spcPct val="100000"/>
              </a:lnSpc>
              <a:spcBef>
                <a:spcPts val="1800"/>
              </a:spcBef>
            </a:pPr>
            <a:endParaRPr lang="el-GR" dirty="0" smtClean="0">
              <a:solidFill>
                <a:srgbClr val="000000"/>
              </a:solidFill>
            </a:endParaRPr>
          </a:p>
          <a:p>
            <a:pPr lvl="1">
              <a:spcBef>
                <a:spcPts val="1200"/>
              </a:spcBef>
              <a:buClr>
                <a:srgbClr val="2187BA"/>
              </a:buClr>
            </a:pPr>
            <a:r>
              <a:rPr lang="el-GR" sz="1600" dirty="0" smtClean="0">
                <a:solidFill>
                  <a:srgbClr val="000000"/>
                </a:solidFill>
              </a:rPr>
              <a:t>Κυκλοφορία του μαγνητικού πεδίο εννοούμε το ολοκλήρωμα </a:t>
            </a:r>
          </a:p>
          <a:p>
            <a:pPr lvl="1">
              <a:spcBef>
                <a:spcPts val="1800"/>
              </a:spcBef>
              <a:buClr>
                <a:srgbClr val="2187BA"/>
              </a:buClr>
            </a:pPr>
            <a:r>
              <a:rPr lang="en-US" sz="1600" dirty="0" smtClean="0">
                <a:solidFill>
                  <a:srgbClr val="000000"/>
                </a:solidFill>
              </a:rPr>
              <a:t>Ο </a:t>
            </a:r>
            <a:r>
              <a:rPr lang="en-US" sz="1600" dirty="0" err="1" smtClean="0">
                <a:solidFill>
                  <a:srgbClr val="000000"/>
                </a:solidFill>
              </a:rPr>
              <a:t>νόμος</a:t>
            </a:r>
            <a:r>
              <a:rPr lang="en-US" sz="1600" dirty="0" smtClean="0">
                <a:solidFill>
                  <a:srgbClr val="000000"/>
                </a:solidFill>
              </a:rPr>
              <a:t> </a:t>
            </a:r>
            <a:r>
              <a:rPr lang="en-US" sz="1600" dirty="0" err="1" smtClean="0">
                <a:solidFill>
                  <a:srgbClr val="000000"/>
                </a:solidFill>
              </a:rPr>
              <a:t>του</a:t>
            </a:r>
            <a:r>
              <a:rPr lang="en-US" sz="1600" dirty="0" smtClean="0">
                <a:solidFill>
                  <a:srgbClr val="000000"/>
                </a:solidFill>
              </a:rPr>
              <a:t> </a:t>
            </a:r>
            <a:r>
              <a:rPr lang="en-US" sz="1600" dirty="0" err="1" smtClean="0">
                <a:solidFill>
                  <a:srgbClr val="000000"/>
                </a:solidFill>
              </a:rPr>
              <a:t>Ampère</a:t>
            </a:r>
            <a:r>
              <a:rPr lang="en-US" sz="1600" dirty="0" smtClean="0">
                <a:solidFill>
                  <a:srgbClr val="000000"/>
                </a:solidFill>
              </a:rPr>
              <a:t> </a:t>
            </a:r>
            <a:r>
              <a:rPr lang="en-US" sz="1600" dirty="0" err="1" smtClean="0">
                <a:solidFill>
                  <a:srgbClr val="000000"/>
                </a:solidFill>
              </a:rPr>
              <a:t>περιγράφει</a:t>
            </a:r>
            <a:r>
              <a:rPr lang="en-US" sz="1600" dirty="0" smtClean="0">
                <a:solidFill>
                  <a:srgbClr val="000000"/>
                </a:solidFill>
              </a:rPr>
              <a:t> </a:t>
            </a:r>
            <a:r>
              <a:rPr lang="el-GR" sz="1600" dirty="0" smtClean="0">
                <a:solidFill>
                  <a:srgbClr val="000000"/>
                </a:solidFill>
              </a:rPr>
              <a:t>τη δημιουργία</a:t>
            </a:r>
            <a:r>
              <a:rPr lang="en-US" sz="1600" dirty="0" smtClean="0">
                <a:solidFill>
                  <a:srgbClr val="000000"/>
                </a:solidFill>
              </a:rPr>
              <a:t> </a:t>
            </a:r>
            <a:r>
              <a:rPr lang="en-US" sz="1600" dirty="0" err="1" smtClean="0">
                <a:solidFill>
                  <a:srgbClr val="000000"/>
                </a:solidFill>
              </a:rPr>
              <a:t>μαγνητικ</a:t>
            </a:r>
            <a:r>
              <a:rPr lang="el-GR" sz="1600" dirty="0" smtClean="0">
                <a:solidFill>
                  <a:srgbClr val="000000"/>
                </a:solidFill>
              </a:rPr>
              <a:t>ού</a:t>
            </a:r>
            <a:r>
              <a:rPr lang="en-US" sz="1600" dirty="0" smtClean="0">
                <a:solidFill>
                  <a:srgbClr val="000000"/>
                </a:solidFill>
              </a:rPr>
              <a:t> </a:t>
            </a:r>
            <a:r>
              <a:rPr lang="en-US" sz="1600" dirty="0" err="1" smtClean="0">
                <a:solidFill>
                  <a:srgbClr val="000000"/>
                </a:solidFill>
              </a:rPr>
              <a:t>πεδίο</a:t>
            </a:r>
            <a:r>
              <a:rPr lang="el-GR" sz="1600" dirty="0" smtClean="0">
                <a:solidFill>
                  <a:srgbClr val="000000"/>
                </a:solidFill>
              </a:rPr>
              <a:t>υ</a:t>
            </a:r>
            <a:r>
              <a:rPr lang="en-US" sz="1600" dirty="0" smtClean="0">
                <a:solidFill>
                  <a:srgbClr val="000000"/>
                </a:solidFill>
              </a:rPr>
              <a:t> </a:t>
            </a:r>
            <a:r>
              <a:rPr lang="el-GR" sz="1600" dirty="0" smtClean="0">
                <a:solidFill>
                  <a:srgbClr val="000000"/>
                </a:solidFill>
              </a:rPr>
              <a:t>από κάθε είδους διάταξη</a:t>
            </a:r>
            <a:r>
              <a:rPr lang="en-US" sz="1600" dirty="0" smtClean="0">
                <a:solidFill>
                  <a:srgbClr val="000000"/>
                </a:solidFill>
              </a:rPr>
              <a:t> </a:t>
            </a:r>
            <a:r>
              <a:rPr lang="en-US" sz="1600" dirty="0" err="1" smtClean="0">
                <a:solidFill>
                  <a:srgbClr val="000000"/>
                </a:solidFill>
              </a:rPr>
              <a:t>ρεύματος</a:t>
            </a:r>
            <a:r>
              <a:rPr lang="en-US" sz="1600" dirty="0" smtClean="0">
                <a:solidFill>
                  <a:srgbClr val="000000"/>
                </a:solidFill>
              </a:rPr>
              <a:t>. </a:t>
            </a:r>
            <a:r>
              <a:rPr lang="el-GR" sz="1600" dirty="0" smtClean="0">
                <a:solidFill>
                  <a:srgbClr val="000000"/>
                </a:solidFill>
              </a:rPr>
              <a:t>Είναι ε</a:t>
            </a:r>
            <a:r>
              <a:rPr lang="en-US" sz="1600" dirty="0" err="1" smtClean="0">
                <a:solidFill>
                  <a:srgbClr val="000000"/>
                </a:solidFill>
              </a:rPr>
              <a:t>ξαιρετικά</a:t>
            </a:r>
            <a:r>
              <a:rPr lang="en-US" sz="1600" dirty="0" smtClean="0">
                <a:solidFill>
                  <a:srgbClr val="000000"/>
                </a:solidFill>
              </a:rPr>
              <a:t> </a:t>
            </a:r>
            <a:r>
              <a:rPr lang="en-US" sz="1600" dirty="0" err="1" smtClean="0">
                <a:solidFill>
                  <a:srgbClr val="000000"/>
                </a:solidFill>
              </a:rPr>
              <a:t>χρήσιμο</a:t>
            </a:r>
            <a:r>
              <a:rPr lang="el-GR" sz="1600" dirty="0" smtClean="0">
                <a:solidFill>
                  <a:srgbClr val="000000"/>
                </a:solidFill>
              </a:rPr>
              <a:t>ς</a:t>
            </a:r>
            <a:r>
              <a:rPr lang="en-US" sz="1600" dirty="0" smtClean="0">
                <a:solidFill>
                  <a:srgbClr val="000000"/>
                </a:solidFill>
              </a:rPr>
              <a:t> </a:t>
            </a:r>
            <a:r>
              <a:rPr lang="en-US" sz="1600" dirty="0" err="1" smtClean="0">
                <a:solidFill>
                  <a:srgbClr val="000000"/>
                </a:solidFill>
              </a:rPr>
              <a:t>στο</a:t>
            </a:r>
            <a:r>
              <a:rPr lang="el-GR" sz="1600" dirty="0" smtClean="0">
                <a:solidFill>
                  <a:srgbClr val="000000"/>
                </a:solidFill>
              </a:rPr>
              <a:t>ν</a:t>
            </a:r>
            <a:r>
              <a:rPr lang="en-US" sz="1600" dirty="0" smtClean="0">
                <a:solidFill>
                  <a:srgbClr val="000000"/>
                </a:solidFill>
              </a:rPr>
              <a:t> </a:t>
            </a:r>
            <a:r>
              <a:rPr lang="el-GR" sz="1600" dirty="0" smtClean="0">
                <a:solidFill>
                  <a:srgbClr val="000000"/>
                </a:solidFill>
              </a:rPr>
              <a:t>Ηλεκτρομαγνητισμό για να υπολογίζουμε το μαγνητικό πεδίο </a:t>
            </a:r>
            <a:r>
              <a:rPr lang="en-US" sz="1600" i="1" dirty="0" smtClean="0">
                <a:solidFill>
                  <a:srgbClr val="000000"/>
                </a:solidFill>
                <a:latin typeface="Times New Roman" pitchFamily="18" charset="0"/>
                <a:cs typeface="Times New Roman" pitchFamily="18" charset="0"/>
              </a:rPr>
              <a:t>B </a:t>
            </a:r>
            <a:r>
              <a:rPr lang="en-US" sz="1600" dirty="0" err="1" smtClean="0">
                <a:solidFill>
                  <a:srgbClr val="000000"/>
                </a:solidFill>
              </a:rPr>
              <a:t>στις</a:t>
            </a:r>
            <a:r>
              <a:rPr lang="en-US" sz="1600" dirty="0" smtClean="0">
                <a:solidFill>
                  <a:srgbClr val="000000"/>
                </a:solidFill>
              </a:rPr>
              <a:t> </a:t>
            </a:r>
            <a:r>
              <a:rPr lang="en-US" sz="1600" dirty="0" err="1" smtClean="0">
                <a:solidFill>
                  <a:srgbClr val="000000"/>
                </a:solidFill>
              </a:rPr>
              <a:t>περιπτώσεις</a:t>
            </a:r>
            <a:r>
              <a:rPr lang="en-US" sz="1600" dirty="0" smtClean="0">
                <a:solidFill>
                  <a:srgbClr val="000000"/>
                </a:solidFill>
              </a:rPr>
              <a:t> </a:t>
            </a:r>
            <a:r>
              <a:rPr lang="en-US" sz="1600" dirty="0" err="1" smtClean="0">
                <a:solidFill>
                  <a:srgbClr val="000000"/>
                </a:solidFill>
              </a:rPr>
              <a:t>που</a:t>
            </a:r>
            <a:r>
              <a:rPr lang="en-US" sz="1600" dirty="0" smtClean="0">
                <a:solidFill>
                  <a:srgbClr val="000000"/>
                </a:solidFill>
              </a:rPr>
              <a:t> η </a:t>
            </a:r>
            <a:r>
              <a:rPr lang="en-US" sz="1600" dirty="0" err="1" smtClean="0">
                <a:solidFill>
                  <a:srgbClr val="000000"/>
                </a:solidFill>
              </a:rPr>
              <a:t>κατανομή</a:t>
            </a:r>
            <a:r>
              <a:rPr lang="en-US" sz="1600" dirty="0" smtClean="0">
                <a:solidFill>
                  <a:srgbClr val="000000"/>
                </a:solidFill>
              </a:rPr>
              <a:t> </a:t>
            </a:r>
            <a:r>
              <a:rPr lang="en-US" sz="1600" dirty="0" err="1" smtClean="0">
                <a:solidFill>
                  <a:srgbClr val="000000"/>
                </a:solidFill>
              </a:rPr>
              <a:t>του</a:t>
            </a:r>
            <a:r>
              <a:rPr lang="en-US" sz="1600" dirty="0" smtClean="0">
                <a:solidFill>
                  <a:srgbClr val="000000"/>
                </a:solidFill>
              </a:rPr>
              <a:t> </a:t>
            </a:r>
            <a:r>
              <a:rPr lang="en-US" sz="1600" dirty="0" err="1" smtClean="0">
                <a:solidFill>
                  <a:srgbClr val="000000"/>
                </a:solidFill>
              </a:rPr>
              <a:t>ρεύματος</a:t>
            </a:r>
            <a:r>
              <a:rPr lang="en-US" sz="1600" dirty="0" smtClean="0">
                <a:solidFill>
                  <a:srgbClr val="000000"/>
                </a:solidFill>
              </a:rPr>
              <a:t> </a:t>
            </a:r>
            <a:r>
              <a:rPr lang="en-US" sz="1600" dirty="0" err="1" smtClean="0">
                <a:solidFill>
                  <a:srgbClr val="000000"/>
                </a:solidFill>
              </a:rPr>
              <a:t>χαρακτηρίζεται</a:t>
            </a:r>
            <a:r>
              <a:rPr lang="en-US" sz="1600" dirty="0" smtClean="0">
                <a:solidFill>
                  <a:srgbClr val="000000"/>
                </a:solidFill>
              </a:rPr>
              <a:t> </a:t>
            </a:r>
            <a:r>
              <a:rPr lang="en-US" sz="1600" dirty="0" err="1" smtClean="0">
                <a:solidFill>
                  <a:srgbClr val="000000"/>
                </a:solidFill>
              </a:rPr>
              <a:t>από</a:t>
            </a:r>
            <a:r>
              <a:rPr lang="en-US" sz="1600" dirty="0" smtClean="0">
                <a:solidFill>
                  <a:srgbClr val="000000"/>
                </a:solidFill>
              </a:rPr>
              <a:t> </a:t>
            </a:r>
            <a:r>
              <a:rPr lang="en-US" sz="1600" dirty="0" err="1" smtClean="0">
                <a:solidFill>
                  <a:srgbClr val="000000"/>
                </a:solidFill>
              </a:rPr>
              <a:t>συμμετρία</a:t>
            </a:r>
            <a:r>
              <a:rPr lang="en-US" sz="1600" dirty="0" smtClean="0"/>
              <a:t>.</a:t>
            </a:r>
            <a:endParaRPr lang="el-GR" sz="1600" dirty="0" smtClean="0"/>
          </a:p>
          <a:p>
            <a:pPr lvl="1">
              <a:spcBef>
                <a:spcPts val="1800"/>
              </a:spcBef>
              <a:buClr>
                <a:srgbClr val="2187BA"/>
              </a:buClr>
            </a:pPr>
            <a:r>
              <a:rPr lang="el-GR" sz="1600" dirty="0" smtClean="0"/>
              <a:t>Αν δείξτε με τον αντίχειρά σας στην κατεύθυνση του ρεύματος που διαπερνά τον βρόχο Ampère, τότε τα υπόλοιπα διπλωμένα δάχτυλά σας θα δείχνουν τη φορά προς την οποία πρέπει να ολοκληρώσετε στον βρόχο</a:t>
            </a:r>
            <a:r>
              <a:rPr lang="en-US" sz="1600" dirty="0" smtClean="0">
                <a:solidFill>
                  <a:srgbClr val="000000"/>
                </a:solidFill>
              </a:rPr>
              <a:t>.</a:t>
            </a:r>
          </a:p>
        </p:txBody>
      </p:sp>
      <p:sp>
        <p:nvSpPr>
          <p:cNvPr id="14344"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Η8.3</a:t>
            </a:r>
          </a:p>
        </p:txBody>
      </p:sp>
      <p:graphicFrame>
        <p:nvGraphicFramePr>
          <p:cNvPr id="10" name="Object 9"/>
          <p:cNvGraphicFramePr>
            <a:graphicFrameLocks noChangeAspect="1"/>
          </p:cNvGraphicFramePr>
          <p:nvPr/>
        </p:nvGraphicFramePr>
        <p:xfrm>
          <a:off x="4041775" y="2630488"/>
          <a:ext cx="1473200" cy="611187"/>
        </p:xfrm>
        <a:graphic>
          <a:graphicData uri="http://schemas.openxmlformats.org/presentationml/2006/ole">
            <p:oleObj spid="_x0000_s14342" name="Equation" r:id="rId3" imgW="825480" imgH="342720" progId="Equation.3">
              <p:embed/>
            </p:oleObj>
          </a:graphicData>
        </a:graphic>
      </p:graphicFrame>
      <p:graphicFrame>
        <p:nvGraphicFramePr>
          <p:cNvPr id="3" name="Object 8"/>
          <p:cNvGraphicFramePr>
            <a:graphicFrameLocks noChangeAspect="1"/>
          </p:cNvGraphicFramePr>
          <p:nvPr/>
        </p:nvGraphicFramePr>
        <p:xfrm>
          <a:off x="6465835" y="3399504"/>
          <a:ext cx="714375" cy="549275"/>
        </p:xfrm>
        <a:graphic>
          <a:graphicData uri="http://schemas.openxmlformats.org/presentationml/2006/ole">
            <p:oleObj spid="_x0000_s14344" name="Equation" r:id="rId4" imgW="444240" imgH="3427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343">
                                            <p:txEl>
                                              <p:pRg st="3" end="3"/>
                                            </p:txEl>
                                          </p:spTgt>
                                        </p:tgtEl>
                                        <p:attrNameLst>
                                          <p:attrName>style.visibility</p:attrName>
                                        </p:attrNameLst>
                                      </p:cBhvr>
                                      <p:to>
                                        <p:strVal val="visible"/>
                                      </p:to>
                                    </p:set>
                                    <p:animEffect transition="in" filter="blinds(horizontal)">
                                      <p:cBhvr>
                                        <p:cTn id="7" dur="500"/>
                                        <p:tgtEl>
                                          <p:spTgt spid="1434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4343">
                                            <p:txEl>
                                              <p:pRg st="4" end="4"/>
                                            </p:txEl>
                                          </p:spTgt>
                                        </p:tgtEl>
                                        <p:attrNameLst>
                                          <p:attrName>style.visibility</p:attrName>
                                        </p:attrNameLst>
                                      </p:cBhvr>
                                      <p:to>
                                        <p:strVal val="visible"/>
                                      </p:to>
                                    </p:set>
                                    <p:animEffect transition="in" filter="blinds(horizontal)">
                                      <p:cBhvr>
                                        <p:cTn id="14" dur="500"/>
                                        <p:tgtEl>
                                          <p:spTgt spid="14343">
                                            <p:txEl>
                                              <p:pRg st="4" end="4"/>
                                            </p:txEl>
                                          </p:spTgt>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14343">
                                            <p:txEl>
                                              <p:pRg st="5" end="5"/>
                                            </p:txEl>
                                          </p:spTgt>
                                        </p:tgtEl>
                                        <p:attrNameLst>
                                          <p:attrName>style.visibility</p:attrName>
                                        </p:attrNameLst>
                                      </p:cBhvr>
                                      <p:to>
                                        <p:strVal val="visible"/>
                                      </p:to>
                                    </p:set>
                                    <p:animEffect transition="in" filter="blinds(horizontal)">
                                      <p:cBhvr>
                                        <p:cTn id="18" dur="500"/>
                                        <p:tgtEl>
                                          <p:spTgt spid="143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Rectangle 3"/>
          <p:cNvSpPr>
            <a:spLocks noGrp="1" noChangeArrowheads="1"/>
          </p:cNvSpPr>
          <p:nvPr>
            <p:ph sz="half" idx="1"/>
          </p:nvPr>
        </p:nvSpPr>
        <p:spPr>
          <a:xfrm>
            <a:off x="280219" y="2502288"/>
            <a:ext cx="4498156" cy="1892826"/>
          </a:xfrm>
        </p:spPr>
        <p:txBody>
          <a:bodyPr wrap="square">
            <a:spAutoFit/>
          </a:bodyPr>
          <a:lstStyle/>
          <a:p>
            <a:pPr marL="398463" indent="-398463" defTabSz="457200">
              <a:lnSpc>
                <a:spcPct val="100000"/>
              </a:lnSpc>
              <a:spcBef>
                <a:spcPts val="1800"/>
              </a:spcBef>
            </a:pPr>
            <a:r>
              <a:rPr lang="el-GR" sz="1800" b="1" dirty="0" smtClean="0">
                <a:solidFill>
                  <a:srgbClr val="000000"/>
                </a:solidFill>
              </a:rPr>
              <a:t>(Α)</a:t>
            </a:r>
            <a:r>
              <a:rPr lang="el-GR" sz="1800" dirty="0" smtClean="0">
                <a:solidFill>
                  <a:srgbClr val="000000"/>
                </a:solidFill>
              </a:rPr>
              <a:t>	Για το μαγνητικό πεδίο έξω από το σύρμα, ας επιλέξουμε σαν κλειστή διαδρομή ολοκλήρωσης τον κύκλο 1</a:t>
            </a:r>
            <a:r>
              <a:rPr lang="en-US" sz="1800" dirty="0" smtClean="0">
                <a:solidFill>
                  <a:srgbClr val="000000"/>
                </a:solidFill>
              </a:rPr>
              <a:t>.</a:t>
            </a:r>
          </a:p>
          <a:p>
            <a:pPr marL="398463" indent="0" defTabSz="457200">
              <a:lnSpc>
                <a:spcPct val="100000"/>
              </a:lnSpc>
              <a:spcBef>
                <a:spcPts val="1800"/>
              </a:spcBef>
            </a:pPr>
            <a:r>
              <a:rPr lang="en-US" sz="1800" dirty="0" err="1" smtClean="0">
                <a:solidFill>
                  <a:srgbClr val="000000"/>
                </a:solidFill>
              </a:rPr>
              <a:t>Για</a:t>
            </a:r>
            <a:r>
              <a:rPr lang="en-US" sz="1800" dirty="0" smtClean="0">
                <a:solidFill>
                  <a:srgbClr val="000000"/>
                </a:solidFill>
                <a:cs typeface="Arial" charset="0"/>
              </a:rPr>
              <a:t> </a:t>
            </a:r>
            <a:r>
              <a:rPr lang="en-US" sz="1800" i="1" dirty="0" smtClean="0">
                <a:solidFill>
                  <a:srgbClr val="000000"/>
                </a:solidFill>
                <a:latin typeface="Times New Roman" pitchFamily="18" charset="0"/>
                <a:cs typeface="Times New Roman" pitchFamily="18" charset="0"/>
              </a:rPr>
              <a:t>r ≥ R</a:t>
            </a:r>
            <a:r>
              <a:rPr lang="el-GR" sz="1800" dirty="0" smtClean="0">
                <a:solidFill>
                  <a:srgbClr val="000000"/>
                </a:solidFill>
                <a:latin typeface="Times New Roman" pitchFamily="18" charset="0"/>
                <a:cs typeface="Times New Roman" pitchFamily="18" charset="0"/>
              </a:rPr>
              <a:t> </a:t>
            </a:r>
            <a:r>
              <a:rPr lang="el-GR" sz="1800" dirty="0" smtClean="0">
                <a:solidFill>
                  <a:srgbClr val="000000"/>
                </a:solidFill>
                <a:cs typeface="Arial" charset="0"/>
              </a:rPr>
              <a:t>το αποτέλεσμα πρέπει </a:t>
            </a:r>
            <a:r>
              <a:rPr lang="en-US" sz="1800" dirty="0" err="1" smtClean="0">
                <a:solidFill>
                  <a:srgbClr val="000000"/>
                </a:solidFill>
                <a:cs typeface="Arial" charset="0"/>
              </a:rPr>
              <a:t>να</a:t>
            </a:r>
            <a:r>
              <a:rPr lang="en-US" sz="1800" dirty="0" smtClean="0">
                <a:solidFill>
                  <a:srgbClr val="000000"/>
                </a:solidFill>
                <a:cs typeface="Arial" charset="0"/>
              </a:rPr>
              <a:t> </a:t>
            </a:r>
            <a:r>
              <a:rPr lang="el-GR" sz="1800" dirty="0" smtClean="0">
                <a:solidFill>
                  <a:srgbClr val="000000"/>
                </a:solidFill>
                <a:cs typeface="Arial" charset="0"/>
              </a:rPr>
              <a:t>είναι</a:t>
            </a:r>
            <a:r>
              <a:rPr lang="en-US" sz="1800" dirty="0" smtClean="0">
                <a:solidFill>
                  <a:srgbClr val="000000"/>
                </a:solidFill>
                <a:cs typeface="Arial" charset="0"/>
              </a:rPr>
              <a:t> </a:t>
            </a:r>
            <a:r>
              <a:rPr lang="en-US" sz="1800" dirty="0" err="1" smtClean="0">
                <a:solidFill>
                  <a:srgbClr val="000000"/>
                </a:solidFill>
                <a:cs typeface="Arial" charset="0"/>
              </a:rPr>
              <a:t>το</a:t>
            </a:r>
            <a:r>
              <a:rPr lang="en-US" sz="1800" dirty="0" smtClean="0">
                <a:solidFill>
                  <a:srgbClr val="000000"/>
                </a:solidFill>
                <a:cs typeface="Arial" charset="0"/>
              </a:rPr>
              <a:t> </a:t>
            </a:r>
            <a:r>
              <a:rPr lang="en-US" sz="1800" dirty="0" err="1" smtClean="0">
                <a:solidFill>
                  <a:srgbClr val="000000"/>
                </a:solidFill>
                <a:cs typeface="Arial" charset="0"/>
              </a:rPr>
              <a:t>ίδιο</a:t>
            </a:r>
            <a:r>
              <a:rPr lang="en-US" sz="1800" dirty="0" smtClean="0">
                <a:solidFill>
                  <a:srgbClr val="000000"/>
                </a:solidFill>
                <a:cs typeface="Arial" charset="0"/>
              </a:rPr>
              <a:t> </a:t>
            </a:r>
            <a:r>
              <a:rPr lang="en-US" sz="1800" dirty="0" err="1" smtClean="0">
                <a:solidFill>
                  <a:srgbClr val="000000"/>
                </a:solidFill>
                <a:cs typeface="Arial" charset="0"/>
              </a:rPr>
              <a:t>με</a:t>
            </a:r>
            <a:r>
              <a:rPr lang="en-US" sz="1800" dirty="0" smtClean="0">
                <a:solidFill>
                  <a:srgbClr val="000000"/>
                </a:solidFill>
                <a:cs typeface="Arial" charset="0"/>
              </a:rPr>
              <a:t> </a:t>
            </a:r>
            <a:r>
              <a:rPr lang="en-US" sz="1800" dirty="0" err="1" smtClean="0">
                <a:solidFill>
                  <a:srgbClr val="000000"/>
                </a:solidFill>
                <a:cs typeface="Arial" charset="0"/>
              </a:rPr>
              <a:t>εκείνο</a:t>
            </a:r>
            <a:r>
              <a:rPr lang="en-US" sz="1800" dirty="0" smtClean="0">
                <a:solidFill>
                  <a:srgbClr val="000000"/>
                </a:solidFill>
                <a:cs typeface="Arial" charset="0"/>
              </a:rPr>
              <a:t> </a:t>
            </a:r>
            <a:r>
              <a:rPr lang="en-US" sz="1800" dirty="0" err="1" smtClean="0">
                <a:solidFill>
                  <a:srgbClr val="000000"/>
                </a:solidFill>
                <a:cs typeface="Arial" charset="0"/>
              </a:rPr>
              <a:t>που</a:t>
            </a:r>
            <a:r>
              <a:rPr lang="en-US" sz="1800" dirty="0" smtClean="0">
                <a:solidFill>
                  <a:srgbClr val="000000"/>
                </a:solidFill>
                <a:cs typeface="Arial" charset="0"/>
              </a:rPr>
              <a:t> </a:t>
            </a:r>
            <a:r>
              <a:rPr lang="el-GR" sz="1800" dirty="0" smtClean="0">
                <a:solidFill>
                  <a:srgbClr val="000000"/>
                </a:solidFill>
                <a:cs typeface="Arial" charset="0"/>
              </a:rPr>
              <a:t>προκύπτει</a:t>
            </a:r>
            <a:r>
              <a:rPr lang="en-US" sz="1800" dirty="0" smtClean="0">
                <a:solidFill>
                  <a:srgbClr val="000000"/>
                </a:solidFill>
                <a:cs typeface="Arial" charset="0"/>
              </a:rPr>
              <a:t> </a:t>
            </a:r>
            <a:r>
              <a:rPr lang="el-GR" sz="1800" dirty="0" smtClean="0">
                <a:solidFill>
                  <a:srgbClr val="000000"/>
                </a:solidFill>
                <a:cs typeface="Arial" charset="0"/>
              </a:rPr>
              <a:t>με την εφαρμογή του</a:t>
            </a:r>
            <a:r>
              <a:rPr lang="en-US" sz="1800" dirty="0" smtClean="0">
                <a:solidFill>
                  <a:srgbClr val="000000"/>
                </a:solidFill>
                <a:cs typeface="Arial" charset="0"/>
              </a:rPr>
              <a:t> </a:t>
            </a:r>
            <a:r>
              <a:rPr lang="en-US" sz="1800" dirty="0" err="1" smtClean="0">
                <a:solidFill>
                  <a:srgbClr val="000000"/>
                </a:solidFill>
                <a:cs typeface="Arial" charset="0"/>
              </a:rPr>
              <a:t>νόμο</a:t>
            </a:r>
            <a:r>
              <a:rPr lang="el-GR" sz="1800" dirty="0" smtClean="0">
                <a:solidFill>
                  <a:srgbClr val="000000"/>
                </a:solidFill>
                <a:cs typeface="Arial" charset="0"/>
              </a:rPr>
              <a:t>υ</a:t>
            </a:r>
            <a:r>
              <a:rPr lang="en-US" sz="1800" dirty="0" smtClean="0">
                <a:solidFill>
                  <a:srgbClr val="000000"/>
                </a:solidFill>
                <a:cs typeface="Arial" charset="0"/>
              </a:rPr>
              <a:t> </a:t>
            </a:r>
            <a:r>
              <a:rPr lang="en-US" sz="1800" dirty="0" err="1" smtClean="0">
                <a:solidFill>
                  <a:srgbClr val="000000"/>
                </a:solidFill>
                <a:cs typeface="Arial" charset="0"/>
              </a:rPr>
              <a:t>Biot</a:t>
            </a:r>
            <a:r>
              <a:rPr lang="el-GR" sz="1800" dirty="0" smtClean="0">
                <a:solidFill>
                  <a:srgbClr val="000000"/>
                </a:solidFill>
                <a:cs typeface="Arial" charset="0"/>
              </a:rPr>
              <a:t>-</a:t>
            </a:r>
            <a:r>
              <a:rPr lang="en-US" sz="1800" dirty="0" err="1" smtClean="0">
                <a:solidFill>
                  <a:srgbClr val="000000"/>
                </a:solidFill>
                <a:cs typeface="Arial" charset="0"/>
              </a:rPr>
              <a:t>Savart</a:t>
            </a:r>
            <a:r>
              <a:rPr lang="en-US" sz="1800" dirty="0" smtClean="0">
                <a:solidFill>
                  <a:srgbClr val="000000"/>
                </a:solidFill>
                <a:cs typeface="Arial" charset="0"/>
              </a:rPr>
              <a:t>.</a:t>
            </a:r>
            <a:endParaRPr lang="en-US" sz="1800" dirty="0" smtClean="0">
              <a:solidFill>
                <a:srgbClr val="000000"/>
              </a:solidFill>
            </a:endParaRPr>
          </a:p>
        </p:txBody>
      </p:sp>
      <p:pic>
        <p:nvPicPr>
          <p:cNvPr id="45061" name="Picture 7" descr="27819_3013"/>
          <p:cNvPicPr>
            <a:picLocks noChangeAspect="1" noChangeArrowheads="1"/>
          </p:cNvPicPr>
          <p:nvPr/>
        </p:nvPicPr>
        <p:blipFill>
          <a:blip r:embed="rId3" cstate="print"/>
          <a:srcRect t="3594" r="7234"/>
          <a:stretch>
            <a:fillRect/>
          </a:stretch>
        </p:blipFill>
        <p:spPr bwMode="auto">
          <a:xfrm>
            <a:off x="5161834" y="1799906"/>
            <a:ext cx="3628206" cy="3258187"/>
          </a:xfrm>
          <a:prstGeom prst="rect">
            <a:avLst/>
          </a:prstGeom>
          <a:noFill/>
          <a:ln w="9525">
            <a:noFill/>
            <a:miter lim="800000"/>
            <a:headEnd/>
            <a:tailEnd/>
          </a:ln>
        </p:spPr>
      </p:pic>
      <p:sp>
        <p:nvSpPr>
          <p:cNvPr id="6" name="Rectangle 2"/>
          <p:cNvSpPr txBox="1">
            <a:spLocks noChangeArrowheads="1"/>
          </p:cNvSpPr>
          <p:nvPr/>
        </p:nvSpPr>
        <p:spPr bwMode="auto">
          <a:xfrm>
            <a:off x="213851" y="38482"/>
            <a:ext cx="8716298" cy="677108"/>
          </a:xfrm>
          <a:prstGeom prst="rect">
            <a:avLst/>
          </a:prstGeom>
          <a:noFill/>
          <a:ln w="9525">
            <a:noFill/>
            <a:miter lim="800000"/>
            <a:headEnd/>
            <a:tailEnd/>
          </a:ln>
        </p:spPr>
        <p:txBody>
          <a:bodyPr vert="horz" wrap="square" lIns="0" tIns="91440" rIns="0" bIns="0" numCol="1" anchor="ctr" anchorCtr="0" compatLnSpc="1">
            <a:prstTxWarp prst="textNoShape">
              <a:avLst/>
            </a:prstTxWarp>
            <a:spAutoFit/>
          </a:bodyPr>
          <a:lstStyle/>
          <a:p>
            <a:pPr marL="2005013" lvl="0" indent="-2005013" eaLnBrk="0" hangingPunct="0"/>
            <a:r>
              <a:rPr kumimoji="0" lang="el-GR" sz="2000" b="1" i="1" u="none" strike="noStrike" kern="0" cap="none" spc="0" normalizeH="0" baseline="0" noProof="0" dirty="0" smtClean="0">
                <a:ln>
                  <a:noFill/>
                </a:ln>
                <a:solidFill>
                  <a:srgbClr val="0D3857"/>
                </a:solidFill>
                <a:effectLst/>
                <a:uLnTx/>
                <a:uFillTx/>
                <a:latin typeface="Times New Roman" pitchFamily="18" charset="0"/>
                <a:ea typeface="+mj-ea"/>
                <a:cs typeface="Times New Roman" pitchFamily="18" charset="0"/>
              </a:rPr>
              <a:t>Παράδειγμα</a:t>
            </a:r>
            <a:r>
              <a:rPr kumimoji="0" lang="el-GR" sz="2000" b="0" i="0" u="none" strike="noStrike" kern="0" cap="none" spc="0" normalizeH="0" baseline="0" noProof="0" dirty="0" smtClean="0">
                <a:ln>
                  <a:noFill/>
                </a:ln>
                <a:solidFill>
                  <a:srgbClr val="0D3857"/>
                </a:solidFill>
                <a:effectLst/>
                <a:uLnTx/>
                <a:uFillTx/>
                <a:latin typeface="+mj-lt"/>
                <a:ea typeface="+mj-ea"/>
                <a:cs typeface="ＭＳ Ｐゴシック"/>
              </a:rPr>
              <a:t> </a:t>
            </a:r>
            <a:r>
              <a:rPr kumimoji="0" lang="el-GR" sz="1800" b="1" i="0" u="none" strike="noStrike" kern="0" cap="none" spc="0" normalizeH="0" baseline="0" noProof="0" dirty="0" smtClean="0">
                <a:ln>
                  <a:noFill/>
                </a:ln>
                <a:solidFill>
                  <a:srgbClr val="FF0000"/>
                </a:solidFill>
                <a:effectLst/>
                <a:uLnTx/>
                <a:uFillTx/>
                <a:latin typeface="+mj-lt"/>
                <a:ea typeface="+mj-ea"/>
                <a:cs typeface="ＭＳ Ｐゴシック"/>
              </a:rPr>
              <a:t>Η</a:t>
            </a:r>
            <a:r>
              <a:rPr kumimoji="0" lang="en-US" sz="1800" b="1" i="0" u="none" strike="noStrike" kern="0" cap="none" spc="0" normalizeH="0" baseline="0" noProof="0" dirty="0" smtClean="0">
                <a:ln>
                  <a:noFill/>
                </a:ln>
                <a:solidFill>
                  <a:srgbClr val="FF0000"/>
                </a:solidFill>
                <a:effectLst/>
                <a:uLnTx/>
                <a:uFillTx/>
                <a:latin typeface="+mj-lt"/>
                <a:ea typeface="+mj-ea"/>
                <a:cs typeface="ＭＳ Ｐゴシック"/>
              </a:rPr>
              <a:t>8</a:t>
            </a:r>
            <a:r>
              <a:rPr kumimoji="0" lang="el-GR" sz="1800" b="1" i="0" u="none" strike="noStrike" kern="0" cap="none" spc="0" normalizeH="0" baseline="0" noProof="0" dirty="0" smtClean="0">
                <a:ln>
                  <a:noFill/>
                </a:ln>
                <a:solidFill>
                  <a:srgbClr val="FF0000"/>
                </a:solidFill>
                <a:effectLst/>
                <a:uLnTx/>
                <a:uFillTx/>
                <a:latin typeface="+mj-lt"/>
                <a:ea typeface="+mj-ea"/>
                <a:cs typeface="ＭＳ Ｐゴシック"/>
              </a:rPr>
              <a:t>.</a:t>
            </a:r>
            <a:r>
              <a:rPr kumimoji="0" lang="en-US" sz="1800" b="1" i="0" u="none" strike="noStrike" kern="0" cap="none" spc="0" normalizeH="0" baseline="0" noProof="0" dirty="0" smtClean="0">
                <a:ln>
                  <a:noFill/>
                </a:ln>
                <a:solidFill>
                  <a:srgbClr val="FF0000"/>
                </a:solidFill>
                <a:effectLst/>
                <a:uLnTx/>
                <a:uFillTx/>
                <a:latin typeface="+mj-lt"/>
                <a:ea typeface="+mj-ea"/>
                <a:cs typeface="ＭＳ Ｐゴシック"/>
              </a:rPr>
              <a:t>5</a:t>
            </a:r>
            <a:r>
              <a:rPr kumimoji="0" lang="el-GR" sz="2000" b="0" i="0" u="none" strike="noStrike" kern="0" cap="none" spc="0" normalizeH="0" baseline="0" noProof="0" dirty="0" smtClean="0">
                <a:ln>
                  <a:noFill/>
                </a:ln>
                <a:solidFill>
                  <a:srgbClr val="0D3857"/>
                </a:solidFill>
                <a:effectLst/>
                <a:uLnTx/>
                <a:uFillTx/>
                <a:latin typeface="+mj-lt"/>
                <a:ea typeface="+mj-ea"/>
                <a:cs typeface="ＭＳ Ｐゴシック"/>
              </a:rPr>
              <a:t>  </a:t>
            </a:r>
            <a:r>
              <a:rPr lang="el-GR" b="1" dirty="0" smtClean="0">
                <a:solidFill>
                  <a:srgbClr val="0D3857"/>
                </a:solidFill>
              </a:rPr>
              <a:t>Μ</a:t>
            </a:r>
            <a:r>
              <a:rPr lang="en-US" b="1" dirty="0" err="1" smtClean="0">
                <a:solidFill>
                  <a:srgbClr val="0D3857"/>
                </a:solidFill>
              </a:rPr>
              <a:t>αγνητικό</a:t>
            </a:r>
            <a:r>
              <a:rPr lang="en-US" b="1" dirty="0" smtClean="0">
                <a:solidFill>
                  <a:srgbClr val="0D3857"/>
                </a:solidFill>
              </a:rPr>
              <a:t> </a:t>
            </a:r>
            <a:r>
              <a:rPr lang="en-US" b="1" dirty="0" err="1" smtClean="0">
                <a:solidFill>
                  <a:srgbClr val="0D3857"/>
                </a:solidFill>
              </a:rPr>
              <a:t>πεδίο</a:t>
            </a:r>
            <a:r>
              <a:rPr lang="en-US" b="1" dirty="0" smtClean="0">
                <a:solidFill>
                  <a:srgbClr val="0D3857"/>
                </a:solidFill>
              </a:rPr>
              <a:t> </a:t>
            </a:r>
            <a:r>
              <a:rPr lang="el-GR" b="1" dirty="0" smtClean="0">
                <a:solidFill>
                  <a:srgbClr val="0D3857"/>
                </a:solidFill>
              </a:rPr>
              <a:t>που δημιουργείται από ευθύγραμμο ρευματοφόρο αγωγό</a:t>
            </a:r>
            <a:endParaRPr kumimoji="0" lang="en-US" b="1" i="0" u="none" strike="noStrike" kern="0" cap="none" spc="0" normalizeH="0" baseline="0" noProof="0" dirty="0" smtClean="0">
              <a:ln>
                <a:noFill/>
              </a:ln>
              <a:solidFill>
                <a:srgbClr val="0D3857"/>
              </a:solidFill>
              <a:effectLst/>
              <a:uLnTx/>
              <a:uFillTx/>
              <a:latin typeface="+mj-lt"/>
              <a:ea typeface="+mj-ea"/>
              <a:cs typeface="ＭＳ Ｐゴシック"/>
            </a:endParaRPr>
          </a:p>
        </p:txBody>
      </p:sp>
      <p:sp>
        <p:nvSpPr>
          <p:cNvPr id="7" name="Rectangle 6"/>
          <p:cNvSpPr/>
          <p:nvPr/>
        </p:nvSpPr>
        <p:spPr>
          <a:xfrm>
            <a:off x="243348" y="682012"/>
            <a:ext cx="8657304" cy="1323439"/>
          </a:xfrm>
          <a:prstGeom prst="rect">
            <a:avLst/>
          </a:prstGeom>
        </p:spPr>
        <p:txBody>
          <a:bodyPr wrap="square">
            <a:spAutoFit/>
          </a:bodyPr>
          <a:lstStyle/>
          <a:p>
            <a:pPr marL="457200"/>
            <a:r>
              <a:rPr lang="el-GR" dirty="0" smtClean="0">
                <a:latin typeface="+mn-lt"/>
              </a:rPr>
              <a:t>Ένα ευθύγραμμο σύρμα μεγάλου μήκους και ακτίνας </a:t>
            </a:r>
            <a:r>
              <a:rPr lang="en-US" sz="2000" i="1" dirty="0" smtClean="0">
                <a:latin typeface="Times New Roman" pitchFamily="18" charset="0"/>
                <a:cs typeface="Times New Roman" pitchFamily="18" charset="0"/>
              </a:rPr>
              <a:t>R</a:t>
            </a:r>
            <a:r>
              <a:rPr lang="en-US" dirty="0" smtClean="0">
                <a:latin typeface="+mn-lt"/>
              </a:rPr>
              <a:t> </a:t>
            </a:r>
            <a:r>
              <a:rPr lang="el-GR" dirty="0" smtClean="0">
                <a:latin typeface="+mn-lt"/>
              </a:rPr>
              <a:t>διαρρέεται από σταθερό ρεύμα </a:t>
            </a:r>
            <a:r>
              <a:rPr lang="en-US" sz="2000" i="1" dirty="0" smtClean="0">
                <a:latin typeface="Times New Roman" pitchFamily="18" charset="0"/>
                <a:cs typeface="Times New Roman" pitchFamily="18" charset="0"/>
              </a:rPr>
              <a:t>I</a:t>
            </a:r>
            <a:r>
              <a:rPr lang="el-GR" dirty="0" smtClean="0">
                <a:latin typeface="+mn-lt"/>
              </a:rPr>
              <a:t>  κατανεμημένο ομοιόμοφρα σε όλη τη διατομή τους. Υπολογίστε το μαγνητικό πεδίο σε απόσταση </a:t>
            </a:r>
            <a:r>
              <a:rPr lang="en-US" sz="2000" i="1" dirty="0" smtClean="0">
                <a:latin typeface="Times New Roman" pitchFamily="18" charset="0"/>
                <a:cs typeface="Times New Roman" pitchFamily="18" charset="0"/>
              </a:rPr>
              <a:t>r</a:t>
            </a:r>
            <a:r>
              <a:rPr lang="el-GR" sz="2000" i="1" dirty="0" smtClean="0">
                <a:latin typeface="Times New Roman" pitchFamily="18" charset="0"/>
                <a:cs typeface="Times New Roman" pitchFamily="18" charset="0"/>
              </a:rPr>
              <a:t> </a:t>
            </a:r>
            <a:r>
              <a:rPr lang="el-GR" dirty="0" smtClean="0">
                <a:latin typeface="+mn-lt"/>
              </a:rPr>
              <a:t>από το κέντρο του σύρματος, στις περιοχές (Α) </a:t>
            </a:r>
            <a:r>
              <a:rPr lang="en-US" sz="2000" i="1" dirty="0" smtClean="0">
                <a:latin typeface="Times New Roman" pitchFamily="18" charset="0"/>
                <a:cs typeface="Times New Roman" pitchFamily="18" charset="0"/>
              </a:rPr>
              <a:t>r </a:t>
            </a:r>
            <a:r>
              <a:rPr lang="en-US" sz="2000" dirty="0" smtClean="0">
                <a:latin typeface="Times New Roman" pitchFamily="18" charset="0"/>
                <a:cs typeface="Times New Roman" pitchFamily="18" charset="0"/>
                <a:sym typeface="Symbol"/>
              </a:rPr>
              <a:t></a:t>
            </a:r>
            <a:r>
              <a:rPr lang="el-GR" sz="2000" i="1" dirty="0" smtClean="0">
                <a:latin typeface="Times New Roman" pitchFamily="18" charset="0"/>
                <a:cs typeface="Times New Roman" pitchFamily="18" charset="0"/>
                <a:sym typeface="Symbol"/>
              </a:rPr>
              <a:t> </a:t>
            </a:r>
            <a:r>
              <a:rPr lang="en-US" sz="2000" i="1" dirty="0" smtClean="0">
                <a:latin typeface="Times New Roman" pitchFamily="18" charset="0"/>
                <a:cs typeface="Times New Roman" pitchFamily="18" charset="0"/>
              </a:rPr>
              <a:t>R</a:t>
            </a:r>
            <a:r>
              <a:rPr lang="en-US" dirty="0" smtClean="0">
                <a:latin typeface="+mn-lt"/>
              </a:rPr>
              <a:t> </a:t>
            </a:r>
            <a:r>
              <a:rPr lang="el-GR" dirty="0" smtClean="0">
                <a:latin typeface="+mn-lt"/>
              </a:rPr>
              <a:t>και  (Β) </a:t>
            </a:r>
            <a:r>
              <a:rPr lang="en-US" sz="2000" i="1" dirty="0" smtClean="0">
                <a:latin typeface="Times New Roman" pitchFamily="18" charset="0"/>
                <a:cs typeface="Times New Roman" pitchFamily="18" charset="0"/>
              </a:rPr>
              <a:t>r</a:t>
            </a:r>
            <a:r>
              <a:rPr lang="en-US" dirty="0" smtClean="0">
                <a:latin typeface="+mn-lt"/>
              </a:rPr>
              <a:t> &lt; </a:t>
            </a:r>
            <a:r>
              <a:rPr lang="en-US" sz="2000" i="1" dirty="0" smtClean="0">
                <a:latin typeface="Times New Roman" pitchFamily="18" charset="0"/>
                <a:cs typeface="Times New Roman" pitchFamily="18" charset="0"/>
              </a:rPr>
              <a:t>R</a:t>
            </a:r>
            <a:r>
              <a:rPr lang="en-US" dirty="0" smtClean="0">
                <a:latin typeface="+mn-lt"/>
              </a:rPr>
              <a:t>.</a:t>
            </a:r>
            <a:endParaRPr lang="el-GR" dirty="0">
              <a:latin typeface="+mn-lt"/>
            </a:endParaRPr>
          </a:p>
        </p:txBody>
      </p:sp>
      <p:sp>
        <p:nvSpPr>
          <p:cNvPr id="9" name="Rectangle 4"/>
          <p:cNvSpPr>
            <a:spLocks noGrp="1" noChangeArrowheads="1"/>
          </p:cNvSpPr>
          <p:nvPr>
            <p:ph sz="half" idx="1"/>
          </p:nvPr>
        </p:nvSpPr>
        <p:spPr>
          <a:xfrm>
            <a:off x="280219" y="2197504"/>
            <a:ext cx="4468661" cy="282129"/>
          </a:xfrm>
        </p:spPr>
        <p:txBody>
          <a:bodyPr wrap="square">
            <a:spAutoFit/>
          </a:bodyPr>
          <a:lstStyle/>
          <a:p>
            <a:pPr marL="0" indent="0"/>
            <a:r>
              <a:rPr lang="el-GR" sz="1800" b="1" dirty="0" smtClean="0">
                <a:solidFill>
                  <a:srgbClr val="FF0000"/>
                </a:solidFill>
              </a:rPr>
              <a:t>ΛΥΣΗ</a:t>
            </a:r>
          </a:p>
        </p:txBody>
      </p:sp>
      <p:graphicFrame>
        <p:nvGraphicFramePr>
          <p:cNvPr id="102403" name="Object 3"/>
          <p:cNvGraphicFramePr>
            <a:graphicFrameLocks noChangeAspect="1"/>
          </p:cNvGraphicFramePr>
          <p:nvPr/>
        </p:nvGraphicFramePr>
        <p:xfrm>
          <a:off x="398463" y="4629150"/>
          <a:ext cx="1389062" cy="576263"/>
        </p:xfrm>
        <a:graphic>
          <a:graphicData uri="http://schemas.openxmlformats.org/presentationml/2006/ole">
            <p:oleObj spid="_x0000_s102403" name="Equation" r:id="rId4" imgW="825480" imgH="342720" progId="Equation.3">
              <p:embed/>
            </p:oleObj>
          </a:graphicData>
        </a:graphic>
      </p:graphicFrame>
      <p:graphicFrame>
        <p:nvGraphicFramePr>
          <p:cNvPr id="102404" name="Object 4"/>
          <p:cNvGraphicFramePr>
            <a:graphicFrameLocks noChangeAspect="1"/>
          </p:cNvGraphicFramePr>
          <p:nvPr/>
        </p:nvGraphicFramePr>
        <p:xfrm>
          <a:off x="1781175" y="4708525"/>
          <a:ext cx="1617663" cy="495300"/>
        </p:xfrm>
        <a:graphic>
          <a:graphicData uri="http://schemas.openxmlformats.org/presentationml/2006/ole">
            <p:oleObj spid="_x0000_s102404" name="Equation" r:id="rId5" imgW="952200" imgH="291960" progId="Equation.3">
              <p:embed/>
            </p:oleObj>
          </a:graphicData>
        </a:graphic>
      </p:graphicFrame>
      <p:graphicFrame>
        <p:nvGraphicFramePr>
          <p:cNvPr id="102406" name="Object 6"/>
          <p:cNvGraphicFramePr>
            <a:graphicFrameLocks noChangeAspect="1"/>
          </p:cNvGraphicFramePr>
          <p:nvPr/>
        </p:nvGraphicFramePr>
        <p:xfrm>
          <a:off x="3413125" y="4703763"/>
          <a:ext cx="1644650" cy="503237"/>
        </p:xfrm>
        <a:graphic>
          <a:graphicData uri="http://schemas.openxmlformats.org/presentationml/2006/ole">
            <p:oleObj spid="_x0000_s102406" name="Equation" r:id="rId6" imgW="952200" imgH="291960" progId="Equation.3">
              <p:embed/>
            </p:oleObj>
          </a:graphicData>
        </a:graphic>
      </p:graphicFrame>
      <p:graphicFrame>
        <p:nvGraphicFramePr>
          <p:cNvPr id="102408" name="Object 8"/>
          <p:cNvGraphicFramePr>
            <a:graphicFrameLocks noChangeAspect="1"/>
          </p:cNvGraphicFramePr>
          <p:nvPr/>
        </p:nvGraphicFramePr>
        <p:xfrm>
          <a:off x="1787525" y="5462588"/>
          <a:ext cx="1736725" cy="338137"/>
        </p:xfrm>
        <a:graphic>
          <a:graphicData uri="http://schemas.openxmlformats.org/presentationml/2006/ole">
            <p:oleObj spid="_x0000_s102408" name="Equation" r:id="rId7" imgW="1041120" imgH="203040" progId="Equation.3">
              <p:embed/>
            </p:oleObj>
          </a:graphicData>
        </a:graphic>
      </p:graphicFrame>
      <p:graphicFrame>
        <p:nvGraphicFramePr>
          <p:cNvPr id="102409" name="Object 9"/>
          <p:cNvGraphicFramePr>
            <a:graphicFrameLocks noChangeAspect="1"/>
          </p:cNvGraphicFramePr>
          <p:nvPr/>
        </p:nvGraphicFramePr>
        <p:xfrm>
          <a:off x="3560763" y="5283200"/>
          <a:ext cx="1243012" cy="704850"/>
        </p:xfrm>
        <a:graphic>
          <a:graphicData uri="http://schemas.openxmlformats.org/presentationml/2006/ole">
            <p:oleObj spid="_x0000_s102409" name="Equation" r:id="rId8" imgW="73656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11" dur="500"/>
                                        <p:tgtEl>
                                          <p:spTgt spid="4505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5059">
                                            <p:txEl>
                                              <p:pRg st="1" end="1"/>
                                            </p:txEl>
                                          </p:spTgt>
                                        </p:tgtEl>
                                        <p:attrNameLst>
                                          <p:attrName>style.visibility</p:attrName>
                                        </p:attrNameLst>
                                      </p:cBhvr>
                                      <p:to>
                                        <p:strVal val="visible"/>
                                      </p:to>
                                    </p:set>
                                    <p:animEffect transition="in" filter="blinds(horizontal)">
                                      <p:cBhvr>
                                        <p:cTn id="16" dur="500"/>
                                        <p:tgtEl>
                                          <p:spTgt spid="450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2403"/>
                                        </p:tgtEl>
                                        <p:attrNameLst>
                                          <p:attrName>style.visibility</p:attrName>
                                        </p:attrNameLst>
                                      </p:cBhvr>
                                      <p:to>
                                        <p:strVal val="visible"/>
                                      </p:to>
                                    </p:set>
                                    <p:animEffect transition="in" filter="blinds(horizontal)">
                                      <p:cBhvr>
                                        <p:cTn id="21" dur="500"/>
                                        <p:tgtEl>
                                          <p:spTgt spid="10240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2404"/>
                                        </p:tgtEl>
                                        <p:attrNameLst>
                                          <p:attrName>style.visibility</p:attrName>
                                        </p:attrNameLst>
                                      </p:cBhvr>
                                      <p:to>
                                        <p:strVal val="visible"/>
                                      </p:to>
                                    </p:set>
                                    <p:animEffect transition="in" filter="blinds(horizontal)">
                                      <p:cBhvr>
                                        <p:cTn id="26" dur="500"/>
                                        <p:tgtEl>
                                          <p:spTgt spid="10240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2406"/>
                                        </p:tgtEl>
                                        <p:attrNameLst>
                                          <p:attrName>style.visibility</p:attrName>
                                        </p:attrNameLst>
                                      </p:cBhvr>
                                      <p:to>
                                        <p:strVal val="visible"/>
                                      </p:to>
                                    </p:set>
                                    <p:animEffect transition="in" filter="blinds(horizontal)">
                                      <p:cBhvr>
                                        <p:cTn id="31" dur="500"/>
                                        <p:tgtEl>
                                          <p:spTgt spid="10240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2408"/>
                                        </p:tgtEl>
                                        <p:attrNameLst>
                                          <p:attrName>style.visibility</p:attrName>
                                        </p:attrNameLst>
                                      </p:cBhvr>
                                      <p:to>
                                        <p:strVal val="visible"/>
                                      </p:to>
                                    </p:set>
                                    <p:animEffect transition="in" filter="blinds(horizontal)">
                                      <p:cBhvr>
                                        <p:cTn id="36" dur="500"/>
                                        <p:tgtEl>
                                          <p:spTgt spid="10240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02409"/>
                                        </p:tgtEl>
                                        <p:attrNameLst>
                                          <p:attrName>style.visibility</p:attrName>
                                        </p:attrNameLst>
                                      </p:cBhvr>
                                      <p:to>
                                        <p:strVal val="visible"/>
                                      </p:to>
                                    </p:set>
                                    <p:animEffect transition="in" filter="blinds(horizontal)">
                                      <p:cBhvr>
                                        <p:cTn id="41" dur="500"/>
                                        <p:tgtEl>
                                          <p:spTgt spid="102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5" name="Rectangle 3"/>
          <p:cNvSpPr>
            <a:spLocks noGrp="1" noChangeArrowheads="1"/>
          </p:cNvSpPr>
          <p:nvPr>
            <p:ph idx="1"/>
          </p:nvPr>
        </p:nvSpPr>
        <p:spPr/>
        <p:txBody>
          <a:bodyPr/>
          <a:lstStyle/>
          <a:p>
            <a:pPr marL="0" indent="0"/>
            <a:endParaRPr lang="en-US" dirty="0" smtClean="0">
              <a:solidFill>
                <a:srgbClr val="000000"/>
              </a:solidFill>
            </a:endParaRPr>
          </a:p>
          <a:p>
            <a:pPr marL="0" indent="0"/>
            <a:endParaRPr lang="en-US" dirty="0" smtClean="0">
              <a:solidFill>
                <a:srgbClr val="000000"/>
              </a:solidFill>
            </a:endParaRPr>
          </a:p>
          <a:p>
            <a:pPr marL="0" indent="0"/>
            <a:endParaRPr lang="en-US" dirty="0" smtClean="0">
              <a:solidFill>
                <a:srgbClr val="000000"/>
              </a:solidFill>
            </a:endParaRPr>
          </a:p>
        </p:txBody>
      </p:sp>
      <p:sp>
        <p:nvSpPr>
          <p:cNvPr id="15366"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Η8.3</a:t>
            </a:r>
          </a:p>
        </p:txBody>
      </p:sp>
      <p:sp>
        <p:nvSpPr>
          <p:cNvPr id="7" name="Rectangle 2"/>
          <p:cNvSpPr txBox="1">
            <a:spLocks noChangeArrowheads="1"/>
          </p:cNvSpPr>
          <p:nvPr/>
        </p:nvSpPr>
        <p:spPr bwMode="auto">
          <a:xfrm>
            <a:off x="213851" y="176980"/>
            <a:ext cx="8716298" cy="400110"/>
          </a:xfrm>
          <a:prstGeom prst="rect">
            <a:avLst/>
          </a:prstGeom>
          <a:noFill/>
          <a:ln w="9525">
            <a:noFill/>
            <a:miter lim="800000"/>
            <a:headEnd/>
            <a:tailEnd/>
          </a:ln>
        </p:spPr>
        <p:txBody>
          <a:bodyPr vert="horz" wrap="square" lIns="0" tIns="91440" rIns="0" bIns="0" numCol="1" anchor="ctr" anchorCtr="0" compatLnSpc="1">
            <a:prstTxWarp prst="textNoShape">
              <a:avLst/>
            </a:prstTxWarp>
            <a:spAutoFit/>
          </a:bodyPr>
          <a:lstStyle/>
          <a:p>
            <a:pPr marL="1887538" lvl="0" indent="-1887538" eaLnBrk="0" hangingPunct="0"/>
            <a:r>
              <a:rPr lang="el-GR" sz="2000" b="1" dirty="0" smtClean="0">
                <a:solidFill>
                  <a:srgbClr val="FF0000"/>
                </a:solidFill>
              </a:rPr>
              <a:t>ΛΥΣΗ</a:t>
            </a:r>
            <a:r>
              <a:rPr kumimoji="0" lang="el-GR" sz="2000" b="0" i="0" u="none" strike="noStrike" kern="0" cap="none" spc="0" normalizeH="0" baseline="0" noProof="0" dirty="0" smtClean="0">
                <a:ln>
                  <a:noFill/>
                </a:ln>
                <a:solidFill>
                  <a:srgbClr val="0D3857"/>
                </a:solidFill>
                <a:effectLst/>
                <a:uLnTx/>
                <a:uFillTx/>
                <a:latin typeface="+mj-lt"/>
                <a:ea typeface="+mj-ea"/>
                <a:cs typeface="ＭＳ Ｐゴシック"/>
              </a:rPr>
              <a:t>  </a:t>
            </a:r>
            <a:r>
              <a:rPr lang="el-GR" sz="1600" dirty="0" smtClean="0">
                <a:solidFill>
                  <a:srgbClr val="0D3857"/>
                </a:solidFill>
              </a:rPr>
              <a:t>(</a:t>
            </a:r>
            <a:r>
              <a:rPr lang="el-GR" sz="1600" i="1" dirty="0" smtClean="0">
                <a:solidFill>
                  <a:srgbClr val="0D3857"/>
                </a:solidFill>
              </a:rPr>
              <a:t>συνέχεια</a:t>
            </a:r>
            <a:r>
              <a:rPr lang="el-GR" sz="1600" dirty="0" smtClean="0">
                <a:solidFill>
                  <a:srgbClr val="0D3857"/>
                </a:solidFill>
              </a:rPr>
              <a:t>)</a:t>
            </a:r>
            <a:endParaRPr kumimoji="0" lang="en-US" sz="1600" i="0" u="none" strike="noStrike" kern="0" cap="none" spc="0" normalizeH="0" baseline="0" noProof="0" dirty="0" smtClean="0">
              <a:ln>
                <a:noFill/>
              </a:ln>
              <a:solidFill>
                <a:srgbClr val="0D3857"/>
              </a:solidFill>
              <a:effectLst/>
              <a:uLnTx/>
              <a:uFillTx/>
              <a:latin typeface="+mj-lt"/>
              <a:ea typeface="+mj-ea"/>
              <a:cs typeface="ＭＳ Ｐゴシック"/>
            </a:endParaRPr>
          </a:p>
        </p:txBody>
      </p:sp>
      <p:sp>
        <p:nvSpPr>
          <p:cNvPr id="9" name="Rectangle 3"/>
          <p:cNvSpPr txBox="1">
            <a:spLocks noChangeArrowheads="1"/>
          </p:cNvSpPr>
          <p:nvPr/>
        </p:nvSpPr>
        <p:spPr bwMode="auto">
          <a:xfrm>
            <a:off x="280219" y="732481"/>
            <a:ext cx="4498156" cy="189282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8463" lvl="0" indent="-398463" defTabSz="457200" eaLnBrk="0" hangingPunct="0">
              <a:spcBef>
                <a:spcPts val="1800"/>
              </a:spcBef>
            </a:pPr>
            <a:r>
              <a:rPr kumimoji="0" lang="el-GR" sz="1800" b="1" i="0" u="none" strike="noStrike" kern="0" cap="none" spc="0" normalizeH="0" baseline="0" noProof="0" dirty="0" smtClean="0">
                <a:ln>
                  <a:noFill/>
                </a:ln>
                <a:solidFill>
                  <a:srgbClr val="000000"/>
                </a:solidFill>
                <a:effectLst/>
                <a:uLnTx/>
                <a:uFillTx/>
                <a:latin typeface="+mn-lt"/>
                <a:ea typeface="+mn-ea"/>
                <a:cs typeface="ＭＳ Ｐゴシック"/>
              </a:rPr>
              <a:t>(Β)</a:t>
            </a:r>
            <a:r>
              <a:rPr kumimoji="0" lang="el-GR" sz="1800" b="0" i="0" u="none" strike="noStrike" kern="0" cap="none" spc="0" normalizeH="0" baseline="0" noProof="0" dirty="0" smtClean="0">
                <a:ln>
                  <a:noFill/>
                </a:ln>
                <a:solidFill>
                  <a:srgbClr val="000000"/>
                </a:solidFill>
                <a:effectLst/>
                <a:uLnTx/>
                <a:uFillTx/>
                <a:latin typeface="+mn-lt"/>
                <a:ea typeface="+mn-ea"/>
                <a:cs typeface="ＭＳ Ｐゴシック"/>
              </a:rPr>
              <a:t>	Για το μαγνητικό πεδίο </a:t>
            </a:r>
            <a:r>
              <a:rPr lang="el-GR" dirty="0" smtClean="0">
                <a:solidFill>
                  <a:srgbClr val="000000"/>
                </a:solidFill>
              </a:rPr>
              <a:t>σ</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εσωτερικό</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σύρματος</a:t>
            </a:r>
            <a:r>
              <a:rPr lang="en-US" dirty="0" smtClean="0">
                <a:solidFill>
                  <a:srgbClr val="000000"/>
                </a:solidFill>
              </a:rPr>
              <a:t>, </a:t>
            </a:r>
            <a:r>
              <a:rPr lang="el-GR" kern="0" dirty="0" smtClean="0">
                <a:solidFill>
                  <a:srgbClr val="000000"/>
                </a:solidFill>
                <a:latin typeface="+mn-lt"/>
                <a:ea typeface="+mn-ea"/>
                <a:cs typeface="ＭＳ Ｐゴシック"/>
              </a:rPr>
              <a:t>επιλέγουμε σαν κλειστή διαδρομή ολοκλήρωσης τον κύκλο 2</a:t>
            </a:r>
          </a:p>
          <a:p>
            <a:pPr marL="398463" lvl="0" defTabSz="457200" eaLnBrk="0" hangingPunct="0">
              <a:spcBef>
                <a:spcPts val="1800"/>
              </a:spcBef>
            </a:pPr>
            <a:r>
              <a:rPr lang="el-GR" dirty="0" smtClean="0">
                <a:solidFill>
                  <a:srgbClr val="000000"/>
                </a:solidFill>
              </a:rPr>
              <a:t>Π</a:t>
            </a:r>
            <a:r>
              <a:rPr lang="en-US" dirty="0" err="1" smtClean="0">
                <a:solidFill>
                  <a:srgbClr val="000000"/>
                </a:solidFill>
              </a:rPr>
              <a:t>ρέπει</a:t>
            </a:r>
            <a:r>
              <a:rPr lang="en-US" dirty="0" smtClean="0">
                <a:solidFill>
                  <a:srgbClr val="000000"/>
                </a:solidFill>
              </a:rPr>
              <a:t> </a:t>
            </a:r>
            <a:r>
              <a:rPr lang="en-US" dirty="0" err="1" smtClean="0">
                <a:solidFill>
                  <a:srgbClr val="000000"/>
                </a:solidFill>
              </a:rPr>
              <a:t>να</a:t>
            </a:r>
            <a:r>
              <a:rPr lang="en-US" dirty="0" smtClean="0">
                <a:solidFill>
                  <a:srgbClr val="000000"/>
                </a:solidFill>
              </a:rPr>
              <a:t> </a:t>
            </a:r>
            <a:r>
              <a:rPr lang="el-GR" dirty="0" smtClean="0">
                <a:solidFill>
                  <a:srgbClr val="000000"/>
                </a:solidFill>
              </a:rPr>
              <a:t>υπολογίσουμε</a:t>
            </a:r>
            <a:r>
              <a:rPr lang="en-US" dirty="0" smtClean="0">
                <a:solidFill>
                  <a:srgbClr val="000000"/>
                </a:solidFill>
              </a:rPr>
              <a:t> </a:t>
            </a:r>
            <a:r>
              <a:rPr lang="en-US" dirty="0" err="1" smtClean="0">
                <a:solidFill>
                  <a:srgbClr val="000000"/>
                </a:solidFill>
              </a:rPr>
              <a:t>το</a:t>
            </a:r>
            <a:r>
              <a:rPr lang="el-GR" dirty="0" smtClean="0">
                <a:solidFill>
                  <a:srgbClr val="000000"/>
                </a:solidFill>
              </a:rPr>
              <a:t> </a:t>
            </a:r>
            <a:r>
              <a:rPr lang="en-US" i="1" dirty="0" smtClean="0">
                <a:solidFill>
                  <a:srgbClr val="000000"/>
                </a:solidFill>
                <a:latin typeface="Times New Roman" pitchFamily="18" charset="0"/>
                <a:cs typeface="Times New Roman" pitchFamily="18" charset="0"/>
              </a:rPr>
              <a:t>I</a:t>
            </a:r>
            <a:r>
              <a:rPr lang="el-GR" i="1" dirty="0" smtClean="0">
                <a:solidFill>
                  <a:srgbClr val="000000"/>
                </a:solidFill>
                <a:latin typeface="Times New Roman" pitchFamily="18" charset="0"/>
                <a:cs typeface="Times New Roman" pitchFamily="18" charset="0"/>
              </a:rPr>
              <a:t>΄</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ρεύμα</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κυκλοφορεί</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εσωτερικό</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βρόχου</a:t>
            </a:r>
            <a:r>
              <a:rPr lang="en-US" dirty="0" smtClean="0">
                <a:solidFill>
                  <a:srgbClr val="000000"/>
                </a:solidFill>
              </a:rPr>
              <a:t> </a:t>
            </a:r>
            <a:r>
              <a:rPr lang="en-US" dirty="0" err="1" smtClean="0">
                <a:solidFill>
                  <a:srgbClr val="000000"/>
                </a:solidFill>
              </a:rPr>
              <a:t>Ampère</a:t>
            </a:r>
            <a:r>
              <a:rPr lang="en-US" dirty="0" smtClean="0">
                <a:solidFill>
                  <a:srgbClr val="000000"/>
                </a:solidFill>
              </a:rPr>
              <a:t>.</a:t>
            </a:r>
            <a:endParaRPr kumimoji="0" lang="el-GR" sz="1800" b="0" i="0" u="none" strike="noStrike" kern="0" cap="none" spc="0" normalizeH="0" baseline="0" noProof="0" dirty="0" smtClean="0">
              <a:ln>
                <a:noFill/>
              </a:ln>
              <a:solidFill>
                <a:srgbClr val="000000"/>
              </a:solidFill>
              <a:effectLst/>
              <a:uLnTx/>
              <a:uFillTx/>
              <a:latin typeface="+mn-lt"/>
              <a:ea typeface="+mn-ea"/>
              <a:cs typeface="ＭＳ Ｐゴシック"/>
            </a:endParaRPr>
          </a:p>
        </p:txBody>
      </p:sp>
      <p:pic>
        <p:nvPicPr>
          <p:cNvPr id="10" name="Picture 7" descr="27819_3013"/>
          <p:cNvPicPr>
            <a:picLocks noChangeAspect="1" noChangeArrowheads="1"/>
          </p:cNvPicPr>
          <p:nvPr/>
        </p:nvPicPr>
        <p:blipFill>
          <a:blip r:embed="rId3" cstate="print"/>
          <a:srcRect t="3594" r="7234"/>
          <a:stretch>
            <a:fillRect/>
          </a:stretch>
        </p:blipFill>
        <p:spPr bwMode="auto">
          <a:xfrm>
            <a:off x="5206079" y="347794"/>
            <a:ext cx="3628206" cy="3258187"/>
          </a:xfrm>
          <a:prstGeom prst="rect">
            <a:avLst/>
          </a:prstGeom>
          <a:noFill/>
          <a:ln w="9525">
            <a:noFill/>
            <a:miter lim="800000"/>
            <a:headEnd/>
            <a:tailEnd/>
          </a:ln>
        </p:spPr>
      </p:pic>
      <p:graphicFrame>
        <p:nvGraphicFramePr>
          <p:cNvPr id="2" name="Object 4"/>
          <p:cNvGraphicFramePr>
            <a:graphicFrameLocks noChangeAspect="1"/>
          </p:cNvGraphicFramePr>
          <p:nvPr/>
        </p:nvGraphicFramePr>
        <p:xfrm>
          <a:off x="859319" y="2747756"/>
          <a:ext cx="1071563" cy="725488"/>
        </p:xfrm>
        <a:graphic>
          <a:graphicData uri="http://schemas.openxmlformats.org/presentationml/2006/ole">
            <p:oleObj spid="_x0000_s15364" name="Equation" r:id="rId4" imgW="634680" imgH="431640" progId="Equation.3">
              <p:embed/>
            </p:oleObj>
          </a:graphicData>
        </a:graphic>
      </p:graphicFrame>
      <p:graphicFrame>
        <p:nvGraphicFramePr>
          <p:cNvPr id="3" name="Object 5"/>
          <p:cNvGraphicFramePr>
            <a:graphicFrameLocks noChangeAspect="1"/>
          </p:cNvGraphicFramePr>
          <p:nvPr/>
        </p:nvGraphicFramePr>
        <p:xfrm>
          <a:off x="1963992" y="2753646"/>
          <a:ext cx="1328738" cy="682625"/>
        </p:xfrm>
        <a:graphic>
          <a:graphicData uri="http://schemas.openxmlformats.org/presentationml/2006/ole">
            <p:oleObj spid="_x0000_s15365" name="Equation" r:id="rId5" imgW="787320" imgH="406080" progId="Equation.3">
              <p:embed/>
            </p:oleObj>
          </a:graphicData>
        </a:graphic>
      </p:graphicFrame>
      <p:graphicFrame>
        <p:nvGraphicFramePr>
          <p:cNvPr id="4" name="Object 6"/>
          <p:cNvGraphicFramePr>
            <a:graphicFrameLocks noChangeAspect="1"/>
          </p:cNvGraphicFramePr>
          <p:nvPr/>
        </p:nvGraphicFramePr>
        <p:xfrm>
          <a:off x="661988" y="3729038"/>
          <a:ext cx="1454150" cy="576262"/>
        </p:xfrm>
        <a:graphic>
          <a:graphicData uri="http://schemas.openxmlformats.org/presentationml/2006/ole">
            <p:oleObj spid="_x0000_s15366" name="Equation" r:id="rId6" imgW="863280" imgH="342720" progId="Equation.3">
              <p:embed/>
            </p:oleObj>
          </a:graphicData>
        </a:graphic>
      </p:graphicFrame>
      <p:graphicFrame>
        <p:nvGraphicFramePr>
          <p:cNvPr id="15369" name="Object 9"/>
          <p:cNvGraphicFramePr>
            <a:graphicFrameLocks noChangeAspect="1"/>
          </p:cNvGraphicFramePr>
          <p:nvPr/>
        </p:nvGraphicFramePr>
        <p:xfrm>
          <a:off x="2124075" y="3884613"/>
          <a:ext cx="1800225" cy="338137"/>
        </p:xfrm>
        <a:graphic>
          <a:graphicData uri="http://schemas.openxmlformats.org/presentationml/2006/ole">
            <p:oleObj spid="_x0000_s15369" name="Equation" r:id="rId7" imgW="1079280" imgH="203040" progId="Equation.3">
              <p:embed/>
            </p:oleObj>
          </a:graphicData>
        </a:graphic>
      </p:graphicFrame>
      <p:graphicFrame>
        <p:nvGraphicFramePr>
          <p:cNvPr id="15371" name="Object 11"/>
          <p:cNvGraphicFramePr>
            <a:graphicFrameLocks noChangeAspect="1"/>
          </p:cNvGraphicFramePr>
          <p:nvPr/>
        </p:nvGraphicFramePr>
        <p:xfrm>
          <a:off x="2131649" y="4316207"/>
          <a:ext cx="2160588" cy="676275"/>
        </p:xfrm>
        <a:graphic>
          <a:graphicData uri="http://schemas.openxmlformats.org/presentationml/2006/ole">
            <p:oleObj spid="_x0000_s15371" name="Equation" r:id="rId8" imgW="1295280" imgH="406080" progId="Equation.3">
              <p:embed/>
            </p:oleObj>
          </a:graphicData>
        </a:graphic>
      </p:graphicFrame>
      <p:graphicFrame>
        <p:nvGraphicFramePr>
          <p:cNvPr id="15372" name="Object 12"/>
          <p:cNvGraphicFramePr>
            <a:graphicFrameLocks noChangeAspect="1"/>
          </p:cNvGraphicFramePr>
          <p:nvPr/>
        </p:nvGraphicFramePr>
        <p:xfrm>
          <a:off x="2154399" y="5007233"/>
          <a:ext cx="1779588" cy="760412"/>
        </p:xfrm>
        <a:graphic>
          <a:graphicData uri="http://schemas.openxmlformats.org/presentationml/2006/ole">
            <p:oleObj spid="_x0000_s15372" name="Equation" r:id="rId9" imgW="106668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blinds(horizontal)">
                                      <p:cBhvr>
                                        <p:cTn id="11" dur="500"/>
                                        <p:tgtEl>
                                          <p:spTgt spid="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5369"/>
                                        </p:tgtEl>
                                        <p:attrNameLst>
                                          <p:attrName>style.visibility</p:attrName>
                                        </p:attrNameLst>
                                      </p:cBhvr>
                                      <p:to>
                                        <p:strVal val="visible"/>
                                      </p:to>
                                    </p:set>
                                    <p:animEffect transition="in" filter="blinds(horizontal)">
                                      <p:cBhvr>
                                        <p:cTn id="31" dur="500"/>
                                        <p:tgtEl>
                                          <p:spTgt spid="1536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5371"/>
                                        </p:tgtEl>
                                        <p:attrNameLst>
                                          <p:attrName>style.visibility</p:attrName>
                                        </p:attrNameLst>
                                      </p:cBhvr>
                                      <p:to>
                                        <p:strVal val="visible"/>
                                      </p:to>
                                    </p:set>
                                    <p:animEffect transition="in" filter="blinds(horizontal)">
                                      <p:cBhvr>
                                        <p:cTn id="36" dur="500"/>
                                        <p:tgtEl>
                                          <p:spTgt spid="1537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5372"/>
                                        </p:tgtEl>
                                        <p:attrNameLst>
                                          <p:attrName>style.visibility</p:attrName>
                                        </p:attrNameLst>
                                      </p:cBhvr>
                                      <p:to>
                                        <p:strVal val="visible"/>
                                      </p:to>
                                    </p:set>
                                    <p:animEffect transition="in" filter="blinds(horizontal)">
                                      <p:cBhvr>
                                        <p:cTn id="41"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838200"/>
            <a:ext cx="7543800" cy="579438"/>
          </a:xfrm>
        </p:spPr>
        <p:txBody>
          <a:bodyPr/>
          <a:lstStyle/>
          <a:p>
            <a:r>
              <a:rPr lang="en-US" sz="2000" smtClean="0">
                <a:solidFill>
                  <a:srgbClr val="0D3857"/>
                </a:solidFill>
              </a:rPr>
              <a:t>Το πεδίο που δημιουργεί</a:t>
            </a:r>
            <a:r>
              <a:rPr lang="el-GR" sz="2000" smtClean="0">
                <a:solidFill>
                  <a:srgbClr val="0D3857"/>
                </a:solidFill>
              </a:rPr>
              <a:t>ται από</a:t>
            </a:r>
            <a:r>
              <a:rPr lang="en-US" sz="2000" smtClean="0">
                <a:solidFill>
                  <a:srgbClr val="0D3857"/>
                </a:solidFill>
              </a:rPr>
              <a:t> ένα ευθύγραμμο </a:t>
            </a:r>
            <a:r>
              <a:rPr lang="el-GR" sz="2000" smtClean="0">
                <a:solidFill>
                  <a:srgbClr val="0D3857"/>
                </a:solidFill>
              </a:rPr>
              <a:t>ρευματοφόρο </a:t>
            </a:r>
            <a:br>
              <a:rPr lang="el-GR" sz="2000" smtClean="0">
                <a:solidFill>
                  <a:srgbClr val="0D3857"/>
                </a:solidFill>
              </a:rPr>
            </a:br>
            <a:r>
              <a:rPr lang="en-US" sz="2000" smtClean="0">
                <a:solidFill>
                  <a:srgbClr val="0D3857"/>
                </a:solidFill>
              </a:rPr>
              <a:t>σύρμα μεγάλου μήκους – </a:t>
            </a:r>
            <a:r>
              <a:rPr lang="el-GR" sz="2000" smtClean="0">
                <a:solidFill>
                  <a:srgbClr val="0D3857"/>
                </a:solidFill>
              </a:rPr>
              <a:t>Ο</a:t>
            </a:r>
            <a:r>
              <a:rPr lang="en-US" sz="2000" smtClean="0">
                <a:solidFill>
                  <a:srgbClr val="0D3857"/>
                </a:solidFill>
              </a:rPr>
              <a:t> νόμος του Ampère (</a:t>
            </a:r>
            <a:r>
              <a:rPr lang="en-US" sz="2000" i="1" smtClean="0">
                <a:solidFill>
                  <a:srgbClr val="0D3857"/>
                </a:solidFill>
              </a:rPr>
              <a:t>σύνοψη</a:t>
            </a:r>
            <a:r>
              <a:rPr lang="en-US" sz="2000" smtClean="0">
                <a:solidFill>
                  <a:srgbClr val="0D3857"/>
                </a:solidFill>
              </a:rPr>
              <a:t>)</a:t>
            </a:r>
          </a:p>
        </p:txBody>
      </p:sp>
      <p:sp>
        <p:nvSpPr>
          <p:cNvPr id="46083" name="Rectangle 3"/>
          <p:cNvSpPr>
            <a:spLocks noGrp="1" noChangeArrowheads="1"/>
          </p:cNvSpPr>
          <p:nvPr>
            <p:ph type="body" sz="half" idx="1"/>
          </p:nvPr>
        </p:nvSpPr>
        <p:spPr>
          <a:xfrm>
            <a:off x="457200" y="1719263"/>
            <a:ext cx="4038600" cy="2400657"/>
          </a:xfrm>
        </p:spPr>
        <p:txBody>
          <a:bodyPr>
            <a:spAutoFit/>
          </a:bodyPr>
          <a:lstStyle/>
          <a:p>
            <a:pPr marL="0" indent="0">
              <a:lnSpc>
                <a:spcPct val="100000"/>
              </a:lnSpc>
              <a:spcBef>
                <a:spcPts val="1800"/>
              </a:spcBef>
            </a:pPr>
            <a:r>
              <a:rPr lang="en-US" dirty="0" err="1" smtClean="0">
                <a:solidFill>
                  <a:srgbClr val="000000"/>
                </a:solidFill>
              </a:rPr>
              <a:t>Στο</a:t>
            </a:r>
            <a:r>
              <a:rPr lang="en-US" dirty="0" smtClean="0">
                <a:solidFill>
                  <a:srgbClr val="000000"/>
                </a:solidFill>
              </a:rPr>
              <a:t> </a:t>
            </a:r>
            <a:r>
              <a:rPr lang="en-US" dirty="0" err="1" smtClean="0">
                <a:solidFill>
                  <a:srgbClr val="000000"/>
                </a:solidFill>
              </a:rPr>
              <a:t>εσωτερικό</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σύρματος</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ανάλογο</a:t>
            </a:r>
            <a:r>
              <a:rPr lang="en-US" dirty="0" smtClean="0">
                <a:solidFill>
                  <a:srgbClr val="000000"/>
                </a:solidFill>
              </a:rPr>
              <a:t> τ</a:t>
            </a:r>
            <a:r>
              <a:rPr lang="el-GR" dirty="0" smtClean="0">
                <a:solidFill>
                  <a:srgbClr val="000000"/>
                </a:solidFill>
              </a:rPr>
              <a:t>ης</a:t>
            </a:r>
            <a:r>
              <a:rPr lang="en-US" dirty="0" smtClean="0">
                <a:solidFill>
                  <a:srgbClr val="000000"/>
                </a:solidFill>
              </a:rPr>
              <a:t> </a:t>
            </a:r>
            <a:r>
              <a:rPr lang="el-GR" dirty="0" smtClean="0">
                <a:solidFill>
                  <a:srgbClr val="000000"/>
                </a:solidFill>
              </a:rPr>
              <a:t>ακτίνας </a:t>
            </a:r>
            <a:r>
              <a:rPr lang="en-US" i="1" dirty="0" smtClean="0">
                <a:solidFill>
                  <a:srgbClr val="000000"/>
                </a:solidFill>
              </a:rPr>
              <a:t>r</a:t>
            </a:r>
            <a:r>
              <a:rPr lang="en-US" dirty="0" smtClean="0">
                <a:solidFill>
                  <a:srgbClr val="000000"/>
                </a:solidFill>
              </a:rPr>
              <a:t>.</a:t>
            </a:r>
          </a:p>
          <a:p>
            <a:pPr marL="0" indent="0">
              <a:lnSpc>
                <a:spcPct val="100000"/>
              </a:lnSpc>
              <a:spcBef>
                <a:spcPts val="1800"/>
              </a:spcBef>
            </a:pPr>
            <a:r>
              <a:rPr lang="el-GR" dirty="0" smtClean="0">
                <a:solidFill>
                  <a:srgbClr val="000000"/>
                </a:solidFill>
              </a:rPr>
              <a:t>Στην περιοχή ε</a:t>
            </a:r>
            <a:r>
              <a:rPr lang="en-US" dirty="0" err="1" smtClean="0">
                <a:solidFill>
                  <a:srgbClr val="000000"/>
                </a:solidFill>
              </a:rPr>
              <a:t>κτός</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σύρματος</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l-GR" dirty="0" smtClean="0">
                <a:solidFill>
                  <a:srgbClr val="000000"/>
                </a:solidFill>
              </a:rPr>
              <a:t>αντιστρόφως </a:t>
            </a:r>
            <a:r>
              <a:rPr lang="en-US" dirty="0" err="1" smtClean="0">
                <a:solidFill>
                  <a:srgbClr val="000000"/>
                </a:solidFill>
              </a:rPr>
              <a:t>ανάλογο</a:t>
            </a:r>
            <a:r>
              <a:rPr lang="en-US" dirty="0" smtClean="0">
                <a:solidFill>
                  <a:srgbClr val="000000"/>
                </a:solidFill>
              </a:rPr>
              <a:t> </a:t>
            </a:r>
            <a:r>
              <a:rPr lang="en-US" dirty="0" err="1" smtClean="0">
                <a:solidFill>
                  <a:srgbClr val="000000"/>
                </a:solidFill>
              </a:rPr>
              <a:t>της</a:t>
            </a:r>
            <a:r>
              <a:rPr lang="en-US" dirty="0" smtClean="0">
                <a:solidFill>
                  <a:srgbClr val="000000"/>
                </a:solidFill>
              </a:rPr>
              <a:t> </a:t>
            </a:r>
            <a:r>
              <a:rPr lang="el-GR" dirty="0" smtClean="0">
                <a:solidFill>
                  <a:srgbClr val="000000"/>
                </a:solidFill>
              </a:rPr>
              <a:t>ακτίνας </a:t>
            </a:r>
            <a:r>
              <a:rPr lang="en-US" i="1" dirty="0" smtClean="0">
                <a:solidFill>
                  <a:srgbClr val="000000"/>
                </a:solidFill>
              </a:rPr>
              <a:t>r</a:t>
            </a:r>
            <a:r>
              <a:rPr lang="en-US" dirty="0" smtClean="0">
                <a:solidFill>
                  <a:srgbClr val="000000"/>
                </a:solidFill>
              </a:rPr>
              <a:t>.</a:t>
            </a:r>
          </a:p>
          <a:p>
            <a:pPr marL="0" indent="0">
              <a:lnSpc>
                <a:spcPct val="100000"/>
              </a:lnSpc>
              <a:spcBef>
                <a:spcPts val="1800"/>
              </a:spcBef>
            </a:pPr>
            <a:r>
              <a:rPr lang="el-GR" dirty="0" smtClean="0">
                <a:solidFill>
                  <a:srgbClr val="000000"/>
                </a:solidFill>
              </a:rPr>
              <a:t>Στην περιοχή όπου</a:t>
            </a:r>
            <a:r>
              <a:rPr lang="en-US" dirty="0" smtClean="0">
                <a:solidFill>
                  <a:srgbClr val="000000"/>
                </a:solidFill>
              </a:rPr>
              <a:t> </a:t>
            </a:r>
            <a:r>
              <a:rPr lang="en-US" i="1" dirty="0" smtClean="0">
                <a:solidFill>
                  <a:srgbClr val="000000"/>
                </a:solidFill>
              </a:rPr>
              <a:t>r</a:t>
            </a:r>
            <a:r>
              <a:rPr lang="en-US" dirty="0" smtClean="0">
                <a:solidFill>
                  <a:srgbClr val="000000"/>
                </a:solidFill>
              </a:rPr>
              <a:t> = </a:t>
            </a:r>
            <a:r>
              <a:rPr lang="en-US" i="1" dirty="0" smtClean="0">
                <a:solidFill>
                  <a:srgbClr val="000000"/>
                </a:solidFill>
              </a:rPr>
              <a:t>R</a:t>
            </a:r>
            <a:r>
              <a:rPr lang="en-US" dirty="0" smtClean="0">
                <a:solidFill>
                  <a:srgbClr val="000000"/>
                </a:solidFill>
              </a:rPr>
              <a:t>, </a:t>
            </a:r>
            <a:r>
              <a:rPr lang="en-US" dirty="0" err="1" smtClean="0">
                <a:solidFill>
                  <a:srgbClr val="000000"/>
                </a:solidFill>
              </a:rPr>
              <a:t>οι</a:t>
            </a:r>
            <a:r>
              <a:rPr lang="en-US" dirty="0" smtClean="0">
                <a:solidFill>
                  <a:srgbClr val="000000"/>
                </a:solidFill>
              </a:rPr>
              <a:t> </a:t>
            </a:r>
            <a:r>
              <a:rPr lang="en-US" dirty="0" err="1" smtClean="0">
                <a:solidFill>
                  <a:srgbClr val="000000"/>
                </a:solidFill>
              </a:rPr>
              <a:t>δύο</a:t>
            </a:r>
            <a:r>
              <a:rPr lang="en-US" dirty="0" smtClean="0">
                <a:solidFill>
                  <a:srgbClr val="000000"/>
                </a:solidFill>
              </a:rPr>
              <a:t> </a:t>
            </a:r>
            <a:r>
              <a:rPr lang="el-GR" dirty="0" smtClean="0">
                <a:solidFill>
                  <a:srgbClr val="000000"/>
                </a:solidFill>
              </a:rPr>
              <a:t>σχέσεις</a:t>
            </a:r>
            <a:r>
              <a:rPr lang="en-US" dirty="0" smtClean="0">
                <a:solidFill>
                  <a:srgbClr val="000000"/>
                </a:solidFill>
              </a:rPr>
              <a:t> </a:t>
            </a:r>
            <a:r>
              <a:rPr lang="en-US" dirty="0" err="1" smtClean="0">
                <a:solidFill>
                  <a:srgbClr val="000000"/>
                </a:solidFill>
              </a:rPr>
              <a:t>δίνουν</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ίδιο</a:t>
            </a:r>
            <a:r>
              <a:rPr lang="en-US" dirty="0" smtClean="0">
                <a:solidFill>
                  <a:srgbClr val="000000"/>
                </a:solidFill>
              </a:rPr>
              <a:t> </a:t>
            </a:r>
            <a:r>
              <a:rPr lang="en-US" dirty="0" err="1" smtClean="0">
                <a:solidFill>
                  <a:srgbClr val="000000"/>
                </a:solidFill>
              </a:rPr>
              <a:t>αποτέλεσμα</a:t>
            </a:r>
            <a:r>
              <a:rPr lang="en-US" dirty="0" smtClean="0">
                <a:solidFill>
                  <a:srgbClr val="000000"/>
                </a:solidFill>
              </a:rPr>
              <a:t>.</a:t>
            </a:r>
          </a:p>
        </p:txBody>
      </p:sp>
      <p:sp>
        <p:nvSpPr>
          <p:cNvPr id="46084"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Η8.3</a:t>
            </a:r>
          </a:p>
        </p:txBody>
      </p:sp>
      <p:sp>
        <p:nvSpPr>
          <p:cNvPr id="8" name="Oval 7"/>
          <p:cNvSpPr/>
          <p:nvPr/>
        </p:nvSpPr>
        <p:spPr bwMode="auto">
          <a:xfrm>
            <a:off x="5501146" y="2160638"/>
            <a:ext cx="1554480" cy="1554480"/>
          </a:xfrm>
          <a:prstGeom prst="ellipse">
            <a:avLst/>
          </a:prstGeom>
          <a:gradFill flip="none" rotWithShape="1">
            <a:gsLst>
              <a:gs pos="36000">
                <a:schemeClr val="accent1">
                  <a:tint val="66000"/>
                  <a:satMod val="160000"/>
                </a:schemeClr>
              </a:gs>
              <a:gs pos="59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9" name="Oval 8"/>
          <p:cNvSpPr/>
          <p:nvPr/>
        </p:nvSpPr>
        <p:spPr bwMode="auto">
          <a:xfrm>
            <a:off x="6268065" y="2890685"/>
            <a:ext cx="88490" cy="9144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pic>
        <p:nvPicPr>
          <p:cNvPr id="46085" name="Picture 7" descr="27819_3014"/>
          <p:cNvPicPr>
            <a:picLocks noChangeAspect="1" noChangeArrowheads="1"/>
          </p:cNvPicPr>
          <p:nvPr/>
        </p:nvPicPr>
        <p:blipFill>
          <a:blip r:embed="rId3" cstate="print"/>
          <a:srcRect/>
          <a:stretch>
            <a:fillRect/>
          </a:stretch>
        </p:blipFill>
        <p:spPr bwMode="auto">
          <a:xfrm>
            <a:off x="6007417" y="3782917"/>
            <a:ext cx="2560320" cy="2299835"/>
          </a:xfrm>
          <a:prstGeom prst="rect">
            <a:avLst/>
          </a:prstGeom>
          <a:noFill/>
          <a:ln w="9525">
            <a:noFill/>
            <a:miter lim="800000"/>
            <a:headEnd/>
            <a:tailEnd/>
          </a:ln>
        </p:spPr>
      </p:pic>
      <p:cxnSp>
        <p:nvCxnSpPr>
          <p:cNvPr id="11" name="Straight Arrow Connector 10"/>
          <p:cNvCxnSpPr>
            <a:stCxn id="9" idx="6"/>
            <a:endCxn id="8" idx="6"/>
          </p:cNvCxnSpPr>
          <p:nvPr/>
        </p:nvCxnSpPr>
        <p:spPr bwMode="auto">
          <a:xfrm>
            <a:off x="6356555" y="2936405"/>
            <a:ext cx="699071" cy="147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104449" name="Object 1"/>
          <p:cNvGraphicFramePr>
            <a:graphicFrameLocks noChangeAspect="1"/>
          </p:cNvGraphicFramePr>
          <p:nvPr/>
        </p:nvGraphicFramePr>
        <p:xfrm>
          <a:off x="6521245" y="2628439"/>
          <a:ext cx="236538" cy="255587"/>
        </p:xfrm>
        <a:graphic>
          <a:graphicData uri="http://schemas.openxmlformats.org/presentationml/2006/ole">
            <p:oleObj spid="_x0000_s104449" name="Equation" r:id="rId4" imgW="139680" imgH="15228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Rectangle 3"/>
          <p:cNvSpPr>
            <a:spLocks noGrp="1" noChangeArrowheads="1"/>
          </p:cNvSpPr>
          <p:nvPr>
            <p:ph type="body" sz="half" idx="1"/>
          </p:nvPr>
        </p:nvSpPr>
        <p:spPr>
          <a:xfrm>
            <a:off x="324464" y="2589418"/>
            <a:ext cx="4173794" cy="1338828"/>
          </a:xfrm>
        </p:spPr>
        <p:txBody>
          <a:bodyPr wrap="square">
            <a:spAutoFit/>
          </a:bodyPr>
          <a:lstStyle/>
          <a:p>
            <a:pPr marL="0" indent="0">
              <a:lnSpc>
                <a:spcPct val="100000"/>
              </a:lnSpc>
              <a:spcBef>
                <a:spcPts val="1800"/>
              </a:spcBef>
            </a:pPr>
            <a:r>
              <a:rPr lang="el-GR" dirty="0" smtClean="0">
                <a:solidFill>
                  <a:srgbClr val="000000"/>
                </a:solidFill>
              </a:rPr>
              <a:t>Υπολογίζουμε</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ένα</a:t>
            </a:r>
            <a:r>
              <a:rPr lang="en-US" dirty="0" smtClean="0">
                <a:solidFill>
                  <a:srgbClr val="000000"/>
                </a:solidFill>
              </a:rPr>
              <a:t> </a:t>
            </a:r>
            <a:r>
              <a:rPr lang="en-US" dirty="0" err="1" smtClean="0">
                <a:solidFill>
                  <a:srgbClr val="000000"/>
                </a:solidFill>
              </a:rPr>
              <a:t>σημείο</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βρίσκεται</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απόσταση</a:t>
            </a:r>
            <a:r>
              <a:rPr lang="en-US" dirty="0" smtClean="0">
                <a:solidFill>
                  <a:srgbClr val="000000"/>
                </a:solidFill>
              </a:rPr>
              <a:t> </a:t>
            </a:r>
            <a:r>
              <a:rPr lang="en-US" i="1" dirty="0" smtClean="0">
                <a:solidFill>
                  <a:srgbClr val="000000"/>
                </a:solidFill>
                <a:latin typeface="Times New Roman" pitchFamily="18" charset="0"/>
                <a:cs typeface="Times New Roman" pitchFamily="18" charset="0"/>
              </a:rPr>
              <a:t>r</a:t>
            </a:r>
            <a:r>
              <a:rPr lang="en-US" i="1"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κέντρο</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δακτυλιοειδούς</a:t>
            </a:r>
            <a:r>
              <a:rPr lang="en-US" dirty="0" smtClean="0">
                <a:solidFill>
                  <a:srgbClr val="000000"/>
                </a:solidFill>
              </a:rPr>
              <a:t> </a:t>
            </a:r>
            <a:r>
              <a:rPr lang="en-US" dirty="0" err="1" smtClean="0">
                <a:solidFill>
                  <a:srgbClr val="000000"/>
                </a:solidFill>
              </a:rPr>
              <a:t>πηνίου</a:t>
            </a:r>
            <a:r>
              <a:rPr lang="en-US" dirty="0" smtClean="0">
                <a:solidFill>
                  <a:srgbClr val="000000"/>
                </a:solidFill>
              </a:rPr>
              <a:t>.</a:t>
            </a:r>
          </a:p>
          <a:p>
            <a:pPr marL="0" indent="0">
              <a:lnSpc>
                <a:spcPct val="100000"/>
              </a:lnSpc>
              <a:spcBef>
                <a:spcPts val="1800"/>
              </a:spcBef>
            </a:pPr>
            <a:r>
              <a:rPr lang="en-US" dirty="0" err="1" smtClean="0">
                <a:solidFill>
                  <a:srgbClr val="000000"/>
                </a:solidFill>
              </a:rPr>
              <a:t>Το</a:t>
            </a:r>
            <a:r>
              <a:rPr lang="en-US" dirty="0" smtClean="0">
                <a:solidFill>
                  <a:srgbClr val="000000"/>
                </a:solidFill>
              </a:rPr>
              <a:t> </a:t>
            </a:r>
            <a:r>
              <a:rPr lang="en-US" dirty="0" err="1" smtClean="0">
                <a:solidFill>
                  <a:srgbClr val="000000"/>
                </a:solidFill>
              </a:rPr>
              <a:t>δακτυλιοειδές</a:t>
            </a:r>
            <a:r>
              <a:rPr lang="en-US" dirty="0" smtClean="0">
                <a:solidFill>
                  <a:srgbClr val="000000"/>
                </a:solidFill>
              </a:rPr>
              <a:t> </a:t>
            </a:r>
            <a:r>
              <a:rPr lang="en-US" dirty="0" err="1" smtClean="0">
                <a:solidFill>
                  <a:srgbClr val="000000"/>
                </a:solidFill>
              </a:rPr>
              <a:t>πηνίο</a:t>
            </a:r>
            <a:r>
              <a:rPr lang="en-US" dirty="0" smtClean="0">
                <a:solidFill>
                  <a:srgbClr val="000000"/>
                </a:solidFill>
              </a:rPr>
              <a:t> </a:t>
            </a:r>
            <a:r>
              <a:rPr lang="el-GR" dirty="0" smtClean="0">
                <a:solidFill>
                  <a:srgbClr val="000000"/>
                </a:solidFill>
              </a:rPr>
              <a:t>έχει</a:t>
            </a:r>
            <a:r>
              <a:rPr lang="en-US" dirty="0" smtClean="0">
                <a:solidFill>
                  <a:srgbClr val="000000"/>
                </a:solidFill>
              </a:rPr>
              <a:t> </a:t>
            </a:r>
            <a:r>
              <a:rPr lang="en-US" i="1" dirty="0" smtClean="0">
                <a:solidFill>
                  <a:srgbClr val="000000"/>
                </a:solidFill>
                <a:latin typeface="Times New Roman" pitchFamily="18" charset="0"/>
                <a:cs typeface="Times New Roman" pitchFamily="18" charset="0"/>
              </a:rPr>
              <a:t>N</a:t>
            </a:r>
            <a:r>
              <a:rPr lang="en-US" dirty="0" smtClean="0">
                <a:solidFill>
                  <a:srgbClr val="000000"/>
                </a:solidFill>
              </a:rPr>
              <a:t> </a:t>
            </a:r>
            <a:r>
              <a:rPr lang="en-US" dirty="0" err="1" smtClean="0">
                <a:solidFill>
                  <a:srgbClr val="000000"/>
                </a:solidFill>
              </a:rPr>
              <a:t>σπείρες</a:t>
            </a:r>
            <a:r>
              <a:rPr lang="en-US" dirty="0" smtClean="0">
                <a:solidFill>
                  <a:srgbClr val="000000"/>
                </a:solidFill>
              </a:rPr>
              <a:t>.</a:t>
            </a:r>
          </a:p>
        </p:txBody>
      </p:sp>
      <p:sp>
        <p:nvSpPr>
          <p:cNvPr id="16389"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Η8.3</a:t>
            </a:r>
          </a:p>
        </p:txBody>
      </p:sp>
      <p:pic>
        <p:nvPicPr>
          <p:cNvPr id="16390" name="Picture 8" descr="27819_3015"/>
          <p:cNvPicPr>
            <a:picLocks noChangeAspect="1" noChangeArrowheads="1"/>
          </p:cNvPicPr>
          <p:nvPr/>
        </p:nvPicPr>
        <p:blipFill>
          <a:blip r:embed="rId3" cstate="print"/>
          <a:srcRect/>
          <a:stretch>
            <a:fillRect/>
          </a:stretch>
        </p:blipFill>
        <p:spPr bwMode="auto">
          <a:xfrm>
            <a:off x="4640263" y="1870075"/>
            <a:ext cx="4044950" cy="3095625"/>
          </a:xfrm>
          <a:prstGeom prst="rect">
            <a:avLst/>
          </a:prstGeom>
          <a:noFill/>
          <a:ln w="9525">
            <a:noFill/>
            <a:miter lim="800000"/>
            <a:headEnd/>
            <a:tailEnd/>
          </a:ln>
        </p:spPr>
      </p:pic>
      <p:sp>
        <p:nvSpPr>
          <p:cNvPr id="7" name="Rectangle 2"/>
          <p:cNvSpPr txBox="1">
            <a:spLocks noChangeArrowheads="1"/>
          </p:cNvSpPr>
          <p:nvPr/>
        </p:nvSpPr>
        <p:spPr bwMode="auto">
          <a:xfrm>
            <a:off x="213851" y="176980"/>
            <a:ext cx="8716298" cy="400110"/>
          </a:xfrm>
          <a:prstGeom prst="rect">
            <a:avLst/>
          </a:prstGeom>
          <a:noFill/>
          <a:ln w="9525">
            <a:noFill/>
            <a:miter lim="800000"/>
            <a:headEnd/>
            <a:tailEnd/>
          </a:ln>
        </p:spPr>
        <p:txBody>
          <a:bodyPr vert="horz" wrap="square" lIns="0" tIns="91440" rIns="0" bIns="0" numCol="1" anchor="ctr" anchorCtr="0" compatLnSpc="1">
            <a:prstTxWarp prst="textNoShape">
              <a:avLst/>
            </a:prstTxWarp>
            <a:spAutoFit/>
          </a:bodyPr>
          <a:lstStyle/>
          <a:p>
            <a:pPr marL="1887538" lvl="0" indent="-1887538" eaLnBrk="0" hangingPunct="0"/>
            <a:r>
              <a:rPr kumimoji="0" lang="el-GR" sz="2000" b="0" i="1" u="none" strike="noStrike" kern="0" cap="none" spc="0" normalizeH="0" baseline="0" noProof="0" dirty="0" smtClean="0">
                <a:ln>
                  <a:noFill/>
                </a:ln>
                <a:solidFill>
                  <a:srgbClr val="0D3857"/>
                </a:solidFill>
                <a:effectLst/>
                <a:uLnTx/>
                <a:uFillTx/>
                <a:latin typeface="Times New Roman" pitchFamily="18" charset="0"/>
                <a:ea typeface="+mj-ea"/>
                <a:cs typeface="Times New Roman" pitchFamily="18" charset="0"/>
              </a:rPr>
              <a:t>Παράδειγμα</a:t>
            </a:r>
            <a:r>
              <a:rPr kumimoji="0" lang="el-GR" sz="2000" b="0" i="0" u="none" strike="noStrike" kern="0" cap="none" spc="0" normalizeH="0" baseline="0" noProof="0" dirty="0" smtClean="0">
                <a:ln>
                  <a:noFill/>
                </a:ln>
                <a:solidFill>
                  <a:srgbClr val="0D3857"/>
                </a:solidFill>
                <a:effectLst/>
                <a:uLnTx/>
                <a:uFillTx/>
                <a:latin typeface="+mj-lt"/>
                <a:ea typeface="+mj-ea"/>
                <a:cs typeface="ＭＳ Ｐゴシック"/>
              </a:rPr>
              <a:t> </a:t>
            </a:r>
            <a:r>
              <a:rPr kumimoji="0" lang="el-GR" sz="1800" b="1" i="0" u="none" strike="noStrike" kern="0" cap="none" spc="0" normalizeH="0" baseline="0" noProof="0" dirty="0" smtClean="0">
                <a:ln>
                  <a:noFill/>
                </a:ln>
                <a:solidFill>
                  <a:srgbClr val="FF0000"/>
                </a:solidFill>
                <a:effectLst/>
                <a:uLnTx/>
                <a:uFillTx/>
                <a:latin typeface="+mj-lt"/>
                <a:ea typeface="+mj-ea"/>
                <a:cs typeface="ＭＳ Ｐゴシック"/>
              </a:rPr>
              <a:t>Η</a:t>
            </a:r>
            <a:r>
              <a:rPr kumimoji="0" lang="en-US" sz="1800" b="1" i="0" u="none" strike="noStrike" kern="0" cap="none" spc="0" normalizeH="0" baseline="0" noProof="0" dirty="0" smtClean="0">
                <a:ln>
                  <a:noFill/>
                </a:ln>
                <a:solidFill>
                  <a:srgbClr val="FF0000"/>
                </a:solidFill>
                <a:effectLst/>
                <a:uLnTx/>
                <a:uFillTx/>
                <a:latin typeface="+mj-lt"/>
                <a:ea typeface="+mj-ea"/>
                <a:cs typeface="ＭＳ Ｐゴシック"/>
              </a:rPr>
              <a:t>8</a:t>
            </a:r>
            <a:r>
              <a:rPr kumimoji="0" lang="el-GR" sz="1800" b="1" i="0" u="none" strike="noStrike" kern="0" cap="none" spc="0" normalizeH="0" baseline="0" noProof="0" dirty="0" smtClean="0">
                <a:ln>
                  <a:noFill/>
                </a:ln>
                <a:solidFill>
                  <a:srgbClr val="FF0000"/>
                </a:solidFill>
                <a:effectLst/>
                <a:uLnTx/>
                <a:uFillTx/>
                <a:latin typeface="+mj-lt"/>
                <a:ea typeface="+mj-ea"/>
                <a:cs typeface="ＭＳ Ｐゴシック"/>
              </a:rPr>
              <a:t>.</a:t>
            </a:r>
            <a:r>
              <a:rPr kumimoji="0" lang="en-US" sz="1800" b="1" i="0" u="none" strike="noStrike" kern="0" cap="none" spc="0" normalizeH="0" baseline="0" noProof="0" dirty="0" smtClean="0">
                <a:ln>
                  <a:noFill/>
                </a:ln>
                <a:solidFill>
                  <a:srgbClr val="FF0000"/>
                </a:solidFill>
                <a:effectLst/>
                <a:uLnTx/>
                <a:uFillTx/>
                <a:latin typeface="+mj-lt"/>
                <a:ea typeface="+mj-ea"/>
                <a:cs typeface="ＭＳ Ｐゴシック"/>
              </a:rPr>
              <a:t>6</a:t>
            </a:r>
            <a:r>
              <a:rPr kumimoji="0" lang="el-GR" sz="2000" b="0" i="0" u="none" strike="noStrike" kern="0" cap="none" spc="0" normalizeH="0" baseline="0" noProof="0" dirty="0" smtClean="0">
                <a:ln>
                  <a:noFill/>
                </a:ln>
                <a:solidFill>
                  <a:srgbClr val="0D3857"/>
                </a:solidFill>
                <a:effectLst/>
                <a:uLnTx/>
                <a:uFillTx/>
                <a:latin typeface="+mj-lt"/>
                <a:ea typeface="+mj-ea"/>
                <a:cs typeface="ＭＳ Ｐゴシック"/>
              </a:rPr>
              <a:t>  </a:t>
            </a:r>
            <a:r>
              <a:rPr lang="el-GR" sz="1600" b="1" dirty="0" smtClean="0">
                <a:solidFill>
                  <a:srgbClr val="0D3857"/>
                </a:solidFill>
              </a:rPr>
              <a:t>Μ</a:t>
            </a:r>
            <a:r>
              <a:rPr lang="en-US" sz="1600" b="1" dirty="0" err="1" smtClean="0">
                <a:solidFill>
                  <a:srgbClr val="0D3857"/>
                </a:solidFill>
              </a:rPr>
              <a:t>αγνητικό</a:t>
            </a:r>
            <a:r>
              <a:rPr lang="en-US" sz="1600" b="1" dirty="0" smtClean="0">
                <a:solidFill>
                  <a:srgbClr val="0D3857"/>
                </a:solidFill>
              </a:rPr>
              <a:t> </a:t>
            </a:r>
            <a:r>
              <a:rPr lang="en-US" sz="1600" b="1" dirty="0" err="1" smtClean="0">
                <a:solidFill>
                  <a:srgbClr val="0D3857"/>
                </a:solidFill>
              </a:rPr>
              <a:t>πεδίο</a:t>
            </a:r>
            <a:r>
              <a:rPr lang="en-US" sz="1600" b="1" dirty="0" smtClean="0">
                <a:solidFill>
                  <a:srgbClr val="0D3857"/>
                </a:solidFill>
              </a:rPr>
              <a:t> </a:t>
            </a:r>
            <a:r>
              <a:rPr lang="el-GR" sz="1600" b="1" smtClean="0">
                <a:solidFill>
                  <a:srgbClr val="0D3857"/>
                </a:solidFill>
              </a:rPr>
              <a:t>δακτυλιοειδούς πηνίου</a:t>
            </a:r>
            <a:endParaRPr kumimoji="0" lang="en-US" sz="1600" b="1" i="0" u="none" strike="noStrike" kern="0" cap="none" spc="0" normalizeH="0" baseline="0" noProof="0" dirty="0" smtClean="0">
              <a:ln>
                <a:noFill/>
              </a:ln>
              <a:solidFill>
                <a:srgbClr val="0D3857"/>
              </a:solidFill>
              <a:effectLst/>
              <a:uLnTx/>
              <a:uFillTx/>
              <a:latin typeface="+mj-lt"/>
              <a:ea typeface="+mj-ea"/>
              <a:cs typeface="ＭＳ Ｐゴシック"/>
            </a:endParaRPr>
          </a:p>
        </p:txBody>
      </p:sp>
      <p:sp>
        <p:nvSpPr>
          <p:cNvPr id="8" name="Rectangle 7"/>
          <p:cNvSpPr/>
          <p:nvPr/>
        </p:nvSpPr>
        <p:spPr>
          <a:xfrm>
            <a:off x="243348" y="682012"/>
            <a:ext cx="8657304" cy="1323439"/>
          </a:xfrm>
          <a:prstGeom prst="rect">
            <a:avLst/>
          </a:prstGeom>
        </p:spPr>
        <p:txBody>
          <a:bodyPr wrap="square">
            <a:spAutoFit/>
          </a:bodyPr>
          <a:lstStyle/>
          <a:p>
            <a:pPr marL="457200"/>
            <a:r>
              <a:rPr lang="el-GR" dirty="0" smtClean="0">
                <a:latin typeface="+mn-lt"/>
              </a:rPr>
              <a:t>Ένα ευθύγραμμο σύρμα μεγάλου μήκους και ακτίνας </a:t>
            </a:r>
            <a:r>
              <a:rPr lang="en-US" sz="2000" i="1" dirty="0" smtClean="0">
                <a:latin typeface="Times New Roman" pitchFamily="18" charset="0"/>
                <a:cs typeface="Times New Roman" pitchFamily="18" charset="0"/>
              </a:rPr>
              <a:t>R</a:t>
            </a:r>
            <a:r>
              <a:rPr lang="en-US" dirty="0" smtClean="0">
                <a:latin typeface="+mn-lt"/>
              </a:rPr>
              <a:t> </a:t>
            </a:r>
            <a:r>
              <a:rPr lang="el-GR" dirty="0" smtClean="0">
                <a:latin typeface="+mn-lt"/>
              </a:rPr>
              <a:t>διαρρέεται από σταθερό ρεύμα </a:t>
            </a:r>
            <a:r>
              <a:rPr lang="en-US" sz="2000" i="1" dirty="0" smtClean="0">
                <a:latin typeface="Times New Roman" pitchFamily="18" charset="0"/>
                <a:cs typeface="Times New Roman" pitchFamily="18" charset="0"/>
              </a:rPr>
              <a:t>I</a:t>
            </a:r>
            <a:r>
              <a:rPr lang="el-GR" dirty="0" smtClean="0">
                <a:latin typeface="+mn-lt"/>
              </a:rPr>
              <a:t>  κατανεμημένο ομοιόμοφρα σε όλη τη διατομή τους. Υπολογίστε το μαγνητικό πεδίο σε απόσταση </a:t>
            </a:r>
            <a:r>
              <a:rPr lang="en-US" sz="2000" i="1" dirty="0" smtClean="0">
                <a:latin typeface="Times New Roman" pitchFamily="18" charset="0"/>
                <a:cs typeface="Times New Roman" pitchFamily="18" charset="0"/>
              </a:rPr>
              <a:t>r</a:t>
            </a:r>
            <a:r>
              <a:rPr lang="el-GR" sz="2000" i="1" dirty="0" smtClean="0">
                <a:latin typeface="Times New Roman" pitchFamily="18" charset="0"/>
                <a:cs typeface="Times New Roman" pitchFamily="18" charset="0"/>
              </a:rPr>
              <a:t> </a:t>
            </a:r>
            <a:r>
              <a:rPr lang="el-GR" dirty="0" smtClean="0">
                <a:latin typeface="+mn-lt"/>
              </a:rPr>
              <a:t>από το κέντρο του σύρματος, στις περιοχές (Α) </a:t>
            </a:r>
            <a:r>
              <a:rPr lang="en-US" sz="2000" i="1" dirty="0" smtClean="0">
                <a:latin typeface="Times New Roman" pitchFamily="18" charset="0"/>
                <a:cs typeface="Times New Roman" pitchFamily="18" charset="0"/>
              </a:rPr>
              <a:t>r </a:t>
            </a:r>
            <a:r>
              <a:rPr lang="en-US" sz="2000" dirty="0" smtClean="0">
                <a:latin typeface="Times New Roman" pitchFamily="18" charset="0"/>
                <a:cs typeface="Times New Roman" pitchFamily="18" charset="0"/>
                <a:sym typeface="Symbol"/>
              </a:rPr>
              <a:t></a:t>
            </a:r>
            <a:r>
              <a:rPr lang="el-GR" sz="2000" i="1" dirty="0" smtClean="0">
                <a:latin typeface="Times New Roman" pitchFamily="18" charset="0"/>
                <a:cs typeface="Times New Roman" pitchFamily="18" charset="0"/>
                <a:sym typeface="Symbol"/>
              </a:rPr>
              <a:t> </a:t>
            </a:r>
            <a:r>
              <a:rPr lang="en-US" sz="2000" i="1" dirty="0" smtClean="0">
                <a:latin typeface="Times New Roman" pitchFamily="18" charset="0"/>
                <a:cs typeface="Times New Roman" pitchFamily="18" charset="0"/>
              </a:rPr>
              <a:t>R</a:t>
            </a:r>
            <a:r>
              <a:rPr lang="en-US" dirty="0" smtClean="0">
                <a:latin typeface="+mn-lt"/>
              </a:rPr>
              <a:t> </a:t>
            </a:r>
            <a:r>
              <a:rPr lang="el-GR" dirty="0" smtClean="0">
                <a:latin typeface="+mn-lt"/>
              </a:rPr>
              <a:t>και  (Β) </a:t>
            </a:r>
            <a:r>
              <a:rPr lang="en-US" sz="2000" i="1" dirty="0" smtClean="0">
                <a:latin typeface="Times New Roman" pitchFamily="18" charset="0"/>
                <a:cs typeface="Times New Roman" pitchFamily="18" charset="0"/>
              </a:rPr>
              <a:t>r</a:t>
            </a:r>
            <a:r>
              <a:rPr lang="en-US" dirty="0" smtClean="0">
                <a:latin typeface="+mn-lt"/>
              </a:rPr>
              <a:t> &lt; </a:t>
            </a:r>
            <a:r>
              <a:rPr lang="en-US" sz="2000" i="1" dirty="0" smtClean="0">
                <a:latin typeface="Times New Roman" pitchFamily="18" charset="0"/>
                <a:cs typeface="Times New Roman" pitchFamily="18" charset="0"/>
              </a:rPr>
              <a:t>R</a:t>
            </a:r>
            <a:r>
              <a:rPr lang="en-US" dirty="0" smtClean="0">
                <a:latin typeface="+mn-lt"/>
              </a:rPr>
              <a:t>.</a:t>
            </a:r>
            <a:endParaRPr lang="el-GR" dirty="0">
              <a:latin typeface="+mn-lt"/>
            </a:endParaRPr>
          </a:p>
        </p:txBody>
      </p:sp>
      <p:sp>
        <p:nvSpPr>
          <p:cNvPr id="9" name="Rectangle 4"/>
          <p:cNvSpPr>
            <a:spLocks noGrp="1" noChangeArrowheads="1"/>
          </p:cNvSpPr>
          <p:nvPr>
            <p:ph sz="half" idx="1"/>
          </p:nvPr>
        </p:nvSpPr>
        <p:spPr>
          <a:xfrm>
            <a:off x="280219" y="2197504"/>
            <a:ext cx="4468661" cy="282129"/>
          </a:xfrm>
        </p:spPr>
        <p:txBody>
          <a:bodyPr wrap="square">
            <a:spAutoFit/>
          </a:bodyPr>
          <a:lstStyle/>
          <a:p>
            <a:pPr marL="0" indent="0"/>
            <a:r>
              <a:rPr lang="el-GR" sz="1800" b="1" dirty="0" smtClean="0">
                <a:solidFill>
                  <a:srgbClr val="FF0000"/>
                </a:solidFill>
              </a:rPr>
              <a:t>ΛΥΣΗ</a:t>
            </a:r>
          </a:p>
        </p:txBody>
      </p:sp>
      <p:graphicFrame>
        <p:nvGraphicFramePr>
          <p:cNvPr id="2" name="Object 3"/>
          <p:cNvGraphicFramePr>
            <a:graphicFrameLocks noChangeAspect="1"/>
          </p:cNvGraphicFramePr>
          <p:nvPr/>
        </p:nvGraphicFramePr>
        <p:xfrm>
          <a:off x="582613" y="4167188"/>
          <a:ext cx="1682750" cy="612775"/>
        </p:xfrm>
        <a:graphic>
          <a:graphicData uri="http://schemas.openxmlformats.org/presentationml/2006/ole">
            <p:oleObj spid="_x0000_s16387" name="Equation" r:id="rId4" imgW="939600" imgH="342720" progId="Equation.3">
              <p:embed/>
            </p:oleObj>
          </a:graphicData>
        </a:graphic>
      </p:graphicFrame>
      <p:graphicFrame>
        <p:nvGraphicFramePr>
          <p:cNvPr id="3" name="Object 4"/>
          <p:cNvGraphicFramePr>
            <a:graphicFrameLocks noChangeAspect="1"/>
          </p:cNvGraphicFramePr>
          <p:nvPr/>
        </p:nvGraphicFramePr>
        <p:xfrm>
          <a:off x="2301875" y="4327525"/>
          <a:ext cx="2057400" cy="357188"/>
        </p:xfrm>
        <a:graphic>
          <a:graphicData uri="http://schemas.openxmlformats.org/presentationml/2006/ole">
            <p:oleObj spid="_x0000_s16388" name="Equation" r:id="rId5" imgW="1168200" imgH="203040" progId="Equation.3">
              <p:embed/>
            </p:oleObj>
          </a:graphicData>
        </a:graphic>
      </p:graphicFrame>
      <p:graphicFrame>
        <p:nvGraphicFramePr>
          <p:cNvPr id="5" name="Object 6"/>
          <p:cNvGraphicFramePr>
            <a:graphicFrameLocks noChangeAspect="1"/>
          </p:cNvGraphicFramePr>
          <p:nvPr/>
        </p:nvGraphicFramePr>
        <p:xfrm>
          <a:off x="2307765" y="4818111"/>
          <a:ext cx="1554162" cy="750888"/>
        </p:xfrm>
        <a:graphic>
          <a:graphicData uri="http://schemas.openxmlformats.org/presentationml/2006/ole">
            <p:oleObj spid="_x0000_s16390" name="Equation" r:id="rId6" imgW="86328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88">
                                            <p:txEl>
                                              <p:pRg st="0" end="0"/>
                                            </p:txEl>
                                          </p:spTgt>
                                        </p:tgtEl>
                                        <p:attrNameLst>
                                          <p:attrName>style.visibility</p:attrName>
                                        </p:attrNameLst>
                                      </p:cBhvr>
                                      <p:to>
                                        <p:strVal val="visible"/>
                                      </p:to>
                                    </p:set>
                                    <p:animEffect transition="in" filter="blinds(horizontal)">
                                      <p:cBhvr>
                                        <p:cTn id="10" dur="500"/>
                                        <p:tgtEl>
                                          <p:spTgt spid="16388">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388">
                                            <p:txEl>
                                              <p:pRg st="1" end="1"/>
                                            </p:txEl>
                                          </p:spTgt>
                                        </p:tgtEl>
                                        <p:attrNameLst>
                                          <p:attrName>style.visibility</p:attrName>
                                        </p:attrNameLst>
                                      </p:cBhvr>
                                      <p:to>
                                        <p:strVal val="visible"/>
                                      </p:to>
                                    </p:set>
                                    <p:animEffect transition="in" filter="blinds(horizontal)">
                                      <p:cBhvr>
                                        <p:cTn id="13" dur="500"/>
                                        <p:tgtEl>
                                          <p:spTgt spid="16388">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linds(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uiExpand="1" build="p"/>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title"/>
          </p:nvPr>
        </p:nvSpPr>
        <p:spPr>
          <a:xfrm>
            <a:off x="457200" y="838200"/>
            <a:ext cx="7543800" cy="579438"/>
          </a:xfrm>
        </p:spPr>
        <p:txBody>
          <a:bodyPr/>
          <a:lstStyle/>
          <a:p>
            <a:r>
              <a:rPr lang="en-US" smtClean="0">
                <a:solidFill>
                  <a:srgbClr val="0D3857"/>
                </a:solidFill>
              </a:rPr>
              <a:t>Το μαγνητικό πεδίο ενός σωληνοειδούς</a:t>
            </a:r>
          </a:p>
        </p:txBody>
      </p:sp>
      <p:sp>
        <p:nvSpPr>
          <p:cNvPr id="47107" name="Rectangle 3"/>
          <p:cNvSpPr>
            <a:spLocks noGrp="1" noChangeArrowheads="1"/>
          </p:cNvSpPr>
          <p:nvPr>
            <p:ph type="body" sz="half" idx="1"/>
          </p:nvPr>
        </p:nvSpPr>
        <p:spPr>
          <a:xfrm>
            <a:off x="427703" y="1586527"/>
            <a:ext cx="5088194" cy="4601260"/>
          </a:xfrm>
        </p:spPr>
        <p:txBody>
          <a:bodyPr wrap="square">
            <a:spAutoFit/>
          </a:bodyPr>
          <a:lstStyle/>
          <a:p>
            <a:pPr marL="0" indent="0">
              <a:lnSpc>
                <a:spcPct val="100000"/>
              </a:lnSpc>
              <a:spcBef>
                <a:spcPts val="1800"/>
              </a:spcBef>
            </a:pPr>
            <a:r>
              <a:rPr lang="en-US" dirty="0" err="1" smtClean="0">
                <a:solidFill>
                  <a:srgbClr val="000000"/>
                </a:solidFill>
              </a:rPr>
              <a:t>Με</a:t>
            </a:r>
            <a:r>
              <a:rPr lang="en-US" dirty="0" smtClean="0">
                <a:solidFill>
                  <a:srgbClr val="000000"/>
                </a:solidFill>
              </a:rPr>
              <a:t> </a:t>
            </a:r>
            <a:r>
              <a:rPr lang="en-US" dirty="0" err="1" smtClean="0">
                <a:solidFill>
                  <a:srgbClr val="000000"/>
                </a:solidFill>
              </a:rPr>
              <a:t>τον</a:t>
            </a:r>
            <a:r>
              <a:rPr lang="en-US" dirty="0" smtClean="0">
                <a:solidFill>
                  <a:srgbClr val="000000"/>
                </a:solidFill>
              </a:rPr>
              <a:t> </a:t>
            </a:r>
            <a:r>
              <a:rPr lang="en-US" dirty="0" err="1" smtClean="0">
                <a:solidFill>
                  <a:srgbClr val="000000"/>
                </a:solidFill>
              </a:rPr>
              <a:t>όρο</a:t>
            </a:r>
            <a:r>
              <a:rPr lang="en-US" dirty="0" smtClean="0">
                <a:solidFill>
                  <a:srgbClr val="000000"/>
                </a:solidFill>
              </a:rPr>
              <a:t> </a:t>
            </a:r>
            <a:r>
              <a:rPr lang="en-US" dirty="0" err="1" smtClean="0">
                <a:solidFill>
                  <a:schemeClr val="accent2"/>
                </a:solidFill>
                <a:effectLst>
                  <a:outerShdw blurRad="38100" dist="38100" dir="2700000" algn="tl">
                    <a:srgbClr val="000000">
                      <a:alpha val="43137"/>
                    </a:srgbClr>
                  </a:outerShdw>
                </a:effectLst>
              </a:rPr>
              <a:t>σωληνοειδές</a:t>
            </a:r>
            <a:r>
              <a:rPr lang="en-US" dirty="0" smtClean="0">
                <a:solidFill>
                  <a:srgbClr val="000000"/>
                </a:solidFill>
                <a:effectLst>
                  <a:outerShdw blurRad="38100" dist="38100" dir="2700000" algn="tl">
                    <a:srgbClr val="000000">
                      <a:alpha val="43137"/>
                    </a:srgbClr>
                  </a:outerShdw>
                </a:effectLst>
              </a:rPr>
              <a:t> </a:t>
            </a:r>
            <a:r>
              <a:rPr lang="en-US" dirty="0" err="1" smtClean="0">
                <a:solidFill>
                  <a:srgbClr val="000000"/>
                </a:solidFill>
              </a:rPr>
              <a:t>αναφερόμαστε</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ένα</a:t>
            </a:r>
            <a:r>
              <a:rPr lang="en-US" dirty="0" smtClean="0">
                <a:solidFill>
                  <a:srgbClr val="000000"/>
                </a:solidFill>
              </a:rPr>
              <a:t> </a:t>
            </a:r>
            <a:r>
              <a:rPr lang="en-US" dirty="0" err="1" smtClean="0">
                <a:solidFill>
                  <a:srgbClr val="000000"/>
                </a:solidFill>
              </a:rPr>
              <a:t>σύρμα</a:t>
            </a:r>
            <a:r>
              <a:rPr lang="en-US" dirty="0" smtClean="0">
                <a:solidFill>
                  <a:srgbClr val="000000"/>
                </a:solidFill>
              </a:rPr>
              <a:t> </a:t>
            </a:r>
            <a:r>
              <a:rPr lang="en-US" dirty="0" err="1" smtClean="0">
                <a:solidFill>
                  <a:srgbClr val="000000"/>
                </a:solidFill>
              </a:rPr>
              <a:t>μεγάλου</a:t>
            </a:r>
            <a:r>
              <a:rPr lang="en-US" dirty="0" smtClean="0">
                <a:solidFill>
                  <a:srgbClr val="000000"/>
                </a:solidFill>
              </a:rPr>
              <a:t> </a:t>
            </a:r>
            <a:r>
              <a:rPr lang="en-US" dirty="0" err="1" smtClean="0">
                <a:solidFill>
                  <a:srgbClr val="000000"/>
                </a:solidFill>
              </a:rPr>
              <a:t>μήκους</a:t>
            </a:r>
            <a:r>
              <a:rPr lang="en-US" dirty="0" smtClean="0">
                <a:solidFill>
                  <a:srgbClr val="000000"/>
                </a:solidFill>
              </a:rPr>
              <a:t> </a:t>
            </a:r>
            <a:r>
              <a:rPr lang="en-US" dirty="0" err="1" smtClean="0">
                <a:solidFill>
                  <a:srgbClr val="000000"/>
                </a:solidFill>
              </a:rPr>
              <a:t>τυλιγμένο</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μορφή</a:t>
            </a:r>
            <a:r>
              <a:rPr lang="en-US" dirty="0" smtClean="0">
                <a:solidFill>
                  <a:srgbClr val="000000"/>
                </a:solidFill>
              </a:rPr>
              <a:t> </a:t>
            </a:r>
            <a:r>
              <a:rPr lang="en-US" dirty="0" err="1" smtClean="0">
                <a:solidFill>
                  <a:srgbClr val="000000"/>
                </a:solidFill>
              </a:rPr>
              <a:t>έλικας</a:t>
            </a:r>
            <a:r>
              <a:rPr lang="en-US" dirty="0" smtClean="0">
                <a:solidFill>
                  <a:srgbClr val="000000"/>
                </a:solidFill>
              </a:rPr>
              <a:t>.</a:t>
            </a:r>
          </a:p>
          <a:p>
            <a:pPr marL="0" indent="0">
              <a:lnSpc>
                <a:spcPct val="100000"/>
              </a:lnSpc>
              <a:spcBef>
                <a:spcPts val="1800"/>
              </a:spcBef>
            </a:pPr>
            <a:r>
              <a:rPr lang="el-GR" dirty="0" smtClean="0"/>
              <a:t>Όταν το σωληνοειδές διαρρέεται από ρεύμα, παράγει ένα σχετικά ομογενές μαγνητικό πεδίο στον χώρο που περιβάλλουν οι σπείρες του</a:t>
            </a:r>
            <a:r>
              <a:rPr lang="en-US" dirty="0" smtClean="0">
                <a:solidFill>
                  <a:srgbClr val="000000"/>
                </a:solidFill>
              </a:rPr>
              <a:t>.</a:t>
            </a:r>
          </a:p>
          <a:p>
            <a:pPr lvl="1">
              <a:spcBef>
                <a:spcPts val="1200"/>
              </a:spcBef>
              <a:buClr>
                <a:srgbClr val="2187BA"/>
              </a:buClr>
            </a:pPr>
            <a:r>
              <a:rPr lang="el-GR" sz="1700" dirty="0" smtClean="0">
                <a:solidFill>
                  <a:srgbClr val="000000"/>
                </a:solidFill>
              </a:rPr>
              <a:t>Αναφερόμαστε σε αυτόν τον χώρο ως το </a:t>
            </a:r>
            <a:r>
              <a:rPr lang="en-US" sz="1700" dirty="0" err="1" smtClean="0">
                <a:solidFill>
                  <a:schemeClr val="accent2"/>
                </a:solidFill>
                <a:effectLst>
                  <a:outerShdw blurRad="38100" dist="38100" dir="2700000" algn="tl">
                    <a:srgbClr val="000000">
                      <a:alpha val="43137"/>
                    </a:srgbClr>
                  </a:outerShdw>
                </a:effectLst>
              </a:rPr>
              <a:t>εσωτερικό</a:t>
            </a:r>
            <a:r>
              <a:rPr lang="en-US" sz="1700" dirty="0" smtClean="0">
                <a:solidFill>
                  <a:schemeClr val="accent2"/>
                </a:solidFill>
                <a:effectLst>
                  <a:outerShdw blurRad="38100" dist="38100" dir="2700000" algn="tl">
                    <a:srgbClr val="000000">
                      <a:alpha val="43137"/>
                    </a:srgbClr>
                  </a:outerShdw>
                </a:effectLst>
              </a:rPr>
              <a:t> </a:t>
            </a:r>
            <a:r>
              <a:rPr lang="en-US" sz="1700" dirty="0" err="1" smtClean="0">
                <a:solidFill>
                  <a:schemeClr val="accent2"/>
                </a:solidFill>
                <a:effectLst>
                  <a:outerShdw blurRad="38100" dist="38100" dir="2700000" algn="tl">
                    <a:srgbClr val="000000">
                      <a:alpha val="43137"/>
                    </a:srgbClr>
                  </a:outerShdw>
                </a:effectLst>
              </a:rPr>
              <a:t>του</a:t>
            </a:r>
            <a:r>
              <a:rPr lang="en-US" sz="1700" dirty="0" smtClean="0">
                <a:solidFill>
                  <a:schemeClr val="accent2"/>
                </a:solidFill>
                <a:effectLst>
                  <a:outerShdw blurRad="38100" dist="38100" dir="2700000" algn="tl">
                    <a:srgbClr val="000000">
                      <a:alpha val="43137"/>
                    </a:srgbClr>
                  </a:outerShdw>
                </a:effectLst>
              </a:rPr>
              <a:t> </a:t>
            </a:r>
            <a:r>
              <a:rPr lang="en-US" sz="1700" dirty="0" err="1" smtClean="0">
                <a:solidFill>
                  <a:schemeClr val="accent2"/>
                </a:solidFill>
                <a:effectLst>
                  <a:outerShdw blurRad="38100" dist="38100" dir="2700000" algn="tl">
                    <a:srgbClr val="000000">
                      <a:alpha val="43137"/>
                    </a:srgbClr>
                  </a:outerShdw>
                </a:effectLst>
              </a:rPr>
              <a:t>σωληνοειδούς</a:t>
            </a:r>
            <a:r>
              <a:rPr lang="el-GR" sz="1700" dirty="0" smtClean="0">
                <a:solidFill>
                  <a:srgbClr val="000000"/>
                </a:solidFill>
              </a:rPr>
              <a:t>.</a:t>
            </a:r>
          </a:p>
          <a:p>
            <a:pPr marL="0" indent="0">
              <a:lnSpc>
                <a:spcPct val="100000"/>
              </a:lnSpc>
              <a:spcBef>
                <a:spcPts val="1800"/>
              </a:spcBef>
            </a:pPr>
            <a:r>
              <a:rPr lang="en-US" dirty="0" err="1" smtClean="0">
                <a:solidFill>
                  <a:srgbClr val="000000"/>
                </a:solidFill>
              </a:rPr>
              <a:t>Οι</a:t>
            </a:r>
            <a:r>
              <a:rPr lang="en-US" dirty="0" smtClean="0">
                <a:solidFill>
                  <a:srgbClr val="000000"/>
                </a:solidFill>
              </a:rPr>
              <a:t> </a:t>
            </a:r>
            <a:r>
              <a:rPr lang="en-US" dirty="0" err="1" smtClean="0">
                <a:solidFill>
                  <a:srgbClr val="000000"/>
                </a:solidFill>
              </a:rPr>
              <a:t>γραμμές</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πεδίου</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εσωτερικό</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σωληνοειδούς</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a:t>
            </a:r>
          </a:p>
          <a:p>
            <a:pPr lvl="1">
              <a:spcBef>
                <a:spcPts val="1200"/>
              </a:spcBef>
              <a:buClr>
                <a:srgbClr val="2187BA"/>
              </a:buClr>
            </a:pPr>
            <a:r>
              <a:rPr lang="el-GR" sz="1700" dirty="0" smtClean="0">
                <a:solidFill>
                  <a:srgbClr val="000000"/>
                </a:solidFill>
              </a:rPr>
              <a:t>σ</a:t>
            </a:r>
            <a:r>
              <a:rPr lang="en-US" sz="1700" dirty="0" err="1" smtClean="0">
                <a:solidFill>
                  <a:srgbClr val="000000"/>
                </a:solidFill>
              </a:rPr>
              <a:t>χεδόν</a:t>
            </a:r>
            <a:r>
              <a:rPr lang="en-US" sz="1700" dirty="0" smtClean="0">
                <a:solidFill>
                  <a:srgbClr val="000000"/>
                </a:solidFill>
              </a:rPr>
              <a:t> </a:t>
            </a:r>
            <a:r>
              <a:rPr lang="en-US" sz="1700" dirty="0" err="1" smtClean="0">
                <a:solidFill>
                  <a:srgbClr val="000000"/>
                </a:solidFill>
              </a:rPr>
              <a:t>παράλληλες</a:t>
            </a:r>
            <a:r>
              <a:rPr lang="en-US" sz="1700" dirty="0" smtClean="0">
                <a:solidFill>
                  <a:srgbClr val="000000"/>
                </a:solidFill>
              </a:rPr>
              <a:t> </a:t>
            </a:r>
            <a:r>
              <a:rPr lang="en-US" sz="1700" dirty="0" err="1" smtClean="0">
                <a:solidFill>
                  <a:srgbClr val="000000"/>
                </a:solidFill>
              </a:rPr>
              <a:t>μεταξύ</a:t>
            </a:r>
            <a:r>
              <a:rPr lang="en-US" sz="1700" dirty="0" smtClean="0">
                <a:solidFill>
                  <a:srgbClr val="000000"/>
                </a:solidFill>
              </a:rPr>
              <a:t> </a:t>
            </a:r>
            <a:r>
              <a:rPr lang="en-US" sz="1700" dirty="0" err="1" smtClean="0">
                <a:solidFill>
                  <a:srgbClr val="000000"/>
                </a:solidFill>
              </a:rPr>
              <a:t>τους</a:t>
            </a:r>
            <a:r>
              <a:rPr lang="el-GR" sz="1700" dirty="0" smtClean="0">
                <a:solidFill>
                  <a:srgbClr val="000000"/>
                </a:solidFill>
              </a:rPr>
              <a:t>,</a:t>
            </a:r>
            <a:endParaRPr lang="en-US" sz="1700" dirty="0" smtClean="0">
              <a:solidFill>
                <a:srgbClr val="000000"/>
              </a:solidFill>
            </a:endParaRPr>
          </a:p>
          <a:p>
            <a:pPr lvl="1">
              <a:spcBef>
                <a:spcPts val="1200"/>
              </a:spcBef>
              <a:buClr>
                <a:srgbClr val="2187BA"/>
              </a:buClr>
            </a:pPr>
            <a:r>
              <a:rPr lang="el-GR" sz="1700" dirty="0" smtClean="0">
                <a:solidFill>
                  <a:srgbClr val="000000"/>
                </a:solidFill>
              </a:rPr>
              <a:t>κ</a:t>
            </a:r>
            <a:r>
              <a:rPr lang="en-US" sz="1700" dirty="0" err="1" smtClean="0">
                <a:solidFill>
                  <a:srgbClr val="000000"/>
                </a:solidFill>
              </a:rPr>
              <a:t>ατανεμημένες</a:t>
            </a:r>
            <a:r>
              <a:rPr lang="en-US" sz="1700" dirty="0" smtClean="0">
                <a:solidFill>
                  <a:srgbClr val="000000"/>
                </a:solidFill>
              </a:rPr>
              <a:t> </a:t>
            </a:r>
            <a:r>
              <a:rPr lang="en-US" sz="1700" dirty="0" err="1" smtClean="0">
                <a:solidFill>
                  <a:srgbClr val="000000"/>
                </a:solidFill>
              </a:rPr>
              <a:t>ομοιόμορφα</a:t>
            </a:r>
            <a:r>
              <a:rPr lang="el-GR" sz="1700" dirty="0" smtClean="0">
                <a:solidFill>
                  <a:srgbClr val="000000"/>
                </a:solidFill>
              </a:rPr>
              <a:t>,</a:t>
            </a:r>
            <a:endParaRPr lang="en-US" sz="1700" dirty="0" smtClean="0">
              <a:solidFill>
                <a:srgbClr val="000000"/>
              </a:solidFill>
            </a:endParaRPr>
          </a:p>
          <a:p>
            <a:pPr lvl="1">
              <a:spcBef>
                <a:spcPts val="1200"/>
              </a:spcBef>
              <a:buClr>
                <a:srgbClr val="2187BA"/>
              </a:buClr>
            </a:pPr>
            <a:r>
              <a:rPr lang="el-GR" sz="1700" dirty="0" smtClean="0">
                <a:solidFill>
                  <a:srgbClr val="000000"/>
                </a:solidFill>
              </a:rPr>
              <a:t>σ</a:t>
            </a:r>
            <a:r>
              <a:rPr lang="en-US" sz="1700" dirty="0" smtClean="0">
                <a:solidFill>
                  <a:srgbClr val="000000"/>
                </a:solidFill>
              </a:rPr>
              <a:t>ε </a:t>
            </a:r>
            <a:r>
              <a:rPr lang="en-US" sz="1700" dirty="0" err="1" smtClean="0">
                <a:solidFill>
                  <a:srgbClr val="000000"/>
                </a:solidFill>
              </a:rPr>
              <a:t>κοντινή</a:t>
            </a:r>
            <a:r>
              <a:rPr lang="en-US" sz="1700" dirty="0" smtClean="0">
                <a:solidFill>
                  <a:srgbClr val="000000"/>
                </a:solidFill>
              </a:rPr>
              <a:t> </a:t>
            </a:r>
            <a:r>
              <a:rPr lang="en-US" sz="1700" dirty="0" err="1" smtClean="0">
                <a:solidFill>
                  <a:srgbClr val="000000"/>
                </a:solidFill>
              </a:rPr>
              <a:t>απόσταση</a:t>
            </a:r>
            <a:r>
              <a:rPr lang="en-US" sz="1700" dirty="0" smtClean="0">
                <a:solidFill>
                  <a:srgbClr val="000000"/>
                </a:solidFill>
              </a:rPr>
              <a:t> </a:t>
            </a:r>
            <a:r>
              <a:rPr lang="en-US" sz="1700" dirty="0" err="1" smtClean="0">
                <a:solidFill>
                  <a:srgbClr val="000000"/>
                </a:solidFill>
              </a:rPr>
              <a:t>μεταξύ</a:t>
            </a:r>
            <a:r>
              <a:rPr lang="en-US" sz="1700" dirty="0" smtClean="0">
                <a:solidFill>
                  <a:srgbClr val="000000"/>
                </a:solidFill>
              </a:rPr>
              <a:t> </a:t>
            </a:r>
            <a:r>
              <a:rPr lang="en-US" sz="1700" dirty="0" err="1" smtClean="0">
                <a:solidFill>
                  <a:srgbClr val="000000"/>
                </a:solidFill>
              </a:rPr>
              <a:t>τους</a:t>
            </a:r>
            <a:r>
              <a:rPr lang="el-GR" sz="1700" dirty="0" smtClean="0">
                <a:solidFill>
                  <a:srgbClr val="000000"/>
                </a:solidFill>
              </a:rPr>
              <a:t>.</a:t>
            </a:r>
            <a:endParaRPr lang="en-US" sz="1700" dirty="0" smtClean="0">
              <a:solidFill>
                <a:srgbClr val="000000"/>
              </a:solidFill>
            </a:endParaRPr>
          </a:p>
        </p:txBody>
      </p:sp>
      <p:sp>
        <p:nvSpPr>
          <p:cNvPr id="47108"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Η8.4</a:t>
            </a:r>
          </a:p>
        </p:txBody>
      </p:sp>
      <p:pic>
        <p:nvPicPr>
          <p:cNvPr id="47109" name="Picture 7" descr="27819_3016"/>
          <p:cNvPicPr>
            <a:picLocks noChangeAspect="1" noChangeArrowheads="1"/>
          </p:cNvPicPr>
          <p:nvPr/>
        </p:nvPicPr>
        <p:blipFill>
          <a:blip r:embed="rId2" cstate="print"/>
          <a:srcRect/>
          <a:stretch>
            <a:fillRect/>
          </a:stretch>
        </p:blipFill>
        <p:spPr bwMode="auto">
          <a:xfrm>
            <a:off x="5722834" y="1302185"/>
            <a:ext cx="3151187" cy="4637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7" dur="500"/>
                                        <p:tgtEl>
                                          <p:spTgt spid="47107">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11" dur="500"/>
                                        <p:tgtEl>
                                          <p:spTgt spid="47107">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animEffect transition="in" filter="blinds(horizontal)">
                                      <p:cBhvr>
                                        <p:cTn id="15" dur="500"/>
                                        <p:tgtEl>
                                          <p:spTgt spid="4710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7107">
                                            <p:txEl>
                                              <p:pRg st="3" end="3"/>
                                            </p:txEl>
                                          </p:spTgt>
                                        </p:tgtEl>
                                        <p:attrNameLst>
                                          <p:attrName>style.visibility</p:attrName>
                                        </p:attrNameLst>
                                      </p:cBhvr>
                                      <p:to>
                                        <p:strVal val="visible"/>
                                      </p:to>
                                    </p:set>
                                    <p:animEffect transition="in" filter="blinds(horizontal)">
                                      <p:cBhvr>
                                        <p:cTn id="20" dur="500"/>
                                        <p:tgtEl>
                                          <p:spTgt spid="47107">
                                            <p:txEl>
                                              <p:pRg st="3" end="3"/>
                                            </p:txEl>
                                          </p:spTgt>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47107">
                                            <p:txEl>
                                              <p:pRg st="4" end="4"/>
                                            </p:txEl>
                                          </p:spTgt>
                                        </p:tgtEl>
                                        <p:attrNameLst>
                                          <p:attrName>style.visibility</p:attrName>
                                        </p:attrNameLst>
                                      </p:cBhvr>
                                      <p:to>
                                        <p:strVal val="visible"/>
                                      </p:to>
                                    </p:set>
                                    <p:animEffect transition="in" filter="blinds(horizontal)">
                                      <p:cBhvr>
                                        <p:cTn id="24" dur="500"/>
                                        <p:tgtEl>
                                          <p:spTgt spid="47107">
                                            <p:txEl>
                                              <p:pRg st="4" end="4"/>
                                            </p:txEl>
                                          </p:spTgt>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47107">
                                            <p:txEl>
                                              <p:pRg st="5" end="5"/>
                                            </p:txEl>
                                          </p:spTgt>
                                        </p:tgtEl>
                                        <p:attrNameLst>
                                          <p:attrName>style.visibility</p:attrName>
                                        </p:attrNameLst>
                                      </p:cBhvr>
                                      <p:to>
                                        <p:strVal val="visible"/>
                                      </p:to>
                                    </p:set>
                                    <p:animEffect transition="in" filter="blinds(horizontal)">
                                      <p:cBhvr>
                                        <p:cTn id="28" dur="500"/>
                                        <p:tgtEl>
                                          <p:spTgt spid="47107">
                                            <p:txEl>
                                              <p:pRg st="5" end="5"/>
                                            </p:txEl>
                                          </p:spTgt>
                                        </p:tgtEl>
                                      </p:cBhvr>
                                    </p:animEffect>
                                  </p:childTnLst>
                                </p:cTn>
                              </p:par>
                            </p:childTnLst>
                          </p:cTn>
                        </p:par>
                        <p:par>
                          <p:cTn id="29" fill="hold">
                            <p:stCondLst>
                              <p:cond delay="1500"/>
                            </p:stCondLst>
                            <p:childTnLst>
                              <p:par>
                                <p:cTn id="30" presetID="3" presetClass="entr" presetSubtype="10" fill="hold" grpId="0" nodeType="afterEffect">
                                  <p:stCondLst>
                                    <p:cond delay="0"/>
                                  </p:stCondLst>
                                  <p:childTnLst>
                                    <p:set>
                                      <p:cBhvr>
                                        <p:cTn id="31" dur="1" fill="hold">
                                          <p:stCondLst>
                                            <p:cond delay="0"/>
                                          </p:stCondLst>
                                        </p:cTn>
                                        <p:tgtEl>
                                          <p:spTgt spid="47107">
                                            <p:txEl>
                                              <p:pRg st="6" end="6"/>
                                            </p:txEl>
                                          </p:spTgt>
                                        </p:tgtEl>
                                        <p:attrNameLst>
                                          <p:attrName>style.visibility</p:attrName>
                                        </p:attrNameLst>
                                      </p:cBhvr>
                                      <p:to>
                                        <p:strVal val="visible"/>
                                      </p:to>
                                    </p:set>
                                    <p:animEffect transition="in" filter="blinds(horizontal)">
                                      <p:cBhvr>
                                        <p:cTn id="32" dur="500"/>
                                        <p:tgtEl>
                                          <p:spTgt spid="47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62000"/>
            <a:ext cx="7543800" cy="655638"/>
          </a:xfrm>
        </p:spPr>
        <p:txBody>
          <a:bodyPr/>
          <a:lstStyle/>
          <a:p>
            <a:r>
              <a:rPr lang="en-US" smtClean="0">
                <a:solidFill>
                  <a:srgbClr val="0D3857"/>
                </a:solidFill>
              </a:rPr>
              <a:t>Το μαγνητικό πεδίο ενός σωληνοειδούς με πυκνές σπείρες</a:t>
            </a:r>
          </a:p>
        </p:txBody>
      </p:sp>
      <p:sp>
        <p:nvSpPr>
          <p:cNvPr id="49155" name="Rectangle 3"/>
          <p:cNvSpPr>
            <a:spLocks noGrp="1" noChangeArrowheads="1"/>
          </p:cNvSpPr>
          <p:nvPr>
            <p:ph type="body" sz="half" idx="2"/>
          </p:nvPr>
        </p:nvSpPr>
        <p:spPr>
          <a:xfrm>
            <a:off x="412956" y="1664212"/>
            <a:ext cx="3849328" cy="3123932"/>
          </a:xfrm>
        </p:spPr>
        <p:txBody>
          <a:bodyPr wrap="square">
            <a:spAutoFit/>
          </a:bodyPr>
          <a:lstStyle/>
          <a:p>
            <a:pPr marL="0" indent="0">
              <a:lnSpc>
                <a:spcPct val="100000"/>
              </a:lnSpc>
              <a:spcBef>
                <a:spcPts val="1800"/>
              </a:spcBef>
            </a:pPr>
            <a:r>
              <a:rPr lang="en-US" dirty="0" smtClean="0">
                <a:solidFill>
                  <a:srgbClr val="000000"/>
                </a:solidFill>
              </a:rPr>
              <a:t>Η </a:t>
            </a:r>
            <a:r>
              <a:rPr lang="en-US" dirty="0" err="1" smtClean="0">
                <a:solidFill>
                  <a:srgbClr val="000000"/>
                </a:solidFill>
              </a:rPr>
              <a:t>κατανομή</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πεδίου</a:t>
            </a:r>
            <a:r>
              <a:rPr lang="en-US" dirty="0" smtClean="0">
                <a:solidFill>
                  <a:srgbClr val="000000"/>
                </a:solidFill>
              </a:rPr>
              <a:t> </a:t>
            </a:r>
            <a:r>
              <a:rPr lang="en-US" dirty="0" err="1" smtClean="0">
                <a:solidFill>
                  <a:srgbClr val="000000"/>
                </a:solidFill>
              </a:rPr>
              <a:t>μοιάζει</a:t>
            </a:r>
            <a:r>
              <a:rPr lang="en-US" dirty="0" smtClean="0">
                <a:solidFill>
                  <a:srgbClr val="000000"/>
                </a:solidFill>
              </a:rPr>
              <a:t> </a:t>
            </a:r>
            <a:r>
              <a:rPr lang="en-US" dirty="0" err="1" smtClean="0">
                <a:solidFill>
                  <a:srgbClr val="000000"/>
                </a:solidFill>
              </a:rPr>
              <a:t>με</a:t>
            </a:r>
            <a:r>
              <a:rPr lang="en-US" dirty="0" smtClean="0">
                <a:solidFill>
                  <a:srgbClr val="000000"/>
                </a:solidFill>
              </a:rPr>
              <a:t> </a:t>
            </a:r>
            <a:r>
              <a:rPr lang="en-US" dirty="0" err="1" smtClean="0">
                <a:solidFill>
                  <a:srgbClr val="000000"/>
                </a:solidFill>
              </a:rPr>
              <a:t>εκείνη</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πεδίου</a:t>
            </a:r>
            <a:r>
              <a:rPr lang="en-US" dirty="0" smtClean="0">
                <a:solidFill>
                  <a:srgbClr val="000000"/>
                </a:solidFill>
              </a:rPr>
              <a:t> </a:t>
            </a:r>
            <a:r>
              <a:rPr lang="en-US" dirty="0" err="1" smtClean="0">
                <a:solidFill>
                  <a:srgbClr val="000000"/>
                </a:solidFill>
              </a:rPr>
              <a:t>ενός</a:t>
            </a:r>
            <a:r>
              <a:rPr lang="en-US" dirty="0" smtClean="0">
                <a:solidFill>
                  <a:srgbClr val="000000"/>
                </a:solidFill>
              </a:rPr>
              <a:t> </a:t>
            </a:r>
            <a:r>
              <a:rPr lang="en-US" dirty="0" err="1" smtClean="0">
                <a:solidFill>
                  <a:srgbClr val="000000"/>
                </a:solidFill>
              </a:rPr>
              <a:t>ραβδόμορφου</a:t>
            </a:r>
            <a:r>
              <a:rPr lang="en-US" dirty="0" smtClean="0">
                <a:solidFill>
                  <a:srgbClr val="000000"/>
                </a:solidFill>
              </a:rPr>
              <a:t> </a:t>
            </a:r>
            <a:r>
              <a:rPr lang="en-US" dirty="0" err="1" smtClean="0">
                <a:solidFill>
                  <a:srgbClr val="000000"/>
                </a:solidFill>
              </a:rPr>
              <a:t>μαγνήτη</a:t>
            </a:r>
            <a:r>
              <a:rPr lang="en-US" dirty="0" smtClean="0">
                <a:solidFill>
                  <a:srgbClr val="000000"/>
                </a:solidFill>
              </a:rPr>
              <a:t>.</a:t>
            </a:r>
          </a:p>
          <a:p>
            <a:pPr marL="0" indent="0">
              <a:lnSpc>
                <a:spcPct val="100000"/>
              </a:lnSpc>
              <a:spcBef>
                <a:spcPts val="1800"/>
              </a:spcBef>
            </a:pPr>
            <a:r>
              <a:rPr lang="en-US" dirty="0" err="1" smtClean="0">
                <a:solidFill>
                  <a:srgbClr val="000000"/>
                </a:solidFill>
              </a:rPr>
              <a:t>Όσο</a:t>
            </a:r>
            <a:r>
              <a:rPr lang="en-US" dirty="0" smtClean="0">
                <a:solidFill>
                  <a:srgbClr val="000000"/>
                </a:solidFill>
              </a:rPr>
              <a:t> </a:t>
            </a:r>
            <a:r>
              <a:rPr lang="en-US" dirty="0" err="1" smtClean="0">
                <a:solidFill>
                  <a:srgbClr val="000000"/>
                </a:solidFill>
              </a:rPr>
              <a:t>μεγαλύτερο</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μήκος</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σωληνοειδούς</a:t>
            </a:r>
            <a:r>
              <a:rPr lang="en-US" dirty="0" smtClean="0">
                <a:solidFill>
                  <a:srgbClr val="000000"/>
                </a:solidFill>
              </a:rPr>
              <a:t>,</a:t>
            </a:r>
          </a:p>
          <a:p>
            <a:pPr lvl="1">
              <a:spcBef>
                <a:spcPts val="1800"/>
              </a:spcBef>
              <a:buClr>
                <a:srgbClr val="2187BA"/>
              </a:buClr>
            </a:pPr>
            <a:r>
              <a:rPr lang="el-GR" sz="1700" dirty="0" smtClean="0">
                <a:solidFill>
                  <a:srgbClr val="000000"/>
                </a:solidFill>
              </a:rPr>
              <a:t>τ</a:t>
            </a:r>
            <a:r>
              <a:rPr lang="en-US" sz="1700" dirty="0" err="1" smtClean="0">
                <a:solidFill>
                  <a:srgbClr val="000000"/>
                </a:solidFill>
              </a:rPr>
              <a:t>όσο</a:t>
            </a:r>
            <a:r>
              <a:rPr lang="en-US" sz="1700" dirty="0" smtClean="0">
                <a:solidFill>
                  <a:srgbClr val="000000"/>
                </a:solidFill>
              </a:rPr>
              <a:t> </a:t>
            </a:r>
            <a:r>
              <a:rPr lang="en-US" sz="1700" dirty="0" err="1" smtClean="0">
                <a:solidFill>
                  <a:srgbClr val="000000"/>
                </a:solidFill>
              </a:rPr>
              <a:t>πιο</a:t>
            </a:r>
            <a:r>
              <a:rPr lang="en-US" sz="1700" dirty="0" smtClean="0">
                <a:solidFill>
                  <a:srgbClr val="000000"/>
                </a:solidFill>
              </a:rPr>
              <a:t> </a:t>
            </a:r>
            <a:r>
              <a:rPr lang="en-US" sz="1700" dirty="0" err="1" smtClean="0">
                <a:solidFill>
                  <a:srgbClr val="000000"/>
                </a:solidFill>
              </a:rPr>
              <a:t>ομογενές</a:t>
            </a:r>
            <a:r>
              <a:rPr lang="en-US" sz="1700" dirty="0" smtClean="0">
                <a:solidFill>
                  <a:srgbClr val="000000"/>
                </a:solidFill>
              </a:rPr>
              <a:t> </a:t>
            </a:r>
            <a:r>
              <a:rPr lang="en-US" sz="1700" dirty="0" err="1" smtClean="0">
                <a:solidFill>
                  <a:srgbClr val="000000"/>
                </a:solidFill>
              </a:rPr>
              <a:t>είναι</a:t>
            </a:r>
            <a:r>
              <a:rPr lang="en-US" sz="1700" dirty="0" smtClean="0">
                <a:solidFill>
                  <a:srgbClr val="000000"/>
                </a:solidFill>
              </a:rPr>
              <a:t> </a:t>
            </a:r>
            <a:r>
              <a:rPr lang="en-US" sz="1700" dirty="0" err="1" smtClean="0">
                <a:solidFill>
                  <a:srgbClr val="000000"/>
                </a:solidFill>
              </a:rPr>
              <a:t>το</a:t>
            </a:r>
            <a:r>
              <a:rPr lang="en-US" sz="1700" dirty="0" smtClean="0">
                <a:solidFill>
                  <a:srgbClr val="000000"/>
                </a:solidFill>
              </a:rPr>
              <a:t> </a:t>
            </a:r>
            <a:r>
              <a:rPr lang="en-US" sz="1700" dirty="0" err="1" smtClean="0">
                <a:solidFill>
                  <a:srgbClr val="000000"/>
                </a:solidFill>
              </a:rPr>
              <a:t>πεδίο</a:t>
            </a:r>
            <a:r>
              <a:rPr lang="en-US" sz="1700" dirty="0" smtClean="0">
                <a:solidFill>
                  <a:srgbClr val="000000"/>
                </a:solidFill>
              </a:rPr>
              <a:t> </a:t>
            </a:r>
            <a:r>
              <a:rPr lang="en-US" sz="1700" dirty="0" err="1" smtClean="0">
                <a:solidFill>
                  <a:srgbClr val="000000"/>
                </a:solidFill>
              </a:rPr>
              <a:t>στο</a:t>
            </a:r>
            <a:r>
              <a:rPr lang="en-US" sz="1700" dirty="0" smtClean="0">
                <a:solidFill>
                  <a:srgbClr val="000000"/>
                </a:solidFill>
              </a:rPr>
              <a:t> </a:t>
            </a:r>
            <a:r>
              <a:rPr lang="en-US" sz="1700" dirty="0" err="1" smtClean="0">
                <a:solidFill>
                  <a:srgbClr val="000000"/>
                </a:solidFill>
              </a:rPr>
              <a:t>εσωτερικό</a:t>
            </a:r>
            <a:r>
              <a:rPr lang="en-US" sz="1700" dirty="0" smtClean="0">
                <a:solidFill>
                  <a:srgbClr val="000000"/>
                </a:solidFill>
              </a:rPr>
              <a:t> </a:t>
            </a:r>
            <a:r>
              <a:rPr lang="en-US" sz="1700" dirty="0" err="1" smtClean="0">
                <a:solidFill>
                  <a:srgbClr val="000000"/>
                </a:solidFill>
              </a:rPr>
              <a:t>του</a:t>
            </a:r>
            <a:r>
              <a:rPr lang="el-GR" sz="1700" dirty="0" smtClean="0">
                <a:solidFill>
                  <a:srgbClr val="000000"/>
                </a:solidFill>
              </a:rPr>
              <a:t>,</a:t>
            </a:r>
            <a:endParaRPr lang="en-US" sz="1700" dirty="0" smtClean="0">
              <a:solidFill>
                <a:srgbClr val="000000"/>
              </a:solidFill>
            </a:endParaRPr>
          </a:p>
          <a:p>
            <a:pPr lvl="1">
              <a:spcBef>
                <a:spcPts val="1800"/>
              </a:spcBef>
              <a:buClr>
                <a:srgbClr val="2187BA"/>
              </a:buClr>
            </a:pPr>
            <a:r>
              <a:rPr lang="el-GR" sz="1700" dirty="0" smtClean="0">
                <a:solidFill>
                  <a:srgbClr val="000000"/>
                </a:solidFill>
              </a:rPr>
              <a:t>τ</a:t>
            </a:r>
            <a:r>
              <a:rPr lang="en-US" sz="1700" dirty="0" err="1" smtClean="0">
                <a:solidFill>
                  <a:srgbClr val="000000"/>
                </a:solidFill>
              </a:rPr>
              <a:t>όσο</a:t>
            </a:r>
            <a:r>
              <a:rPr lang="en-US" sz="1700" dirty="0" smtClean="0">
                <a:solidFill>
                  <a:srgbClr val="000000"/>
                </a:solidFill>
              </a:rPr>
              <a:t> </a:t>
            </a:r>
            <a:r>
              <a:rPr lang="el-GR" sz="1700" dirty="0" smtClean="0">
                <a:solidFill>
                  <a:srgbClr val="000000"/>
                </a:solidFill>
              </a:rPr>
              <a:t>ασθενέστερο είναι</a:t>
            </a:r>
            <a:r>
              <a:rPr lang="en-US" sz="1700" dirty="0" smtClean="0">
                <a:solidFill>
                  <a:srgbClr val="000000"/>
                </a:solidFill>
              </a:rPr>
              <a:t> </a:t>
            </a:r>
            <a:r>
              <a:rPr lang="en-US" sz="1700" dirty="0" err="1" smtClean="0">
                <a:solidFill>
                  <a:srgbClr val="000000"/>
                </a:solidFill>
              </a:rPr>
              <a:t>το</a:t>
            </a:r>
            <a:r>
              <a:rPr lang="en-US" sz="1700" dirty="0" smtClean="0">
                <a:solidFill>
                  <a:srgbClr val="000000"/>
                </a:solidFill>
              </a:rPr>
              <a:t> </a:t>
            </a:r>
            <a:r>
              <a:rPr lang="en-US" sz="1700" dirty="0" err="1" smtClean="0">
                <a:solidFill>
                  <a:srgbClr val="000000"/>
                </a:solidFill>
              </a:rPr>
              <a:t>πεδίο</a:t>
            </a:r>
            <a:r>
              <a:rPr lang="en-US" sz="1700" dirty="0" smtClean="0">
                <a:solidFill>
                  <a:srgbClr val="000000"/>
                </a:solidFill>
              </a:rPr>
              <a:t> </a:t>
            </a:r>
            <a:r>
              <a:rPr lang="en-US" sz="1700" dirty="0" err="1" smtClean="0">
                <a:solidFill>
                  <a:srgbClr val="000000"/>
                </a:solidFill>
              </a:rPr>
              <a:t>έξω</a:t>
            </a:r>
            <a:r>
              <a:rPr lang="en-US" sz="1700" dirty="0" smtClean="0">
                <a:solidFill>
                  <a:srgbClr val="000000"/>
                </a:solidFill>
              </a:rPr>
              <a:t> </a:t>
            </a:r>
            <a:r>
              <a:rPr lang="en-US" sz="1700" dirty="0" err="1" smtClean="0">
                <a:solidFill>
                  <a:srgbClr val="000000"/>
                </a:solidFill>
              </a:rPr>
              <a:t>από</a:t>
            </a:r>
            <a:r>
              <a:rPr lang="en-US" sz="1700" dirty="0" smtClean="0">
                <a:solidFill>
                  <a:srgbClr val="000000"/>
                </a:solidFill>
              </a:rPr>
              <a:t> </a:t>
            </a:r>
            <a:r>
              <a:rPr lang="el-GR" sz="1700" dirty="0" smtClean="0">
                <a:solidFill>
                  <a:srgbClr val="000000"/>
                </a:solidFill>
              </a:rPr>
              <a:t>το σωληνοειδές</a:t>
            </a:r>
            <a:r>
              <a:rPr lang="en-US" sz="1700" dirty="0" smtClean="0">
                <a:solidFill>
                  <a:srgbClr val="000000"/>
                </a:solidFill>
              </a:rPr>
              <a:t>.</a:t>
            </a:r>
          </a:p>
        </p:txBody>
      </p:sp>
      <p:sp>
        <p:nvSpPr>
          <p:cNvPr id="49156"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Η8.4</a:t>
            </a:r>
          </a:p>
        </p:txBody>
      </p:sp>
      <p:pic>
        <p:nvPicPr>
          <p:cNvPr id="49157" name="Picture 8" descr="27819_3017a"/>
          <p:cNvPicPr>
            <a:picLocks noChangeAspect="1" noChangeArrowheads="1"/>
          </p:cNvPicPr>
          <p:nvPr/>
        </p:nvPicPr>
        <p:blipFill>
          <a:blip r:embed="rId2" cstate="print"/>
          <a:srcRect l="6057" t="37069" r="20685" b="8577"/>
          <a:stretch>
            <a:fillRect/>
          </a:stretch>
        </p:blipFill>
        <p:spPr bwMode="auto">
          <a:xfrm>
            <a:off x="5220826" y="1976284"/>
            <a:ext cx="1165225" cy="2905432"/>
          </a:xfrm>
          <a:prstGeom prst="rect">
            <a:avLst/>
          </a:prstGeom>
          <a:noFill/>
          <a:ln w="9525">
            <a:noFill/>
            <a:miter lim="800000"/>
            <a:headEnd/>
            <a:tailEnd/>
          </a:ln>
        </p:spPr>
      </p:pic>
      <p:pic>
        <p:nvPicPr>
          <p:cNvPr id="49158" name="Picture 9" descr="27819_3017b"/>
          <p:cNvPicPr>
            <a:picLocks noChangeAspect="1" noChangeArrowheads="1"/>
          </p:cNvPicPr>
          <p:nvPr/>
        </p:nvPicPr>
        <p:blipFill>
          <a:blip r:embed="rId3" cstate="print"/>
          <a:srcRect b="11484"/>
          <a:stretch>
            <a:fillRect/>
          </a:stretch>
        </p:blipFill>
        <p:spPr bwMode="auto">
          <a:xfrm>
            <a:off x="6769407" y="2195948"/>
            <a:ext cx="2058987" cy="246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838200"/>
            <a:ext cx="7543800" cy="579438"/>
          </a:xfrm>
        </p:spPr>
        <p:txBody>
          <a:bodyPr/>
          <a:lstStyle/>
          <a:p>
            <a:r>
              <a:rPr lang="el-GR" smtClean="0">
                <a:solidFill>
                  <a:srgbClr val="0D3857"/>
                </a:solidFill>
              </a:rPr>
              <a:t>Ιδανικό σωληνοειδές </a:t>
            </a:r>
            <a:r>
              <a:rPr lang="en-US" smtClean="0">
                <a:solidFill>
                  <a:srgbClr val="0D3857"/>
                </a:solidFill>
              </a:rPr>
              <a:t>– </a:t>
            </a:r>
            <a:r>
              <a:rPr lang="el-GR" smtClean="0">
                <a:solidFill>
                  <a:srgbClr val="0D3857"/>
                </a:solidFill>
              </a:rPr>
              <a:t>Χ</a:t>
            </a:r>
            <a:r>
              <a:rPr lang="en-US" smtClean="0">
                <a:solidFill>
                  <a:srgbClr val="0D3857"/>
                </a:solidFill>
              </a:rPr>
              <a:t>αρακτηριστικά</a:t>
            </a:r>
          </a:p>
        </p:txBody>
      </p:sp>
      <p:sp>
        <p:nvSpPr>
          <p:cNvPr id="50179" name="Rectangle 3"/>
          <p:cNvSpPr>
            <a:spLocks noGrp="1" noChangeArrowheads="1"/>
          </p:cNvSpPr>
          <p:nvPr>
            <p:ph type="body" sz="half" idx="1"/>
          </p:nvPr>
        </p:nvSpPr>
        <p:spPr>
          <a:xfrm>
            <a:off x="457200" y="1719263"/>
            <a:ext cx="7551174" cy="1523494"/>
          </a:xfrm>
        </p:spPr>
        <p:txBody>
          <a:bodyPr wrap="square">
            <a:spAutoFit/>
          </a:bodyPr>
          <a:lstStyle/>
          <a:p>
            <a:pPr marL="0" indent="0">
              <a:lnSpc>
                <a:spcPct val="100000"/>
              </a:lnSpc>
              <a:spcBef>
                <a:spcPts val="1800"/>
              </a:spcBef>
            </a:pPr>
            <a:r>
              <a:rPr lang="el-GR" dirty="0" smtClean="0">
                <a:solidFill>
                  <a:srgbClr val="000000"/>
                </a:solidFill>
              </a:rPr>
              <a:t>Η περίπτωση του</a:t>
            </a:r>
            <a:r>
              <a:rPr lang="en-US" dirty="0" smtClean="0">
                <a:solidFill>
                  <a:srgbClr val="000000"/>
                </a:solidFill>
              </a:rPr>
              <a:t> </a:t>
            </a:r>
            <a:r>
              <a:rPr lang="en-US" dirty="0" err="1" smtClean="0">
                <a:solidFill>
                  <a:schemeClr val="accent2"/>
                </a:solidFill>
                <a:effectLst>
                  <a:outerShdw blurRad="38100" dist="38100" dir="2700000" algn="tl">
                    <a:srgbClr val="000000">
                      <a:alpha val="43137"/>
                    </a:srgbClr>
                  </a:outerShdw>
                </a:effectLst>
              </a:rPr>
              <a:t>ιδανικ</a:t>
            </a:r>
            <a:r>
              <a:rPr lang="el-GR" dirty="0" smtClean="0">
                <a:solidFill>
                  <a:schemeClr val="accent2"/>
                </a:solidFill>
                <a:effectLst>
                  <a:outerShdw blurRad="38100" dist="38100" dir="2700000" algn="tl">
                    <a:srgbClr val="000000">
                      <a:alpha val="43137"/>
                    </a:srgbClr>
                  </a:outerShdw>
                </a:effectLst>
              </a:rPr>
              <a:t>ού</a:t>
            </a:r>
            <a:r>
              <a:rPr lang="en-US" dirty="0" smtClean="0">
                <a:solidFill>
                  <a:schemeClr val="accent2"/>
                </a:solidFill>
                <a:effectLst>
                  <a:outerShdw blurRad="38100" dist="38100" dir="2700000" algn="tl">
                    <a:srgbClr val="000000">
                      <a:alpha val="43137"/>
                    </a:srgbClr>
                  </a:outerShdw>
                </a:effectLst>
              </a:rPr>
              <a:t> </a:t>
            </a:r>
            <a:r>
              <a:rPr lang="en-US" dirty="0" err="1" smtClean="0">
                <a:solidFill>
                  <a:schemeClr val="accent2"/>
                </a:solidFill>
                <a:effectLst>
                  <a:outerShdw blurRad="38100" dist="38100" dir="2700000" algn="tl">
                    <a:srgbClr val="000000">
                      <a:alpha val="43137"/>
                    </a:srgbClr>
                  </a:outerShdw>
                </a:effectLst>
              </a:rPr>
              <a:t>σωληνοειδ</a:t>
            </a:r>
            <a:r>
              <a:rPr lang="el-GR" dirty="0" smtClean="0">
                <a:solidFill>
                  <a:schemeClr val="accent2"/>
                </a:solidFill>
                <a:effectLst>
                  <a:outerShdw blurRad="38100" dist="38100" dir="2700000" algn="tl">
                    <a:srgbClr val="000000">
                      <a:alpha val="43137"/>
                    </a:srgbClr>
                  </a:outerShdw>
                </a:effectLst>
              </a:rPr>
              <a:t>ού</a:t>
            </a:r>
            <a:r>
              <a:rPr lang="en-US" dirty="0" smtClean="0">
                <a:solidFill>
                  <a:schemeClr val="accent2"/>
                </a:solidFill>
                <a:effectLst>
                  <a:outerShdw blurRad="38100" dist="38100" dir="2700000" algn="tl">
                    <a:srgbClr val="000000">
                      <a:alpha val="43137"/>
                    </a:srgbClr>
                  </a:outerShdw>
                </a:effectLst>
              </a:rPr>
              <a:t>ς</a:t>
            </a:r>
            <a:r>
              <a:rPr lang="en-US" dirty="0" smtClean="0">
                <a:solidFill>
                  <a:srgbClr val="000000"/>
                </a:solidFill>
              </a:rPr>
              <a:t> </a:t>
            </a:r>
            <a:r>
              <a:rPr lang="el-GR" dirty="0" smtClean="0">
                <a:solidFill>
                  <a:srgbClr val="000000"/>
                </a:solidFill>
              </a:rPr>
              <a:t>προσεγγίζεται όταν</a:t>
            </a:r>
            <a:r>
              <a:rPr lang="en-US" dirty="0" smtClean="0">
                <a:solidFill>
                  <a:srgbClr val="000000"/>
                </a:solidFill>
              </a:rPr>
              <a:t>:</a:t>
            </a:r>
          </a:p>
          <a:p>
            <a:pPr lvl="1">
              <a:spcBef>
                <a:spcPts val="1800"/>
              </a:spcBef>
              <a:buClr>
                <a:srgbClr val="2187BA"/>
              </a:buClr>
            </a:pPr>
            <a:r>
              <a:rPr lang="el-GR" sz="1700" dirty="0" smtClean="0">
                <a:solidFill>
                  <a:srgbClr val="000000"/>
                </a:solidFill>
              </a:rPr>
              <a:t>Οι σπείρες του σωληνοειδούς είναι π</a:t>
            </a:r>
            <a:r>
              <a:rPr lang="en-US" sz="1700" dirty="0" err="1" smtClean="0">
                <a:solidFill>
                  <a:srgbClr val="000000"/>
                </a:solidFill>
              </a:rPr>
              <a:t>υκνές</a:t>
            </a:r>
            <a:r>
              <a:rPr lang="en-US" sz="1700" dirty="0" smtClean="0">
                <a:solidFill>
                  <a:srgbClr val="000000"/>
                </a:solidFill>
              </a:rPr>
              <a:t>. </a:t>
            </a:r>
          </a:p>
          <a:p>
            <a:pPr lvl="1">
              <a:spcBef>
                <a:spcPts val="1800"/>
              </a:spcBef>
              <a:buClr>
                <a:srgbClr val="2187BA"/>
              </a:buClr>
            </a:pPr>
            <a:r>
              <a:rPr lang="el-GR" sz="1700" dirty="0" smtClean="0">
                <a:solidFill>
                  <a:srgbClr val="000000"/>
                </a:solidFill>
              </a:rPr>
              <a:t>Το μήκος του σωληνοειδούς είναι </a:t>
            </a:r>
            <a:r>
              <a:rPr lang="en-US" sz="1700" dirty="0" err="1" smtClean="0">
                <a:solidFill>
                  <a:srgbClr val="000000"/>
                </a:solidFill>
              </a:rPr>
              <a:t>πολύ</a:t>
            </a:r>
            <a:r>
              <a:rPr lang="en-US" sz="1700" dirty="0" smtClean="0">
                <a:solidFill>
                  <a:srgbClr val="000000"/>
                </a:solidFill>
              </a:rPr>
              <a:t> </a:t>
            </a:r>
            <a:r>
              <a:rPr lang="en-US" sz="1700" dirty="0" err="1" smtClean="0">
                <a:solidFill>
                  <a:srgbClr val="000000"/>
                </a:solidFill>
              </a:rPr>
              <a:t>μεγαλύτερο</a:t>
            </a:r>
            <a:r>
              <a:rPr lang="en-US" sz="1700" dirty="0" smtClean="0">
                <a:solidFill>
                  <a:srgbClr val="000000"/>
                </a:solidFill>
              </a:rPr>
              <a:t> </a:t>
            </a:r>
            <a:r>
              <a:rPr lang="en-US" sz="1700" dirty="0" err="1" smtClean="0">
                <a:solidFill>
                  <a:srgbClr val="000000"/>
                </a:solidFill>
              </a:rPr>
              <a:t>από</a:t>
            </a:r>
            <a:r>
              <a:rPr lang="en-US" sz="1700" dirty="0" smtClean="0">
                <a:solidFill>
                  <a:srgbClr val="000000"/>
                </a:solidFill>
              </a:rPr>
              <a:t> </a:t>
            </a:r>
            <a:r>
              <a:rPr lang="en-US" sz="1700" dirty="0" err="1" smtClean="0">
                <a:solidFill>
                  <a:srgbClr val="000000"/>
                </a:solidFill>
              </a:rPr>
              <a:t>την</a:t>
            </a:r>
            <a:r>
              <a:rPr lang="en-US" sz="1700" dirty="0" smtClean="0">
                <a:solidFill>
                  <a:srgbClr val="000000"/>
                </a:solidFill>
              </a:rPr>
              <a:t> </a:t>
            </a:r>
            <a:r>
              <a:rPr lang="en-US" sz="1700" dirty="0" err="1" smtClean="0">
                <a:solidFill>
                  <a:srgbClr val="000000"/>
                </a:solidFill>
              </a:rPr>
              <a:t>ακτίνα</a:t>
            </a:r>
            <a:r>
              <a:rPr lang="en-US" sz="1700" dirty="0" smtClean="0">
                <a:solidFill>
                  <a:srgbClr val="000000"/>
                </a:solidFill>
              </a:rPr>
              <a:t> </a:t>
            </a:r>
            <a:r>
              <a:rPr lang="en-US" sz="1700" dirty="0" err="1" smtClean="0">
                <a:solidFill>
                  <a:srgbClr val="000000"/>
                </a:solidFill>
              </a:rPr>
              <a:t>των</a:t>
            </a:r>
            <a:r>
              <a:rPr lang="en-US" sz="1700" dirty="0" smtClean="0">
                <a:solidFill>
                  <a:srgbClr val="000000"/>
                </a:solidFill>
              </a:rPr>
              <a:t> </a:t>
            </a:r>
            <a:r>
              <a:rPr lang="en-US" sz="1700" dirty="0" err="1" smtClean="0">
                <a:solidFill>
                  <a:srgbClr val="000000"/>
                </a:solidFill>
              </a:rPr>
              <a:t>σπειρών</a:t>
            </a:r>
            <a:r>
              <a:rPr lang="en-US" sz="1700" dirty="0" smtClean="0">
                <a:solidFill>
                  <a:srgbClr val="000000"/>
                </a:solidFill>
              </a:rPr>
              <a:t> </a:t>
            </a:r>
            <a:r>
              <a:rPr lang="en-US" sz="1700" dirty="0" err="1" smtClean="0">
                <a:solidFill>
                  <a:srgbClr val="000000"/>
                </a:solidFill>
              </a:rPr>
              <a:t>του</a:t>
            </a:r>
            <a:r>
              <a:rPr lang="en-US" sz="1700" dirty="0" smtClean="0">
                <a:solidFill>
                  <a:srgbClr val="000000"/>
                </a:solidFill>
              </a:rPr>
              <a:t>.</a:t>
            </a:r>
          </a:p>
        </p:txBody>
      </p:sp>
      <p:sp>
        <p:nvSpPr>
          <p:cNvPr id="50180"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solidFill>
                  <a:srgbClr val="0D3857"/>
                </a:solidFill>
              </a:rPr>
              <a:t>Ο νόμος Biot</a:t>
            </a:r>
            <a:r>
              <a:rPr lang="el-GR" smtClean="0">
                <a:solidFill>
                  <a:srgbClr val="0D3857"/>
                </a:solidFill>
              </a:rPr>
              <a:t>-</a:t>
            </a:r>
            <a:r>
              <a:rPr lang="en-US" smtClean="0">
                <a:solidFill>
                  <a:srgbClr val="0D3857"/>
                </a:solidFill>
              </a:rPr>
              <a:t>Savart – Εισαγωγή</a:t>
            </a:r>
          </a:p>
        </p:txBody>
      </p:sp>
      <p:sp>
        <p:nvSpPr>
          <p:cNvPr id="34819" name="Rectangle 3"/>
          <p:cNvSpPr>
            <a:spLocks noGrp="1" noChangeArrowheads="1"/>
          </p:cNvSpPr>
          <p:nvPr>
            <p:ph idx="1"/>
          </p:nvPr>
        </p:nvSpPr>
        <p:spPr>
          <a:xfrm>
            <a:off x="457200" y="1676400"/>
            <a:ext cx="8229600" cy="2708434"/>
          </a:xfrm>
        </p:spPr>
        <p:txBody>
          <a:bodyPr>
            <a:spAutoFit/>
          </a:bodyPr>
          <a:lstStyle/>
          <a:p>
            <a:pPr marL="0" indent="0">
              <a:lnSpc>
                <a:spcPct val="100000"/>
              </a:lnSpc>
              <a:spcBef>
                <a:spcPts val="3000"/>
              </a:spcBef>
            </a:pPr>
            <a:r>
              <a:rPr lang="en-US" dirty="0" smtClean="0">
                <a:solidFill>
                  <a:srgbClr val="000000"/>
                </a:solidFill>
              </a:rPr>
              <a:t>Τ</a:t>
            </a:r>
            <a:r>
              <a:rPr lang="el-GR" dirty="0" smtClean="0">
                <a:solidFill>
                  <a:srgbClr val="000000"/>
                </a:solidFill>
              </a:rPr>
              <a:t>α</a:t>
            </a:r>
            <a:r>
              <a:rPr lang="en-US" dirty="0" smtClean="0">
                <a:solidFill>
                  <a:srgbClr val="000000"/>
                </a:solidFill>
              </a:rPr>
              <a:t> </a:t>
            </a:r>
            <a:r>
              <a:rPr lang="en-US" dirty="0" err="1" smtClean="0">
                <a:solidFill>
                  <a:srgbClr val="000000"/>
                </a:solidFill>
              </a:rPr>
              <a:t>μαγνητικ</a:t>
            </a:r>
            <a:r>
              <a:rPr lang="el-GR" dirty="0" smtClean="0">
                <a:solidFill>
                  <a:srgbClr val="000000"/>
                </a:solidFill>
              </a:rPr>
              <a:t>ά</a:t>
            </a:r>
            <a:r>
              <a:rPr lang="en-US" dirty="0" smtClean="0">
                <a:solidFill>
                  <a:srgbClr val="000000"/>
                </a:solidFill>
              </a:rPr>
              <a:t> </a:t>
            </a:r>
            <a:r>
              <a:rPr lang="en-US" dirty="0" err="1" smtClean="0">
                <a:solidFill>
                  <a:srgbClr val="000000"/>
                </a:solidFill>
              </a:rPr>
              <a:t>πεδί</a:t>
            </a:r>
            <a:r>
              <a:rPr lang="el-GR" dirty="0" smtClean="0">
                <a:solidFill>
                  <a:srgbClr val="000000"/>
                </a:solidFill>
              </a:rPr>
              <a:t>α</a:t>
            </a:r>
            <a:r>
              <a:rPr lang="en-US" dirty="0" smtClean="0">
                <a:solidFill>
                  <a:srgbClr val="000000"/>
                </a:solidFill>
              </a:rPr>
              <a:t> </a:t>
            </a:r>
            <a:r>
              <a:rPr lang="en-US" dirty="0" err="1" smtClean="0">
                <a:solidFill>
                  <a:srgbClr val="000000"/>
                </a:solidFill>
              </a:rPr>
              <a:t>δημιουργ</a:t>
            </a:r>
            <a:r>
              <a:rPr lang="el-GR" dirty="0" smtClean="0">
                <a:solidFill>
                  <a:srgbClr val="000000"/>
                </a:solidFill>
              </a:rPr>
              <a:t>ούνται</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κινούμενα</a:t>
            </a:r>
            <a:r>
              <a:rPr lang="en-US" dirty="0" smtClean="0">
                <a:solidFill>
                  <a:srgbClr val="000000"/>
                </a:solidFill>
              </a:rPr>
              <a:t> </a:t>
            </a:r>
            <a:r>
              <a:rPr lang="en-US" dirty="0" err="1" smtClean="0">
                <a:solidFill>
                  <a:srgbClr val="000000"/>
                </a:solidFill>
              </a:rPr>
              <a:t>ηλεκτρικά</a:t>
            </a:r>
            <a:r>
              <a:rPr lang="en-US" dirty="0" smtClean="0">
                <a:solidFill>
                  <a:srgbClr val="000000"/>
                </a:solidFill>
              </a:rPr>
              <a:t> </a:t>
            </a:r>
            <a:r>
              <a:rPr lang="en-US" dirty="0" err="1" smtClean="0">
                <a:solidFill>
                  <a:srgbClr val="000000"/>
                </a:solidFill>
              </a:rPr>
              <a:t>φορτία</a:t>
            </a:r>
            <a:r>
              <a:rPr lang="en-US" dirty="0" smtClean="0">
                <a:solidFill>
                  <a:srgbClr val="000000"/>
                </a:solidFill>
              </a:rPr>
              <a:t>, </a:t>
            </a:r>
            <a:r>
              <a:rPr lang="el-GR" dirty="0" smtClean="0">
                <a:solidFill>
                  <a:srgbClr val="000000"/>
                </a:solidFill>
              </a:rPr>
              <a:t>όπως είναι το ηλεκτρικό ρεύμα σε ένα αγωγό</a:t>
            </a:r>
            <a:endParaRPr lang="en-US" dirty="0" smtClean="0">
              <a:solidFill>
                <a:srgbClr val="000000"/>
              </a:solidFill>
            </a:endParaRPr>
          </a:p>
          <a:p>
            <a:pPr marL="0" indent="0">
              <a:lnSpc>
                <a:spcPct val="100000"/>
              </a:lnSpc>
              <a:spcBef>
                <a:spcPts val="3000"/>
              </a:spcBef>
            </a:pPr>
            <a:r>
              <a:rPr lang="en-US" dirty="0" err="1" smtClean="0">
                <a:solidFill>
                  <a:srgbClr val="000000"/>
                </a:solidFill>
              </a:rPr>
              <a:t>Οι</a:t>
            </a:r>
            <a:r>
              <a:rPr lang="en-US" dirty="0" smtClean="0">
                <a:solidFill>
                  <a:srgbClr val="000000"/>
                </a:solidFill>
              </a:rPr>
              <a:t> </a:t>
            </a:r>
            <a:r>
              <a:rPr lang="en-US" dirty="0" err="1" smtClean="0">
                <a:solidFill>
                  <a:srgbClr val="000000"/>
                </a:solidFill>
              </a:rPr>
              <a:t>Biot</a:t>
            </a:r>
            <a:r>
              <a:rPr lang="en-US" dirty="0" smtClean="0">
                <a:solidFill>
                  <a:srgbClr val="000000"/>
                </a:solidFill>
              </a:rPr>
              <a:t> </a:t>
            </a:r>
            <a:r>
              <a:rPr lang="en-US" dirty="0" err="1" smtClean="0">
                <a:solidFill>
                  <a:srgbClr val="000000"/>
                </a:solidFill>
              </a:rPr>
              <a:t>και</a:t>
            </a:r>
            <a:r>
              <a:rPr lang="en-US" dirty="0" smtClean="0">
                <a:solidFill>
                  <a:srgbClr val="000000"/>
                </a:solidFill>
              </a:rPr>
              <a:t> </a:t>
            </a:r>
            <a:r>
              <a:rPr lang="en-US" dirty="0" err="1" smtClean="0">
                <a:solidFill>
                  <a:srgbClr val="000000"/>
                </a:solidFill>
              </a:rPr>
              <a:t>Savart</a:t>
            </a:r>
            <a:r>
              <a:rPr lang="en-US" dirty="0" smtClean="0">
                <a:solidFill>
                  <a:srgbClr val="000000"/>
                </a:solidFill>
              </a:rPr>
              <a:t> </a:t>
            </a:r>
            <a:r>
              <a:rPr lang="el-GR" dirty="0" smtClean="0">
                <a:solidFill>
                  <a:srgbClr val="000000"/>
                </a:solidFill>
              </a:rPr>
              <a:t>πραγματοποίησαν πειράματα για να μελετήσουν </a:t>
            </a:r>
            <a:r>
              <a:rPr lang="en-US" dirty="0" err="1" smtClean="0">
                <a:solidFill>
                  <a:srgbClr val="000000"/>
                </a:solidFill>
              </a:rPr>
              <a:t>τη</a:t>
            </a:r>
            <a:r>
              <a:rPr lang="en-US" dirty="0" smtClean="0">
                <a:solidFill>
                  <a:srgbClr val="000000"/>
                </a:solidFill>
              </a:rPr>
              <a:t> </a:t>
            </a:r>
            <a:r>
              <a:rPr lang="en-US" dirty="0" err="1" smtClean="0">
                <a:solidFill>
                  <a:srgbClr val="000000"/>
                </a:solidFill>
              </a:rPr>
              <a:t>δύναμη</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ασκεί</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ηλεκτρικό</a:t>
            </a:r>
            <a:r>
              <a:rPr lang="en-US" dirty="0" smtClean="0">
                <a:solidFill>
                  <a:srgbClr val="000000"/>
                </a:solidFill>
              </a:rPr>
              <a:t> </a:t>
            </a:r>
            <a:r>
              <a:rPr lang="en-US" dirty="0" err="1" smtClean="0">
                <a:solidFill>
                  <a:srgbClr val="000000"/>
                </a:solidFill>
              </a:rPr>
              <a:t>ρεύμα</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έναν</a:t>
            </a:r>
            <a:r>
              <a:rPr lang="en-US" dirty="0" smtClean="0">
                <a:solidFill>
                  <a:srgbClr val="000000"/>
                </a:solidFill>
              </a:rPr>
              <a:t> </a:t>
            </a:r>
            <a:r>
              <a:rPr lang="en-US" dirty="0" err="1" smtClean="0">
                <a:solidFill>
                  <a:srgbClr val="000000"/>
                </a:solidFill>
              </a:rPr>
              <a:t>μαγνήτη</a:t>
            </a:r>
            <a:r>
              <a:rPr lang="en-US" dirty="0" smtClean="0">
                <a:solidFill>
                  <a:srgbClr val="000000"/>
                </a:solidFill>
              </a:rPr>
              <a:t> ο </a:t>
            </a:r>
            <a:r>
              <a:rPr lang="en-US" dirty="0" err="1" smtClean="0">
                <a:solidFill>
                  <a:srgbClr val="000000"/>
                </a:solidFill>
              </a:rPr>
              <a:t>οποίος</a:t>
            </a:r>
            <a:r>
              <a:rPr lang="en-US" dirty="0" smtClean="0">
                <a:solidFill>
                  <a:srgbClr val="000000"/>
                </a:solidFill>
              </a:rPr>
              <a:t> </a:t>
            </a:r>
            <a:r>
              <a:rPr lang="en-US" dirty="0" err="1" smtClean="0">
                <a:solidFill>
                  <a:srgbClr val="000000"/>
                </a:solidFill>
              </a:rPr>
              <a:t>βρίσκεται</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κοντινή</a:t>
            </a:r>
            <a:r>
              <a:rPr lang="en-US" dirty="0" smtClean="0">
                <a:solidFill>
                  <a:srgbClr val="000000"/>
                </a:solidFill>
              </a:rPr>
              <a:t> </a:t>
            </a:r>
            <a:r>
              <a:rPr lang="en-US" dirty="0" err="1" smtClean="0">
                <a:solidFill>
                  <a:srgbClr val="000000"/>
                </a:solidFill>
              </a:rPr>
              <a:t>απόσταση</a:t>
            </a:r>
            <a:r>
              <a:rPr lang="en-US" dirty="0" smtClean="0">
                <a:solidFill>
                  <a:srgbClr val="000000"/>
                </a:solidFill>
              </a:rPr>
              <a:t>.</a:t>
            </a:r>
          </a:p>
          <a:p>
            <a:pPr marL="0" indent="0">
              <a:lnSpc>
                <a:spcPct val="100000"/>
              </a:lnSpc>
              <a:spcBef>
                <a:spcPts val="3000"/>
              </a:spcBef>
            </a:pPr>
            <a:r>
              <a:rPr lang="en-US" dirty="0" err="1" smtClean="0">
                <a:solidFill>
                  <a:srgbClr val="000000"/>
                </a:solidFill>
              </a:rPr>
              <a:t>Κατέληξαν</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μια</a:t>
            </a:r>
            <a:r>
              <a:rPr lang="en-US" dirty="0" smtClean="0">
                <a:solidFill>
                  <a:srgbClr val="000000"/>
                </a:solidFill>
              </a:rPr>
              <a:t> </a:t>
            </a:r>
            <a:r>
              <a:rPr lang="en-US" dirty="0" err="1" smtClean="0">
                <a:solidFill>
                  <a:srgbClr val="000000"/>
                </a:solidFill>
              </a:rPr>
              <a:t>μαθηματική</a:t>
            </a:r>
            <a:r>
              <a:rPr lang="en-US" dirty="0" smtClean="0">
                <a:solidFill>
                  <a:srgbClr val="000000"/>
                </a:solidFill>
              </a:rPr>
              <a:t> </a:t>
            </a:r>
            <a:r>
              <a:rPr lang="en-US" dirty="0" err="1" smtClean="0">
                <a:solidFill>
                  <a:srgbClr val="000000"/>
                </a:solidFill>
              </a:rPr>
              <a:t>σχέση</a:t>
            </a:r>
            <a:r>
              <a:rPr lang="en-US" dirty="0" smtClean="0">
                <a:solidFill>
                  <a:srgbClr val="000000"/>
                </a:solidFill>
              </a:rPr>
              <a:t> η </a:t>
            </a:r>
            <a:r>
              <a:rPr lang="en-US" dirty="0" err="1" smtClean="0">
                <a:solidFill>
                  <a:srgbClr val="000000"/>
                </a:solidFill>
              </a:rPr>
              <a:t>οποία</a:t>
            </a:r>
            <a:r>
              <a:rPr lang="en-US" dirty="0" smtClean="0">
                <a:solidFill>
                  <a:srgbClr val="000000"/>
                </a:solidFill>
              </a:rPr>
              <a:t> </a:t>
            </a:r>
            <a:r>
              <a:rPr lang="en-US" dirty="0" err="1" smtClean="0">
                <a:solidFill>
                  <a:srgbClr val="000000"/>
                </a:solidFill>
              </a:rPr>
              <a:t>δίνει</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μαγνητικ</a:t>
            </a:r>
            <a:r>
              <a:rPr lang="el-GR" dirty="0" smtClean="0">
                <a:solidFill>
                  <a:srgbClr val="000000"/>
                </a:solidFill>
              </a:rPr>
              <a:t>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δημιουργεί</a:t>
            </a:r>
            <a:r>
              <a:rPr lang="el-GR" dirty="0" smtClean="0">
                <a:solidFill>
                  <a:srgbClr val="000000"/>
                </a:solidFill>
              </a:rPr>
              <a:t>ται από</a:t>
            </a:r>
            <a:r>
              <a:rPr lang="en-US" dirty="0" smtClean="0">
                <a:solidFill>
                  <a:srgbClr val="000000"/>
                </a:solidFill>
              </a:rPr>
              <a:t> </a:t>
            </a:r>
            <a:r>
              <a:rPr lang="en-US" dirty="0" err="1" smtClean="0">
                <a:solidFill>
                  <a:srgbClr val="000000"/>
                </a:solidFill>
              </a:rPr>
              <a:t>ένα</a:t>
            </a:r>
            <a:r>
              <a:rPr lang="en-US" dirty="0" smtClean="0">
                <a:solidFill>
                  <a:srgbClr val="000000"/>
                </a:solidFill>
              </a:rPr>
              <a:t> </a:t>
            </a:r>
            <a:r>
              <a:rPr lang="en-US" dirty="0" err="1" smtClean="0">
                <a:solidFill>
                  <a:srgbClr val="000000"/>
                </a:solidFill>
              </a:rPr>
              <a:t>ρεύμα</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l-GR" dirty="0" smtClean="0">
                <a:solidFill>
                  <a:srgbClr val="000000"/>
                </a:solidFill>
              </a:rPr>
              <a:t>κάποιο</a:t>
            </a:r>
            <a:r>
              <a:rPr lang="en-US" dirty="0" smtClean="0">
                <a:solidFill>
                  <a:srgbClr val="000000"/>
                </a:solidFill>
              </a:rPr>
              <a:t> </a:t>
            </a:r>
            <a:r>
              <a:rPr lang="en-US" dirty="0" err="1" smtClean="0">
                <a:solidFill>
                  <a:srgbClr val="000000"/>
                </a:solidFill>
              </a:rPr>
              <a:t>σημείο</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χώρου</a:t>
            </a:r>
            <a:r>
              <a:rPr lang="en-US" dirty="0" smtClean="0">
                <a:solidFill>
                  <a:srgbClr val="000000"/>
                </a:solidFill>
              </a:rPr>
              <a:t>.</a:t>
            </a:r>
          </a:p>
        </p:txBody>
      </p:sp>
      <p:sp>
        <p:nvSpPr>
          <p:cNvPr id="34820"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914400"/>
            <a:ext cx="5427406" cy="609600"/>
          </a:xfrm>
        </p:spPr>
        <p:txBody>
          <a:bodyPr/>
          <a:lstStyle/>
          <a:p>
            <a:r>
              <a:rPr lang="en-US" dirty="0" err="1" smtClean="0">
                <a:solidFill>
                  <a:srgbClr val="0D3857"/>
                </a:solidFill>
              </a:rPr>
              <a:t>Εφαρμογή</a:t>
            </a:r>
            <a:r>
              <a:rPr lang="en-US" dirty="0" smtClean="0">
                <a:solidFill>
                  <a:srgbClr val="0D3857"/>
                </a:solidFill>
              </a:rPr>
              <a:t> </a:t>
            </a:r>
            <a:r>
              <a:rPr lang="en-US" dirty="0" err="1" smtClean="0">
                <a:solidFill>
                  <a:srgbClr val="0D3857"/>
                </a:solidFill>
              </a:rPr>
              <a:t>του</a:t>
            </a:r>
            <a:r>
              <a:rPr lang="en-US" dirty="0" smtClean="0">
                <a:solidFill>
                  <a:srgbClr val="0D3857"/>
                </a:solidFill>
              </a:rPr>
              <a:t> </a:t>
            </a:r>
            <a:r>
              <a:rPr lang="en-US" dirty="0" err="1" smtClean="0">
                <a:solidFill>
                  <a:srgbClr val="0D3857"/>
                </a:solidFill>
              </a:rPr>
              <a:t>νόμου</a:t>
            </a:r>
            <a:r>
              <a:rPr lang="en-US" dirty="0" smtClean="0">
                <a:solidFill>
                  <a:srgbClr val="0D3857"/>
                </a:solidFill>
              </a:rPr>
              <a:t> </a:t>
            </a:r>
            <a:r>
              <a:rPr lang="en-US" dirty="0" err="1" smtClean="0">
                <a:solidFill>
                  <a:srgbClr val="0D3857"/>
                </a:solidFill>
              </a:rPr>
              <a:t>του</a:t>
            </a:r>
            <a:r>
              <a:rPr lang="en-US" dirty="0" smtClean="0">
                <a:solidFill>
                  <a:srgbClr val="0D3857"/>
                </a:solidFill>
              </a:rPr>
              <a:t> </a:t>
            </a:r>
            <a:r>
              <a:rPr lang="en-US" dirty="0" err="1" smtClean="0">
                <a:solidFill>
                  <a:srgbClr val="0D3857"/>
                </a:solidFill>
              </a:rPr>
              <a:t>Ampère</a:t>
            </a:r>
            <a:r>
              <a:rPr lang="en-US" dirty="0" smtClean="0">
                <a:solidFill>
                  <a:srgbClr val="0D3857"/>
                </a:solidFill>
              </a:rPr>
              <a:t> σ</a:t>
            </a:r>
            <a:r>
              <a:rPr lang="el-GR" dirty="0" smtClean="0">
                <a:solidFill>
                  <a:srgbClr val="0D3857"/>
                </a:solidFill>
              </a:rPr>
              <a:t>ε ένα</a:t>
            </a:r>
            <a:r>
              <a:rPr lang="en-US" dirty="0" smtClean="0">
                <a:solidFill>
                  <a:srgbClr val="0D3857"/>
                </a:solidFill>
              </a:rPr>
              <a:t> </a:t>
            </a:r>
            <a:r>
              <a:rPr lang="en-US" dirty="0" err="1" smtClean="0">
                <a:solidFill>
                  <a:srgbClr val="0D3857"/>
                </a:solidFill>
              </a:rPr>
              <a:t>σωληνοειδές</a:t>
            </a:r>
            <a:r>
              <a:rPr lang="el-GR" dirty="0" smtClean="0">
                <a:solidFill>
                  <a:srgbClr val="0D3857"/>
                </a:solidFill>
              </a:rPr>
              <a:t> (</a:t>
            </a:r>
            <a:r>
              <a:rPr lang="el-GR" i="1" dirty="0" smtClean="0">
                <a:solidFill>
                  <a:srgbClr val="0D3857"/>
                </a:solidFill>
              </a:rPr>
              <a:t>1</a:t>
            </a:r>
            <a:r>
              <a:rPr lang="el-GR" dirty="0" smtClean="0">
                <a:solidFill>
                  <a:srgbClr val="0D3857"/>
                </a:solidFill>
              </a:rPr>
              <a:t>)</a:t>
            </a:r>
            <a:endParaRPr lang="en-US" dirty="0" smtClean="0">
              <a:solidFill>
                <a:srgbClr val="0D3857"/>
              </a:solidFill>
            </a:endParaRPr>
          </a:p>
        </p:txBody>
      </p:sp>
      <p:sp>
        <p:nvSpPr>
          <p:cNvPr id="51203" name="Rectangle 3"/>
          <p:cNvSpPr>
            <a:spLocks noGrp="1" noChangeArrowheads="1"/>
          </p:cNvSpPr>
          <p:nvPr>
            <p:ph idx="1"/>
          </p:nvPr>
        </p:nvSpPr>
        <p:spPr>
          <a:xfrm>
            <a:off x="457200" y="1764890"/>
            <a:ext cx="4660490" cy="2708434"/>
          </a:xfrm>
        </p:spPr>
        <p:txBody>
          <a:bodyPr wrap="square">
            <a:spAutoFit/>
          </a:bodyPr>
          <a:lstStyle/>
          <a:p>
            <a:pPr marL="0" indent="0">
              <a:lnSpc>
                <a:spcPct val="100000"/>
              </a:lnSpc>
              <a:spcBef>
                <a:spcPts val="1800"/>
              </a:spcBef>
            </a:pPr>
            <a:r>
              <a:rPr lang="en-US" sz="1700" dirty="0" err="1" smtClean="0">
                <a:solidFill>
                  <a:srgbClr val="000000"/>
                </a:solidFill>
              </a:rPr>
              <a:t>Θεωρούμε</a:t>
            </a:r>
            <a:r>
              <a:rPr lang="en-US" sz="1700" dirty="0" smtClean="0">
                <a:solidFill>
                  <a:srgbClr val="000000"/>
                </a:solidFill>
              </a:rPr>
              <a:t> </a:t>
            </a:r>
            <a:r>
              <a:rPr lang="en-US" sz="1700" dirty="0" err="1" smtClean="0">
                <a:solidFill>
                  <a:srgbClr val="000000"/>
                </a:solidFill>
              </a:rPr>
              <a:t>έναν</a:t>
            </a:r>
            <a:r>
              <a:rPr lang="en-US" sz="1700" dirty="0" smtClean="0">
                <a:solidFill>
                  <a:srgbClr val="000000"/>
                </a:solidFill>
              </a:rPr>
              <a:t> </a:t>
            </a:r>
            <a:r>
              <a:rPr lang="en-US" sz="1700" dirty="0" err="1" smtClean="0">
                <a:solidFill>
                  <a:srgbClr val="000000"/>
                </a:solidFill>
              </a:rPr>
              <a:t>βρόχο</a:t>
            </a:r>
            <a:r>
              <a:rPr lang="en-US" sz="1700" dirty="0" smtClean="0">
                <a:solidFill>
                  <a:srgbClr val="000000"/>
                </a:solidFill>
              </a:rPr>
              <a:t> </a:t>
            </a:r>
            <a:r>
              <a:rPr lang="en-US" sz="1700" dirty="0" err="1" smtClean="0">
                <a:solidFill>
                  <a:srgbClr val="000000"/>
                </a:solidFill>
              </a:rPr>
              <a:t>Ampère</a:t>
            </a:r>
            <a:r>
              <a:rPr lang="en-US" sz="1700" dirty="0" smtClean="0">
                <a:solidFill>
                  <a:srgbClr val="000000"/>
                </a:solidFill>
              </a:rPr>
              <a:t> (</a:t>
            </a:r>
            <a:r>
              <a:rPr lang="en-US" sz="1700" dirty="0" err="1" smtClean="0">
                <a:solidFill>
                  <a:srgbClr val="000000"/>
                </a:solidFill>
              </a:rPr>
              <a:t>βρόχος</a:t>
            </a:r>
            <a:r>
              <a:rPr lang="en-US" sz="1700" dirty="0" smtClean="0">
                <a:solidFill>
                  <a:srgbClr val="000000"/>
                </a:solidFill>
              </a:rPr>
              <a:t> 1 </a:t>
            </a:r>
            <a:r>
              <a:rPr lang="en-US" sz="1700" dirty="0" err="1" smtClean="0">
                <a:solidFill>
                  <a:srgbClr val="000000"/>
                </a:solidFill>
              </a:rPr>
              <a:t>στο</a:t>
            </a:r>
            <a:r>
              <a:rPr lang="en-US" sz="1700" dirty="0" smtClean="0">
                <a:solidFill>
                  <a:srgbClr val="000000"/>
                </a:solidFill>
              </a:rPr>
              <a:t> </a:t>
            </a:r>
            <a:r>
              <a:rPr lang="en-US" sz="1700" dirty="0" err="1" smtClean="0">
                <a:solidFill>
                  <a:srgbClr val="000000"/>
                </a:solidFill>
              </a:rPr>
              <a:t>σχήμα</a:t>
            </a:r>
            <a:r>
              <a:rPr lang="en-US" sz="1700" dirty="0" smtClean="0">
                <a:solidFill>
                  <a:srgbClr val="000000"/>
                </a:solidFill>
              </a:rPr>
              <a:t>) ο </a:t>
            </a:r>
            <a:r>
              <a:rPr lang="en-US" sz="1700" dirty="0" err="1" smtClean="0">
                <a:solidFill>
                  <a:srgbClr val="000000"/>
                </a:solidFill>
              </a:rPr>
              <a:t>οποίος</a:t>
            </a:r>
            <a:r>
              <a:rPr lang="en-US" sz="1700" dirty="0" smtClean="0">
                <a:solidFill>
                  <a:srgbClr val="000000"/>
                </a:solidFill>
              </a:rPr>
              <a:t> </a:t>
            </a:r>
            <a:r>
              <a:rPr lang="en-US" sz="1700" dirty="0" err="1" smtClean="0">
                <a:solidFill>
                  <a:srgbClr val="000000"/>
                </a:solidFill>
              </a:rPr>
              <a:t>περιβάλλει</a:t>
            </a:r>
            <a:r>
              <a:rPr lang="en-US" sz="1700" dirty="0" smtClean="0">
                <a:solidFill>
                  <a:srgbClr val="000000"/>
                </a:solidFill>
              </a:rPr>
              <a:t> </a:t>
            </a:r>
            <a:r>
              <a:rPr lang="el-GR" sz="1700" dirty="0" smtClean="0">
                <a:solidFill>
                  <a:srgbClr val="000000"/>
                </a:solidFill>
              </a:rPr>
              <a:t>ένα</a:t>
            </a:r>
            <a:r>
              <a:rPr lang="en-US" sz="1700" dirty="0" smtClean="0">
                <a:solidFill>
                  <a:srgbClr val="000000"/>
                </a:solidFill>
              </a:rPr>
              <a:t> </a:t>
            </a:r>
            <a:r>
              <a:rPr lang="en-US" sz="1700" dirty="0" err="1" smtClean="0">
                <a:solidFill>
                  <a:srgbClr val="000000"/>
                </a:solidFill>
              </a:rPr>
              <a:t>ιδανικό</a:t>
            </a:r>
            <a:r>
              <a:rPr lang="en-US" sz="1700" dirty="0" smtClean="0">
                <a:solidFill>
                  <a:srgbClr val="000000"/>
                </a:solidFill>
              </a:rPr>
              <a:t> </a:t>
            </a:r>
            <a:r>
              <a:rPr lang="en-US" sz="1700" dirty="0" err="1" smtClean="0">
                <a:solidFill>
                  <a:srgbClr val="000000"/>
                </a:solidFill>
              </a:rPr>
              <a:t>σωληνοειδές</a:t>
            </a:r>
            <a:r>
              <a:rPr lang="en-US" sz="1700" dirty="0" smtClean="0">
                <a:solidFill>
                  <a:srgbClr val="000000"/>
                </a:solidFill>
              </a:rPr>
              <a:t>.</a:t>
            </a:r>
          </a:p>
          <a:p>
            <a:pPr lvl="1">
              <a:spcBef>
                <a:spcPts val="1800"/>
              </a:spcBef>
              <a:buClr>
                <a:srgbClr val="2187BA"/>
              </a:buClr>
            </a:pPr>
            <a:r>
              <a:rPr lang="el-GR" sz="1600" dirty="0" smtClean="0">
                <a:solidFill>
                  <a:srgbClr val="000000"/>
                </a:solidFill>
              </a:rPr>
              <a:t>Ο</a:t>
            </a:r>
            <a:r>
              <a:rPr lang="en-US" sz="1600" dirty="0" smtClean="0">
                <a:solidFill>
                  <a:srgbClr val="000000"/>
                </a:solidFill>
              </a:rPr>
              <a:t> </a:t>
            </a:r>
            <a:r>
              <a:rPr lang="en-US" sz="1600" dirty="0" err="1" smtClean="0">
                <a:solidFill>
                  <a:srgbClr val="000000"/>
                </a:solidFill>
              </a:rPr>
              <a:t>βρόχο</a:t>
            </a:r>
            <a:r>
              <a:rPr lang="el-GR" sz="1600" dirty="0" smtClean="0">
                <a:solidFill>
                  <a:srgbClr val="000000"/>
                </a:solidFill>
              </a:rPr>
              <a:t>ς περιβάλλει ένα ασθενές</a:t>
            </a:r>
            <a:r>
              <a:rPr lang="en-US" sz="1600" dirty="0" smtClean="0">
                <a:solidFill>
                  <a:srgbClr val="000000"/>
                </a:solidFill>
              </a:rPr>
              <a:t> </a:t>
            </a:r>
            <a:r>
              <a:rPr lang="en-US" sz="1600" dirty="0" err="1" smtClean="0">
                <a:solidFill>
                  <a:srgbClr val="000000"/>
                </a:solidFill>
              </a:rPr>
              <a:t>ρεύμα</a:t>
            </a:r>
            <a:r>
              <a:rPr lang="en-US" sz="1600" dirty="0" smtClean="0">
                <a:solidFill>
                  <a:srgbClr val="000000"/>
                </a:solidFill>
              </a:rPr>
              <a:t>.</a:t>
            </a:r>
          </a:p>
          <a:p>
            <a:pPr lvl="1">
              <a:spcBef>
                <a:spcPts val="1800"/>
              </a:spcBef>
              <a:buClr>
                <a:srgbClr val="2187BA"/>
              </a:buClr>
            </a:pPr>
            <a:r>
              <a:rPr lang="en-US" sz="1600" dirty="0" err="1" smtClean="0">
                <a:solidFill>
                  <a:srgbClr val="000000"/>
                </a:solidFill>
              </a:rPr>
              <a:t>Έξω</a:t>
            </a:r>
            <a:r>
              <a:rPr lang="en-US" sz="1600" dirty="0" smtClean="0">
                <a:solidFill>
                  <a:srgbClr val="000000"/>
                </a:solidFill>
              </a:rPr>
              <a:t> </a:t>
            </a:r>
            <a:r>
              <a:rPr lang="en-US" sz="1600" dirty="0" err="1" smtClean="0">
                <a:solidFill>
                  <a:srgbClr val="000000"/>
                </a:solidFill>
              </a:rPr>
              <a:t>από</a:t>
            </a:r>
            <a:r>
              <a:rPr lang="en-US" sz="1600" dirty="0" smtClean="0">
                <a:solidFill>
                  <a:srgbClr val="000000"/>
                </a:solidFill>
              </a:rPr>
              <a:t> </a:t>
            </a:r>
            <a:r>
              <a:rPr lang="en-US" sz="1600" dirty="0" err="1" smtClean="0">
                <a:solidFill>
                  <a:srgbClr val="000000"/>
                </a:solidFill>
              </a:rPr>
              <a:t>το</a:t>
            </a:r>
            <a:r>
              <a:rPr lang="en-US" sz="1600" dirty="0" smtClean="0">
                <a:solidFill>
                  <a:srgbClr val="000000"/>
                </a:solidFill>
              </a:rPr>
              <a:t> </a:t>
            </a:r>
            <a:r>
              <a:rPr lang="en-US" sz="1600" dirty="0" err="1" smtClean="0">
                <a:solidFill>
                  <a:srgbClr val="000000"/>
                </a:solidFill>
              </a:rPr>
              <a:t>σωληνοειδές</a:t>
            </a:r>
            <a:r>
              <a:rPr lang="en-US" sz="1600" dirty="0" smtClean="0">
                <a:solidFill>
                  <a:srgbClr val="000000"/>
                </a:solidFill>
              </a:rPr>
              <a:t> </a:t>
            </a:r>
            <a:r>
              <a:rPr lang="en-US" sz="1600" dirty="0" err="1" smtClean="0">
                <a:solidFill>
                  <a:srgbClr val="000000"/>
                </a:solidFill>
              </a:rPr>
              <a:t>υπάρχει</a:t>
            </a:r>
            <a:r>
              <a:rPr lang="el-GR" sz="1600" dirty="0" smtClean="0">
                <a:solidFill>
                  <a:srgbClr val="000000"/>
                </a:solidFill>
              </a:rPr>
              <a:t> ένα </a:t>
            </a:r>
            <a:r>
              <a:rPr lang="en-US" sz="1600" dirty="0" err="1" smtClean="0">
                <a:solidFill>
                  <a:srgbClr val="000000"/>
                </a:solidFill>
              </a:rPr>
              <a:t>ασθενές</a:t>
            </a:r>
            <a:r>
              <a:rPr lang="en-US" sz="1600" dirty="0" smtClean="0">
                <a:solidFill>
                  <a:srgbClr val="000000"/>
                </a:solidFill>
              </a:rPr>
              <a:t> </a:t>
            </a:r>
            <a:r>
              <a:rPr lang="en-US" sz="1600" dirty="0" err="1" smtClean="0">
                <a:solidFill>
                  <a:srgbClr val="000000"/>
                </a:solidFill>
              </a:rPr>
              <a:t>πεδίο</a:t>
            </a:r>
            <a:r>
              <a:rPr lang="en-US" sz="1600" dirty="0" smtClean="0">
                <a:solidFill>
                  <a:srgbClr val="000000"/>
                </a:solidFill>
              </a:rPr>
              <a:t>.</a:t>
            </a:r>
          </a:p>
          <a:p>
            <a:pPr lvl="1">
              <a:spcBef>
                <a:spcPts val="1800"/>
              </a:spcBef>
              <a:buClr>
                <a:srgbClr val="2187BA"/>
              </a:buClr>
            </a:pPr>
            <a:r>
              <a:rPr lang="el-GR" sz="1600" dirty="0" smtClean="0">
                <a:solidFill>
                  <a:srgbClr val="000000"/>
                </a:solidFill>
              </a:rPr>
              <a:t>Αυτό το </a:t>
            </a:r>
            <a:r>
              <a:rPr lang="en-US" sz="1600" dirty="0" err="1" smtClean="0">
                <a:solidFill>
                  <a:srgbClr val="000000"/>
                </a:solidFill>
              </a:rPr>
              <a:t>πεδίο</a:t>
            </a:r>
            <a:r>
              <a:rPr lang="en-US" sz="1600" dirty="0" smtClean="0">
                <a:solidFill>
                  <a:srgbClr val="000000"/>
                </a:solidFill>
              </a:rPr>
              <a:t> </a:t>
            </a:r>
            <a:r>
              <a:rPr lang="en-US" sz="1600" dirty="0" err="1" smtClean="0">
                <a:solidFill>
                  <a:srgbClr val="000000"/>
                </a:solidFill>
              </a:rPr>
              <a:t>μπορ</a:t>
            </a:r>
            <a:r>
              <a:rPr lang="el-GR" sz="1600" dirty="0" smtClean="0">
                <a:solidFill>
                  <a:srgbClr val="000000"/>
                </a:solidFill>
              </a:rPr>
              <a:t>εί</a:t>
            </a:r>
            <a:r>
              <a:rPr lang="en-US" sz="1600" dirty="0" smtClean="0">
                <a:solidFill>
                  <a:srgbClr val="000000"/>
                </a:solidFill>
              </a:rPr>
              <a:t> </a:t>
            </a:r>
            <a:r>
              <a:rPr lang="en-US" sz="1600" dirty="0" err="1" smtClean="0">
                <a:solidFill>
                  <a:srgbClr val="000000"/>
                </a:solidFill>
              </a:rPr>
              <a:t>να</a:t>
            </a:r>
            <a:r>
              <a:rPr lang="en-US" sz="1600" dirty="0" smtClean="0">
                <a:solidFill>
                  <a:srgbClr val="000000"/>
                </a:solidFill>
              </a:rPr>
              <a:t> </a:t>
            </a:r>
            <a:r>
              <a:rPr lang="el-GR" sz="1600" dirty="0" smtClean="0">
                <a:solidFill>
                  <a:srgbClr val="000000"/>
                </a:solidFill>
              </a:rPr>
              <a:t>εξαλειφθεί με</a:t>
            </a:r>
            <a:r>
              <a:rPr lang="en-US" sz="1600" dirty="0" smtClean="0">
                <a:solidFill>
                  <a:srgbClr val="000000"/>
                </a:solidFill>
              </a:rPr>
              <a:t> </a:t>
            </a:r>
            <a:r>
              <a:rPr lang="en-US" sz="1600" dirty="0" err="1" smtClean="0">
                <a:solidFill>
                  <a:srgbClr val="000000"/>
                </a:solidFill>
              </a:rPr>
              <a:t>μια</a:t>
            </a:r>
            <a:r>
              <a:rPr lang="en-US" sz="1600" dirty="0" smtClean="0">
                <a:solidFill>
                  <a:srgbClr val="000000"/>
                </a:solidFill>
              </a:rPr>
              <a:t> </a:t>
            </a:r>
            <a:r>
              <a:rPr lang="en-US" sz="1600" dirty="0" err="1" smtClean="0">
                <a:solidFill>
                  <a:srgbClr val="000000"/>
                </a:solidFill>
              </a:rPr>
              <a:t>δεύτερη</a:t>
            </a:r>
            <a:r>
              <a:rPr lang="en-US" sz="1600" dirty="0" smtClean="0">
                <a:solidFill>
                  <a:srgbClr val="000000"/>
                </a:solidFill>
              </a:rPr>
              <a:t> </a:t>
            </a:r>
            <a:r>
              <a:rPr lang="en-US" sz="1600" dirty="0" err="1" smtClean="0">
                <a:solidFill>
                  <a:srgbClr val="000000"/>
                </a:solidFill>
              </a:rPr>
              <a:t>στρώση</a:t>
            </a:r>
            <a:r>
              <a:rPr lang="en-US" sz="1600" dirty="0" smtClean="0">
                <a:solidFill>
                  <a:srgbClr val="000000"/>
                </a:solidFill>
              </a:rPr>
              <a:t> </a:t>
            </a:r>
            <a:r>
              <a:rPr lang="en-US" sz="1600" dirty="0" err="1" smtClean="0">
                <a:solidFill>
                  <a:srgbClr val="000000"/>
                </a:solidFill>
              </a:rPr>
              <a:t>σπειρών</a:t>
            </a:r>
            <a:r>
              <a:rPr lang="en-US" sz="1600" dirty="0" smtClean="0">
                <a:solidFill>
                  <a:srgbClr val="000000"/>
                </a:solidFill>
              </a:rPr>
              <a:t>.</a:t>
            </a:r>
          </a:p>
        </p:txBody>
      </p:sp>
      <p:sp>
        <p:nvSpPr>
          <p:cNvPr id="51204"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Η8.4</a:t>
            </a:r>
          </a:p>
        </p:txBody>
      </p:sp>
      <p:pic>
        <p:nvPicPr>
          <p:cNvPr id="5" name="Picture 7" descr="27819_3018"/>
          <p:cNvPicPr>
            <a:picLocks noChangeAspect="1" noChangeArrowheads="1"/>
          </p:cNvPicPr>
          <p:nvPr/>
        </p:nvPicPr>
        <p:blipFill>
          <a:blip r:embed="rId2" cstate="print"/>
          <a:srcRect b="23474"/>
          <a:stretch>
            <a:fillRect/>
          </a:stretch>
        </p:blipFill>
        <p:spPr bwMode="auto">
          <a:xfrm>
            <a:off x="6061587" y="865619"/>
            <a:ext cx="2492477" cy="51267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914400"/>
            <a:ext cx="8290560" cy="609600"/>
          </a:xfrm>
        </p:spPr>
        <p:txBody>
          <a:bodyPr/>
          <a:lstStyle/>
          <a:p>
            <a:r>
              <a:rPr lang="en-US" dirty="0" err="1" smtClean="0">
                <a:solidFill>
                  <a:srgbClr val="0D3857"/>
                </a:solidFill>
              </a:rPr>
              <a:t>Εφαρμογή</a:t>
            </a:r>
            <a:r>
              <a:rPr lang="en-US" dirty="0" smtClean="0">
                <a:solidFill>
                  <a:srgbClr val="0D3857"/>
                </a:solidFill>
              </a:rPr>
              <a:t> </a:t>
            </a:r>
            <a:r>
              <a:rPr lang="en-US" dirty="0" err="1" smtClean="0">
                <a:solidFill>
                  <a:srgbClr val="0D3857"/>
                </a:solidFill>
              </a:rPr>
              <a:t>του</a:t>
            </a:r>
            <a:r>
              <a:rPr lang="en-US" dirty="0" smtClean="0">
                <a:solidFill>
                  <a:srgbClr val="0D3857"/>
                </a:solidFill>
              </a:rPr>
              <a:t> </a:t>
            </a:r>
            <a:r>
              <a:rPr lang="en-US" dirty="0" err="1" smtClean="0">
                <a:solidFill>
                  <a:srgbClr val="0D3857"/>
                </a:solidFill>
              </a:rPr>
              <a:t>νόμου</a:t>
            </a:r>
            <a:r>
              <a:rPr lang="en-US" dirty="0" smtClean="0">
                <a:solidFill>
                  <a:srgbClr val="0D3857"/>
                </a:solidFill>
              </a:rPr>
              <a:t> </a:t>
            </a:r>
            <a:r>
              <a:rPr lang="en-US" dirty="0" err="1" smtClean="0">
                <a:solidFill>
                  <a:srgbClr val="0D3857"/>
                </a:solidFill>
              </a:rPr>
              <a:t>του</a:t>
            </a:r>
            <a:r>
              <a:rPr lang="en-US" dirty="0" smtClean="0">
                <a:solidFill>
                  <a:srgbClr val="0D3857"/>
                </a:solidFill>
              </a:rPr>
              <a:t> </a:t>
            </a:r>
            <a:r>
              <a:rPr lang="en-US" dirty="0" err="1" smtClean="0">
                <a:solidFill>
                  <a:srgbClr val="0D3857"/>
                </a:solidFill>
              </a:rPr>
              <a:t>Ampère</a:t>
            </a:r>
            <a:r>
              <a:rPr lang="en-US" dirty="0" smtClean="0">
                <a:solidFill>
                  <a:srgbClr val="0D3857"/>
                </a:solidFill>
              </a:rPr>
              <a:t> σ</a:t>
            </a:r>
            <a:r>
              <a:rPr lang="el-GR" dirty="0" smtClean="0">
                <a:solidFill>
                  <a:srgbClr val="0D3857"/>
                </a:solidFill>
              </a:rPr>
              <a:t>ε ένα</a:t>
            </a:r>
            <a:r>
              <a:rPr lang="en-US" dirty="0" smtClean="0">
                <a:solidFill>
                  <a:srgbClr val="0D3857"/>
                </a:solidFill>
              </a:rPr>
              <a:t> </a:t>
            </a:r>
            <a:r>
              <a:rPr lang="en-US" dirty="0" err="1" smtClean="0">
                <a:solidFill>
                  <a:srgbClr val="0D3857"/>
                </a:solidFill>
              </a:rPr>
              <a:t>σωληνοειδές</a:t>
            </a:r>
            <a:r>
              <a:rPr lang="el-GR" dirty="0" smtClean="0">
                <a:solidFill>
                  <a:srgbClr val="0D3857"/>
                </a:solidFill>
              </a:rPr>
              <a:t> (</a:t>
            </a:r>
            <a:r>
              <a:rPr lang="en-US" i="1" dirty="0" smtClean="0">
                <a:solidFill>
                  <a:srgbClr val="0D3857"/>
                </a:solidFill>
              </a:rPr>
              <a:t>2</a:t>
            </a:r>
            <a:r>
              <a:rPr lang="el-GR" dirty="0" smtClean="0">
                <a:solidFill>
                  <a:srgbClr val="0D3857"/>
                </a:solidFill>
              </a:rPr>
              <a:t>)</a:t>
            </a:r>
            <a:endParaRPr lang="en-US" dirty="0" smtClean="0">
              <a:solidFill>
                <a:srgbClr val="0D3857"/>
              </a:solidFill>
            </a:endParaRPr>
          </a:p>
        </p:txBody>
      </p:sp>
      <p:sp>
        <p:nvSpPr>
          <p:cNvPr id="51203" name="Rectangle 3"/>
          <p:cNvSpPr>
            <a:spLocks noGrp="1" noChangeArrowheads="1"/>
          </p:cNvSpPr>
          <p:nvPr>
            <p:ph idx="1"/>
          </p:nvPr>
        </p:nvSpPr>
        <p:spPr>
          <a:xfrm>
            <a:off x="457200" y="1890117"/>
            <a:ext cx="5638800" cy="3077766"/>
          </a:xfrm>
        </p:spPr>
        <p:txBody>
          <a:bodyPr wrap="square">
            <a:spAutoFit/>
          </a:bodyPr>
          <a:lstStyle/>
          <a:p>
            <a:pPr marL="0" indent="0">
              <a:lnSpc>
                <a:spcPct val="100000"/>
              </a:lnSpc>
              <a:spcBef>
                <a:spcPts val="1800"/>
              </a:spcBef>
            </a:pPr>
            <a:r>
              <a:rPr lang="en-US" dirty="0" err="1" smtClean="0">
                <a:solidFill>
                  <a:srgbClr val="000000"/>
                </a:solidFill>
              </a:rPr>
              <a:t>Για</a:t>
            </a:r>
            <a:r>
              <a:rPr lang="en-US" dirty="0" smtClean="0">
                <a:solidFill>
                  <a:srgbClr val="000000"/>
                </a:solidFill>
              </a:rPr>
              <a:t> </a:t>
            </a:r>
            <a:r>
              <a:rPr lang="en-US" dirty="0" err="1" smtClean="0">
                <a:solidFill>
                  <a:srgbClr val="000000"/>
                </a:solidFill>
              </a:rPr>
              <a:t>να</a:t>
            </a:r>
            <a:r>
              <a:rPr lang="en-US" dirty="0" smtClean="0">
                <a:solidFill>
                  <a:srgbClr val="000000"/>
                </a:solidFill>
              </a:rPr>
              <a:t> </a:t>
            </a:r>
            <a:r>
              <a:rPr lang="en-US" dirty="0" err="1" smtClean="0">
                <a:solidFill>
                  <a:srgbClr val="000000"/>
                </a:solidFill>
              </a:rPr>
              <a:t>βρούμε</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μαγνητικό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εσωτερικό</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σωληνοειδούς</a:t>
            </a:r>
            <a:r>
              <a:rPr lang="en-US" dirty="0" smtClean="0">
                <a:solidFill>
                  <a:srgbClr val="000000"/>
                </a:solidFill>
              </a:rPr>
              <a:t>, </a:t>
            </a:r>
            <a:r>
              <a:rPr lang="en-US" dirty="0" err="1" smtClean="0">
                <a:solidFill>
                  <a:srgbClr val="000000"/>
                </a:solidFill>
              </a:rPr>
              <a:t>μπορούμε</a:t>
            </a:r>
            <a:r>
              <a:rPr lang="en-US" dirty="0" smtClean="0">
                <a:solidFill>
                  <a:srgbClr val="000000"/>
                </a:solidFill>
              </a:rPr>
              <a:t> </a:t>
            </a:r>
            <a:r>
              <a:rPr lang="en-US" dirty="0" err="1" smtClean="0">
                <a:solidFill>
                  <a:srgbClr val="000000"/>
                </a:solidFill>
              </a:rPr>
              <a:t>να</a:t>
            </a:r>
            <a:r>
              <a:rPr lang="en-US" dirty="0" smtClean="0">
                <a:solidFill>
                  <a:srgbClr val="000000"/>
                </a:solidFill>
              </a:rPr>
              <a:t> </a:t>
            </a:r>
            <a:r>
              <a:rPr lang="en-US" dirty="0" err="1" smtClean="0">
                <a:solidFill>
                  <a:srgbClr val="000000"/>
                </a:solidFill>
              </a:rPr>
              <a:t>χρησιμοποιήσουμε</a:t>
            </a:r>
            <a:r>
              <a:rPr lang="en-US" dirty="0" smtClean="0">
                <a:solidFill>
                  <a:srgbClr val="000000"/>
                </a:solidFill>
              </a:rPr>
              <a:t> </a:t>
            </a:r>
            <a:r>
              <a:rPr lang="en-US" dirty="0" err="1" smtClean="0">
                <a:solidFill>
                  <a:srgbClr val="000000"/>
                </a:solidFill>
              </a:rPr>
              <a:t>τον</a:t>
            </a:r>
            <a:r>
              <a:rPr lang="en-US" dirty="0" smtClean="0">
                <a:solidFill>
                  <a:srgbClr val="000000"/>
                </a:solidFill>
              </a:rPr>
              <a:t> </a:t>
            </a:r>
            <a:r>
              <a:rPr lang="en-US" dirty="0" err="1" smtClean="0">
                <a:solidFill>
                  <a:srgbClr val="000000"/>
                </a:solidFill>
              </a:rPr>
              <a:t>νόμο</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Ampère</a:t>
            </a:r>
            <a:r>
              <a:rPr lang="en-US" dirty="0" smtClean="0">
                <a:solidFill>
                  <a:srgbClr val="000000"/>
                </a:solidFill>
              </a:rPr>
              <a:t>.</a:t>
            </a:r>
            <a:endParaRPr lang="el-GR" dirty="0" smtClean="0">
              <a:solidFill>
                <a:srgbClr val="000000"/>
              </a:solidFill>
            </a:endParaRPr>
          </a:p>
          <a:p>
            <a:pPr marL="0" indent="0">
              <a:lnSpc>
                <a:spcPct val="100000"/>
              </a:lnSpc>
              <a:spcBef>
                <a:spcPts val="1800"/>
              </a:spcBef>
            </a:pPr>
            <a:r>
              <a:rPr lang="en-US" dirty="0" err="1" smtClean="0">
                <a:solidFill>
                  <a:srgbClr val="000000"/>
                </a:solidFill>
              </a:rPr>
              <a:t>Θεωρούμε</a:t>
            </a:r>
            <a:r>
              <a:rPr lang="en-US" dirty="0" smtClean="0">
                <a:solidFill>
                  <a:srgbClr val="000000"/>
                </a:solidFill>
              </a:rPr>
              <a:t> </a:t>
            </a:r>
            <a:r>
              <a:rPr lang="en-US" dirty="0" err="1" smtClean="0">
                <a:solidFill>
                  <a:srgbClr val="000000"/>
                </a:solidFill>
              </a:rPr>
              <a:t>ένα</a:t>
            </a:r>
            <a:r>
              <a:rPr lang="en-US" dirty="0" smtClean="0">
                <a:solidFill>
                  <a:srgbClr val="000000"/>
                </a:solidFill>
              </a:rPr>
              <a:t> </a:t>
            </a:r>
            <a:r>
              <a:rPr lang="en-US" dirty="0" err="1" smtClean="0">
                <a:solidFill>
                  <a:srgbClr val="000000"/>
                </a:solidFill>
              </a:rPr>
              <a:t>ορθογώνιο</a:t>
            </a:r>
            <a:r>
              <a:rPr lang="en-US" dirty="0" smtClean="0">
                <a:solidFill>
                  <a:srgbClr val="000000"/>
                </a:solidFill>
              </a:rPr>
              <a:t> </a:t>
            </a:r>
            <a:r>
              <a:rPr lang="en-US" dirty="0" err="1" smtClean="0">
                <a:solidFill>
                  <a:srgbClr val="000000"/>
                </a:solidFill>
              </a:rPr>
              <a:t>με</a:t>
            </a:r>
            <a:r>
              <a:rPr lang="en-US" dirty="0" smtClean="0">
                <a:solidFill>
                  <a:srgbClr val="000000"/>
                </a:solidFill>
              </a:rPr>
              <a:t> </a:t>
            </a:r>
            <a:r>
              <a:rPr lang="en-US" dirty="0" err="1" smtClean="0">
                <a:solidFill>
                  <a:srgbClr val="000000"/>
                </a:solidFill>
              </a:rPr>
              <a:t>τη</a:t>
            </a:r>
            <a:r>
              <a:rPr lang="en-US" dirty="0" smtClean="0">
                <a:solidFill>
                  <a:srgbClr val="000000"/>
                </a:solidFill>
              </a:rPr>
              <a:t> </a:t>
            </a:r>
            <a:r>
              <a:rPr lang="en-US" dirty="0" err="1" smtClean="0">
                <a:solidFill>
                  <a:srgbClr val="000000"/>
                </a:solidFill>
              </a:rPr>
              <a:t>μία</a:t>
            </a:r>
            <a:r>
              <a:rPr lang="en-US" dirty="0" smtClean="0">
                <a:solidFill>
                  <a:srgbClr val="000000"/>
                </a:solidFill>
              </a:rPr>
              <a:t> </a:t>
            </a:r>
            <a:r>
              <a:rPr lang="en-US" dirty="0" err="1" smtClean="0">
                <a:solidFill>
                  <a:srgbClr val="000000"/>
                </a:solidFill>
              </a:rPr>
              <a:t>πλευρά</a:t>
            </a:r>
            <a:r>
              <a:rPr lang="el-GR" dirty="0" smtClean="0">
                <a:solidFill>
                  <a:srgbClr val="000000"/>
                </a:solidFill>
              </a:rPr>
              <a:t> του</a:t>
            </a:r>
            <a:r>
              <a:rPr lang="en-US" dirty="0" smtClean="0">
                <a:solidFill>
                  <a:srgbClr val="000000"/>
                </a:solidFill>
              </a:rPr>
              <a:t>, </a:t>
            </a:r>
            <a:r>
              <a:rPr lang="en-US" i="1" dirty="0" smtClean="0">
                <a:solidFill>
                  <a:srgbClr val="000000"/>
                </a:solidFill>
                <a:latin typeface="TypoUpright BT" pitchFamily="66" charset="0"/>
                <a:ea typeface="ヒラギノ角ゴ Pro W3" pitchFamily="80" charset="-128"/>
              </a:rPr>
              <a:t>ℓ</a:t>
            </a:r>
            <a:r>
              <a:rPr lang="en-US" dirty="0" smtClean="0">
                <a:solidFill>
                  <a:srgbClr val="000000"/>
                </a:solidFill>
              </a:rPr>
              <a:t>, </a:t>
            </a:r>
            <a:r>
              <a:rPr lang="en-US" dirty="0" err="1" smtClean="0">
                <a:solidFill>
                  <a:srgbClr val="000000"/>
                </a:solidFill>
              </a:rPr>
              <a:t>παράλληλη</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εσωτερικό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και</a:t>
            </a:r>
            <a:r>
              <a:rPr lang="en-US" dirty="0" smtClean="0">
                <a:solidFill>
                  <a:srgbClr val="000000"/>
                </a:solidFill>
              </a:rPr>
              <a:t> </a:t>
            </a:r>
            <a:r>
              <a:rPr lang="en-US" dirty="0" err="1" smtClean="0">
                <a:solidFill>
                  <a:srgbClr val="000000"/>
                </a:solidFill>
              </a:rPr>
              <a:t>την</a:t>
            </a:r>
            <a:r>
              <a:rPr lang="en-US" dirty="0" smtClean="0">
                <a:solidFill>
                  <a:srgbClr val="000000"/>
                </a:solidFill>
              </a:rPr>
              <a:t> </a:t>
            </a:r>
            <a:r>
              <a:rPr lang="en-US" dirty="0" err="1" smtClean="0">
                <a:solidFill>
                  <a:srgbClr val="000000"/>
                </a:solidFill>
              </a:rPr>
              <a:t>άλλη</a:t>
            </a:r>
            <a:r>
              <a:rPr lang="en-US" dirty="0" smtClean="0">
                <a:solidFill>
                  <a:srgbClr val="000000"/>
                </a:solidFill>
              </a:rPr>
              <a:t> </a:t>
            </a:r>
            <a:r>
              <a:rPr lang="en-US" dirty="0" err="1" smtClean="0">
                <a:solidFill>
                  <a:srgbClr val="000000"/>
                </a:solidFill>
              </a:rPr>
              <a:t>πλευρά</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i="1" dirty="0" smtClean="0">
                <a:solidFill>
                  <a:srgbClr val="000000"/>
                </a:solidFill>
              </a:rPr>
              <a:t>w</a:t>
            </a:r>
            <a:r>
              <a:rPr lang="en-US" dirty="0" smtClean="0">
                <a:solidFill>
                  <a:srgbClr val="000000"/>
                </a:solidFill>
              </a:rPr>
              <a:t>, </a:t>
            </a:r>
            <a:r>
              <a:rPr lang="en-US" dirty="0" err="1" smtClean="0">
                <a:solidFill>
                  <a:srgbClr val="000000"/>
                </a:solidFill>
              </a:rPr>
              <a:t>κάθετη</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πεδίο</a:t>
            </a:r>
            <a:r>
              <a:rPr lang="el-GR" dirty="0" smtClean="0">
                <a:solidFill>
                  <a:srgbClr val="000000"/>
                </a:solidFill>
              </a:rPr>
              <a:t> (Β</a:t>
            </a:r>
            <a:r>
              <a:rPr lang="en-US" dirty="0" err="1" smtClean="0">
                <a:solidFill>
                  <a:srgbClr val="000000"/>
                </a:solidFill>
              </a:rPr>
              <a:t>ρόχος</a:t>
            </a:r>
            <a:r>
              <a:rPr lang="en-US" dirty="0" smtClean="0">
                <a:solidFill>
                  <a:srgbClr val="000000"/>
                </a:solidFill>
              </a:rPr>
              <a:t> 2</a:t>
            </a:r>
            <a:r>
              <a:rPr lang="el-GR" dirty="0" smtClean="0">
                <a:solidFill>
                  <a:srgbClr val="000000"/>
                </a:solidFill>
              </a:rPr>
              <a:t>)</a:t>
            </a:r>
            <a:r>
              <a:rPr lang="en-US" dirty="0" smtClean="0">
                <a:solidFill>
                  <a:srgbClr val="000000"/>
                </a:solidFill>
              </a:rPr>
              <a:t>.</a:t>
            </a:r>
          </a:p>
          <a:p>
            <a:pPr lvl="2">
              <a:spcBef>
                <a:spcPts val="1800"/>
              </a:spcBef>
              <a:buClr>
                <a:srgbClr val="2187BA"/>
              </a:buClr>
            </a:pPr>
            <a:r>
              <a:rPr lang="en-US" dirty="0" smtClean="0">
                <a:solidFill>
                  <a:srgbClr val="000000"/>
                </a:solidFill>
              </a:rPr>
              <a:t>Η </a:t>
            </a:r>
            <a:r>
              <a:rPr lang="en-US" dirty="0" err="1" smtClean="0">
                <a:solidFill>
                  <a:srgbClr val="000000"/>
                </a:solidFill>
              </a:rPr>
              <a:t>πλευρά</a:t>
            </a:r>
            <a:r>
              <a:rPr lang="en-US" dirty="0" smtClean="0">
                <a:solidFill>
                  <a:srgbClr val="000000"/>
                </a:solidFill>
              </a:rPr>
              <a:t> 1</a:t>
            </a:r>
            <a:r>
              <a:rPr lang="el-GR" dirty="0" smtClean="0">
                <a:solidFill>
                  <a:srgbClr val="000000"/>
                </a:solidFill>
              </a:rPr>
              <a:t>,</a:t>
            </a:r>
            <a:r>
              <a:rPr lang="en-US" dirty="0" smtClean="0">
                <a:solidFill>
                  <a:srgbClr val="000000"/>
                </a:solidFill>
              </a:rPr>
              <a:t> </a:t>
            </a:r>
            <a:r>
              <a:rPr lang="en-US" dirty="0" err="1" smtClean="0">
                <a:solidFill>
                  <a:srgbClr val="000000"/>
                </a:solidFill>
              </a:rPr>
              <a:t>μήκους</a:t>
            </a:r>
            <a:r>
              <a:rPr lang="en-US" dirty="0" smtClean="0">
                <a:solidFill>
                  <a:srgbClr val="000000"/>
                </a:solidFill>
              </a:rPr>
              <a:t> </a:t>
            </a:r>
            <a:r>
              <a:rPr lang="en-US" i="1" dirty="0" smtClean="0">
                <a:solidFill>
                  <a:srgbClr val="000000"/>
                </a:solidFill>
                <a:latin typeface="TypoUpright BT" pitchFamily="66" charset="0"/>
                <a:ea typeface="ヒラギノ角ゴ Pro W3" pitchFamily="80" charset="-128"/>
              </a:rPr>
              <a:t>ℓ</a:t>
            </a:r>
            <a:r>
              <a:rPr lang="el-GR" i="1" dirty="0" smtClean="0">
                <a:solidFill>
                  <a:srgbClr val="000000"/>
                </a:solidFill>
                <a:latin typeface="TypoUpright BT" pitchFamily="66" charset="0"/>
                <a:ea typeface="ヒラギノ角ゴ Pro W3" pitchFamily="80" charset="-128"/>
              </a:rPr>
              <a:t>,</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βρίσκεται</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εσωτερικό</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σωληνοειδούς</a:t>
            </a:r>
            <a:r>
              <a:rPr lang="el-GR" dirty="0" smtClean="0">
                <a:solidFill>
                  <a:srgbClr val="000000"/>
                </a:solidFill>
              </a:rPr>
              <a:t>,</a:t>
            </a:r>
            <a:r>
              <a:rPr lang="en-US" dirty="0" smtClean="0">
                <a:solidFill>
                  <a:srgbClr val="000000"/>
                </a:solidFill>
              </a:rPr>
              <a:t> </a:t>
            </a:r>
            <a:r>
              <a:rPr lang="en-US" dirty="0" err="1" smtClean="0">
                <a:solidFill>
                  <a:srgbClr val="000000"/>
                </a:solidFill>
              </a:rPr>
              <a:t>συνεισφέρει</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a:t>
            </a:r>
          </a:p>
          <a:p>
            <a:pPr lvl="2">
              <a:spcBef>
                <a:spcPts val="1800"/>
              </a:spcBef>
              <a:buClr>
                <a:srgbClr val="2187BA"/>
              </a:buClr>
            </a:pPr>
            <a:r>
              <a:rPr lang="en-US" dirty="0" err="1" smtClean="0">
                <a:solidFill>
                  <a:srgbClr val="000000"/>
                </a:solidFill>
              </a:rPr>
              <a:t>Οι</a:t>
            </a:r>
            <a:r>
              <a:rPr lang="en-US" dirty="0" smtClean="0">
                <a:solidFill>
                  <a:srgbClr val="000000"/>
                </a:solidFill>
              </a:rPr>
              <a:t> </a:t>
            </a:r>
            <a:r>
              <a:rPr lang="en-US" dirty="0" err="1" smtClean="0">
                <a:solidFill>
                  <a:srgbClr val="000000"/>
                </a:solidFill>
              </a:rPr>
              <a:t>πλευρές</a:t>
            </a:r>
            <a:r>
              <a:rPr lang="en-US" dirty="0" smtClean="0">
                <a:solidFill>
                  <a:srgbClr val="000000"/>
                </a:solidFill>
              </a:rPr>
              <a:t> 2, 3, </a:t>
            </a:r>
            <a:r>
              <a:rPr lang="en-US" dirty="0" err="1" smtClean="0">
                <a:solidFill>
                  <a:srgbClr val="000000"/>
                </a:solidFill>
              </a:rPr>
              <a:t>και</a:t>
            </a:r>
            <a:r>
              <a:rPr lang="en-US" dirty="0" smtClean="0">
                <a:solidFill>
                  <a:srgbClr val="000000"/>
                </a:solidFill>
              </a:rPr>
              <a:t> 4 </a:t>
            </a:r>
            <a:r>
              <a:rPr lang="el-GR" dirty="0" smtClean="0">
                <a:solidFill>
                  <a:srgbClr val="000000"/>
                </a:solidFill>
              </a:rPr>
              <a:t>δεν</a:t>
            </a:r>
            <a:r>
              <a:rPr lang="en-US" dirty="0" smtClean="0">
                <a:solidFill>
                  <a:srgbClr val="000000"/>
                </a:solidFill>
              </a:rPr>
              <a:t> </a:t>
            </a:r>
            <a:r>
              <a:rPr lang="en-US" dirty="0" err="1" smtClean="0">
                <a:solidFill>
                  <a:srgbClr val="000000"/>
                </a:solidFill>
              </a:rPr>
              <a:t>συνεισφ</a:t>
            </a:r>
            <a:r>
              <a:rPr lang="el-GR" dirty="0" smtClean="0">
                <a:solidFill>
                  <a:srgbClr val="000000"/>
                </a:solidFill>
              </a:rPr>
              <a:t>έρουν</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a:t>
            </a:r>
          </a:p>
        </p:txBody>
      </p:sp>
      <p:sp>
        <p:nvSpPr>
          <p:cNvPr id="51204"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Η8.4</a:t>
            </a:r>
          </a:p>
        </p:txBody>
      </p:sp>
      <p:pic>
        <p:nvPicPr>
          <p:cNvPr id="5" name="Picture 7" descr="27819_3018"/>
          <p:cNvPicPr>
            <a:picLocks noChangeAspect="1" noChangeArrowheads="1"/>
          </p:cNvPicPr>
          <p:nvPr/>
        </p:nvPicPr>
        <p:blipFill>
          <a:blip r:embed="rId2" cstate="print"/>
          <a:srcRect b="34164"/>
          <a:stretch>
            <a:fillRect/>
          </a:stretch>
        </p:blipFill>
        <p:spPr bwMode="auto">
          <a:xfrm>
            <a:off x="6417076" y="1751197"/>
            <a:ext cx="2275242" cy="40261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2" dur="500"/>
                                        <p:tgtEl>
                                          <p:spTgt spid="5120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5" dur="500"/>
                                        <p:tgtEl>
                                          <p:spTgt spid="5120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1203">
                                            <p:txEl>
                                              <p:pRg st="3" end="3"/>
                                            </p:txEl>
                                          </p:spTgt>
                                        </p:tgtEl>
                                        <p:attrNameLst>
                                          <p:attrName>style.visibility</p:attrName>
                                        </p:attrNameLst>
                                      </p:cBhvr>
                                      <p:to>
                                        <p:strVal val="visible"/>
                                      </p:to>
                                    </p:set>
                                    <p:animEffect transition="in" filter="blinds(horizontal)">
                                      <p:cBhvr>
                                        <p:cTn id="18" dur="500"/>
                                        <p:tgtEl>
                                          <p:spTgt spid="51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err="1" smtClean="0">
                <a:solidFill>
                  <a:srgbClr val="0D3857"/>
                </a:solidFill>
              </a:rPr>
              <a:t>Εφαρμογή</a:t>
            </a:r>
            <a:r>
              <a:rPr lang="en-US" dirty="0" smtClean="0">
                <a:solidFill>
                  <a:srgbClr val="0D3857"/>
                </a:solidFill>
              </a:rPr>
              <a:t> </a:t>
            </a:r>
            <a:r>
              <a:rPr lang="en-US" dirty="0" err="1" smtClean="0">
                <a:solidFill>
                  <a:srgbClr val="0D3857"/>
                </a:solidFill>
              </a:rPr>
              <a:t>του</a:t>
            </a:r>
            <a:r>
              <a:rPr lang="en-US" dirty="0" smtClean="0">
                <a:solidFill>
                  <a:srgbClr val="0D3857"/>
                </a:solidFill>
              </a:rPr>
              <a:t> </a:t>
            </a:r>
            <a:r>
              <a:rPr lang="en-US" dirty="0" err="1" smtClean="0">
                <a:solidFill>
                  <a:srgbClr val="0D3857"/>
                </a:solidFill>
              </a:rPr>
              <a:t>νόμου</a:t>
            </a:r>
            <a:r>
              <a:rPr lang="en-US" dirty="0" smtClean="0">
                <a:solidFill>
                  <a:srgbClr val="0D3857"/>
                </a:solidFill>
              </a:rPr>
              <a:t> </a:t>
            </a:r>
            <a:r>
              <a:rPr lang="en-US" dirty="0" err="1" smtClean="0">
                <a:solidFill>
                  <a:srgbClr val="0D3857"/>
                </a:solidFill>
              </a:rPr>
              <a:t>του</a:t>
            </a:r>
            <a:r>
              <a:rPr lang="en-US" dirty="0" smtClean="0">
                <a:solidFill>
                  <a:srgbClr val="0D3857"/>
                </a:solidFill>
              </a:rPr>
              <a:t> </a:t>
            </a:r>
            <a:r>
              <a:rPr lang="en-US" dirty="0" err="1" smtClean="0">
                <a:solidFill>
                  <a:srgbClr val="0D3857"/>
                </a:solidFill>
              </a:rPr>
              <a:t>Ampère</a:t>
            </a:r>
            <a:r>
              <a:rPr lang="en-US" dirty="0" smtClean="0">
                <a:solidFill>
                  <a:srgbClr val="0D3857"/>
                </a:solidFill>
              </a:rPr>
              <a:t> σ</a:t>
            </a:r>
            <a:r>
              <a:rPr lang="el-GR" dirty="0" smtClean="0">
                <a:solidFill>
                  <a:srgbClr val="0D3857"/>
                </a:solidFill>
              </a:rPr>
              <a:t>ε ένα</a:t>
            </a:r>
            <a:r>
              <a:rPr lang="en-US" dirty="0" smtClean="0">
                <a:solidFill>
                  <a:srgbClr val="0D3857"/>
                </a:solidFill>
              </a:rPr>
              <a:t> </a:t>
            </a:r>
            <a:r>
              <a:rPr lang="en-US" dirty="0" err="1" smtClean="0">
                <a:solidFill>
                  <a:srgbClr val="0D3857"/>
                </a:solidFill>
              </a:rPr>
              <a:t>σωληνοειδές</a:t>
            </a:r>
            <a:r>
              <a:rPr lang="en-US" dirty="0" smtClean="0">
                <a:solidFill>
                  <a:srgbClr val="0D3857"/>
                </a:solidFill>
              </a:rPr>
              <a:t> (3)</a:t>
            </a:r>
          </a:p>
        </p:txBody>
      </p:sp>
      <p:sp>
        <p:nvSpPr>
          <p:cNvPr id="17414" name="Rectangle 3"/>
          <p:cNvSpPr>
            <a:spLocks noGrp="1" noChangeArrowheads="1"/>
          </p:cNvSpPr>
          <p:nvPr>
            <p:ph idx="1"/>
          </p:nvPr>
        </p:nvSpPr>
        <p:spPr>
          <a:xfrm>
            <a:off x="471948" y="1573160"/>
            <a:ext cx="5560142" cy="4788490"/>
          </a:xfrm>
        </p:spPr>
        <p:txBody>
          <a:bodyPr>
            <a:spAutoFit/>
          </a:bodyPr>
          <a:lstStyle/>
          <a:p>
            <a:pPr marL="0" indent="0"/>
            <a:r>
              <a:rPr lang="el-GR" sz="1700" dirty="0" smtClean="0">
                <a:solidFill>
                  <a:srgbClr val="000000"/>
                </a:solidFill>
              </a:rPr>
              <a:t>Εφαρμόζοντας</a:t>
            </a:r>
            <a:r>
              <a:rPr lang="en-US" sz="1700" dirty="0" smtClean="0">
                <a:solidFill>
                  <a:srgbClr val="000000"/>
                </a:solidFill>
              </a:rPr>
              <a:t> </a:t>
            </a:r>
            <a:r>
              <a:rPr lang="en-US" sz="1700" dirty="0" err="1" smtClean="0">
                <a:solidFill>
                  <a:srgbClr val="000000"/>
                </a:solidFill>
              </a:rPr>
              <a:t>το</a:t>
            </a:r>
            <a:r>
              <a:rPr lang="el-GR" sz="1700" dirty="0" smtClean="0">
                <a:solidFill>
                  <a:srgbClr val="000000"/>
                </a:solidFill>
              </a:rPr>
              <a:t>ν</a:t>
            </a:r>
            <a:r>
              <a:rPr lang="en-US" sz="1700" dirty="0" smtClean="0">
                <a:solidFill>
                  <a:srgbClr val="000000"/>
                </a:solidFill>
              </a:rPr>
              <a:t> </a:t>
            </a:r>
            <a:r>
              <a:rPr lang="en-US" sz="1700" dirty="0" err="1" smtClean="0">
                <a:solidFill>
                  <a:srgbClr val="000000"/>
                </a:solidFill>
              </a:rPr>
              <a:t>νόμο</a:t>
            </a:r>
            <a:r>
              <a:rPr lang="en-US" sz="1700" dirty="0" smtClean="0">
                <a:solidFill>
                  <a:srgbClr val="000000"/>
                </a:solidFill>
              </a:rPr>
              <a:t> </a:t>
            </a:r>
            <a:r>
              <a:rPr lang="en-US" sz="1700" dirty="0" err="1" smtClean="0">
                <a:solidFill>
                  <a:srgbClr val="000000"/>
                </a:solidFill>
              </a:rPr>
              <a:t>του</a:t>
            </a:r>
            <a:r>
              <a:rPr lang="en-US" sz="1700" dirty="0" smtClean="0">
                <a:solidFill>
                  <a:srgbClr val="000000"/>
                </a:solidFill>
              </a:rPr>
              <a:t> </a:t>
            </a:r>
            <a:r>
              <a:rPr lang="en-US" sz="1700" dirty="0" err="1" smtClean="0">
                <a:solidFill>
                  <a:srgbClr val="000000"/>
                </a:solidFill>
              </a:rPr>
              <a:t>Ampère</a:t>
            </a:r>
            <a:r>
              <a:rPr lang="en-US" sz="1700" dirty="0" smtClean="0">
                <a:solidFill>
                  <a:srgbClr val="000000"/>
                </a:solidFill>
              </a:rPr>
              <a:t> </a:t>
            </a:r>
            <a:r>
              <a:rPr lang="el-GR" sz="1700" dirty="0" smtClean="0">
                <a:solidFill>
                  <a:srgbClr val="000000"/>
                </a:solidFill>
              </a:rPr>
              <a:t>στο βρόχο 2</a:t>
            </a:r>
            <a:r>
              <a:rPr lang="en-US" sz="1700" dirty="0" smtClean="0">
                <a:solidFill>
                  <a:srgbClr val="000000"/>
                </a:solidFill>
              </a:rPr>
              <a:t> </a:t>
            </a:r>
            <a:r>
              <a:rPr lang="el-GR" sz="1700" dirty="0" smtClean="0">
                <a:solidFill>
                  <a:srgbClr val="000000"/>
                </a:solidFill>
              </a:rPr>
              <a:t>παίρνουμε</a:t>
            </a:r>
            <a:r>
              <a:rPr lang="en-US" sz="1700" dirty="0" smtClean="0">
                <a:solidFill>
                  <a:srgbClr val="000000"/>
                </a:solidFill>
              </a:rPr>
              <a:t>:</a:t>
            </a:r>
          </a:p>
          <a:p>
            <a:pPr marL="0" indent="0"/>
            <a:endParaRPr lang="en-US" sz="1700" dirty="0" smtClean="0">
              <a:solidFill>
                <a:srgbClr val="000000"/>
              </a:solidFill>
            </a:endParaRPr>
          </a:p>
          <a:p>
            <a:pPr marL="0" indent="0"/>
            <a:endParaRPr lang="en-US" sz="1700" dirty="0" smtClean="0">
              <a:solidFill>
                <a:srgbClr val="000000"/>
              </a:solidFill>
            </a:endParaRPr>
          </a:p>
          <a:p>
            <a:pPr marL="280988" indent="-163513">
              <a:buClr>
                <a:schemeClr val="accent1">
                  <a:lumMod val="90000"/>
                  <a:lumOff val="10000"/>
                </a:schemeClr>
              </a:buClr>
              <a:buFont typeface="Wingdings" pitchFamily="2" charset="2"/>
              <a:buChar char="§"/>
            </a:pPr>
            <a:r>
              <a:rPr lang="el-GR" sz="1700" dirty="0" smtClean="0">
                <a:solidFill>
                  <a:srgbClr val="000000"/>
                </a:solidFill>
              </a:rPr>
              <a:t>όπου, </a:t>
            </a:r>
            <a:r>
              <a:rPr lang="el-GR" sz="1700" i="1" dirty="0" smtClean="0">
                <a:solidFill>
                  <a:srgbClr val="000000"/>
                </a:solidFill>
                <a:latin typeface="Times New Roman" pitchFamily="18" charset="0"/>
                <a:cs typeface="Times New Roman" pitchFamily="18" charset="0"/>
              </a:rPr>
              <a:t>Ν</a:t>
            </a:r>
            <a:r>
              <a:rPr lang="el-GR" sz="1700" dirty="0" smtClean="0">
                <a:solidFill>
                  <a:srgbClr val="000000"/>
                </a:solidFill>
              </a:rPr>
              <a:t> </a:t>
            </a:r>
            <a:r>
              <a:rPr lang="en-US" sz="1700" dirty="0" err="1" smtClean="0">
                <a:solidFill>
                  <a:srgbClr val="000000"/>
                </a:solidFill>
              </a:rPr>
              <a:t>το</a:t>
            </a:r>
            <a:r>
              <a:rPr lang="en-US" sz="1700" dirty="0" smtClean="0">
                <a:solidFill>
                  <a:srgbClr val="000000"/>
                </a:solidFill>
              </a:rPr>
              <a:t> </a:t>
            </a:r>
            <a:r>
              <a:rPr lang="en-US" sz="1700" dirty="0" err="1" smtClean="0">
                <a:solidFill>
                  <a:srgbClr val="000000"/>
                </a:solidFill>
              </a:rPr>
              <a:t>πλήθος</a:t>
            </a:r>
            <a:r>
              <a:rPr lang="en-US" sz="1700" dirty="0" smtClean="0">
                <a:solidFill>
                  <a:srgbClr val="000000"/>
                </a:solidFill>
              </a:rPr>
              <a:t> </a:t>
            </a:r>
            <a:r>
              <a:rPr lang="en-US" sz="1700" dirty="0" err="1" smtClean="0">
                <a:solidFill>
                  <a:srgbClr val="000000"/>
                </a:solidFill>
              </a:rPr>
              <a:t>των</a:t>
            </a:r>
            <a:r>
              <a:rPr lang="en-US" sz="1700" dirty="0" smtClean="0">
                <a:solidFill>
                  <a:srgbClr val="000000"/>
                </a:solidFill>
              </a:rPr>
              <a:t> </a:t>
            </a:r>
            <a:r>
              <a:rPr lang="en-US" sz="1700" dirty="0" err="1" smtClean="0">
                <a:solidFill>
                  <a:srgbClr val="000000"/>
                </a:solidFill>
              </a:rPr>
              <a:t>σπειρών</a:t>
            </a:r>
            <a:r>
              <a:rPr lang="en-US" sz="1700" dirty="0" smtClean="0">
                <a:solidFill>
                  <a:srgbClr val="000000"/>
                </a:solidFill>
              </a:rPr>
              <a:t> </a:t>
            </a:r>
            <a:r>
              <a:rPr lang="en-US" sz="1700" dirty="0" err="1" smtClean="0">
                <a:solidFill>
                  <a:srgbClr val="000000"/>
                </a:solidFill>
              </a:rPr>
              <a:t>που</a:t>
            </a:r>
            <a:r>
              <a:rPr lang="en-US" sz="1700" dirty="0" smtClean="0">
                <a:solidFill>
                  <a:srgbClr val="000000"/>
                </a:solidFill>
              </a:rPr>
              <a:t> </a:t>
            </a:r>
            <a:r>
              <a:rPr lang="en-US" sz="1700" dirty="0" err="1" smtClean="0">
                <a:solidFill>
                  <a:srgbClr val="000000"/>
                </a:solidFill>
              </a:rPr>
              <a:t>διέρχ</a:t>
            </a:r>
            <a:r>
              <a:rPr lang="el-GR" sz="1700" dirty="0" smtClean="0">
                <a:solidFill>
                  <a:srgbClr val="000000"/>
                </a:solidFill>
              </a:rPr>
              <a:t>ον</a:t>
            </a:r>
            <a:r>
              <a:rPr lang="en-US" sz="1700" dirty="0" err="1" smtClean="0">
                <a:solidFill>
                  <a:srgbClr val="000000"/>
                </a:solidFill>
              </a:rPr>
              <a:t>ται</a:t>
            </a:r>
            <a:r>
              <a:rPr lang="en-US" sz="1700" dirty="0" smtClean="0">
                <a:solidFill>
                  <a:srgbClr val="000000"/>
                </a:solidFill>
              </a:rPr>
              <a:t> </a:t>
            </a:r>
            <a:r>
              <a:rPr lang="en-US" sz="1700" dirty="0" err="1" smtClean="0">
                <a:solidFill>
                  <a:srgbClr val="000000"/>
                </a:solidFill>
              </a:rPr>
              <a:t>από</a:t>
            </a:r>
            <a:r>
              <a:rPr lang="en-US" sz="1700" dirty="0" smtClean="0">
                <a:solidFill>
                  <a:srgbClr val="000000"/>
                </a:solidFill>
              </a:rPr>
              <a:t> τ</a:t>
            </a:r>
            <a:r>
              <a:rPr lang="el-GR" sz="1700" dirty="0" smtClean="0">
                <a:solidFill>
                  <a:srgbClr val="000000"/>
                </a:solidFill>
              </a:rPr>
              <a:t>ον </a:t>
            </a:r>
            <a:r>
              <a:rPr lang="en-US" sz="1700" dirty="0" err="1" smtClean="0">
                <a:solidFill>
                  <a:srgbClr val="000000"/>
                </a:solidFill>
              </a:rPr>
              <a:t>ορθογώνι</a:t>
            </a:r>
            <a:r>
              <a:rPr lang="el-GR" sz="1700" dirty="0" smtClean="0">
                <a:solidFill>
                  <a:srgbClr val="000000"/>
                </a:solidFill>
              </a:rPr>
              <a:t>ο</a:t>
            </a:r>
            <a:r>
              <a:rPr lang="en-US" sz="1700" dirty="0" smtClean="0">
                <a:solidFill>
                  <a:srgbClr val="000000"/>
                </a:solidFill>
              </a:rPr>
              <a:t> </a:t>
            </a:r>
            <a:r>
              <a:rPr lang="el-GR" sz="1700" dirty="0" smtClean="0">
                <a:solidFill>
                  <a:srgbClr val="000000"/>
                </a:solidFill>
              </a:rPr>
              <a:t>βρόχο 2</a:t>
            </a:r>
            <a:endParaRPr lang="en-US" sz="1700" dirty="0" smtClean="0">
              <a:solidFill>
                <a:srgbClr val="000000"/>
              </a:solidFill>
            </a:endParaRPr>
          </a:p>
          <a:p>
            <a:pPr marL="0" indent="0"/>
            <a:endParaRPr lang="el-GR" sz="1700" dirty="0" smtClean="0">
              <a:solidFill>
                <a:srgbClr val="000000"/>
              </a:solidFill>
            </a:endParaRPr>
          </a:p>
          <a:p>
            <a:pPr marL="0" indent="0"/>
            <a:endParaRPr lang="en-US" sz="1700" dirty="0" smtClean="0">
              <a:solidFill>
                <a:srgbClr val="000000"/>
              </a:solidFill>
            </a:endParaRPr>
          </a:p>
          <a:p>
            <a:pPr marL="0" indent="0">
              <a:lnSpc>
                <a:spcPct val="90000"/>
              </a:lnSpc>
              <a:spcBef>
                <a:spcPts val="1800"/>
              </a:spcBef>
            </a:pPr>
            <a:r>
              <a:rPr lang="en-US" sz="1700" dirty="0" smtClean="0">
                <a:solidFill>
                  <a:srgbClr val="000000"/>
                </a:solidFill>
              </a:rPr>
              <a:t>		</a:t>
            </a:r>
            <a:r>
              <a:rPr lang="el-GR" sz="1700" dirty="0" smtClean="0">
                <a:solidFill>
                  <a:srgbClr val="000000"/>
                </a:solidFill>
              </a:rPr>
              <a:t>  ή</a:t>
            </a:r>
            <a:endParaRPr lang="en-US" sz="1700" dirty="0" smtClean="0">
              <a:solidFill>
                <a:srgbClr val="000000"/>
              </a:solidFill>
            </a:endParaRPr>
          </a:p>
          <a:p>
            <a:pPr lvl="1">
              <a:lnSpc>
                <a:spcPct val="90000"/>
              </a:lnSpc>
              <a:buClr>
                <a:srgbClr val="2187BA"/>
              </a:buClr>
            </a:pPr>
            <a:endParaRPr lang="en-US" sz="1700" i="1" dirty="0" smtClean="0">
              <a:solidFill>
                <a:srgbClr val="000000"/>
              </a:solidFill>
            </a:endParaRPr>
          </a:p>
          <a:p>
            <a:pPr lvl="1">
              <a:lnSpc>
                <a:spcPct val="90000"/>
              </a:lnSpc>
              <a:spcBef>
                <a:spcPts val="0"/>
              </a:spcBef>
              <a:buClr>
                <a:srgbClr val="2187BA"/>
              </a:buClr>
            </a:pPr>
            <a:r>
              <a:rPr lang="el-GR" sz="1600" dirty="0" smtClean="0">
                <a:solidFill>
                  <a:srgbClr val="000000"/>
                </a:solidFill>
              </a:rPr>
              <a:t>όπου </a:t>
            </a:r>
            <a:r>
              <a:rPr lang="en-US" sz="1600" i="1" dirty="0" smtClean="0">
                <a:solidFill>
                  <a:srgbClr val="000000"/>
                </a:solidFill>
                <a:latin typeface="Times New Roman" pitchFamily="18" charset="0"/>
                <a:cs typeface="Times New Roman" pitchFamily="18" charset="0"/>
              </a:rPr>
              <a:t>n</a:t>
            </a:r>
            <a:r>
              <a:rPr lang="en-US" sz="1600" dirty="0" smtClean="0">
                <a:solidFill>
                  <a:srgbClr val="000000"/>
                </a:solidFill>
                <a:latin typeface="Times New Roman" pitchFamily="18" charset="0"/>
                <a:cs typeface="Times New Roman" pitchFamily="18" charset="0"/>
              </a:rPr>
              <a:t> = </a:t>
            </a:r>
            <a:r>
              <a:rPr lang="en-US" sz="1600" i="1" dirty="0" err="1" smtClean="0">
                <a:solidFill>
                  <a:srgbClr val="000000"/>
                </a:solidFill>
                <a:latin typeface="Times New Roman" pitchFamily="18" charset="0"/>
                <a:cs typeface="Times New Roman" pitchFamily="18" charset="0"/>
              </a:rPr>
              <a:t>N</a:t>
            </a:r>
            <a:r>
              <a:rPr lang="en-US" sz="1600" dirty="0" err="1" smtClean="0">
                <a:solidFill>
                  <a:srgbClr val="000000"/>
                </a:solidFill>
                <a:latin typeface="Times New Roman" pitchFamily="18" charset="0"/>
                <a:cs typeface="Times New Roman" pitchFamily="18" charset="0"/>
                <a:sym typeface="Symbol"/>
              </a:rPr>
              <a:t></a:t>
            </a:r>
            <a:r>
              <a:rPr lang="en-US" sz="1600" i="1" dirty="0" err="1" smtClean="0">
                <a:solidFill>
                  <a:srgbClr val="000000"/>
                </a:solidFill>
                <a:latin typeface="Times New Roman" pitchFamily="18" charset="0"/>
                <a:ea typeface="ヒラギノ角ゴ Pro W3" pitchFamily="80" charset="-128"/>
                <a:cs typeface="Times New Roman" pitchFamily="18" charset="0"/>
              </a:rPr>
              <a:t>ℓ</a:t>
            </a:r>
            <a:r>
              <a:rPr lang="en-US" sz="1600" dirty="0" smtClean="0">
                <a:solidFill>
                  <a:srgbClr val="000000"/>
                </a:solidFill>
                <a:latin typeface="Times New Roman" pitchFamily="18" charset="0"/>
                <a:cs typeface="Times New Roman" pitchFamily="18" charset="0"/>
              </a:rPr>
              <a:t> </a:t>
            </a:r>
            <a:r>
              <a:rPr lang="en-US" sz="1600" dirty="0" err="1" smtClean="0">
                <a:solidFill>
                  <a:srgbClr val="000000"/>
                </a:solidFill>
              </a:rPr>
              <a:t>το</a:t>
            </a:r>
            <a:r>
              <a:rPr lang="en-US" sz="1600" dirty="0" smtClean="0">
                <a:solidFill>
                  <a:srgbClr val="000000"/>
                </a:solidFill>
              </a:rPr>
              <a:t> </a:t>
            </a:r>
            <a:r>
              <a:rPr lang="en-US" sz="1600" dirty="0" err="1" smtClean="0">
                <a:solidFill>
                  <a:srgbClr val="000000"/>
                </a:solidFill>
              </a:rPr>
              <a:t>πλήθος</a:t>
            </a:r>
            <a:r>
              <a:rPr lang="en-US" sz="1600" dirty="0" smtClean="0">
                <a:solidFill>
                  <a:srgbClr val="000000"/>
                </a:solidFill>
              </a:rPr>
              <a:t> </a:t>
            </a:r>
            <a:r>
              <a:rPr lang="en-US" sz="1600" dirty="0" err="1" smtClean="0">
                <a:solidFill>
                  <a:srgbClr val="000000"/>
                </a:solidFill>
              </a:rPr>
              <a:t>των</a:t>
            </a:r>
            <a:r>
              <a:rPr lang="en-US" sz="1600" dirty="0" smtClean="0">
                <a:solidFill>
                  <a:srgbClr val="000000"/>
                </a:solidFill>
              </a:rPr>
              <a:t> </a:t>
            </a:r>
            <a:r>
              <a:rPr lang="en-US" sz="1600" dirty="0" err="1" smtClean="0">
                <a:solidFill>
                  <a:srgbClr val="000000"/>
                </a:solidFill>
              </a:rPr>
              <a:t>σπειρών</a:t>
            </a:r>
            <a:r>
              <a:rPr lang="en-US" sz="1600" dirty="0" smtClean="0">
                <a:solidFill>
                  <a:srgbClr val="000000"/>
                </a:solidFill>
              </a:rPr>
              <a:t> </a:t>
            </a:r>
            <a:r>
              <a:rPr lang="en-US" sz="1600" dirty="0" err="1" smtClean="0">
                <a:solidFill>
                  <a:srgbClr val="000000"/>
                </a:solidFill>
              </a:rPr>
              <a:t>ανά</a:t>
            </a:r>
            <a:r>
              <a:rPr lang="en-US" sz="1600" dirty="0" smtClean="0">
                <a:solidFill>
                  <a:srgbClr val="000000"/>
                </a:solidFill>
              </a:rPr>
              <a:t> </a:t>
            </a:r>
            <a:r>
              <a:rPr lang="en-US" sz="1600" dirty="0" err="1" smtClean="0">
                <a:solidFill>
                  <a:srgbClr val="000000"/>
                </a:solidFill>
              </a:rPr>
              <a:t>μονάδα</a:t>
            </a:r>
            <a:r>
              <a:rPr lang="en-US" sz="1600" dirty="0" smtClean="0">
                <a:solidFill>
                  <a:srgbClr val="000000"/>
                </a:solidFill>
              </a:rPr>
              <a:t> </a:t>
            </a:r>
            <a:r>
              <a:rPr lang="en-US" sz="1600" dirty="0" err="1" smtClean="0">
                <a:solidFill>
                  <a:srgbClr val="000000"/>
                </a:solidFill>
              </a:rPr>
              <a:t>μήκους</a:t>
            </a:r>
            <a:r>
              <a:rPr lang="en-US" sz="1600" dirty="0" smtClean="0">
                <a:solidFill>
                  <a:srgbClr val="000000"/>
                </a:solidFill>
              </a:rPr>
              <a:t>.</a:t>
            </a:r>
          </a:p>
          <a:p>
            <a:pPr marL="0" indent="0">
              <a:lnSpc>
                <a:spcPct val="90000"/>
              </a:lnSpc>
            </a:pPr>
            <a:r>
              <a:rPr lang="en-US" sz="1700" dirty="0" err="1" smtClean="0">
                <a:solidFill>
                  <a:srgbClr val="000000"/>
                </a:solidFill>
              </a:rPr>
              <a:t>Αυτό</a:t>
            </a:r>
            <a:r>
              <a:rPr lang="en-US" sz="1700" dirty="0" smtClean="0">
                <a:solidFill>
                  <a:srgbClr val="000000"/>
                </a:solidFill>
              </a:rPr>
              <a:t> </a:t>
            </a:r>
            <a:r>
              <a:rPr lang="en-US" sz="1700" dirty="0" err="1" smtClean="0">
                <a:solidFill>
                  <a:srgbClr val="000000"/>
                </a:solidFill>
              </a:rPr>
              <a:t>ισχύει</a:t>
            </a:r>
            <a:r>
              <a:rPr lang="en-US" sz="1700" dirty="0" smtClean="0">
                <a:solidFill>
                  <a:srgbClr val="000000"/>
                </a:solidFill>
              </a:rPr>
              <a:t> </a:t>
            </a:r>
            <a:r>
              <a:rPr lang="en-US" sz="1700" dirty="0" err="1" smtClean="0">
                <a:solidFill>
                  <a:srgbClr val="000000"/>
                </a:solidFill>
              </a:rPr>
              <a:t>μόνο</a:t>
            </a:r>
            <a:r>
              <a:rPr lang="en-US" sz="1700" dirty="0" smtClean="0">
                <a:solidFill>
                  <a:srgbClr val="000000"/>
                </a:solidFill>
              </a:rPr>
              <a:t> </a:t>
            </a:r>
            <a:r>
              <a:rPr lang="el-GR" sz="1700" dirty="0" smtClean="0">
                <a:solidFill>
                  <a:srgbClr val="000000"/>
                </a:solidFill>
              </a:rPr>
              <a:t>στα</a:t>
            </a:r>
            <a:r>
              <a:rPr lang="en-US" sz="1700" dirty="0" smtClean="0">
                <a:solidFill>
                  <a:srgbClr val="000000"/>
                </a:solidFill>
              </a:rPr>
              <a:t> </a:t>
            </a:r>
            <a:r>
              <a:rPr lang="en-US" sz="1700" dirty="0" err="1" smtClean="0">
                <a:solidFill>
                  <a:srgbClr val="000000"/>
                </a:solidFill>
              </a:rPr>
              <a:t>σημεία</a:t>
            </a:r>
            <a:r>
              <a:rPr lang="en-US" sz="1700" dirty="0" smtClean="0">
                <a:solidFill>
                  <a:srgbClr val="000000"/>
                </a:solidFill>
              </a:rPr>
              <a:t> </a:t>
            </a:r>
            <a:r>
              <a:rPr lang="en-US" sz="1700" dirty="0" err="1" smtClean="0">
                <a:solidFill>
                  <a:srgbClr val="000000"/>
                </a:solidFill>
              </a:rPr>
              <a:t>που</a:t>
            </a:r>
            <a:r>
              <a:rPr lang="en-US" sz="1700" dirty="0" smtClean="0">
                <a:solidFill>
                  <a:srgbClr val="000000"/>
                </a:solidFill>
              </a:rPr>
              <a:t> </a:t>
            </a:r>
            <a:r>
              <a:rPr lang="en-US" sz="1700" dirty="0" err="1" smtClean="0">
                <a:solidFill>
                  <a:srgbClr val="000000"/>
                </a:solidFill>
              </a:rPr>
              <a:t>βρίσκονται</a:t>
            </a:r>
            <a:r>
              <a:rPr lang="en-US" sz="1700" dirty="0" smtClean="0">
                <a:solidFill>
                  <a:srgbClr val="000000"/>
                </a:solidFill>
              </a:rPr>
              <a:t> </a:t>
            </a:r>
            <a:r>
              <a:rPr lang="en-US" sz="1700" dirty="0" err="1" smtClean="0">
                <a:solidFill>
                  <a:srgbClr val="000000"/>
                </a:solidFill>
              </a:rPr>
              <a:t>κοντά</a:t>
            </a:r>
            <a:r>
              <a:rPr lang="en-US" sz="1700" dirty="0" smtClean="0">
                <a:solidFill>
                  <a:srgbClr val="000000"/>
                </a:solidFill>
              </a:rPr>
              <a:t> </a:t>
            </a:r>
            <a:r>
              <a:rPr lang="en-US" sz="1700" dirty="0" err="1" smtClean="0">
                <a:solidFill>
                  <a:srgbClr val="000000"/>
                </a:solidFill>
              </a:rPr>
              <a:t>στο</a:t>
            </a:r>
            <a:r>
              <a:rPr lang="en-US" sz="1700" dirty="0" smtClean="0">
                <a:solidFill>
                  <a:srgbClr val="000000"/>
                </a:solidFill>
              </a:rPr>
              <a:t> </a:t>
            </a:r>
            <a:r>
              <a:rPr lang="en-US" sz="1700" dirty="0" err="1" smtClean="0">
                <a:solidFill>
                  <a:srgbClr val="000000"/>
                </a:solidFill>
              </a:rPr>
              <a:t>κέντρο</a:t>
            </a:r>
            <a:r>
              <a:rPr lang="en-US" sz="1700" dirty="0" smtClean="0">
                <a:solidFill>
                  <a:srgbClr val="000000"/>
                </a:solidFill>
              </a:rPr>
              <a:t> </a:t>
            </a:r>
            <a:r>
              <a:rPr lang="en-US" sz="1700" dirty="0" err="1" smtClean="0">
                <a:solidFill>
                  <a:srgbClr val="000000"/>
                </a:solidFill>
              </a:rPr>
              <a:t>ενός</a:t>
            </a:r>
            <a:r>
              <a:rPr lang="en-US" sz="1700" dirty="0" smtClean="0">
                <a:solidFill>
                  <a:srgbClr val="000000"/>
                </a:solidFill>
              </a:rPr>
              <a:t> </a:t>
            </a:r>
            <a:r>
              <a:rPr lang="en-US" sz="1700" dirty="0" err="1" smtClean="0">
                <a:solidFill>
                  <a:srgbClr val="000000"/>
                </a:solidFill>
              </a:rPr>
              <a:t>σωληνοειδούς</a:t>
            </a:r>
            <a:r>
              <a:rPr lang="en-US" sz="1700" dirty="0" smtClean="0">
                <a:solidFill>
                  <a:srgbClr val="000000"/>
                </a:solidFill>
              </a:rPr>
              <a:t> </a:t>
            </a:r>
            <a:r>
              <a:rPr lang="en-US" sz="1700" dirty="0" err="1" smtClean="0">
                <a:solidFill>
                  <a:srgbClr val="000000"/>
                </a:solidFill>
              </a:rPr>
              <a:t>μεγάλου</a:t>
            </a:r>
            <a:r>
              <a:rPr lang="en-US" sz="1700" dirty="0" smtClean="0">
                <a:solidFill>
                  <a:srgbClr val="000000"/>
                </a:solidFill>
              </a:rPr>
              <a:t> </a:t>
            </a:r>
            <a:r>
              <a:rPr lang="en-US" sz="1700" dirty="0" err="1" smtClean="0">
                <a:solidFill>
                  <a:srgbClr val="000000"/>
                </a:solidFill>
              </a:rPr>
              <a:t>μήκους</a:t>
            </a:r>
            <a:r>
              <a:rPr lang="en-US" sz="1700" dirty="0" smtClean="0">
                <a:solidFill>
                  <a:srgbClr val="000000"/>
                </a:solidFill>
              </a:rPr>
              <a:t>.</a:t>
            </a:r>
            <a:endParaRPr lang="en-US" dirty="0" smtClean="0">
              <a:solidFill>
                <a:srgbClr val="000000"/>
              </a:solidFill>
            </a:endParaRPr>
          </a:p>
        </p:txBody>
      </p:sp>
      <p:sp>
        <p:nvSpPr>
          <p:cNvPr id="17415" name="TextBox 3"/>
          <p:cNvSpPr txBox="1">
            <a:spLocks noChangeArrowheads="1"/>
          </p:cNvSpPr>
          <p:nvPr/>
        </p:nvSpPr>
        <p:spPr bwMode="auto">
          <a:xfrm>
            <a:off x="3581400" y="6383592"/>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Η8.4</a:t>
            </a:r>
          </a:p>
        </p:txBody>
      </p:sp>
      <p:graphicFrame>
        <p:nvGraphicFramePr>
          <p:cNvPr id="2" name="Object 5"/>
          <p:cNvGraphicFramePr>
            <a:graphicFrameLocks noChangeAspect="1"/>
          </p:cNvGraphicFramePr>
          <p:nvPr/>
        </p:nvGraphicFramePr>
        <p:xfrm>
          <a:off x="792676" y="2185935"/>
          <a:ext cx="2000250" cy="785813"/>
        </p:xfrm>
        <a:graphic>
          <a:graphicData uri="http://schemas.openxmlformats.org/presentationml/2006/ole">
            <p:oleObj spid="_x0000_s17413" name="Equation" r:id="rId3" imgW="1130040" imgH="444240" progId="Equation.3">
              <p:embed/>
            </p:oleObj>
          </a:graphicData>
        </a:graphic>
      </p:graphicFrame>
      <p:pic>
        <p:nvPicPr>
          <p:cNvPr id="9" name="Picture 7" descr="27819_3018"/>
          <p:cNvPicPr>
            <a:picLocks noChangeAspect="1" noChangeArrowheads="1"/>
          </p:cNvPicPr>
          <p:nvPr/>
        </p:nvPicPr>
        <p:blipFill>
          <a:blip r:embed="rId4" cstate="print"/>
          <a:srcRect b="34164"/>
          <a:stretch>
            <a:fillRect/>
          </a:stretch>
        </p:blipFill>
        <p:spPr bwMode="auto">
          <a:xfrm>
            <a:off x="6417076" y="1751197"/>
            <a:ext cx="2275242" cy="4026165"/>
          </a:xfrm>
          <a:prstGeom prst="rect">
            <a:avLst/>
          </a:prstGeom>
          <a:noFill/>
          <a:ln w="9525">
            <a:noFill/>
            <a:miter lim="800000"/>
            <a:headEnd/>
            <a:tailEnd/>
          </a:ln>
        </p:spPr>
      </p:pic>
      <p:graphicFrame>
        <p:nvGraphicFramePr>
          <p:cNvPr id="17416" name="Object 8"/>
          <p:cNvGraphicFramePr>
            <a:graphicFrameLocks noChangeAspect="1"/>
          </p:cNvGraphicFramePr>
          <p:nvPr/>
        </p:nvGraphicFramePr>
        <p:xfrm>
          <a:off x="909638" y="3840732"/>
          <a:ext cx="1773237" cy="696913"/>
        </p:xfrm>
        <a:graphic>
          <a:graphicData uri="http://schemas.openxmlformats.org/presentationml/2006/ole">
            <p:oleObj spid="_x0000_s17416" name="Equation" r:id="rId5" imgW="1002960" imgH="393480" progId="Equation.3">
              <p:embed/>
            </p:oleObj>
          </a:graphicData>
        </a:graphic>
      </p:graphicFrame>
      <p:graphicFrame>
        <p:nvGraphicFramePr>
          <p:cNvPr id="17418" name="Object 10"/>
          <p:cNvGraphicFramePr>
            <a:graphicFrameLocks noChangeAspect="1"/>
          </p:cNvGraphicFramePr>
          <p:nvPr/>
        </p:nvGraphicFramePr>
        <p:xfrm>
          <a:off x="2836245" y="3915345"/>
          <a:ext cx="1727200" cy="360362"/>
        </p:xfrm>
        <a:graphic>
          <a:graphicData uri="http://schemas.openxmlformats.org/presentationml/2006/ole">
            <p:oleObj spid="_x0000_s17418" name="Equation" r:id="rId6" imgW="977760" imgH="203040" progId="Equation.3">
              <p:embed/>
            </p:oleObj>
          </a:graphicData>
        </a:graphic>
      </p:graphicFrame>
      <p:graphicFrame>
        <p:nvGraphicFramePr>
          <p:cNvPr id="17421" name="Object 13"/>
          <p:cNvGraphicFramePr>
            <a:graphicFrameLocks noChangeAspect="1"/>
          </p:cNvGraphicFramePr>
          <p:nvPr/>
        </p:nvGraphicFramePr>
        <p:xfrm>
          <a:off x="961053" y="4486796"/>
          <a:ext cx="1189037" cy="652463"/>
        </p:xfrm>
        <a:graphic>
          <a:graphicData uri="http://schemas.openxmlformats.org/presentationml/2006/ole">
            <p:oleObj spid="_x0000_s17421" name="Equation" r:id="rId7" imgW="672840" imgH="368280" progId="Equation.3">
              <p:embed/>
            </p:oleObj>
          </a:graphicData>
        </a:graphic>
      </p:graphicFrame>
      <p:graphicFrame>
        <p:nvGraphicFramePr>
          <p:cNvPr id="17422" name="Object 14"/>
          <p:cNvGraphicFramePr>
            <a:graphicFrameLocks noChangeAspect="1"/>
          </p:cNvGraphicFramePr>
          <p:nvPr/>
        </p:nvGraphicFramePr>
        <p:xfrm>
          <a:off x="2754567" y="4627623"/>
          <a:ext cx="1009650" cy="358775"/>
        </p:xfrm>
        <a:graphic>
          <a:graphicData uri="http://schemas.openxmlformats.org/presentationml/2006/ole">
            <p:oleObj spid="_x0000_s17422" name="Equation" r:id="rId8" imgW="57132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14">
                                            <p:txEl>
                                              <p:pRg st="0" end="0"/>
                                            </p:txEl>
                                          </p:spTgt>
                                        </p:tgtEl>
                                        <p:attrNameLst>
                                          <p:attrName>style.visibility</p:attrName>
                                        </p:attrNameLst>
                                      </p:cBhvr>
                                      <p:to>
                                        <p:strVal val="visible"/>
                                      </p:to>
                                    </p:set>
                                    <p:animEffect transition="in" filter="blinds(horizontal)">
                                      <p:cBhvr>
                                        <p:cTn id="7" dur="500"/>
                                        <p:tgtEl>
                                          <p:spTgt spid="17414">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7414">
                                            <p:txEl>
                                              <p:pRg st="3" end="3"/>
                                            </p:txEl>
                                          </p:spTgt>
                                        </p:tgtEl>
                                        <p:attrNameLst>
                                          <p:attrName>style.visibility</p:attrName>
                                        </p:attrNameLst>
                                      </p:cBhvr>
                                      <p:to>
                                        <p:strVal val="visible"/>
                                      </p:to>
                                    </p:set>
                                    <p:animEffect transition="in" filter="blinds(horizontal)">
                                      <p:cBhvr>
                                        <p:cTn id="15" dur="500"/>
                                        <p:tgtEl>
                                          <p:spTgt spid="1741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7416"/>
                                        </p:tgtEl>
                                        <p:attrNameLst>
                                          <p:attrName>style.visibility</p:attrName>
                                        </p:attrNameLst>
                                      </p:cBhvr>
                                      <p:to>
                                        <p:strVal val="visible"/>
                                      </p:to>
                                    </p:set>
                                    <p:animEffect transition="in" filter="blinds(horizontal)">
                                      <p:cBhvr>
                                        <p:cTn id="20" dur="500"/>
                                        <p:tgtEl>
                                          <p:spTgt spid="174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418"/>
                                        </p:tgtEl>
                                        <p:attrNameLst>
                                          <p:attrName>style.visibility</p:attrName>
                                        </p:attrNameLst>
                                      </p:cBhvr>
                                      <p:to>
                                        <p:strVal val="visible"/>
                                      </p:to>
                                    </p:set>
                                    <p:animEffect transition="in" filter="blinds(horizontal)">
                                      <p:cBhvr>
                                        <p:cTn id="25" dur="500"/>
                                        <p:tgtEl>
                                          <p:spTgt spid="1741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7421"/>
                                        </p:tgtEl>
                                        <p:attrNameLst>
                                          <p:attrName>style.visibility</p:attrName>
                                        </p:attrNameLst>
                                      </p:cBhvr>
                                      <p:to>
                                        <p:strVal val="visible"/>
                                      </p:to>
                                    </p:set>
                                    <p:animEffect transition="in" filter="blinds(horizontal)">
                                      <p:cBhvr>
                                        <p:cTn id="30" dur="500"/>
                                        <p:tgtEl>
                                          <p:spTgt spid="1742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7414">
                                            <p:txEl>
                                              <p:pRg st="6" end="6"/>
                                            </p:txEl>
                                          </p:spTgt>
                                        </p:tgtEl>
                                        <p:attrNameLst>
                                          <p:attrName>style.visibility</p:attrName>
                                        </p:attrNameLst>
                                      </p:cBhvr>
                                      <p:to>
                                        <p:strVal val="visible"/>
                                      </p:to>
                                    </p:set>
                                    <p:animEffect transition="in" filter="blinds(horizontal)">
                                      <p:cBhvr>
                                        <p:cTn id="35" dur="500"/>
                                        <p:tgtEl>
                                          <p:spTgt spid="17414">
                                            <p:txEl>
                                              <p:pRg st="6" end="6"/>
                                            </p:txEl>
                                          </p:spTgt>
                                        </p:tgtEl>
                                      </p:cBhvr>
                                    </p:animEffect>
                                  </p:childTnLst>
                                </p:cTn>
                              </p:par>
                            </p:childTnLst>
                          </p:cTn>
                        </p:par>
                        <p:par>
                          <p:cTn id="36" fill="hold">
                            <p:stCondLst>
                              <p:cond delay="500"/>
                            </p:stCondLst>
                            <p:childTnLst>
                              <p:par>
                                <p:cTn id="37" presetID="3" presetClass="entr" presetSubtype="10" fill="hold" nodeType="afterEffect">
                                  <p:stCondLst>
                                    <p:cond delay="0"/>
                                  </p:stCondLst>
                                  <p:childTnLst>
                                    <p:set>
                                      <p:cBhvr>
                                        <p:cTn id="38" dur="1" fill="hold">
                                          <p:stCondLst>
                                            <p:cond delay="0"/>
                                          </p:stCondLst>
                                        </p:cTn>
                                        <p:tgtEl>
                                          <p:spTgt spid="17422"/>
                                        </p:tgtEl>
                                        <p:attrNameLst>
                                          <p:attrName>style.visibility</p:attrName>
                                        </p:attrNameLst>
                                      </p:cBhvr>
                                      <p:to>
                                        <p:strVal val="visible"/>
                                      </p:to>
                                    </p:set>
                                    <p:animEffect transition="in" filter="blinds(horizontal)">
                                      <p:cBhvr>
                                        <p:cTn id="39" dur="500"/>
                                        <p:tgtEl>
                                          <p:spTgt spid="17422"/>
                                        </p:tgtEl>
                                      </p:cBhvr>
                                    </p:animEffect>
                                  </p:childTnLst>
                                </p:cTn>
                              </p:par>
                            </p:childTnLst>
                          </p:cTn>
                        </p:par>
                        <p:par>
                          <p:cTn id="40" fill="hold">
                            <p:stCondLst>
                              <p:cond delay="1000"/>
                            </p:stCondLst>
                            <p:childTnLst>
                              <p:par>
                                <p:cTn id="41" presetID="3" presetClass="entr" presetSubtype="10" fill="hold" grpId="0" nodeType="afterEffect">
                                  <p:stCondLst>
                                    <p:cond delay="0"/>
                                  </p:stCondLst>
                                  <p:childTnLst>
                                    <p:set>
                                      <p:cBhvr>
                                        <p:cTn id="42" dur="1" fill="hold">
                                          <p:stCondLst>
                                            <p:cond delay="0"/>
                                          </p:stCondLst>
                                        </p:cTn>
                                        <p:tgtEl>
                                          <p:spTgt spid="17414">
                                            <p:txEl>
                                              <p:pRg st="8" end="8"/>
                                            </p:txEl>
                                          </p:spTgt>
                                        </p:tgtEl>
                                        <p:attrNameLst>
                                          <p:attrName>style.visibility</p:attrName>
                                        </p:attrNameLst>
                                      </p:cBhvr>
                                      <p:to>
                                        <p:strVal val="visible"/>
                                      </p:to>
                                    </p:set>
                                    <p:animEffect transition="in" filter="blinds(horizontal)">
                                      <p:cBhvr>
                                        <p:cTn id="43" dur="500"/>
                                        <p:tgtEl>
                                          <p:spTgt spid="17414">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7414">
                                            <p:txEl>
                                              <p:pRg st="9" end="9"/>
                                            </p:txEl>
                                          </p:spTgt>
                                        </p:tgtEl>
                                        <p:attrNameLst>
                                          <p:attrName>style.visibility</p:attrName>
                                        </p:attrNameLst>
                                      </p:cBhvr>
                                      <p:to>
                                        <p:strVal val="visible"/>
                                      </p:to>
                                    </p:set>
                                    <p:animEffect transition="in" filter="blinds(horizontal)">
                                      <p:cBhvr>
                                        <p:cTn id="48" dur="500"/>
                                        <p:tgtEl>
                                          <p:spTgt spid="174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4"/>
          <p:cNvSpPr>
            <a:spLocks noGrp="1" noChangeArrowheads="1"/>
          </p:cNvSpPr>
          <p:nvPr>
            <p:ph sz="half" idx="1"/>
          </p:nvPr>
        </p:nvSpPr>
        <p:spPr>
          <a:xfrm>
            <a:off x="287593" y="302367"/>
            <a:ext cx="8568814" cy="4062651"/>
          </a:xfrm>
        </p:spPr>
        <p:txBody>
          <a:bodyPr wrap="square">
            <a:spAutoFit/>
          </a:bodyPr>
          <a:lstStyle/>
          <a:p>
            <a:pPr marL="1547813" indent="-1547813" defTabSz="220663">
              <a:lnSpc>
                <a:spcPct val="100000"/>
              </a:lnSpc>
              <a:spcBef>
                <a:spcPts val="1200"/>
              </a:spcBef>
            </a:pPr>
            <a:r>
              <a:rPr lang="el-GR" b="1" dirty="0" smtClean="0">
                <a:solidFill>
                  <a:schemeClr val="accent2">
                    <a:lumMod val="50000"/>
                  </a:schemeClr>
                </a:solidFill>
                <a:cs typeface="Times New Roman" pitchFamily="18" charset="0"/>
              </a:rPr>
              <a:t>Προβλήματα</a:t>
            </a:r>
            <a:r>
              <a:rPr lang="en-US" b="1" dirty="0" smtClean="0">
                <a:solidFill>
                  <a:schemeClr val="accent2">
                    <a:lumMod val="50000"/>
                  </a:schemeClr>
                </a:solidFill>
                <a:cs typeface="Times New Roman" pitchFamily="18" charset="0"/>
              </a:rPr>
              <a:t>:</a:t>
            </a:r>
            <a:r>
              <a:rPr lang="el-GR" b="1" dirty="0" smtClean="0">
                <a:solidFill>
                  <a:schemeClr val="accent2">
                    <a:lumMod val="50000"/>
                  </a:schemeClr>
                </a:solidFill>
                <a:cs typeface="Times New Roman" pitchFamily="18" charset="0"/>
              </a:rPr>
              <a:t>	</a:t>
            </a:r>
            <a:r>
              <a:rPr lang="el-GR" dirty="0" smtClean="0">
                <a:solidFill>
                  <a:schemeClr val="accent2">
                    <a:lumMod val="50000"/>
                  </a:schemeClr>
                </a:solidFill>
                <a:cs typeface="Times New Roman" pitchFamily="18" charset="0"/>
              </a:rPr>
              <a:t>Να λύσετε τα παρακάτω προβλήματα από το</a:t>
            </a:r>
            <a:r>
              <a:rPr lang="en-US" dirty="0" smtClean="0">
                <a:solidFill>
                  <a:schemeClr val="accent2">
                    <a:lumMod val="50000"/>
                  </a:schemeClr>
                </a:solidFill>
                <a:cs typeface="Times New Roman" pitchFamily="18" charset="0"/>
              </a:rPr>
              <a:t> </a:t>
            </a:r>
            <a:r>
              <a:rPr lang="el-GR" dirty="0" smtClean="0">
                <a:solidFill>
                  <a:schemeClr val="accent2">
                    <a:lumMod val="50000"/>
                  </a:schemeClr>
                </a:solidFill>
                <a:cs typeface="Times New Roman" pitchFamily="18" charset="0"/>
              </a:rPr>
              <a:t>κεφ. Η8 του βιβλίου </a:t>
            </a:r>
            <a:r>
              <a:rPr lang="en-US" dirty="0" err="1" smtClean="0">
                <a:solidFill>
                  <a:schemeClr val="accent2">
                    <a:lumMod val="50000"/>
                  </a:schemeClr>
                </a:solidFill>
                <a:cs typeface="Times New Roman" pitchFamily="18" charset="0"/>
              </a:rPr>
              <a:t>Serway-Jewet</a:t>
            </a:r>
            <a:r>
              <a:rPr lang="en-US" dirty="0" smtClean="0">
                <a:solidFill>
                  <a:schemeClr val="accent2">
                    <a:lumMod val="50000"/>
                  </a:schemeClr>
                </a:solidFill>
                <a:cs typeface="Times New Roman" pitchFamily="18" charset="0"/>
              </a:rPr>
              <a:t> “</a:t>
            </a:r>
            <a:r>
              <a:rPr lang="el-GR" dirty="0" smtClean="0">
                <a:solidFill>
                  <a:schemeClr val="accent2">
                    <a:lumMod val="50000"/>
                  </a:schemeClr>
                </a:solidFill>
                <a:cs typeface="Times New Roman" pitchFamily="18" charset="0"/>
              </a:rPr>
              <a:t>Φυσική για επιστήμοντε και μηχανικούς</a:t>
            </a:r>
            <a:r>
              <a:rPr lang="en-US" dirty="0" smtClean="0">
                <a:solidFill>
                  <a:schemeClr val="accent2">
                    <a:lumMod val="50000"/>
                  </a:schemeClr>
                </a:solidFill>
                <a:cs typeface="Times New Roman" pitchFamily="18" charset="0"/>
              </a:rPr>
              <a:t>”</a:t>
            </a:r>
            <a:endParaRPr lang="el-GR" dirty="0" smtClean="0">
              <a:solidFill>
                <a:schemeClr val="accent2">
                  <a:lumMod val="50000"/>
                </a:schemeClr>
              </a:solidFill>
              <a:cs typeface="Times New Roman" pitchFamily="18" charset="0"/>
            </a:endParaRPr>
          </a:p>
          <a:p>
            <a:pPr>
              <a:lnSpc>
                <a:spcPct val="100000"/>
              </a:lnSpc>
              <a:spcBef>
                <a:spcPts val="1200"/>
              </a:spcBef>
              <a:buFont typeface="+mj-lt"/>
              <a:buAutoNum type="arabicPeriod" startAt="6"/>
            </a:pPr>
            <a:r>
              <a:rPr lang="el-GR" dirty="0" smtClean="0">
                <a:solidFill>
                  <a:schemeClr val="accent2">
                    <a:lumMod val="50000"/>
                  </a:schemeClr>
                </a:solidFill>
                <a:cs typeface="Times New Roman" pitchFamily="18" charset="0"/>
              </a:rPr>
              <a:t>Πρόβλημα</a:t>
            </a:r>
            <a:r>
              <a:rPr lang="el-GR" dirty="0" smtClean="0">
                <a:solidFill>
                  <a:schemeClr val="accent2">
                    <a:lumMod val="50000"/>
                  </a:schemeClr>
                </a:solidFill>
              </a:rPr>
              <a:t> 29 (σελ. 311)</a:t>
            </a:r>
          </a:p>
          <a:p>
            <a:pPr marL="855663" indent="-457200">
              <a:lnSpc>
                <a:spcPct val="100000"/>
              </a:lnSpc>
              <a:spcBef>
                <a:spcPts val="600"/>
              </a:spcBef>
            </a:pPr>
            <a:r>
              <a:rPr lang="el-GR" sz="1600" dirty="0" smtClean="0">
                <a:solidFill>
                  <a:schemeClr val="accent2">
                    <a:lumMod val="50000"/>
                  </a:schemeClr>
                </a:solidFill>
              </a:rPr>
              <a:t>Υποδείξεις</a:t>
            </a:r>
            <a:r>
              <a:rPr lang="en-US" sz="1600" dirty="0" smtClean="0">
                <a:solidFill>
                  <a:schemeClr val="accent2">
                    <a:lumMod val="50000"/>
                  </a:schemeClr>
                </a:solidFill>
              </a:rPr>
              <a:t>:</a:t>
            </a:r>
            <a:r>
              <a:rPr lang="el-GR" sz="1600" dirty="0" smtClean="0">
                <a:solidFill>
                  <a:schemeClr val="accent2">
                    <a:lumMod val="50000"/>
                  </a:schemeClr>
                </a:solidFill>
              </a:rPr>
              <a:t>	</a:t>
            </a:r>
            <a:endParaRPr lang="en-US" sz="1600" dirty="0" smtClean="0">
              <a:solidFill>
                <a:schemeClr val="accent2">
                  <a:lumMod val="50000"/>
                </a:schemeClr>
              </a:solidFill>
            </a:endParaRPr>
          </a:p>
          <a:p>
            <a:pPr marL="693738" indent="-119063">
              <a:lnSpc>
                <a:spcPct val="100000"/>
              </a:lnSpc>
              <a:spcBef>
                <a:spcPts val="0"/>
              </a:spcBef>
              <a:buFont typeface="Arial" pitchFamily="34" charset="0"/>
              <a:buChar char="•"/>
            </a:pPr>
            <a:r>
              <a:rPr lang="el-GR" sz="1600" dirty="0" smtClean="0">
                <a:solidFill>
                  <a:schemeClr val="accent2">
                    <a:lumMod val="50000"/>
                  </a:schemeClr>
                </a:solidFill>
              </a:rPr>
              <a:t>Χρησιμοποιήστε τη σχέση </a:t>
            </a:r>
            <a:r>
              <a:rPr lang="en-US" sz="1600" dirty="0" smtClean="0">
                <a:solidFill>
                  <a:schemeClr val="accent2">
                    <a:lumMod val="50000"/>
                  </a:schemeClr>
                </a:solidFill>
              </a:rPr>
              <a:t>H8.</a:t>
            </a:r>
            <a:r>
              <a:rPr lang="el-GR" sz="1600" dirty="0" smtClean="0">
                <a:solidFill>
                  <a:schemeClr val="accent2">
                    <a:lumMod val="50000"/>
                  </a:schemeClr>
                </a:solidFill>
              </a:rPr>
              <a:t>1</a:t>
            </a:r>
            <a:r>
              <a:rPr lang="en-US" sz="1600" dirty="0" smtClean="0">
                <a:solidFill>
                  <a:schemeClr val="accent2">
                    <a:lumMod val="50000"/>
                  </a:schemeClr>
                </a:solidFill>
              </a:rPr>
              <a:t>4 </a:t>
            </a:r>
            <a:r>
              <a:rPr lang="el-GR" sz="1600" dirty="0" smtClean="0">
                <a:solidFill>
                  <a:schemeClr val="accent2">
                    <a:lumMod val="50000"/>
                  </a:schemeClr>
                </a:solidFill>
              </a:rPr>
              <a:t>για να υπολογίσετε το μαγνητικό πεδίο στα σημεία </a:t>
            </a:r>
            <a:r>
              <a:rPr lang="el-GR" sz="1600" i="1" dirty="0" smtClean="0">
                <a:solidFill>
                  <a:schemeClr val="accent2">
                    <a:lumMod val="50000"/>
                  </a:schemeClr>
                </a:solidFill>
                <a:latin typeface="Times New Roman" pitchFamily="18" charset="0"/>
                <a:cs typeface="Times New Roman" pitchFamily="18" charset="0"/>
              </a:rPr>
              <a:t>α</a:t>
            </a:r>
            <a:r>
              <a:rPr lang="el-GR" sz="1600" dirty="0" smtClean="0">
                <a:solidFill>
                  <a:schemeClr val="accent2">
                    <a:lumMod val="50000"/>
                  </a:schemeClr>
                </a:solidFill>
                <a:latin typeface="Times New Roman" pitchFamily="18" charset="0"/>
                <a:cs typeface="Times New Roman" pitchFamily="18" charset="0"/>
              </a:rPr>
              <a:t> </a:t>
            </a:r>
            <a:r>
              <a:rPr lang="el-GR" sz="1600" dirty="0" smtClean="0">
                <a:solidFill>
                  <a:schemeClr val="accent2">
                    <a:lumMod val="50000"/>
                  </a:schemeClr>
                </a:solidFill>
                <a:cs typeface="Times New Roman" pitchFamily="18" charset="0"/>
              </a:rPr>
              <a:t>και</a:t>
            </a:r>
            <a:r>
              <a:rPr lang="el-GR" sz="1600" dirty="0" smtClean="0">
                <a:solidFill>
                  <a:schemeClr val="accent2">
                    <a:lumMod val="50000"/>
                  </a:schemeClr>
                </a:solidFill>
                <a:latin typeface="Times New Roman" pitchFamily="18" charset="0"/>
                <a:cs typeface="Times New Roman" pitchFamily="18" charset="0"/>
              </a:rPr>
              <a:t> </a:t>
            </a:r>
            <a:r>
              <a:rPr lang="el-GR" sz="1600" i="1" dirty="0" smtClean="0">
                <a:solidFill>
                  <a:schemeClr val="accent2">
                    <a:lumMod val="50000"/>
                  </a:schemeClr>
                </a:solidFill>
                <a:latin typeface="Times New Roman" pitchFamily="18" charset="0"/>
                <a:cs typeface="Times New Roman" pitchFamily="18" charset="0"/>
              </a:rPr>
              <a:t>β</a:t>
            </a:r>
            <a:r>
              <a:rPr lang="el-GR" sz="1600" dirty="0" smtClean="0">
                <a:solidFill>
                  <a:schemeClr val="accent2">
                    <a:lumMod val="50000"/>
                  </a:schemeClr>
                </a:solidFill>
                <a:cs typeface="Times New Roman" pitchFamily="18" charset="0"/>
              </a:rPr>
              <a:t>.</a:t>
            </a:r>
            <a:endParaRPr lang="el-GR" sz="1600" dirty="0" smtClean="0">
              <a:solidFill>
                <a:schemeClr val="accent2">
                  <a:lumMod val="50000"/>
                </a:schemeClr>
              </a:solidFill>
            </a:endParaRPr>
          </a:p>
          <a:p>
            <a:pPr marL="693738" indent="-119063">
              <a:lnSpc>
                <a:spcPct val="100000"/>
              </a:lnSpc>
              <a:spcBef>
                <a:spcPts val="0"/>
              </a:spcBef>
              <a:buFont typeface="Arial" pitchFamily="34" charset="0"/>
              <a:buChar char="•"/>
            </a:pPr>
            <a:r>
              <a:rPr lang="el-GR" sz="1600" dirty="0" smtClean="0">
                <a:solidFill>
                  <a:schemeClr val="accent2">
                    <a:lumMod val="50000"/>
                  </a:schemeClr>
                </a:solidFill>
                <a:sym typeface="Symbol"/>
              </a:rPr>
              <a:t>Για το ερώτημα (α), θεωρήστε  έναν κυκλικό βρόχο </a:t>
            </a:r>
            <a:r>
              <a:rPr lang="en-US" sz="1600" dirty="0" smtClean="0">
                <a:solidFill>
                  <a:schemeClr val="accent2">
                    <a:lumMod val="50000"/>
                  </a:schemeClr>
                </a:solidFill>
                <a:sym typeface="Symbol"/>
              </a:rPr>
              <a:t>Ampere </a:t>
            </a:r>
            <a:r>
              <a:rPr lang="el-GR" sz="1600" dirty="0" smtClean="0">
                <a:solidFill>
                  <a:schemeClr val="accent2">
                    <a:lumMod val="50000"/>
                  </a:schemeClr>
                </a:solidFill>
                <a:sym typeface="Symbol"/>
              </a:rPr>
              <a:t>με ακτίνα </a:t>
            </a:r>
            <a:r>
              <a:rPr lang="en-US" sz="1600" i="1" dirty="0" smtClean="0">
                <a:solidFill>
                  <a:schemeClr val="accent2">
                    <a:lumMod val="50000"/>
                  </a:schemeClr>
                </a:solidFill>
                <a:latin typeface="Times New Roman" pitchFamily="18" charset="0"/>
                <a:cs typeface="Times New Roman" pitchFamily="18" charset="0"/>
                <a:sym typeface="Symbol"/>
              </a:rPr>
              <a:t>d</a:t>
            </a:r>
            <a:r>
              <a:rPr lang="el-GR" sz="1600" dirty="0" smtClean="0">
                <a:solidFill>
                  <a:schemeClr val="accent2">
                    <a:lumMod val="50000"/>
                  </a:schemeClr>
                </a:solidFill>
                <a:cs typeface="Times New Roman" pitchFamily="18" charset="0"/>
                <a:sym typeface="Symbol"/>
              </a:rPr>
              <a:t> . Προσέξτε ότι το συνολικό ρεύμα μέσα από αυτό το βρόχο είναι  </a:t>
            </a:r>
            <a:r>
              <a:rPr lang="en-US" sz="1600" i="1" dirty="0" smtClean="0">
                <a:solidFill>
                  <a:schemeClr val="accent2">
                    <a:lumMod val="50000"/>
                  </a:schemeClr>
                </a:solidFill>
                <a:latin typeface="Times New Roman" pitchFamily="18" charset="0"/>
                <a:cs typeface="Times New Roman" pitchFamily="18" charset="0"/>
                <a:sym typeface="Symbol"/>
              </a:rPr>
              <a:t>I</a:t>
            </a:r>
            <a:r>
              <a:rPr lang="en-US" sz="1600" baseline="-25000" dirty="0" smtClean="0">
                <a:solidFill>
                  <a:schemeClr val="accent2">
                    <a:lumMod val="50000"/>
                  </a:schemeClr>
                </a:solidFill>
                <a:latin typeface="Times New Roman" pitchFamily="18" charset="0"/>
                <a:cs typeface="Times New Roman" pitchFamily="18" charset="0"/>
                <a:sym typeface="Symbol"/>
              </a:rPr>
              <a:t>1</a:t>
            </a:r>
            <a:r>
              <a:rPr lang="en-US" sz="1600" i="1" dirty="0" smtClean="0">
                <a:solidFill>
                  <a:schemeClr val="accent2">
                    <a:lumMod val="50000"/>
                  </a:schemeClr>
                </a:solidFill>
                <a:cs typeface="Times New Roman" pitchFamily="18" charset="0"/>
                <a:sym typeface="Symbol"/>
              </a:rPr>
              <a:t>.</a:t>
            </a:r>
          </a:p>
          <a:p>
            <a:pPr marL="693738" indent="-119063">
              <a:lnSpc>
                <a:spcPct val="100000"/>
              </a:lnSpc>
              <a:spcBef>
                <a:spcPts val="0"/>
              </a:spcBef>
              <a:buFont typeface="Arial" pitchFamily="34" charset="0"/>
              <a:buChar char="•"/>
            </a:pPr>
            <a:r>
              <a:rPr lang="el-GR" sz="1600" dirty="0" smtClean="0">
                <a:solidFill>
                  <a:schemeClr val="accent2">
                    <a:lumMod val="50000"/>
                  </a:schemeClr>
                </a:solidFill>
                <a:sym typeface="Symbol"/>
              </a:rPr>
              <a:t>Για το ερώτημα (β), θεωρήστε  έναν κυκλικό βρόχο </a:t>
            </a:r>
            <a:r>
              <a:rPr lang="en-US" sz="1600" dirty="0" smtClean="0">
                <a:solidFill>
                  <a:schemeClr val="accent2">
                    <a:lumMod val="50000"/>
                  </a:schemeClr>
                </a:solidFill>
                <a:sym typeface="Symbol"/>
              </a:rPr>
              <a:t>Ampere </a:t>
            </a:r>
            <a:r>
              <a:rPr lang="el-GR" sz="1600" dirty="0" smtClean="0">
                <a:solidFill>
                  <a:schemeClr val="accent2">
                    <a:lumMod val="50000"/>
                  </a:schemeClr>
                </a:solidFill>
                <a:sym typeface="Symbol"/>
              </a:rPr>
              <a:t>με ακτίνα </a:t>
            </a:r>
            <a:r>
              <a:rPr lang="en-US" sz="1600" dirty="0" smtClean="0">
                <a:solidFill>
                  <a:schemeClr val="accent2">
                    <a:lumMod val="50000"/>
                  </a:schemeClr>
                </a:solidFill>
                <a:sym typeface="Symbol"/>
              </a:rPr>
              <a:t>3</a:t>
            </a:r>
            <a:r>
              <a:rPr lang="en-US" sz="1600" i="1" dirty="0" smtClean="0">
                <a:solidFill>
                  <a:schemeClr val="accent2">
                    <a:lumMod val="50000"/>
                  </a:schemeClr>
                </a:solidFill>
                <a:latin typeface="Times New Roman" pitchFamily="18" charset="0"/>
                <a:cs typeface="Times New Roman" pitchFamily="18" charset="0"/>
                <a:sym typeface="Symbol"/>
              </a:rPr>
              <a:t>d</a:t>
            </a:r>
            <a:r>
              <a:rPr lang="el-GR" sz="1600" dirty="0" smtClean="0">
                <a:solidFill>
                  <a:schemeClr val="accent2">
                    <a:lumMod val="50000"/>
                  </a:schemeClr>
                </a:solidFill>
                <a:cs typeface="Times New Roman" pitchFamily="18" charset="0"/>
                <a:sym typeface="Symbol"/>
              </a:rPr>
              <a:t> . Προσέξτε ότι το συνολικό ρεύμα μέσα από αυτό το βρόχο είναι  </a:t>
            </a:r>
            <a:r>
              <a:rPr lang="en-US" sz="1600" i="1" dirty="0" smtClean="0">
                <a:solidFill>
                  <a:schemeClr val="accent2">
                    <a:lumMod val="50000"/>
                  </a:schemeClr>
                </a:solidFill>
                <a:latin typeface="Times New Roman" pitchFamily="18" charset="0"/>
                <a:cs typeface="Times New Roman" pitchFamily="18" charset="0"/>
                <a:sym typeface="Symbol"/>
              </a:rPr>
              <a:t>I</a:t>
            </a:r>
            <a:r>
              <a:rPr lang="en-US" sz="1600" baseline="-25000" dirty="0" smtClean="0">
                <a:solidFill>
                  <a:schemeClr val="accent2">
                    <a:lumMod val="50000"/>
                  </a:schemeClr>
                </a:solidFill>
                <a:latin typeface="Times New Roman" pitchFamily="18" charset="0"/>
                <a:cs typeface="Times New Roman" pitchFamily="18" charset="0"/>
                <a:sym typeface="Symbol"/>
              </a:rPr>
              <a:t>2</a:t>
            </a:r>
            <a:r>
              <a:rPr lang="en-US" sz="1600" dirty="0" smtClean="0">
                <a:solidFill>
                  <a:schemeClr val="accent2">
                    <a:lumMod val="50000"/>
                  </a:schemeClr>
                </a:solidFill>
                <a:latin typeface="Times New Roman" pitchFamily="18" charset="0"/>
                <a:cs typeface="Times New Roman" pitchFamily="18" charset="0"/>
                <a:sym typeface="Symbol"/>
              </a:rPr>
              <a:t>  </a:t>
            </a:r>
            <a:r>
              <a:rPr lang="en-US" sz="1600" i="1" dirty="0" smtClean="0">
                <a:solidFill>
                  <a:schemeClr val="accent2">
                    <a:lumMod val="50000"/>
                  </a:schemeClr>
                </a:solidFill>
                <a:latin typeface="Times New Roman" pitchFamily="18" charset="0"/>
                <a:cs typeface="Times New Roman" pitchFamily="18" charset="0"/>
                <a:sym typeface="Symbol"/>
              </a:rPr>
              <a:t>I</a:t>
            </a:r>
            <a:r>
              <a:rPr lang="en-US" sz="1600" baseline="-25000" dirty="0" smtClean="0">
                <a:solidFill>
                  <a:schemeClr val="accent2">
                    <a:lumMod val="50000"/>
                  </a:schemeClr>
                </a:solidFill>
                <a:latin typeface="Times New Roman" pitchFamily="18" charset="0"/>
                <a:cs typeface="Times New Roman" pitchFamily="18" charset="0"/>
                <a:sym typeface="Symbol"/>
              </a:rPr>
              <a:t>1</a:t>
            </a:r>
            <a:r>
              <a:rPr lang="en-US" sz="1600" i="1" dirty="0" smtClean="0">
                <a:solidFill>
                  <a:schemeClr val="accent2">
                    <a:lumMod val="50000"/>
                  </a:schemeClr>
                </a:solidFill>
                <a:cs typeface="Times New Roman" pitchFamily="18" charset="0"/>
                <a:sym typeface="Symbol"/>
              </a:rPr>
              <a:t>.</a:t>
            </a:r>
          </a:p>
          <a:p>
            <a:pPr marL="693738" indent="-119063">
              <a:lnSpc>
                <a:spcPct val="100000"/>
              </a:lnSpc>
              <a:spcBef>
                <a:spcPts val="0"/>
              </a:spcBef>
              <a:buFont typeface="Arial" pitchFamily="34" charset="0"/>
              <a:buChar char="•"/>
            </a:pPr>
            <a:endParaRPr lang="el-GR" sz="1600" dirty="0" smtClean="0">
              <a:solidFill>
                <a:schemeClr val="accent2">
                  <a:lumMod val="50000"/>
                </a:schemeClr>
              </a:solidFill>
            </a:endParaRPr>
          </a:p>
          <a:p>
            <a:pPr>
              <a:lnSpc>
                <a:spcPct val="100000"/>
              </a:lnSpc>
              <a:spcBef>
                <a:spcPts val="1200"/>
              </a:spcBef>
              <a:buFont typeface="+mj-lt"/>
              <a:buAutoNum type="arabicPeriod" startAt="7"/>
            </a:pPr>
            <a:r>
              <a:rPr lang="el-GR" dirty="0" smtClean="0">
                <a:solidFill>
                  <a:schemeClr val="accent2">
                    <a:lumMod val="50000"/>
                  </a:schemeClr>
                </a:solidFill>
                <a:cs typeface="Times New Roman" pitchFamily="18" charset="0"/>
              </a:rPr>
              <a:t>Πρόβλημα</a:t>
            </a:r>
            <a:r>
              <a:rPr lang="el-GR" dirty="0" smtClean="0">
                <a:solidFill>
                  <a:schemeClr val="accent2">
                    <a:lumMod val="50000"/>
                  </a:schemeClr>
                </a:solidFill>
              </a:rPr>
              <a:t> </a:t>
            </a:r>
            <a:r>
              <a:rPr lang="en-US" dirty="0" smtClean="0">
                <a:solidFill>
                  <a:schemeClr val="accent2">
                    <a:lumMod val="50000"/>
                  </a:schemeClr>
                </a:solidFill>
              </a:rPr>
              <a:t>31</a:t>
            </a:r>
            <a:r>
              <a:rPr lang="el-GR" dirty="0" smtClean="0">
                <a:solidFill>
                  <a:schemeClr val="accent2">
                    <a:lumMod val="50000"/>
                  </a:schemeClr>
                </a:solidFill>
              </a:rPr>
              <a:t> (σελ. 31</a:t>
            </a:r>
            <a:r>
              <a:rPr lang="en-US" dirty="0" smtClean="0">
                <a:solidFill>
                  <a:schemeClr val="accent2">
                    <a:lumMod val="50000"/>
                  </a:schemeClr>
                </a:solidFill>
              </a:rPr>
              <a:t>2</a:t>
            </a:r>
            <a:r>
              <a:rPr lang="el-GR" dirty="0" smtClean="0">
                <a:solidFill>
                  <a:schemeClr val="accent2">
                    <a:lumMod val="50000"/>
                  </a:schemeClr>
                </a:solidFill>
              </a:rPr>
              <a:t>)</a:t>
            </a:r>
          </a:p>
          <a:p>
            <a:pPr marL="398463" indent="-398463">
              <a:lnSpc>
                <a:spcPct val="100000"/>
              </a:lnSpc>
              <a:spcBef>
                <a:spcPts val="600"/>
              </a:spcBef>
            </a:pPr>
            <a:r>
              <a:rPr lang="el-GR" smtClean="0">
                <a:solidFill>
                  <a:schemeClr val="accent2">
                    <a:lumMod val="50000"/>
                  </a:schemeClr>
                </a:solidFill>
              </a:rPr>
              <a:t>	</a:t>
            </a:r>
            <a:r>
              <a:rPr lang="el-GR" sz="1600" smtClean="0">
                <a:solidFill>
                  <a:schemeClr val="accent2">
                    <a:lumMod val="50000"/>
                  </a:schemeClr>
                </a:solidFill>
              </a:rPr>
              <a:t>Υπόδειξη</a:t>
            </a:r>
            <a:r>
              <a:rPr lang="en-US" sz="1600" smtClean="0">
                <a:solidFill>
                  <a:schemeClr val="accent2">
                    <a:lumMod val="50000"/>
                  </a:schemeClr>
                </a:solidFill>
              </a:rPr>
              <a:t>:</a:t>
            </a:r>
            <a:r>
              <a:rPr lang="el-GR" sz="1600" dirty="0" smtClean="0">
                <a:solidFill>
                  <a:schemeClr val="accent2">
                    <a:lumMod val="50000"/>
                  </a:schemeClr>
                </a:solidFill>
              </a:rPr>
              <a:t>	</a:t>
            </a:r>
            <a:endParaRPr lang="en-US" sz="1600" dirty="0" smtClean="0">
              <a:solidFill>
                <a:schemeClr val="accent2">
                  <a:lumMod val="50000"/>
                </a:schemeClr>
              </a:solidFill>
            </a:endParaRPr>
          </a:p>
          <a:p>
            <a:pPr marL="693738" indent="-119063">
              <a:lnSpc>
                <a:spcPct val="100000"/>
              </a:lnSpc>
              <a:spcBef>
                <a:spcPts val="0"/>
              </a:spcBef>
              <a:buFont typeface="Arial" pitchFamily="34" charset="0"/>
              <a:buChar char="•"/>
            </a:pPr>
            <a:r>
              <a:rPr lang="el-GR" sz="1600" dirty="0" smtClean="0">
                <a:solidFill>
                  <a:schemeClr val="accent2">
                    <a:lumMod val="50000"/>
                  </a:schemeClr>
                </a:solidFill>
              </a:rPr>
              <a:t>Χρησιμοποιήστε τη σχέση </a:t>
            </a:r>
            <a:r>
              <a:rPr lang="en-US" sz="1600" dirty="0" smtClean="0">
                <a:solidFill>
                  <a:schemeClr val="accent2">
                    <a:lumMod val="50000"/>
                  </a:schemeClr>
                </a:solidFill>
              </a:rPr>
              <a:t>H8.</a:t>
            </a:r>
            <a:r>
              <a:rPr lang="el-GR" sz="1600" dirty="0" smtClean="0">
                <a:solidFill>
                  <a:schemeClr val="accent2">
                    <a:lumMod val="50000"/>
                  </a:schemeClr>
                </a:solidFill>
              </a:rPr>
              <a:t>1</a:t>
            </a:r>
            <a:r>
              <a:rPr lang="en-US" sz="1600" dirty="0" smtClean="0">
                <a:solidFill>
                  <a:schemeClr val="accent2">
                    <a:lumMod val="50000"/>
                  </a:schemeClr>
                </a:solidFill>
              </a:rPr>
              <a:t>6 </a:t>
            </a:r>
            <a:r>
              <a:rPr lang="el-GR" sz="1600" dirty="0" smtClean="0">
                <a:solidFill>
                  <a:schemeClr val="accent2">
                    <a:lumMod val="50000"/>
                  </a:schemeClr>
                </a:solidFill>
              </a:rPr>
              <a:t>για δύο τιμές της ακτίνας </a:t>
            </a:r>
            <a:r>
              <a:rPr lang="en-US" i="1" dirty="0" smtClean="0">
                <a:solidFill>
                  <a:schemeClr val="accent2">
                    <a:lumMod val="50000"/>
                  </a:schemeClr>
                </a:solidFill>
                <a:latin typeface="Times New Roman" pitchFamily="18" charset="0"/>
                <a:cs typeface="Times New Roman" pitchFamily="18" charset="0"/>
              </a:rPr>
              <a:t>r</a:t>
            </a:r>
            <a:r>
              <a:rPr lang="en-US" sz="1600" dirty="0" smtClean="0">
                <a:solidFill>
                  <a:schemeClr val="accent2">
                    <a:lumMod val="50000"/>
                  </a:schemeClr>
                </a:solidFill>
              </a:rPr>
              <a:t> = 0.700 m </a:t>
            </a:r>
            <a:r>
              <a:rPr lang="el-GR" sz="1600" dirty="0" smtClean="0">
                <a:solidFill>
                  <a:schemeClr val="accent2">
                    <a:lumMod val="50000"/>
                  </a:schemeClr>
                </a:solidFill>
              </a:rPr>
              <a:t>και </a:t>
            </a:r>
            <a:r>
              <a:rPr lang="en-US" i="1" dirty="0" smtClean="0">
                <a:solidFill>
                  <a:schemeClr val="accent2">
                    <a:lumMod val="50000"/>
                  </a:schemeClr>
                </a:solidFill>
                <a:latin typeface="Times New Roman" pitchFamily="18" charset="0"/>
                <a:cs typeface="Times New Roman" pitchFamily="18" charset="0"/>
              </a:rPr>
              <a:t>r</a:t>
            </a:r>
            <a:r>
              <a:rPr lang="en-US" sz="1600" dirty="0" smtClean="0">
                <a:solidFill>
                  <a:schemeClr val="accent2">
                    <a:lumMod val="50000"/>
                  </a:schemeClr>
                </a:solidFill>
              </a:rPr>
              <a:t> = 1.30 m.</a:t>
            </a:r>
            <a:endParaRPr lang="el-GR" sz="1600" dirty="0" smtClean="0">
              <a:solidFill>
                <a:schemeClr val="accent2">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linds(horizont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blinds(horizontal)">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blinds(horizontal)">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blinds(horizontal)">
                                      <p:cBhvr>
                                        <p:cTn id="4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57200" y="838200"/>
            <a:ext cx="7543800" cy="579438"/>
          </a:xfrm>
        </p:spPr>
        <p:txBody>
          <a:bodyPr/>
          <a:lstStyle/>
          <a:p>
            <a:r>
              <a:rPr lang="en-US" smtClean="0">
                <a:solidFill>
                  <a:srgbClr val="0D3857"/>
                </a:solidFill>
              </a:rPr>
              <a:t>Μαγνητική ροή</a:t>
            </a:r>
          </a:p>
        </p:txBody>
      </p:sp>
      <p:sp>
        <p:nvSpPr>
          <p:cNvPr id="18437" name="Rectangle 3"/>
          <p:cNvSpPr>
            <a:spLocks noGrp="1" noChangeArrowheads="1"/>
          </p:cNvSpPr>
          <p:nvPr>
            <p:ph type="body" sz="half" idx="1"/>
          </p:nvPr>
        </p:nvSpPr>
        <p:spPr>
          <a:xfrm>
            <a:off x="457200" y="1719263"/>
            <a:ext cx="4038600" cy="3739485"/>
          </a:xfrm>
        </p:spPr>
        <p:txBody>
          <a:bodyPr>
            <a:spAutoFit/>
          </a:bodyPr>
          <a:lstStyle/>
          <a:p>
            <a:pPr marL="0" indent="0">
              <a:lnSpc>
                <a:spcPct val="100000"/>
              </a:lnSpc>
              <a:spcBef>
                <a:spcPts val="1800"/>
              </a:spcBef>
            </a:pPr>
            <a:r>
              <a:rPr lang="el-GR" dirty="0" smtClean="0"/>
              <a:t>Η ροή ενός μαγνητικού πεδίου ορίζεται παρόμοια με την ηλεκτρική ροή</a:t>
            </a:r>
            <a:r>
              <a:rPr lang="en-US" dirty="0" smtClean="0">
                <a:solidFill>
                  <a:srgbClr val="000000"/>
                </a:solidFill>
              </a:rPr>
              <a:t>.</a:t>
            </a:r>
          </a:p>
          <a:p>
            <a:pPr marL="0" indent="0">
              <a:lnSpc>
                <a:spcPct val="100000"/>
              </a:lnSpc>
              <a:spcBef>
                <a:spcPts val="1800"/>
              </a:spcBef>
            </a:pPr>
            <a:r>
              <a:rPr lang="en-US" dirty="0" err="1" smtClean="0">
                <a:solidFill>
                  <a:srgbClr val="000000"/>
                </a:solidFill>
              </a:rPr>
              <a:t>Θεωρούμε</a:t>
            </a:r>
            <a:r>
              <a:rPr lang="en-US" dirty="0" smtClean="0">
                <a:solidFill>
                  <a:srgbClr val="000000"/>
                </a:solidFill>
              </a:rPr>
              <a:t> </a:t>
            </a:r>
            <a:r>
              <a:rPr lang="el-GR" dirty="0" smtClean="0">
                <a:solidFill>
                  <a:srgbClr val="000000"/>
                </a:solidFill>
              </a:rPr>
              <a:t>μια</a:t>
            </a:r>
            <a:r>
              <a:rPr lang="en-US" dirty="0" smtClean="0">
                <a:solidFill>
                  <a:srgbClr val="000000"/>
                </a:solidFill>
              </a:rPr>
              <a:t> </a:t>
            </a:r>
            <a:r>
              <a:rPr lang="en-US" dirty="0" err="1" smtClean="0">
                <a:solidFill>
                  <a:srgbClr val="000000"/>
                </a:solidFill>
              </a:rPr>
              <a:t>στοιχειώδ</a:t>
            </a:r>
            <a:r>
              <a:rPr lang="el-GR" dirty="0" smtClean="0">
                <a:solidFill>
                  <a:srgbClr val="000000"/>
                </a:solidFill>
              </a:rPr>
              <a:t>η</a:t>
            </a:r>
            <a:r>
              <a:rPr lang="en-US" dirty="0" smtClean="0">
                <a:solidFill>
                  <a:srgbClr val="000000"/>
                </a:solidFill>
              </a:rPr>
              <a:t> </a:t>
            </a:r>
            <a:r>
              <a:rPr lang="en-US" dirty="0" err="1" smtClean="0">
                <a:solidFill>
                  <a:srgbClr val="000000"/>
                </a:solidFill>
              </a:rPr>
              <a:t>επιφάνεια</a:t>
            </a:r>
            <a:r>
              <a:rPr lang="en-US" dirty="0" smtClean="0">
                <a:solidFill>
                  <a:srgbClr val="000000"/>
                </a:solidFill>
              </a:rPr>
              <a:t> </a:t>
            </a:r>
            <a:r>
              <a:rPr lang="el-GR" dirty="0" smtClean="0">
                <a:solidFill>
                  <a:srgbClr val="000000"/>
                </a:solidFill>
              </a:rPr>
              <a:t>εμβαδού </a:t>
            </a:r>
            <a:r>
              <a:rPr lang="en-US" i="1" dirty="0" err="1" smtClean="0">
                <a:solidFill>
                  <a:srgbClr val="000000"/>
                </a:solidFill>
              </a:rPr>
              <a:t>dA</a:t>
            </a:r>
            <a:r>
              <a:rPr lang="en-US" dirty="0" smtClean="0">
                <a:solidFill>
                  <a:srgbClr val="000000"/>
                </a:solidFill>
              </a:rPr>
              <a:t> </a:t>
            </a:r>
            <a:r>
              <a:rPr lang="el-GR" dirty="0" smtClean="0">
                <a:solidFill>
                  <a:srgbClr val="000000"/>
                </a:solidFill>
              </a:rPr>
              <a:t>σε</a:t>
            </a:r>
            <a:r>
              <a:rPr lang="en-US" dirty="0" smtClean="0">
                <a:solidFill>
                  <a:srgbClr val="000000"/>
                </a:solidFill>
              </a:rPr>
              <a:t> </a:t>
            </a:r>
            <a:r>
              <a:rPr lang="en-US" dirty="0" err="1" smtClean="0">
                <a:solidFill>
                  <a:srgbClr val="000000"/>
                </a:solidFill>
              </a:rPr>
              <a:t>μια</a:t>
            </a:r>
            <a:r>
              <a:rPr lang="en-US" dirty="0" smtClean="0">
                <a:solidFill>
                  <a:srgbClr val="000000"/>
                </a:solidFill>
              </a:rPr>
              <a:t> </a:t>
            </a:r>
            <a:r>
              <a:rPr lang="en-US" dirty="0" err="1" smtClean="0">
                <a:solidFill>
                  <a:srgbClr val="000000"/>
                </a:solidFill>
              </a:rPr>
              <a:t>επιφάνεια</a:t>
            </a:r>
            <a:r>
              <a:rPr lang="en-US" dirty="0" smtClean="0">
                <a:solidFill>
                  <a:srgbClr val="000000"/>
                </a:solidFill>
              </a:rPr>
              <a:t> </a:t>
            </a:r>
            <a:r>
              <a:rPr lang="el-GR" dirty="0" smtClean="0">
                <a:solidFill>
                  <a:srgbClr val="000000"/>
                </a:solidFill>
              </a:rPr>
              <a:t>τυχαίου</a:t>
            </a:r>
            <a:r>
              <a:rPr lang="en-US" dirty="0" smtClean="0">
                <a:solidFill>
                  <a:srgbClr val="000000"/>
                </a:solidFill>
              </a:rPr>
              <a:t> </a:t>
            </a:r>
            <a:r>
              <a:rPr lang="en-US" dirty="0" err="1" smtClean="0">
                <a:solidFill>
                  <a:srgbClr val="000000"/>
                </a:solidFill>
              </a:rPr>
              <a:t>σχήματος</a:t>
            </a:r>
            <a:r>
              <a:rPr lang="en-US" dirty="0" smtClean="0">
                <a:solidFill>
                  <a:srgbClr val="000000"/>
                </a:solidFill>
              </a:rPr>
              <a:t>.</a:t>
            </a:r>
          </a:p>
          <a:p>
            <a:pPr marL="0" indent="0">
              <a:lnSpc>
                <a:spcPct val="150000"/>
              </a:lnSpc>
              <a:spcBef>
                <a:spcPts val="1800"/>
              </a:spcBef>
            </a:pPr>
            <a:r>
              <a:rPr lang="en-US" dirty="0" err="1" smtClean="0">
                <a:solidFill>
                  <a:srgbClr val="000000"/>
                </a:solidFill>
              </a:rPr>
              <a:t>Το</a:t>
            </a:r>
            <a:r>
              <a:rPr lang="en-US" dirty="0" smtClean="0">
                <a:solidFill>
                  <a:srgbClr val="000000"/>
                </a:solidFill>
              </a:rPr>
              <a:t> </a:t>
            </a:r>
            <a:r>
              <a:rPr lang="en-US" dirty="0" err="1" smtClean="0">
                <a:solidFill>
                  <a:srgbClr val="000000"/>
                </a:solidFill>
              </a:rPr>
              <a:t>μαγνητικό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αυτ</a:t>
            </a:r>
            <a:r>
              <a:rPr lang="el-GR" dirty="0" smtClean="0">
                <a:solidFill>
                  <a:srgbClr val="000000"/>
                </a:solidFill>
              </a:rPr>
              <a:t>ή</a:t>
            </a:r>
            <a:r>
              <a:rPr lang="en-US" dirty="0" smtClean="0">
                <a:solidFill>
                  <a:srgbClr val="000000"/>
                </a:solidFill>
              </a:rPr>
              <a:t> τ</a:t>
            </a:r>
            <a:r>
              <a:rPr lang="el-GR" dirty="0" smtClean="0">
                <a:solidFill>
                  <a:srgbClr val="000000"/>
                </a:solidFill>
              </a:rPr>
              <a:t>η</a:t>
            </a:r>
            <a:r>
              <a:rPr lang="en-US" dirty="0" smtClean="0">
                <a:solidFill>
                  <a:srgbClr val="000000"/>
                </a:solidFill>
              </a:rPr>
              <a:t> </a:t>
            </a:r>
            <a:r>
              <a:rPr lang="en-US" dirty="0" err="1" smtClean="0">
                <a:solidFill>
                  <a:srgbClr val="000000"/>
                </a:solidFill>
              </a:rPr>
              <a:t>στοιχε</a:t>
            </a:r>
            <a:r>
              <a:rPr lang="el-GR" dirty="0" smtClean="0">
                <a:solidFill>
                  <a:srgbClr val="000000"/>
                </a:solidFill>
              </a:rPr>
              <a:t>ιώδη επιφάνεια</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 </a:t>
            </a:r>
          </a:p>
          <a:p>
            <a:pPr marL="0" indent="0">
              <a:lnSpc>
                <a:spcPct val="100000"/>
              </a:lnSpc>
              <a:spcBef>
                <a:spcPts val="1800"/>
              </a:spcBef>
            </a:pPr>
            <a:r>
              <a:rPr lang="en-US" i="1" dirty="0" smtClean="0">
                <a:solidFill>
                  <a:srgbClr val="000000"/>
                </a:solidFill>
              </a:rPr>
              <a:t>       </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l-GR" dirty="0" smtClean="0">
                <a:solidFill>
                  <a:srgbClr val="000000"/>
                </a:solidFill>
              </a:rPr>
              <a:t>ένα</a:t>
            </a:r>
            <a:r>
              <a:rPr lang="en-US" dirty="0" smtClean="0">
                <a:solidFill>
                  <a:srgbClr val="000000"/>
                </a:solidFill>
              </a:rPr>
              <a:t> </a:t>
            </a:r>
            <a:r>
              <a:rPr lang="en-US" dirty="0" err="1" smtClean="0">
                <a:solidFill>
                  <a:srgbClr val="000000"/>
                </a:solidFill>
              </a:rPr>
              <a:t>διάνυσμα</a:t>
            </a:r>
            <a:r>
              <a:rPr lang="en-US" dirty="0" smtClean="0">
                <a:solidFill>
                  <a:srgbClr val="000000"/>
                </a:solidFill>
              </a:rPr>
              <a:t> </a:t>
            </a:r>
            <a:r>
              <a:rPr lang="en-US" dirty="0" err="1" smtClean="0">
                <a:solidFill>
                  <a:srgbClr val="000000"/>
                </a:solidFill>
              </a:rPr>
              <a:t>κάθετο</a:t>
            </a:r>
            <a:r>
              <a:rPr lang="en-US" dirty="0" smtClean="0">
                <a:solidFill>
                  <a:srgbClr val="000000"/>
                </a:solidFill>
              </a:rPr>
              <a:t> </a:t>
            </a:r>
            <a:r>
              <a:rPr lang="en-US" dirty="0" err="1" smtClean="0">
                <a:solidFill>
                  <a:srgbClr val="000000"/>
                </a:solidFill>
              </a:rPr>
              <a:t>στην</a:t>
            </a:r>
            <a:r>
              <a:rPr lang="en-US" dirty="0" smtClean="0">
                <a:solidFill>
                  <a:srgbClr val="000000"/>
                </a:solidFill>
              </a:rPr>
              <a:t> </a:t>
            </a:r>
            <a:r>
              <a:rPr lang="en-US" dirty="0" err="1" smtClean="0">
                <a:solidFill>
                  <a:srgbClr val="000000"/>
                </a:solidFill>
              </a:rPr>
              <a:t>επιφάνεια</a:t>
            </a:r>
            <a:r>
              <a:rPr lang="en-US" dirty="0" smtClean="0">
                <a:solidFill>
                  <a:srgbClr val="000000"/>
                </a:solidFill>
              </a:rPr>
              <a:t> </a:t>
            </a:r>
            <a:r>
              <a:rPr lang="el-GR" dirty="0" smtClean="0">
                <a:solidFill>
                  <a:srgbClr val="000000"/>
                </a:solidFill>
              </a:rPr>
              <a:t>με</a:t>
            </a:r>
            <a:r>
              <a:rPr lang="en-US" dirty="0" smtClean="0">
                <a:solidFill>
                  <a:srgbClr val="000000"/>
                </a:solidFill>
              </a:rPr>
              <a:t> </a:t>
            </a:r>
            <a:r>
              <a:rPr lang="en-US" dirty="0" err="1" smtClean="0">
                <a:solidFill>
                  <a:srgbClr val="000000"/>
                </a:solidFill>
              </a:rPr>
              <a:t>μέτρο</a:t>
            </a:r>
            <a:r>
              <a:rPr lang="en-US" dirty="0" smtClean="0">
                <a:solidFill>
                  <a:srgbClr val="000000"/>
                </a:solidFill>
              </a:rPr>
              <a:t> </a:t>
            </a:r>
            <a:r>
              <a:rPr lang="en-US" dirty="0" err="1" smtClean="0">
                <a:solidFill>
                  <a:srgbClr val="000000"/>
                </a:solidFill>
              </a:rPr>
              <a:t>ίσο</a:t>
            </a:r>
            <a:r>
              <a:rPr lang="en-US" dirty="0" smtClean="0">
                <a:solidFill>
                  <a:srgbClr val="000000"/>
                </a:solidFill>
              </a:rPr>
              <a:t> </a:t>
            </a:r>
            <a:r>
              <a:rPr lang="en-US" dirty="0" err="1" smtClean="0">
                <a:solidFill>
                  <a:srgbClr val="000000"/>
                </a:solidFill>
              </a:rPr>
              <a:t>με</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εμβαδόν</a:t>
            </a:r>
            <a:r>
              <a:rPr lang="en-US" dirty="0" smtClean="0">
                <a:solidFill>
                  <a:srgbClr val="000000"/>
                </a:solidFill>
              </a:rPr>
              <a:t> </a:t>
            </a:r>
            <a:r>
              <a:rPr lang="en-US" i="1" dirty="0" err="1" smtClean="0">
                <a:solidFill>
                  <a:srgbClr val="000000"/>
                </a:solidFill>
              </a:rPr>
              <a:t>dA</a:t>
            </a:r>
            <a:r>
              <a:rPr lang="en-US" i="1" dirty="0" smtClean="0">
                <a:solidFill>
                  <a:srgbClr val="000000"/>
                </a:solidFill>
              </a:rPr>
              <a:t>.</a:t>
            </a:r>
          </a:p>
        </p:txBody>
      </p:sp>
      <p:pic>
        <p:nvPicPr>
          <p:cNvPr id="18438" name="Picture 8" descr="27819_3019"/>
          <p:cNvPicPr>
            <a:picLocks noChangeAspect="1" noChangeArrowheads="1"/>
          </p:cNvPicPr>
          <p:nvPr/>
        </p:nvPicPr>
        <p:blipFill>
          <a:blip r:embed="rId3" cstate="print"/>
          <a:srcRect/>
          <a:stretch>
            <a:fillRect/>
          </a:stretch>
        </p:blipFill>
        <p:spPr bwMode="auto">
          <a:xfrm>
            <a:off x="5110163" y="1846263"/>
            <a:ext cx="3829050" cy="3479800"/>
          </a:xfrm>
          <a:prstGeom prst="rect">
            <a:avLst/>
          </a:prstGeom>
          <a:noFill/>
          <a:ln w="9525">
            <a:noFill/>
            <a:miter lim="800000"/>
            <a:headEnd/>
            <a:tailEnd/>
          </a:ln>
        </p:spPr>
      </p:pic>
      <p:graphicFrame>
        <p:nvGraphicFramePr>
          <p:cNvPr id="2" name="Object 4"/>
          <p:cNvGraphicFramePr>
            <a:graphicFrameLocks noChangeAspect="1"/>
          </p:cNvGraphicFramePr>
          <p:nvPr/>
        </p:nvGraphicFramePr>
        <p:xfrm>
          <a:off x="3166745" y="3859038"/>
          <a:ext cx="247650" cy="449263"/>
        </p:xfrm>
        <a:graphic>
          <a:graphicData uri="http://schemas.openxmlformats.org/presentationml/2006/ole">
            <p:oleObj spid="_x0000_s18436" name="Equation" r:id="rId4" imgW="139680" imgH="253800" progId="Equation.3">
              <p:embed/>
            </p:oleObj>
          </a:graphicData>
        </a:graphic>
      </p:graphicFrame>
      <p:graphicFrame>
        <p:nvGraphicFramePr>
          <p:cNvPr id="3" name="Object 5"/>
          <p:cNvGraphicFramePr>
            <a:graphicFrameLocks noChangeAspect="1"/>
          </p:cNvGraphicFramePr>
          <p:nvPr/>
        </p:nvGraphicFramePr>
        <p:xfrm>
          <a:off x="457353" y="4422519"/>
          <a:ext cx="449263" cy="471487"/>
        </p:xfrm>
        <a:graphic>
          <a:graphicData uri="http://schemas.openxmlformats.org/presentationml/2006/ole">
            <p:oleObj spid="_x0000_s18437" name="Equation" r:id="rId5" imgW="253800" imgH="266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blinds(horizontal)">
                                      <p:cBhvr>
                                        <p:cTn id="7" dur="500"/>
                                        <p:tgtEl>
                                          <p:spTgt spid="1843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37">
                                            <p:txEl>
                                              <p:pRg st="1" end="1"/>
                                            </p:txEl>
                                          </p:spTgt>
                                        </p:tgtEl>
                                        <p:attrNameLst>
                                          <p:attrName>style.visibility</p:attrName>
                                        </p:attrNameLst>
                                      </p:cBhvr>
                                      <p:to>
                                        <p:strVal val="visible"/>
                                      </p:to>
                                    </p:set>
                                    <p:animEffect transition="in" filter="blinds(horizontal)">
                                      <p:cBhvr>
                                        <p:cTn id="10" dur="500"/>
                                        <p:tgtEl>
                                          <p:spTgt spid="1843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437">
                                            <p:txEl>
                                              <p:pRg st="2" end="2"/>
                                            </p:txEl>
                                          </p:spTgt>
                                        </p:tgtEl>
                                        <p:attrNameLst>
                                          <p:attrName>style.visibility</p:attrName>
                                        </p:attrNameLst>
                                      </p:cBhvr>
                                      <p:to>
                                        <p:strVal val="visible"/>
                                      </p:to>
                                    </p:set>
                                    <p:animEffect transition="in" filter="blinds(horizontal)">
                                      <p:cBhvr>
                                        <p:cTn id="15" dur="500"/>
                                        <p:tgtEl>
                                          <p:spTgt spid="1843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437">
                                            <p:txEl>
                                              <p:pRg st="3" end="3"/>
                                            </p:txEl>
                                          </p:spTgt>
                                        </p:tgtEl>
                                        <p:attrNameLst>
                                          <p:attrName>style.visibility</p:attrName>
                                        </p:attrNameLst>
                                      </p:cBhvr>
                                      <p:to>
                                        <p:strVal val="visible"/>
                                      </p:to>
                                    </p:set>
                                    <p:animEffect transition="in" filter="blinds(horizontal)">
                                      <p:cBhvr>
                                        <p:cTn id="21" dur="500"/>
                                        <p:tgtEl>
                                          <p:spTgt spid="18437">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mtClean="0">
                <a:solidFill>
                  <a:srgbClr val="0D3857"/>
                </a:solidFill>
              </a:rPr>
              <a:t>Μαγνητική ροή (</a:t>
            </a:r>
            <a:r>
              <a:rPr lang="el-GR" i="1" smtClean="0">
                <a:solidFill>
                  <a:srgbClr val="0D3857"/>
                </a:solidFill>
              </a:rPr>
              <a:t>συνέχεια</a:t>
            </a:r>
            <a:r>
              <a:rPr lang="en-US" smtClean="0">
                <a:solidFill>
                  <a:srgbClr val="0D3857"/>
                </a:solidFill>
              </a:rPr>
              <a:t>)</a:t>
            </a:r>
          </a:p>
        </p:txBody>
      </p:sp>
      <p:sp>
        <p:nvSpPr>
          <p:cNvPr id="19460" name="Rectangle 3"/>
          <p:cNvSpPr>
            <a:spLocks noGrp="1" noChangeArrowheads="1"/>
          </p:cNvSpPr>
          <p:nvPr>
            <p:ph type="body" idx="1"/>
          </p:nvPr>
        </p:nvSpPr>
        <p:spPr>
          <a:xfrm>
            <a:off x="457200" y="1676400"/>
            <a:ext cx="4321175" cy="2631490"/>
          </a:xfrm>
        </p:spPr>
        <p:txBody>
          <a:bodyPr wrap="square">
            <a:spAutoFit/>
          </a:bodyPr>
          <a:lstStyle/>
          <a:p>
            <a:pPr marL="0" indent="0">
              <a:lnSpc>
                <a:spcPct val="100000"/>
              </a:lnSpc>
              <a:spcBef>
                <a:spcPts val="2400"/>
              </a:spcBef>
            </a:pPr>
            <a:r>
              <a:rPr lang="en-US" dirty="0" smtClean="0">
                <a:solidFill>
                  <a:srgbClr val="000000"/>
                </a:solidFill>
              </a:rPr>
              <a:t>Η </a:t>
            </a:r>
            <a:r>
              <a:rPr lang="en-US" dirty="0" err="1" smtClean="0">
                <a:solidFill>
                  <a:schemeClr val="accent2"/>
                </a:solidFill>
                <a:effectLst>
                  <a:outerShdw blurRad="38100" dist="38100" dir="2700000" algn="tl">
                    <a:srgbClr val="000000">
                      <a:alpha val="43137"/>
                    </a:srgbClr>
                  </a:outerShdw>
                </a:effectLst>
              </a:rPr>
              <a:t>μαγνητική</a:t>
            </a:r>
            <a:r>
              <a:rPr lang="en-US" dirty="0" smtClean="0">
                <a:solidFill>
                  <a:schemeClr val="accent2"/>
                </a:solidFill>
                <a:effectLst>
                  <a:outerShdw blurRad="38100" dist="38100" dir="2700000" algn="tl">
                    <a:srgbClr val="000000">
                      <a:alpha val="43137"/>
                    </a:srgbClr>
                  </a:outerShdw>
                </a:effectLst>
              </a:rPr>
              <a:t> </a:t>
            </a:r>
            <a:r>
              <a:rPr lang="en-US" dirty="0" err="1" smtClean="0">
                <a:solidFill>
                  <a:schemeClr val="accent2"/>
                </a:solidFill>
                <a:effectLst>
                  <a:outerShdw blurRad="38100" dist="38100" dir="2700000" algn="tl">
                    <a:srgbClr val="000000">
                      <a:alpha val="43137"/>
                    </a:srgbClr>
                  </a:outerShdw>
                </a:effectLst>
              </a:rPr>
              <a:t>ροή</a:t>
            </a:r>
            <a:r>
              <a:rPr lang="en-US" dirty="0" smtClean="0">
                <a:solidFill>
                  <a:srgbClr val="000000"/>
                </a:solidFill>
              </a:rPr>
              <a:t>  </a:t>
            </a:r>
            <a:r>
              <a:rPr lang="en-US" sz="2200" dirty="0" smtClean="0">
                <a:solidFill>
                  <a:srgbClr val="000000"/>
                </a:solidFill>
                <a:latin typeface="Times New Roman" pitchFamily="18" charset="0"/>
                <a:cs typeface="Times New Roman" pitchFamily="18" charset="0"/>
              </a:rPr>
              <a:t>Φ</a:t>
            </a:r>
            <a:r>
              <a:rPr lang="en-US" sz="2200" baseline="-25000" dirty="0" smtClean="0">
                <a:solidFill>
                  <a:srgbClr val="000000"/>
                </a:solidFill>
                <a:latin typeface="Times New Roman" pitchFamily="18" charset="0"/>
                <a:cs typeface="Times New Roman" pitchFamily="18" charset="0"/>
              </a:rPr>
              <a:t>B</a:t>
            </a:r>
            <a:r>
              <a:rPr lang="en-US" dirty="0" smtClean="0">
                <a:solidFill>
                  <a:srgbClr val="000000"/>
                </a:solidFill>
              </a:rPr>
              <a:t>  </a:t>
            </a:r>
            <a:r>
              <a:rPr lang="el-GR" dirty="0" smtClean="0">
                <a:solidFill>
                  <a:srgbClr val="000000"/>
                </a:solidFill>
              </a:rPr>
              <a:t>ισούται με</a:t>
            </a:r>
            <a:r>
              <a:rPr lang="en-US" dirty="0" smtClean="0">
                <a:solidFill>
                  <a:srgbClr val="000000"/>
                </a:solidFill>
              </a:rPr>
              <a:t>:</a:t>
            </a:r>
          </a:p>
          <a:p>
            <a:pPr marL="0" indent="0">
              <a:lnSpc>
                <a:spcPct val="100000"/>
              </a:lnSpc>
              <a:spcBef>
                <a:spcPts val="2400"/>
              </a:spcBef>
            </a:pPr>
            <a:endParaRPr lang="en-US" dirty="0" smtClean="0">
              <a:solidFill>
                <a:srgbClr val="000000"/>
              </a:solidFill>
            </a:endParaRPr>
          </a:p>
          <a:p>
            <a:pPr marL="0" indent="0">
              <a:lnSpc>
                <a:spcPct val="150000"/>
              </a:lnSpc>
              <a:spcBef>
                <a:spcPts val="2400"/>
              </a:spcBef>
            </a:pPr>
            <a:r>
              <a:rPr lang="el-GR" dirty="0" smtClean="0">
                <a:solidFill>
                  <a:srgbClr val="000000"/>
                </a:solidFill>
              </a:rPr>
              <a:t>Η μ</a:t>
            </a:r>
            <a:r>
              <a:rPr lang="en-US" dirty="0" err="1" smtClean="0">
                <a:solidFill>
                  <a:srgbClr val="000000"/>
                </a:solidFill>
              </a:rPr>
              <a:t>ονάδ</a:t>
            </a:r>
            <a:r>
              <a:rPr lang="el-GR" dirty="0" smtClean="0">
                <a:solidFill>
                  <a:srgbClr val="000000"/>
                </a:solidFill>
              </a:rPr>
              <a:t>ες</a:t>
            </a:r>
            <a:r>
              <a:rPr lang="en-US" dirty="0" smtClean="0">
                <a:solidFill>
                  <a:srgbClr val="000000"/>
                </a:solidFill>
              </a:rPr>
              <a:t> </a:t>
            </a:r>
            <a:r>
              <a:rPr lang="el-GR" dirty="0" smtClean="0">
                <a:solidFill>
                  <a:srgbClr val="000000"/>
                </a:solidFill>
              </a:rPr>
              <a:t>μέτρησης της </a:t>
            </a:r>
            <a:r>
              <a:rPr lang="en-US" dirty="0" err="1" smtClean="0">
                <a:solidFill>
                  <a:srgbClr val="000000"/>
                </a:solidFill>
              </a:rPr>
              <a:t>μαγνητικής</a:t>
            </a:r>
            <a:r>
              <a:rPr lang="en-US" dirty="0" smtClean="0">
                <a:solidFill>
                  <a:srgbClr val="000000"/>
                </a:solidFill>
              </a:rPr>
              <a:t> </a:t>
            </a:r>
            <a:r>
              <a:rPr lang="en-US" dirty="0" err="1" smtClean="0">
                <a:solidFill>
                  <a:srgbClr val="000000"/>
                </a:solidFill>
              </a:rPr>
              <a:t>ροής</a:t>
            </a:r>
            <a:r>
              <a:rPr lang="en-US" dirty="0" smtClean="0">
                <a:solidFill>
                  <a:srgbClr val="000000"/>
                </a:solidFill>
              </a:rPr>
              <a:t> </a:t>
            </a:r>
            <a:r>
              <a:rPr lang="el-GR" dirty="0" smtClean="0">
                <a:solidFill>
                  <a:srgbClr val="000000"/>
                </a:solidFill>
              </a:rPr>
              <a:t>είναι </a:t>
            </a:r>
            <a:r>
              <a:rPr lang="en-US" dirty="0" smtClean="0">
                <a:solidFill>
                  <a:srgbClr val="000000"/>
                </a:solidFill>
              </a:rPr>
              <a:t>T</a:t>
            </a:r>
            <a:r>
              <a:rPr lang="en-US" baseline="30000" dirty="0" smtClean="0">
                <a:solidFill>
                  <a:srgbClr val="000000"/>
                </a:solidFill>
              </a:rPr>
              <a:t>.</a:t>
            </a:r>
            <a:r>
              <a:rPr lang="en-US" dirty="0" smtClean="0">
                <a:solidFill>
                  <a:srgbClr val="000000"/>
                </a:solidFill>
              </a:rPr>
              <a:t>m</a:t>
            </a:r>
            <a:r>
              <a:rPr lang="en-US" baseline="30000" dirty="0" smtClean="0">
                <a:solidFill>
                  <a:srgbClr val="000000"/>
                </a:solidFill>
              </a:rPr>
              <a:t>2</a:t>
            </a:r>
            <a:r>
              <a:rPr lang="en-US" dirty="0" smtClean="0">
                <a:solidFill>
                  <a:srgbClr val="000000"/>
                </a:solidFill>
              </a:rPr>
              <a:t> = </a:t>
            </a:r>
            <a:r>
              <a:rPr lang="en-US" dirty="0" err="1" smtClean="0">
                <a:solidFill>
                  <a:srgbClr val="000000"/>
                </a:solidFill>
              </a:rPr>
              <a:t>Wb</a:t>
            </a:r>
            <a:r>
              <a:rPr lang="el-GR" dirty="0" smtClean="0">
                <a:solidFill>
                  <a:srgbClr val="000000"/>
                </a:solidFill>
              </a:rPr>
              <a:t>.</a:t>
            </a:r>
            <a:endParaRPr lang="en-US" dirty="0" smtClean="0">
              <a:solidFill>
                <a:srgbClr val="000000"/>
              </a:solidFill>
            </a:endParaRPr>
          </a:p>
          <a:p>
            <a:pPr lvl="1">
              <a:spcBef>
                <a:spcPts val="2400"/>
              </a:spcBef>
              <a:buClr>
                <a:srgbClr val="2187BA"/>
              </a:buClr>
            </a:pPr>
            <a:r>
              <a:rPr lang="el-GR" sz="1700" dirty="0" smtClean="0">
                <a:solidFill>
                  <a:srgbClr val="000000"/>
                </a:solidFill>
              </a:rPr>
              <a:t>όπου το </a:t>
            </a:r>
            <a:r>
              <a:rPr lang="en-US" sz="1700" dirty="0" err="1" smtClean="0">
                <a:solidFill>
                  <a:srgbClr val="000000"/>
                </a:solidFill>
              </a:rPr>
              <a:t>Wb</a:t>
            </a:r>
            <a:r>
              <a:rPr lang="en-US" sz="1700" dirty="0" smtClean="0">
                <a:solidFill>
                  <a:srgbClr val="000000"/>
                </a:solidFill>
              </a:rPr>
              <a:t> </a:t>
            </a:r>
            <a:r>
              <a:rPr lang="el-GR" sz="1700" dirty="0" smtClean="0">
                <a:solidFill>
                  <a:srgbClr val="000000"/>
                </a:solidFill>
              </a:rPr>
              <a:t>συμβολίζει το</a:t>
            </a:r>
            <a:r>
              <a:rPr lang="en-US" sz="1700" dirty="0" smtClean="0">
                <a:solidFill>
                  <a:srgbClr val="000000"/>
                </a:solidFill>
              </a:rPr>
              <a:t> </a:t>
            </a:r>
            <a:r>
              <a:rPr lang="en-US" sz="1700" dirty="0" err="1" smtClean="0">
                <a:solidFill>
                  <a:srgbClr val="000000"/>
                </a:solidFill>
              </a:rPr>
              <a:t>weber</a:t>
            </a:r>
            <a:r>
              <a:rPr lang="el-GR" sz="1700" dirty="0" smtClean="0">
                <a:solidFill>
                  <a:srgbClr val="000000"/>
                </a:solidFill>
              </a:rPr>
              <a:t>.</a:t>
            </a:r>
            <a:endParaRPr lang="en-US" sz="1700" dirty="0" smtClean="0">
              <a:solidFill>
                <a:srgbClr val="000000"/>
              </a:solidFill>
            </a:endParaRPr>
          </a:p>
        </p:txBody>
      </p:sp>
      <p:sp>
        <p:nvSpPr>
          <p:cNvPr id="19461"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Η8.5</a:t>
            </a:r>
          </a:p>
        </p:txBody>
      </p:sp>
      <p:graphicFrame>
        <p:nvGraphicFramePr>
          <p:cNvPr id="2" name="Object 3"/>
          <p:cNvGraphicFramePr>
            <a:graphicFrameLocks noChangeAspect="1"/>
          </p:cNvGraphicFramePr>
          <p:nvPr/>
        </p:nvGraphicFramePr>
        <p:xfrm>
          <a:off x="1953957" y="2171240"/>
          <a:ext cx="1504950" cy="606425"/>
        </p:xfrm>
        <a:graphic>
          <a:graphicData uri="http://schemas.openxmlformats.org/presentationml/2006/ole">
            <p:oleObj spid="_x0000_s19459" name="Equation" r:id="rId3" imgW="850680" imgH="342720" progId="Equation.3">
              <p:embed/>
            </p:oleObj>
          </a:graphicData>
        </a:graphic>
      </p:graphicFrame>
      <p:pic>
        <p:nvPicPr>
          <p:cNvPr id="7" name="Picture 8" descr="27819_3019"/>
          <p:cNvPicPr>
            <a:picLocks noChangeAspect="1" noChangeArrowheads="1"/>
          </p:cNvPicPr>
          <p:nvPr/>
        </p:nvPicPr>
        <p:blipFill>
          <a:blip r:embed="rId4" cstate="print"/>
          <a:srcRect/>
          <a:stretch>
            <a:fillRect/>
          </a:stretch>
        </p:blipFill>
        <p:spPr bwMode="auto">
          <a:xfrm>
            <a:off x="5110163" y="1846263"/>
            <a:ext cx="3829050" cy="347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ctr"/>
            <a:r>
              <a:rPr lang="en-US" dirty="0" smtClean="0">
                <a:solidFill>
                  <a:srgbClr val="0D3857"/>
                </a:solidFill>
              </a:rPr>
              <a:t>Η </a:t>
            </a:r>
            <a:r>
              <a:rPr lang="en-US" dirty="0" err="1" smtClean="0">
                <a:solidFill>
                  <a:srgbClr val="0D3857"/>
                </a:solidFill>
              </a:rPr>
              <a:t>μαγνητική</a:t>
            </a:r>
            <a:r>
              <a:rPr lang="en-US" dirty="0" smtClean="0">
                <a:solidFill>
                  <a:srgbClr val="0D3857"/>
                </a:solidFill>
              </a:rPr>
              <a:t> </a:t>
            </a:r>
            <a:r>
              <a:rPr lang="en-US" dirty="0" err="1" smtClean="0">
                <a:solidFill>
                  <a:srgbClr val="0D3857"/>
                </a:solidFill>
              </a:rPr>
              <a:t>ροή</a:t>
            </a:r>
            <a:r>
              <a:rPr lang="en-US" dirty="0" smtClean="0">
                <a:solidFill>
                  <a:srgbClr val="0D3857"/>
                </a:solidFill>
              </a:rPr>
              <a:t> </a:t>
            </a:r>
            <a:r>
              <a:rPr lang="el-GR" dirty="0" smtClean="0">
                <a:solidFill>
                  <a:srgbClr val="0D3857"/>
                </a:solidFill>
              </a:rPr>
              <a:t>μέσα </a:t>
            </a:r>
            <a:r>
              <a:rPr lang="en-US" dirty="0" err="1" smtClean="0">
                <a:solidFill>
                  <a:srgbClr val="0D3857"/>
                </a:solidFill>
              </a:rPr>
              <a:t>από</a:t>
            </a:r>
            <a:r>
              <a:rPr lang="en-US" dirty="0" smtClean="0">
                <a:solidFill>
                  <a:srgbClr val="0D3857"/>
                </a:solidFill>
              </a:rPr>
              <a:t> </a:t>
            </a:r>
            <a:r>
              <a:rPr lang="el-GR" dirty="0" smtClean="0">
                <a:solidFill>
                  <a:srgbClr val="0D3857"/>
                </a:solidFill>
              </a:rPr>
              <a:t>μια </a:t>
            </a:r>
            <a:r>
              <a:rPr lang="en-US" dirty="0" err="1" smtClean="0">
                <a:solidFill>
                  <a:srgbClr val="0D3857"/>
                </a:solidFill>
              </a:rPr>
              <a:t>επίπεδη</a:t>
            </a:r>
            <a:r>
              <a:rPr lang="en-US" dirty="0" smtClean="0">
                <a:solidFill>
                  <a:srgbClr val="0D3857"/>
                </a:solidFill>
              </a:rPr>
              <a:t> </a:t>
            </a:r>
            <a:r>
              <a:rPr lang="en-US" dirty="0" err="1" smtClean="0">
                <a:solidFill>
                  <a:srgbClr val="0D3857"/>
                </a:solidFill>
              </a:rPr>
              <a:t>επιφάνεια</a:t>
            </a:r>
            <a:r>
              <a:rPr lang="el-GR" dirty="0" smtClean="0">
                <a:solidFill>
                  <a:srgbClr val="0D3857"/>
                </a:solidFill>
              </a:rPr>
              <a:t> σε ομογενές μαγνητικό πεδίο</a:t>
            </a:r>
            <a:r>
              <a:rPr lang="en-US" dirty="0" smtClean="0">
                <a:solidFill>
                  <a:srgbClr val="0D3857"/>
                </a:solidFill>
              </a:rPr>
              <a:t> (</a:t>
            </a:r>
            <a:r>
              <a:rPr lang="en-US" i="1" dirty="0" smtClean="0">
                <a:solidFill>
                  <a:srgbClr val="0D3857"/>
                </a:solidFill>
              </a:rPr>
              <a:t>1</a:t>
            </a:r>
            <a:r>
              <a:rPr lang="en-US" dirty="0" smtClean="0">
                <a:solidFill>
                  <a:srgbClr val="0D3857"/>
                </a:solidFill>
              </a:rPr>
              <a:t>)</a:t>
            </a:r>
          </a:p>
        </p:txBody>
      </p:sp>
      <p:sp>
        <p:nvSpPr>
          <p:cNvPr id="20484" name="Rectangle 3"/>
          <p:cNvSpPr>
            <a:spLocks noGrp="1" noChangeArrowheads="1"/>
          </p:cNvSpPr>
          <p:nvPr>
            <p:ph sz="half" idx="1"/>
          </p:nvPr>
        </p:nvSpPr>
        <p:spPr>
          <a:xfrm>
            <a:off x="457200" y="1868124"/>
            <a:ext cx="4387850" cy="2600712"/>
          </a:xfrm>
        </p:spPr>
        <p:txBody>
          <a:bodyPr>
            <a:spAutoFit/>
          </a:bodyPr>
          <a:lstStyle/>
          <a:p>
            <a:pPr marL="0" indent="0">
              <a:lnSpc>
                <a:spcPct val="150000"/>
              </a:lnSpc>
              <a:spcBef>
                <a:spcPts val="1800"/>
              </a:spcBef>
            </a:pPr>
            <a:r>
              <a:rPr lang="el-GR" sz="1800" dirty="0" smtClean="0">
                <a:solidFill>
                  <a:srgbClr val="000000"/>
                </a:solidFill>
              </a:rPr>
              <a:t>Θεωρούμε την ε</a:t>
            </a:r>
            <a:r>
              <a:rPr lang="en-US" sz="1800" dirty="0" err="1" smtClean="0">
                <a:solidFill>
                  <a:srgbClr val="000000"/>
                </a:solidFill>
              </a:rPr>
              <a:t>ιδική</a:t>
            </a:r>
            <a:r>
              <a:rPr lang="en-US" sz="1800" dirty="0" smtClean="0">
                <a:solidFill>
                  <a:srgbClr val="000000"/>
                </a:solidFill>
              </a:rPr>
              <a:t> </a:t>
            </a:r>
            <a:r>
              <a:rPr lang="en-US" sz="1800" dirty="0" err="1" smtClean="0">
                <a:solidFill>
                  <a:srgbClr val="000000"/>
                </a:solidFill>
              </a:rPr>
              <a:t>περίπτωση</a:t>
            </a:r>
            <a:r>
              <a:rPr lang="en-US" sz="1800" dirty="0" smtClean="0">
                <a:solidFill>
                  <a:srgbClr val="000000"/>
                </a:solidFill>
              </a:rPr>
              <a:t> </a:t>
            </a:r>
            <a:r>
              <a:rPr lang="el-GR" sz="1800" dirty="0" smtClean="0">
                <a:solidFill>
                  <a:srgbClr val="000000"/>
                </a:solidFill>
              </a:rPr>
              <a:t>ενός </a:t>
            </a:r>
            <a:r>
              <a:rPr lang="el-GR" sz="1800" dirty="0" smtClean="0">
                <a:solidFill>
                  <a:schemeClr val="accent1">
                    <a:lumMod val="90000"/>
                    <a:lumOff val="10000"/>
                  </a:schemeClr>
                </a:solidFill>
                <a:effectLst>
                  <a:outerShdw blurRad="38100" dist="38100" dir="2700000" algn="tl">
                    <a:srgbClr val="000000">
                      <a:alpha val="43137"/>
                    </a:srgbClr>
                  </a:outerShdw>
                </a:effectLst>
              </a:rPr>
              <a:t>επιπέδου</a:t>
            </a:r>
            <a:r>
              <a:rPr lang="en-US" sz="1800" dirty="0" smtClean="0">
                <a:solidFill>
                  <a:srgbClr val="000000"/>
                </a:solidFill>
                <a:effectLst>
                  <a:outerShdw blurRad="38100" dist="38100" dir="2700000" algn="tl">
                    <a:srgbClr val="000000">
                      <a:alpha val="43137"/>
                    </a:srgbClr>
                  </a:outerShdw>
                </a:effectLst>
              </a:rPr>
              <a:t> </a:t>
            </a:r>
            <a:r>
              <a:rPr lang="el-GR" sz="1800" dirty="0" smtClean="0">
                <a:solidFill>
                  <a:srgbClr val="000000"/>
                </a:solidFill>
              </a:rPr>
              <a:t>με </a:t>
            </a:r>
            <a:r>
              <a:rPr lang="en-US" sz="1800" dirty="0" err="1" smtClean="0">
                <a:solidFill>
                  <a:srgbClr val="000000"/>
                </a:solidFill>
              </a:rPr>
              <a:t>εμβαδ</a:t>
            </a:r>
            <a:r>
              <a:rPr lang="el-GR" sz="1800" dirty="0" smtClean="0">
                <a:solidFill>
                  <a:srgbClr val="000000"/>
                </a:solidFill>
              </a:rPr>
              <a:t>όν</a:t>
            </a:r>
            <a:r>
              <a:rPr lang="en-US" sz="1800" dirty="0" smtClean="0">
                <a:solidFill>
                  <a:srgbClr val="000000"/>
                </a:solidFill>
              </a:rPr>
              <a:t> </a:t>
            </a:r>
            <a:r>
              <a:rPr lang="en-US" sz="1800" dirty="0" smtClean="0">
                <a:solidFill>
                  <a:srgbClr val="000000"/>
                </a:solidFill>
                <a:latin typeface="Times New Roman" pitchFamily="18" charset="0"/>
                <a:cs typeface="Times New Roman" pitchFamily="18" charset="0"/>
              </a:rPr>
              <a:t>A</a:t>
            </a:r>
            <a:r>
              <a:rPr lang="el-GR" sz="1800" dirty="0" smtClean="0">
                <a:solidFill>
                  <a:srgbClr val="000000"/>
                </a:solidFill>
              </a:rPr>
              <a:t>, σε ένα </a:t>
            </a:r>
            <a:r>
              <a:rPr lang="el-GR" sz="1800" dirty="0" smtClean="0">
                <a:solidFill>
                  <a:schemeClr val="accent1">
                    <a:lumMod val="90000"/>
                    <a:lumOff val="10000"/>
                  </a:schemeClr>
                </a:solidFill>
                <a:effectLst>
                  <a:outerShdw blurRad="38100" dist="38100" dir="2700000" algn="tl">
                    <a:srgbClr val="000000">
                      <a:alpha val="43137"/>
                    </a:srgbClr>
                  </a:outerShdw>
                </a:effectLst>
              </a:rPr>
              <a:t>ομογενές</a:t>
            </a:r>
            <a:r>
              <a:rPr lang="el-GR" sz="1800" dirty="0" smtClean="0">
                <a:solidFill>
                  <a:srgbClr val="000000"/>
                </a:solidFill>
                <a:effectLst>
                  <a:outerShdw blurRad="38100" dist="38100" dir="2700000" algn="tl">
                    <a:srgbClr val="000000">
                      <a:alpha val="43137"/>
                    </a:srgbClr>
                  </a:outerShdw>
                </a:effectLst>
              </a:rPr>
              <a:t> </a:t>
            </a:r>
            <a:r>
              <a:rPr lang="el-GR" sz="1800" dirty="0" smtClean="0">
                <a:solidFill>
                  <a:srgbClr val="000000"/>
                </a:solidFill>
              </a:rPr>
              <a:t>μαγνητικό πεδίο    ,</a:t>
            </a:r>
            <a:r>
              <a:rPr lang="el-GR" sz="1800" i="1" dirty="0" smtClean="0">
                <a:solidFill>
                  <a:srgbClr val="000000"/>
                </a:solidFill>
              </a:rPr>
              <a:t> </a:t>
            </a:r>
            <a:r>
              <a:rPr lang="el-GR" sz="1800" dirty="0" smtClean="0">
                <a:solidFill>
                  <a:srgbClr val="000000"/>
                </a:solidFill>
              </a:rPr>
              <a:t>το οποίο</a:t>
            </a:r>
            <a:r>
              <a:rPr lang="en-US" sz="1800" dirty="0" smtClean="0">
                <a:solidFill>
                  <a:srgbClr val="000000"/>
                </a:solidFill>
              </a:rPr>
              <a:t> </a:t>
            </a:r>
            <a:r>
              <a:rPr lang="en-US" sz="1800" dirty="0" err="1" smtClean="0">
                <a:solidFill>
                  <a:srgbClr val="000000"/>
                </a:solidFill>
              </a:rPr>
              <a:t>σχηματίζει</a:t>
            </a:r>
            <a:r>
              <a:rPr lang="en-US" sz="1800" dirty="0" smtClean="0">
                <a:solidFill>
                  <a:srgbClr val="000000"/>
                </a:solidFill>
              </a:rPr>
              <a:t> </a:t>
            </a:r>
            <a:r>
              <a:rPr lang="en-US" sz="1800" dirty="0" err="1" smtClean="0">
                <a:solidFill>
                  <a:srgbClr val="000000"/>
                </a:solidFill>
              </a:rPr>
              <a:t>γωνία</a:t>
            </a:r>
            <a:r>
              <a:rPr lang="en-US" sz="1800" dirty="0" smtClean="0">
                <a:solidFill>
                  <a:srgbClr val="000000"/>
                </a:solidFill>
              </a:rPr>
              <a:t> </a:t>
            </a:r>
            <a:r>
              <a:rPr lang="el-GR" sz="1800" dirty="0" smtClean="0">
                <a:solidFill>
                  <a:srgbClr val="000000"/>
                </a:solidFill>
              </a:rPr>
              <a:t> </a:t>
            </a:r>
            <a:r>
              <a:rPr lang="en-US" sz="1800" i="1" dirty="0" smtClean="0">
                <a:solidFill>
                  <a:srgbClr val="000000"/>
                </a:solidFill>
                <a:latin typeface="Lucida Grande" pitchFamily="80" charset="0"/>
                <a:cs typeface="Arial" charset="0"/>
              </a:rPr>
              <a:t>θ</a:t>
            </a:r>
            <a:r>
              <a:rPr lang="en-US" sz="1800" dirty="0" smtClean="0">
                <a:solidFill>
                  <a:srgbClr val="000000"/>
                </a:solidFill>
              </a:rPr>
              <a:t> </a:t>
            </a:r>
            <a:r>
              <a:rPr lang="el-GR" sz="1800" dirty="0" smtClean="0">
                <a:solidFill>
                  <a:srgbClr val="000000"/>
                </a:solidFill>
              </a:rPr>
              <a:t> </a:t>
            </a:r>
            <a:r>
              <a:rPr lang="en-US" sz="1800" dirty="0" err="1" smtClean="0">
                <a:solidFill>
                  <a:srgbClr val="000000"/>
                </a:solidFill>
              </a:rPr>
              <a:t>με</a:t>
            </a:r>
            <a:r>
              <a:rPr lang="en-US" sz="1800" dirty="0" smtClean="0">
                <a:solidFill>
                  <a:srgbClr val="000000"/>
                </a:solidFill>
              </a:rPr>
              <a:t> </a:t>
            </a: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διάνυσμα</a:t>
            </a:r>
            <a:r>
              <a:rPr lang="en-US" sz="1800" dirty="0" smtClean="0">
                <a:solidFill>
                  <a:srgbClr val="000000"/>
                </a:solidFill>
              </a:rPr>
              <a:t> </a:t>
            </a:r>
            <a:r>
              <a:rPr lang="el-GR" sz="1800" dirty="0" smtClean="0">
                <a:solidFill>
                  <a:srgbClr val="000000"/>
                </a:solidFill>
              </a:rPr>
              <a:t> </a:t>
            </a:r>
            <a:r>
              <a:rPr lang="en-US" sz="1800" dirty="0" smtClean="0">
                <a:solidFill>
                  <a:srgbClr val="000000"/>
                </a:solidFill>
              </a:rPr>
              <a:t>     .</a:t>
            </a:r>
          </a:p>
          <a:p>
            <a:pPr marL="0" indent="0">
              <a:lnSpc>
                <a:spcPct val="100000"/>
              </a:lnSpc>
              <a:spcBef>
                <a:spcPts val="3000"/>
              </a:spcBef>
            </a:pPr>
            <a:r>
              <a:rPr lang="en-US" sz="1800" dirty="0" smtClean="0">
                <a:solidFill>
                  <a:srgbClr val="000000"/>
                </a:solidFill>
              </a:rPr>
              <a:t>Η </a:t>
            </a:r>
            <a:r>
              <a:rPr lang="en-US" sz="1800" dirty="0" err="1" smtClean="0">
                <a:solidFill>
                  <a:srgbClr val="000000"/>
                </a:solidFill>
              </a:rPr>
              <a:t>μαγνητική</a:t>
            </a:r>
            <a:r>
              <a:rPr lang="en-US" sz="1800" dirty="0" smtClean="0">
                <a:solidFill>
                  <a:srgbClr val="000000"/>
                </a:solidFill>
              </a:rPr>
              <a:t> </a:t>
            </a:r>
            <a:r>
              <a:rPr lang="en-US" sz="1800" dirty="0" err="1" smtClean="0">
                <a:solidFill>
                  <a:srgbClr val="000000"/>
                </a:solidFill>
              </a:rPr>
              <a:t>ροή</a:t>
            </a:r>
            <a:r>
              <a:rPr lang="el-GR" sz="1800" dirty="0" smtClean="0">
                <a:solidFill>
                  <a:srgbClr val="000000"/>
                </a:solidFill>
              </a:rPr>
              <a:t> </a:t>
            </a:r>
            <a:r>
              <a:rPr lang="en-US" sz="1800" dirty="0" smtClean="0">
                <a:solidFill>
                  <a:srgbClr val="000000"/>
                </a:solidFill>
              </a:rPr>
              <a:t>                         </a:t>
            </a:r>
            <a:r>
              <a:rPr lang="en-US" sz="1800" dirty="0" err="1" smtClean="0">
                <a:solidFill>
                  <a:srgbClr val="000000"/>
                </a:solidFill>
              </a:rPr>
              <a:t>ισούται</a:t>
            </a:r>
            <a:r>
              <a:rPr lang="en-US" sz="1800" dirty="0" smtClean="0">
                <a:solidFill>
                  <a:srgbClr val="000000"/>
                </a:solidFill>
              </a:rPr>
              <a:t> </a:t>
            </a:r>
            <a:r>
              <a:rPr lang="en-US" sz="1800" dirty="0" err="1" smtClean="0">
                <a:solidFill>
                  <a:srgbClr val="000000"/>
                </a:solidFill>
              </a:rPr>
              <a:t>με</a:t>
            </a:r>
            <a:r>
              <a:rPr lang="en-US" sz="1800" dirty="0" smtClean="0">
                <a:solidFill>
                  <a:srgbClr val="000000"/>
                </a:solidFill>
              </a:rPr>
              <a:t>:</a:t>
            </a:r>
          </a:p>
        </p:txBody>
      </p:sp>
      <p:sp>
        <p:nvSpPr>
          <p:cNvPr id="20485"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Η8.5</a:t>
            </a:r>
          </a:p>
        </p:txBody>
      </p:sp>
      <p:graphicFrame>
        <p:nvGraphicFramePr>
          <p:cNvPr id="2" name="Object 3"/>
          <p:cNvGraphicFramePr>
            <a:graphicFrameLocks noChangeAspect="1"/>
          </p:cNvGraphicFramePr>
          <p:nvPr/>
        </p:nvGraphicFramePr>
        <p:xfrm>
          <a:off x="2105180" y="2576101"/>
          <a:ext cx="247650" cy="449262"/>
        </p:xfrm>
        <a:graphic>
          <a:graphicData uri="http://schemas.openxmlformats.org/presentationml/2006/ole">
            <p:oleObj spid="_x0000_s148482" name="Equation" r:id="rId3" imgW="139680" imgH="253800" progId="Equation.3">
              <p:embed/>
            </p:oleObj>
          </a:graphicData>
        </a:graphic>
      </p:graphicFrame>
      <p:graphicFrame>
        <p:nvGraphicFramePr>
          <p:cNvPr id="3" name="Object 4"/>
          <p:cNvGraphicFramePr>
            <a:graphicFrameLocks noChangeAspect="1"/>
          </p:cNvGraphicFramePr>
          <p:nvPr/>
        </p:nvGraphicFramePr>
        <p:xfrm>
          <a:off x="2979169" y="2992175"/>
          <a:ext cx="449263" cy="471488"/>
        </p:xfrm>
        <a:graphic>
          <a:graphicData uri="http://schemas.openxmlformats.org/presentationml/2006/ole">
            <p:oleObj spid="_x0000_s148483" name="Equation" r:id="rId4" imgW="253800" imgH="266400" progId="Equation.3">
              <p:embed/>
            </p:oleObj>
          </a:graphicData>
        </a:graphic>
      </p:graphicFrame>
      <p:grpSp>
        <p:nvGrpSpPr>
          <p:cNvPr id="25" name="Group 24"/>
          <p:cNvGrpSpPr/>
          <p:nvPr/>
        </p:nvGrpSpPr>
        <p:grpSpPr>
          <a:xfrm>
            <a:off x="5177198" y="2143428"/>
            <a:ext cx="3637882" cy="2561308"/>
            <a:chOff x="5339430" y="2084434"/>
            <a:chExt cx="3637882" cy="2561308"/>
          </a:xfrm>
        </p:grpSpPr>
        <p:pic>
          <p:nvPicPr>
            <p:cNvPr id="18" name="Picture 7" descr="27819_2402"/>
            <p:cNvPicPr>
              <a:picLocks noChangeAspect="1" noChangeArrowheads="1"/>
            </p:cNvPicPr>
            <p:nvPr/>
          </p:nvPicPr>
          <p:blipFill>
            <a:blip r:embed="rId5" cstate="print"/>
            <a:srcRect t="49097" b="804"/>
            <a:stretch>
              <a:fillRect/>
            </a:stretch>
          </p:blipFill>
          <p:spPr bwMode="auto">
            <a:xfrm>
              <a:off x="5368925" y="2374490"/>
              <a:ext cx="3608387" cy="2134630"/>
            </a:xfrm>
            <a:prstGeom prst="rect">
              <a:avLst/>
            </a:prstGeom>
            <a:noFill/>
            <a:ln w="9525">
              <a:noFill/>
              <a:miter lim="800000"/>
              <a:headEnd/>
              <a:tailEnd/>
            </a:ln>
          </p:spPr>
        </p:pic>
        <p:sp>
          <p:nvSpPr>
            <p:cNvPr id="19" name="Rectangle 18"/>
            <p:cNvSpPr/>
            <p:nvPr/>
          </p:nvSpPr>
          <p:spPr bwMode="auto">
            <a:xfrm>
              <a:off x="5339430" y="4326056"/>
              <a:ext cx="1280160" cy="3196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graphicFrame>
          <p:nvGraphicFramePr>
            <p:cNvPr id="148484" name="Object 3"/>
            <p:cNvGraphicFramePr>
              <a:graphicFrameLocks noChangeAspect="1"/>
            </p:cNvGraphicFramePr>
            <p:nvPr/>
          </p:nvGraphicFramePr>
          <p:xfrm>
            <a:off x="8593108" y="3673683"/>
            <a:ext cx="247650" cy="449262"/>
          </p:xfrm>
          <a:graphic>
            <a:graphicData uri="http://schemas.openxmlformats.org/presentationml/2006/ole">
              <p:oleObj spid="_x0000_s148484" name="Equation" r:id="rId6" imgW="139680" imgH="253800" progId="Equation.3">
                <p:embed/>
              </p:oleObj>
            </a:graphicData>
          </a:graphic>
        </p:graphicFrame>
        <p:graphicFrame>
          <p:nvGraphicFramePr>
            <p:cNvPr id="148485" name="Object 4"/>
            <p:cNvGraphicFramePr>
              <a:graphicFrameLocks noChangeAspect="1"/>
            </p:cNvGraphicFramePr>
            <p:nvPr/>
          </p:nvGraphicFramePr>
          <p:xfrm>
            <a:off x="8336306" y="2102542"/>
            <a:ext cx="449262" cy="471487"/>
          </p:xfrm>
          <a:graphic>
            <a:graphicData uri="http://schemas.openxmlformats.org/presentationml/2006/ole">
              <p:oleObj spid="_x0000_s148485" name="Equation" r:id="rId7" imgW="253800" imgH="266400" progId="Equation.3">
                <p:embed/>
              </p:oleObj>
            </a:graphicData>
          </a:graphic>
        </p:graphicFrame>
        <p:cxnSp>
          <p:nvCxnSpPr>
            <p:cNvPr id="21" name="Straight Arrow Connector 20"/>
            <p:cNvCxnSpPr/>
            <p:nvPr/>
          </p:nvCxnSpPr>
          <p:spPr bwMode="auto">
            <a:xfrm rot="-240000" flipV="1">
              <a:off x="7846142" y="2448232"/>
              <a:ext cx="471948" cy="457200"/>
            </a:xfrm>
            <a:prstGeom prst="straightConnector1">
              <a:avLst/>
            </a:prstGeom>
            <a:solidFill>
              <a:schemeClr val="accent1"/>
            </a:solidFill>
            <a:ln w="28575" cap="flat" cmpd="sng" algn="ctr">
              <a:solidFill>
                <a:schemeClr val="tx1">
                  <a:lumMod val="75000"/>
                  <a:lumOff val="25000"/>
                </a:schemeClr>
              </a:solidFill>
              <a:prstDash val="solid"/>
              <a:round/>
              <a:headEnd type="none" w="med" len="med"/>
              <a:tailEnd type="triangle" w="med" len="lg"/>
            </a:ln>
            <a:effectLst/>
          </p:spPr>
        </p:cxnSp>
        <p:sp>
          <p:nvSpPr>
            <p:cNvPr id="22" name="Rectangle 21"/>
            <p:cNvSpPr/>
            <p:nvPr/>
          </p:nvSpPr>
          <p:spPr bwMode="auto">
            <a:xfrm>
              <a:off x="5398421" y="3775587"/>
              <a:ext cx="515681" cy="6931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3" name="Rectangle 22"/>
            <p:cNvSpPr/>
            <p:nvPr/>
          </p:nvSpPr>
          <p:spPr bwMode="auto">
            <a:xfrm>
              <a:off x="6435731" y="2187672"/>
              <a:ext cx="437024" cy="6931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4" name="Rectangle 23"/>
            <p:cNvSpPr/>
            <p:nvPr/>
          </p:nvSpPr>
          <p:spPr bwMode="auto">
            <a:xfrm>
              <a:off x="7433187" y="2084434"/>
              <a:ext cx="206478" cy="69317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grpSp>
      <p:graphicFrame>
        <p:nvGraphicFramePr>
          <p:cNvPr id="148486" name="Object 6"/>
          <p:cNvGraphicFramePr>
            <a:graphicFrameLocks noChangeAspect="1"/>
          </p:cNvGraphicFramePr>
          <p:nvPr/>
        </p:nvGraphicFramePr>
        <p:xfrm>
          <a:off x="2219325" y="3736454"/>
          <a:ext cx="1389063" cy="558800"/>
        </p:xfrm>
        <a:graphic>
          <a:graphicData uri="http://schemas.openxmlformats.org/presentationml/2006/ole">
            <p:oleObj spid="_x0000_s148486" name="Equation" r:id="rId8" imgW="850680" imgH="342720" progId="Equation.3">
              <p:embed/>
            </p:oleObj>
          </a:graphicData>
        </a:graphic>
      </p:graphicFrame>
      <p:graphicFrame>
        <p:nvGraphicFramePr>
          <p:cNvPr id="148487" name="Object 7"/>
          <p:cNvGraphicFramePr>
            <a:graphicFrameLocks noChangeAspect="1"/>
          </p:cNvGraphicFramePr>
          <p:nvPr/>
        </p:nvGraphicFramePr>
        <p:xfrm>
          <a:off x="1795463" y="4626533"/>
          <a:ext cx="1736725" cy="401637"/>
        </p:xfrm>
        <a:graphic>
          <a:graphicData uri="http://schemas.openxmlformats.org/presentationml/2006/ole">
            <p:oleObj spid="_x0000_s148487" name="Equation" r:id="rId9" imgW="876240" imgH="203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4">
                                            <p:txEl>
                                              <p:pRg st="1" end="1"/>
                                            </p:txEl>
                                          </p:spTgt>
                                        </p:tgtEl>
                                        <p:attrNameLst>
                                          <p:attrName>style.visibility</p:attrName>
                                        </p:attrNameLst>
                                      </p:cBhvr>
                                      <p:to>
                                        <p:strVal val="visible"/>
                                      </p:to>
                                    </p:set>
                                    <p:animEffect transition="in" filter="blinds(horizontal)">
                                      <p:cBhvr>
                                        <p:cTn id="7" dur="500"/>
                                        <p:tgtEl>
                                          <p:spTgt spid="2048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8486"/>
                                        </p:tgtEl>
                                        <p:attrNameLst>
                                          <p:attrName>style.visibility</p:attrName>
                                        </p:attrNameLst>
                                      </p:cBhvr>
                                      <p:to>
                                        <p:strVal val="visible"/>
                                      </p:to>
                                    </p:set>
                                    <p:animEffect transition="in" filter="blinds(horizontal)">
                                      <p:cBhvr>
                                        <p:cTn id="10" dur="500"/>
                                        <p:tgtEl>
                                          <p:spTgt spid="148486"/>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48487"/>
                                        </p:tgtEl>
                                        <p:attrNameLst>
                                          <p:attrName>style.visibility</p:attrName>
                                        </p:attrNameLst>
                                      </p:cBhvr>
                                      <p:to>
                                        <p:strVal val="visible"/>
                                      </p:to>
                                    </p:set>
                                    <p:animEffect transition="in" filter="blinds(horizontal)">
                                      <p:cBhvr>
                                        <p:cTn id="14" dur="500"/>
                                        <p:tgtEl>
                                          <p:spTgt spid="148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algn="ctr"/>
            <a:r>
              <a:rPr lang="en-US" dirty="0" smtClean="0">
                <a:solidFill>
                  <a:srgbClr val="0D3857"/>
                </a:solidFill>
              </a:rPr>
              <a:t>Η </a:t>
            </a:r>
            <a:r>
              <a:rPr lang="en-US" dirty="0" err="1" smtClean="0">
                <a:solidFill>
                  <a:srgbClr val="0D3857"/>
                </a:solidFill>
              </a:rPr>
              <a:t>μαγνητική</a:t>
            </a:r>
            <a:r>
              <a:rPr lang="en-US" dirty="0" smtClean="0">
                <a:solidFill>
                  <a:srgbClr val="0D3857"/>
                </a:solidFill>
              </a:rPr>
              <a:t> </a:t>
            </a:r>
            <a:r>
              <a:rPr lang="en-US" dirty="0" err="1" smtClean="0">
                <a:solidFill>
                  <a:srgbClr val="0D3857"/>
                </a:solidFill>
              </a:rPr>
              <a:t>ροή</a:t>
            </a:r>
            <a:r>
              <a:rPr lang="en-US" dirty="0" smtClean="0">
                <a:solidFill>
                  <a:srgbClr val="0D3857"/>
                </a:solidFill>
              </a:rPr>
              <a:t> </a:t>
            </a:r>
            <a:r>
              <a:rPr lang="el-GR" dirty="0" smtClean="0">
                <a:solidFill>
                  <a:srgbClr val="0D3857"/>
                </a:solidFill>
              </a:rPr>
              <a:t>μέσα </a:t>
            </a:r>
            <a:r>
              <a:rPr lang="en-US" dirty="0" err="1" smtClean="0">
                <a:solidFill>
                  <a:srgbClr val="0D3857"/>
                </a:solidFill>
              </a:rPr>
              <a:t>από</a:t>
            </a:r>
            <a:r>
              <a:rPr lang="en-US" dirty="0" smtClean="0">
                <a:solidFill>
                  <a:srgbClr val="0D3857"/>
                </a:solidFill>
              </a:rPr>
              <a:t> </a:t>
            </a:r>
            <a:r>
              <a:rPr lang="el-GR" dirty="0" smtClean="0">
                <a:solidFill>
                  <a:srgbClr val="0D3857"/>
                </a:solidFill>
              </a:rPr>
              <a:t>μια </a:t>
            </a:r>
            <a:r>
              <a:rPr lang="en-US" dirty="0" err="1" smtClean="0">
                <a:solidFill>
                  <a:srgbClr val="0D3857"/>
                </a:solidFill>
              </a:rPr>
              <a:t>επίπεδη</a:t>
            </a:r>
            <a:r>
              <a:rPr lang="en-US" dirty="0" smtClean="0">
                <a:solidFill>
                  <a:srgbClr val="0D3857"/>
                </a:solidFill>
              </a:rPr>
              <a:t> </a:t>
            </a:r>
            <a:r>
              <a:rPr lang="en-US" dirty="0" err="1" smtClean="0">
                <a:solidFill>
                  <a:srgbClr val="0D3857"/>
                </a:solidFill>
              </a:rPr>
              <a:t>επιφάνεια</a:t>
            </a:r>
            <a:r>
              <a:rPr lang="el-GR" dirty="0" smtClean="0">
                <a:solidFill>
                  <a:srgbClr val="0D3857"/>
                </a:solidFill>
              </a:rPr>
              <a:t> σε ομογενές μαγνητικό πεδίο</a:t>
            </a:r>
            <a:r>
              <a:rPr lang="en-US" dirty="0" smtClean="0">
                <a:solidFill>
                  <a:srgbClr val="0D3857"/>
                </a:solidFill>
              </a:rPr>
              <a:t>(</a:t>
            </a:r>
            <a:r>
              <a:rPr lang="en-US" i="1" dirty="0" smtClean="0">
                <a:solidFill>
                  <a:srgbClr val="0D3857"/>
                </a:solidFill>
              </a:rPr>
              <a:t>2</a:t>
            </a:r>
            <a:r>
              <a:rPr lang="en-US" dirty="0" smtClean="0">
                <a:solidFill>
                  <a:srgbClr val="0D3857"/>
                </a:solidFill>
              </a:rPr>
              <a:t>)</a:t>
            </a:r>
          </a:p>
        </p:txBody>
      </p:sp>
      <p:sp>
        <p:nvSpPr>
          <p:cNvPr id="20485"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Η8.5</a:t>
            </a:r>
          </a:p>
        </p:txBody>
      </p:sp>
      <p:sp>
        <p:nvSpPr>
          <p:cNvPr id="20484" name="Rectangle 3"/>
          <p:cNvSpPr>
            <a:spLocks noGrp="1" noChangeArrowheads="1"/>
          </p:cNvSpPr>
          <p:nvPr>
            <p:ph sz="half" idx="1"/>
          </p:nvPr>
        </p:nvSpPr>
        <p:spPr>
          <a:xfrm>
            <a:off x="302342" y="1705895"/>
            <a:ext cx="8539316" cy="615553"/>
          </a:xfrm>
        </p:spPr>
        <p:txBody>
          <a:bodyPr wrap="square">
            <a:spAutoFit/>
          </a:bodyPr>
          <a:lstStyle/>
          <a:p>
            <a:pPr marL="176213" indent="-176213">
              <a:lnSpc>
                <a:spcPct val="100000"/>
              </a:lnSpc>
              <a:spcBef>
                <a:spcPts val="1800"/>
              </a:spcBef>
              <a:buClr>
                <a:schemeClr val="accent2">
                  <a:lumMod val="50000"/>
                </a:schemeClr>
              </a:buClr>
              <a:buSzPct val="87000"/>
              <a:buFont typeface="Wingdings" pitchFamily="2" charset="2"/>
              <a:buChar char="§"/>
            </a:pPr>
            <a:r>
              <a:rPr lang="en-US" sz="1800" dirty="0" smtClean="0">
                <a:solidFill>
                  <a:srgbClr val="000000"/>
                </a:solidFill>
              </a:rPr>
              <a:t>Σ</a:t>
            </a:r>
            <a:r>
              <a:rPr lang="el-GR" sz="1800" dirty="0" smtClean="0">
                <a:solidFill>
                  <a:srgbClr val="000000"/>
                </a:solidFill>
              </a:rPr>
              <a:t>την </a:t>
            </a:r>
            <a:r>
              <a:rPr lang="en-US" sz="1800" dirty="0" err="1" smtClean="0">
                <a:solidFill>
                  <a:srgbClr val="000000"/>
                </a:solidFill>
              </a:rPr>
              <a:t>περίπτωση</a:t>
            </a:r>
            <a:r>
              <a:rPr lang="el-GR" sz="1800" dirty="0" smtClean="0">
                <a:solidFill>
                  <a:srgbClr val="000000"/>
                </a:solidFill>
              </a:rPr>
              <a:t> της εικόνας</a:t>
            </a:r>
            <a:r>
              <a:rPr lang="en-US" sz="1800" dirty="0" smtClean="0">
                <a:solidFill>
                  <a:srgbClr val="000000"/>
                </a:solidFill>
              </a:rPr>
              <a:t> </a:t>
            </a:r>
            <a:r>
              <a:rPr lang="el-GR" sz="1800" dirty="0" smtClean="0">
                <a:solidFill>
                  <a:srgbClr val="000000"/>
                </a:solidFill>
              </a:rPr>
              <a:t>α</a:t>
            </a:r>
            <a:r>
              <a:rPr lang="en-US" sz="1800" dirty="0" smtClean="0">
                <a:solidFill>
                  <a:srgbClr val="000000"/>
                </a:solidFill>
              </a:rPr>
              <a:t>, </a:t>
            </a:r>
            <a:r>
              <a:rPr lang="en-US" sz="1800" dirty="0" err="1" smtClean="0">
                <a:solidFill>
                  <a:srgbClr val="000000"/>
                </a:solidFill>
              </a:rPr>
              <a:t>το</a:t>
            </a:r>
            <a:r>
              <a:rPr lang="en-US" sz="1800" dirty="0" smtClean="0">
                <a:solidFill>
                  <a:srgbClr val="000000"/>
                </a:solidFill>
              </a:rPr>
              <a:t> </a:t>
            </a:r>
            <a:r>
              <a:rPr lang="el-GR" sz="1800" dirty="0" smtClean="0">
                <a:solidFill>
                  <a:srgbClr val="000000"/>
                </a:solidFill>
              </a:rPr>
              <a:t>μαγνητικό </a:t>
            </a:r>
            <a:r>
              <a:rPr lang="en-US" sz="1800" dirty="0" err="1" smtClean="0">
                <a:solidFill>
                  <a:srgbClr val="000000"/>
                </a:solidFill>
              </a:rPr>
              <a:t>πεδίο</a:t>
            </a:r>
            <a:r>
              <a:rPr lang="en-US" sz="1800" dirty="0" smtClean="0">
                <a:solidFill>
                  <a:srgbClr val="000000"/>
                </a:solidFill>
              </a:rPr>
              <a:t> </a:t>
            </a:r>
            <a:r>
              <a:rPr lang="en-US" sz="1800" dirty="0" err="1" smtClean="0">
                <a:solidFill>
                  <a:srgbClr val="000000"/>
                </a:solidFill>
              </a:rPr>
              <a:t>είναι</a:t>
            </a:r>
            <a:r>
              <a:rPr lang="en-US" sz="1800" dirty="0" smtClean="0">
                <a:solidFill>
                  <a:srgbClr val="000000"/>
                </a:solidFill>
              </a:rPr>
              <a:t> </a:t>
            </a:r>
            <a:r>
              <a:rPr lang="en-US" sz="1800" dirty="0" err="1" smtClean="0">
                <a:solidFill>
                  <a:srgbClr val="000000"/>
                </a:solidFill>
              </a:rPr>
              <a:t>παράλληλο</a:t>
            </a:r>
            <a:r>
              <a:rPr lang="en-US" sz="1800" dirty="0" smtClean="0">
                <a:solidFill>
                  <a:srgbClr val="000000"/>
                </a:solidFill>
              </a:rPr>
              <a:t> </a:t>
            </a:r>
            <a:r>
              <a:rPr lang="el-GR" sz="1800" dirty="0" smtClean="0">
                <a:solidFill>
                  <a:srgbClr val="000000"/>
                </a:solidFill>
              </a:rPr>
              <a:t>με </a:t>
            </a:r>
            <a:r>
              <a:rPr lang="en-US" sz="1800" dirty="0" smtClean="0">
                <a:solidFill>
                  <a:srgbClr val="000000"/>
                </a:solidFill>
              </a:rPr>
              <a:t>τ</a:t>
            </a:r>
            <a:r>
              <a:rPr lang="el-GR" sz="1800" dirty="0" smtClean="0">
                <a:solidFill>
                  <a:srgbClr val="000000"/>
                </a:solidFill>
              </a:rPr>
              <a:t>ο</a:t>
            </a:r>
            <a:r>
              <a:rPr lang="en-US" sz="1800" dirty="0" smtClean="0">
                <a:solidFill>
                  <a:srgbClr val="000000"/>
                </a:solidFill>
              </a:rPr>
              <a:t> </a:t>
            </a:r>
            <a:r>
              <a:rPr lang="en-US" sz="1800" dirty="0" err="1" smtClean="0">
                <a:solidFill>
                  <a:srgbClr val="000000"/>
                </a:solidFill>
              </a:rPr>
              <a:t>επίπεδ</a:t>
            </a:r>
            <a:r>
              <a:rPr lang="el-GR" sz="1800" dirty="0" smtClean="0">
                <a:solidFill>
                  <a:srgbClr val="000000"/>
                </a:solidFill>
              </a:rPr>
              <a:t>ο</a:t>
            </a:r>
            <a:r>
              <a:rPr lang="en-US" sz="1800" dirty="0" smtClean="0">
                <a:solidFill>
                  <a:srgbClr val="000000"/>
                </a:solidFill>
              </a:rPr>
              <a:t>, </a:t>
            </a:r>
            <a:r>
              <a:rPr lang="en-US" sz="1800" dirty="0" err="1" smtClean="0">
                <a:solidFill>
                  <a:srgbClr val="000000"/>
                </a:solidFill>
              </a:rPr>
              <a:t>οπότε</a:t>
            </a:r>
            <a:r>
              <a:rPr lang="en-US" sz="1800" dirty="0" smtClean="0">
                <a:solidFill>
                  <a:srgbClr val="000000"/>
                </a:solidFill>
              </a:rPr>
              <a:t>:</a:t>
            </a:r>
            <a:r>
              <a:rPr lang="el-GR" sz="1800" dirty="0" smtClean="0">
                <a:solidFill>
                  <a:srgbClr val="000000"/>
                </a:solidFill>
              </a:rPr>
              <a:t>	</a:t>
            </a:r>
            <a:r>
              <a:rPr lang="en-US" sz="2200" dirty="0" smtClean="0">
                <a:solidFill>
                  <a:srgbClr val="000000"/>
                </a:solidFill>
                <a:latin typeface="Times New Roman" pitchFamily="18" charset="0"/>
                <a:cs typeface="Times New Roman" pitchFamily="18" charset="0"/>
              </a:rPr>
              <a:t>Φ</a:t>
            </a:r>
            <a:r>
              <a:rPr lang="en-US" sz="2200" baseline="-25000" dirty="0" smtClean="0">
                <a:solidFill>
                  <a:srgbClr val="000000"/>
                </a:solidFill>
                <a:latin typeface="Times New Roman" pitchFamily="18" charset="0"/>
                <a:cs typeface="Times New Roman" pitchFamily="18" charset="0"/>
              </a:rPr>
              <a:t>B</a:t>
            </a:r>
            <a:r>
              <a:rPr lang="en-US" sz="2200" dirty="0" smtClean="0">
                <a:solidFill>
                  <a:srgbClr val="000000"/>
                </a:solidFill>
                <a:latin typeface="Times New Roman" pitchFamily="18" charset="0"/>
                <a:cs typeface="Times New Roman" pitchFamily="18" charset="0"/>
              </a:rPr>
              <a:t> = 0</a:t>
            </a:r>
            <a:endParaRPr lang="el-GR" sz="2200" dirty="0" smtClean="0">
              <a:solidFill>
                <a:srgbClr val="000000"/>
              </a:solidFill>
              <a:latin typeface="Times New Roman" pitchFamily="18" charset="0"/>
              <a:cs typeface="Times New Roman" pitchFamily="18" charset="0"/>
            </a:endParaRPr>
          </a:p>
        </p:txBody>
      </p:sp>
      <p:sp>
        <p:nvSpPr>
          <p:cNvPr id="10" name="Rectangle 9"/>
          <p:cNvSpPr/>
          <p:nvPr/>
        </p:nvSpPr>
        <p:spPr>
          <a:xfrm>
            <a:off x="221225" y="2507572"/>
            <a:ext cx="8672051" cy="1107996"/>
          </a:xfrm>
          <a:prstGeom prst="rect">
            <a:avLst/>
          </a:prstGeom>
        </p:spPr>
        <p:txBody>
          <a:bodyPr wrap="square">
            <a:spAutoFit/>
          </a:bodyPr>
          <a:lstStyle/>
          <a:p>
            <a:pPr marL="176213" indent="-176213">
              <a:lnSpc>
                <a:spcPct val="100000"/>
              </a:lnSpc>
              <a:spcBef>
                <a:spcPts val="2400"/>
              </a:spcBef>
              <a:buClr>
                <a:schemeClr val="accent2">
                  <a:lumMod val="50000"/>
                </a:schemeClr>
              </a:buClr>
              <a:buSzPct val="87000"/>
              <a:buFont typeface="Wingdings" pitchFamily="2" charset="2"/>
              <a:buChar char="§"/>
            </a:pPr>
            <a:r>
              <a:rPr lang="en-US" dirty="0" smtClean="0">
                <a:solidFill>
                  <a:srgbClr val="000000"/>
                </a:solidFill>
              </a:rPr>
              <a:t>Σ</a:t>
            </a:r>
            <a:r>
              <a:rPr lang="el-GR" dirty="0" smtClean="0">
                <a:solidFill>
                  <a:srgbClr val="000000"/>
                </a:solidFill>
              </a:rPr>
              <a:t>την </a:t>
            </a:r>
            <a:r>
              <a:rPr lang="en-US" dirty="0" err="1" smtClean="0">
                <a:solidFill>
                  <a:srgbClr val="000000"/>
                </a:solidFill>
              </a:rPr>
              <a:t>περίπτωση</a:t>
            </a:r>
            <a:r>
              <a:rPr lang="el-GR" dirty="0" smtClean="0">
                <a:solidFill>
                  <a:srgbClr val="000000"/>
                </a:solidFill>
              </a:rPr>
              <a:t> της εικόνας</a:t>
            </a:r>
            <a:r>
              <a:rPr lang="en-US" dirty="0" smtClean="0">
                <a:solidFill>
                  <a:srgbClr val="000000"/>
                </a:solidFill>
              </a:rPr>
              <a:t> </a:t>
            </a:r>
            <a:r>
              <a:rPr lang="el-GR" dirty="0" smtClean="0">
                <a:solidFill>
                  <a:srgbClr val="000000"/>
                </a:solidFill>
              </a:rPr>
              <a:t>β</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κάθετο</a:t>
            </a:r>
            <a:r>
              <a:rPr lang="en-US" dirty="0" smtClean="0">
                <a:solidFill>
                  <a:srgbClr val="000000"/>
                </a:solidFill>
              </a:rPr>
              <a:t> </a:t>
            </a:r>
            <a:r>
              <a:rPr lang="en-US" dirty="0" err="1" smtClean="0">
                <a:solidFill>
                  <a:srgbClr val="000000"/>
                </a:solidFill>
              </a:rPr>
              <a:t>στ</a:t>
            </a:r>
            <a:r>
              <a:rPr lang="el-GR" dirty="0" smtClean="0">
                <a:solidFill>
                  <a:srgbClr val="000000"/>
                </a:solidFill>
              </a:rPr>
              <a:t>ο</a:t>
            </a:r>
            <a:r>
              <a:rPr lang="en-US" dirty="0" smtClean="0">
                <a:solidFill>
                  <a:srgbClr val="000000"/>
                </a:solidFill>
              </a:rPr>
              <a:t> </a:t>
            </a:r>
            <a:r>
              <a:rPr lang="en-US" dirty="0" err="1" smtClean="0">
                <a:solidFill>
                  <a:srgbClr val="000000"/>
                </a:solidFill>
              </a:rPr>
              <a:t>επίπεδ</a:t>
            </a:r>
            <a:r>
              <a:rPr lang="el-GR" dirty="0" smtClean="0">
                <a:solidFill>
                  <a:srgbClr val="000000"/>
                </a:solidFill>
              </a:rPr>
              <a:t>ο</a:t>
            </a:r>
            <a:r>
              <a:rPr lang="en-US" dirty="0" smtClean="0">
                <a:solidFill>
                  <a:srgbClr val="000000"/>
                </a:solidFill>
              </a:rPr>
              <a:t>, </a:t>
            </a:r>
            <a:r>
              <a:rPr lang="en-US" dirty="0" err="1" smtClean="0">
                <a:solidFill>
                  <a:srgbClr val="000000"/>
                </a:solidFill>
              </a:rPr>
              <a:t>οπότε</a:t>
            </a:r>
            <a:r>
              <a:rPr lang="en-US" dirty="0" smtClean="0">
                <a:solidFill>
                  <a:srgbClr val="000000"/>
                </a:solidFill>
              </a:rPr>
              <a:t>:</a:t>
            </a:r>
            <a:r>
              <a:rPr lang="el-GR" dirty="0" smtClean="0">
                <a:solidFill>
                  <a:srgbClr val="000000"/>
                </a:solidFill>
              </a:rPr>
              <a:t> </a:t>
            </a:r>
          </a:p>
          <a:p>
            <a:pPr marL="574675">
              <a:lnSpc>
                <a:spcPct val="100000"/>
              </a:lnSpc>
              <a:spcBef>
                <a:spcPts val="600"/>
              </a:spcBef>
              <a:buClr>
                <a:schemeClr val="accent2">
                  <a:lumMod val="50000"/>
                </a:schemeClr>
              </a:buClr>
              <a:buSzPct val="87000"/>
            </a:pPr>
            <a:r>
              <a:rPr lang="el-GR" sz="2200" dirty="0" smtClean="0">
                <a:solidFill>
                  <a:srgbClr val="000000"/>
                </a:solidFill>
                <a:latin typeface="Times New Roman" pitchFamily="18" charset="0"/>
                <a:cs typeface="Times New Roman" pitchFamily="18" charset="0"/>
              </a:rPr>
              <a:t>Φ</a:t>
            </a:r>
            <a:r>
              <a:rPr lang="en-US" sz="2200" baseline="-25000" dirty="0" smtClean="0">
                <a:solidFill>
                  <a:srgbClr val="000000"/>
                </a:solidFill>
                <a:latin typeface="Times New Roman" pitchFamily="18" charset="0"/>
                <a:cs typeface="Times New Roman" pitchFamily="18" charset="0"/>
              </a:rPr>
              <a:t>B</a:t>
            </a:r>
            <a:r>
              <a:rPr lang="en-US" sz="2200" dirty="0" smtClean="0">
                <a:solidFill>
                  <a:srgbClr val="000000"/>
                </a:solidFill>
                <a:latin typeface="Times New Roman" pitchFamily="18" charset="0"/>
                <a:cs typeface="Times New Roman" pitchFamily="18" charset="0"/>
              </a:rPr>
              <a:t> = </a:t>
            </a:r>
            <a:r>
              <a:rPr lang="en-US" sz="2200" i="1" dirty="0" smtClean="0">
                <a:solidFill>
                  <a:srgbClr val="000000"/>
                </a:solidFill>
                <a:latin typeface="Times New Roman" pitchFamily="18" charset="0"/>
                <a:cs typeface="Times New Roman" pitchFamily="18" charset="0"/>
              </a:rPr>
              <a:t>BA</a:t>
            </a:r>
            <a:r>
              <a:rPr lang="el-GR" sz="2200" dirty="0" smtClean="0">
                <a:solidFill>
                  <a:srgbClr val="000000"/>
                </a:solidFill>
                <a:latin typeface="Times New Roman" pitchFamily="18" charset="0"/>
                <a:cs typeface="Times New Roman" pitchFamily="18" charset="0"/>
              </a:rPr>
              <a:t>. </a:t>
            </a:r>
          </a:p>
          <a:p>
            <a:pPr marL="574675">
              <a:lnSpc>
                <a:spcPct val="100000"/>
              </a:lnSpc>
              <a:spcBef>
                <a:spcPts val="600"/>
              </a:spcBef>
              <a:buClr>
                <a:schemeClr val="accent2">
                  <a:lumMod val="50000"/>
                </a:schemeClr>
              </a:buClr>
              <a:buSzPct val="87000"/>
            </a:pPr>
            <a:r>
              <a:rPr lang="en-US" sz="1600" dirty="0" err="1" smtClean="0">
                <a:solidFill>
                  <a:srgbClr val="000000"/>
                </a:solidFill>
              </a:rPr>
              <a:t>Αυτή</a:t>
            </a:r>
            <a:r>
              <a:rPr lang="en-US" sz="1600" dirty="0" smtClean="0">
                <a:solidFill>
                  <a:srgbClr val="000000"/>
                </a:solidFill>
              </a:rPr>
              <a:t> </a:t>
            </a:r>
            <a:r>
              <a:rPr lang="en-US" sz="1600" dirty="0" err="1" smtClean="0">
                <a:solidFill>
                  <a:srgbClr val="000000"/>
                </a:solidFill>
              </a:rPr>
              <a:t>είναι</a:t>
            </a:r>
            <a:r>
              <a:rPr lang="en-US" sz="1600" dirty="0" smtClean="0">
                <a:solidFill>
                  <a:srgbClr val="000000"/>
                </a:solidFill>
              </a:rPr>
              <a:t> η </a:t>
            </a:r>
            <a:r>
              <a:rPr lang="en-US" sz="1600" dirty="0" err="1" smtClean="0">
                <a:solidFill>
                  <a:srgbClr val="000000"/>
                </a:solidFill>
              </a:rPr>
              <a:t>μέγιστη</a:t>
            </a:r>
            <a:r>
              <a:rPr lang="en-US" sz="1600" dirty="0" smtClean="0">
                <a:solidFill>
                  <a:srgbClr val="000000"/>
                </a:solidFill>
              </a:rPr>
              <a:t> </a:t>
            </a:r>
            <a:r>
              <a:rPr lang="en-US" sz="1600" dirty="0" err="1" smtClean="0">
                <a:solidFill>
                  <a:srgbClr val="000000"/>
                </a:solidFill>
              </a:rPr>
              <a:t>τιμή</a:t>
            </a:r>
            <a:r>
              <a:rPr lang="en-US" sz="1600" dirty="0" smtClean="0">
                <a:solidFill>
                  <a:srgbClr val="000000"/>
                </a:solidFill>
              </a:rPr>
              <a:t> </a:t>
            </a:r>
            <a:r>
              <a:rPr lang="en-US" sz="1600" dirty="0" err="1" smtClean="0">
                <a:solidFill>
                  <a:srgbClr val="000000"/>
                </a:solidFill>
              </a:rPr>
              <a:t>της</a:t>
            </a:r>
            <a:r>
              <a:rPr lang="en-US" sz="1600" dirty="0" smtClean="0">
                <a:solidFill>
                  <a:srgbClr val="000000"/>
                </a:solidFill>
              </a:rPr>
              <a:t> </a:t>
            </a:r>
            <a:r>
              <a:rPr lang="en-US" sz="1600" dirty="0" err="1" smtClean="0">
                <a:solidFill>
                  <a:srgbClr val="000000"/>
                </a:solidFill>
              </a:rPr>
              <a:t>ροής</a:t>
            </a:r>
            <a:r>
              <a:rPr lang="en-US" sz="1600" dirty="0" smtClean="0">
                <a:solidFill>
                  <a:srgbClr val="000000"/>
                </a:solidFill>
              </a:rPr>
              <a:t>.</a:t>
            </a:r>
            <a:endParaRPr lang="en-US" sz="1600" dirty="0" smtClean="0">
              <a:solidFill>
                <a:srgbClr val="000000"/>
              </a:solidFill>
              <a:latin typeface="Times New Roman" pitchFamily="18" charset="0"/>
              <a:cs typeface="Times New Roman" pitchFamily="18" charset="0"/>
            </a:endParaRPr>
          </a:p>
        </p:txBody>
      </p:sp>
      <p:grpSp>
        <p:nvGrpSpPr>
          <p:cNvPr id="14" name="Group 13"/>
          <p:cNvGrpSpPr/>
          <p:nvPr/>
        </p:nvGrpSpPr>
        <p:grpSpPr>
          <a:xfrm>
            <a:off x="5781368" y="2941101"/>
            <a:ext cx="2831691" cy="3231099"/>
            <a:chOff x="5619135" y="3569110"/>
            <a:chExt cx="2831691" cy="3231099"/>
          </a:xfrm>
        </p:grpSpPr>
        <p:pic>
          <p:nvPicPr>
            <p:cNvPr id="9" name="Picture 7" descr="27819_3020"/>
            <p:cNvPicPr>
              <a:picLocks noChangeAspect="1" noChangeArrowheads="1"/>
            </p:cNvPicPr>
            <p:nvPr/>
          </p:nvPicPr>
          <p:blipFill>
            <a:blip r:embed="rId2" cstate="print"/>
            <a:srcRect l="8056" t="59639" r="26269" b="202"/>
            <a:stretch>
              <a:fillRect/>
            </a:stretch>
          </p:blipFill>
          <p:spPr bwMode="auto">
            <a:xfrm>
              <a:off x="5619135" y="3657586"/>
              <a:ext cx="2831691" cy="3142623"/>
            </a:xfrm>
            <a:prstGeom prst="rect">
              <a:avLst/>
            </a:prstGeom>
            <a:noFill/>
            <a:ln w="9525">
              <a:noFill/>
              <a:miter lim="800000"/>
              <a:headEnd/>
              <a:tailEnd/>
            </a:ln>
          </p:spPr>
        </p:pic>
        <p:sp>
          <p:nvSpPr>
            <p:cNvPr id="11" name="Rectangle 10"/>
            <p:cNvSpPr/>
            <p:nvPr/>
          </p:nvSpPr>
          <p:spPr bwMode="auto">
            <a:xfrm>
              <a:off x="6666271" y="3569110"/>
              <a:ext cx="412955" cy="12388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grpSp>
      <p:grpSp>
        <p:nvGrpSpPr>
          <p:cNvPr id="13" name="Group 12"/>
          <p:cNvGrpSpPr/>
          <p:nvPr/>
        </p:nvGrpSpPr>
        <p:grpSpPr>
          <a:xfrm>
            <a:off x="556113" y="4233258"/>
            <a:ext cx="4311710" cy="1938942"/>
            <a:chOff x="644603" y="4591648"/>
            <a:chExt cx="4311710" cy="1938942"/>
          </a:xfrm>
        </p:grpSpPr>
        <p:pic>
          <p:nvPicPr>
            <p:cNvPr id="20486" name="Picture 8" descr="27819_3020"/>
            <p:cNvPicPr>
              <a:picLocks noChangeAspect="1" noChangeArrowheads="1"/>
            </p:cNvPicPr>
            <p:nvPr/>
          </p:nvPicPr>
          <p:blipFill>
            <a:blip r:embed="rId2" cstate="print"/>
            <a:srcRect t="16485" b="61125"/>
            <a:stretch>
              <a:fillRect/>
            </a:stretch>
          </p:blipFill>
          <p:spPr bwMode="auto">
            <a:xfrm>
              <a:off x="644603" y="4778473"/>
              <a:ext cx="4311710" cy="1752117"/>
            </a:xfrm>
            <a:prstGeom prst="rect">
              <a:avLst/>
            </a:prstGeom>
            <a:noFill/>
            <a:ln w="9525">
              <a:noFill/>
              <a:miter lim="800000"/>
              <a:headEnd/>
              <a:tailEnd/>
            </a:ln>
          </p:spPr>
        </p:pic>
        <p:sp>
          <p:nvSpPr>
            <p:cNvPr id="12" name="Rectangle 11"/>
            <p:cNvSpPr/>
            <p:nvPr/>
          </p:nvSpPr>
          <p:spPr bwMode="auto">
            <a:xfrm>
              <a:off x="2698943" y="4591648"/>
              <a:ext cx="309716" cy="7315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Rectangle 3"/>
          <p:cNvSpPr>
            <a:spLocks noGrp="1" noChangeArrowheads="1"/>
          </p:cNvSpPr>
          <p:nvPr>
            <p:ph type="body" sz="half" idx="1"/>
          </p:nvPr>
        </p:nvSpPr>
        <p:spPr>
          <a:xfrm>
            <a:off x="280219" y="2382942"/>
            <a:ext cx="4778477" cy="1754326"/>
          </a:xfrm>
        </p:spPr>
        <p:txBody>
          <a:bodyPr wrap="square">
            <a:spAutoFit/>
          </a:bodyPr>
          <a:lstStyle/>
          <a:p>
            <a:pPr marL="0" indent="0">
              <a:lnSpc>
                <a:spcPct val="100000"/>
              </a:lnSpc>
              <a:spcBef>
                <a:spcPts val="2400"/>
              </a:spcBef>
            </a:pPr>
            <a:r>
              <a:rPr lang="el-GR" dirty="0" smtClean="0">
                <a:solidFill>
                  <a:srgbClr val="000000"/>
                </a:solidFill>
              </a:rPr>
              <a:t>Το μαγνητικό πεδίο του σύρματος δεν είναι ομογενές, εξαρτάται από την απόσταση</a:t>
            </a:r>
            <a:r>
              <a:rPr lang="en-US" dirty="0" smtClean="0">
                <a:solidFill>
                  <a:srgbClr val="000000"/>
                </a:solidFill>
              </a:rPr>
              <a:t> </a:t>
            </a:r>
            <a:r>
              <a:rPr lang="el-GR" dirty="0" smtClean="0">
                <a:solidFill>
                  <a:srgbClr val="000000"/>
                </a:solidFill>
              </a:rPr>
              <a:t> </a:t>
            </a:r>
            <a:r>
              <a:rPr lang="en-US" sz="2000" i="1" dirty="0" smtClean="0">
                <a:solidFill>
                  <a:srgbClr val="000000"/>
                </a:solidFill>
                <a:latin typeface="Times New Roman" pitchFamily="18" charset="0"/>
                <a:cs typeface="Times New Roman" pitchFamily="18" charset="0"/>
              </a:rPr>
              <a:t>r</a:t>
            </a:r>
            <a:r>
              <a:rPr lang="en-US" dirty="0" smtClean="0">
                <a:solidFill>
                  <a:srgbClr val="000000"/>
                </a:solidFill>
              </a:rPr>
              <a:t>.</a:t>
            </a:r>
          </a:p>
          <a:p>
            <a:pPr marL="0" indent="0">
              <a:lnSpc>
                <a:spcPct val="100000"/>
              </a:lnSpc>
              <a:spcBef>
                <a:spcPts val="2400"/>
              </a:spcBef>
            </a:pPr>
            <a:r>
              <a:rPr lang="el-GR" dirty="0" smtClean="0">
                <a:solidFill>
                  <a:srgbClr val="000000"/>
                </a:solidFill>
              </a:rPr>
              <a:t>Χωρίζοντας το βρόχο σε στοιχειώδη ορθογώνια τμήματα </a:t>
            </a:r>
            <a:r>
              <a:rPr lang="en-US" sz="2000" i="1" dirty="0" err="1" smtClean="0">
                <a:solidFill>
                  <a:srgbClr val="000000"/>
                </a:solidFill>
                <a:latin typeface="Times New Roman" pitchFamily="18" charset="0"/>
                <a:cs typeface="Times New Roman" pitchFamily="18" charset="0"/>
              </a:rPr>
              <a:t>dr</a:t>
            </a:r>
            <a:r>
              <a:rPr lang="en-US" sz="2000" dirty="0" smtClean="0">
                <a:solidFill>
                  <a:srgbClr val="000000"/>
                </a:solidFill>
              </a:rPr>
              <a:t> </a:t>
            </a:r>
            <a:r>
              <a:rPr lang="el-GR" dirty="0" smtClean="0">
                <a:solidFill>
                  <a:srgbClr val="000000"/>
                </a:solidFill>
              </a:rPr>
              <a:t>και εμβαδού </a:t>
            </a:r>
            <a:r>
              <a:rPr lang="en-US" sz="2000" i="1" dirty="0" err="1" smtClean="0">
                <a:solidFill>
                  <a:srgbClr val="000000"/>
                </a:solidFill>
                <a:latin typeface="Times New Roman" pitchFamily="18" charset="0"/>
                <a:cs typeface="Times New Roman" pitchFamily="18" charset="0"/>
              </a:rPr>
              <a:t>dA</a:t>
            </a:r>
            <a:r>
              <a:rPr lang="en-US" sz="2000" dirty="0" smtClean="0">
                <a:solidFill>
                  <a:srgbClr val="000000"/>
                </a:solidFill>
              </a:rPr>
              <a:t> = </a:t>
            </a:r>
            <a:r>
              <a:rPr lang="en-US" sz="2000" i="1" dirty="0" err="1" smtClean="0">
                <a:solidFill>
                  <a:srgbClr val="000000"/>
                </a:solidFill>
                <a:latin typeface="Times New Roman" pitchFamily="18" charset="0"/>
                <a:cs typeface="Times New Roman" pitchFamily="18" charset="0"/>
              </a:rPr>
              <a:t>b</a:t>
            </a:r>
            <a:r>
              <a:rPr lang="en-US" sz="2000" dirty="0" err="1" smtClean="0">
                <a:solidFill>
                  <a:srgbClr val="000000"/>
                </a:solidFill>
                <a:latin typeface="Times New Roman" pitchFamily="18" charset="0"/>
                <a:cs typeface="Times New Roman" pitchFamily="18" charset="0"/>
              </a:rPr>
              <a:t>·</a:t>
            </a:r>
            <a:r>
              <a:rPr lang="en-US" sz="2000" i="1" dirty="0" err="1" smtClean="0">
                <a:solidFill>
                  <a:srgbClr val="000000"/>
                </a:solidFill>
                <a:latin typeface="Times New Roman" pitchFamily="18" charset="0"/>
                <a:cs typeface="Times New Roman" pitchFamily="18" charset="0"/>
              </a:rPr>
              <a:t>dr</a:t>
            </a:r>
            <a:r>
              <a:rPr lang="el-GR" dirty="0" smtClean="0">
                <a:solidFill>
                  <a:srgbClr val="000000"/>
                </a:solidFill>
              </a:rPr>
              <a:t>, η μαγνητική ροή μέσα από όλο το βρόχο είναι</a:t>
            </a:r>
            <a:endParaRPr lang="en-US" dirty="0" smtClean="0">
              <a:solidFill>
                <a:srgbClr val="000000"/>
              </a:solidFill>
            </a:endParaRPr>
          </a:p>
        </p:txBody>
      </p:sp>
      <p:sp>
        <p:nvSpPr>
          <p:cNvPr id="16389"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Η8.3</a:t>
            </a:r>
          </a:p>
        </p:txBody>
      </p:sp>
      <p:sp>
        <p:nvSpPr>
          <p:cNvPr id="7" name="Rectangle 2"/>
          <p:cNvSpPr txBox="1">
            <a:spLocks noChangeArrowheads="1"/>
          </p:cNvSpPr>
          <p:nvPr/>
        </p:nvSpPr>
        <p:spPr bwMode="auto">
          <a:xfrm>
            <a:off x="213851" y="176980"/>
            <a:ext cx="8716298" cy="400110"/>
          </a:xfrm>
          <a:prstGeom prst="rect">
            <a:avLst/>
          </a:prstGeom>
          <a:noFill/>
          <a:ln w="9525">
            <a:noFill/>
            <a:miter lim="800000"/>
            <a:headEnd/>
            <a:tailEnd/>
          </a:ln>
        </p:spPr>
        <p:txBody>
          <a:bodyPr vert="horz" wrap="square" lIns="0" tIns="91440" rIns="0" bIns="0" numCol="1" anchor="ctr" anchorCtr="0" compatLnSpc="1">
            <a:prstTxWarp prst="textNoShape">
              <a:avLst/>
            </a:prstTxWarp>
            <a:spAutoFit/>
          </a:bodyPr>
          <a:lstStyle/>
          <a:p>
            <a:pPr marL="1887538" lvl="0" indent="-1887538" eaLnBrk="0" hangingPunct="0"/>
            <a:r>
              <a:rPr kumimoji="0" lang="el-GR" sz="2000" b="0" i="1" u="none" strike="noStrike" kern="0" cap="none" spc="0" normalizeH="0" baseline="0" noProof="0" dirty="0" smtClean="0">
                <a:ln>
                  <a:noFill/>
                </a:ln>
                <a:solidFill>
                  <a:srgbClr val="0D3857"/>
                </a:solidFill>
                <a:effectLst/>
                <a:uLnTx/>
                <a:uFillTx/>
                <a:latin typeface="Times New Roman" pitchFamily="18" charset="0"/>
                <a:ea typeface="+mj-ea"/>
                <a:cs typeface="Times New Roman" pitchFamily="18" charset="0"/>
              </a:rPr>
              <a:t>Παράδειγμα</a:t>
            </a:r>
            <a:r>
              <a:rPr kumimoji="0" lang="el-GR" sz="2000" b="0" i="0" u="none" strike="noStrike" kern="0" cap="none" spc="0" normalizeH="0" baseline="0" noProof="0" dirty="0" smtClean="0">
                <a:ln>
                  <a:noFill/>
                </a:ln>
                <a:solidFill>
                  <a:srgbClr val="0D3857"/>
                </a:solidFill>
                <a:effectLst/>
                <a:uLnTx/>
                <a:uFillTx/>
                <a:latin typeface="+mj-lt"/>
                <a:ea typeface="+mj-ea"/>
                <a:cs typeface="ＭＳ Ｐゴシック"/>
              </a:rPr>
              <a:t> </a:t>
            </a:r>
            <a:r>
              <a:rPr kumimoji="0" lang="el-GR" sz="1800" b="1" i="0" u="none" strike="noStrike" kern="0" cap="none" spc="0" normalizeH="0" baseline="0" noProof="0" dirty="0" smtClean="0">
                <a:ln>
                  <a:noFill/>
                </a:ln>
                <a:solidFill>
                  <a:srgbClr val="FF0000"/>
                </a:solidFill>
                <a:effectLst/>
                <a:uLnTx/>
                <a:uFillTx/>
                <a:latin typeface="+mj-lt"/>
                <a:ea typeface="+mj-ea"/>
                <a:cs typeface="ＭＳ Ｐゴシック"/>
              </a:rPr>
              <a:t>Η</a:t>
            </a:r>
            <a:r>
              <a:rPr kumimoji="0" lang="en-US" sz="1800" b="1" i="0" u="none" strike="noStrike" kern="0" cap="none" spc="0" normalizeH="0" baseline="0" noProof="0" dirty="0" smtClean="0">
                <a:ln>
                  <a:noFill/>
                </a:ln>
                <a:solidFill>
                  <a:srgbClr val="FF0000"/>
                </a:solidFill>
                <a:effectLst/>
                <a:uLnTx/>
                <a:uFillTx/>
                <a:latin typeface="+mj-lt"/>
                <a:ea typeface="+mj-ea"/>
                <a:cs typeface="ＭＳ Ｐゴシック"/>
              </a:rPr>
              <a:t>8</a:t>
            </a:r>
            <a:r>
              <a:rPr kumimoji="0" lang="el-GR" sz="1800" b="1" i="0" u="none" strike="noStrike" kern="0" cap="none" spc="0" normalizeH="0" baseline="0" noProof="0" dirty="0" smtClean="0">
                <a:ln>
                  <a:noFill/>
                </a:ln>
                <a:solidFill>
                  <a:srgbClr val="FF0000"/>
                </a:solidFill>
                <a:effectLst/>
                <a:uLnTx/>
                <a:uFillTx/>
                <a:latin typeface="+mj-lt"/>
                <a:ea typeface="+mj-ea"/>
                <a:cs typeface="ＭＳ Ｐゴシック"/>
              </a:rPr>
              <a:t>.7</a:t>
            </a:r>
            <a:r>
              <a:rPr kumimoji="0" lang="el-GR" sz="2000" b="0" i="0" u="none" strike="noStrike" kern="0" cap="none" spc="0" normalizeH="0" baseline="0" noProof="0" dirty="0" smtClean="0">
                <a:ln>
                  <a:noFill/>
                </a:ln>
                <a:solidFill>
                  <a:srgbClr val="0D3857"/>
                </a:solidFill>
                <a:effectLst/>
                <a:uLnTx/>
                <a:uFillTx/>
                <a:latin typeface="+mj-lt"/>
                <a:ea typeface="+mj-ea"/>
                <a:cs typeface="ＭＳ Ｐゴシック"/>
              </a:rPr>
              <a:t>  </a:t>
            </a:r>
            <a:r>
              <a:rPr lang="el-GR" sz="1600" b="1" dirty="0" smtClean="0">
                <a:solidFill>
                  <a:srgbClr val="0D3857"/>
                </a:solidFill>
              </a:rPr>
              <a:t>Μ</a:t>
            </a:r>
            <a:r>
              <a:rPr lang="en-US" sz="1600" b="1" dirty="0" err="1" smtClean="0">
                <a:solidFill>
                  <a:srgbClr val="0D3857"/>
                </a:solidFill>
              </a:rPr>
              <a:t>αγνητικ</a:t>
            </a:r>
            <a:r>
              <a:rPr lang="el-GR" sz="1600" b="1" dirty="0" smtClean="0">
                <a:solidFill>
                  <a:srgbClr val="0D3857"/>
                </a:solidFill>
              </a:rPr>
              <a:t>ή ροή που διέρχεται από ορθογώνιο βρόχο</a:t>
            </a:r>
            <a:endParaRPr kumimoji="0" lang="en-US" sz="1600" b="1" i="0" u="none" strike="noStrike" kern="0" cap="none" spc="0" normalizeH="0" baseline="0" noProof="0" dirty="0" smtClean="0">
              <a:ln>
                <a:noFill/>
              </a:ln>
              <a:solidFill>
                <a:srgbClr val="0D3857"/>
              </a:solidFill>
              <a:effectLst/>
              <a:uLnTx/>
              <a:uFillTx/>
              <a:latin typeface="+mj-lt"/>
              <a:ea typeface="+mj-ea"/>
              <a:cs typeface="ＭＳ Ｐゴシック"/>
            </a:endParaRPr>
          </a:p>
        </p:txBody>
      </p:sp>
      <p:sp>
        <p:nvSpPr>
          <p:cNvPr id="8" name="Rectangle 7"/>
          <p:cNvSpPr/>
          <p:nvPr/>
        </p:nvSpPr>
        <p:spPr>
          <a:xfrm>
            <a:off x="243348" y="637767"/>
            <a:ext cx="8657304" cy="1261884"/>
          </a:xfrm>
          <a:prstGeom prst="rect">
            <a:avLst/>
          </a:prstGeom>
        </p:spPr>
        <p:txBody>
          <a:bodyPr wrap="square">
            <a:spAutoFit/>
          </a:bodyPr>
          <a:lstStyle/>
          <a:p>
            <a:pPr marL="457200"/>
            <a:r>
              <a:rPr lang="el-GR" dirty="0" smtClean="0">
                <a:latin typeface="+mn-lt"/>
              </a:rPr>
              <a:t>Κοντά σε σύρμα μεγάλου μήκους, που φέρει ρεύμα </a:t>
            </a:r>
            <a:r>
              <a:rPr lang="en-US" i="1" dirty="0" smtClean="0">
                <a:latin typeface="Times New Roman" pitchFamily="18" charset="0"/>
                <a:cs typeface="Times New Roman" pitchFamily="18" charset="0"/>
              </a:rPr>
              <a:t>I</a:t>
            </a:r>
            <a:r>
              <a:rPr lang="el-GR" dirty="0" smtClean="0">
                <a:latin typeface="+mn-lt"/>
              </a:rPr>
              <a:t>, υπάρχει ένας ορθογώ-νιος βρόχος πλάτους </a:t>
            </a:r>
            <a:r>
              <a:rPr lang="en-US" sz="2000" i="1" dirty="0" smtClean="0">
                <a:latin typeface="Times New Roman" pitchFamily="18" charset="0"/>
                <a:cs typeface="Times New Roman" pitchFamily="18" charset="0"/>
                <a:sym typeface="Symbol"/>
              </a:rPr>
              <a:t></a:t>
            </a:r>
            <a:r>
              <a:rPr lang="en-US" dirty="0" smtClean="0">
                <a:latin typeface="+mn-lt"/>
                <a:sym typeface="Symbol"/>
              </a:rPr>
              <a:t> </a:t>
            </a:r>
            <a:r>
              <a:rPr lang="el-GR" dirty="0" smtClean="0">
                <a:latin typeface="+mn-lt"/>
                <a:sym typeface="Symbol"/>
              </a:rPr>
              <a:t>και μήκους </a:t>
            </a:r>
            <a:r>
              <a:rPr lang="en-US" sz="2000" i="1" dirty="0" smtClean="0">
                <a:latin typeface="Times New Roman" pitchFamily="18" charset="0"/>
                <a:cs typeface="Times New Roman" pitchFamily="18" charset="0"/>
                <a:sym typeface="Symbol"/>
              </a:rPr>
              <a:t>b</a:t>
            </a:r>
            <a:r>
              <a:rPr lang="en-US" dirty="0" smtClean="0">
                <a:latin typeface="+mn-lt"/>
                <a:sym typeface="Symbol"/>
              </a:rPr>
              <a:t>. </a:t>
            </a:r>
            <a:r>
              <a:rPr lang="el-GR" dirty="0" smtClean="0">
                <a:latin typeface="+mn-lt"/>
                <a:sym typeface="Symbol"/>
              </a:rPr>
              <a:t>Η απόσταση μεταξύ του σύρματος και της πλησιέστερης πλευράς του βρόχου είναι </a:t>
            </a:r>
            <a:r>
              <a:rPr lang="en-US" sz="2000" i="1" dirty="0" smtClean="0">
                <a:latin typeface="Times New Roman" pitchFamily="18" charset="0"/>
                <a:cs typeface="Times New Roman" pitchFamily="18" charset="0"/>
                <a:sym typeface="Symbol"/>
              </a:rPr>
              <a:t>c</a:t>
            </a:r>
            <a:r>
              <a:rPr lang="el-GR" dirty="0" smtClean="0">
                <a:latin typeface="+mn-lt"/>
                <a:sym typeface="Symbol"/>
              </a:rPr>
              <a:t>. Βρείτε τη συνολική μαγνητική ροή που διέρχεται από το βρόχο λόγω του ρεύματος στο σύρμα. </a:t>
            </a:r>
            <a:endParaRPr lang="el-GR" dirty="0">
              <a:latin typeface="+mn-lt"/>
            </a:endParaRPr>
          </a:p>
        </p:txBody>
      </p:sp>
      <p:sp>
        <p:nvSpPr>
          <p:cNvPr id="9" name="Rectangle 4"/>
          <p:cNvSpPr>
            <a:spLocks noGrp="1" noChangeArrowheads="1"/>
          </p:cNvSpPr>
          <p:nvPr>
            <p:ph sz="half" idx="1"/>
          </p:nvPr>
        </p:nvSpPr>
        <p:spPr>
          <a:xfrm>
            <a:off x="324463" y="2005775"/>
            <a:ext cx="4468661" cy="282129"/>
          </a:xfrm>
        </p:spPr>
        <p:txBody>
          <a:bodyPr wrap="square">
            <a:spAutoFit/>
          </a:bodyPr>
          <a:lstStyle/>
          <a:p>
            <a:pPr marL="0" indent="0"/>
            <a:r>
              <a:rPr lang="el-GR" sz="1800" b="1" dirty="0" smtClean="0">
                <a:solidFill>
                  <a:srgbClr val="FF0000"/>
                </a:solidFill>
              </a:rPr>
              <a:t>ΛΥΣΗ</a:t>
            </a:r>
          </a:p>
        </p:txBody>
      </p:sp>
      <p:graphicFrame>
        <p:nvGraphicFramePr>
          <p:cNvPr id="62" name="Object 3"/>
          <p:cNvGraphicFramePr>
            <a:graphicFrameLocks noChangeAspect="1"/>
          </p:cNvGraphicFramePr>
          <p:nvPr/>
        </p:nvGraphicFramePr>
        <p:xfrm>
          <a:off x="4861128" y="4935845"/>
          <a:ext cx="247650" cy="449262"/>
        </p:xfrm>
        <a:graphic>
          <a:graphicData uri="http://schemas.openxmlformats.org/presentationml/2006/ole">
            <p:oleObj spid="_x0000_s146437" name="Equation" r:id="rId3" imgW="139680" imgH="253800" progId="Equation.3">
              <p:embed/>
            </p:oleObj>
          </a:graphicData>
        </a:graphic>
      </p:graphicFrame>
      <p:graphicFrame>
        <p:nvGraphicFramePr>
          <p:cNvPr id="63" name="Object 4"/>
          <p:cNvGraphicFramePr>
            <a:graphicFrameLocks noChangeAspect="1"/>
          </p:cNvGraphicFramePr>
          <p:nvPr/>
        </p:nvGraphicFramePr>
        <p:xfrm>
          <a:off x="2507219" y="5337169"/>
          <a:ext cx="449263" cy="471488"/>
        </p:xfrm>
        <a:graphic>
          <a:graphicData uri="http://schemas.openxmlformats.org/presentationml/2006/ole">
            <p:oleObj spid="_x0000_s146438" name="Equation" r:id="rId4" imgW="253800" imgH="266400" progId="Equation.3">
              <p:embed/>
            </p:oleObj>
          </a:graphicData>
        </a:graphic>
      </p:graphicFrame>
      <p:grpSp>
        <p:nvGrpSpPr>
          <p:cNvPr id="67" name="Group 66"/>
          <p:cNvGrpSpPr/>
          <p:nvPr/>
        </p:nvGrpSpPr>
        <p:grpSpPr>
          <a:xfrm>
            <a:off x="5573549" y="1871869"/>
            <a:ext cx="3094446" cy="4680787"/>
            <a:chOff x="5573549" y="1871869"/>
            <a:chExt cx="3094446" cy="4680787"/>
          </a:xfrm>
        </p:grpSpPr>
        <p:sp>
          <p:nvSpPr>
            <p:cNvPr id="48" name="TextBox 47"/>
            <p:cNvSpPr txBox="1"/>
            <p:nvPr/>
          </p:nvSpPr>
          <p:spPr>
            <a:xfrm>
              <a:off x="7245109" y="1871869"/>
              <a:ext cx="389850" cy="369332"/>
            </a:xfrm>
            <a:prstGeom prst="rect">
              <a:avLst/>
            </a:prstGeom>
            <a:noFill/>
          </p:spPr>
          <p:txBody>
            <a:bodyPr wrap="none" rtlCol="0">
              <a:spAutoFit/>
            </a:bodyPr>
            <a:lstStyle/>
            <a:p>
              <a:r>
                <a:rPr lang="en-US" i="1" dirty="0" err="1" smtClean="0">
                  <a:latin typeface="Times New Roman" pitchFamily="18" charset="0"/>
                  <a:cs typeface="Times New Roman" pitchFamily="18" charset="0"/>
                </a:rPr>
                <a:t>dr</a:t>
              </a:r>
              <a:endParaRPr lang="el-GR" i="1" dirty="0">
                <a:latin typeface="Times New Roman" pitchFamily="18" charset="0"/>
                <a:cs typeface="Times New Roman" pitchFamily="18" charset="0"/>
              </a:endParaRPr>
            </a:p>
          </p:txBody>
        </p:sp>
        <p:sp>
          <p:nvSpPr>
            <p:cNvPr id="11" name="Rectangle 10"/>
            <p:cNvSpPr/>
            <p:nvPr/>
          </p:nvSpPr>
          <p:spPr bwMode="auto">
            <a:xfrm>
              <a:off x="5825509" y="2256502"/>
              <a:ext cx="91440" cy="417379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2" name="Frame 11"/>
            <p:cNvSpPr/>
            <p:nvPr/>
          </p:nvSpPr>
          <p:spPr bwMode="auto">
            <a:xfrm>
              <a:off x="6555239" y="2891101"/>
              <a:ext cx="1312607" cy="2880319"/>
            </a:xfrm>
            <a:prstGeom prst="frame">
              <a:avLst>
                <a:gd name="adj1" fmla="val 1786"/>
              </a:avLst>
            </a:prstGeom>
            <a:solidFill>
              <a:schemeClr val="bg1">
                <a:lumMod val="6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3" name="Multiply 12"/>
            <p:cNvSpPr/>
            <p:nvPr/>
          </p:nvSpPr>
          <p:spPr bwMode="auto">
            <a:xfrm>
              <a:off x="6051183" y="238704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4" name="Multiply 13"/>
            <p:cNvSpPr/>
            <p:nvPr/>
          </p:nvSpPr>
          <p:spPr bwMode="auto">
            <a:xfrm>
              <a:off x="6051183" y="310192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5" name="Multiply 14"/>
            <p:cNvSpPr/>
            <p:nvPr/>
          </p:nvSpPr>
          <p:spPr bwMode="auto">
            <a:xfrm>
              <a:off x="6051183" y="374999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6" name="Multiply 15"/>
            <p:cNvSpPr/>
            <p:nvPr/>
          </p:nvSpPr>
          <p:spPr bwMode="auto">
            <a:xfrm>
              <a:off x="6051183" y="447007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7" name="Multiply 16"/>
            <p:cNvSpPr/>
            <p:nvPr/>
          </p:nvSpPr>
          <p:spPr bwMode="auto">
            <a:xfrm>
              <a:off x="6051183" y="526736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9" name="Multiply 18"/>
            <p:cNvSpPr/>
            <p:nvPr/>
          </p:nvSpPr>
          <p:spPr bwMode="auto">
            <a:xfrm>
              <a:off x="6051183" y="598224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0" name="Multiply 19"/>
            <p:cNvSpPr/>
            <p:nvPr/>
          </p:nvSpPr>
          <p:spPr bwMode="auto">
            <a:xfrm>
              <a:off x="6766061" y="238704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1" name="Multiply 20"/>
            <p:cNvSpPr/>
            <p:nvPr/>
          </p:nvSpPr>
          <p:spPr bwMode="auto">
            <a:xfrm>
              <a:off x="6766061" y="310192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2" name="Multiply 21"/>
            <p:cNvSpPr/>
            <p:nvPr/>
          </p:nvSpPr>
          <p:spPr bwMode="auto">
            <a:xfrm>
              <a:off x="6766061" y="374999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3" name="Multiply 22"/>
            <p:cNvSpPr/>
            <p:nvPr/>
          </p:nvSpPr>
          <p:spPr bwMode="auto">
            <a:xfrm>
              <a:off x="6766061" y="447007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4" name="Multiply 23"/>
            <p:cNvSpPr/>
            <p:nvPr/>
          </p:nvSpPr>
          <p:spPr bwMode="auto">
            <a:xfrm>
              <a:off x="6766061" y="526736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5" name="Multiply 24"/>
            <p:cNvSpPr/>
            <p:nvPr/>
          </p:nvSpPr>
          <p:spPr bwMode="auto">
            <a:xfrm>
              <a:off x="6766061" y="598224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6" name="Multiply 25"/>
            <p:cNvSpPr/>
            <p:nvPr/>
          </p:nvSpPr>
          <p:spPr bwMode="auto">
            <a:xfrm>
              <a:off x="7486141" y="238704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7" name="Multiply 26"/>
            <p:cNvSpPr/>
            <p:nvPr/>
          </p:nvSpPr>
          <p:spPr bwMode="auto">
            <a:xfrm>
              <a:off x="7486141" y="310192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8" name="Multiply 27"/>
            <p:cNvSpPr/>
            <p:nvPr/>
          </p:nvSpPr>
          <p:spPr bwMode="auto">
            <a:xfrm>
              <a:off x="7486141" y="374999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9" name="Multiply 28"/>
            <p:cNvSpPr/>
            <p:nvPr/>
          </p:nvSpPr>
          <p:spPr bwMode="auto">
            <a:xfrm>
              <a:off x="7486141" y="447007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0" name="Multiply 29"/>
            <p:cNvSpPr/>
            <p:nvPr/>
          </p:nvSpPr>
          <p:spPr bwMode="auto">
            <a:xfrm>
              <a:off x="7486141" y="526736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1" name="Multiply 30"/>
            <p:cNvSpPr/>
            <p:nvPr/>
          </p:nvSpPr>
          <p:spPr bwMode="auto">
            <a:xfrm>
              <a:off x="7486141" y="598224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2" name="Multiply 31"/>
            <p:cNvSpPr/>
            <p:nvPr/>
          </p:nvSpPr>
          <p:spPr bwMode="auto">
            <a:xfrm>
              <a:off x="8206221" y="238704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3" name="Multiply 32"/>
            <p:cNvSpPr/>
            <p:nvPr/>
          </p:nvSpPr>
          <p:spPr bwMode="auto">
            <a:xfrm>
              <a:off x="8206221" y="310192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4" name="Multiply 33"/>
            <p:cNvSpPr/>
            <p:nvPr/>
          </p:nvSpPr>
          <p:spPr bwMode="auto">
            <a:xfrm>
              <a:off x="8206221" y="374999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5" name="Multiply 34"/>
            <p:cNvSpPr/>
            <p:nvPr/>
          </p:nvSpPr>
          <p:spPr bwMode="auto">
            <a:xfrm>
              <a:off x="8206221" y="447007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6" name="Multiply 35"/>
            <p:cNvSpPr/>
            <p:nvPr/>
          </p:nvSpPr>
          <p:spPr bwMode="auto">
            <a:xfrm>
              <a:off x="8206221" y="526736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7" name="Multiply 36"/>
            <p:cNvSpPr/>
            <p:nvPr/>
          </p:nvSpPr>
          <p:spPr bwMode="auto">
            <a:xfrm>
              <a:off x="8206221" y="598224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39" name="Straight Arrow Connector 38"/>
            <p:cNvCxnSpPr/>
            <p:nvPr/>
          </p:nvCxnSpPr>
          <p:spPr bwMode="auto">
            <a:xfrm flipV="1">
              <a:off x="5691143" y="2839089"/>
              <a:ext cx="0" cy="731520"/>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sp>
          <p:nvSpPr>
            <p:cNvPr id="40" name="TextBox 39"/>
            <p:cNvSpPr txBox="1"/>
            <p:nvPr/>
          </p:nvSpPr>
          <p:spPr>
            <a:xfrm>
              <a:off x="5573549" y="2479049"/>
              <a:ext cx="261610" cy="369332"/>
            </a:xfrm>
            <a:prstGeom prst="rect">
              <a:avLst/>
            </a:prstGeom>
            <a:noFill/>
          </p:spPr>
          <p:txBody>
            <a:bodyPr wrap="none" rtlCol="0">
              <a:spAutoFit/>
            </a:bodyPr>
            <a:lstStyle/>
            <a:p>
              <a:r>
                <a:rPr lang="el-GR" i="1" dirty="0" smtClean="0">
                  <a:latin typeface="Times New Roman" pitchFamily="18" charset="0"/>
                  <a:cs typeface="Times New Roman" pitchFamily="18" charset="0"/>
                </a:rPr>
                <a:t>Ι</a:t>
              </a:r>
              <a:endParaRPr lang="el-GR" i="1" dirty="0">
                <a:latin typeface="Times New Roman" pitchFamily="18" charset="0"/>
                <a:cs typeface="Times New Roman" pitchFamily="18" charset="0"/>
              </a:endParaRPr>
            </a:p>
          </p:txBody>
        </p:sp>
        <p:sp>
          <p:nvSpPr>
            <p:cNvPr id="41" name="Rectangle 40"/>
            <p:cNvSpPr/>
            <p:nvPr/>
          </p:nvSpPr>
          <p:spPr bwMode="auto">
            <a:xfrm>
              <a:off x="7347327" y="2891101"/>
              <a:ext cx="144016" cy="2880320"/>
            </a:xfrm>
            <a:prstGeom prst="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43" name="Straight Connector 42"/>
            <p:cNvCxnSpPr/>
            <p:nvPr/>
          </p:nvCxnSpPr>
          <p:spPr bwMode="auto">
            <a:xfrm flipV="1">
              <a:off x="7347327" y="2182305"/>
              <a:ext cx="0" cy="64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flipV="1">
              <a:off x="7478327" y="2182305"/>
              <a:ext cx="0" cy="64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Arrow Connector 45"/>
            <p:cNvCxnSpPr/>
            <p:nvPr/>
          </p:nvCxnSpPr>
          <p:spPr bwMode="auto">
            <a:xfrm>
              <a:off x="6858000" y="2241753"/>
              <a:ext cx="48669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H="1">
              <a:off x="7497084" y="2246673"/>
              <a:ext cx="48669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0" name="Straight Connector 49"/>
            <p:cNvCxnSpPr/>
            <p:nvPr/>
          </p:nvCxnSpPr>
          <p:spPr bwMode="auto">
            <a:xfrm flipV="1">
              <a:off x="6555855" y="5829981"/>
              <a:ext cx="0" cy="64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flipV="1">
              <a:off x="7853688" y="5815324"/>
              <a:ext cx="0" cy="64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Arrow Connector 51"/>
            <p:cNvCxnSpPr/>
            <p:nvPr/>
          </p:nvCxnSpPr>
          <p:spPr bwMode="auto">
            <a:xfrm>
              <a:off x="5933770" y="6376214"/>
              <a:ext cx="594360" cy="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49" name="TextBox 48"/>
            <p:cNvSpPr txBox="1"/>
            <p:nvPr/>
          </p:nvSpPr>
          <p:spPr>
            <a:xfrm>
              <a:off x="6188165" y="6183324"/>
              <a:ext cx="102592" cy="369332"/>
            </a:xfrm>
            <a:prstGeom prst="rect">
              <a:avLst/>
            </a:prstGeom>
            <a:solidFill>
              <a:schemeClr val="bg1"/>
            </a:solidFill>
          </p:spPr>
          <p:txBody>
            <a:bodyPr wrap="none" lIns="0" rIns="0" rtlCol="0">
              <a:spAutoFit/>
            </a:bodyPr>
            <a:lstStyle/>
            <a:p>
              <a:r>
                <a:rPr lang="en-US" i="1" dirty="0" smtClean="0">
                  <a:latin typeface="Times New Roman" pitchFamily="18" charset="0"/>
                  <a:cs typeface="Times New Roman" pitchFamily="18" charset="0"/>
                </a:rPr>
                <a:t>c</a:t>
              </a:r>
              <a:endParaRPr lang="el-GR" i="1" dirty="0">
                <a:latin typeface="Times New Roman" pitchFamily="18" charset="0"/>
                <a:cs typeface="Times New Roman" pitchFamily="18" charset="0"/>
              </a:endParaRPr>
            </a:p>
          </p:txBody>
        </p:sp>
        <p:cxnSp>
          <p:nvCxnSpPr>
            <p:cNvPr id="53" name="Straight Arrow Connector 52"/>
            <p:cNvCxnSpPr/>
            <p:nvPr/>
          </p:nvCxnSpPr>
          <p:spPr bwMode="auto">
            <a:xfrm>
              <a:off x="6572854" y="6366386"/>
              <a:ext cx="1280160" cy="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54" name="TextBox 53"/>
            <p:cNvSpPr txBox="1"/>
            <p:nvPr/>
          </p:nvSpPr>
          <p:spPr>
            <a:xfrm>
              <a:off x="7107461" y="6202992"/>
              <a:ext cx="314510" cy="338554"/>
            </a:xfrm>
            <a:prstGeom prst="rect">
              <a:avLst/>
            </a:prstGeom>
            <a:solidFill>
              <a:schemeClr val="bg1"/>
            </a:solidFill>
          </p:spPr>
          <p:txBody>
            <a:bodyPr wrap="none" lIns="91440" rIns="91440" rtlCol="0">
              <a:spAutoFit/>
            </a:bodyPr>
            <a:lstStyle/>
            <a:p>
              <a:r>
                <a:rPr lang="el-GR" sz="1600" i="1" dirty="0" smtClean="0">
                  <a:latin typeface="Times New Roman" pitchFamily="18" charset="0"/>
                  <a:cs typeface="Times New Roman" pitchFamily="18" charset="0"/>
                  <a:sym typeface="Symbol"/>
                </a:rPr>
                <a:t></a:t>
              </a:r>
              <a:endParaRPr lang="el-GR" sz="1600" i="1" dirty="0">
                <a:latin typeface="Times New Roman" pitchFamily="18" charset="0"/>
                <a:cs typeface="Times New Roman" pitchFamily="18" charset="0"/>
              </a:endParaRPr>
            </a:p>
          </p:txBody>
        </p:sp>
        <p:cxnSp>
          <p:nvCxnSpPr>
            <p:cNvPr id="56" name="Straight Connector 55"/>
            <p:cNvCxnSpPr/>
            <p:nvPr/>
          </p:nvCxnSpPr>
          <p:spPr bwMode="auto">
            <a:xfrm rot="16200000" flipV="1">
              <a:off x="8256804" y="5436796"/>
              <a:ext cx="0" cy="64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rot="16200000" flipV="1">
              <a:off x="8246971" y="2580525"/>
              <a:ext cx="0" cy="64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Arrow Connector 57"/>
            <p:cNvCxnSpPr/>
            <p:nvPr/>
          </p:nvCxnSpPr>
          <p:spPr bwMode="auto">
            <a:xfrm rot="5400000">
              <a:off x="7068894" y="4324242"/>
              <a:ext cx="2834640" cy="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59" name="TextBox 58"/>
            <p:cNvSpPr txBox="1"/>
            <p:nvPr/>
          </p:nvSpPr>
          <p:spPr>
            <a:xfrm>
              <a:off x="8380737" y="4157882"/>
              <a:ext cx="287258" cy="338554"/>
            </a:xfrm>
            <a:prstGeom prst="rect">
              <a:avLst/>
            </a:prstGeom>
            <a:solidFill>
              <a:schemeClr val="bg1"/>
            </a:solidFill>
          </p:spPr>
          <p:txBody>
            <a:bodyPr wrap="none" lIns="91440" rIns="91440" rtlCol="0">
              <a:spAutoFit/>
            </a:bodyPr>
            <a:lstStyle/>
            <a:p>
              <a:r>
                <a:rPr lang="en-US" sz="1600" i="1" dirty="0" smtClean="0">
                  <a:latin typeface="Times New Roman" pitchFamily="18" charset="0"/>
                  <a:cs typeface="Times New Roman" pitchFamily="18" charset="0"/>
                  <a:sym typeface="Symbol"/>
                </a:rPr>
                <a:t>b</a:t>
              </a:r>
              <a:endParaRPr lang="el-GR" sz="1600" i="1" dirty="0">
                <a:latin typeface="Times New Roman" pitchFamily="18" charset="0"/>
                <a:cs typeface="Times New Roman" pitchFamily="18" charset="0"/>
              </a:endParaRPr>
            </a:p>
          </p:txBody>
        </p:sp>
        <p:cxnSp>
          <p:nvCxnSpPr>
            <p:cNvPr id="65" name="Straight Arrow Connector 64"/>
            <p:cNvCxnSpPr/>
            <p:nvPr/>
          </p:nvCxnSpPr>
          <p:spPr bwMode="auto">
            <a:xfrm>
              <a:off x="5948543" y="4237653"/>
              <a:ext cx="1371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6" name="TextBox 65"/>
            <p:cNvSpPr txBox="1"/>
            <p:nvPr/>
          </p:nvSpPr>
          <p:spPr>
            <a:xfrm>
              <a:off x="6143896" y="4044798"/>
              <a:ext cx="274434" cy="369332"/>
            </a:xfrm>
            <a:prstGeom prst="rect">
              <a:avLst/>
            </a:prstGeom>
            <a:solidFill>
              <a:schemeClr val="bg1"/>
            </a:solidFill>
          </p:spPr>
          <p:txBody>
            <a:bodyPr wrap="none" rtlCol="0">
              <a:spAutoFit/>
            </a:bodyPr>
            <a:lstStyle/>
            <a:p>
              <a:r>
                <a:rPr lang="en-US" i="1" dirty="0" smtClean="0">
                  <a:latin typeface="Times New Roman" pitchFamily="18" charset="0"/>
                  <a:cs typeface="Times New Roman" pitchFamily="18" charset="0"/>
                </a:rPr>
                <a:t>r</a:t>
              </a:r>
              <a:endParaRPr lang="el-GR" i="1" dirty="0">
                <a:latin typeface="Times New Roman" pitchFamily="18" charset="0"/>
                <a:cs typeface="Times New Roman" pitchFamily="18" charset="0"/>
              </a:endParaRPr>
            </a:p>
          </p:txBody>
        </p:sp>
      </p:grpSp>
      <p:graphicFrame>
        <p:nvGraphicFramePr>
          <p:cNvPr id="146439" name="Object 7"/>
          <p:cNvGraphicFramePr>
            <a:graphicFrameLocks noChangeAspect="1"/>
          </p:cNvGraphicFramePr>
          <p:nvPr/>
        </p:nvGraphicFramePr>
        <p:xfrm>
          <a:off x="759592" y="4324955"/>
          <a:ext cx="1504950" cy="606425"/>
        </p:xfrm>
        <a:graphic>
          <a:graphicData uri="http://schemas.openxmlformats.org/presentationml/2006/ole">
            <p:oleObj spid="_x0000_s146439" name="Equation" r:id="rId5" imgW="850680" imgH="342720" progId="Equation.3">
              <p:embed/>
            </p:oleObj>
          </a:graphicData>
        </a:graphic>
      </p:graphicFrame>
      <p:graphicFrame>
        <p:nvGraphicFramePr>
          <p:cNvPr id="146440" name="Object 8"/>
          <p:cNvGraphicFramePr>
            <a:graphicFrameLocks noChangeAspect="1"/>
          </p:cNvGraphicFramePr>
          <p:nvPr/>
        </p:nvGraphicFramePr>
        <p:xfrm>
          <a:off x="2329865" y="4407864"/>
          <a:ext cx="920750" cy="515937"/>
        </p:xfrm>
        <a:graphic>
          <a:graphicData uri="http://schemas.openxmlformats.org/presentationml/2006/ole">
            <p:oleObj spid="_x0000_s146440" name="Equation" r:id="rId6" imgW="520560" imgH="291960" progId="Equation.3">
              <p:embed/>
            </p:oleObj>
          </a:graphicData>
        </a:graphic>
      </p:graphicFrame>
      <p:sp>
        <p:nvSpPr>
          <p:cNvPr id="68" name="Rectangle 67"/>
          <p:cNvSpPr/>
          <p:nvPr/>
        </p:nvSpPr>
        <p:spPr>
          <a:xfrm>
            <a:off x="294609" y="4984953"/>
            <a:ext cx="4926320" cy="923330"/>
          </a:xfrm>
          <a:prstGeom prst="rect">
            <a:avLst/>
          </a:prstGeom>
        </p:spPr>
        <p:txBody>
          <a:bodyPr wrap="square">
            <a:spAutoFit/>
          </a:bodyPr>
          <a:lstStyle/>
          <a:p>
            <a:pPr lvl="0" eaLnBrk="0" hangingPunct="0">
              <a:lnSpc>
                <a:spcPct val="150000"/>
              </a:lnSpc>
              <a:spcBef>
                <a:spcPts val="2400"/>
              </a:spcBef>
            </a:pPr>
            <a:r>
              <a:rPr lang="el-GR" kern="0" dirty="0" smtClean="0">
                <a:solidFill>
                  <a:srgbClr val="000000"/>
                </a:solidFill>
                <a:latin typeface="Arial"/>
                <a:ea typeface="ＭＳ Ｐゴシック"/>
              </a:rPr>
              <a:t>διότι, κάθε εσωτερικό σημείο του βρόχου το      είναι παράλληλο στο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88">
                                            <p:txEl>
                                              <p:pRg st="0" end="0"/>
                                            </p:txEl>
                                          </p:spTgt>
                                        </p:tgtEl>
                                        <p:attrNameLst>
                                          <p:attrName>style.visibility</p:attrName>
                                        </p:attrNameLst>
                                      </p:cBhvr>
                                      <p:to>
                                        <p:strVal val="visible"/>
                                      </p:to>
                                    </p:set>
                                    <p:animEffect transition="in" filter="blinds(horizontal)">
                                      <p:cBhvr>
                                        <p:cTn id="10" dur="500"/>
                                        <p:tgtEl>
                                          <p:spTgt spid="1638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88">
                                            <p:txEl>
                                              <p:pRg st="1" end="1"/>
                                            </p:txEl>
                                          </p:spTgt>
                                        </p:tgtEl>
                                        <p:attrNameLst>
                                          <p:attrName>style.visibility</p:attrName>
                                        </p:attrNameLst>
                                      </p:cBhvr>
                                      <p:to>
                                        <p:strVal val="visible"/>
                                      </p:to>
                                    </p:set>
                                    <p:animEffect transition="in" filter="blinds(horizontal)">
                                      <p:cBhvr>
                                        <p:cTn id="15" dur="500"/>
                                        <p:tgtEl>
                                          <p:spTgt spid="16388">
                                            <p:txEl>
                                              <p:pRg st="1" end="1"/>
                                            </p:txEl>
                                          </p:spTgt>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146439"/>
                                        </p:tgtEl>
                                        <p:attrNameLst>
                                          <p:attrName>style.visibility</p:attrName>
                                        </p:attrNameLst>
                                      </p:cBhvr>
                                      <p:to>
                                        <p:strVal val="visible"/>
                                      </p:to>
                                    </p:set>
                                    <p:animEffect transition="in" filter="blinds(horizontal)">
                                      <p:cBhvr>
                                        <p:cTn id="19" dur="500"/>
                                        <p:tgtEl>
                                          <p:spTgt spid="14643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46440"/>
                                        </p:tgtEl>
                                        <p:attrNameLst>
                                          <p:attrName>style.visibility</p:attrName>
                                        </p:attrNameLst>
                                      </p:cBhvr>
                                      <p:to>
                                        <p:strVal val="visible"/>
                                      </p:to>
                                    </p:set>
                                    <p:animEffect transition="in" filter="blinds(horizontal)">
                                      <p:cBhvr>
                                        <p:cTn id="24" dur="500"/>
                                        <p:tgtEl>
                                          <p:spTgt spid="146440"/>
                                        </p:tgtEl>
                                      </p:cBhvr>
                                    </p:animEffect>
                                  </p:childTnLst>
                                </p:cTn>
                              </p:par>
                            </p:childTnLst>
                          </p:cTn>
                        </p:par>
                        <p:par>
                          <p:cTn id="25" fill="hold">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blinds(horizontal)">
                                      <p:cBhvr>
                                        <p:cTn id="28" dur="500"/>
                                        <p:tgtEl>
                                          <p:spTgt spid="68"/>
                                        </p:tgtEl>
                                      </p:cBhvr>
                                    </p:animEffect>
                                  </p:childTnLst>
                                </p:cTn>
                              </p:par>
                              <p:par>
                                <p:cTn id="29" presetID="3" presetClass="entr" presetSubtype="1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blinds(horizontal)">
                                      <p:cBhvr>
                                        <p:cTn id="31" dur="500"/>
                                        <p:tgtEl>
                                          <p:spTgt spid="63"/>
                                        </p:tgtEl>
                                      </p:cBhvr>
                                    </p:animEffect>
                                  </p:childTnLst>
                                </p:cTn>
                              </p:par>
                              <p:par>
                                <p:cTn id="32" presetID="3" presetClass="entr" presetSubtype="1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blinds(horizontal)">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uiExpand="1" build="p"/>
      <p:bldP spid="9" grpId="0" build="p"/>
      <p:bldP spid="6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Rectangle 3"/>
          <p:cNvSpPr>
            <a:spLocks noGrp="1" noChangeArrowheads="1"/>
          </p:cNvSpPr>
          <p:nvPr>
            <p:ph type="body" sz="half" idx="1"/>
          </p:nvPr>
        </p:nvSpPr>
        <p:spPr>
          <a:xfrm>
            <a:off x="309716" y="731122"/>
            <a:ext cx="5692878" cy="4308872"/>
          </a:xfrm>
        </p:spPr>
        <p:txBody>
          <a:bodyPr wrap="square">
            <a:spAutoFit/>
          </a:bodyPr>
          <a:lstStyle/>
          <a:p>
            <a:pPr marL="398463" indent="-398463">
              <a:lnSpc>
                <a:spcPct val="150000"/>
              </a:lnSpc>
              <a:spcBef>
                <a:spcPts val="1800"/>
              </a:spcBef>
            </a:pPr>
            <a:r>
              <a:rPr lang="el-GR" dirty="0" smtClean="0">
                <a:solidFill>
                  <a:srgbClr val="000000"/>
                </a:solidFill>
              </a:rPr>
              <a:t>Το μανγητικό πεδίο του σύρματος σε απόσταση </a:t>
            </a:r>
            <a:r>
              <a:rPr lang="en-US" sz="2000" i="1" dirty="0" smtClean="0">
                <a:solidFill>
                  <a:srgbClr val="000000"/>
                </a:solidFill>
                <a:latin typeface="Times New Roman" pitchFamily="18" charset="0"/>
                <a:cs typeface="Times New Roman" pitchFamily="18" charset="0"/>
              </a:rPr>
              <a:t>r</a:t>
            </a:r>
            <a:r>
              <a:rPr lang="en-US" dirty="0" smtClean="0">
                <a:solidFill>
                  <a:srgbClr val="000000"/>
                </a:solidFill>
              </a:rPr>
              <a:t> </a:t>
            </a:r>
            <a:r>
              <a:rPr lang="el-GR" dirty="0" smtClean="0">
                <a:solidFill>
                  <a:srgbClr val="000000"/>
                </a:solidFill>
              </a:rPr>
              <a:t>είναι </a:t>
            </a:r>
            <a:r>
              <a:rPr lang="en-US" dirty="0" smtClean="0">
                <a:solidFill>
                  <a:srgbClr val="000000"/>
                </a:solidFill>
              </a:rPr>
              <a:t> </a:t>
            </a:r>
            <a:r>
              <a:rPr lang="el-GR" sz="2000" i="1" dirty="0" smtClean="0">
                <a:solidFill>
                  <a:srgbClr val="000000"/>
                </a:solidFill>
                <a:latin typeface="Times New Roman" pitchFamily="18" charset="0"/>
                <a:cs typeface="Times New Roman" pitchFamily="18" charset="0"/>
              </a:rPr>
              <a:t>Β</a:t>
            </a:r>
            <a:r>
              <a:rPr lang="el-GR" sz="2000" dirty="0" smtClean="0">
                <a:solidFill>
                  <a:srgbClr val="000000"/>
                </a:solidFill>
              </a:rPr>
              <a:t>= </a:t>
            </a:r>
            <a:r>
              <a:rPr lang="el-GR" sz="2000" dirty="0" smtClean="0">
                <a:solidFill>
                  <a:srgbClr val="000000"/>
                </a:solidFill>
                <a:sym typeface="Symbol"/>
              </a:rPr>
              <a:t></a:t>
            </a:r>
            <a:r>
              <a:rPr lang="el-GR" sz="2000" baseline="-25000" dirty="0" smtClean="0">
                <a:solidFill>
                  <a:srgbClr val="000000"/>
                </a:solidFill>
                <a:sym typeface="Symbol"/>
              </a:rPr>
              <a:t>0</a:t>
            </a:r>
            <a:r>
              <a:rPr lang="en-US" sz="2000" i="1" dirty="0" smtClean="0">
                <a:solidFill>
                  <a:srgbClr val="000000"/>
                </a:solidFill>
                <a:latin typeface="Times New Roman" pitchFamily="18" charset="0"/>
                <a:cs typeface="Times New Roman" pitchFamily="18" charset="0"/>
                <a:sym typeface="Symbol"/>
              </a:rPr>
              <a:t>I</a:t>
            </a:r>
            <a:r>
              <a:rPr lang="en-US" sz="2000" dirty="0" smtClean="0">
                <a:solidFill>
                  <a:srgbClr val="000000"/>
                </a:solidFill>
                <a:sym typeface="Symbol"/>
              </a:rPr>
              <a:t>/</a:t>
            </a:r>
            <a:r>
              <a:rPr lang="en-US" sz="2000" dirty="0" smtClean="0">
                <a:solidFill>
                  <a:srgbClr val="000000"/>
                </a:solidFill>
                <a:latin typeface="Times New Roman" pitchFamily="18" charset="0"/>
                <a:cs typeface="Times New Roman" pitchFamily="18" charset="0"/>
                <a:sym typeface="Symbol"/>
              </a:rPr>
              <a:t>2</a:t>
            </a:r>
            <a:r>
              <a:rPr lang="en-US" sz="2000" dirty="0" smtClean="0">
                <a:solidFill>
                  <a:srgbClr val="000000"/>
                </a:solidFill>
                <a:sym typeface="Symbol"/>
              </a:rPr>
              <a:t></a:t>
            </a:r>
            <a:r>
              <a:rPr lang="en-US" sz="2000" i="1" dirty="0" smtClean="0">
                <a:solidFill>
                  <a:srgbClr val="000000"/>
                </a:solidFill>
                <a:latin typeface="Times New Roman" pitchFamily="18" charset="0"/>
                <a:cs typeface="Times New Roman" pitchFamily="18" charset="0"/>
                <a:sym typeface="Symbol"/>
              </a:rPr>
              <a:t>r</a:t>
            </a:r>
            <a:r>
              <a:rPr lang="el-GR" sz="2000" dirty="0" smtClean="0">
                <a:solidFill>
                  <a:srgbClr val="000000"/>
                </a:solidFill>
                <a:sym typeface="Symbol"/>
              </a:rPr>
              <a:t> </a:t>
            </a:r>
            <a:endParaRPr lang="en-US" sz="2000" dirty="0" smtClean="0">
              <a:solidFill>
                <a:srgbClr val="000000"/>
              </a:solidFill>
              <a:sym typeface="Symbol"/>
            </a:endParaRPr>
          </a:p>
          <a:p>
            <a:pPr marL="0" indent="0">
              <a:lnSpc>
                <a:spcPct val="100000"/>
              </a:lnSpc>
              <a:spcBef>
                <a:spcPts val="1800"/>
              </a:spcBef>
            </a:pPr>
            <a:r>
              <a:rPr lang="el-GR" dirty="0" smtClean="0">
                <a:solidFill>
                  <a:srgbClr val="000000"/>
                </a:solidFill>
                <a:sym typeface="Symbol"/>
              </a:rPr>
              <a:t>Αντικαθιστώντας, έχουμε</a:t>
            </a:r>
          </a:p>
          <a:p>
            <a:pPr marL="0" indent="0">
              <a:lnSpc>
                <a:spcPct val="100000"/>
              </a:lnSpc>
              <a:spcBef>
                <a:spcPts val="1800"/>
              </a:spcBef>
            </a:pPr>
            <a:endParaRPr lang="el-GR" dirty="0" smtClean="0">
              <a:solidFill>
                <a:srgbClr val="000000"/>
              </a:solidFill>
              <a:sym typeface="Symbol"/>
            </a:endParaRPr>
          </a:p>
          <a:p>
            <a:pPr marL="0" indent="0">
              <a:lnSpc>
                <a:spcPct val="100000"/>
              </a:lnSpc>
              <a:spcBef>
                <a:spcPts val="1800"/>
              </a:spcBef>
            </a:pPr>
            <a:endParaRPr lang="el-GR" dirty="0" smtClean="0">
              <a:solidFill>
                <a:srgbClr val="000000"/>
              </a:solidFill>
              <a:sym typeface="Symbol"/>
            </a:endParaRPr>
          </a:p>
          <a:p>
            <a:pPr marL="0" indent="0">
              <a:lnSpc>
                <a:spcPct val="100000"/>
              </a:lnSpc>
              <a:spcBef>
                <a:spcPts val="1200"/>
              </a:spcBef>
            </a:pPr>
            <a:r>
              <a:rPr lang="el-GR" dirty="0" smtClean="0">
                <a:solidFill>
                  <a:srgbClr val="000000"/>
                </a:solidFill>
                <a:sym typeface="Symbol"/>
              </a:rPr>
              <a:t>Ολοκληρώνουμε από  </a:t>
            </a:r>
            <a:r>
              <a:rPr lang="en-US" sz="2000" i="1" dirty="0" smtClean="0">
                <a:solidFill>
                  <a:srgbClr val="000000"/>
                </a:solidFill>
                <a:latin typeface="Times New Roman" pitchFamily="18" charset="0"/>
                <a:cs typeface="Times New Roman" pitchFamily="18" charset="0"/>
                <a:sym typeface="Symbol"/>
              </a:rPr>
              <a:t>r</a:t>
            </a:r>
            <a:r>
              <a:rPr lang="el-GR" sz="2000" dirty="0" smtClean="0">
                <a:solidFill>
                  <a:srgbClr val="000000"/>
                </a:solidFill>
                <a:latin typeface="Times New Roman" pitchFamily="18" charset="0"/>
                <a:cs typeface="Times New Roman" pitchFamily="18" charset="0"/>
                <a:sym typeface="Symbol"/>
              </a:rPr>
              <a:t> = </a:t>
            </a:r>
            <a:r>
              <a:rPr lang="en-US" sz="2000" i="1" dirty="0" smtClean="0">
                <a:solidFill>
                  <a:srgbClr val="000000"/>
                </a:solidFill>
                <a:latin typeface="Times New Roman" pitchFamily="18" charset="0"/>
                <a:cs typeface="Times New Roman" pitchFamily="18" charset="0"/>
                <a:sym typeface="Symbol"/>
              </a:rPr>
              <a:t>c</a:t>
            </a:r>
            <a:r>
              <a:rPr lang="en-US" sz="2000" dirty="0" smtClean="0">
                <a:solidFill>
                  <a:srgbClr val="000000"/>
                </a:solidFill>
                <a:cs typeface="Times New Roman" pitchFamily="18" charset="0"/>
                <a:sym typeface="Symbol"/>
              </a:rPr>
              <a:t> </a:t>
            </a:r>
            <a:r>
              <a:rPr lang="el-GR" sz="2000" dirty="0" smtClean="0">
                <a:solidFill>
                  <a:srgbClr val="000000"/>
                </a:solidFill>
                <a:cs typeface="Times New Roman" pitchFamily="18" charset="0"/>
                <a:sym typeface="Symbol"/>
              </a:rPr>
              <a:t> ως </a:t>
            </a:r>
            <a:r>
              <a:rPr lang="en-US" sz="2000" i="1" dirty="0" smtClean="0">
                <a:solidFill>
                  <a:srgbClr val="000000"/>
                </a:solidFill>
                <a:latin typeface="Times New Roman" pitchFamily="18" charset="0"/>
                <a:cs typeface="Times New Roman" pitchFamily="18" charset="0"/>
                <a:sym typeface="Symbol"/>
              </a:rPr>
              <a:t>r</a:t>
            </a:r>
            <a:r>
              <a:rPr lang="el-GR" sz="2000" dirty="0" smtClean="0">
                <a:solidFill>
                  <a:srgbClr val="000000"/>
                </a:solidFill>
                <a:latin typeface="Times New Roman" pitchFamily="18" charset="0"/>
                <a:cs typeface="Times New Roman" pitchFamily="18" charset="0"/>
                <a:sym typeface="Symbol"/>
              </a:rPr>
              <a:t> = </a:t>
            </a:r>
            <a:r>
              <a:rPr lang="el-GR" sz="2000" i="1" dirty="0" smtClean="0">
                <a:solidFill>
                  <a:srgbClr val="000000"/>
                </a:solidFill>
                <a:latin typeface="Times New Roman" pitchFamily="18" charset="0"/>
                <a:cs typeface="Times New Roman" pitchFamily="18" charset="0"/>
                <a:sym typeface="Symbol"/>
              </a:rPr>
              <a:t>α </a:t>
            </a:r>
            <a:r>
              <a:rPr lang="el-GR" sz="2000" dirty="0" smtClean="0">
                <a:solidFill>
                  <a:srgbClr val="000000"/>
                </a:solidFill>
                <a:latin typeface="Times New Roman" pitchFamily="18" charset="0"/>
                <a:cs typeface="Times New Roman" pitchFamily="18" charset="0"/>
                <a:sym typeface="Symbol"/>
              </a:rPr>
              <a:t>+ </a:t>
            </a:r>
            <a:r>
              <a:rPr lang="en-US" sz="2000" i="1" dirty="0" smtClean="0">
                <a:solidFill>
                  <a:srgbClr val="000000"/>
                </a:solidFill>
                <a:latin typeface="Times New Roman" pitchFamily="18" charset="0"/>
                <a:cs typeface="Times New Roman" pitchFamily="18" charset="0"/>
                <a:sym typeface="Symbol"/>
              </a:rPr>
              <a:t>c</a:t>
            </a:r>
          </a:p>
          <a:p>
            <a:pPr marL="0" indent="0">
              <a:lnSpc>
                <a:spcPct val="100000"/>
              </a:lnSpc>
              <a:spcBef>
                <a:spcPts val="1800"/>
              </a:spcBef>
            </a:pPr>
            <a:endParaRPr lang="en-US" sz="2000" i="1" dirty="0" smtClean="0">
              <a:solidFill>
                <a:srgbClr val="000000"/>
              </a:solidFill>
              <a:latin typeface="Times New Roman" pitchFamily="18" charset="0"/>
              <a:cs typeface="Times New Roman" pitchFamily="18" charset="0"/>
              <a:sym typeface="Symbol"/>
            </a:endParaRPr>
          </a:p>
          <a:p>
            <a:pPr marL="0" indent="0">
              <a:lnSpc>
                <a:spcPct val="100000"/>
              </a:lnSpc>
              <a:spcBef>
                <a:spcPts val="1200"/>
              </a:spcBef>
            </a:pPr>
            <a:endParaRPr lang="el-GR" dirty="0" smtClean="0">
              <a:solidFill>
                <a:srgbClr val="000000"/>
              </a:solidFill>
              <a:cs typeface="Times New Roman" pitchFamily="18" charset="0"/>
              <a:sym typeface="Symbol"/>
            </a:endParaRPr>
          </a:p>
          <a:p>
            <a:pPr marL="0" indent="0">
              <a:lnSpc>
                <a:spcPct val="100000"/>
              </a:lnSpc>
              <a:spcBef>
                <a:spcPts val="1200"/>
              </a:spcBef>
            </a:pPr>
            <a:r>
              <a:rPr lang="el-GR" sz="1600" smtClean="0">
                <a:solidFill>
                  <a:srgbClr val="000000"/>
                </a:solidFill>
                <a:cs typeface="Times New Roman" pitchFamily="18" charset="0"/>
                <a:sym typeface="Symbol"/>
              </a:rPr>
              <a:t>(διότι, </a:t>
            </a:r>
            <a:r>
              <a:rPr lang="el-GR" dirty="0" smtClean="0">
                <a:solidFill>
                  <a:srgbClr val="000000"/>
                </a:solidFill>
                <a:cs typeface="Times New Roman" pitchFamily="18" charset="0"/>
                <a:sym typeface="Symbol"/>
              </a:rPr>
              <a:t></a:t>
            </a:r>
            <a:r>
              <a:rPr lang="en-US" i="1" dirty="0" err="1" smtClean="0">
                <a:solidFill>
                  <a:srgbClr val="000000"/>
                </a:solidFill>
                <a:latin typeface="Times New Roman" pitchFamily="18" charset="0"/>
                <a:cs typeface="Times New Roman" pitchFamily="18" charset="0"/>
                <a:sym typeface="Symbol"/>
              </a:rPr>
              <a:t>dr</a:t>
            </a:r>
            <a:r>
              <a:rPr lang="en-US" dirty="0" smtClean="0">
                <a:solidFill>
                  <a:srgbClr val="000000"/>
                </a:solidFill>
                <a:latin typeface="Times New Roman" pitchFamily="18" charset="0"/>
                <a:cs typeface="Times New Roman" pitchFamily="18" charset="0"/>
                <a:sym typeface="Symbol"/>
              </a:rPr>
              <a:t>/</a:t>
            </a:r>
            <a:r>
              <a:rPr lang="en-US" i="1" dirty="0" smtClean="0">
                <a:solidFill>
                  <a:srgbClr val="000000"/>
                </a:solidFill>
                <a:latin typeface="Times New Roman" pitchFamily="18" charset="0"/>
                <a:cs typeface="Times New Roman" pitchFamily="18" charset="0"/>
                <a:sym typeface="Symbol"/>
              </a:rPr>
              <a:t>r</a:t>
            </a:r>
            <a:r>
              <a:rPr lang="en-US" dirty="0" smtClean="0">
                <a:solidFill>
                  <a:srgbClr val="000000"/>
                </a:solidFill>
                <a:latin typeface="Times New Roman" pitchFamily="18" charset="0"/>
                <a:cs typeface="Times New Roman" pitchFamily="18" charset="0"/>
                <a:sym typeface="Symbol"/>
              </a:rPr>
              <a:t> = </a:t>
            </a:r>
            <a:r>
              <a:rPr lang="en-US" i="1" dirty="0" err="1" smtClean="0">
                <a:solidFill>
                  <a:srgbClr val="000000"/>
                </a:solidFill>
                <a:latin typeface="Times New Roman" pitchFamily="18" charset="0"/>
                <a:cs typeface="Times New Roman" pitchFamily="18" charset="0"/>
                <a:sym typeface="Symbol"/>
              </a:rPr>
              <a:t>ln</a:t>
            </a:r>
            <a:r>
              <a:rPr lang="en-US" dirty="0" smtClean="0">
                <a:solidFill>
                  <a:srgbClr val="000000"/>
                </a:solidFill>
                <a:latin typeface="Times New Roman" pitchFamily="18" charset="0"/>
                <a:cs typeface="Times New Roman" pitchFamily="18" charset="0"/>
                <a:sym typeface="Symbol"/>
              </a:rPr>
              <a:t>(</a:t>
            </a:r>
            <a:r>
              <a:rPr lang="en-US" i="1" dirty="0" smtClean="0">
                <a:solidFill>
                  <a:srgbClr val="000000"/>
                </a:solidFill>
                <a:latin typeface="Times New Roman" pitchFamily="18" charset="0"/>
                <a:cs typeface="Times New Roman" pitchFamily="18" charset="0"/>
                <a:sym typeface="Symbol"/>
              </a:rPr>
              <a:t>r</a:t>
            </a:r>
            <a:r>
              <a:rPr lang="en-US" dirty="0" smtClean="0">
                <a:solidFill>
                  <a:srgbClr val="000000"/>
                </a:solidFill>
                <a:latin typeface="Times New Roman" pitchFamily="18" charset="0"/>
                <a:cs typeface="Times New Roman" pitchFamily="18" charset="0"/>
                <a:sym typeface="Symbol"/>
              </a:rPr>
              <a:t>)</a:t>
            </a:r>
            <a:r>
              <a:rPr lang="en-US" dirty="0" smtClean="0">
                <a:solidFill>
                  <a:srgbClr val="000000"/>
                </a:solidFill>
                <a:cs typeface="Times New Roman" pitchFamily="18" charset="0"/>
                <a:sym typeface="Symbol"/>
              </a:rPr>
              <a:t>, </a:t>
            </a:r>
            <a:r>
              <a:rPr lang="el-GR" sz="1600" dirty="0" smtClean="0">
                <a:solidFill>
                  <a:srgbClr val="000000"/>
                </a:solidFill>
                <a:cs typeface="Times New Roman" pitchFamily="18" charset="0"/>
                <a:sym typeface="Symbol"/>
              </a:rPr>
              <a:t>βλ. Πίνακα Β.5, σελ. 997)</a:t>
            </a:r>
            <a:r>
              <a:rPr lang="en-US" sz="1600" dirty="0" smtClean="0">
                <a:solidFill>
                  <a:srgbClr val="000000"/>
                </a:solidFill>
                <a:cs typeface="Times New Roman" pitchFamily="18" charset="0"/>
                <a:sym typeface="Symbol"/>
              </a:rPr>
              <a:t> </a:t>
            </a:r>
            <a:endParaRPr lang="el-GR" sz="1600" dirty="0" smtClean="0">
              <a:solidFill>
                <a:srgbClr val="000000"/>
              </a:solidFill>
              <a:cs typeface="Times New Roman" pitchFamily="18" charset="0"/>
              <a:sym typeface="Symbol"/>
            </a:endParaRPr>
          </a:p>
        </p:txBody>
      </p:sp>
      <p:sp>
        <p:nvSpPr>
          <p:cNvPr id="16389"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Η8.3</a:t>
            </a:r>
          </a:p>
        </p:txBody>
      </p:sp>
      <p:sp>
        <p:nvSpPr>
          <p:cNvPr id="7" name="Rectangle 2"/>
          <p:cNvSpPr txBox="1">
            <a:spLocks noChangeArrowheads="1"/>
          </p:cNvSpPr>
          <p:nvPr/>
        </p:nvSpPr>
        <p:spPr bwMode="auto">
          <a:xfrm>
            <a:off x="294967" y="176980"/>
            <a:ext cx="8635181" cy="400110"/>
          </a:xfrm>
          <a:prstGeom prst="rect">
            <a:avLst/>
          </a:prstGeom>
          <a:noFill/>
          <a:ln w="9525">
            <a:noFill/>
            <a:miter lim="800000"/>
            <a:headEnd/>
            <a:tailEnd/>
          </a:ln>
        </p:spPr>
        <p:txBody>
          <a:bodyPr vert="horz" wrap="square" lIns="0" tIns="91440" rIns="0" bIns="0" numCol="1" anchor="ctr" anchorCtr="0" compatLnSpc="1">
            <a:prstTxWarp prst="textNoShape">
              <a:avLst/>
            </a:prstTxWarp>
            <a:spAutoFit/>
          </a:bodyPr>
          <a:lstStyle/>
          <a:p>
            <a:pPr marL="1887538" lvl="0" indent="-1887538" eaLnBrk="0" hangingPunct="0"/>
            <a:r>
              <a:rPr lang="el-GR" sz="2000" b="1" dirty="0" smtClean="0">
                <a:solidFill>
                  <a:srgbClr val="FF0000"/>
                </a:solidFill>
              </a:rPr>
              <a:t>ΛΥΣΗ</a:t>
            </a:r>
            <a:r>
              <a:rPr kumimoji="0" lang="el-GR" sz="2000" b="0" i="0" u="none" strike="noStrike" kern="0" cap="none" spc="0" normalizeH="0" baseline="0" noProof="0" dirty="0" smtClean="0">
                <a:ln>
                  <a:noFill/>
                </a:ln>
                <a:solidFill>
                  <a:srgbClr val="0D3857"/>
                </a:solidFill>
                <a:effectLst/>
                <a:uLnTx/>
                <a:uFillTx/>
                <a:latin typeface="+mj-lt"/>
                <a:ea typeface="+mj-ea"/>
                <a:cs typeface="ＭＳ Ｐゴシック"/>
              </a:rPr>
              <a:t>  </a:t>
            </a:r>
            <a:r>
              <a:rPr lang="el-GR" sz="1600" dirty="0" smtClean="0">
                <a:solidFill>
                  <a:srgbClr val="0D3857"/>
                </a:solidFill>
              </a:rPr>
              <a:t>(</a:t>
            </a:r>
            <a:r>
              <a:rPr lang="el-GR" sz="1600" i="1" dirty="0" smtClean="0">
                <a:solidFill>
                  <a:srgbClr val="0D3857"/>
                </a:solidFill>
              </a:rPr>
              <a:t>συνέχεια</a:t>
            </a:r>
            <a:r>
              <a:rPr lang="el-GR" sz="1600" dirty="0" smtClean="0">
                <a:solidFill>
                  <a:srgbClr val="0D3857"/>
                </a:solidFill>
              </a:rPr>
              <a:t>)</a:t>
            </a:r>
            <a:endParaRPr kumimoji="0" lang="en-US" sz="1600" i="0" u="none" strike="noStrike" kern="0" cap="none" spc="0" normalizeH="0" baseline="0" noProof="0" dirty="0" smtClean="0">
              <a:ln>
                <a:noFill/>
              </a:ln>
              <a:solidFill>
                <a:srgbClr val="0D3857"/>
              </a:solidFill>
              <a:effectLst/>
              <a:uLnTx/>
              <a:uFillTx/>
              <a:latin typeface="+mj-lt"/>
              <a:ea typeface="+mj-ea"/>
              <a:cs typeface="ＭＳ Ｐゴシック"/>
            </a:endParaRPr>
          </a:p>
        </p:txBody>
      </p:sp>
      <p:grpSp>
        <p:nvGrpSpPr>
          <p:cNvPr id="2" name="Group 66"/>
          <p:cNvGrpSpPr/>
          <p:nvPr/>
        </p:nvGrpSpPr>
        <p:grpSpPr>
          <a:xfrm>
            <a:off x="6325718" y="795236"/>
            <a:ext cx="2414932" cy="3874127"/>
            <a:chOff x="5513308" y="1835735"/>
            <a:chExt cx="3288260" cy="4745855"/>
          </a:xfrm>
        </p:grpSpPr>
        <p:sp>
          <p:nvSpPr>
            <p:cNvPr id="48" name="TextBox 47"/>
            <p:cNvSpPr txBox="1"/>
            <p:nvPr/>
          </p:nvSpPr>
          <p:spPr>
            <a:xfrm>
              <a:off x="7204951" y="1835735"/>
              <a:ext cx="530834" cy="452436"/>
            </a:xfrm>
            <a:prstGeom prst="rect">
              <a:avLst/>
            </a:prstGeom>
            <a:noFill/>
          </p:spPr>
          <p:txBody>
            <a:bodyPr wrap="none" rtlCol="0">
              <a:spAutoFit/>
            </a:bodyPr>
            <a:lstStyle/>
            <a:p>
              <a:r>
                <a:rPr lang="en-US" i="1" dirty="0" err="1" smtClean="0">
                  <a:latin typeface="Times New Roman" pitchFamily="18" charset="0"/>
                  <a:cs typeface="Times New Roman" pitchFamily="18" charset="0"/>
                </a:rPr>
                <a:t>dr</a:t>
              </a:r>
              <a:endParaRPr lang="el-GR" i="1" dirty="0">
                <a:latin typeface="Times New Roman" pitchFamily="18" charset="0"/>
                <a:cs typeface="Times New Roman" pitchFamily="18" charset="0"/>
              </a:endParaRPr>
            </a:p>
          </p:txBody>
        </p:sp>
        <p:sp>
          <p:nvSpPr>
            <p:cNvPr id="11" name="Rectangle 10"/>
            <p:cNvSpPr/>
            <p:nvPr/>
          </p:nvSpPr>
          <p:spPr bwMode="auto">
            <a:xfrm>
              <a:off x="5825509" y="2256502"/>
              <a:ext cx="91440" cy="417379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2" name="Frame 11"/>
            <p:cNvSpPr/>
            <p:nvPr/>
          </p:nvSpPr>
          <p:spPr bwMode="auto">
            <a:xfrm>
              <a:off x="6555239" y="2891101"/>
              <a:ext cx="1312607" cy="2880319"/>
            </a:xfrm>
            <a:prstGeom prst="frame">
              <a:avLst>
                <a:gd name="adj1" fmla="val 1786"/>
              </a:avLst>
            </a:prstGeom>
            <a:solidFill>
              <a:schemeClr val="bg1">
                <a:lumMod val="6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3" name="Multiply 12"/>
            <p:cNvSpPr/>
            <p:nvPr/>
          </p:nvSpPr>
          <p:spPr bwMode="auto">
            <a:xfrm>
              <a:off x="6051183" y="238704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4" name="Multiply 13"/>
            <p:cNvSpPr/>
            <p:nvPr/>
          </p:nvSpPr>
          <p:spPr bwMode="auto">
            <a:xfrm>
              <a:off x="6051183" y="310192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5" name="Multiply 14"/>
            <p:cNvSpPr/>
            <p:nvPr/>
          </p:nvSpPr>
          <p:spPr bwMode="auto">
            <a:xfrm>
              <a:off x="6051183" y="374999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6" name="Multiply 15"/>
            <p:cNvSpPr/>
            <p:nvPr/>
          </p:nvSpPr>
          <p:spPr bwMode="auto">
            <a:xfrm>
              <a:off x="6051183" y="447007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7" name="Multiply 16"/>
            <p:cNvSpPr/>
            <p:nvPr/>
          </p:nvSpPr>
          <p:spPr bwMode="auto">
            <a:xfrm>
              <a:off x="6051183" y="526736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9" name="Multiply 18"/>
            <p:cNvSpPr/>
            <p:nvPr/>
          </p:nvSpPr>
          <p:spPr bwMode="auto">
            <a:xfrm>
              <a:off x="6051183" y="598224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0" name="Multiply 19"/>
            <p:cNvSpPr/>
            <p:nvPr/>
          </p:nvSpPr>
          <p:spPr bwMode="auto">
            <a:xfrm>
              <a:off x="6766061" y="238704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1" name="Multiply 20"/>
            <p:cNvSpPr/>
            <p:nvPr/>
          </p:nvSpPr>
          <p:spPr bwMode="auto">
            <a:xfrm>
              <a:off x="6766061" y="310192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2" name="Multiply 21"/>
            <p:cNvSpPr/>
            <p:nvPr/>
          </p:nvSpPr>
          <p:spPr bwMode="auto">
            <a:xfrm>
              <a:off x="6766061" y="374999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3" name="Multiply 22"/>
            <p:cNvSpPr/>
            <p:nvPr/>
          </p:nvSpPr>
          <p:spPr bwMode="auto">
            <a:xfrm>
              <a:off x="6766061" y="447007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4" name="Multiply 23"/>
            <p:cNvSpPr/>
            <p:nvPr/>
          </p:nvSpPr>
          <p:spPr bwMode="auto">
            <a:xfrm>
              <a:off x="6766061" y="526736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5" name="Multiply 24"/>
            <p:cNvSpPr/>
            <p:nvPr/>
          </p:nvSpPr>
          <p:spPr bwMode="auto">
            <a:xfrm>
              <a:off x="6766061" y="598224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6" name="Multiply 25"/>
            <p:cNvSpPr/>
            <p:nvPr/>
          </p:nvSpPr>
          <p:spPr bwMode="auto">
            <a:xfrm>
              <a:off x="7486141" y="238704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7" name="Multiply 26"/>
            <p:cNvSpPr/>
            <p:nvPr/>
          </p:nvSpPr>
          <p:spPr bwMode="auto">
            <a:xfrm>
              <a:off x="7486141" y="310192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8" name="Multiply 27"/>
            <p:cNvSpPr/>
            <p:nvPr/>
          </p:nvSpPr>
          <p:spPr bwMode="auto">
            <a:xfrm>
              <a:off x="7486141" y="374999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9" name="Multiply 28"/>
            <p:cNvSpPr/>
            <p:nvPr/>
          </p:nvSpPr>
          <p:spPr bwMode="auto">
            <a:xfrm>
              <a:off x="7486141" y="447007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0" name="Multiply 29"/>
            <p:cNvSpPr/>
            <p:nvPr/>
          </p:nvSpPr>
          <p:spPr bwMode="auto">
            <a:xfrm>
              <a:off x="7486141" y="526736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1" name="Multiply 30"/>
            <p:cNvSpPr/>
            <p:nvPr/>
          </p:nvSpPr>
          <p:spPr bwMode="auto">
            <a:xfrm>
              <a:off x="7486141" y="598224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2" name="Multiply 31"/>
            <p:cNvSpPr/>
            <p:nvPr/>
          </p:nvSpPr>
          <p:spPr bwMode="auto">
            <a:xfrm>
              <a:off x="8206221" y="238704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3" name="Multiply 32"/>
            <p:cNvSpPr/>
            <p:nvPr/>
          </p:nvSpPr>
          <p:spPr bwMode="auto">
            <a:xfrm>
              <a:off x="8206221" y="310192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4" name="Multiply 33"/>
            <p:cNvSpPr/>
            <p:nvPr/>
          </p:nvSpPr>
          <p:spPr bwMode="auto">
            <a:xfrm>
              <a:off x="8206221" y="374999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5" name="Multiply 34"/>
            <p:cNvSpPr/>
            <p:nvPr/>
          </p:nvSpPr>
          <p:spPr bwMode="auto">
            <a:xfrm>
              <a:off x="8206221" y="447007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6" name="Multiply 35"/>
            <p:cNvSpPr/>
            <p:nvPr/>
          </p:nvSpPr>
          <p:spPr bwMode="auto">
            <a:xfrm>
              <a:off x="8206221" y="5267365"/>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7" name="Multiply 36"/>
            <p:cNvSpPr/>
            <p:nvPr/>
          </p:nvSpPr>
          <p:spPr bwMode="auto">
            <a:xfrm>
              <a:off x="8206221" y="5982243"/>
              <a:ext cx="221226" cy="221226"/>
            </a:xfrm>
            <a:prstGeom prst="mathMultiply">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39" name="Straight Arrow Connector 38"/>
            <p:cNvCxnSpPr/>
            <p:nvPr/>
          </p:nvCxnSpPr>
          <p:spPr bwMode="auto">
            <a:xfrm flipV="1">
              <a:off x="5691143" y="2839089"/>
              <a:ext cx="0" cy="731520"/>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sp>
          <p:nvSpPr>
            <p:cNvPr id="40" name="TextBox 39"/>
            <p:cNvSpPr txBox="1"/>
            <p:nvPr/>
          </p:nvSpPr>
          <p:spPr>
            <a:xfrm>
              <a:off x="5513308" y="2424849"/>
              <a:ext cx="356218" cy="452436"/>
            </a:xfrm>
            <a:prstGeom prst="rect">
              <a:avLst/>
            </a:prstGeom>
            <a:noFill/>
          </p:spPr>
          <p:txBody>
            <a:bodyPr wrap="square" rtlCol="0">
              <a:spAutoFit/>
            </a:bodyPr>
            <a:lstStyle/>
            <a:p>
              <a:r>
                <a:rPr lang="el-GR" i="1" dirty="0" smtClean="0">
                  <a:latin typeface="Times New Roman" pitchFamily="18" charset="0"/>
                  <a:cs typeface="Times New Roman" pitchFamily="18" charset="0"/>
                </a:rPr>
                <a:t>Ι</a:t>
              </a:r>
              <a:endParaRPr lang="el-GR" i="1" dirty="0">
                <a:latin typeface="Times New Roman" pitchFamily="18" charset="0"/>
                <a:cs typeface="Times New Roman" pitchFamily="18" charset="0"/>
              </a:endParaRPr>
            </a:p>
          </p:txBody>
        </p:sp>
        <p:sp>
          <p:nvSpPr>
            <p:cNvPr id="41" name="Rectangle 40"/>
            <p:cNvSpPr/>
            <p:nvPr/>
          </p:nvSpPr>
          <p:spPr bwMode="auto">
            <a:xfrm>
              <a:off x="7347327" y="2891101"/>
              <a:ext cx="144016" cy="2880320"/>
            </a:xfrm>
            <a:prstGeom prst="rect">
              <a:avLst/>
            </a:prstGeom>
            <a:solidFill>
              <a:schemeClr val="accent5">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43" name="Straight Connector 42"/>
            <p:cNvCxnSpPr/>
            <p:nvPr/>
          </p:nvCxnSpPr>
          <p:spPr bwMode="auto">
            <a:xfrm flipV="1">
              <a:off x="7347327" y="2182305"/>
              <a:ext cx="0" cy="64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flipV="1">
              <a:off x="7478327" y="2182305"/>
              <a:ext cx="0" cy="64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Arrow Connector 45"/>
            <p:cNvCxnSpPr/>
            <p:nvPr/>
          </p:nvCxnSpPr>
          <p:spPr bwMode="auto">
            <a:xfrm>
              <a:off x="6858000" y="2241753"/>
              <a:ext cx="48669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flipH="1">
              <a:off x="7497084" y="2246673"/>
              <a:ext cx="48669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0" name="Straight Connector 49"/>
            <p:cNvCxnSpPr/>
            <p:nvPr/>
          </p:nvCxnSpPr>
          <p:spPr bwMode="auto">
            <a:xfrm flipV="1">
              <a:off x="6555855" y="5829981"/>
              <a:ext cx="0" cy="64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flipV="1">
              <a:off x="7853688" y="5815324"/>
              <a:ext cx="0" cy="64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Arrow Connector 51"/>
            <p:cNvCxnSpPr/>
            <p:nvPr/>
          </p:nvCxnSpPr>
          <p:spPr bwMode="auto">
            <a:xfrm>
              <a:off x="5933770" y="6376214"/>
              <a:ext cx="594360" cy="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49" name="TextBox 48"/>
            <p:cNvSpPr txBox="1"/>
            <p:nvPr/>
          </p:nvSpPr>
          <p:spPr>
            <a:xfrm>
              <a:off x="6107844" y="6129123"/>
              <a:ext cx="265417" cy="452436"/>
            </a:xfrm>
            <a:prstGeom prst="rect">
              <a:avLst/>
            </a:prstGeom>
            <a:solidFill>
              <a:schemeClr val="bg1"/>
            </a:solidFill>
          </p:spPr>
          <p:txBody>
            <a:bodyPr wrap="none" lIns="45720" rIns="45720" rtlCol="0">
              <a:spAutoFit/>
            </a:bodyPr>
            <a:lstStyle/>
            <a:p>
              <a:r>
                <a:rPr lang="en-US" i="1" dirty="0" smtClean="0">
                  <a:latin typeface="Times New Roman" pitchFamily="18" charset="0"/>
                  <a:cs typeface="Times New Roman" pitchFamily="18" charset="0"/>
                </a:rPr>
                <a:t>c</a:t>
              </a:r>
              <a:endParaRPr lang="el-GR" i="1" dirty="0">
                <a:latin typeface="Times New Roman" pitchFamily="18" charset="0"/>
                <a:cs typeface="Times New Roman" pitchFamily="18" charset="0"/>
              </a:endParaRPr>
            </a:p>
          </p:txBody>
        </p:sp>
        <p:cxnSp>
          <p:nvCxnSpPr>
            <p:cNvPr id="53" name="Straight Arrow Connector 52"/>
            <p:cNvCxnSpPr/>
            <p:nvPr/>
          </p:nvCxnSpPr>
          <p:spPr bwMode="auto">
            <a:xfrm>
              <a:off x="6572854" y="6366386"/>
              <a:ext cx="1280160" cy="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54" name="TextBox 53"/>
            <p:cNvSpPr txBox="1"/>
            <p:nvPr/>
          </p:nvSpPr>
          <p:spPr>
            <a:xfrm>
              <a:off x="7107466" y="6166857"/>
              <a:ext cx="246647" cy="414733"/>
            </a:xfrm>
            <a:prstGeom prst="rect">
              <a:avLst/>
            </a:prstGeom>
            <a:solidFill>
              <a:schemeClr val="bg1"/>
            </a:solidFill>
          </p:spPr>
          <p:txBody>
            <a:bodyPr wrap="none" lIns="0" rIns="0" rtlCol="0">
              <a:spAutoFit/>
            </a:bodyPr>
            <a:lstStyle/>
            <a:p>
              <a:r>
                <a:rPr lang="el-GR" sz="1600" i="1" dirty="0" smtClean="0">
                  <a:latin typeface="Times New Roman" pitchFamily="18" charset="0"/>
                  <a:cs typeface="Times New Roman" pitchFamily="18" charset="0"/>
                  <a:sym typeface="Symbol"/>
                </a:rPr>
                <a:t> </a:t>
              </a:r>
              <a:endParaRPr lang="el-GR" sz="1600" i="1" dirty="0">
                <a:latin typeface="Times New Roman" pitchFamily="18" charset="0"/>
                <a:cs typeface="Times New Roman" pitchFamily="18" charset="0"/>
              </a:endParaRPr>
            </a:p>
          </p:txBody>
        </p:sp>
        <p:cxnSp>
          <p:nvCxnSpPr>
            <p:cNvPr id="56" name="Straight Connector 55"/>
            <p:cNvCxnSpPr/>
            <p:nvPr/>
          </p:nvCxnSpPr>
          <p:spPr bwMode="auto">
            <a:xfrm rot="16200000" flipV="1">
              <a:off x="8256804" y="5436796"/>
              <a:ext cx="0" cy="64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rot="16200000" flipV="1">
              <a:off x="8246971" y="2580525"/>
              <a:ext cx="0" cy="64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Arrow Connector 57"/>
            <p:cNvCxnSpPr/>
            <p:nvPr/>
          </p:nvCxnSpPr>
          <p:spPr bwMode="auto">
            <a:xfrm rot="5400000">
              <a:off x="7068894" y="4324242"/>
              <a:ext cx="2834640" cy="0"/>
            </a:xfrm>
            <a:prstGeom prst="straightConnector1">
              <a:avLst/>
            </a:prstGeom>
            <a:solidFill>
              <a:schemeClr val="accent1"/>
            </a:solidFill>
            <a:ln w="9525" cap="flat" cmpd="sng" algn="ctr">
              <a:solidFill>
                <a:schemeClr val="tx1"/>
              </a:solidFill>
              <a:prstDash val="solid"/>
              <a:round/>
              <a:headEnd type="triangle" w="med" len="med"/>
              <a:tailEnd type="triangle" w="med" len="med"/>
            </a:ln>
            <a:effectLst/>
          </p:spPr>
        </p:cxnSp>
        <p:sp>
          <p:nvSpPr>
            <p:cNvPr id="59" name="TextBox 58"/>
            <p:cNvSpPr txBox="1"/>
            <p:nvPr/>
          </p:nvSpPr>
          <p:spPr>
            <a:xfrm>
              <a:off x="8340580" y="4103683"/>
              <a:ext cx="460988" cy="414733"/>
            </a:xfrm>
            <a:prstGeom prst="rect">
              <a:avLst/>
            </a:prstGeom>
            <a:solidFill>
              <a:schemeClr val="bg1"/>
            </a:solidFill>
          </p:spPr>
          <p:txBody>
            <a:bodyPr wrap="none" lIns="91440" rIns="91440" rtlCol="0">
              <a:spAutoFit/>
            </a:bodyPr>
            <a:lstStyle/>
            <a:p>
              <a:r>
                <a:rPr lang="en-US" sz="1600" i="1" dirty="0" smtClean="0">
                  <a:latin typeface="Times New Roman" pitchFamily="18" charset="0"/>
                  <a:cs typeface="Times New Roman" pitchFamily="18" charset="0"/>
                  <a:sym typeface="Symbol"/>
                </a:rPr>
                <a:t>b</a:t>
              </a:r>
              <a:r>
                <a:rPr lang="el-GR" sz="1600" i="1" dirty="0" smtClean="0">
                  <a:latin typeface="Times New Roman" pitchFamily="18" charset="0"/>
                  <a:cs typeface="Times New Roman" pitchFamily="18" charset="0"/>
                  <a:sym typeface="Symbol"/>
                </a:rPr>
                <a:t> </a:t>
              </a:r>
              <a:endParaRPr lang="el-GR" sz="1600" i="1" dirty="0">
                <a:latin typeface="Times New Roman" pitchFamily="18" charset="0"/>
                <a:cs typeface="Times New Roman" pitchFamily="18" charset="0"/>
              </a:endParaRPr>
            </a:p>
          </p:txBody>
        </p:sp>
        <p:cxnSp>
          <p:nvCxnSpPr>
            <p:cNvPr id="65" name="Straight Arrow Connector 64"/>
            <p:cNvCxnSpPr/>
            <p:nvPr/>
          </p:nvCxnSpPr>
          <p:spPr bwMode="auto">
            <a:xfrm>
              <a:off x="5948543" y="4237653"/>
              <a:ext cx="13716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6" name="TextBox 65"/>
            <p:cNvSpPr txBox="1"/>
            <p:nvPr/>
          </p:nvSpPr>
          <p:spPr>
            <a:xfrm>
              <a:off x="6123819" y="3972531"/>
              <a:ext cx="247955" cy="452436"/>
            </a:xfrm>
            <a:prstGeom prst="rect">
              <a:avLst/>
            </a:prstGeom>
            <a:solidFill>
              <a:schemeClr val="bg1"/>
            </a:solidFill>
          </p:spPr>
          <p:txBody>
            <a:bodyPr wrap="none" lIns="45720" rIns="45720" rtlCol="0">
              <a:spAutoFit/>
            </a:bodyPr>
            <a:lstStyle/>
            <a:p>
              <a:r>
                <a:rPr lang="en-US" i="1" dirty="0" smtClean="0">
                  <a:latin typeface="Times New Roman" pitchFamily="18" charset="0"/>
                  <a:cs typeface="Times New Roman" pitchFamily="18" charset="0"/>
                </a:rPr>
                <a:t>r</a:t>
              </a:r>
              <a:endParaRPr lang="el-GR" i="1" dirty="0">
                <a:latin typeface="Times New Roman" pitchFamily="18" charset="0"/>
                <a:cs typeface="Times New Roman" pitchFamily="18" charset="0"/>
              </a:endParaRPr>
            </a:p>
          </p:txBody>
        </p:sp>
      </p:grpSp>
      <p:graphicFrame>
        <p:nvGraphicFramePr>
          <p:cNvPr id="146439" name="Object 7"/>
          <p:cNvGraphicFramePr>
            <a:graphicFrameLocks noChangeAspect="1"/>
          </p:cNvGraphicFramePr>
          <p:nvPr/>
        </p:nvGraphicFramePr>
        <p:xfrm>
          <a:off x="608627" y="2275044"/>
          <a:ext cx="3076576" cy="787400"/>
        </p:xfrm>
        <a:graphic>
          <a:graphicData uri="http://schemas.openxmlformats.org/presentationml/2006/ole">
            <p:oleObj spid="_x0000_s149508" name="Equation" r:id="rId3" imgW="1739880" imgH="444240" progId="Equation.3">
              <p:embed/>
            </p:oleObj>
          </a:graphicData>
        </a:graphic>
      </p:graphicFrame>
      <p:graphicFrame>
        <p:nvGraphicFramePr>
          <p:cNvPr id="149511" name="Object 7"/>
          <p:cNvGraphicFramePr>
            <a:graphicFrameLocks noChangeAspect="1"/>
          </p:cNvGraphicFramePr>
          <p:nvPr/>
        </p:nvGraphicFramePr>
        <p:xfrm>
          <a:off x="3693914" y="2295374"/>
          <a:ext cx="1347788" cy="674687"/>
        </p:xfrm>
        <a:graphic>
          <a:graphicData uri="http://schemas.openxmlformats.org/presentationml/2006/ole">
            <p:oleObj spid="_x0000_s149511" name="Equation" r:id="rId4" imgW="761760" imgH="380880" progId="Equation.3">
              <p:embed/>
            </p:oleObj>
          </a:graphicData>
        </a:graphic>
      </p:graphicFrame>
      <p:graphicFrame>
        <p:nvGraphicFramePr>
          <p:cNvPr id="149512" name="Object 7"/>
          <p:cNvGraphicFramePr>
            <a:graphicFrameLocks noChangeAspect="1"/>
          </p:cNvGraphicFramePr>
          <p:nvPr/>
        </p:nvGraphicFramePr>
        <p:xfrm>
          <a:off x="592853" y="3775245"/>
          <a:ext cx="1909762" cy="831850"/>
        </p:xfrm>
        <a:graphic>
          <a:graphicData uri="http://schemas.openxmlformats.org/presentationml/2006/ole">
            <p:oleObj spid="_x0000_s149512" name="Equation" r:id="rId5" imgW="1079280" imgH="469800" progId="Equation.3">
              <p:embed/>
            </p:oleObj>
          </a:graphicData>
        </a:graphic>
      </p:graphicFrame>
      <p:graphicFrame>
        <p:nvGraphicFramePr>
          <p:cNvPr id="149513" name="Object 7"/>
          <p:cNvGraphicFramePr>
            <a:graphicFrameLocks noChangeAspect="1"/>
          </p:cNvGraphicFramePr>
          <p:nvPr/>
        </p:nvGraphicFramePr>
        <p:xfrm>
          <a:off x="2554857" y="3832395"/>
          <a:ext cx="1573213" cy="674687"/>
        </p:xfrm>
        <a:graphic>
          <a:graphicData uri="http://schemas.openxmlformats.org/presentationml/2006/ole">
            <p:oleObj spid="_x0000_s149513" name="Equation" r:id="rId6" imgW="888840" imgH="380880" progId="Equation.3">
              <p:embed/>
            </p:oleObj>
          </a:graphicData>
        </a:graphic>
      </p:graphicFrame>
      <p:graphicFrame>
        <p:nvGraphicFramePr>
          <p:cNvPr id="149514" name="Object 7"/>
          <p:cNvGraphicFramePr>
            <a:graphicFrameLocks noChangeAspect="1"/>
          </p:cNvGraphicFramePr>
          <p:nvPr/>
        </p:nvGraphicFramePr>
        <p:xfrm>
          <a:off x="598488" y="5205413"/>
          <a:ext cx="2830512" cy="674687"/>
        </p:xfrm>
        <a:graphic>
          <a:graphicData uri="http://schemas.openxmlformats.org/presentationml/2006/ole">
            <p:oleObj spid="_x0000_s149514" name="Equation" r:id="rId7" imgW="1600200" imgH="380880" progId="Equation.3">
              <p:embed/>
            </p:oleObj>
          </a:graphicData>
        </a:graphic>
      </p:graphicFrame>
      <p:graphicFrame>
        <p:nvGraphicFramePr>
          <p:cNvPr id="149515" name="Object 7"/>
          <p:cNvGraphicFramePr>
            <a:graphicFrameLocks noChangeAspect="1"/>
          </p:cNvGraphicFramePr>
          <p:nvPr/>
        </p:nvGraphicFramePr>
        <p:xfrm>
          <a:off x="3482975" y="5200650"/>
          <a:ext cx="1798638" cy="674688"/>
        </p:xfrm>
        <a:graphic>
          <a:graphicData uri="http://schemas.openxmlformats.org/presentationml/2006/ole">
            <p:oleObj spid="_x0000_s149515" name="Equation" r:id="rId8" imgW="1015920" imgH="380880" progId="Equation.3">
              <p:embed/>
            </p:oleObj>
          </a:graphicData>
        </a:graphic>
      </p:graphicFrame>
      <p:sp>
        <p:nvSpPr>
          <p:cNvPr id="64" name="Rectangle 63"/>
          <p:cNvSpPr/>
          <p:nvPr/>
        </p:nvSpPr>
        <p:spPr>
          <a:xfrm>
            <a:off x="5340118" y="5338605"/>
            <a:ext cx="3730830" cy="369332"/>
          </a:xfrm>
          <a:prstGeom prst="rect">
            <a:avLst/>
          </a:prstGeom>
        </p:spPr>
        <p:txBody>
          <a:bodyPr wrap="none">
            <a:spAutoFit/>
          </a:bodyPr>
          <a:lstStyle/>
          <a:p>
            <a:r>
              <a:rPr lang="el-GR" sz="1600" dirty="0" smtClean="0">
                <a:solidFill>
                  <a:srgbClr val="000000"/>
                </a:solidFill>
                <a:cs typeface="Times New Roman" pitchFamily="18" charset="0"/>
                <a:sym typeface="Symbol"/>
              </a:rPr>
              <a:t>(διότι</a:t>
            </a:r>
            <a:r>
              <a:rPr lang="en-US" dirty="0" smtClean="0">
                <a:solidFill>
                  <a:srgbClr val="000000"/>
                </a:solidFill>
                <a:cs typeface="Times New Roman" pitchFamily="18" charset="0"/>
                <a:sym typeface="Symbol"/>
              </a:rPr>
              <a:t> </a:t>
            </a:r>
            <a:r>
              <a:rPr lang="en-US" i="1" dirty="0" err="1" smtClean="0">
                <a:solidFill>
                  <a:srgbClr val="000000"/>
                </a:solidFill>
                <a:latin typeface="Times New Roman" pitchFamily="18" charset="0"/>
                <a:cs typeface="Times New Roman" pitchFamily="18" charset="0"/>
                <a:sym typeface="Symbol"/>
              </a:rPr>
              <a:t>ln</a:t>
            </a:r>
            <a:r>
              <a:rPr lang="en-US" dirty="0" smtClean="0">
                <a:solidFill>
                  <a:srgbClr val="000000"/>
                </a:solidFill>
                <a:latin typeface="Times New Roman" pitchFamily="18" charset="0"/>
                <a:cs typeface="Times New Roman" pitchFamily="18" charset="0"/>
                <a:sym typeface="Symbol"/>
              </a:rPr>
              <a:t>(</a:t>
            </a:r>
            <a:r>
              <a:rPr lang="en-US" i="1" dirty="0" smtClean="0">
                <a:solidFill>
                  <a:srgbClr val="000000"/>
                </a:solidFill>
                <a:latin typeface="Times New Roman" pitchFamily="18" charset="0"/>
                <a:cs typeface="Times New Roman" pitchFamily="18" charset="0"/>
                <a:sym typeface="Symbol"/>
              </a:rPr>
              <a:t>a/b</a:t>
            </a:r>
            <a:r>
              <a:rPr lang="en-US" dirty="0" smtClean="0">
                <a:solidFill>
                  <a:srgbClr val="000000"/>
                </a:solidFill>
                <a:latin typeface="Times New Roman" pitchFamily="18" charset="0"/>
                <a:cs typeface="Times New Roman" pitchFamily="18" charset="0"/>
                <a:sym typeface="Symbol"/>
              </a:rPr>
              <a:t>) = </a:t>
            </a:r>
            <a:r>
              <a:rPr lang="en-US" i="1" dirty="0" err="1" smtClean="0">
                <a:solidFill>
                  <a:srgbClr val="000000"/>
                </a:solidFill>
                <a:latin typeface="Times New Roman" pitchFamily="18" charset="0"/>
                <a:cs typeface="Times New Roman" pitchFamily="18" charset="0"/>
                <a:sym typeface="Symbol"/>
              </a:rPr>
              <a:t>lna</a:t>
            </a:r>
            <a:r>
              <a:rPr lang="en-US" i="1" dirty="0" smtClean="0">
                <a:solidFill>
                  <a:srgbClr val="000000"/>
                </a:solidFill>
                <a:latin typeface="Times New Roman" pitchFamily="18" charset="0"/>
                <a:cs typeface="Times New Roman" pitchFamily="18" charset="0"/>
                <a:sym typeface="Symbol"/>
              </a:rPr>
              <a:t> </a:t>
            </a:r>
            <a:r>
              <a:rPr lang="en-US" dirty="0" smtClean="0">
                <a:solidFill>
                  <a:srgbClr val="000000"/>
                </a:solidFill>
                <a:latin typeface="Times New Roman" pitchFamily="18" charset="0"/>
                <a:cs typeface="Times New Roman" pitchFamily="18" charset="0"/>
                <a:sym typeface="Symbol"/>
              </a:rPr>
              <a:t> </a:t>
            </a:r>
            <a:r>
              <a:rPr lang="en-US" i="1" dirty="0" err="1" smtClean="0">
                <a:solidFill>
                  <a:srgbClr val="000000"/>
                </a:solidFill>
                <a:latin typeface="Times New Roman" pitchFamily="18" charset="0"/>
                <a:cs typeface="Times New Roman" pitchFamily="18" charset="0"/>
                <a:sym typeface="Symbol"/>
              </a:rPr>
              <a:t>lnb</a:t>
            </a:r>
            <a:r>
              <a:rPr lang="en-US" i="1" dirty="0" smtClean="0">
                <a:solidFill>
                  <a:srgbClr val="000000"/>
                </a:solidFill>
                <a:cs typeface="Times New Roman" pitchFamily="18" charset="0"/>
                <a:sym typeface="Symbol"/>
              </a:rPr>
              <a:t>,</a:t>
            </a:r>
            <a:r>
              <a:rPr lang="en-US" dirty="0" smtClean="0">
                <a:solidFill>
                  <a:srgbClr val="000000"/>
                </a:solidFill>
                <a:cs typeface="Times New Roman" pitchFamily="18" charset="0"/>
                <a:sym typeface="Symbol"/>
              </a:rPr>
              <a:t> </a:t>
            </a:r>
            <a:r>
              <a:rPr lang="el-GR" sz="1600" dirty="0" smtClean="0">
                <a:solidFill>
                  <a:srgbClr val="000000"/>
                </a:solidFill>
                <a:cs typeface="Times New Roman" pitchFamily="18" charset="0"/>
                <a:sym typeface="Symbol"/>
              </a:rPr>
              <a:t>βλ. σελ. 9</a:t>
            </a:r>
            <a:r>
              <a:rPr lang="en-US" sz="1600" dirty="0" smtClean="0">
                <a:solidFill>
                  <a:srgbClr val="000000"/>
                </a:solidFill>
                <a:cs typeface="Times New Roman" pitchFamily="18" charset="0"/>
                <a:sym typeface="Symbol"/>
              </a:rPr>
              <a:t>8</a:t>
            </a:r>
            <a:r>
              <a:rPr lang="el-GR" sz="1600" dirty="0" smtClean="0">
                <a:solidFill>
                  <a:srgbClr val="000000"/>
                </a:solidFill>
                <a:cs typeface="Times New Roman" pitchFamily="18" charset="0"/>
                <a:sym typeface="Symbol"/>
              </a:rPr>
              <a:t>7)</a:t>
            </a:r>
            <a:endParaRPr lang="el-GR" sz="1600" dirty="0"/>
          </a:p>
        </p:txBody>
      </p:sp>
      <p:graphicFrame>
        <p:nvGraphicFramePr>
          <p:cNvPr id="149516" name="Object 7"/>
          <p:cNvGraphicFramePr>
            <a:graphicFrameLocks noChangeAspect="1"/>
          </p:cNvGraphicFramePr>
          <p:nvPr/>
        </p:nvGraphicFramePr>
        <p:xfrm>
          <a:off x="614003" y="5827379"/>
          <a:ext cx="2314575" cy="719137"/>
        </p:xfrm>
        <a:graphic>
          <a:graphicData uri="http://schemas.openxmlformats.org/presentationml/2006/ole">
            <p:oleObj spid="_x0000_s149516" name="Equation" r:id="rId9" imgW="1307880" imgH="4060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blinds(horizontal)">
                                      <p:cBhvr>
                                        <p:cTn id="7" dur="500"/>
                                        <p:tgtEl>
                                          <p:spTgt spid="16388">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88">
                                            <p:txEl>
                                              <p:pRg st="1" end="1"/>
                                            </p:txEl>
                                          </p:spTgt>
                                        </p:tgtEl>
                                        <p:attrNameLst>
                                          <p:attrName>style.visibility</p:attrName>
                                        </p:attrNameLst>
                                      </p:cBhvr>
                                      <p:to>
                                        <p:strVal val="visible"/>
                                      </p:to>
                                    </p:set>
                                    <p:animEffect transition="in" filter="blinds(horizontal)">
                                      <p:cBhvr>
                                        <p:cTn id="10" dur="500"/>
                                        <p:tgtEl>
                                          <p:spTgt spid="16388">
                                            <p:txEl>
                                              <p:pRg st="1" end="1"/>
                                            </p:txEl>
                                          </p:spTgt>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146439"/>
                                        </p:tgtEl>
                                        <p:attrNameLst>
                                          <p:attrName>style.visibility</p:attrName>
                                        </p:attrNameLst>
                                      </p:cBhvr>
                                      <p:to>
                                        <p:strVal val="visible"/>
                                      </p:to>
                                    </p:set>
                                    <p:animEffect transition="in" filter="blinds(horizontal)">
                                      <p:cBhvr>
                                        <p:cTn id="14" dur="500"/>
                                        <p:tgtEl>
                                          <p:spTgt spid="14643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49511"/>
                                        </p:tgtEl>
                                        <p:attrNameLst>
                                          <p:attrName>style.visibility</p:attrName>
                                        </p:attrNameLst>
                                      </p:cBhvr>
                                      <p:to>
                                        <p:strVal val="visible"/>
                                      </p:to>
                                    </p:set>
                                    <p:animEffect transition="in" filter="blinds(horizontal)">
                                      <p:cBhvr>
                                        <p:cTn id="19" dur="500"/>
                                        <p:tgtEl>
                                          <p:spTgt spid="14951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6388">
                                            <p:txEl>
                                              <p:pRg st="4" end="4"/>
                                            </p:txEl>
                                          </p:spTgt>
                                        </p:tgtEl>
                                        <p:attrNameLst>
                                          <p:attrName>style.visibility</p:attrName>
                                        </p:attrNameLst>
                                      </p:cBhvr>
                                      <p:to>
                                        <p:strVal val="visible"/>
                                      </p:to>
                                    </p:set>
                                    <p:animEffect transition="in" filter="blinds(horizontal)">
                                      <p:cBhvr>
                                        <p:cTn id="24" dur="500"/>
                                        <p:tgtEl>
                                          <p:spTgt spid="16388">
                                            <p:txEl>
                                              <p:pRg st="4" end="4"/>
                                            </p:txEl>
                                          </p:spTgt>
                                        </p:tgtEl>
                                      </p:cBhvr>
                                    </p:animEffect>
                                  </p:childTnLst>
                                </p:cTn>
                              </p:par>
                            </p:childTnLst>
                          </p:cTn>
                        </p:par>
                        <p:par>
                          <p:cTn id="25" fill="hold">
                            <p:stCondLst>
                              <p:cond delay="500"/>
                            </p:stCondLst>
                            <p:childTnLst>
                              <p:par>
                                <p:cTn id="26" presetID="3" presetClass="entr" presetSubtype="10" fill="hold" nodeType="afterEffect">
                                  <p:stCondLst>
                                    <p:cond delay="0"/>
                                  </p:stCondLst>
                                  <p:childTnLst>
                                    <p:set>
                                      <p:cBhvr>
                                        <p:cTn id="27" dur="1" fill="hold">
                                          <p:stCondLst>
                                            <p:cond delay="0"/>
                                          </p:stCondLst>
                                        </p:cTn>
                                        <p:tgtEl>
                                          <p:spTgt spid="149512"/>
                                        </p:tgtEl>
                                        <p:attrNameLst>
                                          <p:attrName>style.visibility</p:attrName>
                                        </p:attrNameLst>
                                      </p:cBhvr>
                                      <p:to>
                                        <p:strVal val="visible"/>
                                      </p:to>
                                    </p:set>
                                    <p:animEffect transition="in" filter="blinds(horizontal)">
                                      <p:cBhvr>
                                        <p:cTn id="28" dur="500"/>
                                        <p:tgtEl>
                                          <p:spTgt spid="1495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49513"/>
                                        </p:tgtEl>
                                        <p:attrNameLst>
                                          <p:attrName>style.visibility</p:attrName>
                                        </p:attrNameLst>
                                      </p:cBhvr>
                                      <p:to>
                                        <p:strVal val="visible"/>
                                      </p:to>
                                    </p:set>
                                    <p:animEffect transition="in" filter="blinds(horizontal)">
                                      <p:cBhvr>
                                        <p:cTn id="33" dur="500"/>
                                        <p:tgtEl>
                                          <p:spTgt spid="149513"/>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16388">
                                            <p:txEl>
                                              <p:pRg st="7" end="7"/>
                                            </p:txEl>
                                          </p:spTgt>
                                        </p:tgtEl>
                                        <p:attrNameLst>
                                          <p:attrName>style.visibility</p:attrName>
                                        </p:attrNameLst>
                                      </p:cBhvr>
                                      <p:to>
                                        <p:strVal val="visible"/>
                                      </p:to>
                                    </p:set>
                                    <p:animEffect transition="in" filter="blinds(horizontal)">
                                      <p:cBhvr>
                                        <p:cTn id="37" dur="500"/>
                                        <p:tgtEl>
                                          <p:spTgt spid="1638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9514"/>
                                        </p:tgtEl>
                                        <p:attrNameLst>
                                          <p:attrName>style.visibility</p:attrName>
                                        </p:attrNameLst>
                                      </p:cBhvr>
                                      <p:to>
                                        <p:strVal val="visible"/>
                                      </p:to>
                                    </p:set>
                                    <p:animEffect transition="in" filter="blinds(horizontal)">
                                      <p:cBhvr>
                                        <p:cTn id="42" dur="500"/>
                                        <p:tgtEl>
                                          <p:spTgt spid="1495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9515"/>
                                        </p:tgtEl>
                                        <p:attrNameLst>
                                          <p:attrName>style.visibility</p:attrName>
                                        </p:attrNameLst>
                                      </p:cBhvr>
                                      <p:to>
                                        <p:strVal val="visible"/>
                                      </p:to>
                                    </p:set>
                                    <p:animEffect transition="in" filter="blinds(horizontal)">
                                      <p:cBhvr>
                                        <p:cTn id="47" dur="500"/>
                                        <p:tgtEl>
                                          <p:spTgt spid="149515"/>
                                        </p:tgtEl>
                                      </p:cBhvr>
                                    </p:animEffect>
                                  </p:childTnLst>
                                </p:cTn>
                              </p:par>
                            </p:childTnLst>
                          </p:cTn>
                        </p:par>
                        <p:par>
                          <p:cTn id="48" fill="hold">
                            <p:stCondLst>
                              <p:cond delay="500"/>
                            </p:stCondLst>
                            <p:childTnLst>
                              <p:par>
                                <p:cTn id="49" presetID="3" presetClass="entr" presetSubtype="10" fill="hold" grpId="0" nodeType="after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blinds(horizontal)">
                                      <p:cBhvr>
                                        <p:cTn id="51" dur="500"/>
                                        <p:tgtEl>
                                          <p:spTgt spid="6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49516"/>
                                        </p:tgtEl>
                                        <p:attrNameLst>
                                          <p:attrName>style.visibility</p:attrName>
                                        </p:attrNameLst>
                                      </p:cBhvr>
                                      <p:to>
                                        <p:strVal val="visible"/>
                                      </p:to>
                                    </p:set>
                                    <p:animEffect transition="in" filter="blinds(horizontal)">
                                      <p:cBhvr>
                                        <p:cTn id="56" dur="500"/>
                                        <p:tgtEl>
                                          <p:spTgt spid="149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uiExpand="1" build="p"/>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smtClean="0">
                <a:solidFill>
                  <a:srgbClr val="0D3857"/>
                </a:solidFill>
              </a:rPr>
              <a:t>Ο νόμος Biot</a:t>
            </a:r>
            <a:r>
              <a:rPr lang="el-GR" smtClean="0">
                <a:solidFill>
                  <a:srgbClr val="0D3857"/>
                </a:solidFill>
              </a:rPr>
              <a:t>-</a:t>
            </a:r>
            <a:r>
              <a:rPr lang="en-US" smtClean="0">
                <a:solidFill>
                  <a:srgbClr val="0D3857"/>
                </a:solidFill>
              </a:rPr>
              <a:t>Savart – </a:t>
            </a:r>
            <a:r>
              <a:rPr lang="el-GR" smtClean="0">
                <a:solidFill>
                  <a:srgbClr val="0D3857"/>
                </a:solidFill>
              </a:rPr>
              <a:t>Ε</a:t>
            </a:r>
            <a:r>
              <a:rPr lang="en-US" smtClean="0">
                <a:solidFill>
                  <a:srgbClr val="0D3857"/>
                </a:solidFill>
              </a:rPr>
              <a:t>ξίσωση</a:t>
            </a:r>
          </a:p>
        </p:txBody>
      </p:sp>
      <p:sp>
        <p:nvSpPr>
          <p:cNvPr id="2052" name="Rectangle 3"/>
          <p:cNvSpPr>
            <a:spLocks noGrp="1" noChangeArrowheads="1"/>
          </p:cNvSpPr>
          <p:nvPr>
            <p:ph idx="1"/>
          </p:nvPr>
        </p:nvSpPr>
        <p:spPr>
          <a:xfrm>
            <a:off x="457199" y="1676400"/>
            <a:ext cx="4778477" cy="4755148"/>
          </a:xfrm>
        </p:spPr>
        <p:txBody>
          <a:bodyPr wrap="square">
            <a:spAutoFit/>
          </a:bodyPr>
          <a:lstStyle/>
          <a:p>
            <a:pPr marL="0" indent="0">
              <a:lnSpc>
                <a:spcPct val="100000"/>
              </a:lnSpc>
              <a:spcBef>
                <a:spcPts val="1800"/>
              </a:spcBef>
            </a:pPr>
            <a:r>
              <a:rPr lang="el-GR" dirty="0" smtClean="0">
                <a:solidFill>
                  <a:srgbClr val="000000"/>
                </a:solidFill>
              </a:rPr>
              <a:t>Η </a:t>
            </a:r>
            <a:r>
              <a:rPr lang="en-US" dirty="0" err="1" smtClean="0">
                <a:solidFill>
                  <a:srgbClr val="000000"/>
                </a:solidFill>
              </a:rPr>
              <a:t>μαθηματική</a:t>
            </a:r>
            <a:r>
              <a:rPr lang="en-US" dirty="0" smtClean="0">
                <a:solidFill>
                  <a:srgbClr val="000000"/>
                </a:solidFill>
              </a:rPr>
              <a:t> </a:t>
            </a:r>
            <a:r>
              <a:rPr lang="en-US" dirty="0" err="1" smtClean="0">
                <a:solidFill>
                  <a:srgbClr val="000000"/>
                </a:solidFill>
              </a:rPr>
              <a:t>εξίσωση</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γνωστή</a:t>
            </a:r>
            <a:r>
              <a:rPr lang="en-US" dirty="0" smtClean="0">
                <a:solidFill>
                  <a:srgbClr val="000000"/>
                </a:solidFill>
              </a:rPr>
              <a:t> </a:t>
            </a:r>
            <a:r>
              <a:rPr lang="en-US" dirty="0" err="1" smtClean="0">
                <a:solidFill>
                  <a:srgbClr val="000000"/>
                </a:solidFill>
              </a:rPr>
              <a:t>ως</a:t>
            </a:r>
            <a:r>
              <a:rPr lang="en-US" dirty="0" smtClean="0">
                <a:solidFill>
                  <a:srgbClr val="000000"/>
                </a:solidFill>
              </a:rPr>
              <a:t> </a:t>
            </a:r>
            <a:r>
              <a:rPr lang="en-US" dirty="0" err="1" smtClean="0">
                <a:solidFill>
                  <a:srgbClr val="002060"/>
                </a:solidFill>
                <a:effectLst>
                  <a:outerShdw blurRad="38100" dist="38100" dir="2700000" algn="tl">
                    <a:srgbClr val="000000">
                      <a:alpha val="43137"/>
                    </a:srgbClr>
                  </a:outerShdw>
                </a:effectLst>
              </a:rPr>
              <a:t>νόμος</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Biot</a:t>
            </a:r>
            <a:r>
              <a:rPr lang="el-GR" dirty="0" smtClean="0">
                <a:solidFill>
                  <a:srgbClr val="002060"/>
                </a:solidFill>
                <a:effectLst>
                  <a:outerShdw blurRad="38100" dist="38100" dir="2700000" algn="tl">
                    <a:srgbClr val="000000">
                      <a:alpha val="43137"/>
                    </a:srgbClr>
                  </a:outerShdw>
                </a:effectLst>
              </a:rPr>
              <a:t>-</a:t>
            </a:r>
            <a:r>
              <a:rPr lang="en-US" dirty="0" err="1" smtClean="0">
                <a:solidFill>
                  <a:srgbClr val="002060"/>
                </a:solidFill>
                <a:effectLst>
                  <a:outerShdw blurRad="38100" dist="38100" dir="2700000" algn="tl">
                    <a:srgbClr val="000000">
                      <a:alpha val="43137"/>
                    </a:srgbClr>
                  </a:outerShdw>
                </a:effectLst>
              </a:rPr>
              <a:t>Savart</a:t>
            </a:r>
            <a:r>
              <a:rPr lang="el-GR" dirty="0" smtClean="0"/>
              <a:t> είναι</a:t>
            </a:r>
            <a:r>
              <a:rPr lang="en-US" dirty="0" smtClean="0"/>
              <a:t>:</a:t>
            </a:r>
          </a:p>
          <a:p>
            <a:pPr marL="0" indent="0">
              <a:lnSpc>
                <a:spcPct val="100000"/>
              </a:lnSpc>
              <a:spcBef>
                <a:spcPts val="1800"/>
              </a:spcBef>
            </a:pPr>
            <a:endParaRPr lang="en-US" dirty="0" smtClean="0"/>
          </a:p>
          <a:p>
            <a:pPr marL="0" indent="0">
              <a:lnSpc>
                <a:spcPct val="100000"/>
              </a:lnSpc>
              <a:spcBef>
                <a:spcPts val="1800"/>
              </a:spcBef>
            </a:pPr>
            <a:endParaRPr lang="en-US" dirty="0" smtClean="0">
              <a:solidFill>
                <a:srgbClr val="000000"/>
              </a:solidFill>
            </a:endParaRPr>
          </a:p>
          <a:p>
            <a:pPr marL="633413" indent="-633413">
              <a:lnSpc>
                <a:spcPct val="100000"/>
              </a:lnSpc>
              <a:spcBef>
                <a:spcPts val="1200"/>
              </a:spcBef>
            </a:pPr>
            <a:r>
              <a:rPr lang="el-GR" dirty="0" smtClean="0">
                <a:solidFill>
                  <a:srgbClr val="000000"/>
                </a:solidFill>
              </a:rPr>
              <a:t>όπου, </a:t>
            </a:r>
            <a:r>
              <a:rPr lang="en-US" i="1" dirty="0" smtClean="0">
                <a:solidFill>
                  <a:srgbClr val="000000"/>
                </a:solidFill>
                <a:latin typeface="Times New Roman" pitchFamily="18" charset="0"/>
                <a:cs typeface="Times New Roman" pitchFamily="18" charset="0"/>
              </a:rPr>
              <a:t>dB</a:t>
            </a:r>
            <a:r>
              <a:rPr lang="en-US" dirty="0" smtClean="0">
                <a:solidFill>
                  <a:srgbClr val="000000"/>
                </a:solidFill>
              </a:rPr>
              <a:t> </a:t>
            </a:r>
            <a:r>
              <a:rPr lang="el-GR" dirty="0" smtClean="0">
                <a:solidFill>
                  <a:srgbClr val="000000"/>
                </a:solidFill>
              </a:rPr>
              <a:t>είναι το μαγνητικό πεδίο που δημιουργεί ένα στοιχειώδες τμήμα </a:t>
            </a:r>
            <a:r>
              <a:rPr lang="en-US" i="1" dirty="0" err="1" smtClean="0">
                <a:solidFill>
                  <a:srgbClr val="000000"/>
                </a:solidFill>
                <a:latin typeface="Times New Roman" pitchFamily="18" charset="0"/>
                <a:cs typeface="Times New Roman" pitchFamily="18" charset="0"/>
              </a:rPr>
              <a:t>ds</a:t>
            </a:r>
            <a:r>
              <a:rPr lang="en-US" dirty="0" smtClean="0">
                <a:solidFill>
                  <a:srgbClr val="000000"/>
                </a:solidFill>
              </a:rPr>
              <a:t> </a:t>
            </a:r>
            <a:r>
              <a:rPr lang="el-GR" dirty="0" smtClean="0">
                <a:solidFill>
                  <a:srgbClr val="000000"/>
                </a:solidFill>
              </a:rPr>
              <a:t>του αγωγού σε απόσταση </a:t>
            </a:r>
            <a:r>
              <a:rPr lang="en-US" i="1" dirty="0" smtClean="0">
                <a:solidFill>
                  <a:srgbClr val="000000"/>
                </a:solidFill>
                <a:latin typeface="Times New Roman" pitchFamily="18" charset="0"/>
                <a:cs typeface="Times New Roman" pitchFamily="18" charset="0"/>
              </a:rPr>
              <a:t>r</a:t>
            </a:r>
            <a:endParaRPr lang="el-GR" i="1" dirty="0" smtClean="0">
              <a:solidFill>
                <a:srgbClr val="000000"/>
              </a:solidFill>
              <a:latin typeface="Times New Roman" pitchFamily="18" charset="0"/>
              <a:cs typeface="Times New Roman" pitchFamily="18" charset="0"/>
            </a:endParaRPr>
          </a:p>
          <a:p>
            <a:pPr marL="0" indent="0">
              <a:lnSpc>
                <a:spcPct val="100000"/>
              </a:lnSpc>
              <a:spcBef>
                <a:spcPts val="1800"/>
              </a:spcBef>
            </a:pPr>
            <a:r>
              <a:rPr lang="el-GR" dirty="0" smtClean="0">
                <a:solidFill>
                  <a:srgbClr val="000000"/>
                </a:solidFill>
                <a:cs typeface="Times New Roman" pitchFamily="18" charset="0"/>
              </a:rPr>
              <a:t>Η κατεύθυνση του μαγνητικού πεδίου είναι κάθετη στα</a:t>
            </a:r>
            <a:r>
              <a:rPr lang="en-US" dirty="0" smtClean="0">
                <a:solidFill>
                  <a:srgbClr val="000000"/>
                </a:solidFill>
                <a:cs typeface="Times New Roman" pitchFamily="18" charset="0"/>
              </a:rPr>
              <a:t> </a:t>
            </a:r>
            <a:r>
              <a:rPr lang="en-US" i="1" dirty="0" err="1" smtClean="0">
                <a:solidFill>
                  <a:srgbClr val="000000"/>
                </a:solidFill>
                <a:latin typeface="Times New Roman" pitchFamily="18" charset="0"/>
                <a:cs typeface="Times New Roman" pitchFamily="18" charset="0"/>
              </a:rPr>
              <a:t>ds</a:t>
            </a:r>
            <a:r>
              <a:rPr lang="en-US" dirty="0" smtClean="0">
                <a:solidFill>
                  <a:srgbClr val="000000"/>
                </a:solidFill>
              </a:rPr>
              <a:t> </a:t>
            </a:r>
            <a:r>
              <a:rPr lang="el-GR" dirty="0" smtClean="0">
                <a:solidFill>
                  <a:srgbClr val="000000"/>
                </a:solidFill>
              </a:rPr>
              <a:t>και </a:t>
            </a:r>
            <a:r>
              <a:rPr lang="en-US" i="1" dirty="0" smtClean="0">
                <a:solidFill>
                  <a:srgbClr val="000000"/>
                </a:solidFill>
                <a:latin typeface="Times New Roman" pitchFamily="18" charset="0"/>
                <a:cs typeface="Times New Roman" pitchFamily="18" charset="0"/>
              </a:rPr>
              <a:t>r</a:t>
            </a:r>
            <a:r>
              <a:rPr lang="el-GR" dirty="0" smtClean="0">
                <a:solidFill>
                  <a:srgbClr val="000000"/>
                </a:solidFill>
                <a:cs typeface="Times New Roman" pitchFamily="18" charset="0"/>
              </a:rPr>
              <a:t>  και δίνεται από τον κανόνα του δεξιού χεριού.</a:t>
            </a:r>
            <a:endParaRPr lang="en-US" dirty="0" smtClean="0">
              <a:solidFill>
                <a:srgbClr val="000000"/>
              </a:solidFill>
              <a:cs typeface="Times New Roman" pitchFamily="18" charset="0"/>
            </a:endParaRPr>
          </a:p>
          <a:p>
            <a:pPr marL="0" indent="0">
              <a:lnSpc>
                <a:spcPct val="150000"/>
              </a:lnSpc>
              <a:spcBef>
                <a:spcPts val="1800"/>
              </a:spcBef>
            </a:pPr>
            <a:r>
              <a:rPr lang="en-US" dirty="0" smtClean="0">
                <a:solidFill>
                  <a:srgbClr val="000000"/>
                </a:solidFill>
              </a:rPr>
              <a:t>Η </a:t>
            </a:r>
            <a:r>
              <a:rPr lang="en-US" dirty="0" err="1" smtClean="0">
                <a:solidFill>
                  <a:srgbClr val="000000"/>
                </a:solidFill>
              </a:rPr>
              <a:t>σταθερά</a:t>
            </a:r>
            <a:r>
              <a:rPr lang="en-US" dirty="0" smtClean="0">
                <a:solidFill>
                  <a:srgbClr val="000000"/>
                </a:solidFill>
              </a:rPr>
              <a:t> </a:t>
            </a:r>
            <a:r>
              <a:rPr lang="en-US" i="1" dirty="0" smtClean="0">
                <a:sym typeface="Symbol"/>
              </a:rPr>
              <a:t></a:t>
            </a:r>
            <a:r>
              <a:rPr lang="el-GR" baseline="-25000" dirty="0" smtClean="0">
                <a:sym typeface="Symbol"/>
              </a:rPr>
              <a:t>0</a:t>
            </a:r>
            <a:r>
              <a:rPr lang="en-US" dirty="0" smtClean="0">
                <a:solidFill>
                  <a:srgbClr val="000000"/>
                </a:solidFill>
              </a:rPr>
              <a:t> </a:t>
            </a:r>
            <a:r>
              <a:rPr lang="en-US" dirty="0" err="1" smtClean="0">
                <a:solidFill>
                  <a:srgbClr val="000000"/>
                </a:solidFill>
              </a:rPr>
              <a:t>ονομάζεται</a:t>
            </a:r>
            <a:r>
              <a:rPr lang="en-US" dirty="0" smtClean="0">
                <a:solidFill>
                  <a:srgbClr val="000000"/>
                </a:solidFill>
              </a:rPr>
              <a:t> (</a:t>
            </a:r>
            <a:r>
              <a:rPr lang="el-GR" dirty="0" smtClean="0">
                <a:solidFill>
                  <a:srgbClr val="000000"/>
                </a:solidFill>
              </a:rPr>
              <a:t>μαγνητική) </a:t>
            </a:r>
            <a:r>
              <a:rPr lang="en-US" b="1" dirty="0" err="1" smtClean="0"/>
              <a:t>διαπερατότητα</a:t>
            </a:r>
            <a:r>
              <a:rPr lang="en-US" b="1" dirty="0" smtClean="0"/>
              <a:t> </a:t>
            </a:r>
            <a:r>
              <a:rPr lang="en-US" b="1" dirty="0" err="1" smtClean="0"/>
              <a:t>του</a:t>
            </a:r>
            <a:r>
              <a:rPr lang="en-US" b="1" dirty="0" smtClean="0"/>
              <a:t> </a:t>
            </a:r>
            <a:r>
              <a:rPr lang="en-US" b="1" dirty="0" err="1" smtClean="0"/>
              <a:t>κενού</a:t>
            </a:r>
            <a:r>
              <a:rPr lang="en-US" dirty="0" smtClean="0"/>
              <a:t>:</a:t>
            </a:r>
            <a:endParaRPr lang="en-US" i="1" dirty="0" smtClean="0"/>
          </a:p>
        </p:txBody>
      </p:sp>
      <p:grpSp>
        <p:nvGrpSpPr>
          <p:cNvPr id="41" name="Group 40"/>
          <p:cNvGrpSpPr/>
          <p:nvPr/>
        </p:nvGrpSpPr>
        <p:grpSpPr>
          <a:xfrm>
            <a:off x="5633885" y="1806499"/>
            <a:ext cx="2977861" cy="3245002"/>
            <a:chOff x="5427407" y="1695706"/>
            <a:chExt cx="2977861" cy="3245002"/>
          </a:xfrm>
        </p:grpSpPr>
        <p:sp>
          <p:nvSpPr>
            <p:cNvPr id="11" name="Freeform 10"/>
            <p:cNvSpPr/>
            <p:nvPr/>
          </p:nvSpPr>
          <p:spPr bwMode="auto">
            <a:xfrm>
              <a:off x="5427407" y="2713693"/>
              <a:ext cx="2551471" cy="2197510"/>
            </a:xfrm>
            <a:custGeom>
              <a:avLst/>
              <a:gdLst>
                <a:gd name="connsiteX0" fmla="*/ 0 w 2551471"/>
                <a:gd name="connsiteY0" fmla="*/ 2197510 h 2197510"/>
                <a:gd name="connsiteX1" fmla="*/ 324464 w 2551471"/>
                <a:gd name="connsiteY1" fmla="*/ 1740310 h 2197510"/>
                <a:gd name="connsiteX2" fmla="*/ 1902542 w 2551471"/>
                <a:gd name="connsiteY2" fmla="*/ 1224116 h 2197510"/>
                <a:gd name="connsiteX3" fmla="*/ 2551471 w 2551471"/>
                <a:gd name="connsiteY3" fmla="*/ 0 h 2197510"/>
                <a:gd name="connsiteX4" fmla="*/ 2551471 w 2551471"/>
                <a:gd name="connsiteY4" fmla="*/ 0 h 2197510"/>
                <a:gd name="connsiteX5" fmla="*/ 2551471 w 2551471"/>
                <a:gd name="connsiteY5" fmla="*/ 0 h 2197510"/>
                <a:gd name="connsiteX0" fmla="*/ 0 w 2551471"/>
                <a:gd name="connsiteY0" fmla="*/ 2197510 h 2197510"/>
                <a:gd name="connsiteX1" fmla="*/ 575186 w 2551471"/>
                <a:gd name="connsiteY1" fmla="*/ 1651820 h 2197510"/>
                <a:gd name="connsiteX2" fmla="*/ 1902542 w 2551471"/>
                <a:gd name="connsiteY2" fmla="*/ 1224116 h 2197510"/>
                <a:gd name="connsiteX3" fmla="*/ 2551471 w 2551471"/>
                <a:gd name="connsiteY3" fmla="*/ 0 h 2197510"/>
                <a:gd name="connsiteX4" fmla="*/ 2551471 w 2551471"/>
                <a:gd name="connsiteY4" fmla="*/ 0 h 2197510"/>
                <a:gd name="connsiteX5" fmla="*/ 2551471 w 2551471"/>
                <a:gd name="connsiteY5" fmla="*/ 0 h 2197510"/>
                <a:gd name="connsiteX0" fmla="*/ 0 w 2551471"/>
                <a:gd name="connsiteY0" fmla="*/ 2197510 h 2197510"/>
                <a:gd name="connsiteX1" fmla="*/ 575186 w 2551471"/>
                <a:gd name="connsiteY1" fmla="*/ 1651820 h 2197510"/>
                <a:gd name="connsiteX2" fmla="*/ 1917290 w 2551471"/>
                <a:gd name="connsiteY2" fmla="*/ 1017638 h 2197510"/>
                <a:gd name="connsiteX3" fmla="*/ 2551471 w 2551471"/>
                <a:gd name="connsiteY3" fmla="*/ 0 h 2197510"/>
                <a:gd name="connsiteX4" fmla="*/ 2551471 w 2551471"/>
                <a:gd name="connsiteY4" fmla="*/ 0 h 2197510"/>
                <a:gd name="connsiteX5" fmla="*/ 2551471 w 2551471"/>
                <a:gd name="connsiteY5" fmla="*/ 0 h 219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1471" h="2197510">
                  <a:moveTo>
                    <a:pt x="0" y="2197510"/>
                  </a:moveTo>
                  <a:cubicBezTo>
                    <a:pt x="3687" y="2050026"/>
                    <a:pt x="255638" y="1848465"/>
                    <a:pt x="575186" y="1651820"/>
                  </a:cubicBezTo>
                  <a:cubicBezTo>
                    <a:pt x="894734" y="1455175"/>
                    <a:pt x="1587909" y="1292941"/>
                    <a:pt x="1917290" y="1017638"/>
                  </a:cubicBezTo>
                  <a:cubicBezTo>
                    <a:pt x="2246671" y="742335"/>
                    <a:pt x="2445774" y="169606"/>
                    <a:pt x="2551471" y="0"/>
                  </a:cubicBezTo>
                  <a:lnTo>
                    <a:pt x="2551471" y="0"/>
                  </a:lnTo>
                  <a:lnTo>
                    <a:pt x="2551471" y="0"/>
                  </a:lnTo>
                </a:path>
              </a:pathLst>
            </a:custGeom>
            <a:noFill/>
            <a:ln w="136525" cap="flat" cmpd="sng" algn="ctr">
              <a:solidFill>
                <a:schemeClr val="accent4">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13" name="Straight Arrow Connector 12"/>
            <p:cNvCxnSpPr/>
            <p:nvPr/>
          </p:nvCxnSpPr>
          <p:spPr bwMode="auto">
            <a:xfrm flipV="1">
              <a:off x="6351331" y="3928286"/>
              <a:ext cx="693175" cy="280218"/>
            </a:xfrm>
            <a:prstGeom prst="straightConnector1">
              <a:avLst/>
            </a:prstGeom>
            <a:solidFill>
              <a:schemeClr val="accent1"/>
            </a:solidFill>
            <a:ln w="57150" cap="flat" cmpd="sng" algn="ctr">
              <a:solidFill>
                <a:schemeClr val="accent4"/>
              </a:solidFill>
              <a:prstDash val="solid"/>
              <a:round/>
              <a:headEnd type="none" w="med" len="med"/>
              <a:tailEnd type="triangle" w="med" len="lg"/>
            </a:ln>
            <a:effectLst/>
          </p:spPr>
        </p:cxnSp>
        <p:sp>
          <p:nvSpPr>
            <p:cNvPr id="18" name="Oval 17"/>
            <p:cNvSpPr/>
            <p:nvPr/>
          </p:nvSpPr>
          <p:spPr bwMode="auto">
            <a:xfrm>
              <a:off x="6852774" y="1933867"/>
              <a:ext cx="91440" cy="914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0" name="TextBox 19"/>
            <p:cNvSpPr txBox="1"/>
            <p:nvPr/>
          </p:nvSpPr>
          <p:spPr>
            <a:xfrm>
              <a:off x="6990730" y="1828800"/>
              <a:ext cx="133970" cy="276999"/>
            </a:xfrm>
            <a:prstGeom prst="rect">
              <a:avLst/>
            </a:prstGeom>
            <a:noFill/>
          </p:spPr>
          <p:txBody>
            <a:bodyPr wrap="square" lIns="0" tIns="0" rIns="0" bIns="0" rtlCol="0">
              <a:spAutoFit/>
            </a:bodyPr>
            <a:lstStyle/>
            <a:p>
              <a:r>
                <a:rPr lang="el-GR" i="1" dirty="0" smtClean="0">
                  <a:latin typeface="Times New Roman" pitchFamily="18" charset="0"/>
                  <a:cs typeface="Times New Roman" pitchFamily="18" charset="0"/>
                </a:rPr>
                <a:t>Σ</a:t>
              </a:r>
              <a:endParaRPr lang="el-GR" i="1" dirty="0">
                <a:latin typeface="Times New Roman" pitchFamily="18" charset="0"/>
                <a:cs typeface="Times New Roman" pitchFamily="18" charset="0"/>
              </a:endParaRPr>
            </a:p>
          </p:txBody>
        </p:sp>
        <p:cxnSp>
          <p:nvCxnSpPr>
            <p:cNvPr id="21" name="Straight Arrow Connector 20"/>
            <p:cNvCxnSpPr/>
            <p:nvPr/>
          </p:nvCxnSpPr>
          <p:spPr bwMode="auto">
            <a:xfrm flipV="1">
              <a:off x="6351945" y="2017687"/>
              <a:ext cx="528975" cy="2171460"/>
            </a:xfrm>
            <a:prstGeom prst="straightConnector1">
              <a:avLst/>
            </a:prstGeom>
            <a:solidFill>
              <a:schemeClr val="accent1"/>
            </a:solidFill>
            <a:ln w="28575" cap="flat" cmpd="sng" algn="ctr">
              <a:solidFill>
                <a:schemeClr val="accent4"/>
              </a:solidFill>
              <a:prstDash val="solid"/>
              <a:round/>
              <a:headEnd type="none" w="med" len="med"/>
              <a:tailEnd type="triangle" w="med" len="lg"/>
            </a:ln>
            <a:effectLst/>
          </p:spPr>
        </p:cxnSp>
        <p:graphicFrame>
          <p:nvGraphicFramePr>
            <p:cNvPr id="2054" name="Object 6"/>
            <p:cNvGraphicFramePr>
              <a:graphicFrameLocks noChangeAspect="1"/>
            </p:cNvGraphicFramePr>
            <p:nvPr/>
          </p:nvGraphicFramePr>
          <p:xfrm>
            <a:off x="6944392" y="3773694"/>
            <a:ext cx="365125" cy="404812"/>
          </p:xfrm>
          <a:graphic>
            <a:graphicData uri="http://schemas.openxmlformats.org/presentationml/2006/ole">
              <p:oleObj spid="_x0000_s2054" name="Equation" r:id="rId3" imgW="241200" imgH="266400" progId="Equation.3">
                <p:embed/>
              </p:oleObj>
            </a:graphicData>
          </a:graphic>
        </p:graphicFrame>
        <p:graphicFrame>
          <p:nvGraphicFramePr>
            <p:cNvPr id="2055" name="Object 7"/>
            <p:cNvGraphicFramePr>
              <a:graphicFrameLocks noChangeAspect="1"/>
            </p:cNvGraphicFramePr>
            <p:nvPr/>
          </p:nvGraphicFramePr>
          <p:xfrm>
            <a:off x="6692900" y="2806397"/>
            <a:ext cx="219075" cy="400050"/>
          </p:xfrm>
          <a:graphic>
            <a:graphicData uri="http://schemas.openxmlformats.org/presentationml/2006/ole">
              <p:oleObj spid="_x0000_s2055" name="Equation" r:id="rId4" imgW="139680" imgH="253800" progId="Equation.3">
                <p:embed/>
              </p:oleObj>
            </a:graphicData>
          </a:graphic>
        </p:graphicFrame>
        <p:sp>
          <p:nvSpPr>
            <p:cNvPr id="26" name="Arc 25"/>
            <p:cNvSpPr/>
            <p:nvPr/>
          </p:nvSpPr>
          <p:spPr bwMode="auto">
            <a:xfrm>
              <a:off x="5943602" y="3819827"/>
              <a:ext cx="731520" cy="731520"/>
            </a:xfrm>
            <a:prstGeom prst="arc">
              <a:avLst>
                <a:gd name="adj1" fmla="val 17341545"/>
                <a:gd name="adj2" fmla="val 2031313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28" name="Straight Arrow Connector 27"/>
            <p:cNvCxnSpPr/>
            <p:nvPr/>
          </p:nvCxnSpPr>
          <p:spPr bwMode="auto">
            <a:xfrm flipV="1">
              <a:off x="7860890" y="2787445"/>
              <a:ext cx="309716" cy="641555"/>
            </a:xfrm>
            <a:prstGeom prst="straightConnector1">
              <a:avLst/>
            </a:prstGeom>
            <a:solidFill>
              <a:schemeClr val="accent1"/>
            </a:solidFill>
            <a:ln w="38100" cap="flat" cmpd="sng" algn="ctr">
              <a:solidFill>
                <a:srgbClr val="FF0000"/>
              </a:solidFill>
              <a:prstDash val="solid"/>
              <a:round/>
              <a:headEnd type="none" w="med" len="med"/>
              <a:tailEnd type="triangle" w="med" len="med"/>
            </a:ln>
            <a:effectLst/>
          </p:spPr>
        </p:cxnSp>
        <p:sp>
          <p:nvSpPr>
            <p:cNvPr id="29" name="TextBox 28"/>
            <p:cNvSpPr txBox="1"/>
            <p:nvPr/>
          </p:nvSpPr>
          <p:spPr>
            <a:xfrm>
              <a:off x="8087027" y="3072569"/>
              <a:ext cx="76944" cy="276999"/>
            </a:xfrm>
            <a:prstGeom prst="rect">
              <a:avLst/>
            </a:prstGeom>
            <a:noFill/>
          </p:spPr>
          <p:txBody>
            <a:bodyPr wrap="none" lIns="0" tIns="0" rIns="0" bIns="0" rtlCol="0">
              <a:spAutoFit/>
            </a:bodyPr>
            <a:lstStyle/>
            <a:p>
              <a:r>
                <a:rPr lang="en-US" i="1" dirty="0" smtClean="0">
                  <a:latin typeface="Times New Roman" pitchFamily="18" charset="0"/>
                  <a:cs typeface="Times New Roman" pitchFamily="18" charset="0"/>
                </a:rPr>
                <a:t>I</a:t>
              </a:r>
              <a:endParaRPr lang="el-GR" i="1" dirty="0">
                <a:latin typeface="Times New Roman" pitchFamily="18" charset="0"/>
                <a:cs typeface="Times New Roman" pitchFamily="18" charset="0"/>
              </a:endParaRPr>
            </a:p>
          </p:txBody>
        </p:sp>
        <p:graphicFrame>
          <p:nvGraphicFramePr>
            <p:cNvPr id="2056" name="Object 8"/>
            <p:cNvGraphicFramePr>
              <a:graphicFrameLocks noChangeAspect="1"/>
            </p:cNvGraphicFramePr>
            <p:nvPr/>
          </p:nvGraphicFramePr>
          <p:xfrm>
            <a:off x="6051758" y="1695706"/>
            <a:ext cx="739775" cy="449262"/>
          </p:xfrm>
          <a:graphic>
            <a:graphicData uri="http://schemas.openxmlformats.org/presentationml/2006/ole">
              <p:oleObj spid="_x0000_s2056" name="Equation" r:id="rId5" imgW="482400" imgH="291960" progId="Equation.3">
                <p:embed/>
              </p:oleObj>
            </a:graphicData>
          </a:graphic>
        </p:graphicFrame>
        <p:sp>
          <p:nvSpPr>
            <p:cNvPr id="32" name="TextBox 31"/>
            <p:cNvSpPr txBox="1"/>
            <p:nvPr/>
          </p:nvSpPr>
          <p:spPr>
            <a:xfrm>
              <a:off x="7749057" y="4108953"/>
              <a:ext cx="195566" cy="276999"/>
            </a:xfrm>
            <a:prstGeom prst="rect">
              <a:avLst/>
            </a:prstGeom>
            <a:noFill/>
          </p:spPr>
          <p:txBody>
            <a:bodyPr wrap="none" lIns="0" tIns="0" rIns="0" bIns="0" rtlCol="0">
              <a:spAutoFit/>
            </a:bodyPr>
            <a:lstStyle/>
            <a:p>
              <a:r>
                <a:rPr lang="el-GR" i="1" dirty="0" smtClean="0">
                  <a:latin typeface="Times New Roman" pitchFamily="18" charset="0"/>
                  <a:cs typeface="Times New Roman" pitchFamily="18" charset="0"/>
                </a:rPr>
                <a:t>Σ</a:t>
              </a:r>
              <a:r>
                <a:rPr lang="el-GR" i="1" dirty="0" smtClean="0">
                  <a:latin typeface="Times New Roman" pitchFamily="18" charset="0"/>
                  <a:cs typeface="Times New Roman" pitchFamily="18" charset="0"/>
                  <a:sym typeface="Symbol"/>
                </a:rPr>
                <a:t></a:t>
              </a:r>
              <a:endParaRPr lang="el-GR" i="1" dirty="0">
                <a:latin typeface="Times New Roman" pitchFamily="18" charset="0"/>
                <a:cs typeface="Times New Roman" pitchFamily="18" charset="0"/>
              </a:endParaRPr>
            </a:p>
          </p:txBody>
        </p:sp>
        <p:graphicFrame>
          <p:nvGraphicFramePr>
            <p:cNvPr id="33" name="Object 8"/>
            <p:cNvGraphicFramePr>
              <a:graphicFrameLocks noChangeAspect="1"/>
            </p:cNvGraphicFramePr>
            <p:nvPr/>
          </p:nvGraphicFramePr>
          <p:xfrm>
            <a:off x="7665493" y="4491446"/>
            <a:ext cx="739775" cy="449262"/>
          </p:xfrm>
          <a:graphic>
            <a:graphicData uri="http://schemas.openxmlformats.org/presentationml/2006/ole">
              <p:oleObj spid="_x0000_s2057" name="Equation" r:id="rId6" imgW="482400" imgH="291960" progId="Equation.3">
                <p:embed/>
              </p:oleObj>
            </a:graphicData>
          </a:graphic>
        </p:graphicFrame>
        <p:sp>
          <p:nvSpPr>
            <p:cNvPr id="34" name="TextBox 33"/>
            <p:cNvSpPr txBox="1"/>
            <p:nvPr/>
          </p:nvSpPr>
          <p:spPr>
            <a:xfrm>
              <a:off x="7830458" y="4327111"/>
              <a:ext cx="126638" cy="276999"/>
            </a:xfrm>
            <a:prstGeom prst="rect">
              <a:avLst/>
            </a:prstGeom>
            <a:noFill/>
          </p:spPr>
          <p:txBody>
            <a:bodyPr wrap="none" lIns="0" tIns="0" rIns="0" bIns="0" rtlCol="0">
              <a:spAutoFit/>
            </a:bodyPr>
            <a:lstStyle/>
            <a:p>
              <a:r>
                <a:rPr lang="el-GR" b="1" dirty="0" smtClean="0">
                  <a:solidFill>
                    <a:srgbClr val="005C2A"/>
                  </a:solidFill>
                  <a:latin typeface="Arial Black" pitchFamily="34" charset="0"/>
                  <a:cs typeface="Times New Roman" pitchFamily="18" charset="0"/>
                  <a:sym typeface="Symbol"/>
                </a:rPr>
                <a:t></a:t>
              </a:r>
              <a:endParaRPr lang="el-GR" b="1" dirty="0">
                <a:solidFill>
                  <a:srgbClr val="005C2A"/>
                </a:solidFill>
                <a:latin typeface="Arial Black" pitchFamily="34" charset="0"/>
                <a:cs typeface="Times New Roman" pitchFamily="18" charset="0"/>
              </a:endParaRPr>
            </a:p>
          </p:txBody>
        </p:sp>
        <p:cxnSp>
          <p:nvCxnSpPr>
            <p:cNvPr id="35" name="Straight Arrow Connector 34"/>
            <p:cNvCxnSpPr/>
            <p:nvPr/>
          </p:nvCxnSpPr>
          <p:spPr bwMode="auto">
            <a:xfrm>
              <a:off x="6346415" y="4201437"/>
              <a:ext cx="1524511" cy="281823"/>
            </a:xfrm>
            <a:prstGeom prst="straightConnector1">
              <a:avLst/>
            </a:prstGeom>
            <a:solidFill>
              <a:schemeClr val="accent1"/>
            </a:solidFill>
            <a:ln w="28575" cap="flat" cmpd="sng" algn="ctr">
              <a:solidFill>
                <a:schemeClr val="accent4"/>
              </a:solidFill>
              <a:prstDash val="solid"/>
              <a:round/>
              <a:headEnd type="none" w="med" len="med"/>
              <a:tailEnd type="triangle" w="med" len="lg"/>
            </a:ln>
            <a:effectLst/>
          </p:spPr>
        </p:cxnSp>
        <p:graphicFrame>
          <p:nvGraphicFramePr>
            <p:cNvPr id="2058" name="Object 10"/>
            <p:cNvGraphicFramePr>
              <a:graphicFrameLocks noChangeAspect="1"/>
            </p:cNvGraphicFramePr>
            <p:nvPr/>
          </p:nvGraphicFramePr>
          <p:xfrm>
            <a:off x="6956425" y="4298950"/>
            <a:ext cx="219075" cy="400050"/>
          </p:xfrm>
          <a:graphic>
            <a:graphicData uri="http://schemas.openxmlformats.org/presentationml/2006/ole">
              <p:oleObj spid="_x0000_s2058" name="Equation" r:id="rId7" imgW="139680" imgH="253800" progId="Equation.3">
                <p:embed/>
              </p:oleObj>
            </a:graphicData>
          </a:graphic>
        </p:graphicFrame>
        <p:sp>
          <p:nvSpPr>
            <p:cNvPr id="40" name="TextBox 39"/>
            <p:cNvSpPr txBox="1"/>
            <p:nvPr/>
          </p:nvSpPr>
          <p:spPr>
            <a:xfrm>
              <a:off x="6552580" y="3648075"/>
              <a:ext cx="133970" cy="276999"/>
            </a:xfrm>
            <a:prstGeom prst="rect">
              <a:avLst/>
            </a:prstGeom>
            <a:noFill/>
          </p:spPr>
          <p:txBody>
            <a:bodyPr wrap="square" lIns="0" tIns="0" rIns="0" bIns="0" rtlCol="0">
              <a:spAutoFit/>
            </a:bodyPr>
            <a:lstStyle/>
            <a:p>
              <a:r>
                <a:rPr lang="el-GR" i="1" dirty="0">
                  <a:latin typeface="Times New Roman" pitchFamily="18" charset="0"/>
                  <a:cs typeface="Times New Roman" pitchFamily="18" charset="0"/>
                  <a:sym typeface="Symbol"/>
                </a:rPr>
                <a:t></a:t>
              </a:r>
              <a:endParaRPr lang="el-GR" i="1" dirty="0">
                <a:latin typeface="Times New Roman" pitchFamily="18" charset="0"/>
                <a:cs typeface="Times New Roman" pitchFamily="18" charset="0"/>
              </a:endParaRPr>
            </a:p>
          </p:txBody>
        </p:sp>
      </p:grpSp>
      <p:graphicFrame>
        <p:nvGraphicFramePr>
          <p:cNvPr id="2059" name="Object 11"/>
          <p:cNvGraphicFramePr>
            <a:graphicFrameLocks noChangeAspect="1"/>
          </p:cNvGraphicFramePr>
          <p:nvPr/>
        </p:nvGraphicFramePr>
        <p:xfrm>
          <a:off x="1702364" y="2393592"/>
          <a:ext cx="2001837" cy="714375"/>
        </p:xfrm>
        <a:graphic>
          <a:graphicData uri="http://schemas.openxmlformats.org/presentationml/2006/ole">
            <p:oleObj spid="_x0000_s2059" name="Equation" r:id="rId8" imgW="1104840" imgH="393480" progId="Equation.3">
              <p:embed/>
            </p:oleObj>
          </a:graphicData>
        </a:graphic>
      </p:graphicFrame>
      <p:graphicFrame>
        <p:nvGraphicFramePr>
          <p:cNvPr id="2060" name="Object 12"/>
          <p:cNvGraphicFramePr>
            <a:graphicFrameLocks noChangeAspect="1"/>
          </p:cNvGraphicFramePr>
          <p:nvPr/>
        </p:nvGraphicFramePr>
        <p:xfrm>
          <a:off x="3437810" y="5804516"/>
          <a:ext cx="2120900" cy="622300"/>
        </p:xfrm>
        <a:graphic>
          <a:graphicData uri="http://schemas.openxmlformats.org/presentationml/2006/ole">
            <p:oleObj spid="_x0000_s2060" name="Equation" r:id="rId9" imgW="1257120" imgH="3682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blinds(horizontal)">
                                      <p:cBhvr>
                                        <p:cTn id="7" dur="500"/>
                                        <p:tgtEl>
                                          <p:spTgt spid="205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52">
                                            <p:txEl>
                                              <p:pRg st="3" end="3"/>
                                            </p:txEl>
                                          </p:spTgt>
                                        </p:tgtEl>
                                        <p:attrNameLst>
                                          <p:attrName>style.visibility</p:attrName>
                                        </p:attrNameLst>
                                      </p:cBhvr>
                                      <p:to>
                                        <p:strVal val="visible"/>
                                      </p:to>
                                    </p:set>
                                    <p:animEffect transition="in" filter="blinds(horizontal)">
                                      <p:cBhvr>
                                        <p:cTn id="11" dur="500"/>
                                        <p:tgtEl>
                                          <p:spTgt spid="205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052">
                                            <p:txEl>
                                              <p:pRg st="4" end="4"/>
                                            </p:txEl>
                                          </p:spTgt>
                                        </p:tgtEl>
                                        <p:attrNameLst>
                                          <p:attrName>style.visibility</p:attrName>
                                        </p:attrNameLst>
                                      </p:cBhvr>
                                      <p:to>
                                        <p:strVal val="visible"/>
                                      </p:to>
                                    </p:set>
                                    <p:animEffect transition="in" filter="blinds(horizontal)">
                                      <p:cBhvr>
                                        <p:cTn id="16" dur="500"/>
                                        <p:tgtEl>
                                          <p:spTgt spid="2052">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052">
                                            <p:txEl>
                                              <p:pRg st="5" end="5"/>
                                            </p:txEl>
                                          </p:spTgt>
                                        </p:tgtEl>
                                        <p:attrNameLst>
                                          <p:attrName>style.visibility</p:attrName>
                                        </p:attrNameLst>
                                      </p:cBhvr>
                                      <p:to>
                                        <p:strVal val="visible"/>
                                      </p:to>
                                    </p:set>
                                    <p:animEffect transition="in" filter="blinds(horizontal)">
                                      <p:cBhvr>
                                        <p:cTn id="19" dur="500"/>
                                        <p:tgtEl>
                                          <p:spTgt spid="2052">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blinds(horizontal)">
                                      <p:cBhvr>
                                        <p:cTn id="22"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solidFill>
                  <a:srgbClr val="0D3857"/>
                </a:solidFill>
              </a:rPr>
              <a:t>Ο νόμος του Gauss στον μαγνητισμό</a:t>
            </a:r>
          </a:p>
        </p:txBody>
      </p:sp>
      <p:sp>
        <p:nvSpPr>
          <p:cNvPr id="21508" name="Rectangle 3"/>
          <p:cNvSpPr>
            <a:spLocks noGrp="1" noChangeArrowheads="1"/>
          </p:cNvSpPr>
          <p:nvPr>
            <p:ph idx="1"/>
          </p:nvPr>
        </p:nvSpPr>
        <p:spPr>
          <a:xfrm>
            <a:off x="457200" y="1676400"/>
            <a:ext cx="8229600" cy="3585597"/>
          </a:xfrm>
        </p:spPr>
        <p:txBody>
          <a:bodyPr>
            <a:spAutoFit/>
          </a:bodyPr>
          <a:lstStyle/>
          <a:p>
            <a:pPr marL="0" indent="0">
              <a:lnSpc>
                <a:spcPct val="100000"/>
              </a:lnSpc>
              <a:spcBef>
                <a:spcPts val="2400"/>
              </a:spcBef>
              <a:defRPr/>
            </a:pPr>
            <a:r>
              <a:rPr lang="el-GR" dirty="0" smtClean="0"/>
              <a:t>Σύμφωνα με το </a:t>
            </a:r>
            <a:r>
              <a:rPr lang="en-US" dirty="0" smtClean="0"/>
              <a:t> </a:t>
            </a:r>
            <a:r>
              <a:rPr lang="en-US" dirty="0" err="1" smtClean="0">
                <a:solidFill>
                  <a:srgbClr val="002060"/>
                </a:solidFill>
                <a:effectLst>
                  <a:outerShdw blurRad="38100" dist="38100" dir="2700000" algn="tl">
                    <a:srgbClr val="000000">
                      <a:alpha val="43137"/>
                    </a:srgbClr>
                  </a:outerShdw>
                </a:effectLst>
              </a:rPr>
              <a:t>νόμο</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του</a:t>
            </a:r>
            <a:r>
              <a:rPr lang="en-US" dirty="0" smtClean="0">
                <a:solidFill>
                  <a:srgbClr val="002060"/>
                </a:solidFill>
                <a:effectLst>
                  <a:outerShdw blurRad="38100" dist="38100" dir="2700000" algn="tl">
                    <a:srgbClr val="000000">
                      <a:alpha val="43137"/>
                    </a:srgbClr>
                  </a:outerShdw>
                </a:effectLst>
              </a:rPr>
              <a:t> Gauss </a:t>
            </a:r>
            <a:r>
              <a:rPr lang="en-US" dirty="0" err="1" smtClean="0">
                <a:solidFill>
                  <a:srgbClr val="002060"/>
                </a:solidFill>
                <a:effectLst>
                  <a:outerShdw blurRad="38100" dist="38100" dir="2700000" algn="tl">
                    <a:srgbClr val="000000">
                      <a:alpha val="43137"/>
                    </a:srgbClr>
                  </a:outerShdw>
                </a:effectLst>
              </a:rPr>
              <a:t>για</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τον</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μαγνητισμό</a:t>
            </a:r>
            <a:r>
              <a:rPr lang="el-GR" dirty="0" smtClean="0"/>
              <a:t>,</a:t>
            </a:r>
            <a:r>
              <a:rPr lang="en-US" dirty="0" smtClean="0">
                <a:solidFill>
                  <a:srgbClr val="000000"/>
                </a:solidFill>
              </a:rPr>
              <a:t> </a:t>
            </a:r>
            <a:r>
              <a:rPr lang="el-GR" dirty="0" smtClean="0">
                <a:solidFill>
                  <a:srgbClr val="000000"/>
                </a:solidFill>
              </a:rPr>
              <a:t> </a:t>
            </a:r>
            <a:r>
              <a:rPr lang="en-US" dirty="0" smtClean="0">
                <a:solidFill>
                  <a:srgbClr val="000000"/>
                </a:solidFill>
              </a:rPr>
              <a:t>η </a:t>
            </a:r>
            <a:r>
              <a:rPr lang="el-GR" dirty="0" smtClean="0">
                <a:solidFill>
                  <a:srgbClr val="000000"/>
                </a:solidFill>
              </a:rPr>
              <a:t>συνολική </a:t>
            </a:r>
            <a:r>
              <a:rPr lang="en-US" dirty="0" err="1" smtClean="0">
                <a:solidFill>
                  <a:srgbClr val="000000"/>
                </a:solidFill>
              </a:rPr>
              <a:t>μαγνητική</a:t>
            </a:r>
            <a:r>
              <a:rPr lang="en-US" dirty="0" smtClean="0">
                <a:solidFill>
                  <a:srgbClr val="000000"/>
                </a:solidFill>
              </a:rPr>
              <a:t> </a:t>
            </a:r>
            <a:r>
              <a:rPr lang="en-US" dirty="0" err="1" smtClean="0">
                <a:solidFill>
                  <a:srgbClr val="000000"/>
                </a:solidFill>
              </a:rPr>
              <a:t>ροή</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l-GR" dirty="0" smtClean="0">
                <a:solidFill>
                  <a:srgbClr val="000000"/>
                </a:solidFill>
              </a:rPr>
              <a:t>διέρχεται από</a:t>
            </a:r>
            <a:r>
              <a:rPr lang="en-US" dirty="0" smtClean="0">
                <a:solidFill>
                  <a:srgbClr val="000000"/>
                </a:solidFill>
              </a:rPr>
              <a:t> </a:t>
            </a:r>
            <a:r>
              <a:rPr lang="en-US" dirty="0" err="1" smtClean="0">
                <a:solidFill>
                  <a:srgbClr val="000000"/>
                </a:solidFill>
              </a:rPr>
              <a:t>οποιαδήποτε</a:t>
            </a:r>
            <a:r>
              <a:rPr lang="en-US" dirty="0" smtClean="0">
                <a:solidFill>
                  <a:srgbClr val="000000"/>
                </a:solidFill>
              </a:rPr>
              <a:t> </a:t>
            </a:r>
            <a:r>
              <a:rPr lang="en-US" dirty="0" err="1" smtClean="0">
                <a:solidFill>
                  <a:srgbClr val="000000"/>
                </a:solidFill>
              </a:rPr>
              <a:t>κλειστή</a:t>
            </a:r>
            <a:r>
              <a:rPr lang="en-US" dirty="0" smtClean="0">
                <a:solidFill>
                  <a:srgbClr val="000000"/>
                </a:solidFill>
              </a:rPr>
              <a:t> </a:t>
            </a:r>
            <a:r>
              <a:rPr lang="en-US" dirty="0" err="1" smtClean="0">
                <a:solidFill>
                  <a:srgbClr val="000000"/>
                </a:solidFill>
              </a:rPr>
              <a:t>επιφάνεια</a:t>
            </a:r>
            <a:r>
              <a:rPr lang="en-US" dirty="0" smtClean="0">
                <a:solidFill>
                  <a:srgbClr val="000000"/>
                </a:solidFill>
              </a:rPr>
              <a:t> </a:t>
            </a:r>
            <a:r>
              <a:rPr lang="el-GR" dirty="0" smtClean="0">
                <a:solidFill>
                  <a:srgbClr val="000000"/>
                </a:solidFill>
              </a:rPr>
              <a:t>είναι</a:t>
            </a:r>
            <a:r>
              <a:rPr lang="en-US" dirty="0" smtClean="0">
                <a:solidFill>
                  <a:srgbClr val="000000"/>
                </a:solidFill>
              </a:rPr>
              <a:t> </a:t>
            </a:r>
            <a:r>
              <a:rPr lang="en-US" dirty="0" err="1" smtClean="0">
                <a:solidFill>
                  <a:srgbClr val="000000"/>
                </a:solidFill>
              </a:rPr>
              <a:t>πάντα</a:t>
            </a:r>
            <a:r>
              <a:rPr lang="en-US" dirty="0" smtClean="0">
                <a:solidFill>
                  <a:srgbClr val="000000"/>
                </a:solidFill>
              </a:rPr>
              <a:t> </a:t>
            </a:r>
            <a:r>
              <a:rPr lang="el-GR" dirty="0" smtClean="0">
                <a:solidFill>
                  <a:srgbClr val="000000"/>
                </a:solidFill>
              </a:rPr>
              <a:t>μηδενική</a:t>
            </a:r>
            <a:r>
              <a:rPr lang="en-US" dirty="0" smtClean="0">
                <a:solidFill>
                  <a:srgbClr val="000000"/>
                </a:solidFill>
              </a:rPr>
              <a:t>:</a:t>
            </a:r>
          </a:p>
          <a:p>
            <a:pPr marL="0" indent="0">
              <a:lnSpc>
                <a:spcPct val="100000"/>
              </a:lnSpc>
              <a:spcBef>
                <a:spcPts val="2400"/>
              </a:spcBef>
              <a:defRPr/>
            </a:pPr>
            <a:endParaRPr lang="en-US" dirty="0" smtClean="0">
              <a:solidFill>
                <a:srgbClr val="000000"/>
              </a:solidFill>
            </a:endParaRPr>
          </a:p>
          <a:p>
            <a:pPr marL="0" indent="0">
              <a:lnSpc>
                <a:spcPct val="100000"/>
              </a:lnSpc>
              <a:spcBef>
                <a:spcPts val="3600"/>
              </a:spcBef>
              <a:defRPr/>
            </a:pPr>
            <a:r>
              <a:rPr lang="el-GR" dirty="0" smtClean="0"/>
              <a:t>Η διατύπωση αυτή αντικατοπτρίζει το γεγονός ότι </a:t>
            </a:r>
            <a:r>
              <a:rPr lang="el-GR" dirty="0" smtClean="0">
                <a:solidFill>
                  <a:srgbClr val="002060"/>
                </a:solidFill>
                <a:effectLst>
                  <a:outerShdw blurRad="38100" dist="38100" dir="2700000" algn="tl">
                    <a:srgbClr val="000000">
                      <a:alpha val="43137"/>
                    </a:srgbClr>
                  </a:outerShdw>
                </a:effectLst>
              </a:rPr>
              <a:t>δεν υπάρχουν απομονωμένοι μαγνητικοί πόλοι (μαγνητικά μονόπολα).</a:t>
            </a:r>
          </a:p>
          <a:p>
            <a:pPr marL="0" indent="0">
              <a:lnSpc>
                <a:spcPct val="100000"/>
              </a:lnSpc>
              <a:spcBef>
                <a:spcPts val="2400"/>
              </a:spcBef>
              <a:defRPr/>
            </a:pPr>
            <a:r>
              <a:rPr lang="el-GR" dirty="0" smtClean="0"/>
              <a:t>Κάθε βόρειος μαγνητικός πόλος συνοδεύεται από έναν νότιο μαγνητικό πόλο όσο μικρός και αν είναι ο μαγνήτης.</a:t>
            </a:r>
          </a:p>
          <a:p>
            <a:pPr lvl="1">
              <a:spcBef>
                <a:spcPts val="2400"/>
              </a:spcBef>
              <a:buClr>
                <a:srgbClr val="2187BA"/>
              </a:buClr>
              <a:defRPr/>
            </a:pPr>
            <a:r>
              <a:rPr lang="el-GR" sz="1700" spc="-30" dirty="0" smtClean="0">
                <a:solidFill>
                  <a:srgbClr val="000000"/>
                </a:solidFill>
              </a:rPr>
              <a:t>Ορισμένες</a:t>
            </a:r>
            <a:r>
              <a:rPr lang="en-US" sz="1700" spc="-30" dirty="0" smtClean="0">
                <a:solidFill>
                  <a:srgbClr val="000000"/>
                </a:solidFill>
              </a:rPr>
              <a:t> </a:t>
            </a:r>
            <a:r>
              <a:rPr lang="en-US" sz="1700" spc="-30" dirty="0" err="1" smtClean="0">
                <a:solidFill>
                  <a:srgbClr val="000000"/>
                </a:solidFill>
              </a:rPr>
              <a:t>θεωρίες</a:t>
            </a:r>
            <a:r>
              <a:rPr lang="el-GR" sz="1700" spc="-30" dirty="0" smtClean="0">
                <a:solidFill>
                  <a:srgbClr val="000000"/>
                </a:solidFill>
              </a:rPr>
              <a:t> προβλέπουν</a:t>
            </a:r>
            <a:r>
              <a:rPr lang="en-US" sz="1700" spc="-30" dirty="0" smtClean="0">
                <a:solidFill>
                  <a:srgbClr val="000000"/>
                </a:solidFill>
              </a:rPr>
              <a:t> </a:t>
            </a:r>
            <a:r>
              <a:rPr lang="el-GR" sz="1700" spc="-30" dirty="0" smtClean="0">
                <a:solidFill>
                  <a:srgbClr val="000000"/>
                </a:solidFill>
              </a:rPr>
              <a:t>ότι </a:t>
            </a:r>
            <a:r>
              <a:rPr lang="en-US" sz="1700" spc="-30" dirty="0" err="1" smtClean="0">
                <a:solidFill>
                  <a:srgbClr val="000000"/>
                </a:solidFill>
              </a:rPr>
              <a:t>είναι</a:t>
            </a:r>
            <a:r>
              <a:rPr lang="en-US" sz="1700" spc="-30" dirty="0" smtClean="0">
                <a:solidFill>
                  <a:srgbClr val="000000"/>
                </a:solidFill>
              </a:rPr>
              <a:t> </a:t>
            </a:r>
            <a:r>
              <a:rPr lang="en-US" sz="1700" spc="-30" dirty="0" err="1" smtClean="0">
                <a:solidFill>
                  <a:srgbClr val="000000"/>
                </a:solidFill>
              </a:rPr>
              <a:t>πιθανή</a:t>
            </a:r>
            <a:r>
              <a:rPr lang="en-US" sz="1700" spc="-30" dirty="0" smtClean="0">
                <a:solidFill>
                  <a:srgbClr val="000000"/>
                </a:solidFill>
              </a:rPr>
              <a:t> η </a:t>
            </a:r>
            <a:r>
              <a:rPr lang="en-US" sz="1700" spc="-30" dirty="0" err="1" smtClean="0">
                <a:solidFill>
                  <a:srgbClr val="000000"/>
                </a:solidFill>
              </a:rPr>
              <a:t>ύπαρξ</a:t>
            </a:r>
            <a:r>
              <a:rPr lang="el-GR" sz="1700" spc="-30" dirty="0" smtClean="0">
                <a:solidFill>
                  <a:srgbClr val="000000"/>
                </a:solidFill>
              </a:rPr>
              <a:t>η μαγνητικών μονόπολων.</a:t>
            </a:r>
            <a:endParaRPr lang="en-US" sz="1700" spc="-30" dirty="0" smtClean="0">
              <a:solidFill>
                <a:srgbClr val="000000"/>
              </a:solidFill>
            </a:endParaRPr>
          </a:p>
        </p:txBody>
      </p:sp>
      <p:sp>
        <p:nvSpPr>
          <p:cNvPr id="21509"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Η8.5</a:t>
            </a:r>
          </a:p>
        </p:txBody>
      </p:sp>
      <p:graphicFrame>
        <p:nvGraphicFramePr>
          <p:cNvPr id="2" name="Object 3"/>
          <p:cNvGraphicFramePr>
            <a:graphicFrameLocks noChangeAspect="1"/>
          </p:cNvGraphicFramePr>
          <p:nvPr/>
        </p:nvGraphicFramePr>
        <p:xfrm>
          <a:off x="4138612" y="2451150"/>
          <a:ext cx="1279525" cy="606425"/>
        </p:xfrm>
        <a:graphic>
          <a:graphicData uri="http://schemas.openxmlformats.org/presentationml/2006/ole">
            <p:oleObj spid="_x0000_s21507" name="Equation" r:id="rId3" imgW="723600" imgH="3427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8">
                                            <p:txEl>
                                              <p:pRg st="2" end="2"/>
                                            </p:txEl>
                                          </p:spTgt>
                                        </p:tgtEl>
                                        <p:attrNameLst>
                                          <p:attrName>style.visibility</p:attrName>
                                        </p:attrNameLst>
                                      </p:cBhvr>
                                      <p:to>
                                        <p:strVal val="visible"/>
                                      </p:to>
                                    </p:set>
                                    <p:animEffect transition="in" filter="blinds(horizontal)">
                                      <p:cBhvr>
                                        <p:cTn id="7" dur="500"/>
                                        <p:tgtEl>
                                          <p:spTgt spid="21508">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508">
                                            <p:txEl>
                                              <p:pRg st="3" end="3"/>
                                            </p:txEl>
                                          </p:spTgt>
                                        </p:tgtEl>
                                        <p:attrNameLst>
                                          <p:attrName>style.visibility</p:attrName>
                                        </p:attrNameLst>
                                      </p:cBhvr>
                                      <p:to>
                                        <p:strVal val="visible"/>
                                      </p:to>
                                    </p:set>
                                    <p:animEffect transition="in" filter="blinds(horizontal)">
                                      <p:cBhvr>
                                        <p:cTn id="10" dur="500"/>
                                        <p:tgtEl>
                                          <p:spTgt spid="21508">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508">
                                            <p:txEl>
                                              <p:pRg st="4" end="4"/>
                                            </p:txEl>
                                          </p:spTgt>
                                        </p:tgtEl>
                                        <p:attrNameLst>
                                          <p:attrName>style.visibility</p:attrName>
                                        </p:attrNameLst>
                                      </p:cBhvr>
                                      <p:to>
                                        <p:strVal val="visible"/>
                                      </p:to>
                                    </p:set>
                                    <p:animEffect transition="in" filter="blinds(horizontal)">
                                      <p:cBhvr>
                                        <p:cTn id="13" dur="500"/>
                                        <p:tgtEl>
                                          <p:spTgt spid="215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r>
              <a:rPr lang="en-US" smtClean="0">
                <a:solidFill>
                  <a:srgbClr val="0D3857"/>
                </a:solidFill>
              </a:rPr>
              <a:t>Σιδηρομαγνητισμός</a:t>
            </a:r>
          </a:p>
        </p:txBody>
      </p:sp>
      <p:sp>
        <p:nvSpPr>
          <p:cNvPr id="57347" name="Rectangle 5"/>
          <p:cNvSpPr>
            <a:spLocks noGrp="1" noChangeArrowheads="1"/>
          </p:cNvSpPr>
          <p:nvPr>
            <p:ph idx="1"/>
          </p:nvPr>
        </p:nvSpPr>
        <p:spPr>
          <a:xfrm>
            <a:off x="457200" y="1676400"/>
            <a:ext cx="8229600" cy="3816429"/>
          </a:xfrm>
        </p:spPr>
        <p:txBody>
          <a:bodyPr>
            <a:spAutoFit/>
          </a:bodyPr>
          <a:lstStyle/>
          <a:p>
            <a:pPr marL="0" indent="0">
              <a:lnSpc>
                <a:spcPct val="100000"/>
              </a:lnSpc>
              <a:spcBef>
                <a:spcPts val="1800"/>
              </a:spcBef>
              <a:defRPr/>
            </a:pPr>
            <a:r>
              <a:rPr lang="el-GR" dirty="0" smtClean="0">
                <a:solidFill>
                  <a:srgbClr val="000000"/>
                </a:solidFill>
              </a:rPr>
              <a:t>Μερικά</a:t>
            </a:r>
            <a:r>
              <a:rPr lang="en-US" dirty="0" smtClean="0">
                <a:solidFill>
                  <a:srgbClr val="000000"/>
                </a:solidFill>
              </a:rPr>
              <a:t> </a:t>
            </a:r>
            <a:r>
              <a:rPr lang="en-US" dirty="0" err="1" smtClean="0">
                <a:solidFill>
                  <a:srgbClr val="000000"/>
                </a:solidFill>
              </a:rPr>
              <a:t>υλικά</a:t>
            </a:r>
            <a:r>
              <a:rPr lang="en-US" dirty="0" smtClean="0">
                <a:solidFill>
                  <a:srgbClr val="000000"/>
                </a:solidFill>
              </a:rPr>
              <a:t> </a:t>
            </a:r>
            <a:r>
              <a:rPr lang="el-GR" dirty="0" smtClean="0">
                <a:solidFill>
                  <a:srgbClr val="000000"/>
                </a:solidFill>
              </a:rPr>
              <a:t>διαθέτουν</a:t>
            </a:r>
            <a:r>
              <a:rPr lang="en-US" dirty="0" smtClean="0">
                <a:solidFill>
                  <a:srgbClr val="000000"/>
                </a:solidFill>
              </a:rPr>
              <a:t> </a:t>
            </a:r>
            <a:r>
              <a:rPr lang="en-US" dirty="0" err="1" smtClean="0">
                <a:solidFill>
                  <a:srgbClr val="000000"/>
                </a:solidFill>
              </a:rPr>
              <a:t>ισχυρές</a:t>
            </a:r>
            <a:r>
              <a:rPr lang="en-US" dirty="0" smtClean="0">
                <a:solidFill>
                  <a:srgbClr val="000000"/>
                </a:solidFill>
              </a:rPr>
              <a:t> </a:t>
            </a:r>
            <a:r>
              <a:rPr lang="en-US" dirty="0" err="1" smtClean="0">
                <a:solidFill>
                  <a:srgbClr val="000000"/>
                </a:solidFill>
              </a:rPr>
              <a:t>μαγνητικές</a:t>
            </a:r>
            <a:r>
              <a:rPr lang="en-US" dirty="0" smtClean="0">
                <a:solidFill>
                  <a:srgbClr val="000000"/>
                </a:solidFill>
              </a:rPr>
              <a:t> </a:t>
            </a:r>
            <a:r>
              <a:rPr lang="en-US" dirty="0" err="1" smtClean="0">
                <a:solidFill>
                  <a:srgbClr val="000000"/>
                </a:solidFill>
              </a:rPr>
              <a:t>ιδιότητες</a:t>
            </a:r>
            <a:r>
              <a:rPr lang="el-GR" dirty="0" smtClean="0">
                <a:solidFill>
                  <a:srgbClr val="000000"/>
                </a:solidFill>
              </a:rPr>
              <a:t>,</a:t>
            </a:r>
            <a:r>
              <a:rPr lang="en-US" dirty="0" smtClean="0">
                <a:solidFill>
                  <a:srgbClr val="000000"/>
                </a:solidFill>
              </a:rPr>
              <a:t> </a:t>
            </a:r>
            <a:r>
              <a:rPr lang="en-US" dirty="0" err="1" smtClean="0">
                <a:solidFill>
                  <a:srgbClr val="000000"/>
                </a:solidFill>
              </a:rPr>
              <a:t>οι</a:t>
            </a:r>
            <a:r>
              <a:rPr lang="en-US" dirty="0" smtClean="0">
                <a:solidFill>
                  <a:srgbClr val="000000"/>
                </a:solidFill>
              </a:rPr>
              <a:t> </a:t>
            </a:r>
            <a:r>
              <a:rPr lang="en-US" dirty="0" err="1" smtClean="0">
                <a:solidFill>
                  <a:srgbClr val="000000"/>
                </a:solidFill>
              </a:rPr>
              <a:t>οποίες</a:t>
            </a:r>
            <a:r>
              <a:rPr lang="en-US" dirty="0" smtClean="0">
                <a:solidFill>
                  <a:srgbClr val="000000"/>
                </a:solidFill>
              </a:rPr>
              <a:t> </a:t>
            </a:r>
            <a:r>
              <a:rPr lang="en-US" dirty="0" err="1" smtClean="0">
                <a:solidFill>
                  <a:srgbClr val="000000"/>
                </a:solidFill>
              </a:rPr>
              <a:t>συνολικά</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γνωστές</a:t>
            </a:r>
            <a:r>
              <a:rPr lang="en-US" dirty="0" smtClean="0">
                <a:solidFill>
                  <a:srgbClr val="000000"/>
                </a:solidFill>
              </a:rPr>
              <a:t> </a:t>
            </a:r>
            <a:r>
              <a:rPr lang="en-US" dirty="0" err="1" smtClean="0">
                <a:solidFill>
                  <a:srgbClr val="000000"/>
                </a:solidFill>
              </a:rPr>
              <a:t>ως</a:t>
            </a:r>
            <a:r>
              <a:rPr lang="en-US" dirty="0" smtClean="0">
                <a:solidFill>
                  <a:srgbClr val="000000"/>
                </a:solidFill>
              </a:rPr>
              <a:t> </a:t>
            </a:r>
            <a:r>
              <a:rPr lang="en-US" i="1" dirty="0" err="1" smtClean="0">
                <a:solidFill>
                  <a:srgbClr val="000000"/>
                </a:solidFill>
              </a:rPr>
              <a:t>σιδηρομαγνητισμός</a:t>
            </a:r>
            <a:r>
              <a:rPr lang="en-US" dirty="0" smtClean="0">
                <a:solidFill>
                  <a:srgbClr val="000000"/>
                </a:solidFill>
              </a:rPr>
              <a:t> ή </a:t>
            </a:r>
            <a:r>
              <a:rPr lang="en-US" i="1" dirty="0" err="1" smtClean="0">
                <a:solidFill>
                  <a:srgbClr val="000000"/>
                </a:solidFill>
              </a:rPr>
              <a:t>φερομαγνητισμός</a:t>
            </a:r>
            <a:r>
              <a:rPr lang="en-US" dirty="0" smtClean="0">
                <a:solidFill>
                  <a:srgbClr val="000000"/>
                </a:solidFill>
              </a:rPr>
              <a:t>.</a:t>
            </a:r>
          </a:p>
          <a:p>
            <a:pPr>
              <a:lnSpc>
                <a:spcPct val="100000"/>
              </a:lnSpc>
              <a:spcBef>
                <a:spcPts val="1800"/>
              </a:spcBef>
              <a:defRPr/>
            </a:pPr>
            <a:r>
              <a:rPr lang="en-US" dirty="0" err="1" smtClean="0">
                <a:solidFill>
                  <a:srgbClr val="000000"/>
                </a:solidFill>
              </a:rPr>
              <a:t>Παραδείγματα</a:t>
            </a:r>
            <a:r>
              <a:rPr lang="en-US" dirty="0" smtClean="0">
                <a:solidFill>
                  <a:srgbClr val="000000"/>
                </a:solidFill>
              </a:rPr>
              <a:t> </a:t>
            </a:r>
            <a:r>
              <a:rPr lang="en-US" dirty="0" err="1" smtClean="0">
                <a:solidFill>
                  <a:srgbClr val="000000"/>
                </a:solidFill>
              </a:rPr>
              <a:t>σιδηρομαγνητικών</a:t>
            </a:r>
            <a:r>
              <a:rPr lang="en-US" dirty="0" smtClean="0">
                <a:solidFill>
                  <a:srgbClr val="000000"/>
                </a:solidFill>
              </a:rPr>
              <a:t> </a:t>
            </a:r>
            <a:r>
              <a:rPr lang="en-US" dirty="0" err="1" smtClean="0">
                <a:solidFill>
                  <a:srgbClr val="000000"/>
                </a:solidFill>
              </a:rPr>
              <a:t>υλικών</a:t>
            </a:r>
            <a:r>
              <a:rPr lang="en-US" dirty="0" smtClean="0">
                <a:solidFill>
                  <a:srgbClr val="000000"/>
                </a:solidFill>
              </a:rPr>
              <a:t>:</a:t>
            </a:r>
          </a:p>
          <a:p>
            <a:pPr lvl="1">
              <a:spcBef>
                <a:spcPts val="600"/>
              </a:spcBef>
              <a:buClr>
                <a:srgbClr val="2187BA"/>
              </a:buClr>
              <a:defRPr/>
            </a:pPr>
            <a:r>
              <a:rPr lang="en-US" sz="1700" dirty="0" err="1" smtClean="0">
                <a:solidFill>
                  <a:srgbClr val="000000"/>
                </a:solidFill>
              </a:rPr>
              <a:t>Σίδηρος</a:t>
            </a:r>
            <a:endParaRPr lang="en-US" sz="1700" dirty="0" smtClean="0">
              <a:solidFill>
                <a:srgbClr val="000000"/>
              </a:solidFill>
            </a:endParaRPr>
          </a:p>
          <a:p>
            <a:pPr lvl="1">
              <a:spcBef>
                <a:spcPts val="600"/>
              </a:spcBef>
              <a:buClr>
                <a:srgbClr val="2187BA"/>
              </a:buClr>
              <a:defRPr/>
            </a:pPr>
            <a:r>
              <a:rPr lang="en-US" sz="1700" dirty="0" err="1" smtClean="0">
                <a:solidFill>
                  <a:srgbClr val="000000"/>
                </a:solidFill>
              </a:rPr>
              <a:t>Κοβάλτιο</a:t>
            </a:r>
            <a:endParaRPr lang="en-US" sz="1700" dirty="0" smtClean="0">
              <a:solidFill>
                <a:srgbClr val="000000"/>
              </a:solidFill>
            </a:endParaRPr>
          </a:p>
          <a:p>
            <a:pPr lvl="1">
              <a:spcBef>
                <a:spcPts val="600"/>
              </a:spcBef>
              <a:buClr>
                <a:srgbClr val="2187BA"/>
              </a:buClr>
              <a:defRPr/>
            </a:pPr>
            <a:r>
              <a:rPr lang="en-US" sz="1700" dirty="0" err="1" smtClean="0">
                <a:solidFill>
                  <a:srgbClr val="000000"/>
                </a:solidFill>
              </a:rPr>
              <a:t>Νικέλιο</a:t>
            </a:r>
            <a:endParaRPr lang="en-US" sz="1700" dirty="0" smtClean="0">
              <a:solidFill>
                <a:srgbClr val="000000"/>
              </a:solidFill>
            </a:endParaRPr>
          </a:p>
          <a:p>
            <a:pPr lvl="1">
              <a:spcBef>
                <a:spcPts val="600"/>
              </a:spcBef>
              <a:buClr>
                <a:srgbClr val="2187BA"/>
              </a:buClr>
              <a:defRPr/>
            </a:pPr>
            <a:r>
              <a:rPr lang="en-US" sz="1700" dirty="0" err="1" smtClean="0">
                <a:solidFill>
                  <a:srgbClr val="000000"/>
                </a:solidFill>
              </a:rPr>
              <a:t>Γαδολίνιο</a:t>
            </a:r>
            <a:endParaRPr lang="en-US" sz="1700" dirty="0" smtClean="0">
              <a:solidFill>
                <a:srgbClr val="000000"/>
              </a:solidFill>
            </a:endParaRPr>
          </a:p>
          <a:p>
            <a:pPr lvl="1">
              <a:spcBef>
                <a:spcPts val="600"/>
              </a:spcBef>
              <a:buClr>
                <a:srgbClr val="2187BA"/>
              </a:buClr>
              <a:defRPr/>
            </a:pPr>
            <a:r>
              <a:rPr lang="en-US" sz="1700" dirty="0" err="1" smtClean="0">
                <a:solidFill>
                  <a:srgbClr val="000000"/>
                </a:solidFill>
              </a:rPr>
              <a:t>Δυσπρόσιο</a:t>
            </a:r>
            <a:endParaRPr lang="en-US" sz="1700" dirty="0" smtClean="0">
              <a:solidFill>
                <a:srgbClr val="000000"/>
              </a:solidFill>
            </a:endParaRPr>
          </a:p>
          <a:p>
            <a:pPr marL="0" indent="0">
              <a:lnSpc>
                <a:spcPct val="100000"/>
              </a:lnSpc>
              <a:spcBef>
                <a:spcPts val="1800"/>
              </a:spcBef>
              <a:defRPr/>
            </a:pPr>
            <a:r>
              <a:rPr lang="en-US" dirty="0" err="1" smtClean="0">
                <a:solidFill>
                  <a:srgbClr val="000000"/>
                </a:solidFill>
              </a:rPr>
              <a:t>Τα</a:t>
            </a:r>
            <a:r>
              <a:rPr lang="en-US" dirty="0" smtClean="0">
                <a:solidFill>
                  <a:srgbClr val="000000"/>
                </a:solidFill>
              </a:rPr>
              <a:t> </a:t>
            </a:r>
            <a:r>
              <a:rPr lang="en-US" dirty="0" err="1" smtClean="0">
                <a:solidFill>
                  <a:srgbClr val="000000"/>
                </a:solidFill>
              </a:rPr>
              <a:t>άτομα</a:t>
            </a:r>
            <a:r>
              <a:rPr lang="en-US" dirty="0" smtClean="0">
                <a:solidFill>
                  <a:srgbClr val="000000"/>
                </a:solidFill>
              </a:rPr>
              <a:t> </a:t>
            </a:r>
            <a:r>
              <a:rPr lang="en-US" dirty="0" err="1" smtClean="0">
                <a:solidFill>
                  <a:srgbClr val="000000"/>
                </a:solidFill>
              </a:rPr>
              <a:t>αυτών</a:t>
            </a:r>
            <a:r>
              <a:rPr lang="en-US" dirty="0" smtClean="0">
                <a:solidFill>
                  <a:srgbClr val="000000"/>
                </a:solidFill>
              </a:rPr>
              <a:t> </a:t>
            </a:r>
            <a:r>
              <a:rPr lang="en-US" dirty="0" err="1" smtClean="0">
                <a:solidFill>
                  <a:srgbClr val="000000"/>
                </a:solidFill>
              </a:rPr>
              <a:t>των</a:t>
            </a:r>
            <a:r>
              <a:rPr lang="en-US" dirty="0" smtClean="0">
                <a:solidFill>
                  <a:srgbClr val="000000"/>
                </a:solidFill>
              </a:rPr>
              <a:t> </a:t>
            </a:r>
            <a:r>
              <a:rPr lang="en-US" dirty="0" err="1" smtClean="0">
                <a:solidFill>
                  <a:srgbClr val="000000"/>
                </a:solidFill>
              </a:rPr>
              <a:t>υλικών</a:t>
            </a:r>
            <a:r>
              <a:rPr lang="en-US" dirty="0" smtClean="0">
                <a:solidFill>
                  <a:srgbClr val="000000"/>
                </a:solidFill>
              </a:rPr>
              <a:t> </a:t>
            </a:r>
            <a:r>
              <a:rPr lang="en-US" dirty="0" err="1" smtClean="0">
                <a:solidFill>
                  <a:srgbClr val="000000"/>
                </a:solidFill>
              </a:rPr>
              <a:t>έχουν</a:t>
            </a:r>
            <a:r>
              <a:rPr lang="en-US" dirty="0" smtClean="0">
                <a:solidFill>
                  <a:srgbClr val="000000"/>
                </a:solidFill>
              </a:rPr>
              <a:t> </a:t>
            </a:r>
            <a:r>
              <a:rPr lang="en-US" dirty="0" err="1" smtClean="0">
                <a:solidFill>
                  <a:srgbClr val="000000"/>
                </a:solidFill>
              </a:rPr>
              <a:t>μόνιμες</a:t>
            </a:r>
            <a:r>
              <a:rPr lang="en-US" dirty="0" smtClean="0">
                <a:solidFill>
                  <a:srgbClr val="000000"/>
                </a:solidFill>
              </a:rPr>
              <a:t> </a:t>
            </a:r>
            <a:r>
              <a:rPr lang="en-US" dirty="0" err="1" smtClean="0">
                <a:solidFill>
                  <a:srgbClr val="000000"/>
                </a:solidFill>
              </a:rPr>
              <a:t>μαγνητικές</a:t>
            </a:r>
            <a:r>
              <a:rPr lang="en-US" dirty="0" smtClean="0">
                <a:solidFill>
                  <a:srgbClr val="000000"/>
                </a:solidFill>
              </a:rPr>
              <a:t> </a:t>
            </a:r>
            <a:r>
              <a:rPr lang="en-US" dirty="0" err="1" smtClean="0">
                <a:solidFill>
                  <a:srgbClr val="000000"/>
                </a:solidFill>
              </a:rPr>
              <a:t>ροπές</a:t>
            </a:r>
            <a:r>
              <a:rPr lang="en-US" dirty="0" smtClean="0">
                <a:solidFill>
                  <a:srgbClr val="000000"/>
                </a:solidFill>
              </a:rPr>
              <a:t> </a:t>
            </a:r>
            <a:r>
              <a:rPr lang="en-US" dirty="0" err="1" smtClean="0">
                <a:solidFill>
                  <a:srgbClr val="000000"/>
                </a:solidFill>
              </a:rPr>
              <a:t>οι</a:t>
            </a:r>
            <a:r>
              <a:rPr lang="en-US" dirty="0" smtClean="0">
                <a:solidFill>
                  <a:srgbClr val="000000"/>
                </a:solidFill>
              </a:rPr>
              <a:t> </a:t>
            </a:r>
            <a:r>
              <a:rPr lang="en-US" dirty="0" err="1" smtClean="0">
                <a:solidFill>
                  <a:srgbClr val="000000"/>
                </a:solidFill>
              </a:rPr>
              <a:t>οποίες</a:t>
            </a:r>
            <a:r>
              <a:rPr lang="en-US" dirty="0" smtClean="0">
                <a:solidFill>
                  <a:srgbClr val="000000"/>
                </a:solidFill>
              </a:rPr>
              <a:t>, </a:t>
            </a:r>
            <a:r>
              <a:rPr lang="en-US" dirty="0" err="1" smtClean="0">
                <a:solidFill>
                  <a:srgbClr val="000000"/>
                </a:solidFill>
              </a:rPr>
              <a:t>ακόμα</a:t>
            </a:r>
            <a:r>
              <a:rPr lang="en-US" dirty="0" smtClean="0">
                <a:solidFill>
                  <a:srgbClr val="000000"/>
                </a:solidFill>
              </a:rPr>
              <a:t> </a:t>
            </a:r>
            <a:r>
              <a:rPr lang="en-US" dirty="0" err="1" smtClean="0">
                <a:solidFill>
                  <a:srgbClr val="000000"/>
                </a:solidFill>
              </a:rPr>
              <a:t>και</a:t>
            </a:r>
            <a:r>
              <a:rPr lang="en-US" dirty="0" smtClean="0">
                <a:solidFill>
                  <a:srgbClr val="000000"/>
                </a:solidFill>
              </a:rPr>
              <a:t> </a:t>
            </a:r>
            <a:r>
              <a:rPr lang="en-US" dirty="0" err="1" smtClean="0">
                <a:solidFill>
                  <a:srgbClr val="000000"/>
                </a:solidFill>
              </a:rPr>
              <a:t>υπό</a:t>
            </a:r>
            <a:r>
              <a:rPr lang="en-US" dirty="0" smtClean="0">
                <a:solidFill>
                  <a:srgbClr val="000000"/>
                </a:solidFill>
              </a:rPr>
              <a:t> </a:t>
            </a:r>
            <a:r>
              <a:rPr lang="el-GR" dirty="0" smtClean="0">
                <a:solidFill>
                  <a:srgbClr val="000000"/>
                </a:solidFill>
              </a:rPr>
              <a:t>την επίδραση </a:t>
            </a:r>
            <a:r>
              <a:rPr lang="en-US" dirty="0" err="1" smtClean="0">
                <a:solidFill>
                  <a:srgbClr val="000000"/>
                </a:solidFill>
              </a:rPr>
              <a:t>ασθεν</a:t>
            </a:r>
            <a:r>
              <a:rPr lang="el-GR" dirty="0" err="1" smtClean="0">
                <a:solidFill>
                  <a:srgbClr val="000000"/>
                </a:solidFill>
              </a:rPr>
              <a:t>ών</a:t>
            </a:r>
            <a:r>
              <a:rPr lang="en-US" dirty="0" smtClean="0">
                <a:solidFill>
                  <a:srgbClr val="000000"/>
                </a:solidFill>
              </a:rPr>
              <a:t> </a:t>
            </a:r>
            <a:r>
              <a:rPr lang="en-US" dirty="0" err="1" smtClean="0">
                <a:solidFill>
                  <a:srgbClr val="000000"/>
                </a:solidFill>
              </a:rPr>
              <a:t>εξωτερικ</a:t>
            </a:r>
            <a:r>
              <a:rPr lang="el-GR" dirty="0" err="1" smtClean="0">
                <a:solidFill>
                  <a:srgbClr val="000000"/>
                </a:solidFill>
              </a:rPr>
              <a:t>ών</a:t>
            </a:r>
            <a:r>
              <a:rPr lang="en-US" dirty="0" smtClean="0">
                <a:solidFill>
                  <a:srgbClr val="000000"/>
                </a:solidFill>
              </a:rPr>
              <a:t> </a:t>
            </a:r>
            <a:r>
              <a:rPr lang="en-US" dirty="0" err="1" smtClean="0">
                <a:solidFill>
                  <a:srgbClr val="000000"/>
                </a:solidFill>
              </a:rPr>
              <a:t>μαγνητικ</a:t>
            </a:r>
            <a:r>
              <a:rPr lang="el-GR" dirty="0" err="1" smtClean="0">
                <a:solidFill>
                  <a:srgbClr val="000000"/>
                </a:solidFill>
              </a:rPr>
              <a:t>ών</a:t>
            </a:r>
            <a:r>
              <a:rPr lang="en-US" dirty="0" smtClean="0">
                <a:solidFill>
                  <a:srgbClr val="000000"/>
                </a:solidFill>
              </a:rPr>
              <a:t> </a:t>
            </a:r>
            <a:r>
              <a:rPr lang="en-US" dirty="0" err="1" smtClean="0">
                <a:solidFill>
                  <a:srgbClr val="000000"/>
                </a:solidFill>
              </a:rPr>
              <a:t>πεδί</a:t>
            </a:r>
            <a:r>
              <a:rPr lang="el-GR" dirty="0" smtClean="0">
                <a:solidFill>
                  <a:srgbClr val="000000"/>
                </a:solidFill>
              </a:rPr>
              <a:t>ων</a:t>
            </a:r>
            <a:r>
              <a:rPr lang="en-US" dirty="0" smtClean="0">
                <a:solidFill>
                  <a:srgbClr val="000000"/>
                </a:solidFill>
              </a:rPr>
              <a:t>, </a:t>
            </a:r>
            <a:r>
              <a:rPr lang="en-US" dirty="0" err="1" smtClean="0">
                <a:solidFill>
                  <a:srgbClr val="000000"/>
                </a:solidFill>
              </a:rPr>
              <a:t>τείνουν</a:t>
            </a:r>
            <a:r>
              <a:rPr lang="en-US" dirty="0" smtClean="0">
                <a:solidFill>
                  <a:srgbClr val="000000"/>
                </a:solidFill>
              </a:rPr>
              <a:t> </a:t>
            </a:r>
            <a:r>
              <a:rPr lang="en-US" dirty="0" err="1" smtClean="0">
                <a:solidFill>
                  <a:srgbClr val="000000"/>
                </a:solidFill>
              </a:rPr>
              <a:t>να</a:t>
            </a:r>
            <a:r>
              <a:rPr lang="en-US" dirty="0" smtClean="0">
                <a:solidFill>
                  <a:srgbClr val="000000"/>
                </a:solidFill>
              </a:rPr>
              <a:t> </a:t>
            </a:r>
            <a:r>
              <a:rPr lang="en-US" dirty="0" err="1" smtClean="0">
                <a:solidFill>
                  <a:srgbClr val="000000"/>
                </a:solidFill>
              </a:rPr>
              <a:t>ευθυγραμμίζονται</a:t>
            </a:r>
            <a:r>
              <a:rPr lang="en-US" dirty="0" smtClean="0">
                <a:solidFill>
                  <a:srgbClr val="000000"/>
                </a:solidFill>
              </a:rPr>
              <a:t> </a:t>
            </a:r>
            <a:r>
              <a:rPr lang="el-GR" dirty="0" smtClean="0">
                <a:solidFill>
                  <a:srgbClr val="000000"/>
                </a:solidFill>
              </a:rPr>
              <a:t>η </a:t>
            </a:r>
            <a:r>
              <a:rPr lang="en-US" dirty="0" err="1" smtClean="0">
                <a:solidFill>
                  <a:srgbClr val="000000"/>
                </a:solidFill>
              </a:rPr>
              <a:t>μία</a:t>
            </a:r>
            <a:r>
              <a:rPr lang="en-US" dirty="0" smtClean="0">
                <a:solidFill>
                  <a:srgbClr val="000000"/>
                </a:solidFill>
              </a:rPr>
              <a:t> </a:t>
            </a:r>
            <a:r>
              <a:rPr lang="el-GR" dirty="0" smtClean="0">
                <a:solidFill>
                  <a:srgbClr val="000000"/>
                </a:solidFill>
              </a:rPr>
              <a:t>με </a:t>
            </a:r>
            <a:r>
              <a:rPr lang="en-US" dirty="0" err="1" smtClean="0">
                <a:solidFill>
                  <a:srgbClr val="000000"/>
                </a:solidFill>
              </a:rPr>
              <a:t>την</a:t>
            </a:r>
            <a:r>
              <a:rPr lang="en-US" dirty="0" smtClean="0">
                <a:solidFill>
                  <a:srgbClr val="000000"/>
                </a:solidFill>
              </a:rPr>
              <a:t> </a:t>
            </a:r>
            <a:r>
              <a:rPr lang="en-US" dirty="0" err="1" smtClean="0">
                <a:solidFill>
                  <a:srgbClr val="000000"/>
                </a:solidFill>
              </a:rPr>
              <a:t>άλλη</a:t>
            </a:r>
            <a:r>
              <a:rPr lang="en-US" dirty="0" smtClean="0">
                <a:solidFill>
                  <a:srgbClr val="000000"/>
                </a:solidFill>
              </a:rPr>
              <a:t>.</a:t>
            </a:r>
          </a:p>
        </p:txBody>
      </p:sp>
      <p:sp>
        <p:nvSpPr>
          <p:cNvPr id="57348" name="TextBox 5"/>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Η8.6</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l-GR" dirty="0" smtClean="0">
                <a:solidFill>
                  <a:srgbClr val="0D3857"/>
                </a:solidFill>
              </a:rPr>
              <a:t>Μαγνητικές π</a:t>
            </a:r>
            <a:r>
              <a:rPr lang="en-US" dirty="0" err="1" smtClean="0">
                <a:solidFill>
                  <a:srgbClr val="0D3857"/>
                </a:solidFill>
              </a:rPr>
              <a:t>εριοχές</a:t>
            </a:r>
            <a:r>
              <a:rPr lang="el-GR" dirty="0" smtClean="0">
                <a:solidFill>
                  <a:srgbClr val="0D3857"/>
                </a:solidFill>
              </a:rPr>
              <a:t>  - Μ</a:t>
            </a:r>
            <a:r>
              <a:rPr lang="en-US" dirty="0" smtClean="0">
                <a:solidFill>
                  <a:srgbClr val="0D3857"/>
                </a:solidFill>
              </a:rPr>
              <a:t>η </a:t>
            </a:r>
            <a:r>
              <a:rPr lang="en-US" dirty="0" err="1" smtClean="0">
                <a:solidFill>
                  <a:srgbClr val="0D3857"/>
                </a:solidFill>
              </a:rPr>
              <a:t>μαγνητισμένο</a:t>
            </a:r>
            <a:r>
              <a:rPr lang="en-US" dirty="0" smtClean="0">
                <a:solidFill>
                  <a:srgbClr val="0D3857"/>
                </a:solidFill>
              </a:rPr>
              <a:t> </a:t>
            </a:r>
            <a:r>
              <a:rPr lang="en-US" dirty="0" err="1" smtClean="0">
                <a:solidFill>
                  <a:srgbClr val="0D3857"/>
                </a:solidFill>
              </a:rPr>
              <a:t>υλικό</a:t>
            </a:r>
            <a:endParaRPr lang="en-US" dirty="0" smtClean="0">
              <a:solidFill>
                <a:srgbClr val="0D3857"/>
              </a:solidFill>
            </a:endParaRPr>
          </a:p>
        </p:txBody>
      </p:sp>
      <p:sp>
        <p:nvSpPr>
          <p:cNvPr id="58371" name="Rectangle 3"/>
          <p:cNvSpPr>
            <a:spLocks noGrp="1" noChangeArrowheads="1"/>
          </p:cNvSpPr>
          <p:nvPr>
            <p:ph idx="1"/>
          </p:nvPr>
        </p:nvSpPr>
        <p:spPr>
          <a:xfrm>
            <a:off x="516194" y="1587910"/>
            <a:ext cx="4822723" cy="4493538"/>
          </a:xfrm>
        </p:spPr>
        <p:txBody>
          <a:bodyPr wrap="square">
            <a:spAutoFit/>
          </a:bodyPr>
          <a:lstStyle/>
          <a:p>
            <a:pPr marL="0" indent="0">
              <a:lnSpc>
                <a:spcPct val="100000"/>
              </a:lnSpc>
              <a:spcBef>
                <a:spcPts val="1800"/>
              </a:spcBef>
            </a:pPr>
            <a:r>
              <a:rPr lang="en-US" dirty="0" err="1" smtClean="0">
                <a:solidFill>
                  <a:srgbClr val="000000"/>
                </a:solidFill>
              </a:rPr>
              <a:t>Όλα</a:t>
            </a:r>
            <a:r>
              <a:rPr lang="en-US" dirty="0" smtClean="0">
                <a:solidFill>
                  <a:srgbClr val="000000"/>
                </a:solidFill>
              </a:rPr>
              <a:t> </a:t>
            </a:r>
            <a:r>
              <a:rPr lang="en-US" dirty="0" err="1" smtClean="0">
                <a:solidFill>
                  <a:srgbClr val="000000"/>
                </a:solidFill>
              </a:rPr>
              <a:t>τα</a:t>
            </a:r>
            <a:r>
              <a:rPr lang="en-US" dirty="0" smtClean="0">
                <a:solidFill>
                  <a:srgbClr val="000000"/>
                </a:solidFill>
              </a:rPr>
              <a:t> </a:t>
            </a:r>
            <a:r>
              <a:rPr lang="en-US" dirty="0" err="1" smtClean="0">
                <a:solidFill>
                  <a:srgbClr val="000000"/>
                </a:solidFill>
              </a:rPr>
              <a:t>σιδηρομαγνητικά</a:t>
            </a:r>
            <a:r>
              <a:rPr lang="en-US" dirty="0" smtClean="0">
                <a:solidFill>
                  <a:srgbClr val="000000"/>
                </a:solidFill>
              </a:rPr>
              <a:t> </a:t>
            </a:r>
            <a:r>
              <a:rPr lang="en-US" dirty="0" err="1" smtClean="0">
                <a:solidFill>
                  <a:srgbClr val="000000"/>
                </a:solidFill>
              </a:rPr>
              <a:t>υλικά</a:t>
            </a:r>
            <a:r>
              <a:rPr lang="en-US" dirty="0" smtClean="0">
                <a:solidFill>
                  <a:srgbClr val="000000"/>
                </a:solidFill>
              </a:rPr>
              <a:t> </a:t>
            </a:r>
            <a:r>
              <a:rPr lang="en-US" dirty="0" err="1" smtClean="0">
                <a:solidFill>
                  <a:srgbClr val="000000"/>
                </a:solidFill>
              </a:rPr>
              <a:t>αποτελούνται</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μικροσκοπικά</a:t>
            </a:r>
            <a:r>
              <a:rPr lang="en-US" dirty="0" smtClean="0">
                <a:solidFill>
                  <a:srgbClr val="000000"/>
                </a:solidFill>
              </a:rPr>
              <a:t> </a:t>
            </a:r>
            <a:r>
              <a:rPr lang="en-US" dirty="0" err="1" smtClean="0">
                <a:solidFill>
                  <a:srgbClr val="000000"/>
                </a:solidFill>
              </a:rPr>
              <a:t>τμήματα</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ονομάζονται</a:t>
            </a:r>
            <a:r>
              <a:rPr lang="en-US" dirty="0" smtClean="0">
                <a:solidFill>
                  <a:srgbClr val="000000"/>
                </a:solidFill>
              </a:rPr>
              <a:t> </a:t>
            </a:r>
            <a:r>
              <a:rPr lang="en-US" dirty="0" err="1" smtClean="0">
                <a:solidFill>
                  <a:srgbClr val="002060"/>
                </a:solidFill>
                <a:effectLst>
                  <a:outerShdw blurRad="38100" dist="38100" dir="2700000" algn="tl">
                    <a:srgbClr val="000000">
                      <a:alpha val="43137"/>
                    </a:srgbClr>
                  </a:outerShdw>
                </a:effectLst>
              </a:rPr>
              <a:t>μαγνητικές</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περιοχές</a:t>
            </a:r>
            <a:r>
              <a:rPr lang="en-US" dirty="0" smtClean="0">
                <a:solidFill>
                  <a:srgbClr val="000000"/>
                </a:solidFill>
              </a:rPr>
              <a:t>.</a:t>
            </a:r>
          </a:p>
          <a:p>
            <a:pPr lvl="1">
              <a:spcBef>
                <a:spcPts val="1800"/>
              </a:spcBef>
              <a:buClr>
                <a:srgbClr val="2187BA"/>
              </a:buClr>
            </a:pPr>
            <a:r>
              <a:rPr lang="en-US" sz="1700" dirty="0" err="1" smtClean="0">
                <a:solidFill>
                  <a:srgbClr val="000000"/>
                </a:solidFill>
              </a:rPr>
              <a:t>Μέσα</a:t>
            </a:r>
            <a:r>
              <a:rPr lang="en-US" sz="1700" dirty="0" smtClean="0">
                <a:solidFill>
                  <a:srgbClr val="000000"/>
                </a:solidFill>
              </a:rPr>
              <a:t> </a:t>
            </a:r>
            <a:r>
              <a:rPr lang="en-US" sz="1700" dirty="0" err="1" smtClean="0">
                <a:solidFill>
                  <a:srgbClr val="000000"/>
                </a:solidFill>
              </a:rPr>
              <a:t>στις</a:t>
            </a:r>
            <a:r>
              <a:rPr lang="en-US" sz="1700" dirty="0" smtClean="0">
                <a:solidFill>
                  <a:srgbClr val="000000"/>
                </a:solidFill>
              </a:rPr>
              <a:t> </a:t>
            </a:r>
            <a:r>
              <a:rPr lang="en-US" sz="1700" dirty="0" err="1" smtClean="0">
                <a:solidFill>
                  <a:srgbClr val="000000"/>
                </a:solidFill>
              </a:rPr>
              <a:t>μαγνητικές</a:t>
            </a:r>
            <a:r>
              <a:rPr lang="en-US" sz="1700" dirty="0" smtClean="0">
                <a:solidFill>
                  <a:srgbClr val="000000"/>
                </a:solidFill>
              </a:rPr>
              <a:t> </a:t>
            </a:r>
            <a:r>
              <a:rPr lang="en-US" sz="1700" dirty="0" err="1" smtClean="0">
                <a:solidFill>
                  <a:srgbClr val="000000"/>
                </a:solidFill>
              </a:rPr>
              <a:t>περιοχές</a:t>
            </a:r>
            <a:r>
              <a:rPr lang="en-US" sz="1700" dirty="0" smtClean="0">
                <a:solidFill>
                  <a:srgbClr val="000000"/>
                </a:solidFill>
              </a:rPr>
              <a:t>, </a:t>
            </a:r>
            <a:r>
              <a:rPr lang="en-US" sz="1700" dirty="0" err="1" smtClean="0">
                <a:solidFill>
                  <a:srgbClr val="000000"/>
                </a:solidFill>
              </a:rPr>
              <a:t>όλες</a:t>
            </a:r>
            <a:r>
              <a:rPr lang="en-US" sz="1700" dirty="0" smtClean="0">
                <a:solidFill>
                  <a:srgbClr val="000000"/>
                </a:solidFill>
              </a:rPr>
              <a:t> </a:t>
            </a:r>
            <a:r>
              <a:rPr lang="en-US" sz="1700" dirty="0" err="1" smtClean="0">
                <a:solidFill>
                  <a:srgbClr val="000000"/>
                </a:solidFill>
              </a:rPr>
              <a:t>οι</a:t>
            </a:r>
            <a:r>
              <a:rPr lang="en-US" sz="1700" dirty="0" smtClean="0">
                <a:solidFill>
                  <a:srgbClr val="000000"/>
                </a:solidFill>
              </a:rPr>
              <a:t> </a:t>
            </a:r>
            <a:r>
              <a:rPr lang="en-US" sz="1700" dirty="0" err="1" smtClean="0">
                <a:solidFill>
                  <a:srgbClr val="000000"/>
                </a:solidFill>
              </a:rPr>
              <a:t>μαγνητικές</a:t>
            </a:r>
            <a:r>
              <a:rPr lang="en-US" sz="1700" dirty="0" smtClean="0">
                <a:solidFill>
                  <a:srgbClr val="000000"/>
                </a:solidFill>
              </a:rPr>
              <a:t> </a:t>
            </a:r>
            <a:r>
              <a:rPr lang="en-US" sz="1700" dirty="0" err="1" smtClean="0">
                <a:solidFill>
                  <a:srgbClr val="000000"/>
                </a:solidFill>
              </a:rPr>
              <a:t>ροπές</a:t>
            </a:r>
            <a:r>
              <a:rPr lang="en-US" sz="1700" dirty="0" smtClean="0">
                <a:solidFill>
                  <a:srgbClr val="000000"/>
                </a:solidFill>
              </a:rPr>
              <a:t> </a:t>
            </a:r>
            <a:r>
              <a:rPr lang="en-US" sz="1700" dirty="0" err="1" smtClean="0">
                <a:solidFill>
                  <a:srgbClr val="000000"/>
                </a:solidFill>
              </a:rPr>
              <a:t>είναι</a:t>
            </a:r>
            <a:r>
              <a:rPr lang="en-US" sz="1700" dirty="0" smtClean="0">
                <a:solidFill>
                  <a:srgbClr val="000000"/>
                </a:solidFill>
              </a:rPr>
              <a:t> </a:t>
            </a:r>
            <a:r>
              <a:rPr lang="en-US" sz="1700" dirty="0" err="1" smtClean="0">
                <a:solidFill>
                  <a:srgbClr val="000000"/>
                </a:solidFill>
              </a:rPr>
              <a:t>ευθυγραμμισμένες</a:t>
            </a:r>
            <a:r>
              <a:rPr lang="en-US" sz="1700" dirty="0" smtClean="0">
                <a:solidFill>
                  <a:srgbClr val="000000"/>
                </a:solidFill>
              </a:rPr>
              <a:t>.</a:t>
            </a:r>
          </a:p>
          <a:p>
            <a:pPr marL="0" indent="0">
              <a:lnSpc>
                <a:spcPct val="100000"/>
              </a:lnSpc>
              <a:spcBef>
                <a:spcPts val="1800"/>
              </a:spcBef>
            </a:pPr>
            <a:r>
              <a:rPr lang="en-US" dirty="0" err="1" smtClean="0">
                <a:solidFill>
                  <a:srgbClr val="000000"/>
                </a:solidFill>
              </a:rPr>
              <a:t>Τα</a:t>
            </a:r>
            <a:r>
              <a:rPr lang="en-US" dirty="0" smtClean="0">
                <a:solidFill>
                  <a:srgbClr val="000000"/>
                </a:solidFill>
              </a:rPr>
              <a:t> </a:t>
            </a:r>
            <a:r>
              <a:rPr lang="en-US" dirty="0" err="1" smtClean="0">
                <a:solidFill>
                  <a:srgbClr val="000000"/>
                </a:solidFill>
              </a:rPr>
              <a:t>σύνορα</a:t>
            </a:r>
            <a:r>
              <a:rPr lang="en-US" dirty="0" smtClean="0">
                <a:solidFill>
                  <a:srgbClr val="000000"/>
                </a:solidFill>
              </a:rPr>
              <a:t> </a:t>
            </a:r>
            <a:r>
              <a:rPr lang="en-US" dirty="0" err="1" smtClean="0">
                <a:solidFill>
                  <a:srgbClr val="000000"/>
                </a:solidFill>
              </a:rPr>
              <a:t>μεταξύ</a:t>
            </a:r>
            <a:r>
              <a:rPr lang="en-US" dirty="0" smtClean="0">
                <a:solidFill>
                  <a:srgbClr val="000000"/>
                </a:solidFill>
              </a:rPr>
              <a:t> </a:t>
            </a:r>
            <a:r>
              <a:rPr lang="en-US" dirty="0" err="1" smtClean="0">
                <a:solidFill>
                  <a:srgbClr val="000000"/>
                </a:solidFill>
              </a:rPr>
              <a:t>των</a:t>
            </a:r>
            <a:r>
              <a:rPr lang="en-US" dirty="0" smtClean="0">
                <a:solidFill>
                  <a:srgbClr val="000000"/>
                </a:solidFill>
              </a:rPr>
              <a:t> </a:t>
            </a:r>
            <a:r>
              <a:rPr lang="en-US" dirty="0" err="1" smtClean="0">
                <a:solidFill>
                  <a:srgbClr val="000000"/>
                </a:solidFill>
              </a:rPr>
              <a:t>μαγνητικών</a:t>
            </a:r>
            <a:r>
              <a:rPr lang="en-US" dirty="0" smtClean="0">
                <a:solidFill>
                  <a:srgbClr val="000000"/>
                </a:solidFill>
              </a:rPr>
              <a:t> </a:t>
            </a:r>
            <a:r>
              <a:rPr lang="en-US" dirty="0" err="1" smtClean="0">
                <a:solidFill>
                  <a:srgbClr val="000000"/>
                </a:solidFill>
              </a:rPr>
              <a:t>περιοχών</a:t>
            </a:r>
            <a:r>
              <a:rPr lang="en-US" dirty="0" smtClean="0">
                <a:solidFill>
                  <a:srgbClr val="000000"/>
                </a:solidFill>
              </a:rPr>
              <a:t> </a:t>
            </a:r>
            <a:r>
              <a:rPr lang="en-US" dirty="0" err="1" smtClean="0">
                <a:solidFill>
                  <a:srgbClr val="000000"/>
                </a:solidFill>
              </a:rPr>
              <a:t>με</a:t>
            </a:r>
            <a:r>
              <a:rPr lang="en-US" dirty="0" smtClean="0">
                <a:solidFill>
                  <a:srgbClr val="000000"/>
                </a:solidFill>
              </a:rPr>
              <a:t> </a:t>
            </a:r>
            <a:r>
              <a:rPr lang="en-US" dirty="0" err="1" smtClean="0">
                <a:solidFill>
                  <a:srgbClr val="000000"/>
                </a:solidFill>
              </a:rPr>
              <a:t>διαφορετικ</a:t>
            </a:r>
            <a:r>
              <a:rPr lang="el-GR" dirty="0" smtClean="0">
                <a:solidFill>
                  <a:srgbClr val="000000"/>
                </a:solidFill>
              </a:rPr>
              <a:t>ό</a:t>
            </a:r>
            <a:r>
              <a:rPr lang="en-US" dirty="0" smtClean="0">
                <a:solidFill>
                  <a:srgbClr val="000000"/>
                </a:solidFill>
              </a:rPr>
              <a:t> </a:t>
            </a:r>
            <a:r>
              <a:rPr lang="el-GR" dirty="0" smtClean="0">
                <a:solidFill>
                  <a:srgbClr val="000000"/>
                </a:solidFill>
              </a:rPr>
              <a:t>προσανατολισμό</a:t>
            </a:r>
            <a:r>
              <a:rPr lang="en-US" dirty="0" smtClean="0">
                <a:solidFill>
                  <a:srgbClr val="000000"/>
                </a:solidFill>
              </a:rPr>
              <a:t> </a:t>
            </a:r>
            <a:r>
              <a:rPr lang="en-US" dirty="0" err="1" smtClean="0">
                <a:solidFill>
                  <a:srgbClr val="000000"/>
                </a:solidFill>
              </a:rPr>
              <a:t>ονομάζονται</a:t>
            </a:r>
            <a:r>
              <a:rPr lang="en-US" dirty="0" smtClean="0">
                <a:solidFill>
                  <a:srgbClr val="000000"/>
                </a:solidFill>
              </a:rPr>
              <a:t> </a:t>
            </a:r>
            <a:r>
              <a:rPr lang="en-US" dirty="0" err="1" smtClean="0">
                <a:solidFill>
                  <a:srgbClr val="002060"/>
                </a:solidFill>
                <a:effectLst>
                  <a:outerShdw blurRad="38100" dist="38100" dir="2700000" algn="tl">
                    <a:srgbClr val="000000">
                      <a:alpha val="43137"/>
                    </a:srgbClr>
                  </a:outerShdw>
                </a:effectLst>
              </a:rPr>
              <a:t>τοιχώματα</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μαγνητικών</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περιοχών</a:t>
            </a:r>
            <a:r>
              <a:rPr lang="en-US" dirty="0" smtClean="0">
                <a:solidFill>
                  <a:srgbClr val="000000"/>
                </a:solidFill>
              </a:rPr>
              <a:t> ή </a:t>
            </a:r>
            <a:r>
              <a:rPr lang="en-US" b="1" dirty="0" err="1" smtClean="0">
                <a:solidFill>
                  <a:srgbClr val="002060"/>
                </a:solidFill>
                <a:effectLst>
                  <a:outerShdw blurRad="38100" dist="38100" dir="2700000" algn="tl">
                    <a:srgbClr val="000000">
                      <a:alpha val="43137"/>
                    </a:srgbClr>
                  </a:outerShdw>
                </a:effectLst>
              </a:rPr>
              <a:t>μαγνητικά</a:t>
            </a:r>
            <a:r>
              <a:rPr lang="en-US" b="1" dirty="0" smtClean="0">
                <a:solidFill>
                  <a:srgbClr val="002060"/>
                </a:solidFill>
                <a:effectLst>
                  <a:outerShdw blurRad="38100" dist="38100" dir="2700000" algn="tl">
                    <a:srgbClr val="000000">
                      <a:alpha val="43137"/>
                    </a:srgbClr>
                  </a:outerShdw>
                </a:effectLst>
              </a:rPr>
              <a:t> </a:t>
            </a:r>
            <a:r>
              <a:rPr lang="en-US" b="1" dirty="0" err="1" smtClean="0">
                <a:solidFill>
                  <a:srgbClr val="002060"/>
                </a:solidFill>
                <a:effectLst>
                  <a:outerShdw blurRad="38100" dist="38100" dir="2700000" algn="tl">
                    <a:srgbClr val="000000">
                      <a:alpha val="43137"/>
                    </a:srgbClr>
                  </a:outerShdw>
                </a:effectLst>
              </a:rPr>
              <a:t>τοιχώματα</a:t>
            </a:r>
            <a:r>
              <a:rPr lang="en-US" dirty="0" smtClean="0">
                <a:solidFill>
                  <a:srgbClr val="000000"/>
                </a:solidFill>
              </a:rPr>
              <a:t>.</a:t>
            </a:r>
            <a:endParaRPr lang="el-GR" dirty="0" smtClean="0">
              <a:solidFill>
                <a:srgbClr val="000000"/>
              </a:solidFill>
            </a:endParaRPr>
          </a:p>
          <a:p>
            <a:pPr marL="0" indent="0">
              <a:lnSpc>
                <a:spcPct val="100000"/>
              </a:lnSpc>
              <a:spcBef>
                <a:spcPts val="1800"/>
              </a:spcBef>
            </a:pPr>
            <a:r>
              <a:rPr lang="el-GR" dirty="0" smtClean="0">
                <a:solidFill>
                  <a:srgbClr val="000000"/>
                </a:solidFill>
              </a:rPr>
              <a:t>Σε ένα </a:t>
            </a:r>
            <a:r>
              <a:rPr lang="el-GR" dirty="0" smtClean="0">
                <a:solidFill>
                  <a:srgbClr val="002060"/>
                </a:solidFill>
                <a:effectLst>
                  <a:outerShdw blurRad="38100" dist="38100" dir="2700000" algn="tl">
                    <a:srgbClr val="000000">
                      <a:alpha val="43137"/>
                    </a:srgbClr>
                  </a:outerShdw>
                </a:effectLst>
              </a:rPr>
              <a:t>μη μαγνητισμένο υλικό</a:t>
            </a:r>
            <a:r>
              <a:rPr lang="el-GR" dirty="0" smtClean="0">
                <a:solidFill>
                  <a:srgbClr val="000000"/>
                </a:solidFill>
              </a:rPr>
              <a:t>, ο</a:t>
            </a:r>
            <a:r>
              <a:rPr lang="en-US" dirty="0" smtClean="0">
                <a:solidFill>
                  <a:srgbClr val="000000"/>
                </a:solidFill>
              </a:rPr>
              <a:t>ι </a:t>
            </a:r>
            <a:r>
              <a:rPr lang="en-US" dirty="0" err="1" smtClean="0">
                <a:solidFill>
                  <a:srgbClr val="000000"/>
                </a:solidFill>
              </a:rPr>
              <a:t>μαγνητικές</a:t>
            </a:r>
            <a:r>
              <a:rPr lang="en-US" dirty="0" smtClean="0">
                <a:solidFill>
                  <a:srgbClr val="000000"/>
                </a:solidFill>
              </a:rPr>
              <a:t> </a:t>
            </a:r>
            <a:r>
              <a:rPr lang="en-US" dirty="0" err="1" smtClean="0">
                <a:solidFill>
                  <a:srgbClr val="000000"/>
                </a:solidFill>
              </a:rPr>
              <a:t>ροπές</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εσωτερικό</a:t>
            </a:r>
            <a:r>
              <a:rPr lang="en-US" dirty="0" smtClean="0">
                <a:solidFill>
                  <a:srgbClr val="000000"/>
                </a:solidFill>
              </a:rPr>
              <a:t> </a:t>
            </a:r>
            <a:r>
              <a:rPr lang="en-US" dirty="0" err="1" smtClean="0">
                <a:solidFill>
                  <a:srgbClr val="000000"/>
                </a:solidFill>
              </a:rPr>
              <a:t>των</a:t>
            </a:r>
            <a:r>
              <a:rPr lang="en-US" dirty="0" smtClean="0">
                <a:solidFill>
                  <a:srgbClr val="000000"/>
                </a:solidFill>
              </a:rPr>
              <a:t> </a:t>
            </a:r>
            <a:r>
              <a:rPr lang="el-GR" dirty="0" smtClean="0">
                <a:solidFill>
                  <a:srgbClr val="000000"/>
                </a:solidFill>
              </a:rPr>
              <a:t>μαγνητικών </a:t>
            </a:r>
            <a:r>
              <a:rPr lang="en-US" dirty="0" err="1" smtClean="0">
                <a:solidFill>
                  <a:srgbClr val="000000"/>
                </a:solidFill>
              </a:rPr>
              <a:t>περιοχών</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l-GR" dirty="0" smtClean="0">
                <a:solidFill>
                  <a:srgbClr val="000000"/>
                </a:solidFill>
              </a:rPr>
              <a:t>τυχαία </a:t>
            </a:r>
            <a:r>
              <a:rPr lang="en-US" dirty="0" err="1" smtClean="0">
                <a:solidFill>
                  <a:srgbClr val="000000"/>
                </a:solidFill>
              </a:rPr>
              <a:t>προσανατολισμ</a:t>
            </a:r>
            <a:r>
              <a:rPr lang="el-GR" dirty="0" smtClean="0">
                <a:solidFill>
                  <a:srgbClr val="000000"/>
                </a:solidFill>
              </a:rPr>
              <a:t>ένες</a:t>
            </a:r>
            <a:r>
              <a:rPr lang="en-US" dirty="0" smtClean="0">
                <a:solidFill>
                  <a:srgbClr val="000000"/>
                </a:solidFill>
              </a:rPr>
              <a:t>.</a:t>
            </a:r>
          </a:p>
          <a:p>
            <a:pPr marL="0" indent="0">
              <a:lnSpc>
                <a:spcPct val="100000"/>
              </a:lnSpc>
              <a:spcBef>
                <a:spcPts val="1800"/>
              </a:spcBef>
            </a:pPr>
            <a:r>
              <a:rPr lang="en-US" dirty="0" smtClean="0">
                <a:solidFill>
                  <a:srgbClr val="002060"/>
                </a:solidFill>
                <a:effectLst>
                  <a:outerShdw blurRad="38100" dist="38100" dir="2700000" algn="tl">
                    <a:srgbClr val="000000">
                      <a:alpha val="43137"/>
                    </a:srgbClr>
                  </a:outerShdw>
                </a:effectLst>
              </a:rPr>
              <a:t>Η </a:t>
            </a:r>
            <a:r>
              <a:rPr lang="en-US" dirty="0" err="1" smtClean="0">
                <a:solidFill>
                  <a:srgbClr val="002060"/>
                </a:solidFill>
                <a:effectLst>
                  <a:outerShdw blurRad="38100" dist="38100" dir="2700000" algn="tl">
                    <a:srgbClr val="000000">
                      <a:alpha val="43137"/>
                    </a:srgbClr>
                  </a:outerShdw>
                </a:effectLst>
              </a:rPr>
              <a:t>συνολική</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μαγνητική</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ροπή</a:t>
            </a:r>
            <a:r>
              <a:rPr lang="en-US" dirty="0" smtClean="0">
                <a:solidFill>
                  <a:srgbClr val="002060"/>
                </a:solidFill>
                <a:effectLst>
                  <a:outerShdw blurRad="38100" dist="38100" dir="2700000" algn="tl">
                    <a:srgbClr val="000000">
                      <a:alpha val="43137"/>
                    </a:srgbClr>
                  </a:outerShdw>
                </a:effectLst>
              </a:rPr>
              <a:t> </a:t>
            </a:r>
            <a:r>
              <a:rPr lang="el-GR" dirty="0" smtClean="0">
                <a:solidFill>
                  <a:srgbClr val="002060"/>
                </a:solidFill>
                <a:effectLst>
                  <a:outerShdw blurRad="38100" dist="38100" dir="2700000" algn="tl">
                    <a:srgbClr val="000000">
                      <a:alpha val="43137"/>
                    </a:srgbClr>
                  </a:outerShdw>
                </a:effectLst>
              </a:rPr>
              <a:t>ισούται με μηδέν</a:t>
            </a:r>
            <a:endParaRPr lang="en-US" dirty="0" smtClean="0">
              <a:solidFill>
                <a:srgbClr val="002060"/>
              </a:solidFill>
              <a:effectLst>
                <a:outerShdw blurRad="38100" dist="38100" dir="2700000" algn="tl">
                  <a:srgbClr val="000000">
                    <a:alpha val="43137"/>
                  </a:srgbClr>
                </a:outerShdw>
              </a:effectLst>
            </a:endParaRPr>
          </a:p>
        </p:txBody>
      </p:sp>
      <p:sp>
        <p:nvSpPr>
          <p:cNvPr id="58372"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Η8.6</a:t>
            </a:r>
          </a:p>
        </p:txBody>
      </p:sp>
      <p:pic>
        <p:nvPicPr>
          <p:cNvPr id="5" name="Picture 8" descr="27819_3026"/>
          <p:cNvPicPr>
            <a:picLocks noChangeAspect="1" noChangeArrowheads="1"/>
          </p:cNvPicPr>
          <p:nvPr/>
        </p:nvPicPr>
        <p:blipFill>
          <a:blip r:embed="rId2" cstate="print"/>
          <a:srcRect b="75119"/>
          <a:stretch>
            <a:fillRect/>
          </a:stretch>
        </p:blipFill>
        <p:spPr bwMode="auto">
          <a:xfrm>
            <a:off x="5634435" y="1787217"/>
            <a:ext cx="3052468" cy="32835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8371">
                                            <p:txEl>
                                              <p:pRg st="2" end="2"/>
                                            </p:txEl>
                                          </p:spTgt>
                                        </p:tgtEl>
                                        <p:attrNameLst>
                                          <p:attrName>style.visibility</p:attrName>
                                        </p:attrNameLst>
                                      </p:cBhvr>
                                      <p:to>
                                        <p:strVal val="visible"/>
                                      </p:to>
                                    </p:set>
                                    <p:animEffect transition="in" filter="blinds(horizontal)">
                                      <p:cBhvr>
                                        <p:cTn id="7" dur="500"/>
                                        <p:tgtEl>
                                          <p:spTgt spid="583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371">
                                            <p:txEl>
                                              <p:pRg st="3" end="3"/>
                                            </p:txEl>
                                          </p:spTgt>
                                        </p:tgtEl>
                                        <p:attrNameLst>
                                          <p:attrName>style.visibility</p:attrName>
                                        </p:attrNameLst>
                                      </p:cBhvr>
                                      <p:to>
                                        <p:strVal val="visible"/>
                                      </p:to>
                                    </p:set>
                                    <p:animEffect transition="in" filter="blinds(horizontal)">
                                      <p:cBhvr>
                                        <p:cTn id="12" dur="500"/>
                                        <p:tgtEl>
                                          <p:spTgt spid="58371">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8371">
                                            <p:txEl>
                                              <p:pRg st="4" end="4"/>
                                            </p:txEl>
                                          </p:spTgt>
                                        </p:tgtEl>
                                        <p:attrNameLst>
                                          <p:attrName>style.visibility</p:attrName>
                                        </p:attrNameLst>
                                      </p:cBhvr>
                                      <p:to>
                                        <p:strVal val="visible"/>
                                      </p:to>
                                    </p:set>
                                    <p:animEffect transition="in" filter="blinds(horizontal)">
                                      <p:cBhvr>
                                        <p:cTn id="15" dur="5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838200"/>
            <a:ext cx="7543800" cy="579438"/>
          </a:xfrm>
        </p:spPr>
        <p:txBody>
          <a:bodyPr/>
          <a:lstStyle/>
          <a:p>
            <a:r>
              <a:rPr lang="el-GR" smtClean="0">
                <a:solidFill>
                  <a:srgbClr val="0D3857"/>
                </a:solidFill>
              </a:rPr>
              <a:t>Μαγνητικές π</a:t>
            </a:r>
            <a:r>
              <a:rPr lang="en-US" smtClean="0">
                <a:solidFill>
                  <a:srgbClr val="0D3857"/>
                </a:solidFill>
              </a:rPr>
              <a:t>εριοχές</a:t>
            </a:r>
            <a:r>
              <a:rPr lang="el-GR" smtClean="0">
                <a:solidFill>
                  <a:srgbClr val="0D3857"/>
                </a:solidFill>
              </a:rPr>
              <a:t> </a:t>
            </a:r>
            <a:r>
              <a:rPr lang="en-US" sz="2400" smtClean="0">
                <a:solidFill>
                  <a:srgbClr val="0D3857"/>
                </a:solidFill>
              </a:rPr>
              <a:t>–</a:t>
            </a:r>
            <a:r>
              <a:rPr lang="en-US" smtClean="0">
                <a:solidFill>
                  <a:srgbClr val="0D3857"/>
                </a:solidFill>
              </a:rPr>
              <a:t> </a:t>
            </a:r>
            <a:r>
              <a:rPr lang="el-GR" smtClean="0">
                <a:solidFill>
                  <a:srgbClr val="0D3857"/>
                </a:solidFill>
              </a:rPr>
              <a:t>Ε</a:t>
            </a:r>
            <a:r>
              <a:rPr lang="en-US" smtClean="0">
                <a:solidFill>
                  <a:srgbClr val="0D3857"/>
                </a:solidFill>
              </a:rPr>
              <a:t>φαρμογή εξωτερικού πεδίου</a:t>
            </a:r>
          </a:p>
        </p:txBody>
      </p:sp>
      <p:sp>
        <p:nvSpPr>
          <p:cNvPr id="60419" name="Rectangle 3"/>
          <p:cNvSpPr>
            <a:spLocks noGrp="1" noChangeArrowheads="1"/>
          </p:cNvSpPr>
          <p:nvPr>
            <p:ph type="body" sz="half" idx="1"/>
          </p:nvPr>
        </p:nvSpPr>
        <p:spPr>
          <a:xfrm>
            <a:off x="457200" y="1719263"/>
            <a:ext cx="4038600" cy="2400657"/>
          </a:xfrm>
        </p:spPr>
        <p:txBody>
          <a:bodyPr>
            <a:spAutoFit/>
          </a:bodyPr>
          <a:lstStyle/>
          <a:p>
            <a:pPr marL="0" indent="0">
              <a:lnSpc>
                <a:spcPct val="100000"/>
              </a:lnSpc>
              <a:spcBef>
                <a:spcPts val="1800"/>
              </a:spcBef>
            </a:pPr>
            <a:r>
              <a:rPr lang="en-US" dirty="0" err="1" smtClean="0">
                <a:solidFill>
                  <a:srgbClr val="000000"/>
                </a:solidFill>
              </a:rPr>
              <a:t>Ένα</a:t>
            </a:r>
            <a:r>
              <a:rPr lang="en-US" dirty="0" smtClean="0">
                <a:solidFill>
                  <a:srgbClr val="000000"/>
                </a:solidFill>
              </a:rPr>
              <a:t> </a:t>
            </a:r>
            <a:r>
              <a:rPr lang="el-GR" dirty="0" smtClean="0">
                <a:solidFill>
                  <a:srgbClr val="000000"/>
                </a:solidFill>
              </a:rPr>
              <a:t>κομμάτι (δοκίμιο)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υλικού</a:t>
            </a:r>
            <a:r>
              <a:rPr lang="en-US" dirty="0" smtClean="0">
                <a:solidFill>
                  <a:srgbClr val="000000"/>
                </a:solidFill>
              </a:rPr>
              <a:t> </a:t>
            </a:r>
            <a:r>
              <a:rPr lang="en-US" dirty="0" err="1" smtClean="0">
                <a:solidFill>
                  <a:srgbClr val="000000"/>
                </a:solidFill>
              </a:rPr>
              <a:t>τοποθετείται</a:t>
            </a:r>
            <a:r>
              <a:rPr lang="en-US" dirty="0" smtClean="0">
                <a:solidFill>
                  <a:srgbClr val="000000"/>
                </a:solidFill>
              </a:rPr>
              <a:t> </a:t>
            </a:r>
            <a:r>
              <a:rPr lang="en-US" dirty="0" err="1" smtClean="0">
                <a:solidFill>
                  <a:srgbClr val="000000"/>
                </a:solidFill>
              </a:rPr>
              <a:t>μέσα</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l-GR" dirty="0" smtClean="0">
                <a:solidFill>
                  <a:srgbClr val="000000"/>
                </a:solidFill>
              </a:rPr>
              <a:t>ένα </a:t>
            </a:r>
            <a:r>
              <a:rPr lang="en-US" dirty="0" err="1" smtClean="0">
                <a:solidFill>
                  <a:srgbClr val="000000"/>
                </a:solidFill>
              </a:rPr>
              <a:t>εξωτερικό</a:t>
            </a:r>
            <a:r>
              <a:rPr lang="en-US" dirty="0" smtClean="0">
                <a:solidFill>
                  <a:srgbClr val="000000"/>
                </a:solidFill>
              </a:rPr>
              <a:t> </a:t>
            </a:r>
            <a:r>
              <a:rPr lang="en-US" dirty="0" err="1" smtClean="0">
                <a:solidFill>
                  <a:srgbClr val="000000"/>
                </a:solidFill>
              </a:rPr>
              <a:t>μαγνητικό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a:t>
            </a:r>
          </a:p>
          <a:p>
            <a:pPr marL="0" indent="0">
              <a:lnSpc>
                <a:spcPct val="100000"/>
              </a:lnSpc>
              <a:spcBef>
                <a:spcPts val="1800"/>
              </a:spcBef>
            </a:pPr>
            <a:r>
              <a:rPr lang="en-US" dirty="0" err="1" smtClean="0">
                <a:solidFill>
                  <a:srgbClr val="000000"/>
                </a:solidFill>
              </a:rPr>
              <a:t>Το</a:t>
            </a:r>
            <a:r>
              <a:rPr lang="en-US" dirty="0" smtClean="0">
                <a:solidFill>
                  <a:srgbClr val="000000"/>
                </a:solidFill>
              </a:rPr>
              <a:t> </a:t>
            </a:r>
            <a:r>
              <a:rPr lang="en-US" dirty="0" err="1" smtClean="0">
                <a:solidFill>
                  <a:srgbClr val="000000"/>
                </a:solidFill>
              </a:rPr>
              <a:t>μέγεθος</a:t>
            </a:r>
            <a:r>
              <a:rPr lang="en-US" dirty="0" smtClean="0">
                <a:solidFill>
                  <a:srgbClr val="000000"/>
                </a:solidFill>
              </a:rPr>
              <a:t> </a:t>
            </a:r>
            <a:r>
              <a:rPr lang="en-US" dirty="0" err="1" smtClean="0">
                <a:solidFill>
                  <a:srgbClr val="000000"/>
                </a:solidFill>
              </a:rPr>
              <a:t>των</a:t>
            </a:r>
            <a:r>
              <a:rPr lang="en-US" dirty="0" smtClean="0">
                <a:solidFill>
                  <a:srgbClr val="000000"/>
                </a:solidFill>
              </a:rPr>
              <a:t> </a:t>
            </a:r>
            <a:r>
              <a:rPr lang="el-GR" dirty="0" smtClean="0">
                <a:solidFill>
                  <a:srgbClr val="000000"/>
                </a:solidFill>
              </a:rPr>
              <a:t>μαγνητικών </a:t>
            </a:r>
            <a:r>
              <a:rPr lang="en-US" dirty="0" err="1" smtClean="0">
                <a:solidFill>
                  <a:srgbClr val="000000"/>
                </a:solidFill>
              </a:rPr>
              <a:t>περιοχών</a:t>
            </a:r>
            <a:r>
              <a:rPr lang="en-US" dirty="0" smtClean="0">
                <a:solidFill>
                  <a:srgbClr val="000000"/>
                </a:solidFill>
              </a:rPr>
              <a:t> </a:t>
            </a:r>
            <a:r>
              <a:rPr lang="el-GR" dirty="0" smtClean="0">
                <a:solidFill>
                  <a:srgbClr val="000000"/>
                </a:solidFill>
              </a:rPr>
              <a:t>με</a:t>
            </a:r>
            <a:r>
              <a:rPr lang="en-US" dirty="0" smtClean="0">
                <a:solidFill>
                  <a:srgbClr val="000000"/>
                </a:solidFill>
              </a:rPr>
              <a:t> </a:t>
            </a:r>
            <a:r>
              <a:rPr lang="en-US" dirty="0" err="1" smtClean="0">
                <a:solidFill>
                  <a:srgbClr val="000000"/>
                </a:solidFill>
              </a:rPr>
              <a:t>μαγνητικ</a:t>
            </a:r>
            <a:r>
              <a:rPr lang="el-GR" dirty="0" smtClean="0">
                <a:solidFill>
                  <a:srgbClr val="000000"/>
                </a:solidFill>
              </a:rPr>
              <a:t>ή</a:t>
            </a:r>
            <a:r>
              <a:rPr lang="en-US" dirty="0" smtClean="0">
                <a:solidFill>
                  <a:srgbClr val="000000"/>
                </a:solidFill>
              </a:rPr>
              <a:t> </a:t>
            </a:r>
            <a:r>
              <a:rPr lang="en-US" dirty="0" err="1" smtClean="0">
                <a:solidFill>
                  <a:srgbClr val="000000"/>
                </a:solidFill>
              </a:rPr>
              <a:t>ροπ</a:t>
            </a:r>
            <a:r>
              <a:rPr lang="el-GR" dirty="0" smtClean="0">
                <a:solidFill>
                  <a:srgbClr val="000000"/>
                </a:solidFill>
              </a:rPr>
              <a:t>ή</a:t>
            </a:r>
            <a:r>
              <a:rPr lang="en-US" dirty="0" smtClean="0">
                <a:solidFill>
                  <a:srgbClr val="000000"/>
                </a:solidFill>
              </a:rPr>
              <a:t> </a:t>
            </a:r>
            <a:r>
              <a:rPr lang="el-GR" dirty="0" smtClean="0">
                <a:solidFill>
                  <a:srgbClr val="000000"/>
                </a:solidFill>
              </a:rPr>
              <a:t>παράλληλη προς το εξωτερικό πεδίο </a:t>
            </a:r>
            <a:r>
              <a:rPr lang="en-US" dirty="0" err="1" smtClean="0">
                <a:solidFill>
                  <a:srgbClr val="000000"/>
                </a:solidFill>
              </a:rPr>
              <a:t>μεγαλώνει</a:t>
            </a:r>
            <a:r>
              <a:rPr lang="en-US" dirty="0" smtClean="0">
                <a:solidFill>
                  <a:srgbClr val="000000"/>
                </a:solidFill>
              </a:rPr>
              <a:t>.</a:t>
            </a:r>
          </a:p>
          <a:p>
            <a:pPr marL="0" indent="0">
              <a:lnSpc>
                <a:spcPct val="100000"/>
              </a:lnSpc>
              <a:spcBef>
                <a:spcPts val="1800"/>
              </a:spcBef>
            </a:pPr>
            <a:r>
              <a:rPr lang="en-US" dirty="0" err="1" smtClean="0">
                <a:solidFill>
                  <a:srgbClr val="002060"/>
                </a:solidFill>
                <a:effectLst>
                  <a:outerShdw blurRad="38100" dist="38100" dir="2700000" algn="tl">
                    <a:srgbClr val="000000">
                      <a:alpha val="43137"/>
                    </a:srgbClr>
                  </a:outerShdw>
                </a:effectLst>
              </a:rPr>
              <a:t>Το</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δοκίμιο</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μαγνητίζεται</a:t>
            </a:r>
            <a:r>
              <a:rPr lang="en-US" dirty="0" smtClean="0">
                <a:solidFill>
                  <a:srgbClr val="000000"/>
                </a:solidFill>
              </a:rPr>
              <a:t>.</a:t>
            </a:r>
          </a:p>
        </p:txBody>
      </p:sp>
      <p:sp>
        <p:nvSpPr>
          <p:cNvPr id="60420" name="TextBox 7"/>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Η8.6</a:t>
            </a:r>
          </a:p>
        </p:txBody>
      </p:sp>
      <p:pic>
        <p:nvPicPr>
          <p:cNvPr id="60421" name="Picture 7" descr="27819_3026"/>
          <p:cNvPicPr>
            <a:picLocks noChangeAspect="1" noChangeArrowheads="1"/>
          </p:cNvPicPr>
          <p:nvPr/>
        </p:nvPicPr>
        <p:blipFill>
          <a:blip r:embed="rId2" cstate="print"/>
          <a:srcRect t="30420" b="38105"/>
          <a:stretch>
            <a:fillRect/>
          </a:stretch>
        </p:blipFill>
        <p:spPr bwMode="auto">
          <a:xfrm>
            <a:off x="5205413" y="1373188"/>
            <a:ext cx="3000375" cy="4083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838200"/>
            <a:ext cx="7543800" cy="579438"/>
          </a:xfrm>
        </p:spPr>
        <p:txBody>
          <a:bodyPr/>
          <a:lstStyle/>
          <a:p>
            <a:r>
              <a:rPr lang="el-GR" sz="2100" smtClean="0">
                <a:solidFill>
                  <a:srgbClr val="0D3857"/>
                </a:solidFill>
              </a:rPr>
              <a:t>Μαγνητικές π</a:t>
            </a:r>
            <a:r>
              <a:rPr lang="en-US" sz="2100" smtClean="0">
                <a:solidFill>
                  <a:srgbClr val="0D3857"/>
                </a:solidFill>
              </a:rPr>
              <a:t>εριοχές</a:t>
            </a:r>
            <a:r>
              <a:rPr lang="el-GR" sz="2100" smtClean="0">
                <a:solidFill>
                  <a:srgbClr val="0D3857"/>
                </a:solidFill>
              </a:rPr>
              <a:t> </a:t>
            </a:r>
            <a:r>
              <a:rPr lang="en-US" sz="2100" smtClean="0">
                <a:solidFill>
                  <a:srgbClr val="0D3857"/>
                </a:solidFill>
              </a:rPr>
              <a:t>– </a:t>
            </a:r>
            <a:r>
              <a:rPr lang="el-GR" sz="2100" smtClean="0">
                <a:solidFill>
                  <a:srgbClr val="0D3857"/>
                </a:solidFill>
              </a:rPr>
              <a:t>Ε</a:t>
            </a:r>
            <a:r>
              <a:rPr lang="en-US" sz="2100" smtClean="0">
                <a:solidFill>
                  <a:srgbClr val="0D3857"/>
                </a:solidFill>
              </a:rPr>
              <a:t>φαρμογή εξωτερικού πεδίου (</a:t>
            </a:r>
            <a:r>
              <a:rPr lang="el-GR" sz="2100" i="1" smtClean="0">
                <a:solidFill>
                  <a:srgbClr val="0D3857"/>
                </a:solidFill>
              </a:rPr>
              <a:t>συνέχεια</a:t>
            </a:r>
            <a:r>
              <a:rPr lang="en-US" sz="2100" smtClean="0">
                <a:solidFill>
                  <a:srgbClr val="0D3857"/>
                </a:solidFill>
              </a:rPr>
              <a:t>)</a:t>
            </a:r>
          </a:p>
        </p:txBody>
      </p:sp>
      <p:sp>
        <p:nvSpPr>
          <p:cNvPr id="61443" name="Rectangle 3"/>
          <p:cNvSpPr>
            <a:spLocks noGrp="1" noChangeArrowheads="1"/>
          </p:cNvSpPr>
          <p:nvPr>
            <p:ph type="body" sz="half" idx="1"/>
          </p:nvPr>
        </p:nvSpPr>
        <p:spPr>
          <a:xfrm>
            <a:off x="457200" y="1719263"/>
            <a:ext cx="3756025" cy="3508653"/>
          </a:xfrm>
        </p:spPr>
        <p:txBody>
          <a:bodyPr>
            <a:spAutoFit/>
          </a:bodyPr>
          <a:lstStyle/>
          <a:p>
            <a:pPr marL="0" indent="0">
              <a:lnSpc>
                <a:spcPct val="100000"/>
              </a:lnSpc>
              <a:spcBef>
                <a:spcPts val="1800"/>
              </a:spcBef>
            </a:pPr>
            <a:r>
              <a:rPr lang="en-US" dirty="0" err="1" smtClean="0">
                <a:solidFill>
                  <a:srgbClr val="000000"/>
                </a:solidFill>
              </a:rPr>
              <a:t>Το</a:t>
            </a:r>
            <a:r>
              <a:rPr lang="en-US" dirty="0" smtClean="0">
                <a:solidFill>
                  <a:srgbClr val="000000"/>
                </a:solidFill>
              </a:rPr>
              <a:t> </a:t>
            </a:r>
            <a:r>
              <a:rPr lang="en-US" dirty="0" err="1" smtClean="0">
                <a:solidFill>
                  <a:srgbClr val="000000"/>
                </a:solidFill>
              </a:rPr>
              <a:t>υλικό</a:t>
            </a:r>
            <a:r>
              <a:rPr lang="en-US" dirty="0" smtClean="0">
                <a:solidFill>
                  <a:srgbClr val="000000"/>
                </a:solidFill>
              </a:rPr>
              <a:t> </a:t>
            </a:r>
            <a:r>
              <a:rPr lang="en-US" dirty="0" err="1" smtClean="0">
                <a:solidFill>
                  <a:srgbClr val="000000"/>
                </a:solidFill>
              </a:rPr>
              <a:t>τοποθετείται</a:t>
            </a:r>
            <a:r>
              <a:rPr lang="en-US" dirty="0" smtClean="0">
                <a:solidFill>
                  <a:srgbClr val="000000"/>
                </a:solidFill>
              </a:rPr>
              <a:t> </a:t>
            </a:r>
            <a:r>
              <a:rPr lang="en-US" dirty="0" err="1" smtClean="0">
                <a:solidFill>
                  <a:srgbClr val="000000"/>
                </a:solidFill>
              </a:rPr>
              <a:t>μέσα</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l-GR" dirty="0" smtClean="0">
                <a:solidFill>
                  <a:srgbClr val="000000"/>
                </a:solidFill>
              </a:rPr>
              <a:t>ένα </a:t>
            </a:r>
            <a:r>
              <a:rPr lang="en-US" dirty="0" err="1" smtClean="0">
                <a:solidFill>
                  <a:srgbClr val="000000"/>
                </a:solidFill>
              </a:rPr>
              <a:t>ισχυρότερο</a:t>
            </a:r>
            <a:r>
              <a:rPr lang="en-US" dirty="0" smtClean="0">
                <a:solidFill>
                  <a:srgbClr val="000000"/>
                </a:solidFill>
              </a:rPr>
              <a:t> </a:t>
            </a:r>
            <a:r>
              <a:rPr lang="el-GR" dirty="0" smtClean="0">
                <a:solidFill>
                  <a:srgbClr val="000000"/>
                </a:solidFill>
              </a:rPr>
              <a:t>μαγνητικό </a:t>
            </a:r>
            <a:r>
              <a:rPr lang="en-US" dirty="0" err="1" smtClean="0">
                <a:solidFill>
                  <a:srgbClr val="000000"/>
                </a:solidFill>
              </a:rPr>
              <a:t>πεδίο</a:t>
            </a:r>
            <a:r>
              <a:rPr lang="en-US" dirty="0" smtClean="0">
                <a:solidFill>
                  <a:srgbClr val="000000"/>
                </a:solidFill>
              </a:rPr>
              <a:t>.</a:t>
            </a:r>
          </a:p>
          <a:p>
            <a:pPr marL="0" indent="0">
              <a:lnSpc>
                <a:spcPct val="100000"/>
              </a:lnSpc>
              <a:spcBef>
                <a:spcPts val="1800"/>
              </a:spcBef>
            </a:pPr>
            <a:r>
              <a:rPr lang="el-GR" dirty="0" smtClean="0"/>
              <a:t>Οι μαγνητικές περιοχές στις οποίες οι μαγνητικές ροπές δεν είναι ευθυγραμμισμένες με το πεδίο συρρικνώνονται</a:t>
            </a:r>
            <a:r>
              <a:rPr lang="en-US" dirty="0" smtClean="0">
                <a:solidFill>
                  <a:srgbClr val="000000"/>
                </a:solidFill>
              </a:rPr>
              <a:t>.</a:t>
            </a:r>
          </a:p>
          <a:p>
            <a:pPr marL="0" indent="0">
              <a:lnSpc>
                <a:spcPct val="100000"/>
              </a:lnSpc>
              <a:spcBef>
                <a:spcPts val="1800"/>
              </a:spcBef>
            </a:pPr>
            <a:r>
              <a:rPr lang="en-US" dirty="0" err="1" smtClean="0">
                <a:solidFill>
                  <a:srgbClr val="000000"/>
                </a:solidFill>
              </a:rPr>
              <a:t>Όταν</a:t>
            </a:r>
            <a:r>
              <a:rPr lang="en-US" dirty="0" smtClean="0">
                <a:solidFill>
                  <a:srgbClr val="000000"/>
                </a:solidFill>
              </a:rPr>
              <a:t> </a:t>
            </a:r>
            <a:r>
              <a:rPr lang="en-US" dirty="0" err="1" smtClean="0">
                <a:solidFill>
                  <a:srgbClr val="000000"/>
                </a:solidFill>
              </a:rPr>
              <a:t>αφαιρεθεί</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εξωτερικό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δοκίμιο</a:t>
            </a:r>
            <a:r>
              <a:rPr lang="en-US" dirty="0" smtClean="0">
                <a:solidFill>
                  <a:srgbClr val="000000"/>
                </a:solidFill>
              </a:rPr>
              <a:t> </a:t>
            </a:r>
            <a:r>
              <a:rPr lang="en-US" dirty="0" err="1" smtClean="0">
                <a:solidFill>
                  <a:srgbClr val="000000"/>
                </a:solidFill>
              </a:rPr>
              <a:t>μπορεί</a:t>
            </a:r>
            <a:r>
              <a:rPr lang="en-US" dirty="0" smtClean="0">
                <a:solidFill>
                  <a:srgbClr val="000000"/>
                </a:solidFill>
              </a:rPr>
              <a:t> </a:t>
            </a:r>
            <a:r>
              <a:rPr lang="en-US" dirty="0" err="1" smtClean="0">
                <a:solidFill>
                  <a:srgbClr val="000000"/>
                </a:solidFill>
              </a:rPr>
              <a:t>να</a:t>
            </a:r>
            <a:r>
              <a:rPr lang="en-US" dirty="0" smtClean="0">
                <a:solidFill>
                  <a:srgbClr val="000000"/>
                </a:solidFill>
              </a:rPr>
              <a:t> </a:t>
            </a:r>
            <a:r>
              <a:rPr lang="en-US" dirty="0" err="1" smtClean="0">
                <a:solidFill>
                  <a:srgbClr val="000000"/>
                </a:solidFill>
              </a:rPr>
              <a:t>παραμείνει</a:t>
            </a:r>
            <a:r>
              <a:rPr lang="en-US" dirty="0" smtClean="0">
                <a:solidFill>
                  <a:srgbClr val="000000"/>
                </a:solidFill>
              </a:rPr>
              <a:t> </a:t>
            </a:r>
            <a:r>
              <a:rPr lang="en-US" dirty="0" err="1" smtClean="0">
                <a:solidFill>
                  <a:srgbClr val="000000"/>
                </a:solidFill>
              </a:rPr>
              <a:t>μαγνητισμένο</a:t>
            </a:r>
            <a:r>
              <a:rPr lang="en-US" dirty="0" smtClean="0">
                <a:solidFill>
                  <a:srgbClr val="000000"/>
                </a:solidFill>
              </a:rPr>
              <a:t> </a:t>
            </a:r>
            <a:r>
              <a:rPr lang="en-US" dirty="0" err="1" smtClean="0">
                <a:solidFill>
                  <a:srgbClr val="000000"/>
                </a:solidFill>
              </a:rPr>
              <a:t>κατά</a:t>
            </a:r>
            <a:r>
              <a:rPr lang="en-US" dirty="0" smtClean="0">
                <a:solidFill>
                  <a:srgbClr val="000000"/>
                </a:solidFill>
              </a:rPr>
              <a:t> </a:t>
            </a:r>
            <a:r>
              <a:rPr lang="en-US" dirty="0" err="1" smtClean="0">
                <a:solidFill>
                  <a:srgbClr val="000000"/>
                </a:solidFill>
              </a:rPr>
              <a:t>την</a:t>
            </a:r>
            <a:r>
              <a:rPr lang="en-US" dirty="0" smtClean="0">
                <a:solidFill>
                  <a:srgbClr val="000000"/>
                </a:solidFill>
              </a:rPr>
              <a:t> </a:t>
            </a:r>
            <a:r>
              <a:rPr lang="en-US" dirty="0" err="1" smtClean="0">
                <a:solidFill>
                  <a:srgbClr val="000000"/>
                </a:solidFill>
              </a:rPr>
              <a:t>κατεύθυνση</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είχε</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εξωτερικό</a:t>
            </a:r>
            <a:r>
              <a:rPr lang="en-US" dirty="0" smtClean="0">
                <a:solidFill>
                  <a:srgbClr val="000000"/>
                </a:solidFill>
              </a:rPr>
              <a:t> </a:t>
            </a:r>
            <a:r>
              <a:rPr lang="en-US" dirty="0" err="1" smtClean="0">
                <a:solidFill>
                  <a:srgbClr val="000000"/>
                </a:solidFill>
              </a:rPr>
              <a:t>πεδίο</a:t>
            </a:r>
            <a:r>
              <a:rPr lang="el-GR" dirty="0" smtClean="0">
                <a:solidFill>
                  <a:srgbClr val="000000"/>
                </a:solidFill>
              </a:rPr>
              <a:t> (</a:t>
            </a:r>
            <a:r>
              <a:rPr lang="el-GR" dirty="0" smtClean="0">
                <a:solidFill>
                  <a:srgbClr val="002060"/>
                </a:solidFill>
                <a:effectLst>
                  <a:outerShdw blurRad="38100" dist="38100" dir="2700000" algn="tl">
                    <a:srgbClr val="000000">
                      <a:alpha val="43137"/>
                    </a:srgbClr>
                  </a:outerShdw>
                </a:effectLst>
              </a:rPr>
              <a:t>παραμένουσα μαγνήτιση</a:t>
            </a:r>
            <a:r>
              <a:rPr lang="el-GR" dirty="0" smtClean="0">
                <a:solidFill>
                  <a:srgbClr val="000000"/>
                </a:solidFill>
              </a:rPr>
              <a:t>)</a:t>
            </a:r>
            <a:r>
              <a:rPr lang="en-US" dirty="0" smtClean="0">
                <a:solidFill>
                  <a:srgbClr val="000000"/>
                </a:solidFill>
              </a:rPr>
              <a:t>.</a:t>
            </a:r>
          </a:p>
        </p:txBody>
      </p:sp>
      <p:sp>
        <p:nvSpPr>
          <p:cNvPr id="61444" name="TextBox 7"/>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Η8.6</a:t>
            </a:r>
          </a:p>
        </p:txBody>
      </p:sp>
      <p:pic>
        <p:nvPicPr>
          <p:cNvPr id="61445" name="Picture 7" descr="27819_3026"/>
          <p:cNvPicPr>
            <a:picLocks noChangeAspect="1" noChangeArrowheads="1"/>
          </p:cNvPicPr>
          <p:nvPr/>
        </p:nvPicPr>
        <p:blipFill>
          <a:blip r:embed="rId2" cstate="print"/>
          <a:srcRect t="66251" b="2790"/>
          <a:stretch>
            <a:fillRect/>
          </a:stretch>
        </p:blipFill>
        <p:spPr bwMode="auto">
          <a:xfrm>
            <a:off x="5205413" y="1571625"/>
            <a:ext cx="3078162" cy="41212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solidFill>
                  <a:srgbClr val="0D3857"/>
                </a:solidFill>
              </a:rPr>
              <a:t>Θερμοκρασία Curie</a:t>
            </a:r>
          </a:p>
        </p:txBody>
      </p:sp>
      <p:sp>
        <p:nvSpPr>
          <p:cNvPr id="62467" name="Rectangle 3"/>
          <p:cNvSpPr>
            <a:spLocks noGrp="1" noChangeArrowheads="1"/>
          </p:cNvSpPr>
          <p:nvPr>
            <p:ph idx="1"/>
          </p:nvPr>
        </p:nvSpPr>
        <p:spPr>
          <a:xfrm>
            <a:off x="457200" y="1676400"/>
            <a:ext cx="8229600" cy="1846659"/>
          </a:xfrm>
        </p:spPr>
        <p:txBody>
          <a:bodyPr>
            <a:spAutoFit/>
          </a:bodyPr>
          <a:lstStyle/>
          <a:p>
            <a:pPr marL="0" indent="0">
              <a:lnSpc>
                <a:spcPct val="100000"/>
              </a:lnSpc>
              <a:spcBef>
                <a:spcPts val="1800"/>
              </a:spcBef>
            </a:pPr>
            <a:r>
              <a:rPr lang="en-US" dirty="0" smtClean="0">
                <a:solidFill>
                  <a:srgbClr val="000000"/>
                </a:solidFill>
              </a:rPr>
              <a:t>Η </a:t>
            </a:r>
            <a:r>
              <a:rPr lang="el-GR" dirty="0" smtClean="0">
                <a:solidFill>
                  <a:srgbClr val="000000"/>
                </a:solidFill>
              </a:rPr>
              <a:t> </a:t>
            </a:r>
            <a:r>
              <a:rPr lang="en-US" dirty="0" err="1" smtClean="0">
                <a:solidFill>
                  <a:srgbClr val="002060"/>
                </a:solidFill>
                <a:effectLst>
                  <a:outerShdw blurRad="38100" dist="38100" dir="2700000" algn="tl">
                    <a:srgbClr val="000000">
                      <a:alpha val="43137"/>
                    </a:srgbClr>
                  </a:outerShdw>
                </a:effectLst>
              </a:rPr>
              <a:t>θερμοκρασία</a:t>
            </a:r>
            <a:r>
              <a:rPr lang="en-US" i="1" dirty="0" smtClean="0">
                <a:solidFill>
                  <a:srgbClr val="002060"/>
                </a:solidFill>
                <a:effectLst>
                  <a:outerShdw blurRad="38100" dist="38100" dir="2700000" algn="tl">
                    <a:srgbClr val="000000">
                      <a:alpha val="43137"/>
                    </a:srgbClr>
                  </a:outerShdw>
                </a:effectLst>
              </a:rPr>
              <a:t> </a:t>
            </a:r>
            <a:r>
              <a:rPr lang="en-US" dirty="0" smtClean="0">
                <a:solidFill>
                  <a:srgbClr val="002060"/>
                </a:solidFill>
                <a:effectLst>
                  <a:outerShdw blurRad="38100" dist="38100" dir="2700000" algn="tl">
                    <a:srgbClr val="000000">
                      <a:alpha val="43137"/>
                    </a:srgbClr>
                  </a:outerShdw>
                </a:effectLst>
              </a:rPr>
              <a:t>Curie </a:t>
            </a:r>
            <a:r>
              <a:rPr lang="el-GR" dirty="0" smtClean="0">
                <a:solidFill>
                  <a:srgbClr val="002060"/>
                </a:solidFill>
                <a:effectLst>
                  <a:outerShdw blurRad="38100" dist="38100" dir="2700000" algn="tl">
                    <a:srgbClr val="000000">
                      <a:alpha val="43137"/>
                    </a:srgbClr>
                  </a:outerShdw>
                </a:effectLst>
              </a:rPr>
              <a:t> </a:t>
            </a:r>
            <a:r>
              <a:rPr lang="en-US" dirty="0" err="1" smtClean="0">
                <a:solidFill>
                  <a:srgbClr val="000000"/>
                </a:solidFill>
              </a:rPr>
              <a:t>είναι</a:t>
            </a:r>
            <a:r>
              <a:rPr lang="en-US" dirty="0" smtClean="0">
                <a:solidFill>
                  <a:srgbClr val="000000"/>
                </a:solidFill>
              </a:rPr>
              <a:t> </a:t>
            </a:r>
            <a:r>
              <a:rPr lang="el-GR" dirty="0" smtClean="0">
                <a:solidFill>
                  <a:srgbClr val="000000"/>
                </a:solidFill>
              </a:rPr>
              <a:t>μια</a:t>
            </a:r>
            <a:r>
              <a:rPr lang="en-US" dirty="0" smtClean="0">
                <a:solidFill>
                  <a:srgbClr val="000000"/>
                </a:solidFill>
              </a:rPr>
              <a:t> </a:t>
            </a:r>
            <a:r>
              <a:rPr lang="en-US" dirty="0" err="1" smtClean="0">
                <a:solidFill>
                  <a:srgbClr val="000000"/>
                </a:solidFill>
              </a:rPr>
              <a:t>κρίσιμη</a:t>
            </a:r>
            <a:r>
              <a:rPr lang="en-US" dirty="0" smtClean="0">
                <a:solidFill>
                  <a:srgbClr val="000000"/>
                </a:solidFill>
              </a:rPr>
              <a:t> </a:t>
            </a:r>
            <a:r>
              <a:rPr lang="en-US" dirty="0" err="1" smtClean="0">
                <a:solidFill>
                  <a:srgbClr val="000000"/>
                </a:solidFill>
              </a:rPr>
              <a:t>θερμοκρασία</a:t>
            </a:r>
            <a:r>
              <a:rPr lang="en-US" dirty="0" smtClean="0">
                <a:solidFill>
                  <a:srgbClr val="000000"/>
                </a:solidFill>
              </a:rPr>
              <a:t> </a:t>
            </a:r>
            <a:r>
              <a:rPr lang="en-US" dirty="0" err="1" smtClean="0">
                <a:solidFill>
                  <a:srgbClr val="000000"/>
                </a:solidFill>
              </a:rPr>
              <a:t>επάνω</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την</a:t>
            </a:r>
            <a:r>
              <a:rPr lang="en-US" dirty="0" smtClean="0">
                <a:solidFill>
                  <a:srgbClr val="000000"/>
                </a:solidFill>
              </a:rPr>
              <a:t> </a:t>
            </a:r>
            <a:r>
              <a:rPr lang="en-US" dirty="0" err="1" smtClean="0">
                <a:solidFill>
                  <a:srgbClr val="000000"/>
                </a:solidFill>
              </a:rPr>
              <a:t>οποία</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υλικό</a:t>
            </a:r>
            <a:r>
              <a:rPr lang="en-US" dirty="0" smtClean="0">
                <a:solidFill>
                  <a:srgbClr val="000000"/>
                </a:solidFill>
              </a:rPr>
              <a:t> </a:t>
            </a:r>
            <a:r>
              <a:rPr lang="en-US" dirty="0" err="1" smtClean="0">
                <a:solidFill>
                  <a:srgbClr val="000000"/>
                </a:solidFill>
              </a:rPr>
              <a:t>χάνει</a:t>
            </a:r>
            <a:r>
              <a:rPr lang="en-US" dirty="0" smtClean="0">
                <a:solidFill>
                  <a:srgbClr val="000000"/>
                </a:solidFill>
              </a:rPr>
              <a:t> </a:t>
            </a:r>
            <a:r>
              <a:rPr lang="en-US" dirty="0" err="1" smtClean="0">
                <a:solidFill>
                  <a:srgbClr val="000000"/>
                </a:solidFill>
              </a:rPr>
              <a:t>την</a:t>
            </a:r>
            <a:r>
              <a:rPr lang="en-US" dirty="0" smtClean="0">
                <a:solidFill>
                  <a:srgbClr val="000000"/>
                </a:solidFill>
              </a:rPr>
              <a:t> </a:t>
            </a:r>
            <a:r>
              <a:rPr lang="el-GR" dirty="0" smtClean="0">
                <a:solidFill>
                  <a:srgbClr val="000000"/>
                </a:solidFill>
              </a:rPr>
              <a:t>παραμένουσα</a:t>
            </a:r>
            <a:r>
              <a:rPr lang="en-US" dirty="0" smtClean="0">
                <a:solidFill>
                  <a:srgbClr val="000000"/>
                </a:solidFill>
              </a:rPr>
              <a:t> </a:t>
            </a:r>
            <a:r>
              <a:rPr lang="en-US" dirty="0" err="1" smtClean="0">
                <a:solidFill>
                  <a:srgbClr val="000000"/>
                </a:solidFill>
              </a:rPr>
              <a:t>μαγνήτισή</a:t>
            </a:r>
            <a:r>
              <a:rPr lang="en-US" dirty="0" smtClean="0">
                <a:solidFill>
                  <a:srgbClr val="000000"/>
                </a:solidFill>
              </a:rPr>
              <a:t> </a:t>
            </a:r>
            <a:r>
              <a:rPr lang="en-US" dirty="0" err="1" smtClean="0">
                <a:solidFill>
                  <a:srgbClr val="000000"/>
                </a:solidFill>
              </a:rPr>
              <a:t>του</a:t>
            </a:r>
            <a:r>
              <a:rPr lang="en-US" dirty="0" smtClean="0">
                <a:solidFill>
                  <a:srgbClr val="000000"/>
                </a:solidFill>
              </a:rPr>
              <a:t>.</a:t>
            </a:r>
          </a:p>
          <a:p>
            <a:pPr lvl="1">
              <a:spcBef>
                <a:spcPts val="1800"/>
              </a:spcBef>
              <a:buClr>
                <a:srgbClr val="2187BA"/>
              </a:buClr>
            </a:pPr>
            <a:r>
              <a:rPr lang="en-US" dirty="0" err="1" smtClean="0">
                <a:solidFill>
                  <a:srgbClr val="000000"/>
                </a:solidFill>
              </a:rPr>
              <a:t>Το</a:t>
            </a:r>
            <a:r>
              <a:rPr lang="en-US" dirty="0" smtClean="0">
                <a:solidFill>
                  <a:srgbClr val="000000"/>
                </a:solidFill>
              </a:rPr>
              <a:t> </a:t>
            </a:r>
            <a:r>
              <a:rPr lang="en-US" dirty="0" err="1" smtClean="0">
                <a:solidFill>
                  <a:srgbClr val="000000"/>
                </a:solidFill>
              </a:rPr>
              <a:t>υλικό</a:t>
            </a:r>
            <a:r>
              <a:rPr lang="en-US" dirty="0" smtClean="0">
                <a:solidFill>
                  <a:srgbClr val="000000"/>
                </a:solidFill>
              </a:rPr>
              <a:t> </a:t>
            </a:r>
            <a:r>
              <a:rPr lang="en-US" dirty="0" err="1" smtClean="0">
                <a:solidFill>
                  <a:srgbClr val="000000"/>
                </a:solidFill>
              </a:rPr>
              <a:t>γίνεται</a:t>
            </a:r>
            <a:r>
              <a:rPr lang="en-US" dirty="0" smtClean="0">
                <a:solidFill>
                  <a:srgbClr val="000000"/>
                </a:solidFill>
              </a:rPr>
              <a:t> </a:t>
            </a:r>
            <a:r>
              <a:rPr lang="en-US" dirty="0" err="1" smtClean="0">
                <a:solidFill>
                  <a:srgbClr val="000000"/>
                </a:solidFill>
              </a:rPr>
              <a:t>παραμαγνητικό</a:t>
            </a:r>
            <a:r>
              <a:rPr lang="en-US" dirty="0" smtClean="0">
                <a:solidFill>
                  <a:srgbClr val="000000"/>
                </a:solidFill>
              </a:rPr>
              <a:t>.</a:t>
            </a:r>
          </a:p>
          <a:p>
            <a:pPr marL="0" indent="0">
              <a:lnSpc>
                <a:spcPct val="100000"/>
              </a:lnSpc>
              <a:spcBef>
                <a:spcPts val="1800"/>
              </a:spcBef>
            </a:pPr>
            <a:r>
              <a:rPr lang="el-GR" dirty="0" smtClean="0">
                <a:solidFill>
                  <a:srgbClr val="000000"/>
                </a:solidFill>
              </a:rPr>
              <a:t>Σε θερμοκρασίες μεγαλύτερες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τη</a:t>
            </a:r>
            <a:r>
              <a:rPr lang="en-US" dirty="0" smtClean="0">
                <a:solidFill>
                  <a:srgbClr val="000000"/>
                </a:solidFill>
              </a:rPr>
              <a:t> </a:t>
            </a:r>
            <a:r>
              <a:rPr lang="en-US" dirty="0" err="1" smtClean="0">
                <a:solidFill>
                  <a:srgbClr val="000000"/>
                </a:solidFill>
              </a:rPr>
              <a:t>θερμοκρασία</a:t>
            </a:r>
            <a:r>
              <a:rPr lang="en-US" dirty="0" smtClean="0">
                <a:solidFill>
                  <a:srgbClr val="000000"/>
                </a:solidFill>
              </a:rPr>
              <a:t> Curie, η </a:t>
            </a:r>
            <a:r>
              <a:rPr lang="en-US" dirty="0" err="1" smtClean="0">
                <a:solidFill>
                  <a:srgbClr val="000000"/>
                </a:solidFill>
              </a:rPr>
              <a:t>θερμική</a:t>
            </a:r>
            <a:r>
              <a:rPr lang="en-US" dirty="0" smtClean="0">
                <a:solidFill>
                  <a:srgbClr val="000000"/>
                </a:solidFill>
              </a:rPr>
              <a:t> </a:t>
            </a:r>
            <a:r>
              <a:rPr lang="en-US" dirty="0" err="1" smtClean="0">
                <a:solidFill>
                  <a:srgbClr val="000000"/>
                </a:solidFill>
              </a:rPr>
              <a:t>διέγερση</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τόσο</a:t>
            </a:r>
            <a:r>
              <a:rPr lang="en-US" dirty="0" smtClean="0">
                <a:solidFill>
                  <a:srgbClr val="000000"/>
                </a:solidFill>
              </a:rPr>
              <a:t> </a:t>
            </a:r>
            <a:r>
              <a:rPr lang="en-US" dirty="0" err="1" smtClean="0">
                <a:solidFill>
                  <a:srgbClr val="000000"/>
                </a:solidFill>
              </a:rPr>
              <a:t>μεγάλη</a:t>
            </a:r>
            <a:r>
              <a:rPr lang="en-US" dirty="0" smtClean="0">
                <a:solidFill>
                  <a:srgbClr val="000000"/>
                </a:solidFill>
              </a:rPr>
              <a:t> </a:t>
            </a:r>
            <a:r>
              <a:rPr lang="el-GR" dirty="0" smtClean="0">
                <a:solidFill>
                  <a:srgbClr val="000000"/>
                </a:solidFill>
              </a:rPr>
              <a:t>ώστε</a:t>
            </a:r>
            <a:r>
              <a:rPr lang="en-US" dirty="0" smtClean="0">
                <a:solidFill>
                  <a:srgbClr val="000000"/>
                </a:solidFill>
              </a:rPr>
              <a:t> </a:t>
            </a:r>
            <a:r>
              <a:rPr lang="en-US" dirty="0" err="1" smtClean="0">
                <a:solidFill>
                  <a:srgbClr val="000000"/>
                </a:solidFill>
              </a:rPr>
              <a:t>προκαλεί</a:t>
            </a:r>
            <a:r>
              <a:rPr lang="en-US" dirty="0" smtClean="0">
                <a:solidFill>
                  <a:srgbClr val="000000"/>
                </a:solidFill>
              </a:rPr>
              <a:t> </a:t>
            </a:r>
            <a:r>
              <a:rPr lang="en-US" dirty="0" err="1" smtClean="0">
                <a:solidFill>
                  <a:srgbClr val="000000"/>
                </a:solidFill>
              </a:rPr>
              <a:t>τυχαίο</a:t>
            </a:r>
            <a:r>
              <a:rPr lang="en-US" dirty="0" smtClean="0">
                <a:solidFill>
                  <a:srgbClr val="000000"/>
                </a:solidFill>
              </a:rPr>
              <a:t> </a:t>
            </a:r>
            <a:r>
              <a:rPr lang="en-US" dirty="0" err="1" smtClean="0">
                <a:solidFill>
                  <a:srgbClr val="000000"/>
                </a:solidFill>
              </a:rPr>
              <a:t>προσανατολισμό</a:t>
            </a:r>
            <a:r>
              <a:rPr lang="en-US" dirty="0" smtClean="0">
                <a:solidFill>
                  <a:srgbClr val="000000"/>
                </a:solidFill>
              </a:rPr>
              <a:t> </a:t>
            </a:r>
            <a:r>
              <a:rPr lang="en-US" dirty="0" err="1" smtClean="0">
                <a:solidFill>
                  <a:srgbClr val="000000"/>
                </a:solidFill>
              </a:rPr>
              <a:t>των</a:t>
            </a:r>
            <a:r>
              <a:rPr lang="en-US" dirty="0" smtClean="0">
                <a:solidFill>
                  <a:srgbClr val="000000"/>
                </a:solidFill>
              </a:rPr>
              <a:t> </a:t>
            </a:r>
            <a:r>
              <a:rPr lang="en-US" dirty="0" err="1" smtClean="0">
                <a:solidFill>
                  <a:srgbClr val="000000"/>
                </a:solidFill>
              </a:rPr>
              <a:t>ροπών</a:t>
            </a:r>
            <a:r>
              <a:rPr lang="en-US" dirty="0" smtClean="0">
                <a:solidFill>
                  <a:srgbClr val="000000"/>
                </a:solidFill>
              </a:rPr>
              <a:t>.</a:t>
            </a:r>
          </a:p>
        </p:txBody>
      </p:sp>
      <p:sp>
        <p:nvSpPr>
          <p:cNvPr id="62468"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Η8.6</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mtClean="0">
                <a:solidFill>
                  <a:srgbClr val="0D3857"/>
                </a:solidFill>
              </a:rPr>
              <a:t>Πίνακας με ενδεικτικές θερμοκρασί</a:t>
            </a:r>
            <a:r>
              <a:rPr lang="el-GR" smtClean="0">
                <a:solidFill>
                  <a:srgbClr val="0D3857"/>
                </a:solidFill>
              </a:rPr>
              <a:t>ε</a:t>
            </a:r>
            <a:r>
              <a:rPr lang="en-US" smtClean="0">
                <a:solidFill>
                  <a:srgbClr val="0D3857"/>
                </a:solidFill>
              </a:rPr>
              <a:t>ς Curie</a:t>
            </a:r>
          </a:p>
        </p:txBody>
      </p:sp>
      <p:sp>
        <p:nvSpPr>
          <p:cNvPr id="63491" name="TextBox 5"/>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Η8.6</a:t>
            </a:r>
          </a:p>
        </p:txBody>
      </p:sp>
      <p:pic>
        <p:nvPicPr>
          <p:cNvPr id="63492" name="Picture 6" descr="table 30-2"/>
          <p:cNvPicPr>
            <a:picLocks noChangeAspect="1" noChangeArrowheads="1"/>
          </p:cNvPicPr>
          <p:nvPr/>
        </p:nvPicPr>
        <p:blipFill>
          <a:blip r:embed="rId2" cstate="print"/>
          <a:srcRect/>
          <a:stretch>
            <a:fillRect/>
          </a:stretch>
        </p:blipFill>
        <p:spPr bwMode="auto">
          <a:xfrm>
            <a:off x="1050925" y="1716088"/>
            <a:ext cx="4954588" cy="386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solidFill>
                  <a:srgbClr val="0D3857"/>
                </a:solidFill>
              </a:rPr>
              <a:t>Παραμαγνητισμός</a:t>
            </a:r>
          </a:p>
        </p:txBody>
      </p:sp>
      <p:sp>
        <p:nvSpPr>
          <p:cNvPr id="64515" name="Rectangle 3"/>
          <p:cNvSpPr>
            <a:spLocks noGrp="1" noChangeArrowheads="1"/>
          </p:cNvSpPr>
          <p:nvPr>
            <p:ph idx="1"/>
          </p:nvPr>
        </p:nvSpPr>
        <p:spPr>
          <a:xfrm>
            <a:off x="457200" y="1676400"/>
            <a:ext cx="8229600" cy="3847207"/>
          </a:xfrm>
        </p:spPr>
        <p:txBody>
          <a:bodyPr>
            <a:spAutoFit/>
          </a:bodyPr>
          <a:lstStyle/>
          <a:p>
            <a:pPr marL="0" indent="0">
              <a:lnSpc>
                <a:spcPct val="100000"/>
              </a:lnSpc>
              <a:spcBef>
                <a:spcPts val="1800"/>
              </a:spcBef>
            </a:pPr>
            <a:r>
              <a:rPr lang="en-US" dirty="0" err="1" smtClean="0">
                <a:solidFill>
                  <a:srgbClr val="000000"/>
                </a:solidFill>
              </a:rPr>
              <a:t>Τα</a:t>
            </a:r>
            <a:r>
              <a:rPr lang="en-US" dirty="0" smtClean="0">
                <a:solidFill>
                  <a:srgbClr val="000000"/>
                </a:solidFill>
              </a:rPr>
              <a:t> </a:t>
            </a:r>
            <a:r>
              <a:rPr lang="el-GR" dirty="0" smtClean="0">
                <a:solidFill>
                  <a:srgbClr val="000000"/>
                </a:solidFill>
              </a:rPr>
              <a:t> </a:t>
            </a:r>
            <a:r>
              <a:rPr lang="en-US" dirty="0" err="1" smtClean="0">
                <a:solidFill>
                  <a:srgbClr val="002060"/>
                </a:solidFill>
                <a:effectLst>
                  <a:outerShdw blurRad="38100" dist="38100" dir="2700000" algn="tl">
                    <a:srgbClr val="000000">
                      <a:alpha val="43137"/>
                    </a:srgbClr>
                  </a:outerShdw>
                </a:effectLst>
              </a:rPr>
              <a:t>παραμαγνητικά</a:t>
            </a:r>
            <a:r>
              <a:rPr lang="en-US" dirty="0" smtClean="0">
                <a:solidFill>
                  <a:srgbClr val="000000"/>
                </a:solidFill>
                <a:effectLst>
                  <a:outerShdw blurRad="38100" dist="38100" dir="2700000" algn="tl">
                    <a:srgbClr val="000000">
                      <a:alpha val="43137"/>
                    </a:srgbClr>
                  </a:outerShdw>
                </a:effectLst>
              </a:rPr>
              <a:t> </a:t>
            </a:r>
            <a:r>
              <a:rPr lang="el-GR" dirty="0" smtClean="0">
                <a:solidFill>
                  <a:srgbClr val="000000"/>
                </a:solidFill>
                <a:effectLst>
                  <a:outerShdw blurRad="38100" dist="38100" dir="2700000" algn="tl">
                    <a:srgbClr val="000000">
                      <a:alpha val="43137"/>
                    </a:srgbClr>
                  </a:outerShdw>
                </a:effectLst>
              </a:rPr>
              <a:t> </a:t>
            </a:r>
            <a:r>
              <a:rPr lang="en-US" dirty="0" err="1" smtClean="0">
                <a:solidFill>
                  <a:srgbClr val="000000"/>
                </a:solidFill>
              </a:rPr>
              <a:t>υλικά</a:t>
            </a:r>
            <a:r>
              <a:rPr lang="en-US" dirty="0" smtClean="0">
                <a:solidFill>
                  <a:srgbClr val="000000"/>
                </a:solidFill>
              </a:rPr>
              <a:t> </a:t>
            </a:r>
            <a:r>
              <a:rPr lang="en-US" dirty="0" err="1" smtClean="0">
                <a:solidFill>
                  <a:srgbClr val="000000"/>
                </a:solidFill>
              </a:rPr>
              <a:t>έχουν</a:t>
            </a:r>
            <a:r>
              <a:rPr lang="en-US" dirty="0" smtClean="0">
                <a:solidFill>
                  <a:srgbClr val="000000"/>
                </a:solidFill>
              </a:rPr>
              <a:t> </a:t>
            </a:r>
            <a:r>
              <a:rPr lang="en-US" dirty="0" err="1" smtClean="0">
                <a:solidFill>
                  <a:srgbClr val="000000"/>
                </a:solidFill>
              </a:rPr>
              <a:t>ασθενή</a:t>
            </a:r>
            <a:r>
              <a:rPr lang="en-US" dirty="0" smtClean="0">
                <a:solidFill>
                  <a:srgbClr val="000000"/>
                </a:solidFill>
              </a:rPr>
              <a:t> </a:t>
            </a:r>
            <a:r>
              <a:rPr lang="en-US" dirty="0" err="1" smtClean="0">
                <a:solidFill>
                  <a:srgbClr val="000000"/>
                </a:solidFill>
              </a:rPr>
              <a:t>μαγνητισμό</a:t>
            </a:r>
            <a:r>
              <a:rPr lang="en-US" dirty="0" smtClean="0">
                <a:solidFill>
                  <a:srgbClr val="000000"/>
                </a:solidFill>
              </a:rPr>
              <a:t>. </a:t>
            </a:r>
          </a:p>
          <a:p>
            <a:pPr marL="0" indent="0">
              <a:lnSpc>
                <a:spcPct val="100000"/>
              </a:lnSpc>
              <a:spcBef>
                <a:spcPts val="1800"/>
              </a:spcBef>
            </a:pPr>
            <a:r>
              <a:rPr lang="el-GR" dirty="0" smtClean="0">
                <a:solidFill>
                  <a:srgbClr val="000000"/>
                </a:solidFill>
              </a:rPr>
              <a:t>Ο μαγνητισμός αυτός ε</a:t>
            </a:r>
            <a:r>
              <a:rPr lang="en-US" dirty="0" err="1" smtClean="0">
                <a:solidFill>
                  <a:srgbClr val="000000"/>
                </a:solidFill>
              </a:rPr>
              <a:t>ίναι</a:t>
            </a:r>
            <a:r>
              <a:rPr lang="en-US" dirty="0" smtClean="0">
                <a:solidFill>
                  <a:srgbClr val="000000"/>
                </a:solidFill>
              </a:rPr>
              <a:t> </a:t>
            </a:r>
            <a:r>
              <a:rPr lang="en-US" dirty="0" err="1" smtClean="0">
                <a:solidFill>
                  <a:srgbClr val="000000"/>
                </a:solidFill>
              </a:rPr>
              <a:t>αποτέλεσμα</a:t>
            </a:r>
            <a:r>
              <a:rPr lang="en-US" dirty="0" smtClean="0">
                <a:solidFill>
                  <a:srgbClr val="000000"/>
                </a:solidFill>
              </a:rPr>
              <a:t> </a:t>
            </a:r>
            <a:r>
              <a:rPr lang="en-US" dirty="0" err="1" smtClean="0">
                <a:solidFill>
                  <a:srgbClr val="000000"/>
                </a:solidFill>
              </a:rPr>
              <a:t>της</a:t>
            </a:r>
            <a:r>
              <a:rPr lang="en-US" dirty="0" smtClean="0">
                <a:solidFill>
                  <a:srgbClr val="000000"/>
                </a:solidFill>
              </a:rPr>
              <a:t> </a:t>
            </a:r>
            <a:r>
              <a:rPr lang="en-US" dirty="0" err="1" smtClean="0">
                <a:solidFill>
                  <a:srgbClr val="000000"/>
                </a:solidFill>
              </a:rPr>
              <a:t>ύπαρξης</a:t>
            </a:r>
            <a:r>
              <a:rPr lang="en-US" dirty="0" smtClean="0">
                <a:solidFill>
                  <a:srgbClr val="000000"/>
                </a:solidFill>
              </a:rPr>
              <a:t> </a:t>
            </a:r>
            <a:r>
              <a:rPr lang="en-US" dirty="0" err="1" smtClean="0">
                <a:solidFill>
                  <a:srgbClr val="000000"/>
                </a:solidFill>
              </a:rPr>
              <a:t>ατόμων</a:t>
            </a:r>
            <a:r>
              <a:rPr lang="en-US" dirty="0" smtClean="0">
                <a:solidFill>
                  <a:srgbClr val="000000"/>
                </a:solidFill>
              </a:rPr>
              <a:t> (ή </a:t>
            </a:r>
            <a:r>
              <a:rPr lang="en-US" dirty="0" err="1" smtClean="0">
                <a:solidFill>
                  <a:srgbClr val="000000"/>
                </a:solidFill>
              </a:rPr>
              <a:t>ιόντων</a:t>
            </a:r>
            <a:r>
              <a:rPr lang="en-US" dirty="0" smtClean="0">
                <a:solidFill>
                  <a:srgbClr val="000000"/>
                </a:solidFill>
              </a:rPr>
              <a:t>) </a:t>
            </a:r>
            <a:r>
              <a:rPr lang="en-US" dirty="0" err="1" smtClean="0">
                <a:solidFill>
                  <a:srgbClr val="000000"/>
                </a:solidFill>
              </a:rPr>
              <a:t>με</a:t>
            </a:r>
            <a:r>
              <a:rPr lang="en-US" dirty="0" smtClean="0">
                <a:solidFill>
                  <a:srgbClr val="000000"/>
                </a:solidFill>
              </a:rPr>
              <a:t> </a:t>
            </a:r>
            <a:r>
              <a:rPr lang="en-US" dirty="0" err="1" smtClean="0">
                <a:solidFill>
                  <a:srgbClr val="000000"/>
                </a:solidFill>
              </a:rPr>
              <a:t>μόνιμες</a:t>
            </a:r>
            <a:r>
              <a:rPr lang="en-US" dirty="0" smtClean="0">
                <a:solidFill>
                  <a:srgbClr val="000000"/>
                </a:solidFill>
              </a:rPr>
              <a:t> </a:t>
            </a:r>
            <a:r>
              <a:rPr lang="en-US" dirty="0" err="1" smtClean="0">
                <a:solidFill>
                  <a:srgbClr val="000000"/>
                </a:solidFill>
              </a:rPr>
              <a:t>μαγνητικές</a:t>
            </a:r>
            <a:r>
              <a:rPr lang="en-US" dirty="0" smtClean="0">
                <a:solidFill>
                  <a:srgbClr val="000000"/>
                </a:solidFill>
              </a:rPr>
              <a:t> </a:t>
            </a:r>
            <a:r>
              <a:rPr lang="en-US" dirty="0" err="1" smtClean="0">
                <a:solidFill>
                  <a:srgbClr val="000000"/>
                </a:solidFill>
              </a:rPr>
              <a:t>ροπές</a:t>
            </a:r>
            <a:r>
              <a:rPr lang="en-US" dirty="0" smtClean="0">
                <a:solidFill>
                  <a:srgbClr val="000000"/>
                </a:solidFill>
              </a:rPr>
              <a:t>.</a:t>
            </a:r>
          </a:p>
          <a:p>
            <a:pPr lvl="1">
              <a:spcBef>
                <a:spcPts val="1800"/>
              </a:spcBef>
              <a:buClr>
                <a:srgbClr val="2187BA"/>
              </a:buClr>
            </a:pPr>
            <a:r>
              <a:rPr lang="en-US" sz="1700" dirty="0" err="1" smtClean="0">
                <a:solidFill>
                  <a:srgbClr val="000000"/>
                </a:solidFill>
              </a:rPr>
              <a:t>Οι</a:t>
            </a:r>
            <a:r>
              <a:rPr lang="en-US" sz="1700" dirty="0" smtClean="0">
                <a:solidFill>
                  <a:srgbClr val="000000"/>
                </a:solidFill>
              </a:rPr>
              <a:t> </a:t>
            </a:r>
            <a:r>
              <a:rPr lang="en-US" sz="1700" dirty="0" err="1" smtClean="0">
                <a:solidFill>
                  <a:srgbClr val="000000"/>
                </a:solidFill>
              </a:rPr>
              <a:t>ροπές</a:t>
            </a:r>
            <a:r>
              <a:rPr lang="en-US" sz="1700" dirty="0" smtClean="0">
                <a:solidFill>
                  <a:srgbClr val="000000"/>
                </a:solidFill>
              </a:rPr>
              <a:t> </a:t>
            </a:r>
            <a:r>
              <a:rPr lang="en-US" sz="1700" dirty="0" err="1" smtClean="0">
                <a:solidFill>
                  <a:srgbClr val="000000"/>
                </a:solidFill>
              </a:rPr>
              <a:t>αυτές</a:t>
            </a:r>
            <a:r>
              <a:rPr lang="en-US" sz="1700" dirty="0" smtClean="0">
                <a:solidFill>
                  <a:srgbClr val="000000"/>
                </a:solidFill>
              </a:rPr>
              <a:t> </a:t>
            </a:r>
            <a:r>
              <a:rPr lang="en-US" sz="1700" dirty="0" err="1" smtClean="0">
                <a:solidFill>
                  <a:srgbClr val="000000"/>
                </a:solidFill>
              </a:rPr>
              <a:t>αλληλεπιδρούν</a:t>
            </a:r>
            <a:r>
              <a:rPr lang="en-US" sz="1700" dirty="0" smtClean="0">
                <a:solidFill>
                  <a:srgbClr val="000000"/>
                </a:solidFill>
              </a:rPr>
              <a:t> </a:t>
            </a:r>
            <a:r>
              <a:rPr lang="en-US" sz="1700" dirty="0" err="1" smtClean="0">
                <a:solidFill>
                  <a:srgbClr val="000000"/>
                </a:solidFill>
              </a:rPr>
              <a:t>μεταξύ</a:t>
            </a:r>
            <a:r>
              <a:rPr lang="en-US" sz="1700" dirty="0" smtClean="0">
                <a:solidFill>
                  <a:srgbClr val="000000"/>
                </a:solidFill>
              </a:rPr>
              <a:t> </a:t>
            </a:r>
            <a:r>
              <a:rPr lang="en-US" sz="1700" dirty="0" err="1" smtClean="0">
                <a:solidFill>
                  <a:srgbClr val="000000"/>
                </a:solidFill>
              </a:rPr>
              <a:t>τους</a:t>
            </a:r>
            <a:r>
              <a:rPr lang="en-US" sz="1700" dirty="0" smtClean="0">
                <a:solidFill>
                  <a:srgbClr val="000000"/>
                </a:solidFill>
              </a:rPr>
              <a:t> </a:t>
            </a:r>
            <a:r>
              <a:rPr lang="en-US" sz="1700" dirty="0" err="1" smtClean="0">
                <a:solidFill>
                  <a:srgbClr val="000000"/>
                </a:solidFill>
              </a:rPr>
              <a:t>σε</a:t>
            </a:r>
            <a:r>
              <a:rPr lang="en-US" sz="1700" dirty="0" smtClean="0">
                <a:solidFill>
                  <a:srgbClr val="000000"/>
                </a:solidFill>
              </a:rPr>
              <a:t> </a:t>
            </a:r>
            <a:r>
              <a:rPr lang="en-US" sz="1700" dirty="0" err="1" smtClean="0">
                <a:solidFill>
                  <a:srgbClr val="000000"/>
                </a:solidFill>
              </a:rPr>
              <a:t>πολύ</a:t>
            </a:r>
            <a:r>
              <a:rPr lang="en-US" sz="1700" dirty="0" smtClean="0">
                <a:solidFill>
                  <a:srgbClr val="000000"/>
                </a:solidFill>
              </a:rPr>
              <a:t> </a:t>
            </a:r>
            <a:r>
              <a:rPr lang="en-US" sz="1700" dirty="0" err="1" smtClean="0">
                <a:solidFill>
                  <a:srgbClr val="000000"/>
                </a:solidFill>
              </a:rPr>
              <a:t>μικρό</a:t>
            </a:r>
            <a:r>
              <a:rPr lang="en-US" sz="1700" dirty="0" smtClean="0">
                <a:solidFill>
                  <a:srgbClr val="000000"/>
                </a:solidFill>
              </a:rPr>
              <a:t> </a:t>
            </a:r>
            <a:r>
              <a:rPr lang="en-US" sz="1700" dirty="0" err="1" smtClean="0">
                <a:solidFill>
                  <a:srgbClr val="000000"/>
                </a:solidFill>
              </a:rPr>
              <a:t>βαθμό</a:t>
            </a:r>
            <a:r>
              <a:rPr lang="en-US" sz="1700" dirty="0" smtClean="0">
                <a:solidFill>
                  <a:srgbClr val="000000"/>
                </a:solidFill>
              </a:rPr>
              <a:t>.</a:t>
            </a:r>
          </a:p>
          <a:p>
            <a:pPr marL="0" indent="0">
              <a:lnSpc>
                <a:spcPct val="100000"/>
              </a:lnSpc>
              <a:spcBef>
                <a:spcPts val="1800"/>
              </a:spcBef>
            </a:pPr>
            <a:r>
              <a:rPr lang="en-US" dirty="0" err="1" smtClean="0">
                <a:solidFill>
                  <a:srgbClr val="000000"/>
                </a:solidFill>
              </a:rPr>
              <a:t>Όταν</a:t>
            </a:r>
            <a:r>
              <a:rPr lang="en-US" dirty="0" smtClean="0">
                <a:solidFill>
                  <a:srgbClr val="000000"/>
                </a:solidFill>
              </a:rPr>
              <a:t> </a:t>
            </a:r>
            <a:r>
              <a:rPr lang="en-US" dirty="0" err="1" smtClean="0">
                <a:solidFill>
                  <a:srgbClr val="000000"/>
                </a:solidFill>
              </a:rPr>
              <a:t>ένα</a:t>
            </a:r>
            <a:r>
              <a:rPr lang="en-US" dirty="0" smtClean="0">
                <a:solidFill>
                  <a:srgbClr val="000000"/>
                </a:solidFill>
              </a:rPr>
              <a:t> </a:t>
            </a:r>
            <a:r>
              <a:rPr lang="en-US" dirty="0" err="1" smtClean="0">
                <a:solidFill>
                  <a:srgbClr val="000000"/>
                </a:solidFill>
              </a:rPr>
              <a:t>παραμαγνητικό</a:t>
            </a:r>
            <a:r>
              <a:rPr lang="en-US" dirty="0" smtClean="0">
                <a:solidFill>
                  <a:srgbClr val="000000"/>
                </a:solidFill>
              </a:rPr>
              <a:t> </a:t>
            </a:r>
            <a:r>
              <a:rPr lang="en-US" dirty="0" err="1" smtClean="0">
                <a:solidFill>
                  <a:srgbClr val="000000"/>
                </a:solidFill>
              </a:rPr>
              <a:t>υλικό</a:t>
            </a:r>
            <a:r>
              <a:rPr lang="en-US" dirty="0" smtClean="0">
                <a:solidFill>
                  <a:srgbClr val="000000"/>
                </a:solidFill>
              </a:rPr>
              <a:t> </a:t>
            </a:r>
            <a:r>
              <a:rPr lang="en-US" dirty="0" err="1" smtClean="0">
                <a:solidFill>
                  <a:srgbClr val="000000"/>
                </a:solidFill>
              </a:rPr>
              <a:t>τοποθετείται</a:t>
            </a:r>
            <a:r>
              <a:rPr lang="en-US" dirty="0" smtClean="0">
                <a:solidFill>
                  <a:srgbClr val="000000"/>
                </a:solidFill>
              </a:rPr>
              <a:t> </a:t>
            </a:r>
            <a:r>
              <a:rPr lang="en-US" dirty="0" err="1" smtClean="0">
                <a:solidFill>
                  <a:srgbClr val="000000"/>
                </a:solidFill>
              </a:rPr>
              <a:t>μέσα</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l-GR" dirty="0" smtClean="0">
                <a:solidFill>
                  <a:srgbClr val="000000"/>
                </a:solidFill>
              </a:rPr>
              <a:t>ένα </a:t>
            </a:r>
            <a:r>
              <a:rPr lang="en-US" dirty="0" err="1" smtClean="0">
                <a:solidFill>
                  <a:srgbClr val="000000"/>
                </a:solidFill>
              </a:rPr>
              <a:t>εξωτερικό</a:t>
            </a:r>
            <a:r>
              <a:rPr lang="en-US" dirty="0" smtClean="0">
                <a:solidFill>
                  <a:srgbClr val="000000"/>
                </a:solidFill>
              </a:rPr>
              <a:t> </a:t>
            </a:r>
            <a:r>
              <a:rPr lang="en-US" dirty="0" err="1" smtClean="0">
                <a:solidFill>
                  <a:srgbClr val="000000"/>
                </a:solidFill>
              </a:rPr>
              <a:t>μαγνητικό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οι</a:t>
            </a:r>
            <a:r>
              <a:rPr lang="en-US" dirty="0" smtClean="0">
                <a:solidFill>
                  <a:srgbClr val="000000"/>
                </a:solidFill>
              </a:rPr>
              <a:t> </a:t>
            </a:r>
            <a:r>
              <a:rPr lang="en-US" dirty="0" err="1" smtClean="0">
                <a:solidFill>
                  <a:srgbClr val="000000"/>
                </a:solidFill>
              </a:rPr>
              <a:t>ροπές</a:t>
            </a:r>
            <a:r>
              <a:rPr lang="en-US" dirty="0" smtClean="0">
                <a:solidFill>
                  <a:srgbClr val="000000"/>
                </a:solidFill>
              </a:rPr>
              <a:t> </a:t>
            </a:r>
            <a:r>
              <a:rPr lang="en-US" dirty="0" err="1" smtClean="0">
                <a:solidFill>
                  <a:srgbClr val="000000"/>
                </a:solidFill>
              </a:rPr>
              <a:t>των</a:t>
            </a:r>
            <a:r>
              <a:rPr lang="en-US" dirty="0" smtClean="0">
                <a:solidFill>
                  <a:srgbClr val="000000"/>
                </a:solidFill>
              </a:rPr>
              <a:t> </a:t>
            </a:r>
            <a:r>
              <a:rPr lang="en-US" dirty="0" err="1" smtClean="0">
                <a:solidFill>
                  <a:srgbClr val="000000"/>
                </a:solidFill>
              </a:rPr>
              <a:t>ατόμων</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τείνουν</a:t>
            </a:r>
            <a:r>
              <a:rPr lang="en-US" dirty="0" smtClean="0">
                <a:solidFill>
                  <a:srgbClr val="000000"/>
                </a:solidFill>
              </a:rPr>
              <a:t> </a:t>
            </a:r>
            <a:r>
              <a:rPr lang="en-US" dirty="0" err="1" smtClean="0">
                <a:solidFill>
                  <a:srgbClr val="000000"/>
                </a:solidFill>
              </a:rPr>
              <a:t>να</a:t>
            </a:r>
            <a:r>
              <a:rPr lang="en-US" dirty="0" smtClean="0">
                <a:solidFill>
                  <a:srgbClr val="000000"/>
                </a:solidFill>
              </a:rPr>
              <a:t> </a:t>
            </a:r>
            <a:r>
              <a:rPr lang="en-US" dirty="0" err="1" smtClean="0">
                <a:solidFill>
                  <a:srgbClr val="000000"/>
                </a:solidFill>
              </a:rPr>
              <a:t>ευθυγραμμιστούν</a:t>
            </a:r>
            <a:r>
              <a:rPr lang="en-US" dirty="0" smtClean="0">
                <a:solidFill>
                  <a:srgbClr val="000000"/>
                </a:solidFill>
              </a:rPr>
              <a:t> </a:t>
            </a:r>
            <a:r>
              <a:rPr lang="en-US" dirty="0" err="1" smtClean="0">
                <a:solidFill>
                  <a:srgbClr val="000000"/>
                </a:solidFill>
              </a:rPr>
              <a:t>με</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a:t>
            </a:r>
          </a:p>
          <a:p>
            <a:pPr lvl="1">
              <a:spcBef>
                <a:spcPts val="1800"/>
              </a:spcBef>
              <a:buClr>
                <a:srgbClr val="2187BA"/>
              </a:buClr>
            </a:pPr>
            <a:r>
              <a:rPr lang="en-US" sz="1700" dirty="0" smtClean="0">
                <a:solidFill>
                  <a:srgbClr val="000000"/>
                </a:solidFill>
              </a:rPr>
              <a:t>Η </a:t>
            </a:r>
            <a:r>
              <a:rPr lang="en-US" sz="1700" dirty="0" err="1" smtClean="0">
                <a:solidFill>
                  <a:srgbClr val="000000"/>
                </a:solidFill>
              </a:rPr>
              <a:t>διαδικασία</a:t>
            </a:r>
            <a:r>
              <a:rPr lang="en-US" sz="1700" dirty="0" smtClean="0">
                <a:solidFill>
                  <a:srgbClr val="000000"/>
                </a:solidFill>
              </a:rPr>
              <a:t> </a:t>
            </a:r>
            <a:r>
              <a:rPr lang="en-US" sz="1700" dirty="0" err="1" smtClean="0">
                <a:solidFill>
                  <a:srgbClr val="000000"/>
                </a:solidFill>
              </a:rPr>
              <a:t>της</a:t>
            </a:r>
            <a:r>
              <a:rPr lang="en-US" sz="1700" dirty="0" smtClean="0">
                <a:solidFill>
                  <a:srgbClr val="000000"/>
                </a:solidFill>
              </a:rPr>
              <a:t> </a:t>
            </a:r>
            <a:r>
              <a:rPr lang="en-US" sz="1700" dirty="0" err="1" smtClean="0">
                <a:solidFill>
                  <a:srgbClr val="000000"/>
                </a:solidFill>
              </a:rPr>
              <a:t>ευθυγράμμισης</a:t>
            </a:r>
            <a:r>
              <a:rPr lang="en-US" sz="1700" dirty="0" smtClean="0">
                <a:solidFill>
                  <a:srgbClr val="000000"/>
                </a:solidFill>
              </a:rPr>
              <a:t> </a:t>
            </a:r>
            <a:r>
              <a:rPr lang="el-GR" sz="1700" dirty="0" smtClean="0">
                <a:solidFill>
                  <a:srgbClr val="000000"/>
                </a:solidFill>
              </a:rPr>
              <a:t>είναι ανταγωνιστική</a:t>
            </a:r>
            <a:r>
              <a:rPr lang="en-US" sz="1700" dirty="0" smtClean="0">
                <a:solidFill>
                  <a:srgbClr val="000000"/>
                </a:solidFill>
              </a:rPr>
              <a:t> </a:t>
            </a:r>
            <a:r>
              <a:rPr lang="en-US" sz="1700" dirty="0" err="1" smtClean="0">
                <a:solidFill>
                  <a:srgbClr val="000000"/>
                </a:solidFill>
              </a:rPr>
              <a:t>τη</a:t>
            </a:r>
            <a:r>
              <a:rPr lang="el-GR" sz="1700" dirty="0" smtClean="0">
                <a:solidFill>
                  <a:srgbClr val="000000"/>
                </a:solidFill>
              </a:rPr>
              <a:t>ς</a:t>
            </a:r>
            <a:r>
              <a:rPr lang="en-US" sz="1700" dirty="0" smtClean="0">
                <a:solidFill>
                  <a:srgbClr val="000000"/>
                </a:solidFill>
              </a:rPr>
              <a:t> </a:t>
            </a:r>
            <a:r>
              <a:rPr lang="en-US" sz="1700" dirty="0" err="1" smtClean="0">
                <a:solidFill>
                  <a:srgbClr val="000000"/>
                </a:solidFill>
              </a:rPr>
              <a:t>θερμική</a:t>
            </a:r>
            <a:r>
              <a:rPr lang="el-GR" sz="1700" dirty="0" smtClean="0">
                <a:solidFill>
                  <a:srgbClr val="000000"/>
                </a:solidFill>
              </a:rPr>
              <a:t>ς</a:t>
            </a:r>
            <a:r>
              <a:rPr lang="en-US" sz="1700" dirty="0" smtClean="0">
                <a:solidFill>
                  <a:srgbClr val="000000"/>
                </a:solidFill>
              </a:rPr>
              <a:t> </a:t>
            </a:r>
            <a:r>
              <a:rPr lang="en-US" sz="1700" dirty="0" err="1" smtClean="0">
                <a:solidFill>
                  <a:srgbClr val="000000"/>
                </a:solidFill>
              </a:rPr>
              <a:t>κίνηση</a:t>
            </a:r>
            <a:r>
              <a:rPr lang="el-GR" sz="1700" dirty="0" smtClean="0">
                <a:solidFill>
                  <a:srgbClr val="000000"/>
                </a:solidFill>
              </a:rPr>
              <a:t>ς</a:t>
            </a:r>
            <a:r>
              <a:rPr lang="en-US" sz="1700" dirty="0" smtClean="0">
                <a:solidFill>
                  <a:srgbClr val="000000"/>
                </a:solidFill>
              </a:rPr>
              <a:t>, η </a:t>
            </a:r>
            <a:r>
              <a:rPr lang="en-US" sz="1700" dirty="0" err="1" smtClean="0">
                <a:solidFill>
                  <a:srgbClr val="000000"/>
                </a:solidFill>
              </a:rPr>
              <a:t>οποία</a:t>
            </a:r>
            <a:r>
              <a:rPr lang="en-US" sz="1700" dirty="0" smtClean="0">
                <a:solidFill>
                  <a:srgbClr val="000000"/>
                </a:solidFill>
              </a:rPr>
              <a:t> </a:t>
            </a:r>
            <a:r>
              <a:rPr lang="en-US" sz="1700" dirty="0" err="1" smtClean="0">
                <a:solidFill>
                  <a:srgbClr val="000000"/>
                </a:solidFill>
              </a:rPr>
              <a:t>έχει</a:t>
            </a:r>
            <a:r>
              <a:rPr lang="en-US" sz="1700" dirty="0" smtClean="0">
                <a:solidFill>
                  <a:srgbClr val="000000"/>
                </a:solidFill>
              </a:rPr>
              <a:t> </a:t>
            </a:r>
            <a:r>
              <a:rPr lang="en-US" sz="1700" dirty="0" err="1" smtClean="0">
                <a:solidFill>
                  <a:srgbClr val="000000"/>
                </a:solidFill>
              </a:rPr>
              <a:t>την</a:t>
            </a:r>
            <a:r>
              <a:rPr lang="en-US" sz="1700" dirty="0" smtClean="0">
                <a:solidFill>
                  <a:srgbClr val="000000"/>
                </a:solidFill>
              </a:rPr>
              <a:t> </a:t>
            </a:r>
            <a:r>
              <a:rPr lang="en-US" sz="1700" dirty="0" err="1" smtClean="0">
                <a:solidFill>
                  <a:srgbClr val="000000"/>
                </a:solidFill>
              </a:rPr>
              <a:t>τάση</a:t>
            </a:r>
            <a:r>
              <a:rPr lang="en-US" sz="1700" dirty="0" smtClean="0">
                <a:solidFill>
                  <a:srgbClr val="000000"/>
                </a:solidFill>
              </a:rPr>
              <a:t> </a:t>
            </a:r>
            <a:r>
              <a:rPr lang="en-US" sz="1700" dirty="0" err="1" smtClean="0">
                <a:solidFill>
                  <a:srgbClr val="000000"/>
                </a:solidFill>
              </a:rPr>
              <a:t>να</a:t>
            </a:r>
            <a:r>
              <a:rPr lang="en-US" sz="1700" dirty="0" smtClean="0">
                <a:solidFill>
                  <a:srgbClr val="000000"/>
                </a:solidFill>
              </a:rPr>
              <a:t> </a:t>
            </a:r>
            <a:r>
              <a:rPr lang="en-US" sz="1700" dirty="0" err="1" smtClean="0">
                <a:solidFill>
                  <a:srgbClr val="000000"/>
                </a:solidFill>
              </a:rPr>
              <a:t>διατάσσει</a:t>
            </a:r>
            <a:r>
              <a:rPr lang="en-US" sz="1700" dirty="0" smtClean="0">
                <a:solidFill>
                  <a:srgbClr val="000000"/>
                </a:solidFill>
              </a:rPr>
              <a:t> </a:t>
            </a:r>
            <a:r>
              <a:rPr lang="en-US" sz="1700" dirty="0" err="1" smtClean="0">
                <a:solidFill>
                  <a:srgbClr val="000000"/>
                </a:solidFill>
              </a:rPr>
              <a:t>με</a:t>
            </a:r>
            <a:r>
              <a:rPr lang="en-US" sz="1700" dirty="0" smtClean="0">
                <a:solidFill>
                  <a:srgbClr val="000000"/>
                </a:solidFill>
              </a:rPr>
              <a:t> </a:t>
            </a:r>
            <a:r>
              <a:rPr lang="en-US" sz="1700" dirty="0" err="1" smtClean="0">
                <a:solidFill>
                  <a:srgbClr val="000000"/>
                </a:solidFill>
              </a:rPr>
              <a:t>τυχαίο</a:t>
            </a:r>
            <a:r>
              <a:rPr lang="en-US" sz="1700" dirty="0" smtClean="0">
                <a:solidFill>
                  <a:srgbClr val="000000"/>
                </a:solidFill>
              </a:rPr>
              <a:t> </a:t>
            </a:r>
            <a:r>
              <a:rPr lang="en-US" sz="1700" dirty="0" err="1" smtClean="0">
                <a:solidFill>
                  <a:srgbClr val="000000"/>
                </a:solidFill>
              </a:rPr>
              <a:t>τρόπο</a:t>
            </a:r>
            <a:r>
              <a:rPr lang="en-US" sz="1700" dirty="0" smtClean="0">
                <a:solidFill>
                  <a:srgbClr val="000000"/>
                </a:solidFill>
              </a:rPr>
              <a:t> </a:t>
            </a:r>
            <a:r>
              <a:rPr lang="en-US" sz="1700" dirty="0" err="1" smtClean="0">
                <a:solidFill>
                  <a:srgbClr val="000000"/>
                </a:solidFill>
              </a:rPr>
              <a:t>τις</a:t>
            </a:r>
            <a:r>
              <a:rPr lang="en-US" sz="1700" dirty="0" smtClean="0">
                <a:solidFill>
                  <a:srgbClr val="000000"/>
                </a:solidFill>
              </a:rPr>
              <a:t> </a:t>
            </a:r>
            <a:r>
              <a:rPr lang="en-US" sz="1700" dirty="0" err="1" smtClean="0">
                <a:solidFill>
                  <a:srgbClr val="000000"/>
                </a:solidFill>
              </a:rPr>
              <a:t>μαγνητικές</a:t>
            </a:r>
            <a:r>
              <a:rPr lang="en-US" sz="1700" dirty="0" smtClean="0">
                <a:solidFill>
                  <a:srgbClr val="000000"/>
                </a:solidFill>
              </a:rPr>
              <a:t> </a:t>
            </a:r>
            <a:r>
              <a:rPr lang="en-US" sz="1700" dirty="0" err="1" smtClean="0">
                <a:solidFill>
                  <a:srgbClr val="000000"/>
                </a:solidFill>
              </a:rPr>
              <a:t>ροπές</a:t>
            </a:r>
            <a:r>
              <a:rPr lang="en-US" sz="1700" dirty="0" smtClean="0">
                <a:solidFill>
                  <a:srgbClr val="000000"/>
                </a:solidFill>
              </a:rPr>
              <a:t>.</a:t>
            </a:r>
            <a:r>
              <a:rPr lang="el-GR" sz="1700" dirty="0" smtClean="0">
                <a:solidFill>
                  <a:srgbClr val="000000"/>
                </a:solidFill>
              </a:rPr>
              <a:t> </a:t>
            </a:r>
          </a:p>
          <a:p>
            <a:pPr lvl="1">
              <a:spcBef>
                <a:spcPts val="1800"/>
              </a:spcBef>
              <a:buClr>
                <a:srgbClr val="2187BA"/>
              </a:buClr>
            </a:pPr>
            <a:r>
              <a:rPr lang="el-GR" sz="1700" dirty="0" smtClean="0">
                <a:solidFill>
                  <a:srgbClr val="000000"/>
                </a:solidFill>
              </a:rPr>
              <a:t>Μόλις μηδενιστεί το εξωτερικό μαγνητικό πεδίο, οι ροπές των ατόμων παίρνουν τυχαίους προσανατολισμούς (χάνεται η μαγνήτιση).</a:t>
            </a:r>
            <a:endParaRPr lang="en-US" sz="1700" dirty="0" smtClean="0">
              <a:solidFill>
                <a:srgbClr val="000000"/>
              </a:solidFill>
            </a:endParaRPr>
          </a:p>
        </p:txBody>
      </p:sp>
      <p:sp>
        <p:nvSpPr>
          <p:cNvPr id="64516"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solidFill>
                  <a:srgbClr val="0D3857"/>
                </a:solidFill>
              </a:rPr>
              <a:t>Διαμαγνητισμός</a:t>
            </a:r>
          </a:p>
        </p:txBody>
      </p:sp>
      <p:sp>
        <p:nvSpPr>
          <p:cNvPr id="65539" name="Rectangle 3"/>
          <p:cNvSpPr>
            <a:spLocks noGrp="1" noChangeArrowheads="1"/>
          </p:cNvSpPr>
          <p:nvPr>
            <p:ph idx="1"/>
          </p:nvPr>
        </p:nvSpPr>
        <p:spPr>
          <a:xfrm>
            <a:off x="457200" y="1676400"/>
            <a:ext cx="8229600" cy="2092881"/>
          </a:xfrm>
        </p:spPr>
        <p:txBody>
          <a:bodyPr>
            <a:spAutoFit/>
          </a:bodyPr>
          <a:lstStyle/>
          <a:p>
            <a:pPr marL="0" indent="0">
              <a:lnSpc>
                <a:spcPct val="100000"/>
              </a:lnSpc>
              <a:spcBef>
                <a:spcPts val="1800"/>
              </a:spcBef>
            </a:pPr>
            <a:r>
              <a:rPr lang="en-US" dirty="0" err="1" smtClean="0">
                <a:solidFill>
                  <a:srgbClr val="000000"/>
                </a:solidFill>
              </a:rPr>
              <a:t>Όταν</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ένα</a:t>
            </a:r>
            <a:r>
              <a:rPr lang="el-GR" dirty="0" smtClean="0">
                <a:solidFill>
                  <a:srgbClr val="000000"/>
                </a:solidFill>
              </a:rPr>
              <a:t> </a:t>
            </a:r>
            <a:r>
              <a:rPr lang="en-US" dirty="0" smtClean="0">
                <a:solidFill>
                  <a:srgbClr val="000000"/>
                </a:solidFill>
              </a:rPr>
              <a:t> </a:t>
            </a:r>
            <a:r>
              <a:rPr lang="en-US" dirty="0" err="1" smtClean="0">
                <a:solidFill>
                  <a:srgbClr val="002060"/>
                </a:solidFill>
                <a:effectLst>
                  <a:outerShdw blurRad="38100" dist="38100" dir="2700000" algn="tl">
                    <a:srgbClr val="000000">
                      <a:alpha val="43137"/>
                    </a:srgbClr>
                  </a:outerShdw>
                </a:effectLst>
              </a:rPr>
              <a:t>διαμαγνητικό</a:t>
            </a:r>
            <a:r>
              <a:rPr lang="en-US" dirty="0" smtClean="0">
                <a:solidFill>
                  <a:srgbClr val="000000"/>
                </a:solidFill>
                <a:effectLst>
                  <a:outerShdw blurRad="38100" dist="38100" dir="2700000" algn="tl">
                    <a:srgbClr val="000000">
                      <a:alpha val="43137"/>
                    </a:srgbClr>
                  </a:outerShdw>
                </a:effectLst>
              </a:rPr>
              <a:t> </a:t>
            </a:r>
            <a:r>
              <a:rPr lang="el-GR" dirty="0" smtClean="0">
                <a:solidFill>
                  <a:srgbClr val="000000"/>
                </a:solidFill>
                <a:effectLst>
                  <a:outerShdw blurRad="38100" dist="38100" dir="2700000" algn="tl">
                    <a:srgbClr val="000000">
                      <a:alpha val="43137"/>
                    </a:srgbClr>
                  </a:outerShdw>
                </a:effectLst>
              </a:rPr>
              <a:t> </a:t>
            </a:r>
            <a:r>
              <a:rPr lang="en-US" dirty="0" err="1" smtClean="0">
                <a:solidFill>
                  <a:srgbClr val="000000"/>
                </a:solidFill>
              </a:rPr>
              <a:t>υλικό</a:t>
            </a:r>
            <a:r>
              <a:rPr lang="en-US" dirty="0" smtClean="0">
                <a:solidFill>
                  <a:srgbClr val="000000"/>
                </a:solidFill>
              </a:rPr>
              <a:t> </a:t>
            </a:r>
            <a:r>
              <a:rPr lang="en-US" dirty="0" err="1" smtClean="0">
                <a:solidFill>
                  <a:srgbClr val="000000"/>
                </a:solidFill>
              </a:rPr>
              <a:t>επιδρά</a:t>
            </a:r>
            <a:r>
              <a:rPr lang="en-US" dirty="0" smtClean="0">
                <a:solidFill>
                  <a:srgbClr val="000000"/>
                </a:solidFill>
              </a:rPr>
              <a:t> </a:t>
            </a:r>
            <a:r>
              <a:rPr lang="el-GR" dirty="0" smtClean="0">
                <a:solidFill>
                  <a:srgbClr val="000000"/>
                </a:solidFill>
              </a:rPr>
              <a:t>ένα </a:t>
            </a:r>
            <a:r>
              <a:rPr lang="en-US" dirty="0" err="1" smtClean="0">
                <a:solidFill>
                  <a:srgbClr val="000000"/>
                </a:solidFill>
              </a:rPr>
              <a:t>εξωτερικό</a:t>
            </a:r>
            <a:r>
              <a:rPr lang="en-US" dirty="0" smtClean="0">
                <a:solidFill>
                  <a:srgbClr val="000000"/>
                </a:solidFill>
              </a:rPr>
              <a:t> </a:t>
            </a:r>
            <a:r>
              <a:rPr lang="en-US" dirty="0" err="1" smtClean="0">
                <a:solidFill>
                  <a:srgbClr val="000000"/>
                </a:solidFill>
              </a:rPr>
              <a:t>μαγνητικό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τότε</a:t>
            </a:r>
            <a:r>
              <a:rPr lang="en-US" dirty="0" smtClean="0">
                <a:solidFill>
                  <a:srgbClr val="000000"/>
                </a:solidFill>
              </a:rPr>
              <a:t> </a:t>
            </a:r>
            <a:r>
              <a:rPr lang="en-US" dirty="0" err="1" smtClean="0">
                <a:solidFill>
                  <a:srgbClr val="000000"/>
                </a:solidFill>
              </a:rPr>
              <a:t>επάγεται</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υλικό</a:t>
            </a:r>
            <a:r>
              <a:rPr lang="en-US" dirty="0" smtClean="0">
                <a:solidFill>
                  <a:srgbClr val="000000"/>
                </a:solidFill>
              </a:rPr>
              <a:t> </a:t>
            </a:r>
            <a:r>
              <a:rPr lang="en-US" dirty="0" err="1" smtClean="0">
                <a:solidFill>
                  <a:srgbClr val="000000"/>
                </a:solidFill>
              </a:rPr>
              <a:t>μια</a:t>
            </a:r>
            <a:r>
              <a:rPr lang="en-US" dirty="0" smtClean="0">
                <a:solidFill>
                  <a:srgbClr val="000000"/>
                </a:solidFill>
              </a:rPr>
              <a:t> </a:t>
            </a:r>
            <a:r>
              <a:rPr lang="en-US" dirty="0" err="1" smtClean="0">
                <a:solidFill>
                  <a:srgbClr val="000000"/>
                </a:solidFill>
              </a:rPr>
              <a:t>ασθενής</a:t>
            </a:r>
            <a:r>
              <a:rPr lang="en-US" dirty="0" smtClean="0">
                <a:solidFill>
                  <a:srgbClr val="000000"/>
                </a:solidFill>
              </a:rPr>
              <a:t> </a:t>
            </a:r>
            <a:r>
              <a:rPr lang="en-US" dirty="0" err="1" smtClean="0">
                <a:solidFill>
                  <a:srgbClr val="000000"/>
                </a:solidFill>
              </a:rPr>
              <a:t>μαγνητική</a:t>
            </a:r>
            <a:r>
              <a:rPr lang="en-US" dirty="0" smtClean="0">
                <a:solidFill>
                  <a:srgbClr val="000000"/>
                </a:solidFill>
              </a:rPr>
              <a:t> </a:t>
            </a:r>
            <a:r>
              <a:rPr lang="en-US" dirty="0" err="1" smtClean="0">
                <a:solidFill>
                  <a:srgbClr val="000000"/>
                </a:solidFill>
              </a:rPr>
              <a:t>ροπή</a:t>
            </a:r>
            <a:r>
              <a:rPr lang="en-US" dirty="0" smtClean="0">
                <a:solidFill>
                  <a:srgbClr val="000000"/>
                </a:solidFill>
              </a:rPr>
              <a:t> </a:t>
            </a:r>
            <a:r>
              <a:rPr lang="en-US" dirty="0" err="1" smtClean="0">
                <a:solidFill>
                  <a:srgbClr val="000000"/>
                </a:solidFill>
              </a:rPr>
              <a:t>αντίθετη</a:t>
            </a:r>
            <a:r>
              <a:rPr lang="en-US" dirty="0" smtClean="0">
                <a:solidFill>
                  <a:srgbClr val="000000"/>
                </a:solidFill>
              </a:rPr>
              <a:t> </a:t>
            </a:r>
            <a:r>
              <a:rPr lang="en-US" dirty="0" err="1" smtClean="0">
                <a:solidFill>
                  <a:srgbClr val="000000"/>
                </a:solidFill>
              </a:rPr>
              <a:t>προς</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εξωτερικό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a:t>
            </a:r>
          </a:p>
          <a:p>
            <a:pPr marL="0" indent="0">
              <a:lnSpc>
                <a:spcPct val="100000"/>
              </a:lnSpc>
              <a:spcBef>
                <a:spcPts val="1800"/>
              </a:spcBef>
            </a:pPr>
            <a:r>
              <a:rPr lang="en-US" dirty="0" err="1" smtClean="0">
                <a:solidFill>
                  <a:srgbClr val="000000"/>
                </a:solidFill>
              </a:rPr>
              <a:t>Γι</a:t>
            </a:r>
            <a:r>
              <a:rPr lang="el-GR" dirty="0" smtClean="0">
                <a:solidFill>
                  <a:srgbClr val="000000"/>
                </a:solidFill>
              </a:rPr>
              <a:t>’</a:t>
            </a:r>
            <a:r>
              <a:rPr lang="en-US" dirty="0" smtClean="0">
                <a:solidFill>
                  <a:srgbClr val="000000"/>
                </a:solidFill>
              </a:rPr>
              <a:t> </a:t>
            </a:r>
            <a:r>
              <a:rPr lang="en-US" dirty="0" err="1" smtClean="0">
                <a:solidFill>
                  <a:srgbClr val="000000"/>
                </a:solidFill>
              </a:rPr>
              <a:t>αυτό</a:t>
            </a:r>
            <a:r>
              <a:rPr lang="en-US" dirty="0" smtClean="0">
                <a:solidFill>
                  <a:srgbClr val="000000"/>
                </a:solidFill>
              </a:rPr>
              <a:t> </a:t>
            </a:r>
            <a:r>
              <a:rPr lang="en-US" dirty="0" err="1" smtClean="0">
                <a:solidFill>
                  <a:srgbClr val="000000"/>
                </a:solidFill>
              </a:rPr>
              <a:t>τα</a:t>
            </a:r>
            <a:r>
              <a:rPr lang="en-US" dirty="0" smtClean="0">
                <a:solidFill>
                  <a:srgbClr val="000000"/>
                </a:solidFill>
              </a:rPr>
              <a:t> </a:t>
            </a:r>
            <a:r>
              <a:rPr lang="en-US" dirty="0" err="1" smtClean="0">
                <a:solidFill>
                  <a:srgbClr val="000000"/>
                </a:solidFill>
              </a:rPr>
              <a:t>διαμαγνητικά</a:t>
            </a:r>
            <a:r>
              <a:rPr lang="en-US" dirty="0" smtClean="0">
                <a:solidFill>
                  <a:srgbClr val="000000"/>
                </a:solidFill>
              </a:rPr>
              <a:t> </a:t>
            </a:r>
            <a:r>
              <a:rPr lang="en-US" dirty="0" err="1" smtClean="0">
                <a:solidFill>
                  <a:srgbClr val="000000"/>
                </a:solidFill>
              </a:rPr>
              <a:t>υλικά</a:t>
            </a:r>
            <a:r>
              <a:rPr lang="en-US" dirty="0" smtClean="0">
                <a:solidFill>
                  <a:srgbClr val="000000"/>
                </a:solidFill>
              </a:rPr>
              <a:t> </a:t>
            </a:r>
            <a:r>
              <a:rPr lang="en-US" dirty="0" err="1" smtClean="0">
                <a:solidFill>
                  <a:srgbClr val="000000"/>
                </a:solidFill>
              </a:rPr>
              <a:t>απωθούνται</a:t>
            </a:r>
            <a:r>
              <a:rPr lang="en-US" dirty="0" smtClean="0">
                <a:solidFill>
                  <a:srgbClr val="000000"/>
                </a:solidFill>
              </a:rPr>
              <a:t> </a:t>
            </a:r>
            <a:r>
              <a:rPr lang="en-US" dirty="0" err="1" smtClean="0">
                <a:solidFill>
                  <a:srgbClr val="000000"/>
                </a:solidFill>
              </a:rPr>
              <a:t>ασθενώς</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τους</a:t>
            </a:r>
            <a:r>
              <a:rPr lang="en-US" dirty="0" smtClean="0">
                <a:solidFill>
                  <a:srgbClr val="000000"/>
                </a:solidFill>
              </a:rPr>
              <a:t> </a:t>
            </a:r>
            <a:r>
              <a:rPr lang="en-US" dirty="0" err="1" smtClean="0">
                <a:solidFill>
                  <a:srgbClr val="000000"/>
                </a:solidFill>
              </a:rPr>
              <a:t>μαγνήτες</a:t>
            </a:r>
            <a:r>
              <a:rPr lang="en-US" dirty="0" smtClean="0">
                <a:solidFill>
                  <a:srgbClr val="000000"/>
                </a:solidFill>
              </a:rPr>
              <a:t>.</a:t>
            </a:r>
          </a:p>
          <a:p>
            <a:pPr lvl="1">
              <a:spcBef>
                <a:spcPts val="1800"/>
              </a:spcBef>
              <a:buClr>
                <a:srgbClr val="2187BA"/>
              </a:buClr>
            </a:pPr>
            <a:r>
              <a:rPr lang="el-GR" sz="1700" dirty="0" smtClean="0"/>
              <a:t>Η επιρροή του διαμαγνητισμού είναι ασθενής οπότε αυτός γίνεται αντιληπτός μόνο όταν δεν υπάρχουν επιδράσεις παραμαγνητισμού ή σιδηρομαγνητισμού.</a:t>
            </a:r>
            <a:endParaRPr lang="en-US" sz="1700" dirty="0" smtClean="0">
              <a:solidFill>
                <a:srgbClr val="000000"/>
              </a:solidFill>
            </a:endParaRPr>
          </a:p>
        </p:txBody>
      </p:sp>
      <p:sp>
        <p:nvSpPr>
          <p:cNvPr id="65540"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Grp="1" noChangeArrowheads="1"/>
          </p:cNvSpPr>
          <p:nvPr>
            <p:ph type="title"/>
          </p:nvPr>
        </p:nvSpPr>
        <p:spPr/>
        <p:txBody>
          <a:bodyPr/>
          <a:lstStyle/>
          <a:p>
            <a:r>
              <a:rPr lang="en-US" dirty="0" smtClean="0">
                <a:solidFill>
                  <a:srgbClr val="0D3857"/>
                </a:solidFill>
              </a:rPr>
              <a:t>Ο </a:t>
            </a:r>
            <a:r>
              <a:rPr lang="en-US" dirty="0" err="1" smtClean="0">
                <a:solidFill>
                  <a:srgbClr val="0D3857"/>
                </a:solidFill>
              </a:rPr>
              <a:t>νόμος</a:t>
            </a:r>
            <a:r>
              <a:rPr lang="en-US" dirty="0" smtClean="0">
                <a:solidFill>
                  <a:srgbClr val="0D3857"/>
                </a:solidFill>
              </a:rPr>
              <a:t> </a:t>
            </a:r>
            <a:r>
              <a:rPr lang="en-US" dirty="0" err="1" smtClean="0">
                <a:solidFill>
                  <a:srgbClr val="0D3857"/>
                </a:solidFill>
              </a:rPr>
              <a:t>Biot</a:t>
            </a:r>
            <a:r>
              <a:rPr lang="el-GR" dirty="0" smtClean="0">
                <a:solidFill>
                  <a:srgbClr val="0D3857"/>
                </a:solidFill>
              </a:rPr>
              <a:t>-</a:t>
            </a:r>
            <a:r>
              <a:rPr lang="en-US" dirty="0" err="1" smtClean="0">
                <a:solidFill>
                  <a:srgbClr val="0D3857"/>
                </a:solidFill>
              </a:rPr>
              <a:t>Savart</a:t>
            </a:r>
            <a:r>
              <a:rPr lang="en-US" dirty="0" smtClean="0">
                <a:solidFill>
                  <a:srgbClr val="0D3857"/>
                </a:solidFill>
              </a:rPr>
              <a:t> – </a:t>
            </a:r>
            <a:r>
              <a:rPr lang="el-GR" dirty="0" smtClean="0">
                <a:solidFill>
                  <a:srgbClr val="0D3857"/>
                </a:solidFill>
              </a:rPr>
              <a:t>Ε</a:t>
            </a:r>
            <a:r>
              <a:rPr lang="en-US" dirty="0" err="1" smtClean="0">
                <a:solidFill>
                  <a:srgbClr val="0D3857"/>
                </a:solidFill>
              </a:rPr>
              <a:t>ξίσωση</a:t>
            </a:r>
            <a:r>
              <a:rPr lang="en-US" dirty="0" smtClean="0">
                <a:solidFill>
                  <a:srgbClr val="0D3857"/>
                </a:solidFill>
              </a:rPr>
              <a:t> (</a:t>
            </a:r>
            <a:r>
              <a:rPr lang="el-GR" dirty="0" smtClean="0">
                <a:solidFill>
                  <a:srgbClr val="0D3857"/>
                </a:solidFill>
              </a:rPr>
              <a:t>Διανυσματική μορφή)</a:t>
            </a:r>
            <a:endParaRPr lang="en-US" dirty="0" smtClean="0">
              <a:solidFill>
                <a:srgbClr val="0D3857"/>
              </a:solidFill>
            </a:endParaRPr>
          </a:p>
        </p:txBody>
      </p:sp>
      <p:sp>
        <p:nvSpPr>
          <p:cNvPr id="2052" name="Rectangle 3"/>
          <p:cNvSpPr>
            <a:spLocks noGrp="1" noChangeArrowheads="1"/>
          </p:cNvSpPr>
          <p:nvPr>
            <p:ph idx="1"/>
          </p:nvPr>
        </p:nvSpPr>
        <p:spPr>
          <a:xfrm>
            <a:off x="457200" y="1676400"/>
            <a:ext cx="4409768" cy="1184940"/>
          </a:xfrm>
        </p:spPr>
        <p:txBody>
          <a:bodyPr wrap="square">
            <a:spAutoFit/>
          </a:bodyPr>
          <a:lstStyle/>
          <a:p>
            <a:pPr marL="0" indent="0">
              <a:lnSpc>
                <a:spcPct val="100000"/>
              </a:lnSpc>
              <a:spcBef>
                <a:spcPts val="1800"/>
              </a:spcBef>
            </a:pPr>
            <a:r>
              <a:rPr lang="el-GR" dirty="0" smtClean="0">
                <a:solidFill>
                  <a:srgbClr val="000000"/>
                </a:solidFill>
              </a:rPr>
              <a:t>Ο </a:t>
            </a:r>
            <a:r>
              <a:rPr lang="en-US" dirty="0" err="1" smtClean="0">
                <a:solidFill>
                  <a:srgbClr val="002060"/>
                </a:solidFill>
                <a:effectLst>
                  <a:outerShdw blurRad="38100" dist="38100" dir="2700000" algn="tl">
                    <a:srgbClr val="000000">
                      <a:alpha val="43137"/>
                    </a:srgbClr>
                  </a:outerShdw>
                </a:effectLst>
              </a:rPr>
              <a:t>νόμος</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Biot</a:t>
            </a:r>
            <a:r>
              <a:rPr lang="el-GR" dirty="0" smtClean="0">
                <a:solidFill>
                  <a:srgbClr val="002060"/>
                </a:solidFill>
                <a:effectLst>
                  <a:outerShdw blurRad="38100" dist="38100" dir="2700000" algn="tl">
                    <a:srgbClr val="000000">
                      <a:alpha val="43137"/>
                    </a:srgbClr>
                  </a:outerShdw>
                </a:effectLst>
              </a:rPr>
              <a:t>-</a:t>
            </a:r>
            <a:r>
              <a:rPr lang="en-US" dirty="0" err="1" smtClean="0">
                <a:solidFill>
                  <a:srgbClr val="002060"/>
                </a:solidFill>
                <a:effectLst>
                  <a:outerShdw blurRad="38100" dist="38100" dir="2700000" algn="tl">
                    <a:srgbClr val="000000">
                      <a:alpha val="43137"/>
                    </a:srgbClr>
                  </a:outerShdw>
                </a:effectLst>
              </a:rPr>
              <a:t>Savart</a:t>
            </a:r>
            <a:r>
              <a:rPr lang="el-GR" dirty="0" smtClean="0"/>
              <a:t> μπορεί να γραφεί σε διανυσματική μορφή σαν το εξωτερικό (διανυσματικό) γινόμενο των διανυσμάτων</a:t>
            </a:r>
          </a:p>
          <a:p>
            <a:pPr marL="0" indent="0">
              <a:lnSpc>
                <a:spcPct val="100000"/>
              </a:lnSpc>
              <a:spcBef>
                <a:spcPts val="600"/>
              </a:spcBef>
            </a:pPr>
            <a:r>
              <a:rPr lang="el-GR" dirty="0" smtClean="0"/>
              <a:t>         και </a:t>
            </a:r>
            <a:endParaRPr lang="en-US" dirty="0" smtClean="0">
              <a:solidFill>
                <a:srgbClr val="000000"/>
              </a:solidFill>
            </a:endParaRPr>
          </a:p>
        </p:txBody>
      </p:sp>
      <p:graphicFrame>
        <p:nvGraphicFramePr>
          <p:cNvPr id="5" name="Object 4"/>
          <p:cNvGraphicFramePr>
            <a:graphicFrameLocks noChangeAspect="1"/>
          </p:cNvGraphicFramePr>
          <p:nvPr/>
        </p:nvGraphicFramePr>
        <p:xfrm>
          <a:off x="1593005" y="3216606"/>
          <a:ext cx="2093912" cy="852488"/>
        </p:xfrm>
        <a:graphic>
          <a:graphicData uri="http://schemas.openxmlformats.org/presentationml/2006/ole">
            <p:oleObj spid="_x0000_s81922" name="Equation" r:id="rId3" imgW="1155600" imgH="469800" progId="Equation.3">
              <p:embed/>
            </p:oleObj>
          </a:graphicData>
        </a:graphic>
      </p:graphicFrame>
      <p:grpSp>
        <p:nvGrpSpPr>
          <p:cNvPr id="2" name="Group 40"/>
          <p:cNvGrpSpPr/>
          <p:nvPr/>
        </p:nvGrpSpPr>
        <p:grpSpPr>
          <a:xfrm>
            <a:off x="5633885" y="1806499"/>
            <a:ext cx="2977861" cy="3245002"/>
            <a:chOff x="5427407" y="1695706"/>
            <a:chExt cx="2977861" cy="3245002"/>
          </a:xfrm>
        </p:grpSpPr>
        <p:sp>
          <p:nvSpPr>
            <p:cNvPr id="11" name="Freeform 10"/>
            <p:cNvSpPr/>
            <p:nvPr/>
          </p:nvSpPr>
          <p:spPr bwMode="auto">
            <a:xfrm>
              <a:off x="5427407" y="2713693"/>
              <a:ext cx="2551471" cy="2197510"/>
            </a:xfrm>
            <a:custGeom>
              <a:avLst/>
              <a:gdLst>
                <a:gd name="connsiteX0" fmla="*/ 0 w 2551471"/>
                <a:gd name="connsiteY0" fmla="*/ 2197510 h 2197510"/>
                <a:gd name="connsiteX1" fmla="*/ 324464 w 2551471"/>
                <a:gd name="connsiteY1" fmla="*/ 1740310 h 2197510"/>
                <a:gd name="connsiteX2" fmla="*/ 1902542 w 2551471"/>
                <a:gd name="connsiteY2" fmla="*/ 1224116 h 2197510"/>
                <a:gd name="connsiteX3" fmla="*/ 2551471 w 2551471"/>
                <a:gd name="connsiteY3" fmla="*/ 0 h 2197510"/>
                <a:gd name="connsiteX4" fmla="*/ 2551471 w 2551471"/>
                <a:gd name="connsiteY4" fmla="*/ 0 h 2197510"/>
                <a:gd name="connsiteX5" fmla="*/ 2551471 w 2551471"/>
                <a:gd name="connsiteY5" fmla="*/ 0 h 2197510"/>
                <a:gd name="connsiteX0" fmla="*/ 0 w 2551471"/>
                <a:gd name="connsiteY0" fmla="*/ 2197510 h 2197510"/>
                <a:gd name="connsiteX1" fmla="*/ 575186 w 2551471"/>
                <a:gd name="connsiteY1" fmla="*/ 1651820 h 2197510"/>
                <a:gd name="connsiteX2" fmla="*/ 1902542 w 2551471"/>
                <a:gd name="connsiteY2" fmla="*/ 1224116 h 2197510"/>
                <a:gd name="connsiteX3" fmla="*/ 2551471 w 2551471"/>
                <a:gd name="connsiteY3" fmla="*/ 0 h 2197510"/>
                <a:gd name="connsiteX4" fmla="*/ 2551471 w 2551471"/>
                <a:gd name="connsiteY4" fmla="*/ 0 h 2197510"/>
                <a:gd name="connsiteX5" fmla="*/ 2551471 w 2551471"/>
                <a:gd name="connsiteY5" fmla="*/ 0 h 2197510"/>
                <a:gd name="connsiteX0" fmla="*/ 0 w 2551471"/>
                <a:gd name="connsiteY0" fmla="*/ 2197510 h 2197510"/>
                <a:gd name="connsiteX1" fmla="*/ 575186 w 2551471"/>
                <a:gd name="connsiteY1" fmla="*/ 1651820 h 2197510"/>
                <a:gd name="connsiteX2" fmla="*/ 1917290 w 2551471"/>
                <a:gd name="connsiteY2" fmla="*/ 1017638 h 2197510"/>
                <a:gd name="connsiteX3" fmla="*/ 2551471 w 2551471"/>
                <a:gd name="connsiteY3" fmla="*/ 0 h 2197510"/>
                <a:gd name="connsiteX4" fmla="*/ 2551471 w 2551471"/>
                <a:gd name="connsiteY4" fmla="*/ 0 h 2197510"/>
                <a:gd name="connsiteX5" fmla="*/ 2551471 w 2551471"/>
                <a:gd name="connsiteY5" fmla="*/ 0 h 219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1471" h="2197510">
                  <a:moveTo>
                    <a:pt x="0" y="2197510"/>
                  </a:moveTo>
                  <a:cubicBezTo>
                    <a:pt x="3687" y="2050026"/>
                    <a:pt x="255638" y="1848465"/>
                    <a:pt x="575186" y="1651820"/>
                  </a:cubicBezTo>
                  <a:cubicBezTo>
                    <a:pt x="894734" y="1455175"/>
                    <a:pt x="1587909" y="1292941"/>
                    <a:pt x="1917290" y="1017638"/>
                  </a:cubicBezTo>
                  <a:cubicBezTo>
                    <a:pt x="2246671" y="742335"/>
                    <a:pt x="2445774" y="169606"/>
                    <a:pt x="2551471" y="0"/>
                  </a:cubicBezTo>
                  <a:lnTo>
                    <a:pt x="2551471" y="0"/>
                  </a:lnTo>
                  <a:lnTo>
                    <a:pt x="2551471" y="0"/>
                  </a:lnTo>
                </a:path>
              </a:pathLst>
            </a:custGeom>
            <a:noFill/>
            <a:ln w="136525" cap="flat" cmpd="sng" algn="ctr">
              <a:solidFill>
                <a:schemeClr val="accent4">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13" name="Straight Arrow Connector 12"/>
            <p:cNvCxnSpPr/>
            <p:nvPr/>
          </p:nvCxnSpPr>
          <p:spPr bwMode="auto">
            <a:xfrm flipV="1">
              <a:off x="6351331" y="3928286"/>
              <a:ext cx="693175" cy="280218"/>
            </a:xfrm>
            <a:prstGeom prst="straightConnector1">
              <a:avLst/>
            </a:prstGeom>
            <a:solidFill>
              <a:schemeClr val="accent1"/>
            </a:solidFill>
            <a:ln w="57150" cap="flat" cmpd="sng" algn="ctr">
              <a:solidFill>
                <a:schemeClr val="accent4"/>
              </a:solidFill>
              <a:prstDash val="solid"/>
              <a:round/>
              <a:headEnd type="none" w="med" len="med"/>
              <a:tailEnd type="triangle" w="med" len="lg"/>
            </a:ln>
            <a:effectLst/>
          </p:spPr>
        </p:cxnSp>
        <p:sp>
          <p:nvSpPr>
            <p:cNvPr id="18" name="Oval 17"/>
            <p:cNvSpPr/>
            <p:nvPr/>
          </p:nvSpPr>
          <p:spPr bwMode="auto">
            <a:xfrm>
              <a:off x="6852774" y="1933867"/>
              <a:ext cx="91440" cy="9144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0" name="TextBox 19"/>
            <p:cNvSpPr txBox="1"/>
            <p:nvPr/>
          </p:nvSpPr>
          <p:spPr>
            <a:xfrm>
              <a:off x="6990730" y="1828800"/>
              <a:ext cx="133970" cy="276999"/>
            </a:xfrm>
            <a:prstGeom prst="rect">
              <a:avLst/>
            </a:prstGeom>
            <a:noFill/>
          </p:spPr>
          <p:txBody>
            <a:bodyPr wrap="square" lIns="0" tIns="0" rIns="0" bIns="0" rtlCol="0">
              <a:spAutoFit/>
            </a:bodyPr>
            <a:lstStyle/>
            <a:p>
              <a:r>
                <a:rPr lang="el-GR" i="1" dirty="0" smtClean="0">
                  <a:latin typeface="Times New Roman" pitchFamily="18" charset="0"/>
                  <a:cs typeface="Times New Roman" pitchFamily="18" charset="0"/>
                </a:rPr>
                <a:t>Σ</a:t>
              </a:r>
              <a:endParaRPr lang="el-GR" i="1" dirty="0">
                <a:latin typeface="Times New Roman" pitchFamily="18" charset="0"/>
                <a:cs typeface="Times New Roman" pitchFamily="18" charset="0"/>
              </a:endParaRPr>
            </a:p>
          </p:txBody>
        </p:sp>
        <p:cxnSp>
          <p:nvCxnSpPr>
            <p:cNvPr id="21" name="Straight Arrow Connector 20"/>
            <p:cNvCxnSpPr/>
            <p:nvPr/>
          </p:nvCxnSpPr>
          <p:spPr bwMode="auto">
            <a:xfrm flipV="1">
              <a:off x="6351945" y="2017687"/>
              <a:ext cx="528975" cy="2171460"/>
            </a:xfrm>
            <a:prstGeom prst="straightConnector1">
              <a:avLst/>
            </a:prstGeom>
            <a:solidFill>
              <a:schemeClr val="accent1"/>
            </a:solidFill>
            <a:ln w="28575" cap="flat" cmpd="sng" algn="ctr">
              <a:solidFill>
                <a:schemeClr val="accent4"/>
              </a:solidFill>
              <a:prstDash val="solid"/>
              <a:round/>
              <a:headEnd type="none" w="med" len="med"/>
              <a:tailEnd type="triangle" w="med" len="lg"/>
            </a:ln>
            <a:effectLst/>
          </p:spPr>
        </p:cxnSp>
        <p:graphicFrame>
          <p:nvGraphicFramePr>
            <p:cNvPr id="2054" name="Object 6"/>
            <p:cNvGraphicFramePr>
              <a:graphicFrameLocks noChangeAspect="1"/>
            </p:cNvGraphicFramePr>
            <p:nvPr/>
          </p:nvGraphicFramePr>
          <p:xfrm>
            <a:off x="6944392" y="3773694"/>
            <a:ext cx="365125" cy="404812"/>
          </p:xfrm>
          <a:graphic>
            <a:graphicData uri="http://schemas.openxmlformats.org/presentationml/2006/ole">
              <p:oleObj spid="_x0000_s81923" name="Equation" r:id="rId4" imgW="241200" imgH="266400" progId="Equation.3">
                <p:embed/>
              </p:oleObj>
            </a:graphicData>
          </a:graphic>
        </p:graphicFrame>
        <p:graphicFrame>
          <p:nvGraphicFramePr>
            <p:cNvPr id="2055" name="Object 7"/>
            <p:cNvGraphicFramePr>
              <a:graphicFrameLocks noChangeAspect="1"/>
            </p:cNvGraphicFramePr>
            <p:nvPr/>
          </p:nvGraphicFramePr>
          <p:xfrm>
            <a:off x="6692900" y="2806397"/>
            <a:ext cx="219075" cy="400050"/>
          </p:xfrm>
          <a:graphic>
            <a:graphicData uri="http://schemas.openxmlformats.org/presentationml/2006/ole">
              <p:oleObj spid="_x0000_s81924" name="Equation" r:id="rId5" imgW="139680" imgH="253800" progId="Equation.3">
                <p:embed/>
              </p:oleObj>
            </a:graphicData>
          </a:graphic>
        </p:graphicFrame>
        <p:sp>
          <p:nvSpPr>
            <p:cNvPr id="26" name="Arc 25"/>
            <p:cNvSpPr/>
            <p:nvPr/>
          </p:nvSpPr>
          <p:spPr bwMode="auto">
            <a:xfrm>
              <a:off x="5943602" y="3819827"/>
              <a:ext cx="731520" cy="731520"/>
            </a:xfrm>
            <a:prstGeom prst="arc">
              <a:avLst>
                <a:gd name="adj1" fmla="val 17341545"/>
                <a:gd name="adj2" fmla="val 2031313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28" name="Straight Arrow Connector 27"/>
            <p:cNvCxnSpPr/>
            <p:nvPr/>
          </p:nvCxnSpPr>
          <p:spPr bwMode="auto">
            <a:xfrm flipV="1">
              <a:off x="7860890" y="2787445"/>
              <a:ext cx="309716" cy="641555"/>
            </a:xfrm>
            <a:prstGeom prst="straightConnector1">
              <a:avLst/>
            </a:prstGeom>
            <a:solidFill>
              <a:schemeClr val="accent1"/>
            </a:solidFill>
            <a:ln w="38100" cap="flat" cmpd="sng" algn="ctr">
              <a:solidFill>
                <a:srgbClr val="FF0000"/>
              </a:solidFill>
              <a:prstDash val="solid"/>
              <a:round/>
              <a:headEnd type="none" w="med" len="med"/>
              <a:tailEnd type="triangle" w="med" len="med"/>
            </a:ln>
            <a:effectLst/>
          </p:spPr>
        </p:cxnSp>
        <p:sp>
          <p:nvSpPr>
            <p:cNvPr id="29" name="TextBox 28"/>
            <p:cNvSpPr txBox="1"/>
            <p:nvPr/>
          </p:nvSpPr>
          <p:spPr>
            <a:xfrm>
              <a:off x="8087027" y="3072569"/>
              <a:ext cx="76944" cy="276999"/>
            </a:xfrm>
            <a:prstGeom prst="rect">
              <a:avLst/>
            </a:prstGeom>
            <a:noFill/>
          </p:spPr>
          <p:txBody>
            <a:bodyPr wrap="none" lIns="0" tIns="0" rIns="0" bIns="0" rtlCol="0">
              <a:spAutoFit/>
            </a:bodyPr>
            <a:lstStyle/>
            <a:p>
              <a:r>
                <a:rPr lang="en-US" i="1" dirty="0" smtClean="0">
                  <a:latin typeface="Times New Roman" pitchFamily="18" charset="0"/>
                  <a:cs typeface="Times New Roman" pitchFamily="18" charset="0"/>
                </a:rPr>
                <a:t>I</a:t>
              </a:r>
              <a:endParaRPr lang="el-GR" i="1" dirty="0">
                <a:latin typeface="Times New Roman" pitchFamily="18" charset="0"/>
                <a:cs typeface="Times New Roman" pitchFamily="18" charset="0"/>
              </a:endParaRPr>
            </a:p>
          </p:txBody>
        </p:sp>
        <p:graphicFrame>
          <p:nvGraphicFramePr>
            <p:cNvPr id="2056" name="Object 8"/>
            <p:cNvGraphicFramePr>
              <a:graphicFrameLocks noChangeAspect="1"/>
            </p:cNvGraphicFramePr>
            <p:nvPr/>
          </p:nvGraphicFramePr>
          <p:xfrm>
            <a:off x="6051758" y="1695706"/>
            <a:ext cx="739775" cy="449262"/>
          </p:xfrm>
          <a:graphic>
            <a:graphicData uri="http://schemas.openxmlformats.org/presentationml/2006/ole">
              <p:oleObj spid="_x0000_s81925" name="Equation" r:id="rId6" imgW="482400" imgH="291960" progId="Equation.3">
                <p:embed/>
              </p:oleObj>
            </a:graphicData>
          </a:graphic>
        </p:graphicFrame>
        <p:sp>
          <p:nvSpPr>
            <p:cNvPr id="32" name="TextBox 31"/>
            <p:cNvSpPr txBox="1"/>
            <p:nvPr/>
          </p:nvSpPr>
          <p:spPr>
            <a:xfrm>
              <a:off x="7749057" y="4108953"/>
              <a:ext cx="195566" cy="276999"/>
            </a:xfrm>
            <a:prstGeom prst="rect">
              <a:avLst/>
            </a:prstGeom>
            <a:noFill/>
          </p:spPr>
          <p:txBody>
            <a:bodyPr wrap="none" lIns="0" tIns="0" rIns="0" bIns="0" rtlCol="0">
              <a:spAutoFit/>
            </a:bodyPr>
            <a:lstStyle/>
            <a:p>
              <a:r>
                <a:rPr lang="el-GR" i="1" dirty="0" smtClean="0">
                  <a:latin typeface="Times New Roman" pitchFamily="18" charset="0"/>
                  <a:cs typeface="Times New Roman" pitchFamily="18" charset="0"/>
                </a:rPr>
                <a:t>Σ</a:t>
              </a:r>
              <a:r>
                <a:rPr lang="el-GR" i="1" dirty="0" smtClean="0">
                  <a:latin typeface="Times New Roman" pitchFamily="18" charset="0"/>
                  <a:cs typeface="Times New Roman" pitchFamily="18" charset="0"/>
                  <a:sym typeface="Symbol"/>
                </a:rPr>
                <a:t></a:t>
              </a:r>
              <a:endParaRPr lang="el-GR" i="1" dirty="0">
                <a:latin typeface="Times New Roman" pitchFamily="18" charset="0"/>
                <a:cs typeface="Times New Roman" pitchFamily="18" charset="0"/>
              </a:endParaRPr>
            </a:p>
          </p:txBody>
        </p:sp>
        <p:graphicFrame>
          <p:nvGraphicFramePr>
            <p:cNvPr id="33" name="Object 8"/>
            <p:cNvGraphicFramePr>
              <a:graphicFrameLocks noChangeAspect="1"/>
            </p:cNvGraphicFramePr>
            <p:nvPr/>
          </p:nvGraphicFramePr>
          <p:xfrm>
            <a:off x="7665493" y="4491446"/>
            <a:ext cx="739775" cy="449262"/>
          </p:xfrm>
          <a:graphic>
            <a:graphicData uri="http://schemas.openxmlformats.org/presentationml/2006/ole">
              <p:oleObj spid="_x0000_s81926" name="Equation" r:id="rId7" imgW="482400" imgH="291960" progId="Equation.3">
                <p:embed/>
              </p:oleObj>
            </a:graphicData>
          </a:graphic>
        </p:graphicFrame>
        <p:sp>
          <p:nvSpPr>
            <p:cNvPr id="34" name="TextBox 33"/>
            <p:cNvSpPr txBox="1"/>
            <p:nvPr/>
          </p:nvSpPr>
          <p:spPr>
            <a:xfrm>
              <a:off x="7830458" y="4327111"/>
              <a:ext cx="126638" cy="276999"/>
            </a:xfrm>
            <a:prstGeom prst="rect">
              <a:avLst/>
            </a:prstGeom>
            <a:noFill/>
          </p:spPr>
          <p:txBody>
            <a:bodyPr wrap="none" lIns="0" tIns="0" rIns="0" bIns="0" rtlCol="0">
              <a:spAutoFit/>
            </a:bodyPr>
            <a:lstStyle/>
            <a:p>
              <a:r>
                <a:rPr lang="el-GR" b="1" dirty="0" smtClean="0">
                  <a:solidFill>
                    <a:srgbClr val="005C2A"/>
                  </a:solidFill>
                  <a:latin typeface="Arial Black" pitchFamily="34" charset="0"/>
                  <a:cs typeface="Times New Roman" pitchFamily="18" charset="0"/>
                  <a:sym typeface="Symbol"/>
                </a:rPr>
                <a:t></a:t>
              </a:r>
              <a:endParaRPr lang="el-GR" b="1" dirty="0">
                <a:solidFill>
                  <a:srgbClr val="005C2A"/>
                </a:solidFill>
                <a:latin typeface="Arial Black" pitchFamily="34" charset="0"/>
                <a:cs typeface="Times New Roman" pitchFamily="18" charset="0"/>
              </a:endParaRPr>
            </a:p>
          </p:txBody>
        </p:sp>
        <p:cxnSp>
          <p:nvCxnSpPr>
            <p:cNvPr id="35" name="Straight Arrow Connector 34"/>
            <p:cNvCxnSpPr/>
            <p:nvPr/>
          </p:nvCxnSpPr>
          <p:spPr bwMode="auto">
            <a:xfrm>
              <a:off x="6346415" y="4201437"/>
              <a:ext cx="1524511" cy="281823"/>
            </a:xfrm>
            <a:prstGeom prst="straightConnector1">
              <a:avLst/>
            </a:prstGeom>
            <a:solidFill>
              <a:schemeClr val="accent1"/>
            </a:solidFill>
            <a:ln w="28575" cap="flat" cmpd="sng" algn="ctr">
              <a:solidFill>
                <a:schemeClr val="accent4"/>
              </a:solidFill>
              <a:prstDash val="solid"/>
              <a:round/>
              <a:headEnd type="none" w="med" len="med"/>
              <a:tailEnd type="triangle" w="med" len="lg"/>
            </a:ln>
            <a:effectLst/>
          </p:spPr>
        </p:cxnSp>
        <p:graphicFrame>
          <p:nvGraphicFramePr>
            <p:cNvPr id="2058" name="Object 10"/>
            <p:cNvGraphicFramePr>
              <a:graphicFrameLocks noChangeAspect="1"/>
            </p:cNvGraphicFramePr>
            <p:nvPr/>
          </p:nvGraphicFramePr>
          <p:xfrm>
            <a:off x="6956425" y="4298950"/>
            <a:ext cx="219075" cy="400050"/>
          </p:xfrm>
          <a:graphic>
            <a:graphicData uri="http://schemas.openxmlformats.org/presentationml/2006/ole">
              <p:oleObj spid="_x0000_s81927" name="Equation" r:id="rId8" imgW="139680" imgH="253800" progId="Equation.3">
                <p:embed/>
              </p:oleObj>
            </a:graphicData>
          </a:graphic>
        </p:graphicFrame>
        <p:sp>
          <p:nvSpPr>
            <p:cNvPr id="40" name="TextBox 39"/>
            <p:cNvSpPr txBox="1"/>
            <p:nvPr/>
          </p:nvSpPr>
          <p:spPr>
            <a:xfrm>
              <a:off x="6552580" y="3648075"/>
              <a:ext cx="133970" cy="276999"/>
            </a:xfrm>
            <a:prstGeom prst="rect">
              <a:avLst/>
            </a:prstGeom>
            <a:noFill/>
          </p:spPr>
          <p:txBody>
            <a:bodyPr wrap="square" lIns="0" tIns="0" rIns="0" bIns="0" rtlCol="0">
              <a:spAutoFit/>
            </a:bodyPr>
            <a:lstStyle/>
            <a:p>
              <a:r>
                <a:rPr lang="el-GR" i="1" dirty="0">
                  <a:latin typeface="Times New Roman" pitchFamily="18" charset="0"/>
                  <a:cs typeface="Times New Roman" pitchFamily="18" charset="0"/>
                  <a:sym typeface="Symbol"/>
                </a:rPr>
                <a:t></a:t>
              </a:r>
              <a:endParaRPr lang="el-GR" i="1" dirty="0">
                <a:latin typeface="Times New Roman" pitchFamily="18" charset="0"/>
                <a:cs typeface="Times New Roman" pitchFamily="18" charset="0"/>
              </a:endParaRPr>
            </a:p>
          </p:txBody>
        </p:sp>
      </p:grpSp>
      <p:graphicFrame>
        <p:nvGraphicFramePr>
          <p:cNvPr id="81929" name="Object 5"/>
          <p:cNvGraphicFramePr>
            <a:graphicFrameLocks noChangeAspect="1"/>
          </p:cNvGraphicFramePr>
          <p:nvPr/>
        </p:nvGraphicFramePr>
        <p:xfrm>
          <a:off x="557322" y="2440860"/>
          <a:ext cx="379412" cy="417513"/>
        </p:xfrm>
        <a:graphic>
          <a:graphicData uri="http://schemas.openxmlformats.org/presentationml/2006/ole">
            <p:oleObj spid="_x0000_s81929" name="Equation" r:id="rId9" imgW="241200" imgH="266400" progId="Equation.3">
              <p:embed/>
            </p:oleObj>
          </a:graphicData>
        </a:graphic>
      </p:graphicFrame>
      <p:graphicFrame>
        <p:nvGraphicFramePr>
          <p:cNvPr id="81930" name="Object 5"/>
          <p:cNvGraphicFramePr>
            <a:graphicFrameLocks noChangeAspect="1"/>
          </p:cNvGraphicFramePr>
          <p:nvPr/>
        </p:nvGraphicFramePr>
        <p:xfrm>
          <a:off x="1443232" y="2430414"/>
          <a:ext cx="219075" cy="398463"/>
        </p:xfrm>
        <a:graphic>
          <a:graphicData uri="http://schemas.openxmlformats.org/presentationml/2006/ole">
            <p:oleObj spid="_x0000_s81930" name="Equation" r:id="rId10" imgW="139680" imgH="25380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p:nvPr>
        </p:nvSpPr>
        <p:spPr/>
        <p:txBody>
          <a:bodyPr/>
          <a:lstStyle/>
          <a:p>
            <a:r>
              <a:rPr lang="en-US" smtClean="0">
                <a:solidFill>
                  <a:srgbClr val="0D3857"/>
                </a:solidFill>
              </a:rPr>
              <a:t>Το </a:t>
            </a:r>
            <a:r>
              <a:rPr lang="el-GR" smtClean="0">
                <a:solidFill>
                  <a:srgbClr val="0D3857"/>
                </a:solidFill>
              </a:rPr>
              <a:t>συν</a:t>
            </a:r>
            <a:r>
              <a:rPr lang="en-US" smtClean="0">
                <a:solidFill>
                  <a:srgbClr val="0D3857"/>
                </a:solidFill>
              </a:rPr>
              <a:t>ολικό μαγνητικό πεδίο</a:t>
            </a:r>
          </a:p>
        </p:txBody>
      </p:sp>
      <p:sp>
        <p:nvSpPr>
          <p:cNvPr id="3078" name="Rectangle 6"/>
          <p:cNvSpPr>
            <a:spLocks noGrp="1" noChangeArrowheads="1"/>
          </p:cNvSpPr>
          <p:nvPr>
            <p:ph type="body" idx="4294967295"/>
          </p:nvPr>
        </p:nvSpPr>
        <p:spPr>
          <a:xfrm>
            <a:off x="533400" y="1719263"/>
            <a:ext cx="7696200" cy="2062103"/>
          </a:xfrm>
        </p:spPr>
        <p:txBody>
          <a:bodyPr>
            <a:spAutoFit/>
          </a:bodyPr>
          <a:lstStyle/>
          <a:p>
            <a:pPr marL="0" indent="0">
              <a:lnSpc>
                <a:spcPct val="100000"/>
              </a:lnSpc>
              <a:spcBef>
                <a:spcPts val="1800"/>
              </a:spcBef>
            </a:pPr>
            <a:r>
              <a:rPr lang="en-US" dirty="0" err="1" smtClean="0">
                <a:solidFill>
                  <a:srgbClr val="000000"/>
                </a:solidFill>
              </a:rPr>
              <a:t>Για</a:t>
            </a:r>
            <a:r>
              <a:rPr lang="en-US" dirty="0" smtClean="0">
                <a:solidFill>
                  <a:srgbClr val="000000"/>
                </a:solidFill>
              </a:rPr>
              <a:t> </a:t>
            </a:r>
            <a:r>
              <a:rPr lang="en-US" dirty="0" err="1" smtClean="0">
                <a:solidFill>
                  <a:srgbClr val="000000"/>
                </a:solidFill>
              </a:rPr>
              <a:t>να</a:t>
            </a:r>
            <a:r>
              <a:rPr lang="en-US" dirty="0" smtClean="0">
                <a:solidFill>
                  <a:srgbClr val="000000"/>
                </a:solidFill>
              </a:rPr>
              <a:t> </a:t>
            </a:r>
            <a:r>
              <a:rPr lang="en-US" dirty="0" err="1" smtClean="0">
                <a:solidFill>
                  <a:srgbClr val="000000"/>
                </a:solidFill>
              </a:rPr>
              <a:t>βρούμε</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l-GR" dirty="0" smtClean="0">
                <a:solidFill>
                  <a:srgbClr val="000000"/>
                </a:solidFill>
              </a:rPr>
              <a:t>συν</a:t>
            </a:r>
            <a:r>
              <a:rPr lang="en-US" dirty="0" err="1" smtClean="0">
                <a:solidFill>
                  <a:srgbClr val="000000"/>
                </a:solidFill>
              </a:rPr>
              <a:t>ολικό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αθροί</a:t>
            </a:r>
            <a:r>
              <a:rPr lang="el-GR" dirty="0" smtClean="0">
                <a:solidFill>
                  <a:srgbClr val="000000"/>
                </a:solidFill>
              </a:rPr>
              <a:t>ζ</a:t>
            </a:r>
            <a:r>
              <a:rPr lang="en-US" dirty="0" err="1" smtClean="0">
                <a:solidFill>
                  <a:srgbClr val="000000"/>
                </a:solidFill>
              </a:rPr>
              <a:t>ουμε</a:t>
            </a:r>
            <a:r>
              <a:rPr lang="en-US" dirty="0" smtClean="0">
                <a:solidFill>
                  <a:srgbClr val="000000"/>
                </a:solidFill>
              </a:rPr>
              <a:t> </a:t>
            </a:r>
            <a:r>
              <a:rPr lang="en-US" dirty="0" err="1" smtClean="0">
                <a:solidFill>
                  <a:srgbClr val="000000"/>
                </a:solidFill>
              </a:rPr>
              <a:t>τις</a:t>
            </a:r>
            <a:r>
              <a:rPr lang="en-US" dirty="0" smtClean="0">
                <a:solidFill>
                  <a:srgbClr val="000000"/>
                </a:solidFill>
              </a:rPr>
              <a:t> </a:t>
            </a:r>
            <a:r>
              <a:rPr lang="en-US" dirty="0" err="1" smtClean="0">
                <a:solidFill>
                  <a:srgbClr val="000000"/>
                </a:solidFill>
              </a:rPr>
              <a:t>συνεισφορές</a:t>
            </a:r>
            <a:r>
              <a:rPr lang="en-US" dirty="0" smtClean="0">
                <a:solidFill>
                  <a:srgbClr val="000000"/>
                </a:solidFill>
              </a:rPr>
              <a:t> </a:t>
            </a:r>
            <a:r>
              <a:rPr lang="el-GR" dirty="0" smtClean="0">
                <a:solidFill>
                  <a:srgbClr val="000000"/>
                </a:solidFill>
              </a:rPr>
              <a:t>όλων των στοιχειωδών ρευμάτων</a:t>
            </a:r>
            <a:r>
              <a:rPr lang="en-US" dirty="0" smtClean="0">
                <a:solidFill>
                  <a:srgbClr val="000000"/>
                </a:solidFill>
              </a:rPr>
              <a:t> </a:t>
            </a:r>
            <a:r>
              <a:rPr lang="en-US" i="1" dirty="0" smtClean="0">
                <a:solidFill>
                  <a:srgbClr val="000000"/>
                </a:solidFill>
              </a:rPr>
              <a:t>I</a:t>
            </a:r>
            <a:r>
              <a:rPr lang="el-GR" i="1" dirty="0" smtClean="0">
                <a:solidFill>
                  <a:srgbClr val="000000"/>
                </a:solidFill>
              </a:rPr>
              <a:t>     </a:t>
            </a:r>
            <a:r>
              <a:rPr lang="en-US" dirty="0" smtClean="0">
                <a:solidFill>
                  <a:srgbClr val="000000"/>
                </a:solidFill>
              </a:rPr>
              <a:t>:</a:t>
            </a:r>
          </a:p>
          <a:p>
            <a:pPr marL="0" indent="0">
              <a:lnSpc>
                <a:spcPct val="100000"/>
              </a:lnSpc>
              <a:spcBef>
                <a:spcPts val="1800"/>
              </a:spcBef>
            </a:pPr>
            <a:endParaRPr lang="en-US" dirty="0" smtClean="0">
              <a:solidFill>
                <a:srgbClr val="000000"/>
              </a:solidFill>
            </a:endParaRPr>
          </a:p>
          <a:p>
            <a:pPr marL="0" indent="0">
              <a:lnSpc>
                <a:spcPct val="100000"/>
              </a:lnSpc>
              <a:spcBef>
                <a:spcPts val="1800"/>
              </a:spcBef>
            </a:pPr>
            <a:endParaRPr lang="en-US" dirty="0" smtClean="0">
              <a:solidFill>
                <a:srgbClr val="000000"/>
              </a:solidFill>
            </a:endParaRPr>
          </a:p>
          <a:p>
            <a:pPr lvl="1">
              <a:spcBef>
                <a:spcPts val="1800"/>
              </a:spcBef>
              <a:buClr>
                <a:srgbClr val="2187BA"/>
              </a:buClr>
            </a:pPr>
            <a:r>
              <a:rPr lang="en-US" sz="1700" dirty="0" smtClean="0">
                <a:solidFill>
                  <a:srgbClr val="000000"/>
                </a:solidFill>
              </a:rPr>
              <a:t>Η </a:t>
            </a:r>
            <a:r>
              <a:rPr lang="en-US" sz="1700" dirty="0" err="1" smtClean="0">
                <a:solidFill>
                  <a:srgbClr val="000000"/>
                </a:solidFill>
              </a:rPr>
              <a:t>ολοκλήρωση</a:t>
            </a:r>
            <a:r>
              <a:rPr lang="en-US" sz="1700" dirty="0" smtClean="0">
                <a:solidFill>
                  <a:srgbClr val="000000"/>
                </a:solidFill>
              </a:rPr>
              <a:t> </a:t>
            </a:r>
            <a:r>
              <a:rPr lang="en-US" sz="1700" dirty="0" err="1" smtClean="0">
                <a:solidFill>
                  <a:srgbClr val="000000"/>
                </a:solidFill>
              </a:rPr>
              <a:t>γίνεται</a:t>
            </a:r>
            <a:r>
              <a:rPr lang="en-US" sz="1700" dirty="0" smtClean="0">
                <a:solidFill>
                  <a:srgbClr val="000000"/>
                </a:solidFill>
              </a:rPr>
              <a:t> </a:t>
            </a:r>
            <a:r>
              <a:rPr lang="en-US" sz="1700" dirty="0" err="1" smtClean="0">
                <a:solidFill>
                  <a:srgbClr val="000000"/>
                </a:solidFill>
              </a:rPr>
              <a:t>σε</a:t>
            </a:r>
            <a:r>
              <a:rPr lang="en-US" sz="1700" dirty="0" smtClean="0">
                <a:solidFill>
                  <a:srgbClr val="000000"/>
                </a:solidFill>
              </a:rPr>
              <a:t> </a:t>
            </a:r>
            <a:r>
              <a:rPr lang="en-US" sz="1700" dirty="0" err="1" smtClean="0">
                <a:solidFill>
                  <a:srgbClr val="000000"/>
                </a:solidFill>
              </a:rPr>
              <a:t>ολόκληρη</a:t>
            </a:r>
            <a:r>
              <a:rPr lang="en-US" sz="1700" dirty="0" smtClean="0">
                <a:solidFill>
                  <a:srgbClr val="000000"/>
                </a:solidFill>
              </a:rPr>
              <a:t> </a:t>
            </a:r>
            <a:r>
              <a:rPr lang="en-US" sz="1700" dirty="0" err="1" smtClean="0">
                <a:solidFill>
                  <a:srgbClr val="000000"/>
                </a:solidFill>
              </a:rPr>
              <a:t>την</a:t>
            </a:r>
            <a:r>
              <a:rPr lang="en-US" sz="1700" dirty="0" smtClean="0">
                <a:solidFill>
                  <a:srgbClr val="000000"/>
                </a:solidFill>
              </a:rPr>
              <a:t> </a:t>
            </a:r>
            <a:r>
              <a:rPr lang="en-US" sz="1700" dirty="0" err="1" smtClean="0">
                <a:solidFill>
                  <a:srgbClr val="000000"/>
                </a:solidFill>
              </a:rPr>
              <a:t>κατανομή</a:t>
            </a:r>
            <a:r>
              <a:rPr lang="en-US" sz="1700" dirty="0" smtClean="0">
                <a:solidFill>
                  <a:srgbClr val="000000"/>
                </a:solidFill>
              </a:rPr>
              <a:t> </a:t>
            </a:r>
            <a:r>
              <a:rPr lang="en-US" sz="1700" dirty="0" err="1" smtClean="0">
                <a:solidFill>
                  <a:srgbClr val="000000"/>
                </a:solidFill>
              </a:rPr>
              <a:t>του</a:t>
            </a:r>
            <a:r>
              <a:rPr lang="en-US" sz="1700" dirty="0" smtClean="0">
                <a:solidFill>
                  <a:srgbClr val="000000"/>
                </a:solidFill>
              </a:rPr>
              <a:t> </a:t>
            </a:r>
            <a:r>
              <a:rPr lang="en-US" sz="1700" dirty="0" err="1" smtClean="0">
                <a:solidFill>
                  <a:srgbClr val="000000"/>
                </a:solidFill>
              </a:rPr>
              <a:t>ρεύματος</a:t>
            </a:r>
            <a:r>
              <a:rPr lang="en-US" sz="1700" dirty="0" smtClean="0">
                <a:solidFill>
                  <a:srgbClr val="000000"/>
                </a:solidFill>
              </a:rPr>
              <a:t>.</a:t>
            </a:r>
          </a:p>
        </p:txBody>
      </p:sp>
      <p:sp>
        <p:nvSpPr>
          <p:cNvPr id="3079"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Η8.1</a:t>
            </a:r>
          </a:p>
        </p:txBody>
      </p:sp>
      <p:graphicFrame>
        <p:nvGraphicFramePr>
          <p:cNvPr id="3080" name="Object 5"/>
          <p:cNvGraphicFramePr>
            <a:graphicFrameLocks noChangeAspect="1"/>
          </p:cNvGraphicFramePr>
          <p:nvPr/>
        </p:nvGraphicFramePr>
        <p:xfrm>
          <a:off x="3571081" y="2370035"/>
          <a:ext cx="2001838" cy="852487"/>
        </p:xfrm>
        <a:graphic>
          <a:graphicData uri="http://schemas.openxmlformats.org/presentationml/2006/ole">
            <p:oleObj spid="_x0000_s3080" name="Equation" r:id="rId3" imgW="1104840" imgH="46980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13851" y="176981"/>
            <a:ext cx="8716298" cy="400110"/>
          </a:xfrm>
        </p:spPr>
        <p:txBody>
          <a:bodyPr wrap="square" tIns="91440">
            <a:spAutoFit/>
          </a:bodyPr>
          <a:lstStyle/>
          <a:p>
            <a:r>
              <a:rPr lang="el-GR" sz="2000" i="1" dirty="0" smtClean="0">
                <a:solidFill>
                  <a:srgbClr val="0D3857"/>
                </a:solidFill>
                <a:latin typeface="Times New Roman" pitchFamily="18" charset="0"/>
                <a:cs typeface="Times New Roman" pitchFamily="18" charset="0"/>
              </a:rPr>
              <a:t>Παράδειγμα</a:t>
            </a:r>
            <a:r>
              <a:rPr lang="el-GR" sz="2000" dirty="0" smtClean="0">
                <a:solidFill>
                  <a:srgbClr val="0D3857"/>
                </a:solidFill>
              </a:rPr>
              <a:t> </a:t>
            </a:r>
            <a:r>
              <a:rPr lang="el-GR" sz="1800" b="1" dirty="0" smtClean="0">
                <a:solidFill>
                  <a:srgbClr val="FF0000"/>
                </a:solidFill>
              </a:rPr>
              <a:t>Η</a:t>
            </a:r>
            <a:r>
              <a:rPr lang="en-US" sz="1800" b="1" dirty="0" smtClean="0">
                <a:solidFill>
                  <a:srgbClr val="FF0000"/>
                </a:solidFill>
              </a:rPr>
              <a:t>8</a:t>
            </a:r>
            <a:r>
              <a:rPr lang="el-GR" sz="1800" b="1" dirty="0" smtClean="0">
                <a:solidFill>
                  <a:srgbClr val="FF0000"/>
                </a:solidFill>
              </a:rPr>
              <a:t>.</a:t>
            </a:r>
            <a:r>
              <a:rPr lang="en-US" sz="1800" b="1" dirty="0" smtClean="0">
                <a:solidFill>
                  <a:srgbClr val="FF0000"/>
                </a:solidFill>
              </a:rPr>
              <a:t>1</a:t>
            </a:r>
            <a:r>
              <a:rPr lang="el-GR" sz="2000" dirty="0" smtClean="0">
                <a:solidFill>
                  <a:srgbClr val="0D3857"/>
                </a:solidFill>
              </a:rPr>
              <a:t>  </a:t>
            </a:r>
            <a:r>
              <a:rPr lang="el-GR" sz="1800" b="1" dirty="0" smtClean="0">
                <a:solidFill>
                  <a:srgbClr val="0D3857"/>
                </a:solidFill>
              </a:rPr>
              <a:t>Μαγνητικό πεδίο γύρω από λεπτό ευθύγραμμο αγωγό</a:t>
            </a:r>
            <a:endParaRPr lang="en-US" sz="1800" b="1" dirty="0" smtClean="0">
              <a:solidFill>
                <a:srgbClr val="0D3857"/>
              </a:solidFill>
            </a:endParaRPr>
          </a:p>
        </p:txBody>
      </p:sp>
      <p:sp>
        <p:nvSpPr>
          <p:cNvPr id="7" name="Rectangle 6"/>
          <p:cNvSpPr/>
          <p:nvPr/>
        </p:nvSpPr>
        <p:spPr>
          <a:xfrm>
            <a:off x="243348" y="682012"/>
            <a:ext cx="8657304" cy="1200329"/>
          </a:xfrm>
          <a:prstGeom prst="rect">
            <a:avLst/>
          </a:prstGeom>
        </p:spPr>
        <p:txBody>
          <a:bodyPr wrap="square">
            <a:spAutoFit/>
          </a:bodyPr>
          <a:lstStyle/>
          <a:p>
            <a:pPr marL="457200"/>
            <a:r>
              <a:rPr lang="el-GR" dirty="0" smtClean="0">
                <a:latin typeface="+mn-lt"/>
              </a:rPr>
              <a:t>Θεωρήστε ένα λεπτό ευθύγραμμο σύρμα που διαρρέεται από σταθερό ρεύμα </a:t>
            </a:r>
            <a:r>
              <a:rPr lang="en-US" i="1" dirty="0" smtClean="0">
                <a:latin typeface="Times New Roman" pitchFamily="18" charset="0"/>
                <a:cs typeface="Times New Roman" pitchFamily="18" charset="0"/>
              </a:rPr>
              <a:t>I</a:t>
            </a:r>
            <a:r>
              <a:rPr lang="el-GR" dirty="0" smtClean="0">
                <a:latin typeface="+mn-lt"/>
              </a:rPr>
              <a:t> και βρίσκεται πάνω στον άξονα </a:t>
            </a:r>
            <a:r>
              <a:rPr lang="en-US" i="1" dirty="0" smtClean="0">
                <a:latin typeface="Times New Roman" pitchFamily="18" charset="0"/>
                <a:cs typeface="Times New Roman" pitchFamily="18" charset="0"/>
              </a:rPr>
              <a:t>x</a:t>
            </a:r>
            <a:r>
              <a:rPr lang="en-US" dirty="0" smtClean="0">
                <a:latin typeface="+mn-lt"/>
              </a:rPr>
              <a:t>. </a:t>
            </a:r>
            <a:r>
              <a:rPr lang="el-GR" dirty="0" smtClean="0">
                <a:latin typeface="+mn-lt"/>
              </a:rPr>
              <a:t>Βρείτε το μέτρο και την κατεύθυνση του μαγνητικού πεδίου που δημιουργείται από αυτό το ρεύμα σε ένα τυχαίο σημείο </a:t>
            </a:r>
            <a:r>
              <a:rPr lang="el-GR" i="1" dirty="0" smtClean="0">
                <a:latin typeface="Times New Roman" pitchFamily="18" charset="0"/>
                <a:cs typeface="Times New Roman" pitchFamily="18" charset="0"/>
              </a:rPr>
              <a:t>Σ</a:t>
            </a:r>
            <a:r>
              <a:rPr lang="el-GR" dirty="0" smtClean="0">
                <a:latin typeface="+mn-lt"/>
              </a:rPr>
              <a:t>. </a:t>
            </a:r>
            <a:endParaRPr lang="el-GR" dirty="0">
              <a:latin typeface="+mn-lt"/>
            </a:endParaRPr>
          </a:p>
        </p:txBody>
      </p:sp>
      <p:sp>
        <p:nvSpPr>
          <p:cNvPr id="8" name="Rectangle 4"/>
          <p:cNvSpPr>
            <a:spLocks noGrp="1" noChangeArrowheads="1"/>
          </p:cNvSpPr>
          <p:nvPr>
            <p:ph sz="half" idx="1"/>
          </p:nvPr>
        </p:nvSpPr>
        <p:spPr>
          <a:xfrm>
            <a:off x="265470" y="1895193"/>
            <a:ext cx="4601497" cy="264175"/>
          </a:xfrm>
        </p:spPr>
        <p:txBody>
          <a:bodyPr wrap="square">
            <a:spAutoFit/>
          </a:bodyPr>
          <a:lstStyle/>
          <a:p>
            <a:pPr marL="0" indent="0"/>
            <a:r>
              <a:rPr lang="el-GR" sz="1800" b="1" dirty="0" smtClean="0">
                <a:solidFill>
                  <a:srgbClr val="FF0000"/>
                </a:solidFill>
              </a:rPr>
              <a:t>ΛΥΣΗ</a:t>
            </a:r>
          </a:p>
        </p:txBody>
      </p:sp>
      <p:sp>
        <p:nvSpPr>
          <p:cNvPr id="13" name="Rectangle 12"/>
          <p:cNvSpPr/>
          <p:nvPr/>
        </p:nvSpPr>
        <p:spPr>
          <a:xfrm>
            <a:off x="250721" y="2185675"/>
            <a:ext cx="4704737" cy="3816429"/>
          </a:xfrm>
          <a:prstGeom prst="rect">
            <a:avLst/>
          </a:prstGeom>
        </p:spPr>
        <p:txBody>
          <a:bodyPr wrap="square">
            <a:spAutoFit/>
          </a:bodyPr>
          <a:lstStyle/>
          <a:p>
            <a:pPr marL="0" indent="0">
              <a:lnSpc>
                <a:spcPct val="100000"/>
              </a:lnSpc>
              <a:spcBef>
                <a:spcPts val="1800"/>
              </a:spcBef>
            </a:pPr>
            <a:r>
              <a:rPr lang="el-GR" dirty="0" smtClean="0">
                <a:solidFill>
                  <a:srgbClr val="000000"/>
                </a:solidFill>
              </a:rPr>
              <a:t>Η </a:t>
            </a:r>
            <a:r>
              <a:rPr lang="en-US" dirty="0" err="1" smtClean="0">
                <a:solidFill>
                  <a:srgbClr val="000000"/>
                </a:solidFill>
              </a:rPr>
              <a:t>συνεισφορά</a:t>
            </a:r>
            <a:r>
              <a:rPr lang="en-US" dirty="0" smtClean="0">
                <a:solidFill>
                  <a:srgbClr val="000000"/>
                </a:solidFill>
              </a:rPr>
              <a:t> </a:t>
            </a:r>
            <a:r>
              <a:rPr lang="en-US" dirty="0" err="1" smtClean="0">
                <a:solidFill>
                  <a:srgbClr val="000000"/>
                </a:solidFill>
              </a:rPr>
              <a:t>ενός</a:t>
            </a:r>
            <a:r>
              <a:rPr lang="en-US" dirty="0" smtClean="0">
                <a:solidFill>
                  <a:srgbClr val="000000"/>
                </a:solidFill>
              </a:rPr>
              <a:t> </a:t>
            </a:r>
            <a:r>
              <a:rPr lang="en-US" dirty="0" err="1" smtClean="0">
                <a:solidFill>
                  <a:srgbClr val="000000"/>
                </a:solidFill>
              </a:rPr>
              <a:t>στοιχε</a:t>
            </a:r>
            <a:r>
              <a:rPr lang="el-GR" dirty="0" smtClean="0">
                <a:solidFill>
                  <a:srgbClr val="000000"/>
                </a:solidFill>
              </a:rPr>
              <a:t>ιώδους</a:t>
            </a:r>
            <a:r>
              <a:rPr lang="en-US" dirty="0" smtClean="0">
                <a:solidFill>
                  <a:srgbClr val="000000"/>
                </a:solidFill>
              </a:rPr>
              <a:t> </a:t>
            </a:r>
            <a:r>
              <a:rPr lang="el-GR" dirty="0" smtClean="0">
                <a:solidFill>
                  <a:srgbClr val="000000"/>
                </a:solidFill>
              </a:rPr>
              <a:t>τμήματος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συνολικό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l-GR" dirty="0" smtClean="0">
                <a:solidFill>
                  <a:srgbClr val="000000"/>
                </a:solidFill>
              </a:rPr>
              <a:t>στο σημείο Σ είναι</a:t>
            </a:r>
          </a:p>
          <a:p>
            <a:pPr marL="0" indent="0">
              <a:lnSpc>
                <a:spcPct val="100000"/>
              </a:lnSpc>
              <a:spcBef>
                <a:spcPts val="1800"/>
              </a:spcBef>
            </a:pPr>
            <a:endParaRPr lang="el-GR" dirty="0" smtClean="0">
              <a:solidFill>
                <a:srgbClr val="000000"/>
              </a:solidFill>
            </a:endParaRPr>
          </a:p>
          <a:p>
            <a:pPr marL="0" indent="0">
              <a:lnSpc>
                <a:spcPct val="100000"/>
              </a:lnSpc>
              <a:spcBef>
                <a:spcPts val="2400"/>
              </a:spcBef>
            </a:pPr>
            <a:r>
              <a:rPr lang="el-GR" dirty="0" smtClean="0">
                <a:solidFill>
                  <a:srgbClr val="000000"/>
                </a:solidFill>
              </a:rPr>
              <a:t>Η κατεύθυνση του μαγνητικού πεδίου </a:t>
            </a:r>
            <a:r>
              <a:rPr lang="en-US" dirty="0" smtClean="0">
                <a:solidFill>
                  <a:srgbClr val="000000"/>
                </a:solidFill>
              </a:rPr>
              <a:t>       </a:t>
            </a:r>
            <a:r>
              <a:rPr lang="el-GR" dirty="0" smtClean="0">
                <a:solidFill>
                  <a:srgbClr val="000000"/>
                </a:solidFill>
              </a:rPr>
              <a:t>είναι κάθετα στη σελίδα, προς τα έξω (γιατί</a:t>
            </a:r>
            <a:r>
              <a:rPr lang="en-US" dirty="0" smtClean="0">
                <a:solidFill>
                  <a:srgbClr val="000000"/>
                </a:solidFill>
              </a:rPr>
              <a:t>;)</a:t>
            </a:r>
          </a:p>
          <a:p>
            <a:pPr marL="0" indent="0">
              <a:lnSpc>
                <a:spcPct val="100000"/>
              </a:lnSpc>
              <a:spcBef>
                <a:spcPts val="1800"/>
              </a:spcBef>
            </a:pPr>
            <a:r>
              <a:rPr lang="el-GR" dirty="0" smtClean="0">
                <a:solidFill>
                  <a:srgbClr val="000000"/>
                </a:solidFill>
              </a:rPr>
              <a:t>Από το ορθογώνιο τρίγωνο που σχηματίζουν τα </a:t>
            </a:r>
            <a:r>
              <a:rPr lang="en-US" i="1" dirty="0" smtClean="0">
                <a:solidFill>
                  <a:srgbClr val="000000"/>
                </a:solidFill>
                <a:latin typeface="Times New Roman" pitchFamily="18" charset="0"/>
                <a:cs typeface="Times New Roman" pitchFamily="18" charset="0"/>
              </a:rPr>
              <a:t>r</a:t>
            </a:r>
            <a:r>
              <a:rPr lang="en-US" dirty="0" smtClean="0">
                <a:solidFill>
                  <a:srgbClr val="000000"/>
                </a:solidFill>
              </a:rPr>
              <a:t>, </a:t>
            </a:r>
            <a:r>
              <a:rPr lang="en-US" i="1" dirty="0" smtClean="0">
                <a:solidFill>
                  <a:srgbClr val="000000"/>
                </a:solidFill>
                <a:latin typeface="Times New Roman" pitchFamily="18" charset="0"/>
                <a:cs typeface="Times New Roman" pitchFamily="18" charset="0"/>
              </a:rPr>
              <a:t>x</a:t>
            </a:r>
            <a:r>
              <a:rPr lang="en-US" dirty="0" smtClean="0">
                <a:solidFill>
                  <a:srgbClr val="000000"/>
                </a:solidFill>
              </a:rPr>
              <a:t> </a:t>
            </a:r>
            <a:r>
              <a:rPr lang="el-GR" dirty="0" smtClean="0">
                <a:solidFill>
                  <a:srgbClr val="000000"/>
                </a:solidFill>
              </a:rPr>
              <a:t>και </a:t>
            </a:r>
            <a:r>
              <a:rPr lang="el-GR" i="1" dirty="0" smtClean="0">
                <a:solidFill>
                  <a:srgbClr val="000000"/>
                </a:solidFill>
                <a:latin typeface="Times New Roman" pitchFamily="18" charset="0"/>
                <a:cs typeface="Times New Roman" pitchFamily="18" charset="0"/>
                <a:sym typeface="Symbol"/>
              </a:rPr>
              <a:t>α</a:t>
            </a:r>
            <a:r>
              <a:rPr lang="el-GR" dirty="0" smtClean="0">
                <a:solidFill>
                  <a:srgbClr val="000000"/>
                </a:solidFill>
                <a:sym typeface="Symbol"/>
              </a:rPr>
              <a:t> έχουμε</a:t>
            </a:r>
            <a:r>
              <a:rPr lang="en-US" dirty="0" smtClean="0">
                <a:solidFill>
                  <a:srgbClr val="000000"/>
                </a:solidFill>
                <a:sym typeface="Symbol"/>
              </a:rPr>
              <a:t>:</a:t>
            </a:r>
            <a:endParaRPr lang="el-GR" dirty="0" smtClean="0">
              <a:solidFill>
                <a:srgbClr val="000000"/>
              </a:solidFill>
              <a:sym typeface="Symbol"/>
            </a:endParaRPr>
          </a:p>
          <a:p>
            <a:pPr marL="0" indent="0">
              <a:lnSpc>
                <a:spcPct val="100000"/>
              </a:lnSpc>
              <a:spcBef>
                <a:spcPts val="1800"/>
              </a:spcBef>
            </a:pPr>
            <a:endParaRPr lang="en-US" dirty="0" smtClean="0">
              <a:solidFill>
                <a:srgbClr val="000000"/>
              </a:solidFill>
              <a:sym typeface="Symbol"/>
            </a:endParaRPr>
          </a:p>
          <a:p>
            <a:pPr marL="0" indent="0">
              <a:lnSpc>
                <a:spcPct val="100000"/>
              </a:lnSpc>
              <a:spcBef>
                <a:spcPts val="1200"/>
              </a:spcBef>
            </a:pPr>
            <a:r>
              <a:rPr lang="el-GR" dirty="0" smtClean="0">
                <a:solidFill>
                  <a:srgbClr val="000000"/>
                </a:solidFill>
                <a:sym typeface="Symbol"/>
              </a:rPr>
              <a:t>και </a:t>
            </a:r>
            <a:endParaRPr lang="en-US" dirty="0" smtClean="0">
              <a:solidFill>
                <a:srgbClr val="000000"/>
              </a:solidFill>
              <a:sym typeface="Symbol"/>
            </a:endParaRPr>
          </a:p>
        </p:txBody>
      </p:sp>
      <p:grpSp>
        <p:nvGrpSpPr>
          <p:cNvPr id="9" name="Group 8"/>
          <p:cNvGrpSpPr/>
          <p:nvPr/>
        </p:nvGrpSpPr>
        <p:grpSpPr>
          <a:xfrm>
            <a:off x="5545306" y="1850922"/>
            <a:ext cx="3209755" cy="3156155"/>
            <a:chOff x="5545306" y="1850922"/>
            <a:chExt cx="3209755" cy="3156155"/>
          </a:xfrm>
        </p:grpSpPr>
        <p:pic>
          <p:nvPicPr>
            <p:cNvPr id="10" name="Picture 9" descr="27819_3003"/>
            <p:cNvPicPr>
              <a:picLocks noChangeAspect="1" noChangeArrowheads="1"/>
            </p:cNvPicPr>
            <p:nvPr/>
          </p:nvPicPr>
          <p:blipFill>
            <a:blip r:embed="rId3" cstate="print"/>
            <a:srcRect b="56682"/>
            <a:stretch>
              <a:fillRect/>
            </a:stretch>
          </p:blipFill>
          <p:spPr bwMode="auto">
            <a:xfrm>
              <a:off x="5545306" y="1850922"/>
              <a:ext cx="3209755" cy="3156155"/>
            </a:xfrm>
            <a:prstGeom prst="rect">
              <a:avLst/>
            </a:prstGeom>
            <a:noFill/>
            <a:ln w="9525">
              <a:noFill/>
              <a:miter lim="800000"/>
              <a:headEnd/>
              <a:tailEnd/>
            </a:ln>
          </p:spPr>
        </p:pic>
        <p:sp>
          <p:nvSpPr>
            <p:cNvPr id="12" name="Arc 11"/>
            <p:cNvSpPr/>
            <p:nvPr/>
          </p:nvSpPr>
          <p:spPr bwMode="auto">
            <a:xfrm>
              <a:off x="5560148" y="3672345"/>
              <a:ext cx="914400" cy="914400"/>
            </a:xfrm>
            <a:prstGeom prst="arc">
              <a:avLst>
                <a:gd name="adj1" fmla="val 17843973"/>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4" name="TextBox 13"/>
            <p:cNvSpPr txBox="1"/>
            <p:nvPr/>
          </p:nvSpPr>
          <p:spPr>
            <a:xfrm>
              <a:off x="6091085" y="3775587"/>
              <a:ext cx="304892" cy="369332"/>
            </a:xfrm>
            <a:prstGeom prst="rect">
              <a:avLst/>
            </a:prstGeom>
            <a:noFill/>
          </p:spPr>
          <p:txBody>
            <a:bodyPr wrap="none" rtlCol="0">
              <a:spAutoFit/>
            </a:bodyPr>
            <a:lstStyle/>
            <a:p>
              <a:r>
                <a:rPr lang="el-GR" b="1" i="1" dirty="0" smtClean="0">
                  <a:solidFill>
                    <a:schemeClr val="tx1">
                      <a:lumMod val="65000"/>
                      <a:lumOff val="35000"/>
                    </a:schemeClr>
                  </a:solidFill>
                  <a:sym typeface="Symbol"/>
                </a:rPr>
                <a:t></a:t>
              </a:r>
              <a:endParaRPr lang="el-GR" b="1" i="1" dirty="0">
                <a:solidFill>
                  <a:schemeClr val="tx1">
                    <a:lumMod val="65000"/>
                    <a:lumOff val="35000"/>
                  </a:schemeClr>
                </a:solidFill>
              </a:endParaRPr>
            </a:p>
          </p:txBody>
        </p:sp>
      </p:grpSp>
      <p:graphicFrame>
        <p:nvGraphicFramePr>
          <p:cNvPr id="118789" name="Object 5"/>
          <p:cNvGraphicFramePr>
            <a:graphicFrameLocks noChangeAspect="1"/>
          </p:cNvGraphicFramePr>
          <p:nvPr/>
        </p:nvGraphicFramePr>
        <p:xfrm>
          <a:off x="4747008" y="2080735"/>
          <a:ext cx="384175" cy="425450"/>
        </p:xfrm>
        <a:graphic>
          <a:graphicData uri="http://schemas.openxmlformats.org/presentationml/2006/ole">
            <p:oleObj spid="_x0000_s118789" name="Equation" r:id="rId4" imgW="241200" imgH="266400" progId="Equation.3">
              <p:embed/>
            </p:oleObj>
          </a:graphicData>
        </a:graphic>
      </p:graphicFrame>
      <p:graphicFrame>
        <p:nvGraphicFramePr>
          <p:cNvPr id="118791" name="Object 7"/>
          <p:cNvGraphicFramePr>
            <a:graphicFrameLocks noChangeAspect="1"/>
          </p:cNvGraphicFramePr>
          <p:nvPr/>
        </p:nvGraphicFramePr>
        <p:xfrm>
          <a:off x="641812" y="2895836"/>
          <a:ext cx="1706562" cy="623887"/>
        </p:xfrm>
        <a:graphic>
          <a:graphicData uri="http://schemas.openxmlformats.org/presentationml/2006/ole">
            <p:oleObj spid="_x0000_s118791" name="Equation" r:id="rId5" imgW="1079280" imgH="393480" progId="Equation.3">
              <p:embed/>
            </p:oleObj>
          </a:graphicData>
        </a:graphic>
      </p:graphicFrame>
      <p:graphicFrame>
        <p:nvGraphicFramePr>
          <p:cNvPr id="118792" name="Object 8"/>
          <p:cNvGraphicFramePr>
            <a:graphicFrameLocks noChangeAspect="1"/>
          </p:cNvGraphicFramePr>
          <p:nvPr/>
        </p:nvGraphicFramePr>
        <p:xfrm>
          <a:off x="2545540" y="2895836"/>
          <a:ext cx="1425575" cy="623887"/>
        </p:xfrm>
        <a:graphic>
          <a:graphicData uri="http://schemas.openxmlformats.org/presentationml/2006/ole">
            <p:oleObj spid="_x0000_s118792" name="Equation" r:id="rId6" imgW="901440" imgH="393480" progId="Equation.3">
              <p:embed/>
            </p:oleObj>
          </a:graphicData>
        </a:graphic>
      </p:graphicFrame>
      <p:graphicFrame>
        <p:nvGraphicFramePr>
          <p:cNvPr id="118793" name="Object 5"/>
          <p:cNvGraphicFramePr>
            <a:graphicFrameLocks noChangeAspect="1"/>
          </p:cNvGraphicFramePr>
          <p:nvPr/>
        </p:nvGraphicFramePr>
        <p:xfrm>
          <a:off x="4178300" y="3414252"/>
          <a:ext cx="393700" cy="414338"/>
        </p:xfrm>
        <a:graphic>
          <a:graphicData uri="http://schemas.openxmlformats.org/presentationml/2006/ole">
            <p:oleObj spid="_x0000_s118793" name="Equation" r:id="rId7" imgW="253800" imgH="266400" progId="Equation.3">
              <p:embed/>
            </p:oleObj>
          </a:graphicData>
        </a:graphic>
      </p:graphicFrame>
      <p:graphicFrame>
        <p:nvGraphicFramePr>
          <p:cNvPr id="118794" name="Object 10"/>
          <p:cNvGraphicFramePr>
            <a:graphicFrameLocks noChangeAspect="1"/>
          </p:cNvGraphicFramePr>
          <p:nvPr/>
        </p:nvGraphicFramePr>
        <p:xfrm>
          <a:off x="785396" y="4901796"/>
          <a:ext cx="923925" cy="582613"/>
        </p:xfrm>
        <a:graphic>
          <a:graphicData uri="http://schemas.openxmlformats.org/presentationml/2006/ole">
            <p:oleObj spid="_x0000_s118794" name="Equation" r:id="rId8" imgW="583920" imgH="368280" progId="Equation.3">
              <p:embed/>
            </p:oleObj>
          </a:graphicData>
        </a:graphic>
      </p:graphicFrame>
      <p:graphicFrame>
        <p:nvGraphicFramePr>
          <p:cNvPr id="118795" name="Object 11"/>
          <p:cNvGraphicFramePr>
            <a:graphicFrameLocks noChangeAspect="1"/>
          </p:cNvGraphicFramePr>
          <p:nvPr/>
        </p:nvGraphicFramePr>
        <p:xfrm>
          <a:off x="1740821" y="4924789"/>
          <a:ext cx="1184275" cy="582612"/>
        </p:xfrm>
        <a:graphic>
          <a:graphicData uri="http://schemas.openxmlformats.org/presentationml/2006/ole">
            <p:oleObj spid="_x0000_s118795" name="Equation" r:id="rId9" imgW="749160" imgH="368280" progId="Equation.3">
              <p:embed/>
            </p:oleObj>
          </a:graphicData>
        </a:graphic>
      </p:graphicFrame>
      <p:graphicFrame>
        <p:nvGraphicFramePr>
          <p:cNvPr id="118797" name="Object 13"/>
          <p:cNvGraphicFramePr>
            <a:graphicFrameLocks noChangeAspect="1"/>
          </p:cNvGraphicFramePr>
          <p:nvPr/>
        </p:nvGraphicFramePr>
        <p:xfrm>
          <a:off x="748528" y="5398020"/>
          <a:ext cx="903288" cy="582613"/>
        </p:xfrm>
        <a:graphic>
          <a:graphicData uri="http://schemas.openxmlformats.org/presentationml/2006/ole">
            <p:oleObj spid="_x0000_s118797" name="Equation" r:id="rId10" imgW="571320" imgH="368280" progId="Equation.3">
              <p:embed/>
            </p:oleObj>
          </a:graphicData>
        </a:graphic>
      </p:graphicFrame>
      <p:graphicFrame>
        <p:nvGraphicFramePr>
          <p:cNvPr id="118799" name="Object 15"/>
          <p:cNvGraphicFramePr>
            <a:graphicFrameLocks noChangeAspect="1"/>
          </p:cNvGraphicFramePr>
          <p:nvPr/>
        </p:nvGraphicFramePr>
        <p:xfrm>
          <a:off x="1692479" y="5576534"/>
          <a:ext cx="1304925" cy="301625"/>
        </p:xfrm>
        <a:graphic>
          <a:graphicData uri="http://schemas.openxmlformats.org/presentationml/2006/ole">
            <p:oleObj spid="_x0000_s118799" name="Equation" r:id="rId11" imgW="825480" imgH="190440" progId="Equation.3">
              <p:embed/>
            </p:oleObj>
          </a:graphicData>
        </a:graphic>
      </p:graphicFrame>
      <p:graphicFrame>
        <p:nvGraphicFramePr>
          <p:cNvPr id="118800" name="Object 16"/>
          <p:cNvGraphicFramePr>
            <a:graphicFrameLocks noChangeAspect="1"/>
          </p:cNvGraphicFramePr>
          <p:nvPr/>
        </p:nvGraphicFramePr>
        <p:xfrm>
          <a:off x="3120759" y="5459982"/>
          <a:ext cx="1946275" cy="582613"/>
        </p:xfrm>
        <a:graphic>
          <a:graphicData uri="http://schemas.openxmlformats.org/presentationml/2006/ole">
            <p:oleObj spid="_x0000_s118800" name="Equation" r:id="rId12" imgW="1231560" imgH="368280" progId="Equation.3">
              <p:embed/>
            </p:oleObj>
          </a:graphicData>
        </a:graphic>
      </p:graphicFrame>
      <p:graphicFrame>
        <p:nvGraphicFramePr>
          <p:cNvPr id="118801" name="Object 17"/>
          <p:cNvGraphicFramePr>
            <a:graphicFrameLocks noChangeAspect="1"/>
          </p:cNvGraphicFramePr>
          <p:nvPr/>
        </p:nvGraphicFramePr>
        <p:xfrm>
          <a:off x="5178377" y="5459982"/>
          <a:ext cx="1625600" cy="603250"/>
        </p:xfrm>
        <a:graphic>
          <a:graphicData uri="http://schemas.openxmlformats.org/presentationml/2006/ole">
            <p:oleObj spid="_x0000_s118801" name="Equation" r:id="rId13" imgW="1028520" imgH="380880" progId="Equation.3">
              <p:embed/>
            </p:oleObj>
          </a:graphicData>
        </a:graphic>
      </p:graphicFrame>
      <p:sp>
        <p:nvSpPr>
          <p:cNvPr id="29" name="Rectangle 28"/>
          <p:cNvSpPr/>
          <p:nvPr/>
        </p:nvSpPr>
        <p:spPr>
          <a:xfrm>
            <a:off x="6858000" y="5604391"/>
            <a:ext cx="2286000" cy="307777"/>
          </a:xfrm>
          <a:prstGeom prst="rect">
            <a:avLst/>
          </a:prstGeom>
        </p:spPr>
        <p:txBody>
          <a:bodyPr wrap="none">
            <a:spAutoFit/>
          </a:bodyPr>
          <a:lstStyle/>
          <a:p>
            <a:pPr marL="0" indent="0">
              <a:lnSpc>
                <a:spcPct val="100000"/>
              </a:lnSpc>
              <a:spcBef>
                <a:spcPts val="1800"/>
              </a:spcBef>
            </a:pPr>
            <a:r>
              <a:rPr lang="en-US" sz="1400" dirty="0" smtClean="0">
                <a:solidFill>
                  <a:srgbClr val="000000"/>
                </a:solidFill>
                <a:sym typeface="Symbol"/>
              </a:rPr>
              <a:t>(</a:t>
            </a:r>
            <a:r>
              <a:rPr lang="el-GR" sz="1400" dirty="0" smtClean="0">
                <a:solidFill>
                  <a:srgbClr val="000000"/>
                </a:solidFill>
                <a:sym typeface="Symbol"/>
              </a:rPr>
              <a:t>βλ. Πίνακα Β.4, σελ. 992)</a:t>
            </a:r>
            <a:endParaRPr lang="en-US" sz="1400" dirty="0" smtClean="0">
              <a:solidFill>
                <a:srgbClr val="000000"/>
              </a:solidFill>
              <a:sym typeface="Symbol"/>
            </a:endParaRPr>
          </a:p>
        </p:txBody>
      </p:sp>
      <p:graphicFrame>
        <p:nvGraphicFramePr>
          <p:cNvPr id="118802" name="Object 18"/>
          <p:cNvGraphicFramePr>
            <a:graphicFrameLocks noChangeAspect="1"/>
          </p:cNvGraphicFramePr>
          <p:nvPr/>
        </p:nvGraphicFramePr>
        <p:xfrm>
          <a:off x="789960" y="6033522"/>
          <a:ext cx="1544638" cy="603250"/>
        </p:xfrm>
        <a:graphic>
          <a:graphicData uri="http://schemas.openxmlformats.org/presentationml/2006/ole">
            <p:oleObj spid="_x0000_s118802" name="Equation" r:id="rId14" imgW="977760" imgH="38088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18789"/>
                                        </p:tgtEl>
                                        <p:attrNameLst>
                                          <p:attrName>style.visibility</p:attrName>
                                        </p:attrNameLst>
                                      </p:cBhvr>
                                      <p:to>
                                        <p:strVal val="visible"/>
                                      </p:to>
                                    </p:set>
                                    <p:animEffect transition="in" filter="blinds(horizontal)">
                                      <p:cBhvr>
                                        <p:cTn id="15" dur="500"/>
                                        <p:tgtEl>
                                          <p:spTgt spid="118789"/>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118791"/>
                                        </p:tgtEl>
                                        <p:attrNameLst>
                                          <p:attrName>style.visibility</p:attrName>
                                        </p:attrNameLst>
                                      </p:cBhvr>
                                      <p:to>
                                        <p:strVal val="visible"/>
                                      </p:to>
                                    </p:set>
                                    <p:animEffect transition="in" filter="blinds(horizontal)">
                                      <p:cBhvr>
                                        <p:cTn id="19" dur="500"/>
                                        <p:tgtEl>
                                          <p:spTgt spid="118791"/>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18792"/>
                                        </p:tgtEl>
                                        <p:attrNameLst>
                                          <p:attrName>style.visibility</p:attrName>
                                        </p:attrNameLst>
                                      </p:cBhvr>
                                      <p:to>
                                        <p:strVal val="visible"/>
                                      </p:to>
                                    </p:set>
                                    <p:animEffect transition="in" filter="blinds(horizontal)">
                                      <p:cBhvr>
                                        <p:cTn id="24" dur="500"/>
                                        <p:tgtEl>
                                          <p:spTgt spid="11879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blinds(horizontal)">
                                      <p:cBhvr>
                                        <p:cTn id="29" dur="500"/>
                                        <p:tgtEl>
                                          <p:spTgt spid="13">
                                            <p:txEl>
                                              <p:pRg st="2" end="2"/>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18793"/>
                                        </p:tgtEl>
                                        <p:attrNameLst>
                                          <p:attrName>style.visibility</p:attrName>
                                        </p:attrNameLst>
                                      </p:cBhvr>
                                      <p:to>
                                        <p:strVal val="visible"/>
                                      </p:to>
                                    </p:set>
                                    <p:animEffect transition="in" filter="blinds(horizontal)">
                                      <p:cBhvr>
                                        <p:cTn id="32" dur="500"/>
                                        <p:tgtEl>
                                          <p:spTgt spid="11879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linds(horizontal)">
                                      <p:cBhvr>
                                        <p:cTn id="37" dur="500"/>
                                        <p:tgtEl>
                                          <p:spTgt spid="13">
                                            <p:txEl>
                                              <p:pRg st="3" end="3"/>
                                            </p:txEl>
                                          </p:spTgt>
                                        </p:tgtEl>
                                      </p:cBhvr>
                                    </p:animEffect>
                                  </p:childTnLst>
                                </p:cTn>
                              </p:par>
                            </p:childTnLst>
                          </p:cTn>
                        </p:par>
                        <p:par>
                          <p:cTn id="38" fill="hold">
                            <p:stCondLst>
                              <p:cond delay="500"/>
                            </p:stCondLst>
                            <p:childTnLst>
                              <p:par>
                                <p:cTn id="39" presetID="3" presetClass="entr" presetSubtype="10" fill="hold" nodeType="afterEffect">
                                  <p:stCondLst>
                                    <p:cond delay="0"/>
                                  </p:stCondLst>
                                  <p:childTnLst>
                                    <p:set>
                                      <p:cBhvr>
                                        <p:cTn id="40" dur="1" fill="hold">
                                          <p:stCondLst>
                                            <p:cond delay="0"/>
                                          </p:stCondLst>
                                        </p:cTn>
                                        <p:tgtEl>
                                          <p:spTgt spid="118794"/>
                                        </p:tgtEl>
                                        <p:attrNameLst>
                                          <p:attrName>style.visibility</p:attrName>
                                        </p:attrNameLst>
                                      </p:cBhvr>
                                      <p:to>
                                        <p:strVal val="visible"/>
                                      </p:to>
                                    </p:set>
                                    <p:animEffect transition="in" filter="blinds(horizontal)">
                                      <p:cBhvr>
                                        <p:cTn id="41" dur="500"/>
                                        <p:tgtEl>
                                          <p:spTgt spid="11879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18795"/>
                                        </p:tgtEl>
                                        <p:attrNameLst>
                                          <p:attrName>style.visibility</p:attrName>
                                        </p:attrNameLst>
                                      </p:cBhvr>
                                      <p:to>
                                        <p:strVal val="visible"/>
                                      </p:to>
                                    </p:set>
                                    <p:animEffect transition="in" filter="blinds(horizontal)">
                                      <p:cBhvr>
                                        <p:cTn id="46" dur="500"/>
                                        <p:tgtEl>
                                          <p:spTgt spid="118795"/>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3">
                                            <p:txEl>
                                              <p:pRg st="5" end="5"/>
                                            </p:txEl>
                                          </p:spTgt>
                                        </p:tgtEl>
                                        <p:attrNameLst>
                                          <p:attrName>style.visibility</p:attrName>
                                        </p:attrNameLst>
                                      </p:cBhvr>
                                      <p:to>
                                        <p:strVal val="visible"/>
                                      </p:to>
                                    </p:set>
                                    <p:animEffect transition="in" filter="blinds(horizontal)">
                                      <p:cBhvr>
                                        <p:cTn id="51" dur="500"/>
                                        <p:tgtEl>
                                          <p:spTgt spid="13">
                                            <p:txEl>
                                              <p:pRg st="5" end="5"/>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118797"/>
                                        </p:tgtEl>
                                        <p:attrNameLst>
                                          <p:attrName>style.visibility</p:attrName>
                                        </p:attrNameLst>
                                      </p:cBhvr>
                                      <p:to>
                                        <p:strVal val="visible"/>
                                      </p:to>
                                    </p:set>
                                    <p:animEffect transition="in" filter="blinds(horizontal)">
                                      <p:cBhvr>
                                        <p:cTn id="54" dur="500"/>
                                        <p:tgtEl>
                                          <p:spTgt spid="118797"/>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18799"/>
                                        </p:tgtEl>
                                        <p:attrNameLst>
                                          <p:attrName>style.visibility</p:attrName>
                                        </p:attrNameLst>
                                      </p:cBhvr>
                                      <p:to>
                                        <p:strVal val="visible"/>
                                      </p:to>
                                    </p:set>
                                    <p:animEffect transition="in" filter="blinds(horizontal)">
                                      <p:cBhvr>
                                        <p:cTn id="59" dur="500"/>
                                        <p:tgtEl>
                                          <p:spTgt spid="118799"/>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18800"/>
                                        </p:tgtEl>
                                        <p:attrNameLst>
                                          <p:attrName>style.visibility</p:attrName>
                                        </p:attrNameLst>
                                      </p:cBhvr>
                                      <p:to>
                                        <p:strVal val="visible"/>
                                      </p:to>
                                    </p:set>
                                    <p:animEffect transition="in" filter="blinds(horizontal)">
                                      <p:cBhvr>
                                        <p:cTn id="64" dur="500"/>
                                        <p:tgtEl>
                                          <p:spTgt spid="118800"/>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18801"/>
                                        </p:tgtEl>
                                        <p:attrNameLst>
                                          <p:attrName>style.visibility</p:attrName>
                                        </p:attrNameLst>
                                      </p:cBhvr>
                                      <p:to>
                                        <p:strVal val="visible"/>
                                      </p:to>
                                    </p:set>
                                    <p:animEffect transition="in" filter="blinds(horizontal)">
                                      <p:cBhvr>
                                        <p:cTn id="69" dur="500"/>
                                        <p:tgtEl>
                                          <p:spTgt spid="118801"/>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18802"/>
                                        </p:tgtEl>
                                        <p:attrNameLst>
                                          <p:attrName>style.visibility</p:attrName>
                                        </p:attrNameLst>
                                      </p:cBhvr>
                                      <p:to>
                                        <p:strVal val="visible"/>
                                      </p:to>
                                    </p:set>
                                    <p:animEffect transition="in" filter="blinds(horizontal)">
                                      <p:cBhvr>
                                        <p:cTn id="77" dur="500"/>
                                        <p:tgtEl>
                                          <p:spTgt spid="118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13851" y="176981"/>
            <a:ext cx="8716298" cy="400110"/>
          </a:xfrm>
        </p:spPr>
        <p:txBody>
          <a:bodyPr wrap="square" tIns="91440">
            <a:spAutoFit/>
          </a:bodyPr>
          <a:lstStyle/>
          <a:p>
            <a:r>
              <a:rPr lang="el-GR" sz="2000" b="1" dirty="0" smtClean="0">
                <a:solidFill>
                  <a:srgbClr val="FF0000"/>
                </a:solidFill>
              </a:rPr>
              <a:t>ΛΥΣΗ   </a:t>
            </a:r>
            <a:r>
              <a:rPr lang="el-GR" sz="1800" dirty="0" smtClean="0">
                <a:solidFill>
                  <a:srgbClr val="0D3857"/>
                </a:solidFill>
              </a:rPr>
              <a:t>(</a:t>
            </a:r>
            <a:r>
              <a:rPr lang="el-GR" sz="1800" i="1" dirty="0" smtClean="0">
                <a:solidFill>
                  <a:srgbClr val="0D3857"/>
                </a:solidFill>
              </a:rPr>
              <a:t>συνέχεια</a:t>
            </a:r>
            <a:r>
              <a:rPr lang="el-GR" sz="1800" dirty="0" smtClean="0">
                <a:solidFill>
                  <a:srgbClr val="0D3857"/>
                </a:solidFill>
              </a:rPr>
              <a:t>)</a:t>
            </a:r>
            <a:endParaRPr lang="en-US" sz="1800" dirty="0" smtClean="0">
              <a:solidFill>
                <a:srgbClr val="0D3857"/>
              </a:solidFill>
            </a:endParaRPr>
          </a:p>
        </p:txBody>
      </p:sp>
      <p:sp>
        <p:nvSpPr>
          <p:cNvPr id="7" name="Rectangle 6"/>
          <p:cNvSpPr/>
          <p:nvPr/>
        </p:nvSpPr>
        <p:spPr>
          <a:xfrm>
            <a:off x="243348" y="726257"/>
            <a:ext cx="8657304" cy="369332"/>
          </a:xfrm>
          <a:prstGeom prst="rect">
            <a:avLst/>
          </a:prstGeom>
        </p:spPr>
        <p:txBody>
          <a:bodyPr wrap="square">
            <a:spAutoFit/>
          </a:bodyPr>
          <a:lstStyle/>
          <a:p>
            <a:pPr marL="0" indent="0">
              <a:lnSpc>
                <a:spcPct val="100000"/>
              </a:lnSpc>
              <a:spcBef>
                <a:spcPts val="1800"/>
              </a:spcBef>
            </a:pPr>
            <a:r>
              <a:rPr lang="el-GR" dirty="0" smtClean="0">
                <a:solidFill>
                  <a:srgbClr val="000000"/>
                </a:solidFill>
              </a:rPr>
              <a:t>Το </a:t>
            </a:r>
            <a:r>
              <a:rPr lang="en-US" dirty="0" err="1" smtClean="0">
                <a:solidFill>
                  <a:srgbClr val="000000"/>
                </a:solidFill>
              </a:rPr>
              <a:t>στοιχε</a:t>
            </a:r>
            <a:r>
              <a:rPr lang="el-GR" dirty="0" smtClean="0">
                <a:solidFill>
                  <a:srgbClr val="000000"/>
                </a:solidFill>
              </a:rPr>
              <a:t>ιώδες</a:t>
            </a:r>
            <a:r>
              <a:rPr lang="en-US" dirty="0" smtClean="0">
                <a:solidFill>
                  <a:srgbClr val="000000"/>
                </a:solidFill>
              </a:rPr>
              <a:t> </a:t>
            </a:r>
            <a:r>
              <a:rPr lang="el-GR" dirty="0" smtClean="0">
                <a:solidFill>
                  <a:srgbClr val="000000"/>
                </a:solidFill>
              </a:rPr>
              <a:t>μαγνητικό πεδίο </a:t>
            </a:r>
            <a:r>
              <a:rPr lang="en-US" i="1" dirty="0" smtClean="0">
                <a:solidFill>
                  <a:srgbClr val="000000"/>
                </a:solidFill>
                <a:latin typeface="Times New Roman" pitchFamily="18" charset="0"/>
                <a:cs typeface="Times New Roman" pitchFamily="18" charset="0"/>
              </a:rPr>
              <a:t>dB</a:t>
            </a:r>
            <a:r>
              <a:rPr lang="en-US" dirty="0" smtClean="0">
                <a:solidFill>
                  <a:srgbClr val="000000"/>
                </a:solidFill>
              </a:rPr>
              <a:t> </a:t>
            </a:r>
            <a:r>
              <a:rPr lang="el-GR" dirty="0" smtClean="0">
                <a:solidFill>
                  <a:srgbClr val="000000"/>
                </a:solidFill>
              </a:rPr>
              <a:t>γίνεται</a:t>
            </a:r>
            <a:endParaRPr lang="en-US" dirty="0" smtClean="0">
              <a:solidFill>
                <a:srgbClr val="000000"/>
              </a:solidFill>
            </a:endParaRPr>
          </a:p>
        </p:txBody>
      </p:sp>
      <p:graphicFrame>
        <p:nvGraphicFramePr>
          <p:cNvPr id="119817" name="Object 9"/>
          <p:cNvGraphicFramePr>
            <a:graphicFrameLocks noChangeAspect="1"/>
          </p:cNvGraphicFramePr>
          <p:nvPr/>
        </p:nvGraphicFramePr>
        <p:xfrm>
          <a:off x="579438" y="1157288"/>
          <a:ext cx="2470150" cy="1328737"/>
        </p:xfrm>
        <a:graphic>
          <a:graphicData uri="http://schemas.openxmlformats.org/presentationml/2006/ole">
            <p:oleObj spid="_x0000_s119817" name="Equation" r:id="rId3" imgW="1562040" imgH="838080" progId="Equation.3">
              <p:embed/>
            </p:oleObj>
          </a:graphicData>
        </a:graphic>
      </p:graphicFrame>
      <p:graphicFrame>
        <p:nvGraphicFramePr>
          <p:cNvPr id="119818" name="Object 10"/>
          <p:cNvGraphicFramePr>
            <a:graphicFrameLocks noChangeAspect="1"/>
          </p:cNvGraphicFramePr>
          <p:nvPr/>
        </p:nvGraphicFramePr>
        <p:xfrm>
          <a:off x="3016820" y="1212850"/>
          <a:ext cx="1947862" cy="1208088"/>
        </p:xfrm>
        <a:graphic>
          <a:graphicData uri="http://schemas.openxmlformats.org/presentationml/2006/ole">
            <p:oleObj spid="_x0000_s119818" name="Equation" r:id="rId4" imgW="1231560" imgH="761760" progId="Equation.3">
              <p:embed/>
            </p:oleObj>
          </a:graphicData>
        </a:graphic>
      </p:graphicFrame>
      <p:graphicFrame>
        <p:nvGraphicFramePr>
          <p:cNvPr id="119819" name="Object 11"/>
          <p:cNvGraphicFramePr>
            <a:graphicFrameLocks noChangeAspect="1"/>
          </p:cNvGraphicFramePr>
          <p:nvPr/>
        </p:nvGraphicFramePr>
        <p:xfrm>
          <a:off x="568022" y="2595563"/>
          <a:ext cx="2027238" cy="644525"/>
        </p:xfrm>
        <a:graphic>
          <a:graphicData uri="http://schemas.openxmlformats.org/presentationml/2006/ole">
            <p:oleObj spid="_x0000_s119819" name="Equation" r:id="rId5" imgW="1282680" imgH="406080" progId="Equation.3">
              <p:embed/>
            </p:oleObj>
          </a:graphicData>
        </a:graphic>
      </p:graphicFrame>
      <p:graphicFrame>
        <p:nvGraphicFramePr>
          <p:cNvPr id="119820" name="Object 12"/>
          <p:cNvGraphicFramePr>
            <a:graphicFrameLocks noChangeAspect="1"/>
          </p:cNvGraphicFramePr>
          <p:nvPr/>
        </p:nvGraphicFramePr>
        <p:xfrm>
          <a:off x="563315" y="3274188"/>
          <a:ext cx="1787525" cy="663575"/>
        </p:xfrm>
        <a:graphic>
          <a:graphicData uri="http://schemas.openxmlformats.org/presentationml/2006/ole">
            <p:oleObj spid="_x0000_s119820" name="Equation" r:id="rId6" imgW="1130040" imgH="419040" progId="Equation.3">
              <p:embed/>
            </p:oleObj>
          </a:graphicData>
        </a:graphic>
      </p:graphicFrame>
      <p:sp>
        <p:nvSpPr>
          <p:cNvPr id="17" name="Rectangle 16"/>
          <p:cNvSpPr/>
          <p:nvPr/>
        </p:nvSpPr>
        <p:spPr>
          <a:xfrm>
            <a:off x="250723" y="4063164"/>
            <a:ext cx="8642554" cy="369332"/>
          </a:xfrm>
          <a:prstGeom prst="rect">
            <a:avLst/>
          </a:prstGeom>
        </p:spPr>
        <p:txBody>
          <a:bodyPr wrap="square">
            <a:spAutoFit/>
          </a:bodyPr>
          <a:lstStyle/>
          <a:p>
            <a:pPr marL="0" indent="0">
              <a:lnSpc>
                <a:spcPct val="100000"/>
              </a:lnSpc>
              <a:spcBef>
                <a:spcPts val="2400"/>
              </a:spcBef>
            </a:pPr>
            <a:r>
              <a:rPr lang="el-GR" dirty="0" smtClean="0">
                <a:solidFill>
                  <a:srgbClr val="000000"/>
                </a:solidFill>
              </a:rPr>
              <a:t>Ολοκληρώνοντας</a:t>
            </a:r>
            <a:r>
              <a:rPr lang="en-US" dirty="0" smtClean="0">
                <a:solidFill>
                  <a:srgbClr val="000000"/>
                </a:solidFill>
              </a:rPr>
              <a:t> </a:t>
            </a:r>
            <a:r>
              <a:rPr lang="en-US" dirty="0" err="1" smtClean="0">
                <a:solidFill>
                  <a:srgbClr val="000000"/>
                </a:solidFill>
              </a:rPr>
              <a:t>για</a:t>
            </a:r>
            <a:r>
              <a:rPr lang="en-US" dirty="0" smtClean="0">
                <a:solidFill>
                  <a:srgbClr val="000000"/>
                </a:solidFill>
              </a:rPr>
              <a:t> </a:t>
            </a:r>
            <a:r>
              <a:rPr lang="en-US" dirty="0" err="1" smtClean="0">
                <a:solidFill>
                  <a:srgbClr val="000000"/>
                </a:solidFill>
              </a:rPr>
              <a:t>όλα</a:t>
            </a:r>
            <a:r>
              <a:rPr lang="en-US" dirty="0" smtClean="0">
                <a:solidFill>
                  <a:srgbClr val="000000"/>
                </a:solidFill>
              </a:rPr>
              <a:t> </a:t>
            </a:r>
            <a:r>
              <a:rPr lang="en-US" dirty="0" err="1" smtClean="0">
                <a:solidFill>
                  <a:srgbClr val="000000"/>
                </a:solidFill>
              </a:rPr>
              <a:t>τα</a:t>
            </a:r>
            <a:r>
              <a:rPr lang="en-US" dirty="0" smtClean="0">
                <a:solidFill>
                  <a:srgbClr val="000000"/>
                </a:solidFill>
              </a:rPr>
              <a:t> </a:t>
            </a:r>
            <a:r>
              <a:rPr lang="el-GR" dirty="0" smtClean="0">
                <a:solidFill>
                  <a:srgbClr val="000000"/>
                </a:solidFill>
              </a:rPr>
              <a:t>στοιχειώδη τμήματα </a:t>
            </a:r>
            <a:r>
              <a:rPr lang="en-US" dirty="0" err="1" smtClean="0">
                <a:solidFill>
                  <a:srgbClr val="000000"/>
                </a:solidFill>
              </a:rPr>
              <a:t>dx</a:t>
            </a:r>
            <a:r>
              <a:rPr lang="en-US" dirty="0" smtClean="0">
                <a:solidFill>
                  <a:srgbClr val="000000"/>
                </a:solidFill>
              </a:rPr>
              <a:t> </a:t>
            </a:r>
            <a:r>
              <a:rPr lang="el-GR" dirty="0" smtClean="0">
                <a:solidFill>
                  <a:srgbClr val="000000"/>
                </a:solidFill>
              </a:rPr>
              <a:t>του αγωγού, </a:t>
            </a:r>
            <a:r>
              <a:rPr lang="en-US" dirty="0" err="1" smtClean="0">
                <a:solidFill>
                  <a:srgbClr val="000000"/>
                </a:solidFill>
              </a:rPr>
              <a:t>παίρνουμε</a:t>
            </a:r>
            <a:r>
              <a:rPr lang="en-US" dirty="0" smtClean="0">
                <a:solidFill>
                  <a:srgbClr val="000000"/>
                </a:solidFill>
              </a:rPr>
              <a:t>:</a:t>
            </a:r>
          </a:p>
        </p:txBody>
      </p:sp>
      <p:grpSp>
        <p:nvGrpSpPr>
          <p:cNvPr id="18" name="Group 17"/>
          <p:cNvGrpSpPr/>
          <p:nvPr/>
        </p:nvGrpSpPr>
        <p:grpSpPr>
          <a:xfrm>
            <a:off x="5574802" y="272845"/>
            <a:ext cx="3209755" cy="3156155"/>
            <a:chOff x="5545306" y="1850922"/>
            <a:chExt cx="3209755" cy="3156155"/>
          </a:xfrm>
        </p:grpSpPr>
        <p:pic>
          <p:nvPicPr>
            <p:cNvPr id="19" name="Picture 18" descr="27819_3003"/>
            <p:cNvPicPr>
              <a:picLocks noChangeAspect="1" noChangeArrowheads="1"/>
            </p:cNvPicPr>
            <p:nvPr/>
          </p:nvPicPr>
          <p:blipFill>
            <a:blip r:embed="rId7" cstate="print"/>
            <a:srcRect b="56682"/>
            <a:stretch>
              <a:fillRect/>
            </a:stretch>
          </p:blipFill>
          <p:spPr bwMode="auto">
            <a:xfrm>
              <a:off x="5545306" y="1850922"/>
              <a:ext cx="3209755" cy="3156155"/>
            </a:xfrm>
            <a:prstGeom prst="rect">
              <a:avLst/>
            </a:prstGeom>
            <a:noFill/>
            <a:ln w="9525">
              <a:noFill/>
              <a:miter lim="800000"/>
              <a:headEnd/>
              <a:tailEnd/>
            </a:ln>
          </p:spPr>
        </p:pic>
        <p:sp>
          <p:nvSpPr>
            <p:cNvPr id="20" name="Arc 19"/>
            <p:cNvSpPr/>
            <p:nvPr/>
          </p:nvSpPr>
          <p:spPr bwMode="auto">
            <a:xfrm>
              <a:off x="5560148" y="3672345"/>
              <a:ext cx="914400" cy="914400"/>
            </a:xfrm>
            <a:prstGeom prst="arc">
              <a:avLst>
                <a:gd name="adj1" fmla="val 17843973"/>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1" name="TextBox 20"/>
            <p:cNvSpPr txBox="1"/>
            <p:nvPr/>
          </p:nvSpPr>
          <p:spPr>
            <a:xfrm>
              <a:off x="6091085" y="3775587"/>
              <a:ext cx="304892" cy="369332"/>
            </a:xfrm>
            <a:prstGeom prst="rect">
              <a:avLst/>
            </a:prstGeom>
            <a:noFill/>
          </p:spPr>
          <p:txBody>
            <a:bodyPr wrap="none" rtlCol="0">
              <a:spAutoFit/>
            </a:bodyPr>
            <a:lstStyle/>
            <a:p>
              <a:r>
                <a:rPr lang="el-GR" b="1" i="1" dirty="0" smtClean="0">
                  <a:solidFill>
                    <a:schemeClr val="tx1">
                      <a:lumMod val="65000"/>
                      <a:lumOff val="35000"/>
                    </a:schemeClr>
                  </a:solidFill>
                  <a:sym typeface="Symbol"/>
                </a:rPr>
                <a:t></a:t>
              </a:r>
              <a:endParaRPr lang="el-GR" b="1" i="1" dirty="0">
                <a:solidFill>
                  <a:schemeClr val="tx1">
                    <a:lumMod val="65000"/>
                    <a:lumOff val="35000"/>
                  </a:schemeClr>
                </a:solidFill>
              </a:endParaRPr>
            </a:p>
          </p:txBody>
        </p:sp>
      </p:grpSp>
      <p:graphicFrame>
        <p:nvGraphicFramePr>
          <p:cNvPr id="119821" name="Object 13"/>
          <p:cNvGraphicFramePr>
            <a:graphicFrameLocks noChangeAspect="1"/>
          </p:cNvGraphicFramePr>
          <p:nvPr/>
        </p:nvGraphicFramePr>
        <p:xfrm>
          <a:off x="703263" y="4594225"/>
          <a:ext cx="2028825" cy="663575"/>
        </p:xfrm>
        <a:graphic>
          <a:graphicData uri="http://schemas.openxmlformats.org/presentationml/2006/ole">
            <p:oleObj spid="_x0000_s119821" name="Equation" r:id="rId8" imgW="1282680" imgH="419040" progId="Equation.3">
              <p:embed/>
            </p:oleObj>
          </a:graphicData>
        </a:graphic>
      </p:graphicFrame>
      <p:graphicFrame>
        <p:nvGraphicFramePr>
          <p:cNvPr id="119822" name="Object 14"/>
          <p:cNvGraphicFramePr>
            <a:graphicFrameLocks noChangeAspect="1"/>
          </p:cNvGraphicFramePr>
          <p:nvPr/>
        </p:nvGraphicFramePr>
        <p:xfrm>
          <a:off x="2847975" y="4591050"/>
          <a:ext cx="1709738" cy="663575"/>
        </p:xfrm>
        <a:graphic>
          <a:graphicData uri="http://schemas.openxmlformats.org/presentationml/2006/ole">
            <p:oleObj spid="_x0000_s119822" name="Equation" r:id="rId9" imgW="1079280" imgH="419040" progId="Equation.3">
              <p:embed/>
            </p:oleObj>
          </a:graphicData>
        </a:graphic>
      </p:graphicFrame>
      <p:graphicFrame>
        <p:nvGraphicFramePr>
          <p:cNvPr id="119823" name="Object 15"/>
          <p:cNvGraphicFramePr>
            <a:graphicFrameLocks noChangeAspect="1"/>
          </p:cNvGraphicFramePr>
          <p:nvPr/>
        </p:nvGraphicFramePr>
        <p:xfrm>
          <a:off x="4746625" y="4586288"/>
          <a:ext cx="2271713" cy="663575"/>
        </p:xfrm>
        <a:graphic>
          <a:graphicData uri="http://schemas.openxmlformats.org/presentationml/2006/ole">
            <p:oleObj spid="_x0000_s119823" name="Equation" r:id="rId10" imgW="1434960" imgH="419040" progId="Equation.3">
              <p:embed/>
            </p:oleObj>
          </a:graphicData>
        </a:graphic>
      </p:graphicFrame>
      <p:graphicFrame>
        <p:nvGraphicFramePr>
          <p:cNvPr id="119825" name="Object 17"/>
          <p:cNvGraphicFramePr>
            <a:graphicFrameLocks noChangeAspect="1"/>
          </p:cNvGraphicFramePr>
          <p:nvPr/>
        </p:nvGraphicFramePr>
        <p:xfrm>
          <a:off x="3521869" y="5400009"/>
          <a:ext cx="2513012" cy="715962"/>
        </p:xfrm>
        <a:graphic>
          <a:graphicData uri="http://schemas.openxmlformats.org/presentationml/2006/ole">
            <p:oleObj spid="_x0000_s119825" name="Equation" r:id="rId11" imgW="1473120" imgH="41904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19817"/>
                                        </p:tgtEl>
                                        <p:attrNameLst>
                                          <p:attrName>style.visibility</p:attrName>
                                        </p:attrNameLst>
                                      </p:cBhvr>
                                      <p:to>
                                        <p:strVal val="visible"/>
                                      </p:to>
                                    </p:set>
                                    <p:animEffect transition="in" filter="blinds(horizontal)">
                                      <p:cBhvr>
                                        <p:cTn id="10" dur="500"/>
                                        <p:tgtEl>
                                          <p:spTgt spid="1198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9818"/>
                                        </p:tgtEl>
                                        <p:attrNameLst>
                                          <p:attrName>style.visibility</p:attrName>
                                        </p:attrNameLst>
                                      </p:cBhvr>
                                      <p:to>
                                        <p:strVal val="visible"/>
                                      </p:to>
                                    </p:set>
                                    <p:animEffect transition="in" filter="blinds(horizontal)">
                                      <p:cBhvr>
                                        <p:cTn id="15" dur="500"/>
                                        <p:tgtEl>
                                          <p:spTgt spid="1198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9819"/>
                                        </p:tgtEl>
                                        <p:attrNameLst>
                                          <p:attrName>style.visibility</p:attrName>
                                        </p:attrNameLst>
                                      </p:cBhvr>
                                      <p:to>
                                        <p:strVal val="visible"/>
                                      </p:to>
                                    </p:set>
                                    <p:animEffect transition="in" filter="blinds(horizontal)">
                                      <p:cBhvr>
                                        <p:cTn id="20" dur="500"/>
                                        <p:tgtEl>
                                          <p:spTgt spid="11981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19820"/>
                                        </p:tgtEl>
                                        <p:attrNameLst>
                                          <p:attrName>style.visibility</p:attrName>
                                        </p:attrNameLst>
                                      </p:cBhvr>
                                      <p:to>
                                        <p:strVal val="visible"/>
                                      </p:to>
                                    </p:set>
                                    <p:animEffect transition="in" filter="blinds(horizontal)">
                                      <p:cBhvr>
                                        <p:cTn id="25" dur="500"/>
                                        <p:tgtEl>
                                          <p:spTgt spid="11982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p:cTn id="33" dur="1" fill="hold">
                                          <p:stCondLst>
                                            <p:cond delay="0"/>
                                          </p:stCondLst>
                                        </p:cTn>
                                        <p:tgtEl>
                                          <p:spTgt spid="119821"/>
                                        </p:tgtEl>
                                        <p:attrNameLst>
                                          <p:attrName>style.visibility</p:attrName>
                                        </p:attrNameLst>
                                      </p:cBhvr>
                                      <p:to>
                                        <p:strVal val="visible"/>
                                      </p:to>
                                    </p:set>
                                    <p:animEffect transition="in" filter="blinds(horizontal)">
                                      <p:cBhvr>
                                        <p:cTn id="34" dur="500"/>
                                        <p:tgtEl>
                                          <p:spTgt spid="11982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19822"/>
                                        </p:tgtEl>
                                        <p:attrNameLst>
                                          <p:attrName>style.visibility</p:attrName>
                                        </p:attrNameLst>
                                      </p:cBhvr>
                                      <p:to>
                                        <p:strVal val="visible"/>
                                      </p:to>
                                    </p:set>
                                    <p:animEffect transition="in" filter="blinds(horizontal)">
                                      <p:cBhvr>
                                        <p:cTn id="39" dur="500"/>
                                        <p:tgtEl>
                                          <p:spTgt spid="11982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19823"/>
                                        </p:tgtEl>
                                        <p:attrNameLst>
                                          <p:attrName>style.visibility</p:attrName>
                                        </p:attrNameLst>
                                      </p:cBhvr>
                                      <p:to>
                                        <p:strVal val="visible"/>
                                      </p:to>
                                    </p:set>
                                    <p:animEffect transition="in" filter="blinds(horizontal)">
                                      <p:cBhvr>
                                        <p:cTn id="44" dur="500"/>
                                        <p:tgtEl>
                                          <p:spTgt spid="11982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19825"/>
                                        </p:tgtEl>
                                        <p:attrNameLst>
                                          <p:attrName>style.visibility</p:attrName>
                                        </p:attrNameLst>
                                      </p:cBhvr>
                                      <p:to>
                                        <p:strVal val="visible"/>
                                      </p:to>
                                    </p:set>
                                    <p:animEffect transition="in" filter="blinds(horizontal)">
                                      <p:cBhvr>
                                        <p:cTn id="49" dur="500"/>
                                        <p:tgtEl>
                                          <p:spTgt spid="119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838200"/>
            <a:ext cx="7543800" cy="579438"/>
          </a:xfrm>
        </p:spPr>
        <p:txBody>
          <a:bodyPr/>
          <a:lstStyle/>
          <a:p>
            <a:r>
              <a:rPr lang="en-US" smtClean="0">
                <a:solidFill>
                  <a:srgbClr val="0D3857"/>
                </a:solidFill>
              </a:rPr>
              <a:t>Το μαγνητικό πεδίο που δημιουργεί ένας ευθύγραμμος</a:t>
            </a:r>
            <a:r>
              <a:rPr lang="el-GR" smtClean="0">
                <a:solidFill>
                  <a:srgbClr val="0D3857"/>
                </a:solidFill>
              </a:rPr>
              <a:t> ρευματοφόρος</a:t>
            </a:r>
            <a:r>
              <a:rPr lang="en-US" smtClean="0">
                <a:solidFill>
                  <a:srgbClr val="0D3857"/>
                </a:solidFill>
              </a:rPr>
              <a:t> αγωγός μεγάλου μήκους – </a:t>
            </a:r>
            <a:r>
              <a:rPr lang="el-GR" smtClean="0">
                <a:solidFill>
                  <a:srgbClr val="0D3857"/>
                </a:solidFill>
              </a:rPr>
              <a:t>Ε</a:t>
            </a:r>
            <a:r>
              <a:rPr lang="en-US" smtClean="0">
                <a:solidFill>
                  <a:srgbClr val="0D3857"/>
                </a:solidFill>
              </a:rPr>
              <a:t>ιδική περίπτωση</a:t>
            </a:r>
          </a:p>
        </p:txBody>
      </p:sp>
      <p:sp>
        <p:nvSpPr>
          <p:cNvPr id="6148" name="Rectangle 3"/>
          <p:cNvSpPr>
            <a:spLocks noGrp="1" noChangeArrowheads="1"/>
          </p:cNvSpPr>
          <p:nvPr>
            <p:ph type="body" sz="half" idx="1"/>
          </p:nvPr>
        </p:nvSpPr>
        <p:spPr>
          <a:xfrm>
            <a:off x="457200" y="1719263"/>
            <a:ext cx="4038600" cy="1492716"/>
          </a:xfrm>
        </p:spPr>
        <p:txBody>
          <a:bodyPr>
            <a:spAutoFit/>
          </a:bodyPr>
          <a:lstStyle/>
          <a:p>
            <a:pPr marL="0" indent="0">
              <a:lnSpc>
                <a:spcPct val="100000"/>
              </a:lnSpc>
              <a:spcBef>
                <a:spcPts val="1800"/>
              </a:spcBef>
            </a:pPr>
            <a:r>
              <a:rPr lang="en-US" dirty="0" err="1" smtClean="0">
                <a:solidFill>
                  <a:srgbClr val="000000"/>
                </a:solidFill>
              </a:rPr>
              <a:t>Αν</a:t>
            </a:r>
            <a:r>
              <a:rPr lang="en-US" dirty="0" smtClean="0">
                <a:solidFill>
                  <a:srgbClr val="000000"/>
                </a:solidFill>
              </a:rPr>
              <a:t> ο </a:t>
            </a:r>
            <a:r>
              <a:rPr lang="en-US" dirty="0" err="1" smtClean="0">
                <a:solidFill>
                  <a:srgbClr val="000000"/>
                </a:solidFill>
              </a:rPr>
              <a:t>αγωγός</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ένα</a:t>
            </a:r>
            <a:r>
              <a:rPr lang="en-US" dirty="0" smtClean="0">
                <a:solidFill>
                  <a:srgbClr val="000000"/>
                </a:solidFill>
              </a:rPr>
              <a:t> </a:t>
            </a:r>
            <a:r>
              <a:rPr lang="en-US" dirty="0" err="1" smtClean="0">
                <a:solidFill>
                  <a:srgbClr val="000000"/>
                </a:solidFill>
              </a:rPr>
              <a:t>ευθύγραμμο</a:t>
            </a:r>
            <a:r>
              <a:rPr lang="en-US" dirty="0" smtClean="0">
                <a:solidFill>
                  <a:srgbClr val="000000"/>
                </a:solidFill>
              </a:rPr>
              <a:t> </a:t>
            </a:r>
            <a:r>
              <a:rPr lang="en-US" dirty="0" err="1" smtClean="0">
                <a:solidFill>
                  <a:srgbClr val="000000"/>
                </a:solidFill>
              </a:rPr>
              <a:t>σύρμα</a:t>
            </a:r>
            <a:r>
              <a:rPr lang="en-US" dirty="0" smtClean="0">
                <a:solidFill>
                  <a:srgbClr val="000000"/>
                </a:solidFill>
              </a:rPr>
              <a:t> </a:t>
            </a:r>
            <a:r>
              <a:rPr lang="en-US" dirty="0" err="1" smtClean="0">
                <a:solidFill>
                  <a:srgbClr val="000000"/>
                </a:solidFill>
              </a:rPr>
              <a:t>απείρου</a:t>
            </a:r>
            <a:r>
              <a:rPr lang="en-US" dirty="0" smtClean="0">
                <a:solidFill>
                  <a:srgbClr val="000000"/>
                </a:solidFill>
              </a:rPr>
              <a:t> </a:t>
            </a:r>
            <a:r>
              <a:rPr lang="en-US" dirty="0" err="1" smtClean="0">
                <a:solidFill>
                  <a:srgbClr val="000000"/>
                </a:solidFill>
              </a:rPr>
              <a:t>μήκους</a:t>
            </a:r>
            <a:r>
              <a:rPr lang="el-GR" dirty="0" smtClean="0">
                <a:solidFill>
                  <a:srgbClr val="000000"/>
                </a:solidFill>
              </a:rPr>
              <a:t>,</a:t>
            </a:r>
            <a:r>
              <a:rPr lang="en-US" dirty="0" smtClean="0">
                <a:solidFill>
                  <a:srgbClr val="000000"/>
                </a:solidFill>
              </a:rPr>
              <a:t> </a:t>
            </a:r>
            <a:r>
              <a:rPr lang="en-US" dirty="0" err="1" smtClean="0">
                <a:solidFill>
                  <a:srgbClr val="000000"/>
                </a:solidFill>
              </a:rPr>
              <a:t>τότε</a:t>
            </a:r>
            <a:r>
              <a:rPr lang="en-US" dirty="0" smtClean="0">
                <a:solidFill>
                  <a:srgbClr val="000000"/>
                </a:solidFill>
              </a:rPr>
              <a:t> </a:t>
            </a:r>
            <a:r>
              <a:rPr lang="en-US" i="1" dirty="0" smtClean="0">
                <a:solidFill>
                  <a:srgbClr val="000000"/>
                </a:solidFill>
                <a:latin typeface="Symbol" pitchFamily="80" charset="2"/>
              </a:rPr>
              <a:t>q</a:t>
            </a:r>
            <a:r>
              <a:rPr lang="en-US" baseline="-25000" dirty="0" smtClean="0">
                <a:solidFill>
                  <a:srgbClr val="000000"/>
                </a:solidFill>
                <a:latin typeface="Symbol" pitchFamily="80" charset="2"/>
              </a:rPr>
              <a:t>1</a:t>
            </a:r>
            <a:r>
              <a:rPr lang="en-US" dirty="0" smtClean="0">
                <a:solidFill>
                  <a:srgbClr val="000000"/>
                </a:solidFill>
                <a:latin typeface="Symbol" pitchFamily="80" charset="2"/>
              </a:rPr>
              <a:t> </a:t>
            </a:r>
            <a:r>
              <a:rPr lang="en-US" dirty="0" smtClean="0">
                <a:solidFill>
                  <a:srgbClr val="000000"/>
                </a:solidFill>
              </a:rPr>
              <a:t>= </a:t>
            </a:r>
            <a:r>
              <a:rPr lang="en-US" dirty="0" smtClean="0">
                <a:solidFill>
                  <a:srgbClr val="000000"/>
                </a:solidFill>
                <a:latin typeface="Symbol" pitchFamily="80" charset="2"/>
              </a:rPr>
              <a:t>p</a:t>
            </a:r>
            <a:r>
              <a:rPr lang="en-US" dirty="0" smtClean="0">
                <a:solidFill>
                  <a:srgbClr val="000000"/>
                </a:solidFill>
              </a:rPr>
              <a:t>/2</a:t>
            </a:r>
            <a:r>
              <a:rPr lang="el-GR" dirty="0" smtClean="0">
                <a:solidFill>
                  <a:srgbClr val="000000"/>
                </a:solidFill>
              </a:rPr>
              <a:t> </a:t>
            </a:r>
            <a:r>
              <a:rPr lang="en-US" dirty="0" err="1" smtClean="0">
                <a:solidFill>
                  <a:srgbClr val="000000"/>
                </a:solidFill>
              </a:rPr>
              <a:t>και</a:t>
            </a:r>
            <a:r>
              <a:rPr lang="en-US" dirty="0" smtClean="0">
                <a:solidFill>
                  <a:srgbClr val="000000"/>
                </a:solidFill>
              </a:rPr>
              <a:t> </a:t>
            </a:r>
            <a:r>
              <a:rPr lang="en-US" i="1" dirty="0" smtClean="0">
                <a:solidFill>
                  <a:srgbClr val="000000"/>
                </a:solidFill>
                <a:latin typeface="Symbol" pitchFamily="80" charset="2"/>
              </a:rPr>
              <a:t>q</a:t>
            </a:r>
            <a:r>
              <a:rPr lang="en-US" baseline="-25000" dirty="0" smtClean="0">
                <a:solidFill>
                  <a:srgbClr val="000000"/>
                </a:solidFill>
                <a:latin typeface="Symbol" pitchFamily="80" charset="2"/>
              </a:rPr>
              <a:t>2</a:t>
            </a:r>
            <a:r>
              <a:rPr lang="en-US" dirty="0" smtClean="0">
                <a:solidFill>
                  <a:srgbClr val="000000"/>
                </a:solidFill>
                <a:latin typeface="Symbol" pitchFamily="80" charset="2"/>
              </a:rPr>
              <a:t> </a:t>
            </a:r>
            <a:r>
              <a:rPr lang="en-US" dirty="0" smtClean="0">
                <a:solidFill>
                  <a:srgbClr val="000000"/>
                </a:solidFill>
              </a:rPr>
              <a:t>= </a:t>
            </a:r>
            <a:r>
              <a:rPr lang="en-US" dirty="0" smtClean="0">
                <a:solidFill>
                  <a:srgbClr val="0D3857"/>
                </a:solidFill>
              </a:rPr>
              <a:t>–</a:t>
            </a:r>
            <a:r>
              <a:rPr lang="en-US" dirty="0" smtClean="0">
                <a:solidFill>
                  <a:srgbClr val="000000"/>
                </a:solidFill>
                <a:latin typeface="Symbol" pitchFamily="80" charset="2"/>
              </a:rPr>
              <a:t>p</a:t>
            </a:r>
            <a:r>
              <a:rPr lang="en-US" dirty="0" smtClean="0">
                <a:solidFill>
                  <a:srgbClr val="000000"/>
                </a:solidFill>
              </a:rPr>
              <a:t>/2</a:t>
            </a:r>
            <a:r>
              <a:rPr lang="el-GR" dirty="0" smtClean="0">
                <a:solidFill>
                  <a:srgbClr val="000000"/>
                </a:solidFill>
              </a:rPr>
              <a:t>.</a:t>
            </a:r>
            <a:endParaRPr lang="en-US" dirty="0" smtClean="0">
              <a:solidFill>
                <a:srgbClr val="000000"/>
              </a:solidFill>
            </a:endParaRPr>
          </a:p>
          <a:p>
            <a:pPr marL="0" indent="0">
              <a:lnSpc>
                <a:spcPct val="100000"/>
              </a:lnSpc>
              <a:spcBef>
                <a:spcPts val="3000"/>
              </a:spcBef>
            </a:pPr>
            <a:r>
              <a:rPr lang="en-US" dirty="0" err="1" smtClean="0">
                <a:solidFill>
                  <a:srgbClr val="000000"/>
                </a:solidFill>
              </a:rPr>
              <a:t>Το</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ισούται</a:t>
            </a:r>
            <a:r>
              <a:rPr lang="en-US" dirty="0" smtClean="0">
                <a:solidFill>
                  <a:srgbClr val="000000"/>
                </a:solidFill>
              </a:rPr>
              <a:t> </a:t>
            </a:r>
            <a:r>
              <a:rPr lang="en-US" dirty="0" err="1" smtClean="0">
                <a:solidFill>
                  <a:srgbClr val="000000"/>
                </a:solidFill>
              </a:rPr>
              <a:t>με</a:t>
            </a:r>
            <a:r>
              <a:rPr lang="en-US" dirty="0" smtClean="0">
                <a:solidFill>
                  <a:srgbClr val="000000"/>
                </a:solidFill>
              </a:rPr>
              <a:t>:</a:t>
            </a:r>
          </a:p>
        </p:txBody>
      </p:sp>
      <p:sp>
        <p:nvSpPr>
          <p:cNvPr id="6149"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Η8.1</a:t>
            </a:r>
          </a:p>
        </p:txBody>
      </p:sp>
      <p:pic>
        <p:nvPicPr>
          <p:cNvPr id="6150" name="Picture 8" descr="27819_3003"/>
          <p:cNvPicPr>
            <a:picLocks noChangeAspect="1" noChangeArrowheads="1"/>
          </p:cNvPicPr>
          <p:nvPr/>
        </p:nvPicPr>
        <p:blipFill>
          <a:blip r:embed="rId3" cstate="print"/>
          <a:srcRect t="50903" b="6208"/>
          <a:stretch>
            <a:fillRect/>
          </a:stretch>
        </p:blipFill>
        <p:spPr bwMode="auto">
          <a:xfrm>
            <a:off x="4778375" y="1817021"/>
            <a:ext cx="3768725" cy="3669378"/>
          </a:xfrm>
          <a:prstGeom prst="rect">
            <a:avLst/>
          </a:prstGeom>
          <a:noFill/>
          <a:ln w="9525">
            <a:noFill/>
            <a:miter lim="800000"/>
            <a:headEnd/>
            <a:tailEnd/>
          </a:ln>
        </p:spPr>
      </p:pic>
      <p:graphicFrame>
        <p:nvGraphicFramePr>
          <p:cNvPr id="2" name="Object 3"/>
          <p:cNvGraphicFramePr>
            <a:graphicFrameLocks noChangeAspect="1"/>
          </p:cNvGraphicFramePr>
          <p:nvPr/>
        </p:nvGraphicFramePr>
        <p:xfrm>
          <a:off x="2569036" y="2698956"/>
          <a:ext cx="1050925" cy="755650"/>
        </p:xfrm>
        <a:graphic>
          <a:graphicData uri="http://schemas.openxmlformats.org/presentationml/2006/ole">
            <p:oleObj spid="_x0000_s6147" name="Equation" r:id="rId4" imgW="583920" imgH="41904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L Template">
  <a:themeElements>
    <a:clrScheme name="">
      <a:dk1>
        <a:srgbClr val="000000"/>
      </a:dk1>
      <a:lt1>
        <a:srgbClr val="FFFFFF"/>
      </a:lt1>
      <a:dk2>
        <a:srgbClr val="B0D3DF"/>
      </a:dk2>
      <a:lt2>
        <a:srgbClr val="81C0DA"/>
      </a:lt2>
      <a:accent1>
        <a:srgbClr val="0D3857"/>
      </a:accent1>
      <a:accent2>
        <a:srgbClr val="055C91"/>
      </a:accent2>
      <a:accent3>
        <a:srgbClr val="FFFFFF"/>
      </a:accent3>
      <a:accent4>
        <a:srgbClr val="000000"/>
      </a:accent4>
      <a:accent5>
        <a:srgbClr val="AAAEB4"/>
      </a:accent5>
      <a:accent6>
        <a:srgbClr val="045383"/>
      </a:accent6>
      <a:hlink>
        <a:srgbClr val="2187BA"/>
      </a:hlink>
      <a:folHlink>
        <a:srgbClr val="53A7CA"/>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 Template</Template>
  <TotalTime>5371</TotalTime>
  <Words>2692</Words>
  <Application>Microsoft Office PowerPoint</Application>
  <PresentationFormat>On-screen Show (4:3)</PresentationFormat>
  <Paragraphs>337</Paragraphs>
  <Slides>48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CL Template</vt:lpstr>
      <vt:lpstr>Equation</vt:lpstr>
      <vt:lpstr>Κεφάλαιο Η6</vt:lpstr>
      <vt:lpstr>Andre-Marie Ampère</vt:lpstr>
      <vt:lpstr>Ο νόμος Biot-Savart – Εισαγωγή</vt:lpstr>
      <vt:lpstr>Ο νόμος Biot-Savart – Εξίσωση</vt:lpstr>
      <vt:lpstr>Ο νόμος Biot-Savart – Εξίσωση (Διανυσματική μορφή)</vt:lpstr>
      <vt:lpstr>Το συνολικό μαγνητικό πεδίο</vt:lpstr>
      <vt:lpstr>Παράδειγμα Η8.1  Μαγνητικό πεδίο γύρω από λεπτό ευθύγραμμο αγωγό</vt:lpstr>
      <vt:lpstr>ΛΥΣΗ   (συνέχεια)</vt:lpstr>
      <vt:lpstr>Το μαγνητικό πεδίο που δημιουργεί ένας ευθύγραμμος ρευματοφόρος αγωγός μεγάλου μήκους – Ειδική περίπτωση</vt:lpstr>
      <vt:lpstr>Slide 10</vt:lpstr>
      <vt:lpstr>Slide 11</vt:lpstr>
      <vt:lpstr>Το μαγνητικό πεδίο που δημιουργεί ένας  κυκλικός συρμάτινος ρευματοφόρος βρόχος</vt:lpstr>
      <vt:lpstr>Οι γραμμές του μαγνητικού πεδίου ενός βρόχου</vt:lpstr>
      <vt:lpstr>Slide 14</vt:lpstr>
      <vt:lpstr>Η μαγνητική δύναμη μεταξύ δύο παράλληλων αγωγών (1)</vt:lpstr>
      <vt:lpstr>Η μαγνητική δύναμη που αναπτύσσεται  μεταξύ δύο παράλληλων αγωγών (2)</vt:lpstr>
      <vt:lpstr>Ορισμός της μονάδας ampere</vt:lpstr>
      <vt:lpstr>Ορισμός της μονάδας Coulomb</vt:lpstr>
      <vt:lpstr>Το μαγνητικό πεδίο που δημιουργεί ένας ευθύγραμμος ρευματοφόρος αγωγός μεγάλου μήκους – Κατεύθυνση</vt:lpstr>
      <vt:lpstr>Το μαγνητικό πεδίο ενός ρευματοφόρου σύρματος</vt:lpstr>
      <vt:lpstr>Slide 21</vt:lpstr>
      <vt:lpstr>Ο νόμος του Ampère</vt:lpstr>
      <vt:lpstr>Slide 23</vt:lpstr>
      <vt:lpstr>Slide 24</vt:lpstr>
      <vt:lpstr>Το πεδίο που δημιουργείται από ένα ευθύγραμμο ρευματοφόρο  σύρμα μεγάλου μήκους – Ο νόμος του Ampère (σύνοψη)</vt:lpstr>
      <vt:lpstr>Slide 26</vt:lpstr>
      <vt:lpstr>Το μαγνητικό πεδίο ενός σωληνοειδούς</vt:lpstr>
      <vt:lpstr>Το μαγνητικό πεδίο ενός σωληνοειδούς με πυκνές σπείρες</vt:lpstr>
      <vt:lpstr>Ιδανικό σωληνοειδές – Χαρακτηριστικά</vt:lpstr>
      <vt:lpstr>Εφαρμογή του νόμου του Ampère σε ένα σωληνοειδές (1)</vt:lpstr>
      <vt:lpstr>Εφαρμογή του νόμου του Ampère σε ένα σωληνοειδές (2)</vt:lpstr>
      <vt:lpstr>Εφαρμογή του νόμου του Ampère σε ένα σωληνοειδές (3)</vt:lpstr>
      <vt:lpstr>Slide 33</vt:lpstr>
      <vt:lpstr>Μαγνητική ροή</vt:lpstr>
      <vt:lpstr>Μαγνητική ροή (συνέχεια)</vt:lpstr>
      <vt:lpstr>Η μαγνητική ροή μέσα από μια επίπεδη επιφάνεια σε ομογενές μαγνητικό πεδίο (1)</vt:lpstr>
      <vt:lpstr>Η μαγνητική ροή μέσα από μια επίπεδη επιφάνεια σε ομογενές μαγνητικό πεδίο(2)</vt:lpstr>
      <vt:lpstr>Slide 38</vt:lpstr>
      <vt:lpstr>Slide 39</vt:lpstr>
      <vt:lpstr>Ο νόμος του Gauss στον μαγνητισμό</vt:lpstr>
      <vt:lpstr>Σιδηρομαγνητισμός</vt:lpstr>
      <vt:lpstr>Μαγνητικές περιοχές  - Μη μαγνητισμένο υλικό</vt:lpstr>
      <vt:lpstr>Μαγνητικές περιοχές – Εφαρμογή εξωτερικού πεδίου</vt:lpstr>
      <vt:lpstr>Μαγνητικές περιοχές – Εφαρμογή εξωτερικού πεδίου (συνέχεια)</vt:lpstr>
      <vt:lpstr>Θερμοκρασία Curie</vt:lpstr>
      <vt:lpstr>Πίνακας με ενδεικτικές θερμοκρασίες Curie</vt:lpstr>
      <vt:lpstr>Παραμαγνητισμός</vt:lpstr>
      <vt:lpstr>Διαμαγνητισμός</vt:lpstr>
    </vt:vector>
  </TitlesOfParts>
  <Company>Next Step Program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30</dc:title>
  <dc:creator>Marilyn Akins</dc:creator>
  <cp:lastModifiedBy>poulakis</cp:lastModifiedBy>
  <cp:revision>228</cp:revision>
  <dcterms:created xsi:type="dcterms:W3CDTF">2004-01-30T00:59:31Z</dcterms:created>
  <dcterms:modified xsi:type="dcterms:W3CDTF">2014-01-21T15:15:05Z</dcterms:modified>
</cp:coreProperties>
</file>