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7"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4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3DF21E27-3C3F-45A4-9A8B-911796D5C411}" type="datetimeFigureOut">
              <a:rPr lang="el-GR" smtClean="0"/>
              <a:t>8/6/2013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48B4D82-37D5-4430-8A69-D733C66769D1}"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DF21E27-3C3F-45A4-9A8B-911796D5C411}" type="datetimeFigureOut">
              <a:rPr lang="el-GR" smtClean="0"/>
              <a:t>8/6/2013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48B4D82-37D5-4430-8A69-D733C66769D1}"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DF21E27-3C3F-45A4-9A8B-911796D5C411}" type="datetimeFigureOut">
              <a:rPr lang="el-GR" smtClean="0"/>
              <a:t>8/6/2013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48B4D82-37D5-4430-8A69-D733C66769D1}"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DF21E27-3C3F-45A4-9A8B-911796D5C411}" type="datetimeFigureOut">
              <a:rPr lang="el-GR" smtClean="0"/>
              <a:t>8/6/2013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48B4D82-37D5-4430-8A69-D733C66769D1}"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DF21E27-3C3F-45A4-9A8B-911796D5C411}" type="datetimeFigureOut">
              <a:rPr lang="el-GR" smtClean="0"/>
              <a:t>8/6/2013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48B4D82-37D5-4430-8A69-D733C66769D1}"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3DF21E27-3C3F-45A4-9A8B-911796D5C411}" type="datetimeFigureOut">
              <a:rPr lang="el-GR" smtClean="0"/>
              <a:t>8/6/2013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48B4D82-37D5-4430-8A69-D733C66769D1}"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3DF21E27-3C3F-45A4-9A8B-911796D5C411}" type="datetimeFigureOut">
              <a:rPr lang="el-GR" smtClean="0"/>
              <a:t>8/6/2013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48B4D82-37D5-4430-8A69-D733C66769D1}"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3DF21E27-3C3F-45A4-9A8B-911796D5C411}" type="datetimeFigureOut">
              <a:rPr lang="el-GR" smtClean="0"/>
              <a:t>8/6/2013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48B4D82-37D5-4430-8A69-D733C66769D1}"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DF21E27-3C3F-45A4-9A8B-911796D5C411}" type="datetimeFigureOut">
              <a:rPr lang="el-GR" smtClean="0"/>
              <a:t>8/6/2013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48B4D82-37D5-4430-8A69-D733C66769D1}"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DF21E27-3C3F-45A4-9A8B-911796D5C411}" type="datetimeFigureOut">
              <a:rPr lang="el-GR" smtClean="0"/>
              <a:t>8/6/2013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48B4D82-37D5-4430-8A69-D733C66769D1}"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DF21E27-3C3F-45A4-9A8B-911796D5C411}" type="datetimeFigureOut">
              <a:rPr lang="el-GR" smtClean="0"/>
              <a:t>8/6/2013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48B4D82-37D5-4430-8A69-D733C66769D1}"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F21E27-3C3F-45A4-9A8B-911796D5C411}" type="datetimeFigureOut">
              <a:rPr lang="el-GR" smtClean="0"/>
              <a:t>8/6/2013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8B4D82-37D5-4430-8A69-D733C66769D1}"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762000" y="228600"/>
            <a:ext cx="7772400" cy="1143000"/>
          </a:xfrm>
        </p:spPr>
        <p:txBody>
          <a:bodyPr>
            <a:normAutofit fontScale="90000"/>
          </a:bodyPr>
          <a:lstStyle/>
          <a:p>
            <a:r>
              <a:rPr lang="el-GR" sz="3600">
                <a:latin typeface="Arial Black" pitchFamily="34" charset="0"/>
              </a:rPr>
              <a:t>ΠΛΑΙΣΙΟ ΜΕΛΕΤΗΣ – ΑΞΙΟΛΟΓΗΣΗΣ ΑΠ ΦΕ</a:t>
            </a:r>
          </a:p>
        </p:txBody>
      </p:sp>
      <p:sp>
        <p:nvSpPr>
          <p:cNvPr id="20496" name="Line 16"/>
          <p:cNvSpPr>
            <a:spLocks noChangeShapeType="1"/>
          </p:cNvSpPr>
          <p:nvPr/>
        </p:nvSpPr>
        <p:spPr bwMode="auto">
          <a:xfrm flipV="1">
            <a:off x="1752600" y="2286000"/>
            <a:ext cx="1752600" cy="2438400"/>
          </a:xfrm>
          <a:prstGeom prst="line">
            <a:avLst/>
          </a:prstGeom>
          <a:noFill/>
          <a:ln w="57150">
            <a:solidFill>
              <a:schemeClr val="tx1"/>
            </a:solidFill>
            <a:round/>
            <a:headEnd type="triangle" w="med" len="med"/>
            <a:tailEnd type="triangle" w="med" len="med"/>
          </a:ln>
          <a:effectLst/>
        </p:spPr>
        <p:txBody>
          <a:bodyPr/>
          <a:lstStyle/>
          <a:p>
            <a:endParaRPr lang="el-GR"/>
          </a:p>
        </p:txBody>
      </p:sp>
      <p:grpSp>
        <p:nvGrpSpPr>
          <p:cNvPr id="2" name="Group 19"/>
          <p:cNvGrpSpPr>
            <a:grpSpLocks/>
          </p:cNvGrpSpPr>
          <p:nvPr/>
        </p:nvGrpSpPr>
        <p:grpSpPr bwMode="auto">
          <a:xfrm>
            <a:off x="381000" y="1371600"/>
            <a:ext cx="8534400" cy="5486400"/>
            <a:chOff x="240" y="864"/>
            <a:chExt cx="5376" cy="3456"/>
          </a:xfrm>
        </p:grpSpPr>
        <p:sp>
          <p:nvSpPr>
            <p:cNvPr id="20483" name="Rectangle 3"/>
            <p:cNvSpPr>
              <a:spLocks noChangeArrowheads="1"/>
            </p:cNvSpPr>
            <p:nvPr/>
          </p:nvSpPr>
          <p:spPr bwMode="auto">
            <a:xfrm>
              <a:off x="240" y="864"/>
              <a:ext cx="5376" cy="3456"/>
            </a:xfrm>
            <a:prstGeom prst="rect">
              <a:avLst/>
            </a:prstGeom>
          </p:spPr>
          <p:txBody>
            <a:bodyPr/>
            <a:lstStyle/>
            <a:p>
              <a:pPr marL="342900" indent="-342900" algn="ctr">
                <a:spcBef>
                  <a:spcPct val="20000"/>
                </a:spcBef>
              </a:pPr>
              <a:r>
                <a:rPr lang="el-GR" sz="3200">
                  <a:solidFill>
                    <a:srgbClr val="009999"/>
                  </a:solidFill>
                  <a:latin typeface="Arial Black" pitchFamily="34" charset="0"/>
                </a:rPr>
                <a:t>Επιστημολογικός </a:t>
              </a:r>
            </a:p>
            <a:p>
              <a:pPr marL="342900" indent="-342900" algn="ctr">
                <a:spcBef>
                  <a:spcPct val="20000"/>
                </a:spcBef>
              </a:pPr>
              <a:r>
                <a:rPr lang="el-GR" sz="3200">
                  <a:solidFill>
                    <a:srgbClr val="009999"/>
                  </a:solidFill>
                  <a:latin typeface="Arial Black" pitchFamily="34" charset="0"/>
                </a:rPr>
                <a:t>Πόλος</a:t>
              </a:r>
            </a:p>
            <a:p>
              <a:pPr marL="342900" indent="-342900">
                <a:spcBef>
                  <a:spcPct val="20000"/>
                </a:spcBef>
              </a:pPr>
              <a:endParaRPr lang="el-GR" sz="3200">
                <a:solidFill>
                  <a:srgbClr val="009999"/>
                </a:solidFill>
                <a:latin typeface="Arial Black" pitchFamily="34" charset="0"/>
              </a:endParaRPr>
            </a:p>
            <a:p>
              <a:pPr marL="342900" indent="-342900">
                <a:spcBef>
                  <a:spcPct val="20000"/>
                </a:spcBef>
              </a:pPr>
              <a:endParaRPr lang="el-GR" sz="3200"/>
            </a:p>
            <a:p>
              <a:pPr marL="342900" indent="-342900" algn="ctr">
                <a:spcBef>
                  <a:spcPct val="20000"/>
                </a:spcBef>
              </a:pPr>
              <a:r>
                <a:rPr lang="el-GR" sz="3200"/>
                <a:t> </a:t>
              </a:r>
              <a:r>
                <a:rPr lang="el-GR" sz="3200">
                  <a:latin typeface="Arial Black" pitchFamily="34" charset="0"/>
                </a:rPr>
                <a:t>Συνέπεια?</a:t>
              </a:r>
            </a:p>
            <a:p>
              <a:pPr marL="342900" indent="-342900">
                <a:spcBef>
                  <a:spcPct val="20000"/>
                </a:spcBef>
              </a:pPr>
              <a:endParaRPr lang="el-GR" sz="3200">
                <a:latin typeface="Arial Black" pitchFamily="34" charset="0"/>
              </a:endParaRPr>
            </a:p>
            <a:p>
              <a:pPr marL="342900" indent="-342900" algn="ctr">
                <a:spcBef>
                  <a:spcPct val="20000"/>
                </a:spcBef>
              </a:pPr>
              <a:r>
                <a:rPr lang="el-GR" sz="3200">
                  <a:solidFill>
                    <a:srgbClr val="FF3300"/>
                  </a:solidFill>
                  <a:latin typeface="Arial Black" pitchFamily="34" charset="0"/>
                </a:rPr>
                <a:t>Διδακτικός</a:t>
              </a:r>
              <a:r>
                <a:rPr lang="el-GR" sz="3200">
                  <a:latin typeface="Arial Black" pitchFamily="34" charset="0"/>
                </a:rPr>
                <a:t>                             </a:t>
              </a:r>
              <a:r>
                <a:rPr lang="el-GR" sz="3200">
                  <a:solidFill>
                    <a:schemeClr val="accent2"/>
                  </a:solidFill>
                  <a:latin typeface="Arial Black" pitchFamily="34" charset="0"/>
                </a:rPr>
                <a:t>Θεσμικός</a:t>
              </a:r>
              <a:r>
                <a:rPr lang="el-GR" sz="3200">
                  <a:latin typeface="Arial Black" pitchFamily="34" charset="0"/>
                </a:rPr>
                <a:t> </a:t>
              </a:r>
            </a:p>
            <a:p>
              <a:pPr marL="342900" indent="-342900" algn="ctr">
                <a:spcBef>
                  <a:spcPct val="20000"/>
                </a:spcBef>
              </a:pPr>
              <a:r>
                <a:rPr lang="el-GR" sz="3200">
                  <a:solidFill>
                    <a:srgbClr val="FF3300"/>
                  </a:solidFill>
                  <a:latin typeface="Arial Black" pitchFamily="34" charset="0"/>
                </a:rPr>
                <a:t>Πόλος</a:t>
              </a:r>
              <a:r>
                <a:rPr lang="el-GR" sz="3200">
                  <a:latin typeface="Arial Black" pitchFamily="34" charset="0"/>
                </a:rPr>
                <a:t>                                     </a:t>
              </a:r>
              <a:r>
                <a:rPr lang="el-GR" sz="3200">
                  <a:solidFill>
                    <a:schemeClr val="accent2"/>
                  </a:solidFill>
                  <a:latin typeface="Arial Black" pitchFamily="34" charset="0"/>
                </a:rPr>
                <a:t>Πόλος</a:t>
              </a:r>
            </a:p>
          </p:txBody>
        </p:sp>
        <p:sp>
          <p:nvSpPr>
            <p:cNvPr id="20497" name="Line 17"/>
            <p:cNvSpPr>
              <a:spLocks noChangeShapeType="1"/>
            </p:cNvSpPr>
            <p:nvPr/>
          </p:nvSpPr>
          <p:spPr bwMode="auto">
            <a:xfrm>
              <a:off x="3600" y="1632"/>
              <a:ext cx="912" cy="1296"/>
            </a:xfrm>
            <a:prstGeom prst="line">
              <a:avLst/>
            </a:prstGeom>
            <a:noFill/>
            <a:ln w="57150">
              <a:solidFill>
                <a:schemeClr val="tx1"/>
              </a:solidFill>
              <a:round/>
              <a:headEnd type="triangle" w="med" len="med"/>
              <a:tailEnd type="triangle" w="med" len="med"/>
            </a:ln>
            <a:effectLst/>
          </p:spPr>
          <p:txBody>
            <a:bodyPr/>
            <a:lstStyle/>
            <a:p>
              <a:endParaRPr lang="el-GR"/>
            </a:p>
          </p:txBody>
        </p:sp>
        <p:sp>
          <p:nvSpPr>
            <p:cNvPr id="20498" name="Line 18"/>
            <p:cNvSpPr>
              <a:spLocks noChangeShapeType="1"/>
            </p:cNvSpPr>
            <p:nvPr/>
          </p:nvSpPr>
          <p:spPr bwMode="auto">
            <a:xfrm>
              <a:off x="2064" y="3456"/>
              <a:ext cx="1728" cy="0"/>
            </a:xfrm>
            <a:prstGeom prst="line">
              <a:avLst/>
            </a:prstGeom>
            <a:noFill/>
            <a:ln w="57150">
              <a:solidFill>
                <a:schemeClr val="tx1"/>
              </a:solidFill>
              <a:round/>
              <a:headEnd type="triangle" w="med" len="med"/>
              <a:tailEnd type="triangle" w="med" len="med"/>
            </a:ln>
            <a:effectLst/>
          </p:spPr>
          <p:txBody>
            <a:bodyPr/>
            <a:lstStyle/>
            <a:p>
              <a:endParaRPr lang="el-G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r>
              <a:rPr lang="el-GR" sz="4000"/>
              <a:t>Επιστημονικός (Εγ)Γραμματισμός </a:t>
            </a:r>
          </a:p>
        </p:txBody>
      </p:sp>
      <p:sp>
        <p:nvSpPr>
          <p:cNvPr id="177155" name="Rectangle 3"/>
          <p:cNvSpPr>
            <a:spLocks noGrp="1" noChangeArrowheads="1"/>
          </p:cNvSpPr>
          <p:nvPr>
            <p:ph type="body" idx="1"/>
          </p:nvPr>
        </p:nvSpPr>
        <p:spPr/>
        <p:txBody>
          <a:bodyPr/>
          <a:lstStyle/>
          <a:p>
            <a:pPr>
              <a:lnSpc>
                <a:spcPct val="90000"/>
              </a:lnSpc>
            </a:pPr>
            <a:r>
              <a:rPr lang="el-GR"/>
              <a:t>Απάντηση στο ότι: «οι ΦΕ είναι δύσκολες», «δεν θα γίνουν όλοι επιστήμονες»</a:t>
            </a:r>
          </a:p>
          <a:p>
            <a:pPr>
              <a:lnSpc>
                <a:spcPct val="90000"/>
              </a:lnSpc>
            </a:pPr>
            <a:r>
              <a:rPr lang="el-GR"/>
              <a:t>Υπάρχουν περισσότερες της μιας εκδοχές:</a:t>
            </a:r>
          </a:p>
          <a:p>
            <a:pPr>
              <a:lnSpc>
                <a:spcPct val="90000"/>
              </a:lnSpc>
              <a:buFont typeface="Wingdings" pitchFamily="2" charset="2"/>
              <a:buChar char="Ø"/>
            </a:pPr>
            <a:r>
              <a:rPr lang="el-GR"/>
              <a:t>«όπως στη γλώσσα έτσι και στην επιστήμη να έχουμε μια πρώτη επαφή»</a:t>
            </a:r>
          </a:p>
          <a:p>
            <a:pPr>
              <a:lnSpc>
                <a:spcPct val="90000"/>
              </a:lnSpc>
              <a:buFont typeface="Wingdings" pitchFamily="2" charset="2"/>
              <a:buChar char="Ø"/>
            </a:pPr>
            <a:r>
              <a:rPr lang="el-GR"/>
              <a:t>«να ενισχύσουμε τα μεταγνωστικά στοιχεία, π.χ. ιστορία, επιστημολογία, κοινωνικοπολιτιστικά, κλπ»</a:t>
            </a:r>
          </a:p>
          <a:p>
            <a:pPr>
              <a:lnSpc>
                <a:spcPct val="90000"/>
              </a:lnSpc>
            </a:pPr>
            <a:endParaRPr lang="el-G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0"/>
            <a:ext cx="7772400" cy="1143000"/>
          </a:xfrm>
        </p:spPr>
        <p:txBody>
          <a:bodyPr/>
          <a:lstStyle/>
          <a:p>
            <a:r>
              <a:rPr lang="el-GR" b="1">
                <a:cs typeface="Times New Roman" pitchFamily="18" charset="0"/>
              </a:rPr>
              <a:t>Περιεχόμενο </a:t>
            </a:r>
            <a:r>
              <a:rPr lang="en-US" b="1">
                <a:cs typeface="Times New Roman" pitchFamily="18" charset="0"/>
              </a:rPr>
              <a:t> </a:t>
            </a:r>
            <a:endParaRPr lang="el-GR" b="1">
              <a:cs typeface="Times New Roman" pitchFamily="18" charset="0"/>
            </a:endParaRPr>
          </a:p>
        </p:txBody>
      </p:sp>
      <p:sp>
        <p:nvSpPr>
          <p:cNvPr id="2051" name="Rectangle 3"/>
          <p:cNvSpPr>
            <a:spLocks noGrp="1" noChangeArrowheads="1"/>
          </p:cNvSpPr>
          <p:nvPr>
            <p:ph type="body" idx="1"/>
          </p:nvPr>
        </p:nvSpPr>
        <p:spPr>
          <a:xfrm>
            <a:off x="304800" y="1143000"/>
            <a:ext cx="8839200" cy="5715000"/>
          </a:xfrm>
        </p:spPr>
        <p:txBody>
          <a:bodyPr/>
          <a:lstStyle/>
          <a:p>
            <a:pPr>
              <a:buFont typeface="Wingdings" pitchFamily="2" charset="2"/>
              <a:buChar char="Ø"/>
            </a:pPr>
            <a:r>
              <a:rPr lang="el-GR" b="1"/>
              <a:t>Έννοιες / Αρχές και νόμοι / Φαινόμενα / Πειράματα που περιέχονται στο ΑΠ</a:t>
            </a:r>
          </a:p>
          <a:p>
            <a:pPr>
              <a:buFont typeface="Wingdings" pitchFamily="2" charset="2"/>
              <a:buChar char="Ø"/>
            </a:pPr>
            <a:r>
              <a:rPr lang="el-GR" b="1"/>
              <a:t>Τρόπος εισαγωγής ή διαπραγμάτευσης των παραπάνω, π.χ. επαγωγικά, απαγωγικά κλπ </a:t>
            </a:r>
          </a:p>
          <a:p>
            <a:pPr>
              <a:buFont typeface="Wingdings" pitchFamily="2" charset="2"/>
              <a:buChar char="Ø"/>
            </a:pPr>
            <a:r>
              <a:rPr lang="el-GR" b="1">
                <a:cs typeface="Times New Roman" pitchFamily="18" charset="0"/>
              </a:rPr>
              <a:t>Ανάλυση του επιστημονικού περιεχομένου</a:t>
            </a:r>
            <a:r>
              <a:rPr lang="en-US" b="1">
                <a:cs typeface="Times New Roman" pitchFamily="18" charset="0"/>
              </a:rPr>
              <a:t> </a:t>
            </a:r>
            <a:r>
              <a:rPr lang="el-GR" b="1">
                <a:cs typeface="Times New Roman" pitchFamily="18" charset="0"/>
              </a:rPr>
              <a:t>(μέτα-ανάγνωση) </a:t>
            </a:r>
            <a:endParaRPr lang="en-US" b="1">
              <a:cs typeface="Times New Roman" pitchFamily="18" charset="0"/>
            </a:endParaRPr>
          </a:p>
          <a:p>
            <a:pPr>
              <a:buFont typeface="Wingdings" pitchFamily="2" charset="2"/>
              <a:buChar char="Ø"/>
            </a:pPr>
            <a:r>
              <a:rPr lang="el-GR" b="1">
                <a:cs typeface="Times New Roman" pitchFamily="18" charset="0"/>
              </a:rPr>
              <a:t>Ιστορική ανάλυση του περιεχομένου</a:t>
            </a:r>
            <a:endParaRPr lang="en-US" b="1">
              <a:cs typeface="Times New Roman" pitchFamily="18" charset="0"/>
            </a:endParaRPr>
          </a:p>
          <a:p>
            <a:pPr>
              <a:buFont typeface="Wingdings" pitchFamily="2" charset="2"/>
              <a:buChar char="Ø"/>
            </a:pPr>
            <a:r>
              <a:rPr lang="en-US" b="1">
                <a:cs typeface="Times New Roman" pitchFamily="18" charset="0"/>
              </a:rPr>
              <a:t> </a:t>
            </a:r>
            <a:r>
              <a:rPr lang="el-GR" b="1">
                <a:cs typeface="Times New Roman" pitchFamily="18" charset="0"/>
              </a:rPr>
              <a:t>Διαδικασίες και πειράματα εξέλιξης εννοιών</a:t>
            </a:r>
            <a:r>
              <a:rPr lang="en-US" b="1">
                <a:cs typeface="Times New Roman" pitchFamily="18" charset="0"/>
              </a:rPr>
              <a:t> </a:t>
            </a:r>
          </a:p>
          <a:p>
            <a:pPr>
              <a:buFont typeface="Wingdings" pitchFamily="2" charset="2"/>
              <a:buChar char="Ø"/>
            </a:pPr>
            <a:r>
              <a:rPr lang="el-GR" b="1">
                <a:cs typeface="Times New Roman" pitchFamily="18" charset="0"/>
              </a:rPr>
              <a:t>Η ανάδειξη των μοντέλων εφαρμογής από τις αντίστοιχες θεωρίες</a:t>
            </a:r>
          </a:p>
          <a:p>
            <a:pPr algn="ctr">
              <a:buFontTx/>
              <a:buNone/>
            </a:pPr>
            <a:endParaRPr lang="en-US" b="1">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050"/>
          <p:cNvSpPr>
            <a:spLocks noGrp="1" noChangeArrowheads="1"/>
          </p:cNvSpPr>
          <p:nvPr>
            <p:ph type="title"/>
          </p:nvPr>
        </p:nvSpPr>
        <p:spPr>
          <a:xfrm>
            <a:off x="684213" y="333375"/>
            <a:ext cx="7772400" cy="1143000"/>
          </a:xfrm>
        </p:spPr>
        <p:txBody>
          <a:bodyPr/>
          <a:lstStyle/>
          <a:p>
            <a:r>
              <a:rPr lang="el-GR" dirty="0" smtClean="0"/>
              <a:t> </a:t>
            </a:r>
            <a:endParaRPr lang="el-GR" dirty="0"/>
          </a:p>
        </p:txBody>
      </p:sp>
      <p:sp>
        <p:nvSpPr>
          <p:cNvPr id="123907" name="Rectangle 2051"/>
          <p:cNvSpPr>
            <a:spLocks noGrp="1" noChangeArrowheads="1"/>
          </p:cNvSpPr>
          <p:nvPr>
            <p:ph type="body" idx="1"/>
          </p:nvPr>
        </p:nvSpPr>
        <p:spPr>
          <a:xfrm>
            <a:off x="323850" y="1412875"/>
            <a:ext cx="8496300" cy="5040313"/>
          </a:xfrm>
        </p:spPr>
        <p:txBody>
          <a:bodyPr/>
          <a:lstStyle/>
          <a:p>
            <a:r>
              <a:rPr lang="el-GR" sz="3600"/>
              <a:t>Ο μαθητής / τρια, οι ιδέες και οι συλλογισμοί τους στα ΑΠ των ΦΕ</a:t>
            </a:r>
          </a:p>
          <a:p>
            <a:endParaRPr lang="el-GR" sz="3600"/>
          </a:p>
          <a:p>
            <a:r>
              <a:rPr lang="el-GR" sz="3600"/>
              <a:t>Ο εκπαιδευτικός, οι εικόνες  και οι ιδέες του στα ΑΠ των ΦΕ.</a:t>
            </a:r>
          </a:p>
          <a:p>
            <a:endParaRPr lang="el-GR" sz="3600"/>
          </a:p>
          <a:p>
            <a:r>
              <a:rPr lang="el-GR" sz="3600"/>
              <a:t>Η διδακτική μεθοδολογία στα ΑΠ των ΦΕ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09600" y="304800"/>
            <a:ext cx="7772400" cy="762000"/>
          </a:xfrm>
        </p:spPr>
        <p:txBody>
          <a:bodyPr>
            <a:normAutofit fontScale="90000"/>
          </a:bodyPr>
          <a:lstStyle/>
          <a:p>
            <a:r>
              <a:rPr lang="en-US" b="1">
                <a:cs typeface="Times New Roman" pitchFamily="18" charset="0"/>
              </a:rPr>
              <a:t/>
            </a:r>
            <a:br>
              <a:rPr lang="en-US" b="1">
                <a:cs typeface="Times New Roman" pitchFamily="18" charset="0"/>
              </a:rPr>
            </a:br>
            <a:r>
              <a:rPr lang="el-GR" b="1">
                <a:cs typeface="Times New Roman" pitchFamily="18" charset="0"/>
              </a:rPr>
              <a:t>Ιδέες μαθητών</a:t>
            </a:r>
            <a:r>
              <a:rPr lang="el-GR">
                <a:cs typeface="Times New Roman" pitchFamily="18" charset="0"/>
              </a:rPr>
              <a:t/>
            </a:r>
            <a:br>
              <a:rPr lang="el-GR">
                <a:cs typeface="Times New Roman" pitchFamily="18" charset="0"/>
              </a:rPr>
            </a:br>
            <a:endParaRPr lang="el-GR">
              <a:cs typeface="Times New Roman" pitchFamily="18" charset="0"/>
            </a:endParaRPr>
          </a:p>
        </p:txBody>
      </p:sp>
      <p:sp>
        <p:nvSpPr>
          <p:cNvPr id="10243" name="Rectangle 3"/>
          <p:cNvSpPr>
            <a:spLocks noGrp="1" noChangeArrowheads="1"/>
          </p:cNvSpPr>
          <p:nvPr>
            <p:ph type="body" idx="1"/>
          </p:nvPr>
        </p:nvSpPr>
        <p:spPr>
          <a:xfrm>
            <a:off x="468313" y="1143000"/>
            <a:ext cx="8351837" cy="5454650"/>
          </a:xfrm>
        </p:spPr>
        <p:txBody>
          <a:bodyPr>
            <a:normAutofit fontScale="92500"/>
          </a:bodyPr>
          <a:lstStyle/>
          <a:p>
            <a:r>
              <a:rPr lang="el-GR" sz="3000">
                <a:cs typeface="Times New Roman" pitchFamily="18" charset="0"/>
              </a:rPr>
              <a:t>Η ανακάλυψη του ’60 και οι ιδέες των μαθητών </a:t>
            </a:r>
          </a:p>
          <a:p>
            <a:r>
              <a:rPr lang="el-GR" sz="3000">
                <a:cs typeface="Times New Roman" pitchFamily="18" charset="0"/>
              </a:rPr>
              <a:t>Το κίνημα των ιδεών και η αναζήτηση </a:t>
            </a:r>
            <a:r>
              <a:rPr lang="el-GR" sz="3000"/>
              <a:t>αξιοποίησης</a:t>
            </a:r>
          </a:p>
          <a:p>
            <a:r>
              <a:rPr lang="el-GR" sz="3000">
                <a:cs typeface="Times New Roman" pitchFamily="18" charset="0"/>
              </a:rPr>
              <a:t>Συλλογή και ταξινόμηση σχετικών ιδεών: η αδυναμία ανάδειξης γενεσιουργών (</a:t>
            </a:r>
            <a:r>
              <a:rPr lang="en-US" sz="3000">
                <a:cs typeface="Times New Roman" pitchFamily="18" charset="0"/>
              </a:rPr>
              <a:t>generic</a:t>
            </a:r>
            <a:r>
              <a:rPr lang="el-GR" sz="3000">
                <a:cs typeface="Times New Roman" pitchFamily="18" charset="0"/>
              </a:rPr>
              <a:t>) ιδεών</a:t>
            </a:r>
          </a:p>
          <a:p>
            <a:r>
              <a:rPr lang="el-GR" sz="3000">
                <a:cs typeface="Times New Roman" pitchFamily="18" charset="0"/>
              </a:rPr>
              <a:t>Ρόλος των ιδεών στη διδασκαλία: διαμόρφωση περιεχομένου</a:t>
            </a:r>
          </a:p>
          <a:p>
            <a:r>
              <a:rPr lang="el-GR" sz="3000">
                <a:cs typeface="Times New Roman" pitchFamily="18" charset="0"/>
              </a:rPr>
              <a:t>Ρόλος των ιδεών στη μάθηση: γνωστικές απαιτήσεις – έργα μαθητείας</a:t>
            </a:r>
          </a:p>
          <a:p>
            <a:r>
              <a:rPr lang="el-GR" sz="3000">
                <a:cs typeface="Times New Roman" pitchFamily="18" charset="0"/>
              </a:rPr>
              <a:t>Οι ιδέες ως δηλωτικού τύπου γνώση (declarative type knowledge)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685800" y="609600"/>
            <a:ext cx="7772400" cy="587375"/>
          </a:xfrm>
        </p:spPr>
        <p:txBody>
          <a:bodyPr>
            <a:normAutofit fontScale="90000"/>
          </a:bodyPr>
          <a:lstStyle/>
          <a:p>
            <a:r>
              <a:rPr lang="el-GR" sz="4000"/>
              <a:t>ΤΑ ΔΙΔΑΚΤΙΚΑ ΜΟΝΤΕΛΑ ΦΕ</a:t>
            </a:r>
          </a:p>
        </p:txBody>
      </p:sp>
      <p:sp>
        <p:nvSpPr>
          <p:cNvPr id="181251" name="Rectangle 3"/>
          <p:cNvSpPr>
            <a:spLocks noGrp="1" noChangeArrowheads="1"/>
          </p:cNvSpPr>
          <p:nvPr>
            <p:ph type="body" idx="1"/>
          </p:nvPr>
        </p:nvSpPr>
        <p:spPr>
          <a:xfrm>
            <a:off x="250825" y="1268413"/>
            <a:ext cx="8497888" cy="4827587"/>
          </a:xfrm>
        </p:spPr>
        <p:txBody>
          <a:bodyPr/>
          <a:lstStyle/>
          <a:p>
            <a:r>
              <a:rPr lang="el-GR"/>
              <a:t>Μεταφοράς της γνώσης </a:t>
            </a:r>
            <a:r>
              <a:rPr lang="en-US"/>
              <a:t>(transfer of knowledge)</a:t>
            </a:r>
          </a:p>
          <a:p>
            <a:endParaRPr lang="el-GR"/>
          </a:p>
          <a:p>
            <a:r>
              <a:rPr lang="el-GR"/>
              <a:t>Ανακαλυπτικό</a:t>
            </a:r>
            <a:r>
              <a:rPr lang="en-US"/>
              <a:t> (discovery)</a:t>
            </a:r>
          </a:p>
          <a:p>
            <a:endParaRPr lang="el-GR"/>
          </a:p>
          <a:p>
            <a:r>
              <a:rPr lang="el-GR"/>
              <a:t>Εποικοδομητικό</a:t>
            </a:r>
            <a:r>
              <a:rPr lang="en-US"/>
              <a:t> (constructivist)</a:t>
            </a:r>
          </a:p>
          <a:p>
            <a:endParaRPr lang="en-US"/>
          </a:p>
          <a:p>
            <a:r>
              <a:rPr lang="el-GR"/>
              <a:t>Διερευνητικό (</a:t>
            </a:r>
            <a:r>
              <a:rPr lang="en-US"/>
              <a:t>inquiry</a:t>
            </a:r>
            <a:r>
              <a:rPr lang="el-GR"/>
              <a:t>)</a:t>
            </a:r>
          </a:p>
          <a:p>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684213" y="188913"/>
            <a:ext cx="7772400" cy="1143000"/>
          </a:xfrm>
        </p:spPr>
        <p:txBody>
          <a:bodyPr/>
          <a:lstStyle/>
          <a:p>
            <a:r>
              <a:rPr lang="el-GR"/>
              <a:t>Μοντέλο Μεταφοράς της γνώσης</a:t>
            </a:r>
          </a:p>
        </p:txBody>
      </p:sp>
      <p:sp>
        <p:nvSpPr>
          <p:cNvPr id="183299" name="Rectangle 3"/>
          <p:cNvSpPr>
            <a:spLocks noGrp="1" noChangeArrowheads="1"/>
          </p:cNvSpPr>
          <p:nvPr>
            <p:ph type="body" idx="1"/>
          </p:nvPr>
        </p:nvSpPr>
        <p:spPr>
          <a:xfrm>
            <a:off x="468313" y="1557338"/>
            <a:ext cx="8424862" cy="4824412"/>
          </a:xfrm>
        </p:spPr>
        <p:txBody>
          <a:bodyPr/>
          <a:lstStyle/>
          <a:p>
            <a:r>
              <a:rPr lang="el-GR"/>
              <a:t>Η γνώση μεταφέρεται από τον εκπαιδευτικό στο μαθητή που είναι παθητικός δέκτης</a:t>
            </a:r>
          </a:p>
          <a:p>
            <a:r>
              <a:rPr lang="el-GR"/>
              <a:t>Υιοθετείται</a:t>
            </a:r>
            <a:r>
              <a:rPr lang="el-GR" b="1"/>
              <a:t> </a:t>
            </a:r>
            <a:r>
              <a:rPr lang="el-GR"/>
              <a:t>η Συμπεριφοριστική (</a:t>
            </a:r>
            <a:r>
              <a:rPr lang="en-US"/>
              <a:t>behaviorism</a:t>
            </a:r>
            <a:r>
              <a:rPr lang="el-GR"/>
              <a:t>) θεωρία μάθησης – Συσσωρευτική διαδικασία μεταβίβασης της γνώσης</a:t>
            </a:r>
          </a:p>
          <a:p>
            <a:r>
              <a:rPr lang="el-GR"/>
              <a:t>Συνήθως συνοδεύεται με Πείραμα</a:t>
            </a:r>
            <a:r>
              <a:rPr lang="el-GR" b="1"/>
              <a:t> </a:t>
            </a:r>
            <a:r>
              <a:rPr lang="el-GR"/>
              <a:t> Επίδειξης - Επιβεβαίωσης νέας γνώσης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685800" y="304800"/>
            <a:ext cx="7772400" cy="1143000"/>
          </a:xfrm>
        </p:spPr>
        <p:txBody>
          <a:bodyPr/>
          <a:lstStyle/>
          <a:p>
            <a:r>
              <a:rPr lang="el-GR">
                <a:latin typeface="Arial" pitchFamily="34" charset="0"/>
              </a:rPr>
              <a:t>ΑΝΑΚΑΛΥΠΤΙΚΟ ΜΟΝΤΕΛΟ</a:t>
            </a:r>
          </a:p>
        </p:txBody>
      </p:sp>
      <p:sp>
        <p:nvSpPr>
          <p:cNvPr id="89091" name="Rectangle 3"/>
          <p:cNvSpPr>
            <a:spLocks noGrp="1" noChangeArrowheads="1"/>
          </p:cNvSpPr>
          <p:nvPr>
            <p:ph type="body" idx="1"/>
          </p:nvPr>
        </p:nvSpPr>
        <p:spPr>
          <a:xfrm>
            <a:off x="228600" y="1524000"/>
            <a:ext cx="8610600" cy="5105400"/>
          </a:xfrm>
        </p:spPr>
        <p:txBody>
          <a:bodyPr/>
          <a:lstStyle/>
          <a:p>
            <a:r>
              <a:rPr lang="el-GR">
                <a:latin typeface="Arial" pitchFamily="34" charset="0"/>
              </a:rPr>
              <a:t>Ανακαλυπτική Επίδειξη (αε) </a:t>
            </a:r>
          </a:p>
          <a:p>
            <a:r>
              <a:rPr lang="el-GR">
                <a:latin typeface="Arial" pitchFamily="34" charset="0"/>
              </a:rPr>
              <a:t>Ανακαλυπτική Ομαδική Εργασία (αοε)</a:t>
            </a:r>
          </a:p>
          <a:p>
            <a:endParaRPr lang="el-GR">
              <a:latin typeface="Arial" pitchFamily="34" charset="0"/>
            </a:endParaRPr>
          </a:p>
          <a:p>
            <a:pPr>
              <a:buFontTx/>
              <a:buNone/>
            </a:pPr>
            <a:r>
              <a:rPr lang="el-GR" i="1">
                <a:latin typeface="Arial" pitchFamily="34" charset="0"/>
              </a:rPr>
              <a:t>   «</a:t>
            </a:r>
            <a:r>
              <a:rPr lang="el-GR" i="1">
                <a:latin typeface="Arial" pitchFamily="34" charset="0"/>
                <a:cs typeface="Arial" pitchFamily="34" charset="0"/>
              </a:rPr>
              <a:t>Η διδακτέα ύλη προωθείται από τις απαντήσεις μαθητών / τριών σε ερωτήσεις δάσκαλου / ας, οι οποίες υλοποιούν τους στόχους του μαθήματος</a:t>
            </a:r>
            <a:r>
              <a:rPr lang="el-GR" i="1">
                <a:latin typeface="Arial" pitchFamily="34" charset="0"/>
              </a:rPr>
              <a:t>»</a:t>
            </a:r>
            <a:r>
              <a:rPr lang="el-G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228600" y="381000"/>
            <a:ext cx="8686800" cy="762000"/>
          </a:xfrm>
        </p:spPr>
        <p:txBody>
          <a:bodyPr/>
          <a:lstStyle/>
          <a:p>
            <a:r>
              <a:rPr lang="el-GR" sz="3600">
                <a:latin typeface="Arial" pitchFamily="34" charset="0"/>
                <a:cs typeface="Arial" pitchFamily="34" charset="0"/>
              </a:rPr>
              <a:t>ΠΕΡΙΕΧΟΜΕΝΟ</a:t>
            </a:r>
            <a:r>
              <a:rPr lang="el-GR" sz="3600">
                <a:latin typeface="Arial" pitchFamily="34" charset="0"/>
              </a:rPr>
              <a:t> ΠΟΥ ΑΝΑΚΑΛΥΠΤΕΤΑΙ</a:t>
            </a:r>
          </a:p>
        </p:txBody>
      </p:sp>
      <p:sp>
        <p:nvSpPr>
          <p:cNvPr id="90115" name="Rectangle 3"/>
          <p:cNvSpPr>
            <a:spLocks noGrp="1" noChangeArrowheads="1"/>
          </p:cNvSpPr>
          <p:nvPr>
            <p:ph type="body" idx="1"/>
          </p:nvPr>
        </p:nvSpPr>
        <p:spPr>
          <a:xfrm>
            <a:off x="457200" y="1295400"/>
            <a:ext cx="8382000" cy="4800600"/>
          </a:xfrm>
        </p:spPr>
        <p:txBody>
          <a:bodyPr/>
          <a:lstStyle/>
          <a:p>
            <a:pPr>
              <a:lnSpc>
                <a:spcPct val="90000"/>
              </a:lnSpc>
              <a:buFontTx/>
              <a:buNone/>
            </a:pPr>
            <a:r>
              <a:rPr lang="el-GR" sz="2800" b="1" i="1">
                <a:latin typeface="Arial" pitchFamily="34" charset="0"/>
                <a:cs typeface="Arial" pitchFamily="34" charset="0"/>
              </a:rPr>
              <a:t>ανακαλύπτεται</a:t>
            </a:r>
            <a:r>
              <a:rPr lang="el-GR" sz="2800">
                <a:latin typeface="Arial" pitchFamily="34" charset="0"/>
                <a:cs typeface="Arial" pitchFamily="34" charset="0"/>
              </a:rPr>
              <a:t>:</a:t>
            </a:r>
            <a:endParaRPr lang="en-GB" sz="2800">
              <a:latin typeface="Arial" pitchFamily="34" charset="0"/>
              <a:cs typeface="Arial" pitchFamily="34" charset="0"/>
            </a:endParaRPr>
          </a:p>
          <a:p>
            <a:pPr>
              <a:lnSpc>
                <a:spcPct val="90000"/>
              </a:lnSpc>
              <a:buFontTx/>
              <a:buNone/>
            </a:pPr>
            <a:r>
              <a:rPr lang="el-GR" sz="2800"/>
              <a:t>      </a:t>
            </a:r>
            <a:r>
              <a:rPr lang="el-GR" sz="2800">
                <a:latin typeface="Symbol" pitchFamily="18" charset="2"/>
                <a:cs typeface="Arial" pitchFamily="34" charset="0"/>
              </a:rPr>
              <a:t>*</a:t>
            </a:r>
            <a:r>
              <a:rPr lang="el-GR" sz="2800">
                <a:cs typeface="Times New Roman" pitchFamily="18" charset="0"/>
              </a:rPr>
              <a:t> </a:t>
            </a:r>
            <a:r>
              <a:rPr lang="el-GR" sz="2800">
                <a:latin typeface="Arial" pitchFamily="34" charset="0"/>
                <a:cs typeface="Arial" pitchFamily="34" charset="0"/>
              </a:rPr>
              <a:t>Ιδιότητες και ταξινομήσεις σωμάτων</a:t>
            </a:r>
            <a:endParaRPr lang="en-GB" sz="2800">
              <a:latin typeface="Arial" pitchFamily="34" charset="0"/>
              <a:cs typeface="Arial" pitchFamily="34" charset="0"/>
            </a:endParaRPr>
          </a:p>
          <a:p>
            <a:pPr>
              <a:lnSpc>
                <a:spcPct val="90000"/>
              </a:lnSpc>
              <a:buFontTx/>
              <a:buNone/>
            </a:pPr>
            <a:r>
              <a:rPr lang="el-GR" sz="2800"/>
              <a:t>      </a:t>
            </a:r>
            <a:r>
              <a:rPr lang="el-GR" sz="2800">
                <a:latin typeface="Symbol" pitchFamily="18" charset="2"/>
                <a:cs typeface="Arial" pitchFamily="34" charset="0"/>
              </a:rPr>
              <a:t>*</a:t>
            </a:r>
            <a:r>
              <a:rPr lang="el-GR" sz="2800">
                <a:cs typeface="Times New Roman" pitchFamily="18" charset="0"/>
              </a:rPr>
              <a:t> </a:t>
            </a:r>
            <a:r>
              <a:rPr lang="el-GR" sz="2800">
                <a:latin typeface="Arial" pitchFamily="34" charset="0"/>
                <a:cs typeface="Arial" pitchFamily="34" charset="0"/>
              </a:rPr>
              <a:t>Σχέσεις μεγεθών και φαινομένων</a:t>
            </a:r>
            <a:r>
              <a:rPr lang="el-GR" sz="2800">
                <a:latin typeface="Arial" pitchFamily="34" charset="0"/>
              </a:rPr>
              <a:t>  </a:t>
            </a:r>
          </a:p>
          <a:p>
            <a:pPr>
              <a:lnSpc>
                <a:spcPct val="90000"/>
              </a:lnSpc>
              <a:buFontTx/>
              <a:buNone/>
            </a:pPr>
            <a:r>
              <a:rPr lang="el-GR" sz="2800">
                <a:latin typeface="Arial" pitchFamily="34" charset="0"/>
              </a:rPr>
              <a:t>      </a:t>
            </a:r>
            <a:r>
              <a:rPr lang="el-GR" sz="2800">
                <a:latin typeface="Symbol" pitchFamily="18" charset="2"/>
                <a:cs typeface="Arial" pitchFamily="34" charset="0"/>
              </a:rPr>
              <a:t>*</a:t>
            </a:r>
            <a:r>
              <a:rPr lang="el-GR" sz="2800">
                <a:cs typeface="Times New Roman" pitchFamily="18" charset="0"/>
              </a:rPr>
              <a:t> </a:t>
            </a:r>
            <a:r>
              <a:rPr lang="el-GR" sz="2800">
                <a:latin typeface="Arial" pitchFamily="34" charset="0"/>
                <a:cs typeface="Arial" pitchFamily="34" charset="0"/>
              </a:rPr>
              <a:t>Εφαρμογές σχέσεων και αρχών</a:t>
            </a:r>
            <a:r>
              <a:rPr lang="el-GR" sz="2800">
                <a:latin typeface="Arial" pitchFamily="34" charset="0"/>
              </a:rPr>
              <a:t>  </a:t>
            </a:r>
          </a:p>
          <a:p>
            <a:pPr>
              <a:lnSpc>
                <a:spcPct val="90000"/>
              </a:lnSpc>
              <a:buFontTx/>
              <a:buNone/>
            </a:pPr>
            <a:r>
              <a:rPr lang="el-GR" sz="2800">
                <a:latin typeface="Arial" pitchFamily="34" charset="0"/>
              </a:rPr>
              <a:t>      </a:t>
            </a:r>
            <a:r>
              <a:rPr lang="el-GR" sz="2800">
                <a:latin typeface="Symbol" pitchFamily="18" charset="2"/>
                <a:cs typeface="Arial" pitchFamily="34" charset="0"/>
              </a:rPr>
              <a:t>*</a:t>
            </a:r>
            <a:r>
              <a:rPr lang="el-GR" sz="2800">
                <a:cs typeface="Times New Roman" pitchFamily="18" charset="0"/>
              </a:rPr>
              <a:t> </a:t>
            </a:r>
            <a:r>
              <a:rPr lang="el-GR" sz="2800">
                <a:latin typeface="Arial" pitchFamily="34" charset="0"/>
                <a:cs typeface="Arial" pitchFamily="34" charset="0"/>
              </a:rPr>
              <a:t>Εμπειρικοί νόμοι</a:t>
            </a:r>
            <a:r>
              <a:rPr lang="el-GR" sz="2800">
                <a:latin typeface="Arial" pitchFamily="34" charset="0"/>
              </a:rPr>
              <a:t> </a:t>
            </a:r>
          </a:p>
          <a:p>
            <a:pPr>
              <a:lnSpc>
                <a:spcPct val="90000"/>
              </a:lnSpc>
              <a:buFontTx/>
              <a:buNone/>
            </a:pPr>
            <a:r>
              <a:rPr lang="el-GR" sz="2800"/>
              <a:t>       </a:t>
            </a:r>
            <a:r>
              <a:rPr lang="el-GR" sz="2800">
                <a:latin typeface="Symbol" pitchFamily="18" charset="2"/>
                <a:cs typeface="Arial" pitchFamily="34" charset="0"/>
              </a:rPr>
              <a:t>*</a:t>
            </a:r>
            <a:r>
              <a:rPr lang="el-GR" sz="2800">
                <a:cs typeface="Times New Roman" pitchFamily="18" charset="0"/>
              </a:rPr>
              <a:t> </a:t>
            </a:r>
            <a:r>
              <a:rPr lang="el-GR" sz="2800">
                <a:latin typeface="Arial" pitchFamily="34" charset="0"/>
                <a:cs typeface="Arial" pitchFamily="34" charset="0"/>
              </a:rPr>
              <a:t>Στοιχεία μεθοδολογίας</a:t>
            </a:r>
            <a:endParaRPr lang="en-GB" sz="2800">
              <a:latin typeface="Arial" pitchFamily="34" charset="0"/>
              <a:cs typeface="Arial" pitchFamily="34" charset="0"/>
            </a:endParaRPr>
          </a:p>
          <a:p>
            <a:pPr>
              <a:lnSpc>
                <a:spcPct val="90000"/>
              </a:lnSpc>
            </a:pPr>
            <a:endParaRPr lang="en-GB" sz="2800">
              <a:latin typeface="Arial" pitchFamily="34" charset="0"/>
              <a:cs typeface="Arial" pitchFamily="34" charset="0"/>
            </a:endParaRPr>
          </a:p>
          <a:p>
            <a:pPr>
              <a:lnSpc>
                <a:spcPct val="90000"/>
              </a:lnSpc>
              <a:buFontTx/>
              <a:buNone/>
            </a:pPr>
            <a:r>
              <a:rPr lang="el-GR" sz="2800" b="1" i="1">
                <a:latin typeface="Arial" pitchFamily="34" charset="0"/>
              </a:rPr>
              <a:t>   </a:t>
            </a:r>
            <a:r>
              <a:rPr lang="el-GR" sz="2800" b="1" i="1">
                <a:latin typeface="Arial" pitchFamily="34" charset="0"/>
                <a:cs typeface="Arial" pitchFamily="34" charset="0"/>
              </a:rPr>
              <a:t>δύσκολα ανακαλύπτεται</a:t>
            </a:r>
            <a:r>
              <a:rPr lang="el-GR" sz="2800">
                <a:latin typeface="Arial" pitchFamily="34" charset="0"/>
                <a:cs typeface="Arial" pitchFamily="34" charset="0"/>
              </a:rPr>
              <a:t>:</a:t>
            </a:r>
            <a:endParaRPr lang="en-GB" sz="2800">
              <a:latin typeface="Arial" pitchFamily="34" charset="0"/>
              <a:cs typeface="Arial" pitchFamily="34" charset="0"/>
            </a:endParaRPr>
          </a:p>
          <a:p>
            <a:pPr>
              <a:lnSpc>
                <a:spcPct val="90000"/>
              </a:lnSpc>
            </a:pPr>
            <a:r>
              <a:rPr lang="el-GR" sz="2800">
                <a:latin typeface="Arial" pitchFamily="34" charset="0"/>
              </a:rPr>
              <a:t> </a:t>
            </a:r>
            <a:r>
              <a:rPr lang="el-GR" sz="2800">
                <a:latin typeface="Arial" pitchFamily="34" charset="0"/>
                <a:cs typeface="Arial" pitchFamily="34" charset="0"/>
              </a:rPr>
              <a:t>Έννοιες</a:t>
            </a:r>
            <a:endParaRPr lang="en-GB" sz="2800">
              <a:latin typeface="Arial" pitchFamily="34" charset="0"/>
              <a:cs typeface="Arial" pitchFamily="34" charset="0"/>
            </a:endParaRPr>
          </a:p>
          <a:p>
            <a:pPr>
              <a:lnSpc>
                <a:spcPct val="90000"/>
              </a:lnSpc>
            </a:pPr>
            <a:r>
              <a:rPr lang="el-GR" sz="2800">
                <a:latin typeface="Arial" pitchFamily="34" charset="0"/>
              </a:rPr>
              <a:t> </a:t>
            </a:r>
            <a:r>
              <a:rPr lang="el-GR" sz="2800">
                <a:latin typeface="Arial" pitchFamily="34" charset="0"/>
                <a:cs typeface="Arial" pitchFamily="34" charset="0"/>
              </a:rPr>
              <a:t>Ερμηνευτικά μοντέλα</a:t>
            </a:r>
            <a:endParaRPr lang="en-GB" sz="2800">
              <a:latin typeface="Arial" pitchFamily="34" charset="0"/>
              <a:cs typeface="Arial" pitchFamily="34" charset="0"/>
            </a:endParaRPr>
          </a:p>
          <a:p>
            <a:pPr>
              <a:lnSpc>
                <a:spcPct val="90000"/>
              </a:lnSpc>
            </a:pPr>
            <a:r>
              <a:rPr lang="el-GR" sz="2800"/>
              <a:t> </a:t>
            </a:r>
            <a:r>
              <a:rPr lang="en-GB" sz="2800">
                <a:latin typeface="Arial" pitchFamily="34" charset="0"/>
                <a:cs typeface="Arial" pitchFamily="34" charset="0"/>
              </a:rPr>
              <a:t>Μικρόκοσμο</a:t>
            </a:r>
            <a:r>
              <a:rPr lang="el-GR" sz="2800">
                <a:latin typeface="Arial" pitchFamily="34" charset="0"/>
              </a:rPr>
              <a:t>ς</a:t>
            </a:r>
            <a:r>
              <a:rPr lang="en-US" sz="2800">
                <a:latin typeface="Arial" pitchFamily="34" charset="0"/>
                <a:cs typeface="Arial" pitchFamily="34" charset="0"/>
              </a:rPr>
              <a:t> </a:t>
            </a:r>
            <a:endParaRPr lang="el-GR" sz="2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381000" y="228600"/>
            <a:ext cx="8763000" cy="609600"/>
          </a:xfrm>
        </p:spPr>
        <p:txBody>
          <a:bodyPr/>
          <a:lstStyle/>
          <a:p>
            <a:r>
              <a:rPr lang="el-GR" b="1">
                <a:latin typeface="Arial" pitchFamily="34" charset="0"/>
                <a:cs typeface="Arial" pitchFamily="34" charset="0"/>
              </a:rPr>
              <a:t>ΕΠΟΙΚΟΔΟΜΗΤΙΚΟ ΜΟΝΤΕΛΟ </a:t>
            </a:r>
            <a:r>
              <a:rPr lang="el-GR" b="1">
                <a:latin typeface="Arial" pitchFamily="34" charset="0"/>
              </a:rPr>
              <a:t> </a:t>
            </a:r>
          </a:p>
        </p:txBody>
      </p:sp>
      <p:sp>
        <p:nvSpPr>
          <p:cNvPr id="95235" name="Rectangle 3"/>
          <p:cNvSpPr>
            <a:spLocks noGrp="1" noChangeArrowheads="1"/>
          </p:cNvSpPr>
          <p:nvPr>
            <p:ph type="body" idx="1"/>
          </p:nvPr>
        </p:nvSpPr>
        <p:spPr>
          <a:xfrm>
            <a:off x="0" y="914400"/>
            <a:ext cx="9144000" cy="6248400"/>
          </a:xfrm>
        </p:spPr>
        <p:txBody>
          <a:bodyPr/>
          <a:lstStyle/>
          <a:p>
            <a:pPr>
              <a:lnSpc>
                <a:spcPct val="90000"/>
              </a:lnSpc>
            </a:pPr>
            <a:r>
              <a:rPr lang="el-GR" sz="2400" i="1" u="sng">
                <a:latin typeface="Arial" pitchFamily="34" charset="0"/>
                <a:cs typeface="Arial" pitchFamily="34" charset="0"/>
              </a:rPr>
              <a:t>Προυπόθεση:</a:t>
            </a:r>
            <a:endParaRPr lang="el-GR" sz="2400"/>
          </a:p>
          <a:p>
            <a:pPr>
              <a:lnSpc>
                <a:spcPct val="90000"/>
              </a:lnSpc>
              <a:buFontTx/>
              <a:buNone/>
            </a:pPr>
            <a:r>
              <a:rPr lang="el-GR" sz="2400">
                <a:latin typeface="Wingdings" pitchFamily="2" charset="2"/>
                <a:cs typeface="Arial" pitchFamily="34" charset="0"/>
              </a:rPr>
              <a:t>Ø</a:t>
            </a:r>
            <a:r>
              <a:rPr lang="el-GR" sz="2400">
                <a:cs typeface="Times New Roman" pitchFamily="18" charset="0"/>
              </a:rPr>
              <a:t> </a:t>
            </a:r>
            <a:r>
              <a:rPr lang="el-GR" sz="2400">
                <a:latin typeface="Arial" pitchFamily="34" charset="0"/>
                <a:cs typeface="Arial" pitchFamily="34" charset="0"/>
              </a:rPr>
              <a:t>Ύπαρξη διαισθητικών εναλλακτικών ιδεών και επίδρασή τους στη διδασκαλία</a:t>
            </a:r>
            <a:endParaRPr lang="el-GR" sz="2400">
              <a:cs typeface="Times New Roman" pitchFamily="18" charset="0"/>
            </a:endParaRPr>
          </a:p>
          <a:p>
            <a:pPr>
              <a:lnSpc>
                <a:spcPct val="90000"/>
              </a:lnSpc>
            </a:pPr>
            <a:r>
              <a:rPr lang="el-GR" sz="2400" i="1" u="sng">
                <a:latin typeface="Arial" pitchFamily="34" charset="0"/>
                <a:cs typeface="Arial" pitchFamily="34" charset="0"/>
              </a:rPr>
              <a:t>Μαθητής: </a:t>
            </a:r>
            <a:endParaRPr lang="el-GR" sz="2400">
              <a:cs typeface="Times New Roman" pitchFamily="18" charset="0"/>
            </a:endParaRPr>
          </a:p>
          <a:p>
            <a:pPr>
              <a:lnSpc>
                <a:spcPct val="90000"/>
              </a:lnSpc>
              <a:buFontTx/>
              <a:buNone/>
            </a:pPr>
            <a:r>
              <a:rPr lang="el-GR" sz="2400">
                <a:latin typeface="Wingdings" pitchFamily="2" charset="2"/>
                <a:cs typeface="Arial" pitchFamily="34" charset="0"/>
              </a:rPr>
              <a:t>Ø</a:t>
            </a:r>
            <a:r>
              <a:rPr lang="el-GR" sz="2400">
                <a:cs typeface="Times New Roman" pitchFamily="18" charset="0"/>
              </a:rPr>
              <a:t>    </a:t>
            </a:r>
            <a:r>
              <a:rPr lang="el-GR" sz="2400">
                <a:latin typeface="Arial" pitchFamily="34" charset="0"/>
                <a:cs typeface="Arial" pitchFamily="34" charset="0"/>
              </a:rPr>
              <a:t>Ενήμερος απόψεών του, καθώς και των συμμαθητών του </a:t>
            </a:r>
            <a:endParaRPr lang="el-GR" sz="2400">
              <a:cs typeface="Times New Roman" pitchFamily="18" charset="0"/>
            </a:endParaRPr>
          </a:p>
          <a:p>
            <a:pPr>
              <a:lnSpc>
                <a:spcPct val="90000"/>
              </a:lnSpc>
              <a:buFontTx/>
              <a:buNone/>
            </a:pPr>
            <a:r>
              <a:rPr lang="el-GR" sz="2400"/>
              <a:t> </a:t>
            </a:r>
            <a:r>
              <a:rPr lang="el-GR" sz="2400">
                <a:latin typeface="Wingdings" pitchFamily="2" charset="2"/>
                <a:cs typeface="Arial" pitchFamily="34" charset="0"/>
              </a:rPr>
              <a:t>Ø</a:t>
            </a:r>
            <a:r>
              <a:rPr lang="el-GR" sz="2400">
                <a:cs typeface="Times New Roman" pitchFamily="18" charset="0"/>
              </a:rPr>
              <a:t>   </a:t>
            </a:r>
            <a:r>
              <a:rPr lang="el-GR" sz="2400">
                <a:latin typeface="Arial" pitchFamily="34" charset="0"/>
                <a:cs typeface="Arial" pitchFamily="34" charset="0"/>
              </a:rPr>
              <a:t>Κατασκευάζει τη γνώση,</a:t>
            </a:r>
            <a:endParaRPr lang="el-GR" sz="2400">
              <a:cs typeface="Times New Roman" pitchFamily="18" charset="0"/>
            </a:endParaRPr>
          </a:p>
          <a:p>
            <a:pPr>
              <a:lnSpc>
                <a:spcPct val="90000"/>
              </a:lnSpc>
              <a:buFontTx/>
              <a:buNone/>
            </a:pPr>
            <a:r>
              <a:rPr lang="el-GR" sz="2400"/>
              <a:t> </a:t>
            </a:r>
            <a:r>
              <a:rPr lang="el-GR" sz="2400">
                <a:latin typeface="Wingdings" pitchFamily="2" charset="2"/>
                <a:cs typeface="Arial" pitchFamily="34" charset="0"/>
              </a:rPr>
              <a:t>Ø</a:t>
            </a:r>
            <a:r>
              <a:rPr lang="el-GR" sz="2400">
                <a:cs typeface="Times New Roman" pitchFamily="18" charset="0"/>
              </a:rPr>
              <a:t>   </a:t>
            </a:r>
            <a:r>
              <a:rPr lang="el-GR" sz="2400">
                <a:latin typeface="Arial" pitchFamily="34" charset="0"/>
                <a:cs typeface="Arial" pitchFamily="34" charset="0"/>
              </a:rPr>
              <a:t>Αναγνωρίζει την «ανωτερότητα» της νέας γνώσης</a:t>
            </a:r>
            <a:endParaRPr lang="el-GR" sz="2400">
              <a:cs typeface="Times New Roman" pitchFamily="18" charset="0"/>
            </a:endParaRPr>
          </a:p>
          <a:p>
            <a:pPr>
              <a:lnSpc>
                <a:spcPct val="90000"/>
              </a:lnSpc>
              <a:buFontTx/>
              <a:buNone/>
            </a:pPr>
            <a:r>
              <a:rPr lang="el-GR" sz="2400"/>
              <a:t> </a:t>
            </a:r>
            <a:r>
              <a:rPr lang="el-GR" sz="2400">
                <a:latin typeface="Wingdings" pitchFamily="2" charset="2"/>
                <a:cs typeface="Arial" pitchFamily="34" charset="0"/>
              </a:rPr>
              <a:t>Ø</a:t>
            </a:r>
            <a:r>
              <a:rPr lang="el-GR" sz="2400">
                <a:cs typeface="Times New Roman" pitchFamily="18" charset="0"/>
              </a:rPr>
              <a:t>   </a:t>
            </a:r>
            <a:r>
              <a:rPr lang="el-GR" sz="2400">
                <a:latin typeface="Arial" pitchFamily="34" charset="0"/>
                <a:cs typeface="Arial" pitchFamily="34" charset="0"/>
              </a:rPr>
              <a:t>Αναγνωρίζει την πορεία μάθησης</a:t>
            </a:r>
            <a:endParaRPr lang="el-GR" sz="2400">
              <a:cs typeface="Times New Roman" pitchFamily="18" charset="0"/>
            </a:endParaRPr>
          </a:p>
          <a:p>
            <a:pPr>
              <a:lnSpc>
                <a:spcPct val="90000"/>
              </a:lnSpc>
            </a:pPr>
            <a:r>
              <a:rPr lang="el-GR" sz="2400" i="1" u="sng">
                <a:latin typeface="Arial" pitchFamily="34" charset="0"/>
                <a:cs typeface="Arial" pitchFamily="34" charset="0"/>
              </a:rPr>
              <a:t>Εκπαιδευτικός:</a:t>
            </a:r>
            <a:endParaRPr lang="el-GR" sz="2400">
              <a:cs typeface="Times New Roman" pitchFamily="18" charset="0"/>
            </a:endParaRPr>
          </a:p>
          <a:p>
            <a:pPr>
              <a:lnSpc>
                <a:spcPct val="90000"/>
              </a:lnSpc>
              <a:buFontTx/>
              <a:buNone/>
            </a:pPr>
            <a:r>
              <a:rPr lang="el-GR" sz="2400">
                <a:latin typeface="Wingdings" pitchFamily="2" charset="2"/>
                <a:cs typeface="Arial" pitchFamily="34" charset="0"/>
              </a:rPr>
              <a:t>Ø</a:t>
            </a:r>
            <a:r>
              <a:rPr lang="el-GR" sz="2400">
                <a:cs typeface="Times New Roman" pitchFamily="18" charset="0"/>
              </a:rPr>
              <a:t>  </a:t>
            </a:r>
            <a:r>
              <a:rPr lang="el-GR" sz="2400">
                <a:latin typeface="Arial" pitchFamily="34" charset="0"/>
                <a:cs typeface="Arial" pitchFamily="34" charset="0"/>
              </a:rPr>
              <a:t>Ανιχνεύει / βρίσκει τις ι.μ. και τις μοντελοποιεί</a:t>
            </a:r>
            <a:endParaRPr lang="el-GR" sz="2400">
              <a:cs typeface="Times New Roman" pitchFamily="18" charset="0"/>
            </a:endParaRPr>
          </a:p>
          <a:p>
            <a:pPr>
              <a:lnSpc>
                <a:spcPct val="90000"/>
              </a:lnSpc>
              <a:buFontTx/>
              <a:buNone/>
            </a:pPr>
            <a:r>
              <a:rPr lang="el-GR" sz="2400">
                <a:latin typeface="Wingdings" pitchFamily="2" charset="2"/>
                <a:cs typeface="Arial" pitchFamily="34" charset="0"/>
              </a:rPr>
              <a:t>Ø</a:t>
            </a:r>
            <a:r>
              <a:rPr lang="el-GR" sz="2400">
                <a:cs typeface="Times New Roman" pitchFamily="18" charset="0"/>
              </a:rPr>
              <a:t> </a:t>
            </a:r>
            <a:r>
              <a:rPr lang="el-GR" sz="2400"/>
              <a:t> </a:t>
            </a:r>
            <a:r>
              <a:rPr lang="el-GR" sz="2400">
                <a:cs typeface="Times New Roman" pitchFamily="18" charset="0"/>
              </a:rPr>
              <a:t> </a:t>
            </a:r>
            <a:r>
              <a:rPr lang="el-GR" sz="2400">
                <a:latin typeface="Arial" pitchFamily="34" charset="0"/>
                <a:cs typeface="Arial" pitchFamily="34" charset="0"/>
              </a:rPr>
              <a:t>Διευκολύνει τη μάθηση</a:t>
            </a:r>
            <a:endParaRPr lang="el-GR" sz="2400">
              <a:cs typeface="Times New Roman" pitchFamily="18" charset="0"/>
            </a:endParaRPr>
          </a:p>
          <a:p>
            <a:pPr>
              <a:lnSpc>
                <a:spcPct val="90000"/>
              </a:lnSpc>
              <a:buFontTx/>
              <a:buNone/>
            </a:pPr>
            <a:r>
              <a:rPr lang="el-GR" sz="2400">
                <a:latin typeface="Wingdings" pitchFamily="2" charset="2"/>
                <a:cs typeface="Arial" pitchFamily="34" charset="0"/>
              </a:rPr>
              <a:t>Ø</a:t>
            </a:r>
            <a:r>
              <a:rPr lang="el-GR" sz="2400">
                <a:cs typeface="Times New Roman" pitchFamily="18" charset="0"/>
              </a:rPr>
              <a:t>  </a:t>
            </a:r>
            <a:r>
              <a:rPr lang="el-GR" sz="2400">
                <a:latin typeface="Arial" pitchFamily="34" charset="0"/>
                <a:cs typeface="Arial" pitchFamily="34" charset="0"/>
              </a:rPr>
              <a:t>Εισάγει τη νέα γνώση, ως ευλογοφανή και παραγωγικότερη αρχικής </a:t>
            </a:r>
            <a:endParaRPr lang="el-GR" sz="2400">
              <a:cs typeface="Times New Roman" pitchFamily="18" charset="0"/>
            </a:endParaRPr>
          </a:p>
          <a:p>
            <a:pPr>
              <a:lnSpc>
                <a:spcPct val="90000"/>
              </a:lnSpc>
              <a:buFontTx/>
              <a:buNone/>
            </a:pPr>
            <a:r>
              <a:rPr lang="el-GR" sz="2400">
                <a:latin typeface="Wingdings" pitchFamily="2" charset="2"/>
                <a:cs typeface="Arial" pitchFamily="34" charset="0"/>
              </a:rPr>
              <a:t>Ø</a:t>
            </a:r>
            <a:r>
              <a:rPr lang="el-GR" sz="2400"/>
              <a:t>  </a:t>
            </a:r>
            <a:r>
              <a:rPr lang="el-GR" sz="2400">
                <a:cs typeface="Times New Roman" pitchFamily="18" charset="0"/>
              </a:rPr>
              <a:t> </a:t>
            </a:r>
            <a:r>
              <a:rPr lang="el-GR" sz="2400">
                <a:latin typeface="Arial" pitchFamily="34" charset="0"/>
                <a:cs typeface="Arial" pitchFamily="34" charset="0"/>
              </a:rPr>
              <a:t>Επιδεικνύει διδακτικό υλικό ή οδηγεί τους Μ. να το κάνουν</a:t>
            </a:r>
            <a:endParaRPr lang="el-GR" sz="2400">
              <a:cs typeface="Times New Roman" pitchFamily="18" charset="0"/>
            </a:endParaRPr>
          </a:p>
          <a:p>
            <a:pPr>
              <a:lnSpc>
                <a:spcPct val="90000"/>
              </a:lnSpc>
            </a:pPr>
            <a:endParaRPr lang="el-GR"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p:cNvSpPr>
            <a:spLocks noGrp="1" noChangeArrowheads="1"/>
          </p:cNvSpPr>
          <p:nvPr>
            <p:ph type="body" idx="1"/>
          </p:nvPr>
        </p:nvSpPr>
        <p:spPr>
          <a:xfrm>
            <a:off x="685800" y="457200"/>
            <a:ext cx="7772400" cy="5638800"/>
          </a:xfrm>
        </p:spPr>
        <p:txBody>
          <a:bodyPr/>
          <a:lstStyle/>
          <a:p>
            <a:r>
              <a:rPr lang="el-GR" sz="2800" i="1" u="sng">
                <a:latin typeface="Arial" pitchFamily="34" charset="0"/>
                <a:cs typeface="Arial" pitchFamily="34" charset="0"/>
              </a:rPr>
              <a:t>Περιεχόμενο διδασκαλίας:</a:t>
            </a:r>
            <a:endParaRPr lang="el-GR" sz="2800">
              <a:cs typeface="Times New Roman" pitchFamily="18" charset="0"/>
            </a:endParaRPr>
          </a:p>
          <a:p>
            <a:pPr>
              <a:buFontTx/>
              <a:buNone/>
            </a:pPr>
            <a:r>
              <a:rPr lang="el-GR" sz="2800">
                <a:latin typeface="Wingdings" pitchFamily="2" charset="2"/>
                <a:cs typeface="Arial" pitchFamily="34" charset="0"/>
              </a:rPr>
              <a:t>Ø</a:t>
            </a:r>
            <a:r>
              <a:rPr lang="el-GR" sz="2800">
                <a:cs typeface="Times New Roman" pitchFamily="18" charset="0"/>
              </a:rPr>
              <a:t>  </a:t>
            </a:r>
            <a:r>
              <a:rPr lang="el-GR" sz="2800">
                <a:latin typeface="Arial" pitchFamily="34" charset="0"/>
                <a:cs typeface="Arial" pitchFamily="34" charset="0"/>
              </a:rPr>
              <a:t>Επιλέγεται και μετασχηματίζεται διδακτικά</a:t>
            </a:r>
            <a:endParaRPr lang="el-GR" sz="2800">
              <a:cs typeface="Times New Roman" pitchFamily="18" charset="0"/>
            </a:endParaRPr>
          </a:p>
          <a:p>
            <a:endParaRPr lang="el-GR" sz="2800">
              <a:cs typeface="Times New Roman" pitchFamily="18" charset="0"/>
            </a:endParaRPr>
          </a:p>
          <a:p>
            <a:r>
              <a:rPr lang="el-GR" sz="2800" b="1" i="1" u="sng">
                <a:latin typeface="Arial" pitchFamily="34" charset="0"/>
                <a:cs typeface="Arial" pitchFamily="34" charset="0"/>
              </a:rPr>
              <a:t>Στρατηγικές στο εποικοδομητικό μοντέλο</a:t>
            </a:r>
            <a:endParaRPr lang="el-GR" sz="2800" b="1" i="1" u="sng">
              <a:cs typeface="Times New Roman" pitchFamily="18" charset="0"/>
            </a:endParaRPr>
          </a:p>
          <a:p>
            <a:pPr>
              <a:buFont typeface="Wingdings" pitchFamily="2" charset="2"/>
              <a:buChar char="Ø"/>
            </a:pPr>
            <a:r>
              <a:rPr lang="el-GR" sz="2800"/>
              <a:t>   </a:t>
            </a:r>
            <a:r>
              <a:rPr lang="el-GR" sz="2800">
                <a:latin typeface="Arial" pitchFamily="34" charset="0"/>
                <a:cs typeface="Arial" pitchFamily="34" charset="0"/>
              </a:rPr>
              <a:t>Γνωστικής σύγκρουσης</a:t>
            </a:r>
            <a:endParaRPr lang="el-GR" sz="2800">
              <a:cs typeface="Times New Roman" pitchFamily="18" charset="0"/>
            </a:endParaRPr>
          </a:p>
          <a:p>
            <a:pPr>
              <a:buFont typeface="Wingdings" pitchFamily="2" charset="2"/>
              <a:buChar char="Ø"/>
            </a:pPr>
            <a:r>
              <a:rPr lang="el-GR" sz="2800"/>
              <a:t>   </a:t>
            </a:r>
            <a:r>
              <a:rPr lang="el-GR" sz="2800">
                <a:cs typeface="Times New Roman" pitchFamily="18" charset="0"/>
              </a:rPr>
              <a:t> </a:t>
            </a:r>
            <a:r>
              <a:rPr lang="el-GR" sz="2800">
                <a:latin typeface="Arial" pitchFamily="34" charset="0"/>
                <a:cs typeface="Arial" pitchFamily="34" charset="0"/>
              </a:rPr>
              <a:t>Ενίσχυσης των ιδεών</a:t>
            </a:r>
            <a:endParaRPr lang="el-GR" sz="2800">
              <a:cs typeface="Times New Roman" pitchFamily="18" charset="0"/>
            </a:endParaRPr>
          </a:p>
          <a:p>
            <a:pPr>
              <a:buFont typeface="Wingdings" pitchFamily="2" charset="2"/>
              <a:buChar char="Ø"/>
            </a:pPr>
            <a:r>
              <a:rPr lang="el-GR" sz="2800"/>
              <a:t>   </a:t>
            </a:r>
            <a:r>
              <a:rPr lang="el-GR" sz="2800">
                <a:cs typeface="Times New Roman" pitchFamily="18" charset="0"/>
              </a:rPr>
              <a:t> </a:t>
            </a:r>
            <a:r>
              <a:rPr lang="el-GR" sz="2800">
                <a:latin typeface="Arial" pitchFamily="34" charset="0"/>
                <a:cs typeface="Arial" pitchFamily="34" charset="0"/>
              </a:rPr>
              <a:t>Αναλογίες και Μεταφορές</a:t>
            </a:r>
            <a:endParaRPr lang="el-GR" sz="2800">
              <a:latin typeface="Arial" pitchFamily="34" charset="0"/>
            </a:endParaRPr>
          </a:p>
          <a:p>
            <a:pPr>
              <a:buFont typeface="Wingdings" pitchFamily="2" charset="2"/>
              <a:buChar char="Ø"/>
            </a:pPr>
            <a:r>
              <a:rPr lang="el-GR" sz="2800">
                <a:latin typeface="Arial" pitchFamily="34" charset="0"/>
              </a:rPr>
              <a:t>    </a:t>
            </a:r>
            <a:r>
              <a:rPr lang="el-GR" sz="2800">
                <a:latin typeface="Arial" pitchFamily="34" charset="0"/>
                <a:cs typeface="Arial" pitchFamily="34" charset="0"/>
              </a:rPr>
              <a:t>Γεφύρωση</a:t>
            </a:r>
            <a:r>
              <a:rPr lang="el-GR" sz="2800"/>
              <a:t> </a:t>
            </a:r>
          </a:p>
          <a:p>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1026"/>
          <p:cNvSpPr>
            <a:spLocks noGrp="1" noChangeArrowheads="1"/>
          </p:cNvSpPr>
          <p:nvPr>
            <p:ph type="title"/>
          </p:nvPr>
        </p:nvSpPr>
        <p:spPr>
          <a:xfrm>
            <a:off x="609600" y="228600"/>
            <a:ext cx="7772400" cy="990600"/>
          </a:xfrm>
        </p:spPr>
        <p:txBody>
          <a:bodyPr/>
          <a:lstStyle/>
          <a:p>
            <a:r>
              <a:rPr lang="el-GR"/>
              <a:t>Οι τρεις πόλοι</a:t>
            </a:r>
          </a:p>
        </p:txBody>
      </p:sp>
      <p:sp>
        <p:nvSpPr>
          <p:cNvPr id="106499" name="Rectangle 1027"/>
          <p:cNvSpPr>
            <a:spLocks noGrp="1" noChangeArrowheads="1"/>
          </p:cNvSpPr>
          <p:nvPr>
            <p:ph type="body" idx="1"/>
          </p:nvPr>
        </p:nvSpPr>
        <p:spPr>
          <a:xfrm>
            <a:off x="0" y="1219200"/>
            <a:ext cx="9144000" cy="5638800"/>
          </a:xfrm>
        </p:spPr>
        <p:txBody>
          <a:bodyPr/>
          <a:lstStyle/>
          <a:p>
            <a:pPr>
              <a:lnSpc>
                <a:spcPct val="90000"/>
              </a:lnSpc>
            </a:pPr>
            <a:r>
              <a:rPr lang="el-GR"/>
              <a:t>Επιστημολογικός: Ποια η άποψη για την επιστήμη που διαφαίνεται στο ΑΠ; (Θεματική – εννοιολογική συνιστώσα, </a:t>
            </a:r>
            <a:r>
              <a:rPr lang="el-GR">
                <a:solidFill>
                  <a:srgbClr val="000000"/>
                </a:solidFill>
              </a:rPr>
              <a:t> συλλογισμών και επικύρωσης, επιστήμης – κόσμου / </a:t>
            </a:r>
            <a:r>
              <a:rPr lang="el-GR">
                <a:solidFill>
                  <a:srgbClr val="003399"/>
                </a:solidFill>
              </a:rPr>
              <a:t>ορθολογισμός, εποικοδομητισμός, επιστημονικός ρεαλισμός</a:t>
            </a:r>
            <a:r>
              <a:rPr lang="el-GR"/>
              <a:t>)</a:t>
            </a:r>
          </a:p>
          <a:p>
            <a:pPr>
              <a:lnSpc>
                <a:spcPct val="90000"/>
              </a:lnSpc>
            </a:pPr>
            <a:r>
              <a:rPr lang="el-GR"/>
              <a:t>Διδακτικός: Ποια η άποψη που προκύπτει για το περιεχόμενο και το μετασχηματισμό του. Τους μαθητές και τους συλλογισμούς των. Τους εκπαιδευτικούς και τις απόψεις τους.</a:t>
            </a:r>
          </a:p>
          <a:p>
            <a:pPr>
              <a:lnSpc>
                <a:spcPct val="90000"/>
              </a:lnSpc>
            </a:pPr>
            <a:r>
              <a:rPr lang="el-GR"/>
              <a:t>Θεσμικός: Πως το ΑΠ αντιμετωπίζει τα θέματα στοχοθεσίας και αξιολόγησης.</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684213" y="333375"/>
            <a:ext cx="7772400" cy="792163"/>
          </a:xfrm>
        </p:spPr>
        <p:txBody>
          <a:bodyPr/>
          <a:lstStyle/>
          <a:p>
            <a:r>
              <a:rPr lang="el-GR"/>
              <a:t>  ΜΟΝΤΕΛΟ ΔΙΕΡΕΥΝΗΣΗΣ </a:t>
            </a:r>
          </a:p>
        </p:txBody>
      </p:sp>
      <p:sp>
        <p:nvSpPr>
          <p:cNvPr id="179203" name="Rectangle 3"/>
          <p:cNvSpPr>
            <a:spLocks noGrp="1" noChangeArrowheads="1"/>
          </p:cNvSpPr>
          <p:nvPr>
            <p:ph type="body" idx="1"/>
          </p:nvPr>
        </p:nvSpPr>
        <p:spPr>
          <a:xfrm>
            <a:off x="179388" y="1052513"/>
            <a:ext cx="8785225" cy="5805487"/>
          </a:xfrm>
        </p:spPr>
        <p:txBody>
          <a:bodyPr/>
          <a:lstStyle/>
          <a:p>
            <a:pPr>
              <a:lnSpc>
                <a:spcPct val="90000"/>
              </a:lnSpc>
            </a:pPr>
            <a:r>
              <a:rPr lang="el-GR" sz="2800"/>
              <a:t>Υπερβαίνει τα όρια μοντέλου ωριαίας διδασκαλίας</a:t>
            </a:r>
          </a:p>
          <a:p>
            <a:pPr>
              <a:lnSpc>
                <a:spcPct val="90000"/>
              </a:lnSpc>
            </a:pPr>
            <a:r>
              <a:rPr lang="el-GR" sz="2800"/>
              <a:t>Αφορά και την οργάνωση της τάξης π.χ. ομαδο-συνεργατική, </a:t>
            </a:r>
            <a:r>
              <a:rPr lang="en-US" sz="2800"/>
              <a:t>jigsaw, </a:t>
            </a:r>
            <a:r>
              <a:rPr lang="el-GR" sz="2800"/>
              <a:t>ανοιχτή διερεύνηση, …</a:t>
            </a:r>
          </a:p>
          <a:p>
            <a:pPr>
              <a:lnSpc>
                <a:spcPct val="90000"/>
              </a:lnSpc>
            </a:pPr>
            <a:r>
              <a:rPr lang="el-GR" sz="2800"/>
              <a:t>Θυμίζει το μοντέλο «το παιδί ως μικρός επιστήμονας» (</a:t>
            </a:r>
            <a:r>
              <a:rPr lang="en-US" sz="2800"/>
              <a:t>the pupil as a scientist</a:t>
            </a:r>
            <a:r>
              <a:rPr lang="el-GR" sz="2800"/>
              <a:t>) αλλά με ισχυρούς περιορισμούς και οριοθετήσεις π.χ. αυτές που θέτει η εποικοδομητική προσέγγιση.</a:t>
            </a:r>
          </a:p>
          <a:p>
            <a:pPr>
              <a:lnSpc>
                <a:spcPct val="90000"/>
              </a:lnSpc>
            </a:pPr>
            <a:r>
              <a:rPr lang="el-GR" sz="2800"/>
              <a:t>Αντιστοιχεί σε ένα συνεχές φάσμα: από την πλήρως καθοδηγούμενη ανακάλυψη π.χ. ποιοι παράγοντες επηρεάζουν τη δύναμη της τριβής (φύλλα εργασίας –</a:t>
            </a:r>
            <a:r>
              <a:rPr lang="en-US" sz="2800"/>
              <a:t> </a:t>
            </a:r>
            <a:r>
              <a:rPr lang="el-GR" sz="2800"/>
              <a:t>«</a:t>
            </a:r>
            <a:r>
              <a:rPr lang="en-US" sz="2800"/>
              <a:t>cook book</a:t>
            </a:r>
            <a:r>
              <a:rPr lang="el-GR" sz="2800"/>
              <a:t>»)</a:t>
            </a:r>
            <a:r>
              <a:rPr lang="en-US" sz="2800"/>
              <a:t> </a:t>
            </a:r>
            <a:r>
              <a:rPr lang="el-GR" sz="2800"/>
              <a:t>ως την ανοιχτή διερεύνηση π.χ. «πως θα ανελκύσουμε αυτό το βυθισμένο άγαλμα;». Όλες οι λύσεις αξιολογούνται, αντί να αναμένουμε τη «σωστή απάντηση».  </a:t>
            </a:r>
          </a:p>
          <a:p>
            <a:pPr>
              <a:lnSpc>
                <a:spcPct val="90000"/>
              </a:lnSpc>
            </a:pPr>
            <a:endParaRPr lang="el-GR" sz="28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304800" y="304800"/>
            <a:ext cx="8534400" cy="1143000"/>
          </a:xfrm>
        </p:spPr>
        <p:txBody>
          <a:bodyPr/>
          <a:lstStyle/>
          <a:p>
            <a:r>
              <a:rPr lang="el-GR" sz="4000">
                <a:latin typeface="Arial" pitchFamily="34" charset="0"/>
              </a:rPr>
              <a:t>ΜΕΤΑΒΛΗΤΕΣ ΘΕΣΜΙΚΟΥ ΠΟΛΟΥ</a:t>
            </a:r>
          </a:p>
        </p:txBody>
      </p:sp>
      <p:sp>
        <p:nvSpPr>
          <p:cNvPr id="76803" name="Rectangle 3"/>
          <p:cNvSpPr>
            <a:spLocks noGrp="1" noChangeArrowheads="1"/>
          </p:cNvSpPr>
          <p:nvPr>
            <p:ph type="body" idx="1"/>
          </p:nvPr>
        </p:nvSpPr>
        <p:spPr>
          <a:xfrm>
            <a:off x="228600" y="1295400"/>
            <a:ext cx="8686800" cy="5181600"/>
          </a:xfrm>
        </p:spPr>
        <p:txBody>
          <a:bodyPr/>
          <a:lstStyle/>
          <a:p>
            <a:pPr algn="just"/>
            <a:endParaRPr lang="el-GR" u="sng">
              <a:solidFill>
                <a:srgbClr val="000000"/>
              </a:solidFill>
              <a:latin typeface="Arial" pitchFamily="34" charset="0"/>
            </a:endParaRPr>
          </a:p>
          <a:p>
            <a:pPr algn="just"/>
            <a:endParaRPr lang="el-GR" u="sng">
              <a:solidFill>
                <a:srgbClr val="000000"/>
              </a:solidFill>
              <a:latin typeface="Arial" pitchFamily="34" charset="0"/>
            </a:endParaRPr>
          </a:p>
          <a:p>
            <a:pPr algn="just"/>
            <a:r>
              <a:rPr lang="el-GR" u="sng">
                <a:solidFill>
                  <a:srgbClr val="000000"/>
                </a:solidFill>
                <a:latin typeface="Arial" pitchFamily="34" charset="0"/>
              </a:rPr>
              <a:t>Στοχοθεσία:</a:t>
            </a:r>
            <a:r>
              <a:rPr lang="el-GR">
                <a:solidFill>
                  <a:srgbClr val="000000"/>
                </a:solidFill>
                <a:latin typeface="Arial" pitchFamily="34" charset="0"/>
              </a:rPr>
              <a:t> Προσδιορίζει μια φιλοσοφία για την εκπαίδευση των μαθητών </a:t>
            </a:r>
            <a:endParaRPr lang="el-GR">
              <a:latin typeface="Arial" pitchFamily="34" charset="0"/>
            </a:endParaRPr>
          </a:p>
          <a:p>
            <a:pPr algn="just"/>
            <a:endParaRPr lang="el-GR" u="sng">
              <a:solidFill>
                <a:srgbClr val="000000"/>
              </a:solidFill>
              <a:latin typeface="Arial" pitchFamily="34" charset="0"/>
            </a:endParaRPr>
          </a:p>
          <a:p>
            <a:pPr algn="just"/>
            <a:r>
              <a:rPr lang="el-GR" u="sng">
                <a:solidFill>
                  <a:srgbClr val="000000"/>
                </a:solidFill>
                <a:latin typeface="Arial" pitchFamily="34" charset="0"/>
              </a:rPr>
              <a:t>Αξιολόγηση:</a:t>
            </a:r>
            <a:r>
              <a:rPr lang="el-GR">
                <a:solidFill>
                  <a:srgbClr val="000000"/>
                </a:solidFill>
                <a:latin typeface="Arial" pitchFamily="34" charset="0"/>
              </a:rPr>
              <a:t> Σχετίζεται με την εκτίμηση της επιτυχίας σκοπών και στόχων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539750" y="188913"/>
            <a:ext cx="7772400" cy="1143000"/>
          </a:xfrm>
        </p:spPr>
        <p:txBody>
          <a:bodyPr/>
          <a:lstStyle/>
          <a:p>
            <a:r>
              <a:rPr lang="el-GR"/>
              <a:t>ΙΣΤΟΡΙΚΑ</a:t>
            </a:r>
            <a:r>
              <a:rPr lang="en-US"/>
              <a:t> </a:t>
            </a:r>
            <a:r>
              <a:rPr lang="el-GR"/>
              <a:t>ΡΕΥΜΑΤΑ </a:t>
            </a:r>
            <a:r>
              <a:rPr lang="el-GR" b="1"/>
              <a:t> </a:t>
            </a:r>
            <a:r>
              <a:rPr lang="el-GR" sz="4000"/>
              <a:t>ΘΕΣΜΙΚΟΥ ΠΟΛΟΥ</a:t>
            </a:r>
          </a:p>
        </p:txBody>
      </p:sp>
      <p:sp>
        <p:nvSpPr>
          <p:cNvPr id="75779" name="Rectangle 3"/>
          <p:cNvSpPr>
            <a:spLocks noGrp="1" noChangeArrowheads="1"/>
          </p:cNvSpPr>
          <p:nvPr>
            <p:ph type="body" idx="1"/>
          </p:nvPr>
        </p:nvSpPr>
        <p:spPr>
          <a:xfrm>
            <a:off x="228600" y="1557338"/>
            <a:ext cx="8686800" cy="5072062"/>
          </a:xfrm>
        </p:spPr>
        <p:txBody>
          <a:bodyPr/>
          <a:lstStyle/>
          <a:p>
            <a:pPr algn="just">
              <a:lnSpc>
                <a:spcPct val="80000"/>
              </a:lnSpc>
              <a:buFontTx/>
              <a:buNone/>
            </a:pPr>
            <a:endParaRPr lang="el-GR" sz="2000" b="1"/>
          </a:p>
          <a:p>
            <a:pPr algn="just">
              <a:lnSpc>
                <a:spcPct val="80000"/>
              </a:lnSpc>
            </a:pPr>
            <a:r>
              <a:rPr lang="el-GR" sz="2000"/>
              <a:t> </a:t>
            </a:r>
            <a:r>
              <a:rPr lang="el-GR" sz="2800"/>
              <a:t>Θεσμικά παραδοσιακό </a:t>
            </a:r>
            <a:r>
              <a:rPr lang="el-GR" sz="2800" i="1"/>
              <a:t>(Άλλοτε προβλέπεται και άλλοτε όχι – γνωστική αξιολόγηση μαθητών)</a:t>
            </a:r>
          </a:p>
          <a:p>
            <a:pPr algn="just">
              <a:lnSpc>
                <a:spcPct val="80000"/>
              </a:lnSpc>
            </a:pPr>
            <a:endParaRPr lang="el-GR" sz="2800" i="1"/>
          </a:p>
          <a:p>
            <a:pPr algn="just">
              <a:lnSpc>
                <a:spcPct val="80000"/>
              </a:lnSpc>
            </a:pPr>
            <a:r>
              <a:rPr lang="el-GR" sz="2800"/>
              <a:t> Καινοτομικό </a:t>
            </a:r>
            <a:r>
              <a:rPr lang="el-GR" sz="2800" i="1"/>
              <a:t>(Ψυχρός πόλεμος, στόχοι με αναφορά και σε πολιτικές – κοινωνικές προτεραιότητες: νέοι επιστήμονες, βελτίωση στάσεων, … Η αξιολόγηση υπερβαίνει αυτή των μαθητών)</a:t>
            </a:r>
          </a:p>
          <a:p>
            <a:pPr algn="just">
              <a:lnSpc>
                <a:spcPct val="80000"/>
              </a:lnSpc>
            </a:pPr>
            <a:endParaRPr lang="el-GR" sz="2800" i="1"/>
          </a:p>
          <a:p>
            <a:pPr algn="just">
              <a:lnSpc>
                <a:spcPct val="80000"/>
              </a:lnSpc>
            </a:pPr>
            <a:r>
              <a:rPr lang="el-GR" sz="2800"/>
              <a:t> Σύγχρονο </a:t>
            </a:r>
            <a:r>
              <a:rPr lang="el-GR" sz="2800" i="1"/>
              <a:t>(σύγχρονη / τεχνολογική κοινωνία, παγκοσμιοποίηση, επιστημονικά ενημερωμένος πολίτης, ικανότητα λήψης αποφάσεων για κοινωνικά – οικονομικά θέματα)</a:t>
            </a:r>
            <a:r>
              <a:rPr lang="en-US" sz="2800">
                <a:cs typeface="Times New Roman" pitchFamily="18" charset="0"/>
              </a:rPr>
              <a:t> </a:t>
            </a:r>
            <a:r>
              <a:rPr lang="el-GR" sz="2800"/>
              <a:t> </a:t>
            </a:r>
            <a:r>
              <a:rPr lang="en-US" sz="2800">
                <a:cs typeface="Times New Roman" pitchFamily="18" charset="0"/>
              </a:rPr>
              <a:t> </a:t>
            </a:r>
            <a:r>
              <a:rPr lang="el-GR" sz="2800"/>
              <a:t>  </a:t>
            </a:r>
            <a:r>
              <a:rPr lang="en-US" sz="2800">
                <a:cs typeface="Times New Roman" pitchFamily="18" charset="0"/>
              </a:rPr>
              <a:t> </a:t>
            </a:r>
            <a:r>
              <a:rPr lang="el-GR" sz="2800"/>
              <a:t> </a:t>
            </a:r>
            <a:r>
              <a:rPr lang="en-US" sz="2800">
                <a:cs typeface="Times New Roman" pitchFamily="18" charset="0"/>
              </a:rPr>
              <a:t>  </a:t>
            </a:r>
            <a:r>
              <a:rPr lang="el-GR" sz="2800"/>
              <a:t> </a:t>
            </a:r>
            <a:r>
              <a:rPr lang="en-US" sz="2800">
                <a:cs typeface="Times New Roman" pitchFamily="18" charset="0"/>
              </a:rPr>
              <a:t> </a:t>
            </a:r>
            <a:r>
              <a:rPr lang="el-GR" sz="2800"/>
              <a:t> </a:t>
            </a:r>
            <a:r>
              <a:rPr lang="en-US" sz="2800">
                <a:cs typeface="Times New Roman" pitchFamily="18" charset="0"/>
              </a:rPr>
              <a:t> </a:t>
            </a:r>
            <a:r>
              <a:rPr lang="el-GR" sz="2800"/>
              <a:t> </a:t>
            </a:r>
            <a:r>
              <a:rPr lang="en-US" sz="2800">
                <a:cs typeface="Times New Roman" pitchFamily="18" charset="0"/>
              </a:rPr>
              <a:t> </a:t>
            </a:r>
            <a:r>
              <a:rPr lang="el-GR" sz="2800"/>
              <a:t> </a:t>
            </a:r>
          </a:p>
          <a:p>
            <a:pPr>
              <a:lnSpc>
                <a:spcPct val="80000"/>
              </a:lnSpc>
            </a:pPr>
            <a:endParaRPr lang="el-GR"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0"/>
            <a:ext cx="7772400" cy="1125538"/>
          </a:xfrm>
        </p:spPr>
        <p:txBody>
          <a:bodyPr/>
          <a:lstStyle/>
          <a:p>
            <a:r>
              <a:rPr lang="el-GR" b="1">
                <a:cs typeface="Times New Roman" pitchFamily="18" charset="0"/>
              </a:rPr>
              <a:t/>
            </a:r>
            <a:br>
              <a:rPr lang="el-GR" b="1">
                <a:cs typeface="Times New Roman" pitchFamily="18" charset="0"/>
              </a:rPr>
            </a:br>
            <a:r>
              <a:rPr lang="el-GR" b="1">
                <a:cs typeface="Times New Roman" pitchFamily="18" charset="0"/>
              </a:rPr>
              <a:t>Αξιολόγηση</a:t>
            </a:r>
            <a:r>
              <a:rPr lang="el-GR">
                <a:cs typeface="Times New Roman" pitchFamily="18" charset="0"/>
              </a:rPr>
              <a:t/>
            </a:r>
            <a:br>
              <a:rPr lang="el-GR">
                <a:cs typeface="Times New Roman" pitchFamily="18" charset="0"/>
              </a:rPr>
            </a:br>
            <a:endParaRPr lang="el-GR">
              <a:cs typeface="Times New Roman" pitchFamily="18" charset="0"/>
            </a:endParaRPr>
          </a:p>
        </p:txBody>
      </p:sp>
      <p:sp>
        <p:nvSpPr>
          <p:cNvPr id="22531" name="Rectangle 3"/>
          <p:cNvSpPr>
            <a:spLocks noGrp="1" noChangeArrowheads="1"/>
          </p:cNvSpPr>
          <p:nvPr>
            <p:ph type="body" idx="1"/>
          </p:nvPr>
        </p:nvSpPr>
        <p:spPr>
          <a:xfrm>
            <a:off x="250825" y="981075"/>
            <a:ext cx="8569325" cy="5616575"/>
          </a:xfrm>
        </p:spPr>
        <p:txBody>
          <a:bodyPr/>
          <a:lstStyle/>
          <a:p>
            <a:pPr>
              <a:lnSpc>
                <a:spcPct val="90000"/>
              </a:lnSpc>
            </a:pPr>
            <a:r>
              <a:rPr lang="el-GR" b="1">
                <a:cs typeface="Times New Roman" pitchFamily="18" charset="0"/>
              </a:rPr>
              <a:t>Μαθητών </a:t>
            </a:r>
          </a:p>
          <a:p>
            <a:pPr lvl="1">
              <a:lnSpc>
                <a:spcPct val="90000"/>
              </a:lnSpc>
            </a:pPr>
            <a:r>
              <a:rPr lang="el-GR">
                <a:cs typeface="Times New Roman" pitchFamily="18" charset="0"/>
              </a:rPr>
              <a:t>Διαμορφωτική</a:t>
            </a:r>
            <a:r>
              <a:rPr lang="en-US">
                <a:cs typeface="Times New Roman" pitchFamily="18" charset="0"/>
              </a:rPr>
              <a:t> – </a:t>
            </a:r>
            <a:r>
              <a:rPr lang="el-GR">
                <a:cs typeface="Times New Roman" pitchFamily="18" charset="0"/>
              </a:rPr>
              <a:t>διαγνωστική (</a:t>
            </a:r>
            <a:r>
              <a:rPr lang="en-US">
                <a:cs typeface="Times New Roman" pitchFamily="18" charset="0"/>
              </a:rPr>
              <a:t>formative assessment</a:t>
            </a:r>
            <a:r>
              <a:rPr lang="el-GR">
                <a:cs typeface="Times New Roman" pitchFamily="18" charset="0"/>
              </a:rPr>
              <a:t>)</a:t>
            </a:r>
            <a:r>
              <a:rPr lang="en-US">
                <a:cs typeface="Times New Roman" pitchFamily="18" charset="0"/>
              </a:rPr>
              <a:t> </a:t>
            </a:r>
            <a:r>
              <a:rPr lang="el-GR">
                <a:cs typeface="Times New Roman" pitchFamily="18" charset="0"/>
              </a:rPr>
              <a:t>/</a:t>
            </a:r>
            <a:r>
              <a:rPr lang="en-US">
                <a:cs typeface="Times New Roman" pitchFamily="18" charset="0"/>
              </a:rPr>
              <a:t> </a:t>
            </a:r>
            <a:r>
              <a:rPr lang="el-GR">
                <a:cs typeface="Times New Roman" pitchFamily="18" charset="0"/>
              </a:rPr>
              <a:t>Αθροιστική (τελική) (</a:t>
            </a:r>
            <a:r>
              <a:rPr lang="en-US">
                <a:cs typeface="Times New Roman" pitchFamily="18" charset="0"/>
              </a:rPr>
              <a:t>summative assessment)</a:t>
            </a:r>
            <a:endParaRPr lang="el-GR">
              <a:cs typeface="Times New Roman" pitchFamily="18" charset="0"/>
            </a:endParaRPr>
          </a:p>
          <a:p>
            <a:pPr>
              <a:lnSpc>
                <a:spcPct val="90000"/>
              </a:lnSpc>
            </a:pPr>
            <a:r>
              <a:rPr lang="el-GR" b="1">
                <a:cs typeface="Times New Roman" pitchFamily="18" charset="0"/>
              </a:rPr>
              <a:t>Προγραμμάτων</a:t>
            </a:r>
          </a:p>
          <a:p>
            <a:pPr lvl="1">
              <a:lnSpc>
                <a:spcPct val="90000"/>
              </a:lnSpc>
            </a:pPr>
            <a:r>
              <a:rPr lang="el-GR">
                <a:cs typeface="Times New Roman" pitchFamily="18" charset="0"/>
              </a:rPr>
              <a:t>Παραδοσιακές και νεώτερες απόψεις</a:t>
            </a:r>
          </a:p>
          <a:p>
            <a:pPr lvl="1">
              <a:lnSpc>
                <a:spcPct val="90000"/>
              </a:lnSpc>
            </a:pPr>
            <a:r>
              <a:rPr lang="el-GR">
                <a:cs typeface="Times New Roman" pitchFamily="18" charset="0"/>
              </a:rPr>
              <a:t>Πριν και μετά – Τμήματα ελέγχου και Πειραματικό</a:t>
            </a:r>
          </a:p>
          <a:p>
            <a:pPr algn="ctr">
              <a:lnSpc>
                <a:spcPct val="90000"/>
              </a:lnSpc>
              <a:buFontTx/>
              <a:buNone/>
            </a:pPr>
            <a:r>
              <a:rPr lang="el-GR">
                <a:cs typeface="Times New Roman" pitchFamily="18" charset="0"/>
              </a:rPr>
              <a:t>  </a:t>
            </a:r>
            <a:r>
              <a:rPr lang="el-GR" b="1">
                <a:cs typeface="Times New Roman" pitchFamily="18" charset="0"/>
              </a:rPr>
              <a:t> Αξιολόγηση</a:t>
            </a:r>
            <a:r>
              <a:rPr lang="el-GR">
                <a:cs typeface="Times New Roman" pitchFamily="18" charset="0"/>
              </a:rPr>
              <a:t> </a:t>
            </a:r>
            <a:r>
              <a:rPr lang="el-GR" b="1">
                <a:cs typeface="Times New Roman" pitchFamily="18" charset="0"/>
              </a:rPr>
              <a:t>Μάθησης ή Διδασκαλίας; </a:t>
            </a:r>
            <a:endParaRPr lang="el-GR">
              <a:cs typeface="Times New Roman" pitchFamily="18" charset="0"/>
            </a:endParaRPr>
          </a:p>
          <a:p>
            <a:pPr>
              <a:lnSpc>
                <a:spcPct val="90000"/>
              </a:lnSpc>
            </a:pPr>
            <a:r>
              <a:rPr lang="el-GR">
                <a:cs typeface="Times New Roman" pitchFamily="18" charset="0"/>
              </a:rPr>
              <a:t>Φαινομένων / Εννοιών / Αρχών / Νόμων / Ερμηνειών / Επιστημονικής πρακτικής / Κριτικής σκέψης / χειρωνακτικών δεξιοτήτων / σχεδιασμού ερευνητικών διαδικασιών</a:t>
            </a:r>
          </a:p>
          <a:p>
            <a:pPr>
              <a:lnSpc>
                <a:spcPct val="90000"/>
              </a:lnSpc>
            </a:pPr>
            <a:endParaRPr lang="el-G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685800" y="838200"/>
            <a:ext cx="7772400" cy="5257800"/>
          </a:xfrm>
        </p:spPr>
        <p:txBody>
          <a:bodyPr/>
          <a:lstStyle/>
          <a:p>
            <a:r>
              <a:rPr lang="el-GR">
                <a:cs typeface="Times New Roman" pitchFamily="18" charset="0"/>
              </a:rPr>
              <a:t>Η διαδικασία αξιολόγησης καθοδηγεί την ανάπτυξη και την αλλαγή ΑΠ (Black - Lijnse)</a:t>
            </a:r>
          </a:p>
          <a:p>
            <a:r>
              <a:rPr lang="el-GR">
                <a:cs typeface="Times New Roman" pitchFamily="18" charset="0"/>
              </a:rPr>
              <a:t>Τα κεντρικά ελεγχόμενα σχολεία εστιάζουν στην αξιολόγηση του μαθητή παρά του ΑΠ.</a:t>
            </a:r>
          </a:p>
          <a:p>
            <a:r>
              <a:rPr lang="el-GR">
                <a:cs typeface="Times New Roman" pitchFamily="18" charset="0"/>
              </a:rPr>
              <a:t>Νέα αντικείμενα συνήθως αποφεύγονται (π.χ. Κβαντομηχανική στο Ολλανδικό και θεωρία χάους στο Γερμανικό ΑΠ)</a:t>
            </a:r>
          </a:p>
          <a:p>
            <a:r>
              <a:rPr lang="el-GR">
                <a:cs typeface="Times New Roman" pitchFamily="18" charset="0"/>
              </a:rPr>
              <a:t> Επίσημο και κρυφό ΑΠ – Απόκλιση μεταξύ στόχων και αξιολόγησης</a:t>
            </a:r>
          </a:p>
          <a:p>
            <a:endParaRPr lang="el-G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179388" y="1557338"/>
            <a:ext cx="8785225" cy="5111750"/>
          </a:xfrm>
        </p:spPr>
        <p:txBody>
          <a:bodyPr/>
          <a:lstStyle/>
          <a:p>
            <a:pPr>
              <a:lnSpc>
                <a:spcPct val="80000"/>
              </a:lnSpc>
            </a:pPr>
            <a:r>
              <a:rPr lang="el-GR" sz="2800">
                <a:cs typeface="Times New Roman" pitchFamily="18" charset="0"/>
              </a:rPr>
              <a:t>Ατομικές πορείες μάθησης: π.χ. η μάθηση της έννοιας της πίεσης ως «ιδιότητας» των ρευστών</a:t>
            </a:r>
          </a:p>
          <a:p>
            <a:pPr lvl="1">
              <a:lnSpc>
                <a:spcPct val="80000"/>
              </a:lnSpc>
            </a:pPr>
            <a:r>
              <a:rPr lang="el-GR" sz="2400"/>
              <a:t>πορεία που σχεδιάστηκε</a:t>
            </a:r>
          </a:p>
          <a:p>
            <a:pPr lvl="1">
              <a:lnSpc>
                <a:spcPct val="80000"/>
              </a:lnSpc>
            </a:pPr>
            <a:r>
              <a:rPr lang="el-GR" sz="2400"/>
              <a:t>υψηλότερο επίπεδο (ΜΗ προσθετικότητα πίεσης)</a:t>
            </a:r>
          </a:p>
          <a:p>
            <a:pPr lvl="1">
              <a:lnSpc>
                <a:spcPct val="80000"/>
              </a:lnSpc>
            </a:pPr>
            <a:r>
              <a:rPr lang="el-GR" sz="2400"/>
              <a:t>αποδοχή «άποψης» εκπαιδευτικού</a:t>
            </a:r>
          </a:p>
          <a:p>
            <a:pPr>
              <a:lnSpc>
                <a:spcPct val="80000"/>
              </a:lnSpc>
            </a:pPr>
            <a:endParaRPr lang="el-GR" sz="2800"/>
          </a:p>
          <a:p>
            <a:pPr>
              <a:lnSpc>
                <a:spcPct val="80000"/>
              </a:lnSpc>
            </a:pPr>
            <a:r>
              <a:rPr lang="el-GR" sz="2800">
                <a:cs typeface="Times New Roman" pitchFamily="18" charset="0"/>
              </a:rPr>
              <a:t> Ο ρόλος των ατομικών πορειών – μονοπατιών μάθησης (</a:t>
            </a:r>
            <a:r>
              <a:rPr lang="en-US" sz="2800">
                <a:cs typeface="Times New Roman" pitchFamily="18" charset="0"/>
              </a:rPr>
              <a:t>learning pathways</a:t>
            </a:r>
            <a:r>
              <a:rPr lang="el-GR" sz="2800">
                <a:cs typeface="Times New Roman" pitchFamily="18" charset="0"/>
              </a:rPr>
              <a:t>) στον επανασχεδιασμό της διδασκαλίας.</a:t>
            </a:r>
          </a:p>
          <a:p>
            <a:pPr>
              <a:lnSpc>
                <a:spcPct val="80000"/>
              </a:lnSpc>
            </a:pPr>
            <a:endParaRPr lang="el-GR" sz="2800">
              <a:cs typeface="Times New Roman" pitchFamily="18" charset="0"/>
            </a:endParaRPr>
          </a:p>
          <a:p>
            <a:pPr>
              <a:lnSpc>
                <a:spcPct val="80000"/>
              </a:lnSpc>
            </a:pPr>
            <a:r>
              <a:rPr lang="el-GR" sz="2800">
                <a:cs typeface="Times New Roman" pitchFamily="18" charset="0"/>
              </a:rPr>
              <a:t>Αν δεχτούμε την ανάπτυξη νέων ΑΠ βασισμένων στην έρευνα, πρέπει να αναζητήσουμε αντίστοιχες πρακτικές αξιολόγησης: Διδακτικές  – Μαθησιακές Ακολουθίες</a:t>
            </a:r>
          </a:p>
        </p:txBody>
      </p:sp>
      <p:sp>
        <p:nvSpPr>
          <p:cNvPr id="24580" name="Rectangle 4"/>
          <p:cNvSpPr>
            <a:spLocks noGrp="1" noChangeArrowheads="1"/>
          </p:cNvSpPr>
          <p:nvPr>
            <p:ph type="title"/>
          </p:nvPr>
        </p:nvSpPr>
        <p:spPr>
          <a:xfrm>
            <a:off x="250825" y="188913"/>
            <a:ext cx="8642350" cy="1008062"/>
          </a:xfrm>
          <a:noFill/>
          <a:ln/>
        </p:spPr>
        <p:txBody>
          <a:bodyPr/>
          <a:lstStyle/>
          <a:p>
            <a:r>
              <a:rPr lang="el-GR" sz="4000" b="1"/>
              <a:t>Νεότερες σκέψεις για την                αξιολόγηση της</a:t>
            </a:r>
            <a:r>
              <a:rPr lang="el-GR" sz="4000"/>
              <a:t> </a:t>
            </a:r>
            <a:r>
              <a:rPr lang="el-GR" sz="4000" b="1"/>
              <a:t>μάθησης</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5800" y="609600"/>
            <a:ext cx="7772400" cy="381000"/>
          </a:xfrm>
        </p:spPr>
        <p:txBody>
          <a:bodyPr/>
          <a:lstStyle/>
          <a:p>
            <a:r>
              <a:rPr lang="el-GR"/>
              <a:t>ΕΠΙΣΤΗΜΟΛΟΓΙΚΟΣ ΠΟΛΟΣ – ΙΣΤΟΡΙΚΑ ΡΕΥΜΑΤΑ </a:t>
            </a:r>
          </a:p>
        </p:txBody>
      </p:sp>
      <p:sp>
        <p:nvSpPr>
          <p:cNvPr id="59395" name="Rectangle 3"/>
          <p:cNvSpPr>
            <a:spLocks noGrp="1" noChangeArrowheads="1"/>
          </p:cNvSpPr>
          <p:nvPr>
            <p:ph type="body" idx="1"/>
          </p:nvPr>
        </p:nvSpPr>
        <p:spPr>
          <a:xfrm>
            <a:off x="228600" y="2060575"/>
            <a:ext cx="8686800" cy="4492625"/>
          </a:xfrm>
        </p:spPr>
        <p:txBody>
          <a:bodyPr/>
          <a:lstStyle/>
          <a:p>
            <a:pPr>
              <a:buFontTx/>
              <a:buNone/>
            </a:pPr>
            <a:r>
              <a:rPr lang="en-US">
                <a:solidFill>
                  <a:srgbClr val="000000"/>
                </a:solidFill>
              </a:rPr>
              <a:t>    </a:t>
            </a:r>
            <a:r>
              <a:rPr lang="el-GR">
                <a:solidFill>
                  <a:srgbClr val="000000"/>
                </a:solidFill>
              </a:rPr>
              <a:t>Η ιστορική ανάλυση  της Φιλοσοφίας των Επιστημών και αργότερα της Επιστημολογίας, μας οδήγησε στη διάκριση  τριών τρόπων σκέψης: </a:t>
            </a:r>
            <a:r>
              <a:rPr lang="en-US">
                <a:solidFill>
                  <a:srgbClr val="000000"/>
                </a:solidFill>
                <a:cs typeface="Times New Roman" pitchFamily="18" charset="0"/>
              </a:rPr>
              <a:t> </a:t>
            </a:r>
            <a:endParaRPr lang="el-GR">
              <a:solidFill>
                <a:srgbClr val="000000"/>
              </a:solidFill>
            </a:endParaRPr>
          </a:p>
          <a:p>
            <a:pPr algn="just">
              <a:buFont typeface="Wingdings" pitchFamily="2" charset="2"/>
              <a:buChar char="Ø"/>
            </a:pPr>
            <a:r>
              <a:rPr lang="el-GR">
                <a:solidFill>
                  <a:srgbClr val="000000"/>
                </a:solidFill>
              </a:rPr>
              <a:t>	</a:t>
            </a:r>
            <a:r>
              <a:rPr lang="el-GR">
                <a:solidFill>
                  <a:srgbClr val="003399"/>
                </a:solidFill>
              </a:rPr>
              <a:t>ορθολογισμός</a:t>
            </a:r>
          </a:p>
          <a:p>
            <a:pPr algn="just">
              <a:buFont typeface="Wingdings" pitchFamily="2" charset="2"/>
              <a:buChar char="Ø"/>
            </a:pPr>
            <a:r>
              <a:rPr lang="el-GR">
                <a:solidFill>
                  <a:srgbClr val="003399"/>
                </a:solidFill>
              </a:rPr>
              <a:t>	εποικοδομητισμός</a:t>
            </a:r>
          </a:p>
          <a:p>
            <a:pPr algn="just">
              <a:buFont typeface="Wingdings" pitchFamily="2" charset="2"/>
              <a:buChar char="Ø"/>
            </a:pPr>
            <a:r>
              <a:rPr lang="el-GR">
                <a:solidFill>
                  <a:srgbClr val="003399"/>
                </a:solidFill>
              </a:rPr>
              <a:t>	επιστημονικός ρεαλισμός</a:t>
            </a:r>
          </a:p>
          <a:p>
            <a:pPr>
              <a:buFont typeface="Wingdings" pitchFamily="2" charset="2"/>
              <a:buNone/>
            </a:pPr>
            <a:r>
              <a:rPr lang="en-US">
                <a:solidFill>
                  <a:srgbClr val="000000"/>
                </a:solidFill>
              </a:rPr>
              <a:t>    </a:t>
            </a:r>
            <a:r>
              <a:rPr lang="el-GR">
                <a:solidFill>
                  <a:srgbClr val="000000"/>
                </a:solidFill>
              </a:rPr>
              <a:t> </a:t>
            </a:r>
            <a:r>
              <a:rPr lang="en-US">
                <a:solidFill>
                  <a:srgbClr val="000000"/>
                </a:solidFill>
                <a:cs typeface="Times New Roman" pitchFamily="18" charset="0"/>
              </a:rPr>
              <a:t> </a:t>
            </a:r>
            <a:endParaRPr lang="el-GR">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r>
              <a:rPr lang="el-GR"/>
              <a:t>ΟΡΘΟΛΟΓΙΣΜΟΣ</a:t>
            </a:r>
          </a:p>
        </p:txBody>
      </p:sp>
      <p:sp>
        <p:nvSpPr>
          <p:cNvPr id="185347" name="Rectangle 3"/>
          <p:cNvSpPr>
            <a:spLocks noGrp="1" noChangeArrowheads="1"/>
          </p:cNvSpPr>
          <p:nvPr>
            <p:ph type="body" idx="1"/>
          </p:nvPr>
        </p:nvSpPr>
        <p:spPr/>
        <p:txBody>
          <a:bodyPr/>
          <a:lstStyle/>
          <a:p>
            <a:pPr>
              <a:buFont typeface="Wingdings" pitchFamily="2" charset="2"/>
              <a:buNone/>
            </a:pPr>
            <a:r>
              <a:rPr lang="el-GR" sz="2800">
                <a:solidFill>
                  <a:srgbClr val="000000"/>
                </a:solidFill>
              </a:rPr>
              <a:t>Ο ορθολογισμός μορφοποιήθηκε από συζητήσεις που προσπαθούν να ξεκαθαρίσουν  τη φύση της επιστήμης</a:t>
            </a:r>
            <a:r>
              <a:rPr lang="en-US" sz="2800">
                <a:solidFill>
                  <a:srgbClr val="000000"/>
                </a:solidFill>
                <a:cs typeface="Times New Roman" pitchFamily="18" charset="0"/>
              </a:rPr>
              <a:t>, </a:t>
            </a:r>
            <a:r>
              <a:rPr lang="el-GR" sz="2800">
                <a:solidFill>
                  <a:srgbClr val="000000"/>
                </a:solidFill>
              </a:rPr>
              <a:t>μελετώντας κυρίως το ΛΟΓΟ ΤΗΣ ΕΠΙΣΤΗΜΗΣ, ως δομή, πέραν κάθε «μη επιστημονικής» επίδρασης</a:t>
            </a:r>
            <a:r>
              <a:rPr lang="en-US" sz="2800">
                <a:solidFill>
                  <a:srgbClr val="000000"/>
                </a:solidFill>
                <a:cs typeface="Times New Roman" pitchFamily="18" charset="0"/>
              </a:rPr>
              <a:t> (</a:t>
            </a:r>
            <a:r>
              <a:rPr lang="el-GR" sz="2800">
                <a:solidFill>
                  <a:srgbClr val="000000"/>
                </a:solidFill>
              </a:rPr>
              <a:t>πολιτισμικών, κοινωνικών, κλπ</a:t>
            </a:r>
            <a:r>
              <a:rPr lang="en-US" sz="2800">
                <a:solidFill>
                  <a:srgbClr val="000000"/>
                </a:solidFill>
                <a:cs typeface="Times New Roman" pitchFamily="18" charset="0"/>
              </a:rPr>
              <a:t>). </a:t>
            </a:r>
            <a:r>
              <a:rPr lang="el-GR" sz="2800">
                <a:solidFill>
                  <a:srgbClr val="000000"/>
                </a:solidFill>
              </a:rPr>
              <a:t>Ένα ΑΠ ΦΕ παίρνει θέση σ’ αυτά τα θέματα, κυρίως μέσα από τη μελέτη της </a:t>
            </a:r>
            <a:r>
              <a:rPr lang="en-US" sz="2800">
                <a:solidFill>
                  <a:srgbClr val="000000"/>
                </a:solidFill>
                <a:cs typeface="Times New Roman" pitchFamily="18" charset="0"/>
              </a:rPr>
              <a:t> </a:t>
            </a:r>
            <a:r>
              <a:rPr lang="el-GR" sz="2800">
                <a:solidFill>
                  <a:srgbClr val="000000"/>
                </a:solidFill>
              </a:rPr>
              <a:t>θεματικής – εννοιολογικής παραμέτρου.</a:t>
            </a:r>
            <a:r>
              <a:rPr lang="en-US" sz="2800">
                <a:solidFill>
                  <a:srgbClr val="000000"/>
                </a:solidFill>
                <a:cs typeface="Times New Roman" pitchFamily="18" charset="0"/>
              </a:rPr>
              <a:t> </a:t>
            </a:r>
            <a:endParaRPr lang="el-GR" sz="2800">
              <a:cs typeface="Times New Roman" pitchFamily="18" charset="0"/>
            </a:endParaRPr>
          </a:p>
          <a:p>
            <a:endParaRPr lang="el-GR" sz="28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304800"/>
            <a:ext cx="7772400" cy="990600"/>
          </a:xfrm>
        </p:spPr>
        <p:txBody>
          <a:bodyPr/>
          <a:lstStyle/>
          <a:p>
            <a:r>
              <a:rPr lang="el-GR">
                <a:solidFill>
                  <a:srgbClr val="000000"/>
                </a:solidFill>
              </a:rPr>
              <a:t>ΕΠΟΙΚΟΔΟΜΗΤΙΣΜΟΣ </a:t>
            </a:r>
          </a:p>
        </p:txBody>
      </p:sp>
      <p:sp>
        <p:nvSpPr>
          <p:cNvPr id="61443" name="Rectangle 3"/>
          <p:cNvSpPr>
            <a:spLocks noGrp="1" noChangeArrowheads="1"/>
          </p:cNvSpPr>
          <p:nvPr>
            <p:ph type="body" idx="1"/>
          </p:nvPr>
        </p:nvSpPr>
        <p:spPr>
          <a:xfrm>
            <a:off x="685800" y="1295400"/>
            <a:ext cx="7772400" cy="5562600"/>
          </a:xfrm>
        </p:spPr>
        <p:txBody>
          <a:bodyPr/>
          <a:lstStyle/>
          <a:p>
            <a:pPr>
              <a:lnSpc>
                <a:spcPct val="90000"/>
              </a:lnSpc>
              <a:buFontTx/>
              <a:buNone/>
            </a:pPr>
            <a:r>
              <a:rPr lang="en-US" sz="2800">
                <a:solidFill>
                  <a:srgbClr val="000000"/>
                </a:solidFill>
              </a:rPr>
              <a:t>    </a:t>
            </a:r>
            <a:r>
              <a:rPr lang="el-GR" sz="2800">
                <a:solidFill>
                  <a:srgbClr val="000000"/>
                </a:solidFill>
              </a:rPr>
              <a:t>Η τάση του εποικοδομητισμού έχει τις ρίζες της στη δεκαετία του ‘60 και στις απόψεις του </a:t>
            </a:r>
            <a:r>
              <a:rPr lang="en-US" sz="2800">
                <a:solidFill>
                  <a:srgbClr val="000000"/>
                </a:solidFill>
                <a:cs typeface="Times New Roman" pitchFamily="18" charset="0"/>
              </a:rPr>
              <a:t>Thomas Kuhn, </a:t>
            </a:r>
            <a:r>
              <a:rPr lang="el-GR" sz="2800">
                <a:solidFill>
                  <a:srgbClr val="000000"/>
                </a:solidFill>
              </a:rPr>
              <a:t>όπως μορφοποιήθηκε από την επίδραση της σκέψης της σχολής του  </a:t>
            </a:r>
            <a:r>
              <a:rPr lang="en-US" sz="2800">
                <a:solidFill>
                  <a:srgbClr val="000000"/>
                </a:solidFill>
                <a:cs typeface="Times New Roman" pitchFamily="18" charset="0"/>
              </a:rPr>
              <a:t> Edinburgh </a:t>
            </a:r>
            <a:r>
              <a:rPr lang="el-GR" sz="2800">
                <a:solidFill>
                  <a:srgbClr val="000000"/>
                </a:solidFill>
              </a:rPr>
              <a:t>γύρω από την κοινωνική κατασκευή της γνώσης. </a:t>
            </a:r>
            <a:r>
              <a:rPr lang="en-US" sz="2800">
                <a:solidFill>
                  <a:srgbClr val="000000"/>
                </a:solidFill>
                <a:cs typeface="Times New Roman" pitchFamily="18" charset="0"/>
              </a:rPr>
              <a:t> </a:t>
            </a:r>
            <a:r>
              <a:rPr lang="el-GR" sz="2800">
                <a:solidFill>
                  <a:srgbClr val="000000"/>
                </a:solidFill>
              </a:rPr>
              <a:t>Ειδοποιός διαφορά της τάσης είναι ότι το επιστημονικό προϊόν μελετάται εντός ενός πλαισίου</a:t>
            </a:r>
            <a:r>
              <a:rPr lang="en-US" sz="2800">
                <a:solidFill>
                  <a:srgbClr val="000000"/>
                </a:solidFill>
                <a:cs typeface="Times New Roman" pitchFamily="18" charset="0"/>
              </a:rPr>
              <a:t> (</a:t>
            </a:r>
            <a:r>
              <a:rPr lang="el-GR" sz="2800">
                <a:solidFill>
                  <a:srgbClr val="000000"/>
                </a:solidFill>
              </a:rPr>
              <a:t>πολιτισμικού, πολιτικού, ψυχολογικού, κλπ</a:t>
            </a:r>
            <a:r>
              <a:rPr lang="en-US" sz="2800">
                <a:solidFill>
                  <a:srgbClr val="000000"/>
                </a:solidFill>
                <a:cs typeface="Times New Roman" pitchFamily="18" charset="0"/>
              </a:rPr>
              <a:t>). </a:t>
            </a:r>
            <a:r>
              <a:rPr lang="el-GR" sz="2800">
                <a:solidFill>
                  <a:srgbClr val="000000"/>
                </a:solidFill>
              </a:rPr>
              <a:t>Μέσα σ’ αυτά τα πλαίσια /ο αναζητ</a:t>
            </a:r>
            <a:r>
              <a:rPr lang="en-US" sz="2800">
                <a:solidFill>
                  <a:srgbClr val="000000"/>
                </a:solidFill>
              </a:rPr>
              <a:t>o</a:t>
            </a:r>
            <a:r>
              <a:rPr lang="el-GR" sz="2800">
                <a:solidFill>
                  <a:srgbClr val="000000"/>
                </a:solidFill>
              </a:rPr>
              <a:t>ύνται οι ρίζες του επιστημονικού συλλογισμού και της επικύρωσης. Ένα ΑΠ ΦΕ παίρνει μια θέση σ’ αυτά τα θέματα, που μπορεί να προκύψει από τη μελέτης της ΠΑΡΑΜΕΤΡΟΥ ΣΥΛΛΟΓΙΣΜΩΝ ΚΑΙ ΕΠΙΚΥΡΩΣΗΣ. </a:t>
            </a:r>
            <a:endParaRPr lang="el-GR" sz="280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l-GR" sz="4000">
                <a:solidFill>
                  <a:srgbClr val="000000"/>
                </a:solidFill>
              </a:rPr>
              <a:t>ΕΠΙΣΤΗΜΟΝΙΚΟΣ ΡΕΑΛΙΣΜΟΣ</a:t>
            </a:r>
          </a:p>
        </p:txBody>
      </p:sp>
      <p:sp>
        <p:nvSpPr>
          <p:cNvPr id="63491" name="Rectangle 3"/>
          <p:cNvSpPr>
            <a:spLocks noGrp="1" noChangeArrowheads="1"/>
          </p:cNvSpPr>
          <p:nvPr>
            <p:ph type="body" idx="1"/>
          </p:nvPr>
        </p:nvSpPr>
        <p:spPr/>
        <p:txBody>
          <a:bodyPr/>
          <a:lstStyle/>
          <a:p>
            <a:pPr algn="just">
              <a:lnSpc>
                <a:spcPct val="90000"/>
              </a:lnSpc>
            </a:pPr>
            <a:r>
              <a:rPr lang="el-GR" sz="2800">
                <a:solidFill>
                  <a:srgbClr val="000000"/>
                </a:solidFill>
              </a:rPr>
              <a:t>Η Τρίτη τάση διαφοροποιείται μέσω της συζήτησης που εισάγει γύρω από τη σχέση  μεταξύ επιστημονικής δραστηριότητας και «πραγματικότητας». Αν και πρόκειται για παλιότερο ρεύμα (ρεαλισμός), θεωρούμε ότι ξεκαθαρίστηκαν οι θέσεις του μέσω του επιστημονικού ρεαλισμού </a:t>
            </a:r>
            <a:r>
              <a:rPr lang="en-US" sz="2800">
                <a:solidFill>
                  <a:srgbClr val="000000"/>
                </a:solidFill>
                <a:cs typeface="Times New Roman" pitchFamily="18" charset="0"/>
              </a:rPr>
              <a:t>(Hacking 1995).  </a:t>
            </a:r>
            <a:r>
              <a:rPr lang="el-GR" sz="2800">
                <a:solidFill>
                  <a:srgbClr val="000000"/>
                </a:solidFill>
              </a:rPr>
              <a:t>Ένα ΑΠ ΦΕ παίρνει μια θέση γι αυτά τα θέματα, που προέρχεται από την μελέτη της παραμέτρου ΕΠΙΣΤΗΜΗΣ – ΚΟΣΜΟΥ. </a:t>
            </a:r>
            <a:endParaRPr lang="el-GR" sz="2800"/>
          </a:p>
          <a:p>
            <a:pPr algn="just">
              <a:lnSpc>
                <a:spcPct val="90000"/>
              </a:lnSpc>
            </a:pPr>
            <a:r>
              <a:rPr lang="en-US" sz="2800" u="sng">
                <a:solidFill>
                  <a:srgbClr val="000000"/>
                </a:solidFill>
                <a:cs typeface="Times New Roman" pitchFamily="18" charset="0"/>
              </a:rPr>
              <a:t> </a:t>
            </a:r>
            <a:endParaRPr lang="el-GR" sz="28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r>
              <a:rPr lang="el-GR" sz="2800" b="1"/>
              <a:t/>
            </a:r>
            <a:br>
              <a:rPr lang="el-GR" sz="2800" b="1"/>
            </a:br>
            <a:r>
              <a:rPr lang="el-GR" sz="2800" b="1">
                <a:cs typeface="Times New Roman" pitchFamily="18" charset="0"/>
              </a:rPr>
              <a:t>ΔΙΔΑΚΤΙΚΟΣ ΠΟΛΟΣ </a:t>
            </a:r>
            <a:br>
              <a:rPr lang="el-GR" sz="2800" b="1">
                <a:cs typeface="Times New Roman" pitchFamily="18" charset="0"/>
              </a:rPr>
            </a:br>
            <a:r>
              <a:rPr lang="el-GR" sz="2800" b="1">
                <a:cs typeface="Times New Roman" pitchFamily="18" charset="0"/>
              </a:rPr>
              <a:t> ΤΟΥ ΠΛΑΙΣΙΟΥ ΘΕΩΡΗΣΗΣ ΤΟΥ ΑΠ</a:t>
            </a:r>
            <a:r>
              <a:rPr lang="el-GR" b="1">
                <a:cs typeface="Times New Roman" pitchFamily="18" charset="0"/>
              </a:rPr>
              <a:t/>
            </a:r>
            <a:br>
              <a:rPr lang="el-GR" b="1">
                <a:cs typeface="Times New Roman" pitchFamily="18" charset="0"/>
              </a:rPr>
            </a:br>
            <a:endParaRPr lang="el-GR" b="1">
              <a:cs typeface="Times New Roman" pitchFamily="18" charset="0"/>
            </a:endParaRPr>
          </a:p>
        </p:txBody>
      </p:sp>
      <p:sp>
        <p:nvSpPr>
          <p:cNvPr id="21507" name="Rectangle 3"/>
          <p:cNvSpPr>
            <a:spLocks noGrp="1" noChangeArrowheads="1"/>
          </p:cNvSpPr>
          <p:nvPr>
            <p:ph type="body" idx="1"/>
          </p:nvPr>
        </p:nvSpPr>
        <p:spPr>
          <a:xfrm>
            <a:off x="179388" y="1484313"/>
            <a:ext cx="8567737" cy="5000625"/>
          </a:xfrm>
        </p:spPr>
        <p:txBody>
          <a:bodyPr>
            <a:normAutofit lnSpcReduction="10000"/>
          </a:bodyPr>
          <a:lstStyle/>
          <a:p>
            <a:pPr>
              <a:lnSpc>
                <a:spcPct val="90000"/>
              </a:lnSpc>
            </a:pPr>
            <a:r>
              <a:rPr lang="el-GR" sz="2800">
                <a:cs typeface="Times New Roman" pitchFamily="18" charset="0"/>
              </a:rPr>
              <a:t>Ποιες οι παιδαγωγικές / διδακτικές μεταβλητές που θα εξετάσουμε σ’ ένα ΑΠ?</a:t>
            </a:r>
            <a:endParaRPr lang="el-GR" sz="2800"/>
          </a:p>
          <a:p>
            <a:pPr lvl="3">
              <a:lnSpc>
                <a:spcPct val="90000"/>
              </a:lnSpc>
              <a:buFont typeface="Wingdings" pitchFamily="2" charset="2"/>
              <a:buChar char="v"/>
            </a:pPr>
            <a:r>
              <a:rPr lang="el-GR" sz="1800"/>
              <a:t>     </a:t>
            </a:r>
            <a:r>
              <a:rPr lang="el-GR" sz="2400"/>
              <a:t>Περιεχόμενο</a:t>
            </a:r>
          </a:p>
          <a:p>
            <a:pPr lvl="3">
              <a:lnSpc>
                <a:spcPct val="90000"/>
              </a:lnSpc>
              <a:buFont typeface="Wingdings" pitchFamily="2" charset="2"/>
              <a:buChar char="v"/>
            </a:pPr>
            <a:r>
              <a:rPr lang="el-GR" sz="2400"/>
              <a:t>    Μαθητής </a:t>
            </a:r>
          </a:p>
          <a:p>
            <a:pPr lvl="3">
              <a:lnSpc>
                <a:spcPct val="90000"/>
              </a:lnSpc>
              <a:buFont typeface="Wingdings" pitchFamily="2" charset="2"/>
              <a:buChar char="v"/>
            </a:pPr>
            <a:r>
              <a:rPr lang="en-US" sz="2400"/>
              <a:t> </a:t>
            </a:r>
            <a:r>
              <a:rPr lang="el-GR" sz="2400"/>
              <a:t>   Δάσκαλος</a:t>
            </a:r>
          </a:p>
          <a:p>
            <a:pPr>
              <a:lnSpc>
                <a:spcPct val="90000"/>
              </a:lnSpc>
            </a:pPr>
            <a:r>
              <a:rPr lang="el-GR" sz="2800">
                <a:cs typeface="Times New Roman" pitchFamily="18" charset="0"/>
              </a:rPr>
              <a:t>Ποιες είναι /ήταν οι κυρίαρχες θεωρίες /μοντέλα /τάσεις της διδακτικής των ΦΕ βάσει των οποίων θα μπορούσαμε να μελετήσουμε ένα ΑΠ?</a:t>
            </a:r>
          </a:p>
          <a:p>
            <a:pPr>
              <a:lnSpc>
                <a:spcPct val="90000"/>
              </a:lnSpc>
              <a:buSzPct val="80000"/>
              <a:buFont typeface="Wingdings" pitchFamily="2" charset="2"/>
              <a:buChar char="Ø"/>
            </a:pPr>
            <a:r>
              <a:rPr lang="el-GR" sz="2800"/>
              <a:t>  </a:t>
            </a:r>
            <a:r>
              <a:rPr lang="el-GR" sz="2400">
                <a:cs typeface="Times New Roman" pitchFamily="18" charset="0"/>
              </a:rPr>
              <a:t>Παραδοσιακή προσέγγιση</a:t>
            </a:r>
            <a:r>
              <a:rPr lang="el-GR" sz="2400"/>
              <a:t> </a:t>
            </a:r>
            <a:r>
              <a:rPr lang="en-US" sz="2400"/>
              <a:t>   </a:t>
            </a:r>
            <a:endParaRPr lang="el-GR" sz="2400"/>
          </a:p>
          <a:p>
            <a:pPr>
              <a:lnSpc>
                <a:spcPct val="90000"/>
              </a:lnSpc>
              <a:buSzPct val="80000"/>
              <a:buFont typeface="Wingdings" pitchFamily="2" charset="2"/>
              <a:buChar char="Ø"/>
            </a:pPr>
            <a:r>
              <a:rPr lang="el-GR" sz="2400"/>
              <a:t>   </a:t>
            </a:r>
            <a:r>
              <a:rPr lang="el-GR" sz="2400">
                <a:cs typeface="Times New Roman" pitchFamily="18" charset="0"/>
              </a:rPr>
              <a:t>Ανακαλυπτική προσέγγιση</a:t>
            </a:r>
          </a:p>
          <a:p>
            <a:pPr>
              <a:lnSpc>
                <a:spcPct val="90000"/>
              </a:lnSpc>
              <a:buSzPct val="80000"/>
              <a:buFont typeface="Wingdings" pitchFamily="2" charset="2"/>
              <a:buChar char="Ø"/>
            </a:pPr>
            <a:r>
              <a:rPr lang="el-GR" sz="2400"/>
              <a:t>   </a:t>
            </a:r>
            <a:r>
              <a:rPr lang="el-GR" sz="2400">
                <a:cs typeface="Times New Roman" pitchFamily="18" charset="0"/>
              </a:rPr>
              <a:t>Εποικοδομητική προσέγγιση</a:t>
            </a:r>
          </a:p>
          <a:p>
            <a:pPr>
              <a:lnSpc>
                <a:spcPct val="90000"/>
              </a:lnSpc>
              <a:buSzPct val="80000"/>
              <a:buFont typeface="Wingdings" pitchFamily="2" charset="2"/>
              <a:buChar char="Ø"/>
            </a:pPr>
            <a:r>
              <a:rPr lang="el-GR" sz="2400">
                <a:cs typeface="Times New Roman" pitchFamily="18" charset="0"/>
              </a:rPr>
              <a:t>   Διερευνητική προσέγγιση</a:t>
            </a:r>
            <a:r>
              <a:rPr lang="el-GR" sz="2800">
                <a:cs typeface="Times New Roman" pitchFamily="18" charset="0"/>
              </a:rPr>
              <a:t> </a:t>
            </a:r>
          </a:p>
          <a:p>
            <a:pPr>
              <a:lnSpc>
                <a:spcPct val="90000"/>
              </a:lnSpc>
              <a:buSzPct val="80000"/>
              <a:buFontTx/>
              <a:buNone/>
            </a:pPr>
            <a:endParaRPr lang="el-GR" sz="2800">
              <a:cs typeface="Times New Roman" pitchFamily="18" charset="0"/>
            </a:endParaRPr>
          </a:p>
          <a:p>
            <a:pPr>
              <a:lnSpc>
                <a:spcPct val="90000"/>
              </a:lnSpc>
            </a:pPr>
            <a:endParaRPr lang="el-GR" sz="28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2" name="Rectangle 4"/>
          <p:cNvSpPr>
            <a:spLocks noGrp="1" noChangeArrowheads="1"/>
          </p:cNvSpPr>
          <p:nvPr>
            <p:ph type="ctrTitle"/>
          </p:nvPr>
        </p:nvSpPr>
        <p:spPr/>
        <p:txBody>
          <a:bodyPr/>
          <a:lstStyle/>
          <a:p>
            <a:r>
              <a:rPr lang="el-GR"/>
              <a:t>ΠΑΡΑΜΕΤΡΟΙ ΕΠΙΣΤΗΜΟΛΟΓΙΚΟΥ ΠΟΛΟΥ</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85800" y="762000"/>
            <a:ext cx="7772400" cy="990600"/>
          </a:xfrm>
        </p:spPr>
        <p:txBody>
          <a:bodyPr/>
          <a:lstStyle/>
          <a:p>
            <a:r>
              <a:rPr lang="el-GR" sz="3600"/>
              <a:t>ΘΕΜΑΤΙΚΗ – ΕΝΝΟΙΟΛΟΓΙΚΗ ΠΑΡΑΜΕΤΡΟΣ</a:t>
            </a:r>
          </a:p>
        </p:txBody>
      </p:sp>
      <p:sp>
        <p:nvSpPr>
          <p:cNvPr id="60419" name="Rectangle 3"/>
          <p:cNvSpPr>
            <a:spLocks noGrp="1" noChangeArrowheads="1"/>
          </p:cNvSpPr>
          <p:nvPr>
            <p:ph type="body" idx="1"/>
          </p:nvPr>
        </p:nvSpPr>
        <p:spPr>
          <a:xfrm>
            <a:off x="685800" y="2438400"/>
            <a:ext cx="7772400" cy="3657600"/>
          </a:xfrm>
        </p:spPr>
        <p:txBody>
          <a:bodyPr/>
          <a:lstStyle/>
          <a:p>
            <a:pPr algn="just"/>
            <a:r>
              <a:rPr lang="el-GR">
                <a:solidFill>
                  <a:srgbClr val="000000"/>
                </a:solidFill>
              </a:rPr>
              <a:t>Εστιάζει στην κατανόηση της φύσης των θεμάτων που προτείνονται  με όρους γνωστικού περιεχομένου του ΑΠ και των εννοιών που χρησιμοποιεί για να το διαπραγματευθεί.</a:t>
            </a:r>
            <a:endParaRPr lang="el-GR"/>
          </a:p>
          <a:p>
            <a:endParaRPr lang="el-GR"/>
          </a:p>
          <a:p>
            <a:endParaRPr lang="el-G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762000" y="1066800"/>
            <a:ext cx="7772400" cy="1143000"/>
          </a:xfrm>
        </p:spPr>
        <p:txBody>
          <a:bodyPr/>
          <a:lstStyle/>
          <a:p>
            <a:r>
              <a:rPr lang="el-GR" sz="3600">
                <a:solidFill>
                  <a:srgbClr val="000000"/>
                </a:solidFill>
              </a:rPr>
              <a:t>ΠΑΡΑΜΕΤΡΟΣ ΣΥΛΛΟΓΙΣΜΩΝ ΚΑΙ ΕΠΙΚΥΡΩΣΗΣ</a:t>
            </a:r>
          </a:p>
        </p:txBody>
      </p:sp>
      <p:sp>
        <p:nvSpPr>
          <p:cNvPr id="62467" name="Rectangle 3"/>
          <p:cNvSpPr>
            <a:spLocks noGrp="1" noChangeArrowheads="1"/>
          </p:cNvSpPr>
          <p:nvPr>
            <p:ph type="body" idx="1"/>
          </p:nvPr>
        </p:nvSpPr>
        <p:spPr>
          <a:xfrm>
            <a:off x="685800" y="2438400"/>
            <a:ext cx="7772400" cy="3657600"/>
          </a:xfrm>
        </p:spPr>
        <p:txBody>
          <a:bodyPr/>
          <a:lstStyle/>
          <a:p>
            <a:pPr algn="just"/>
            <a:endParaRPr lang="el-GR">
              <a:cs typeface="Times New Roman" pitchFamily="18" charset="0"/>
            </a:endParaRPr>
          </a:p>
          <a:p>
            <a:pPr algn="just"/>
            <a:r>
              <a:rPr lang="el-GR">
                <a:solidFill>
                  <a:srgbClr val="000000"/>
                </a:solidFill>
              </a:rPr>
              <a:t>Εστιάζει στην κατανόηση του τρόπου σκέψης και της επιστημονικής επικύρωσης που προτείνονται ως τυπικοί από ένα ΑΠ. </a:t>
            </a:r>
            <a:endParaRPr lang="el-G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l-GR" sz="4000">
                <a:solidFill>
                  <a:srgbClr val="000000"/>
                </a:solidFill>
              </a:rPr>
              <a:t/>
            </a:r>
            <a:br>
              <a:rPr lang="el-GR" sz="4000">
                <a:solidFill>
                  <a:srgbClr val="000000"/>
                </a:solidFill>
              </a:rPr>
            </a:br>
            <a:r>
              <a:rPr lang="el-GR" sz="4000">
                <a:solidFill>
                  <a:srgbClr val="000000"/>
                </a:solidFill>
              </a:rPr>
              <a:t>ΠΑΡΑΜΕΤΡΟΣ                  ΕΠΙΣΤΗΜΗΣ – ΚΟΣΜΟΥ</a:t>
            </a:r>
            <a:r>
              <a:rPr lang="el-GR"/>
              <a:t/>
            </a:r>
            <a:br>
              <a:rPr lang="el-GR"/>
            </a:br>
            <a:endParaRPr lang="el-GR"/>
          </a:p>
        </p:txBody>
      </p:sp>
      <p:sp>
        <p:nvSpPr>
          <p:cNvPr id="64515" name="Rectangle 3"/>
          <p:cNvSpPr>
            <a:spLocks noGrp="1" noChangeArrowheads="1"/>
          </p:cNvSpPr>
          <p:nvPr>
            <p:ph type="body" idx="1"/>
          </p:nvPr>
        </p:nvSpPr>
        <p:spPr>
          <a:xfrm>
            <a:off x="685800" y="2286000"/>
            <a:ext cx="7772400" cy="3810000"/>
          </a:xfrm>
        </p:spPr>
        <p:txBody>
          <a:bodyPr/>
          <a:lstStyle/>
          <a:p>
            <a:pPr>
              <a:buFontTx/>
              <a:buNone/>
            </a:pPr>
            <a:r>
              <a:rPr lang="el-GR">
                <a:solidFill>
                  <a:srgbClr val="000000"/>
                </a:solidFill>
              </a:rPr>
              <a:t>   </a:t>
            </a:r>
            <a:r>
              <a:rPr lang="el-GR" sz="4000">
                <a:solidFill>
                  <a:srgbClr val="000000"/>
                </a:solidFill>
              </a:rPr>
              <a:t>Εστιάζει στην οντολογική θέση του ΑΠ και κυρίως στην εικόνα που προβάλλεται για τη σχέση μεταξύ επιστημονικής δραστηριότητας και της κατασκευής των τεχνημάτων</a:t>
            </a:r>
            <a:r>
              <a:rPr lang="el-GR">
                <a:solidFill>
                  <a:srgbClr val="000000"/>
                </a:solidFill>
              </a:rPr>
              <a:t> </a:t>
            </a:r>
            <a:endParaRPr lang="el-GR"/>
          </a:p>
          <a:p>
            <a:endParaRPr lang="el-GR"/>
          </a:p>
          <a:p>
            <a:endParaRPr lang="el-GR"/>
          </a:p>
          <a:p>
            <a:endParaRPr lang="el-G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normAutofit fontScale="90000"/>
          </a:bodyPr>
          <a:lstStyle/>
          <a:p>
            <a:r>
              <a:rPr lang="el-GR" b="1">
                <a:cs typeface="Times New Roman" pitchFamily="18" charset="0"/>
              </a:rPr>
              <a:t>ΠΑΡΑΔΟΣΙΑΚΗ ΠΡΟΣΕΓΓΙΣΗ</a:t>
            </a:r>
            <a:r>
              <a:rPr lang="el-GR">
                <a:cs typeface="Times New Roman" pitchFamily="18" charset="0"/>
              </a:rPr>
              <a:t/>
            </a:r>
            <a:br>
              <a:rPr lang="el-GR">
                <a:cs typeface="Times New Roman" pitchFamily="18" charset="0"/>
              </a:rPr>
            </a:br>
            <a:endParaRPr lang="el-GR">
              <a:cs typeface="Times New Roman" pitchFamily="18" charset="0"/>
            </a:endParaRPr>
          </a:p>
        </p:txBody>
      </p:sp>
      <p:sp>
        <p:nvSpPr>
          <p:cNvPr id="45059" name="Rectangle 3"/>
          <p:cNvSpPr>
            <a:spLocks noGrp="1" noChangeArrowheads="1"/>
          </p:cNvSpPr>
          <p:nvPr>
            <p:ph type="body" idx="1"/>
          </p:nvPr>
        </p:nvSpPr>
        <p:spPr>
          <a:xfrm>
            <a:off x="0" y="1600200"/>
            <a:ext cx="9144000" cy="5257800"/>
          </a:xfrm>
        </p:spPr>
        <p:txBody>
          <a:bodyPr/>
          <a:lstStyle/>
          <a:p>
            <a:pPr>
              <a:buFont typeface="Wingdings" pitchFamily="2" charset="2"/>
              <a:buChar char="v"/>
            </a:pPr>
            <a:r>
              <a:rPr lang="el-GR">
                <a:cs typeface="Times New Roman" pitchFamily="18" charset="0"/>
              </a:rPr>
              <a:t>Τα ΑΠ του ’50 και προηγούμενα</a:t>
            </a:r>
            <a:endParaRPr lang="en-US">
              <a:cs typeface="Times New Roman" pitchFamily="18" charset="0"/>
            </a:endParaRPr>
          </a:p>
          <a:p>
            <a:pPr>
              <a:buFont typeface="Wingdings" pitchFamily="2" charset="2"/>
              <a:buChar char="v"/>
            </a:pPr>
            <a:endParaRPr lang="el-GR">
              <a:cs typeface="Times New Roman" pitchFamily="18" charset="0"/>
            </a:endParaRPr>
          </a:p>
          <a:p>
            <a:pPr>
              <a:buFont typeface="Wingdings" pitchFamily="2" charset="2"/>
              <a:buChar char="v"/>
            </a:pPr>
            <a:r>
              <a:rPr lang="el-GR">
                <a:cs typeface="Times New Roman" pitchFamily="18" charset="0"/>
              </a:rPr>
              <a:t>Μπιχαβιορισμός (behavior</a:t>
            </a:r>
            <a:r>
              <a:rPr lang="en-US">
                <a:cs typeface="Times New Roman" pitchFamily="18" charset="0"/>
              </a:rPr>
              <a:t>ism</a:t>
            </a:r>
            <a:r>
              <a:rPr lang="el-GR">
                <a:cs typeface="Times New Roman" pitchFamily="18" charset="0"/>
              </a:rPr>
              <a:t>)    </a:t>
            </a:r>
            <a:endParaRPr lang="en-US">
              <a:cs typeface="Times New Roman" pitchFamily="18" charset="0"/>
            </a:endParaRPr>
          </a:p>
          <a:p>
            <a:pPr>
              <a:buFontTx/>
              <a:buNone/>
            </a:pPr>
            <a:r>
              <a:rPr lang="el-GR">
                <a:cs typeface="Times New Roman" pitchFamily="18" charset="0"/>
              </a:rPr>
              <a:t>             </a:t>
            </a:r>
            <a:r>
              <a:rPr lang="el-GR">
                <a:solidFill>
                  <a:srgbClr val="009999"/>
                </a:solidFill>
                <a:cs typeface="Times New Roman" pitchFamily="18" charset="0"/>
              </a:rPr>
              <a:t>“ερέθισμα </a:t>
            </a:r>
            <a:r>
              <a:rPr lang="el-GR">
                <a:solidFill>
                  <a:srgbClr val="009999"/>
                </a:solidFill>
                <a:cs typeface="Times New Roman" pitchFamily="18" charset="0"/>
                <a:sym typeface="Wingdings" pitchFamily="2" charset="2"/>
              </a:rPr>
              <a:t></a:t>
            </a:r>
            <a:r>
              <a:rPr lang="el-GR">
                <a:solidFill>
                  <a:srgbClr val="009999"/>
                </a:solidFill>
                <a:cs typeface="Times New Roman" pitchFamily="18" charset="0"/>
              </a:rPr>
              <a:t> ανταπόκριση”</a:t>
            </a:r>
            <a:endParaRPr lang="en-US">
              <a:solidFill>
                <a:srgbClr val="009999"/>
              </a:solidFill>
              <a:cs typeface="Times New Roman" pitchFamily="18" charset="0"/>
            </a:endParaRPr>
          </a:p>
          <a:p>
            <a:pPr>
              <a:buFontTx/>
              <a:buNone/>
            </a:pPr>
            <a:endParaRPr lang="el-GR">
              <a:solidFill>
                <a:srgbClr val="009999"/>
              </a:solidFill>
              <a:cs typeface="Times New Roman" pitchFamily="18" charset="0"/>
            </a:endParaRPr>
          </a:p>
          <a:p>
            <a:pPr>
              <a:buFont typeface="Wingdings" pitchFamily="2" charset="2"/>
              <a:buChar char="v"/>
            </a:pPr>
            <a:r>
              <a:rPr lang="el-GR">
                <a:cs typeface="Times New Roman" pitchFamily="18" charset="0"/>
              </a:rPr>
              <a:t>Ρόλος πειράματος στην επιστήμη και τη</a:t>
            </a:r>
            <a:r>
              <a:rPr lang="en-US">
                <a:cs typeface="Times New Roman" pitchFamily="18" charset="0"/>
              </a:rPr>
              <a:t> </a:t>
            </a:r>
            <a:r>
              <a:rPr lang="el-GR">
                <a:cs typeface="Times New Roman" pitchFamily="18" charset="0"/>
              </a:rPr>
              <a:t>διδασκαλία</a:t>
            </a:r>
            <a:r>
              <a:rPr lang="el-GR"/>
              <a:t> </a:t>
            </a:r>
            <a:r>
              <a:rPr lang="el-GR">
                <a:cs typeface="Times New Roman" pitchFamily="18" charset="0"/>
              </a:rPr>
              <a:t> </a:t>
            </a:r>
            <a:endParaRPr lang="en-US">
              <a:cs typeface="Times New Roman" pitchFamily="18" charset="0"/>
            </a:endParaRPr>
          </a:p>
          <a:p>
            <a:pPr>
              <a:buFont typeface="Wingdings" pitchFamily="2" charset="2"/>
              <a:buChar char="v"/>
            </a:pPr>
            <a:endParaRPr lang="el-GR">
              <a:cs typeface="Times New Roman" pitchFamily="18" charset="0"/>
            </a:endParaRPr>
          </a:p>
          <a:p>
            <a:pPr>
              <a:buFont typeface="Wingdings" pitchFamily="2" charset="2"/>
              <a:buChar char="v"/>
            </a:pPr>
            <a:r>
              <a:rPr lang="el-GR">
                <a:cs typeface="Times New Roman" pitchFamily="18" charset="0"/>
              </a:rPr>
              <a:t>“Tabula – rasa” </a:t>
            </a:r>
          </a:p>
          <a:p>
            <a:endParaRPr lang="el-GR">
              <a:cs typeface="Times New Roman" pitchFamily="18" charset="0"/>
            </a:endParaRPr>
          </a:p>
          <a:p>
            <a:endParaRPr lang="el-G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normAutofit fontScale="90000"/>
          </a:bodyPr>
          <a:lstStyle/>
          <a:p>
            <a:r>
              <a:rPr lang="el-GR" b="1">
                <a:cs typeface="Times New Roman" pitchFamily="18" charset="0"/>
              </a:rPr>
              <a:t>ΑΝΑΚΑΛΥΠΤΙΚΗ ΠΡΟΣΕΓΓΙΣΗ</a:t>
            </a:r>
            <a:r>
              <a:rPr lang="el-GR">
                <a:cs typeface="Times New Roman" pitchFamily="18" charset="0"/>
              </a:rPr>
              <a:t/>
            </a:r>
            <a:br>
              <a:rPr lang="el-GR">
                <a:cs typeface="Times New Roman" pitchFamily="18" charset="0"/>
              </a:rPr>
            </a:br>
            <a:endParaRPr lang="el-GR">
              <a:cs typeface="Times New Roman" pitchFamily="18" charset="0"/>
            </a:endParaRPr>
          </a:p>
        </p:txBody>
      </p:sp>
      <p:sp>
        <p:nvSpPr>
          <p:cNvPr id="46083" name="Rectangle 3"/>
          <p:cNvSpPr>
            <a:spLocks noGrp="1" noChangeArrowheads="1"/>
          </p:cNvSpPr>
          <p:nvPr>
            <p:ph type="body" idx="1"/>
          </p:nvPr>
        </p:nvSpPr>
        <p:spPr/>
        <p:txBody>
          <a:bodyPr/>
          <a:lstStyle/>
          <a:p>
            <a:r>
              <a:rPr lang="el-GR">
                <a:cs typeface="Times New Roman" pitchFamily="18" charset="0"/>
              </a:rPr>
              <a:t> Το ευρύτερο κίνημα του ’60 </a:t>
            </a:r>
          </a:p>
          <a:p>
            <a:r>
              <a:rPr lang="el-GR">
                <a:cs typeface="Times New Roman" pitchFamily="18" charset="0"/>
              </a:rPr>
              <a:t> Το</a:t>
            </a:r>
            <a:r>
              <a:rPr lang="en-US">
                <a:cs typeface="Times New Roman" pitchFamily="18" charset="0"/>
              </a:rPr>
              <a:t> “sputnik shock” </a:t>
            </a:r>
            <a:r>
              <a:rPr lang="el-GR">
                <a:cs typeface="Times New Roman" pitchFamily="18" charset="0"/>
              </a:rPr>
              <a:t>και</a:t>
            </a:r>
            <a:r>
              <a:rPr lang="en-US">
                <a:cs typeface="Times New Roman" pitchFamily="18" charset="0"/>
              </a:rPr>
              <a:t> </a:t>
            </a:r>
            <a:r>
              <a:rPr lang="el-GR">
                <a:cs typeface="Times New Roman" pitchFamily="18" charset="0"/>
              </a:rPr>
              <a:t>η</a:t>
            </a:r>
            <a:r>
              <a:rPr lang="en-US">
                <a:cs typeface="Times New Roman" pitchFamily="18" charset="0"/>
              </a:rPr>
              <a:t> “Woods hall conference”</a:t>
            </a:r>
            <a:endParaRPr lang="el-GR">
              <a:cs typeface="Times New Roman" pitchFamily="18" charset="0"/>
            </a:endParaRPr>
          </a:p>
          <a:p>
            <a:r>
              <a:rPr lang="en-US">
                <a:cs typeface="Times New Roman" pitchFamily="18" charset="0"/>
              </a:rPr>
              <a:t> T</a:t>
            </a:r>
            <a:r>
              <a:rPr lang="el-GR">
                <a:cs typeface="Times New Roman" pitchFamily="18" charset="0"/>
              </a:rPr>
              <a:t>α</a:t>
            </a:r>
            <a:r>
              <a:rPr lang="en-US">
                <a:cs typeface="Times New Roman" pitchFamily="18" charset="0"/>
              </a:rPr>
              <a:t> </a:t>
            </a:r>
            <a:r>
              <a:rPr lang="el-GR">
                <a:cs typeface="Times New Roman" pitchFamily="18" charset="0"/>
              </a:rPr>
              <a:t>αναλυτικά</a:t>
            </a:r>
            <a:r>
              <a:rPr lang="en-US">
                <a:cs typeface="Times New Roman" pitchFamily="18" charset="0"/>
              </a:rPr>
              <a:t> </a:t>
            </a:r>
            <a:r>
              <a:rPr lang="el-GR">
                <a:cs typeface="Times New Roman" pitchFamily="18" charset="0"/>
              </a:rPr>
              <a:t>προγράμματα</a:t>
            </a:r>
            <a:r>
              <a:rPr lang="en-US">
                <a:cs typeface="Times New Roman" pitchFamily="18" charset="0"/>
              </a:rPr>
              <a:t> </a:t>
            </a:r>
            <a:r>
              <a:rPr lang="el-GR">
                <a:cs typeface="Times New Roman" pitchFamily="18" charset="0"/>
              </a:rPr>
              <a:t>του</a:t>
            </a:r>
            <a:r>
              <a:rPr lang="en-US">
                <a:cs typeface="Times New Roman" pitchFamily="18" charset="0"/>
              </a:rPr>
              <a:t> ’60 (Harvard project, PSSC, Nuffield, Australian Science Project, BSCS, CHEM</a:t>
            </a:r>
            <a:r>
              <a:rPr lang="el-GR"/>
              <a:t>)</a:t>
            </a:r>
            <a:endParaRPr lang="el-GR">
              <a:cs typeface="Times New Roman" pitchFamily="18" charset="0"/>
            </a:endParaRPr>
          </a:p>
          <a:p>
            <a:endParaRPr lang="el-GR">
              <a:cs typeface="Times New Roman" pitchFamily="18" charset="0"/>
            </a:endParaRPr>
          </a:p>
          <a:p>
            <a:endParaRPr lang="el-G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a:xfrm>
            <a:off x="228600" y="260350"/>
            <a:ext cx="8736013" cy="6369050"/>
          </a:xfrm>
        </p:spPr>
        <p:txBody>
          <a:bodyPr>
            <a:normAutofit lnSpcReduction="10000"/>
          </a:bodyPr>
          <a:lstStyle/>
          <a:p>
            <a:pPr>
              <a:lnSpc>
                <a:spcPct val="90000"/>
              </a:lnSpc>
            </a:pPr>
            <a:r>
              <a:rPr lang="el-GR">
                <a:cs typeface="Times New Roman" pitchFamily="18" charset="0"/>
              </a:rPr>
              <a:t>  Nuffield, Βασικοί στόχοι:                                        - κατανόηση αρχών και </a:t>
            </a:r>
          </a:p>
          <a:p>
            <a:pPr>
              <a:lnSpc>
                <a:spcPct val="90000"/>
              </a:lnSpc>
              <a:buFontTx/>
              <a:buNone/>
            </a:pPr>
            <a:r>
              <a:rPr lang="el-GR">
                <a:cs typeface="Times New Roman" pitchFamily="18" charset="0"/>
              </a:rPr>
              <a:t>    δημιουργία υποθέσεων </a:t>
            </a:r>
            <a:r>
              <a:rPr lang="el-GR">
                <a:cs typeface="Times New Roman" pitchFamily="18" charset="0"/>
                <a:sym typeface="Wingdings" pitchFamily="2" charset="2"/>
              </a:rPr>
              <a:t>  </a:t>
            </a:r>
            <a:r>
              <a:rPr lang="el-GR">
                <a:cs typeface="Times New Roman" pitchFamily="18" charset="0"/>
              </a:rPr>
              <a:t>μάθηση γεγονότων                                                  - ανακαλυπτική  μέθοδος (όπου μπορούν οι νόμοι να εξάγονται πειραματικά)                                                            - ανάπτυξη πνεύματος διερεύνησης και περιέργειας </a:t>
            </a:r>
          </a:p>
          <a:p>
            <a:pPr>
              <a:lnSpc>
                <a:spcPct val="90000"/>
              </a:lnSpc>
              <a:buFontTx/>
              <a:buNone/>
            </a:pPr>
            <a:endParaRPr lang="el-GR"/>
          </a:p>
          <a:p>
            <a:pPr>
              <a:lnSpc>
                <a:spcPct val="90000"/>
              </a:lnSpc>
            </a:pPr>
            <a:r>
              <a:rPr lang="el-GR">
                <a:cs typeface="Times New Roman" pitchFamily="18" charset="0"/>
              </a:rPr>
              <a:t>Προσανατολισμός των προγραμμάτων</a:t>
            </a:r>
            <a:endParaRPr lang="el-GR"/>
          </a:p>
          <a:p>
            <a:pPr>
              <a:lnSpc>
                <a:spcPct val="90000"/>
              </a:lnSpc>
            </a:pPr>
            <a:r>
              <a:rPr lang="el-GR">
                <a:cs typeface="Times New Roman" pitchFamily="18" charset="0"/>
              </a:rPr>
              <a:t>Η ανακάλυψη …. που τελικά ήταν “…. airy” (Piaget, Bruner)</a:t>
            </a:r>
          </a:p>
          <a:p>
            <a:pPr>
              <a:lnSpc>
                <a:spcPct val="90000"/>
              </a:lnSpc>
            </a:pPr>
            <a:r>
              <a:rPr lang="el-GR">
                <a:cs typeface="Times New Roman" pitchFamily="18" charset="0"/>
              </a:rPr>
              <a:t>Το παιδί σαν “μικρός επιστήμονας”</a:t>
            </a:r>
          </a:p>
          <a:p>
            <a:pPr>
              <a:lnSpc>
                <a:spcPct val="90000"/>
              </a:lnSpc>
            </a:pPr>
            <a:r>
              <a:rPr lang="el-GR">
                <a:cs typeface="Times New Roman" pitchFamily="18" charset="0"/>
              </a:rPr>
              <a:t>Το ’70 και “… πίσω στα βασικά”, τα 3R</a:t>
            </a:r>
          </a:p>
          <a:p>
            <a:pPr>
              <a:lnSpc>
                <a:spcPct val="90000"/>
              </a:lnSpc>
            </a:pPr>
            <a:endParaRPr lang="el-GR">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l-GR" b="1">
                <a:cs typeface="Times New Roman" pitchFamily="18" charset="0"/>
              </a:rPr>
              <a:t>ΕΠΟΙΚΟΔΟΜΗΤΙΚΗ ΠΡΟΣΕΓΓΙΣΗ</a:t>
            </a:r>
            <a:r>
              <a:rPr lang="el-GR"/>
              <a:t> </a:t>
            </a:r>
          </a:p>
        </p:txBody>
      </p:sp>
      <p:sp>
        <p:nvSpPr>
          <p:cNvPr id="49155" name="Rectangle 3"/>
          <p:cNvSpPr>
            <a:spLocks noGrp="1" noChangeArrowheads="1"/>
          </p:cNvSpPr>
          <p:nvPr>
            <p:ph type="body" idx="1"/>
          </p:nvPr>
        </p:nvSpPr>
        <p:spPr/>
        <p:txBody>
          <a:bodyPr/>
          <a:lstStyle/>
          <a:p>
            <a:pPr>
              <a:buFontTx/>
              <a:buNone/>
            </a:pPr>
            <a:r>
              <a:rPr lang="el-GR">
                <a:latin typeface="Wingdings" pitchFamily="2" charset="2"/>
                <a:cs typeface="Times New Roman" pitchFamily="18" charset="0"/>
              </a:rPr>
              <a:t>Ø</a:t>
            </a:r>
            <a:r>
              <a:rPr lang="el-GR">
                <a:cs typeface="Times New Roman" pitchFamily="18" charset="0"/>
              </a:rPr>
              <a:t>  Το κίνημα των νοητικών αναπαραστάσεων. Ήταν τόσο καινούργιο; </a:t>
            </a:r>
          </a:p>
          <a:p>
            <a:pPr>
              <a:buFontTx/>
              <a:buNone/>
            </a:pPr>
            <a:r>
              <a:rPr lang="el-GR">
                <a:latin typeface="Wingdings" pitchFamily="2" charset="2"/>
                <a:cs typeface="Times New Roman" pitchFamily="18" charset="0"/>
              </a:rPr>
              <a:t>Ø</a:t>
            </a:r>
            <a:r>
              <a:rPr lang="el-GR">
                <a:cs typeface="Times New Roman" pitchFamily="18" charset="0"/>
              </a:rPr>
              <a:t>  Ο εποικοδομητισμός και οι διαφορετικές εκδοχές (ριζοσπαστικός / ήπιος, ατομικός / κοινωνικός, Piaget / Vygotsky)</a:t>
            </a:r>
          </a:p>
          <a:p>
            <a:pPr>
              <a:buFontTx/>
              <a:buNone/>
            </a:pPr>
            <a:r>
              <a:rPr lang="el-GR">
                <a:latin typeface="Wingdings" pitchFamily="2" charset="2"/>
                <a:cs typeface="Times New Roman" pitchFamily="18" charset="0"/>
              </a:rPr>
              <a:t>Ø</a:t>
            </a:r>
            <a:r>
              <a:rPr lang="el-GR">
                <a:cs typeface="Times New Roman" pitchFamily="18" charset="0"/>
              </a:rPr>
              <a:t>  Οι αντιρρήσεις των επιστημολόγων, φιλοσόφων και ιστορικών της επιστήμης</a:t>
            </a:r>
          </a:p>
          <a:p>
            <a:endParaRPr lang="el-G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a:xfrm>
            <a:off x="457200" y="533400"/>
            <a:ext cx="8382000" cy="5791200"/>
          </a:xfrm>
        </p:spPr>
        <p:txBody>
          <a:bodyPr/>
          <a:lstStyle/>
          <a:p>
            <a:pPr>
              <a:lnSpc>
                <a:spcPct val="90000"/>
              </a:lnSpc>
              <a:buFontTx/>
              <a:buNone/>
            </a:pPr>
            <a:r>
              <a:rPr lang="el-GR"/>
              <a:t>   </a:t>
            </a:r>
            <a:r>
              <a:rPr lang="el-GR">
                <a:latin typeface="Wingdings" pitchFamily="2" charset="2"/>
                <a:cs typeface="Times New Roman" pitchFamily="18" charset="0"/>
              </a:rPr>
              <a:t>Ø</a:t>
            </a:r>
            <a:r>
              <a:rPr lang="el-GR">
                <a:cs typeface="Times New Roman" pitchFamily="18" charset="0"/>
              </a:rPr>
              <a:t>  Οι εικόνες των μαθητευομένων για την επιστήμη, τους επιστήμονες και την επιστημονική πρακτική</a:t>
            </a:r>
          </a:p>
          <a:p>
            <a:pPr>
              <a:lnSpc>
                <a:spcPct val="90000"/>
              </a:lnSpc>
              <a:buFontTx/>
              <a:buNone/>
            </a:pPr>
            <a:r>
              <a:rPr lang="el-GR"/>
              <a:t>   </a:t>
            </a:r>
            <a:r>
              <a:rPr lang="el-GR">
                <a:latin typeface="Wingdings" pitchFamily="2" charset="2"/>
                <a:cs typeface="Times New Roman" pitchFamily="18" charset="0"/>
              </a:rPr>
              <a:t>Ø</a:t>
            </a:r>
            <a:r>
              <a:rPr lang="el-GR">
                <a:cs typeface="Times New Roman" pitchFamily="18" charset="0"/>
              </a:rPr>
              <a:t>  Μπορούν να αναπτυχθούν ΑΠ εποικοδομητικού τύπου;</a:t>
            </a:r>
          </a:p>
          <a:p>
            <a:pPr>
              <a:lnSpc>
                <a:spcPct val="90000"/>
              </a:lnSpc>
              <a:buFontTx/>
              <a:buNone/>
            </a:pPr>
            <a:r>
              <a:rPr lang="el-GR"/>
              <a:t>   </a:t>
            </a:r>
            <a:r>
              <a:rPr lang="el-GR">
                <a:latin typeface="Wingdings" pitchFamily="2" charset="2"/>
                <a:cs typeface="Times New Roman" pitchFamily="18" charset="0"/>
              </a:rPr>
              <a:t>Ø</a:t>
            </a:r>
            <a:r>
              <a:rPr lang="el-GR">
                <a:cs typeface="Times New Roman" pitchFamily="18" charset="0"/>
              </a:rPr>
              <a:t>  Οι νοητικές αναπαραστάσεις (ιδέες) ως δηλωτικού τύπου γνώση</a:t>
            </a:r>
          </a:p>
          <a:p>
            <a:pPr>
              <a:lnSpc>
                <a:spcPct val="90000"/>
              </a:lnSpc>
              <a:buFontTx/>
              <a:buNone/>
            </a:pPr>
            <a:r>
              <a:rPr lang="el-GR"/>
              <a:t>   </a:t>
            </a:r>
            <a:r>
              <a:rPr lang="el-GR">
                <a:latin typeface="Wingdings" pitchFamily="2" charset="2"/>
                <a:cs typeface="Times New Roman" pitchFamily="18" charset="0"/>
              </a:rPr>
              <a:t>Ø</a:t>
            </a:r>
            <a:r>
              <a:rPr lang="el-GR">
                <a:cs typeface="Times New Roman" pitchFamily="18" charset="0"/>
              </a:rPr>
              <a:t>  Ο ρόλος του εκπαιδευτικού και η εκπαίδευσή / μετεκπαίδευσή του,</a:t>
            </a:r>
            <a:r>
              <a:rPr lang="el-GR"/>
              <a:t> </a:t>
            </a:r>
            <a:r>
              <a:rPr lang="el-GR">
                <a:cs typeface="Times New Roman" pitchFamily="18" charset="0"/>
              </a:rPr>
              <a:t>το περιβάλλον μάθησης, οι γενικές αξίες της ζωής και οι νέες τεχνολογίες </a:t>
            </a:r>
          </a:p>
          <a:p>
            <a:pPr>
              <a:lnSpc>
                <a:spcPct val="90000"/>
              </a:lnSpc>
              <a:buFont typeface="Wingdings" pitchFamily="2" charset="2"/>
              <a:buChar char="Ø"/>
            </a:pPr>
            <a:r>
              <a:rPr lang="el-GR"/>
              <a:t> </a:t>
            </a:r>
            <a:r>
              <a:rPr lang="el-GR">
                <a:cs typeface="Times New Roman" pitchFamily="18" charset="0"/>
              </a:rPr>
              <a:t>Η γνώση παιδαγωγικού περιεχομένου</a:t>
            </a:r>
            <a:r>
              <a:rPr lang="el-GR"/>
              <a:t> </a:t>
            </a:r>
          </a:p>
          <a:p>
            <a:pPr>
              <a:lnSpc>
                <a:spcPct val="90000"/>
              </a:lnSpc>
              <a:buFont typeface="Wingdings" pitchFamily="2" charset="2"/>
              <a:buChar char="Ø"/>
            </a:pPr>
            <a:endParaRPr lang="el-GR">
              <a:cs typeface="Times New Roman" pitchFamily="18" charset="0"/>
            </a:endParaRPr>
          </a:p>
          <a:p>
            <a:pPr>
              <a:lnSpc>
                <a:spcPct val="90000"/>
              </a:lnSpc>
            </a:pPr>
            <a:endParaRPr lang="el-G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684213" y="260350"/>
            <a:ext cx="7772400" cy="576263"/>
          </a:xfrm>
        </p:spPr>
        <p:txBody>
          <a:bodyPr>
            <a:normAutofit fontScale="90000"/>
          </a:bodyPr>
          <a:lstStyle/>
          <a:p>
            <a:r>
              <a:rPr lang="el-GR" sz="4000"/>
              <a:t>Διερευνητική προσέγγιση</a:t>
            </a:r>
          </a:p>
        </p:txBody>
      </p:sp>
      <p:sp>
        <p:nvSpPr>
          <p:cNvPr id="174083" name="Rectangle 3"/>
          <p:cNvSpPr>
            <a:spLocks noGrp="1" noChangeArrowheads="1"/>
          </p:cNvSpPr>
          <p:nvPr>
            <p:ph type="body" idx="1"/>
          </p:nvPr>
        </p:nvSpPr>
        <p:spPr>
          <a:xfrm>
            <a:off x="250825" y="1628775"/>
            <a:ext cx="8569325" cy="4968875"/>
          </a:xfrm>
        </p:spPr>
        <p:txBody>
          <a:bodyPr/>
          <a:lstStyle/>
          <a:p>
            <a:r>
              <a:rPr lang="el-GR"/>
              <a:t>Η διερευνητική προσέγγιση φαίνεται να ενσωματώνει πολλά στοιχεία των προηγούμενων ρευμάτων</a:t>
            </a:r>
            <a:endParaRPr lang="en-US"/>
          </a:p>
          <a:p>
            <a:endParaRPr lang="el-GR"/>
          </a:p>
          <a:p>
            <a:r>
              <a:rPr lang="el-GR"/>
              <a:t>Στόχος είναι η πολύπλευρη μύηση του μαθητή στο περιεχόμενο, τις διαδικασίες και τη φύση της επιστήμης, παρά η μάθηση κάποιων γεγονότων, εννοιών, νόμων κλπ.</a:t>
            </a:r>
          </a:p>
          <a:p>
            <a:endParaRPr lang="el-G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1180</Words>
  <Application>Microsoft Office PowerPoint</Application>
  <PresentationFormat>Προβολή στην οθόνη (4:3)</PresentationFormat>
  <Paragraphs>192</Paragraphs>
  <Slides>33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33</vt:i4>
      </vt:variant>
    </vt:vector>
  </HeadingPairs>
  <TitlesOfParts>
    <vt:vector size="34" baseType="lpstr">
      <vt:lpstr>Θέμα του Office</vt:lpstr>
      <vt:lpstr>ΠΛΑΙΣΙΟ ΜΕΛΕΤΗΣ – ΑΞΙΟΛΟΓΗΣΗΣ ΑΠ ΦΕ</vt:lpstr>
      <vt:lpstr>Οι τρεις πόλοι</vt:lpstr>
      <vt:lpstr> ΔΙΔΑΚΤΙΚΟΣ ΠΟΛΟΣ   ΤΟΥ ΠΛΑΙΣΙΟΥ ΘΕΩΡΗΣΗΣ ΤΟΥ ΑΠ </vt:lpstr>
      <vt:lpstr>ΠΑΡΑΔΟΣΙΑΚΗ ΠΡΟΣΕΓΓΙΣΗ </vt:lpstr>
      <vt:lpstr>ΑΝΑΚΑΛΥΠΤΙΚΗ ΠΡΟΣΕΓΓΙΣΗ </vt:lpstr>
      <vt:lpstr>Διαφάνεια 6</vt:lpstr>
      <vt:lpstr>ΕΠΟΙΚΟΔΟΜΗΤΙΚΗ ΠΡΟΣΕΓΓΙΣΗ </vt:lpstr>
      <vt:lpstr>Διαφάνεια 8</vt:lpstr>
      <vt:lpstr>Διερευνητική προσέγγιση</vt:lpstr>
      <vt:lpstr>Επιστημονικός (Εγ)Γραμματισμός </vt:lpstr>
      <vt:lpstr>Περιεχόμενο  </vt:lpstr>
      <vt:lpstr> </vt:lpstr>
      <vt:lpstr> Ιδέες μαθητών </vt:lpstr>
      <vt:lpstr>ΤΑ ΔΙΔΑΚΤΙΚΑ ΜΟΝΤΕΛΑ ΦΕ</vt:lpstr>
      <vt:lpstr>Μοντέλο Μεταφοράς της γνώσης</vt:lpstr>
      <vt:lpstr>ΑΝΑΚΑΛΥΠΤΙΚΟ ΜΟΝΤΕΛΟ</vt:lpstr>
      <vt:lpstr>ΠΕΡΙΕΧΟΜΕΝΟ ΠΟΥ ΑΝΑΚΑΛΥΠΤΕΤΑΙ</vt:lpstr>
      <vt:lpstr>ΕΠΟΙΚΟΔΟΜΗΤΙΚΟ ΜΟΝΤΕΛΟ  </vt:lpstr>
      <vt:lpstr>Διαφάνεια 19</vt:lpstr>
      <vt:lpstr>  ΜΟΝΤΕΛΟ ΔΙΕΡΕΥΝΗΣΗΣ </vt:lpstr>
      <vt:lpstr>ΜΕΤΑΒΛΗΤΕΣ ΘΕΣΜΙΚΟΥ ΠΟΛΟΥ</vt:lpstr>
      <vt:lpstr>ΙΣΤΟΡΙΚΑ ΡΕΥΜΑΤΑ  ΘΕΣΜΙΚΟΥ ΠΟΛΟΥ</vt:lpstr>
      <vt:lpstr> Αξιολόγηση </vt:lpstr>
      <vt:lpstr>Διαφάνεια 24</vt:lpstr>
      <vt:lpstr>Νεότερες σκέψεις για την                αξιολόγηση της μάθησης</vt:lpstr>
      <vt:lpstr>ΕΠΙΣΤΗΜΟΛΟΓΙΚΟΣ ΠΟΛΟΣ – ΙΣΤΟΡΙΚΑ ΡΕΥΜΑΤΑ </vt:lpstr>
      <vt:lpstr>ΟΡΘΟΛΟΓΙΣΜΟΣ</vt:lpstr>
      <vt:lpstr>ΕΠΟΙΚΟΔΟΜΗΤΙΣΜΟΣ </vt:lpstr>
      <vt:lpstr>ΕΠΙΣΤΗΜΟΝΙΚΟΣ ΡΕΑΛΙΣΜΟΣ</vt:lpstr>
      <vt:lpstr>ΠΑΡΑΜΕΤΡΟΙ ΕΠΙΣΤΗΜΟΛΟΓΙΚΟΥ ΠΟΛΟΥ</vt:lpstr>
      <vt:lpstr>ΘΕΜΑΤΙΚΗ – ΕΝΝΟΙΟΛΟΓΙΚΗ ΠΑΡΑΜΕΤΡΟΣ</vt:lpstr>
      <vt:lpstr>ΠΑΡΑΜΕΤΡΟΣ ΣΥΛΛΟΓΙΣΜΩΝ ΚΑΙ ΕΠΙΚΥΡΩΣΗΣ</vt:lpstr>
      <vt:lpstr> ΠΑΡΑΜΕΤΡΟΣ                  ΕΠΙΣΤΗΜΗΣ – ΚΟΣΜΟΥ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ΠΛΑΙΣΙΟ ΜΕΛΕΤΗΣ – ΑΞΙΟΛΟΓΗΣΗΣ ΑΠ ΦΕ</dc:title>
  <dc:creator>User</dc:creator>
  <cp:lastModifiedBy>User</cp:lastModifiedBy>
  <cp:revision>1</cp:revision>
  <dcterms:created xsi:type="dcterms:W3CDTF">2013-06-08T08:30:26Z</dcterms:created>
  <dcterms:modified xsi:type="dcterms:W3CDTF">2013-06-08T08:33:05Z</dcterms:modified>
</cp:coreProperties>
</file>