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42"/>
  </p:notesMasterIdLst>
  <p:sldIdLst>
    <p:sldId id="296" r:id="rId2"/>
    <p:sldId id="262" r:id="rId3"/>
    <p:sldId id="263" r:id="rId4"/>
    <p:sldId id="264" r:id="rId5"/>
    <p:sldId id="265" r:id="rId6"/>
    <p:sldId id="266" r:id="rId7"/>
    <p:sldId id="267" r:id="rId8"/>
    <p:sldId id="305" r:id="rId9"/>
    <p:sldId id="269" r:id="rId10"/>
    <p:sldId id="306" r:id="rId11"/>
    <p:sldId id="317" r:id="rId12"/>
    <p:sldId id="271" r:id="rId13"/>
    <p:sldId id="272" r:id="rId14"/>
    <p:sldId id="280" r:id="rId15"/>
    <p:sldId id="307" r:id="rId16"/>
    <p:sldId id="308" r:id="rId17"/>
    <p:sldId id="275" r:id="rId18"/>
    <p:sldId id="276" r:id="rId19"/>
    <p:sldId id="277" r:id="rId20"/>
    <p:sldId id="309" r:id="rId21"/>
    <p:sldId id="287" r:id="rId22"/>
    <p:sldId id="289" r:id="rId23"/>
    <p:sldId id="311" r:id="rId24"/>
    <p:sldId id="318" r:id="rId25"/>
    <p:sldId id="291" r:id="rId26"/>
    <p:sldId id="313" r:id="rId27"/>
    <p:sldId id="294" r:id="rId28"/>
    <p:sldId id="298" r:id="rId29"/>
    <p:sldId id="299" r:id="rId30"/>
    <p:sldId id="314" r:id="rId31"/>
    <p:sldId id="301" r:id="rId32"/>
    <p:sldId id="319" r:id="rId33"/>
    <p:sldId id="315" r:id="rId34"/>
    <p:sldId id="321" r:id="rId35"/>
    <p:sldId id="322" r:id="rId36"/>
    <p:sldId id="323" r:id="rId37"/>
    <p:sldId id="316" r:id="rId38"/>
    <p:sldId id="325" r:id="rId39"/>
    <p:sldId id="324" r:id="rId40"/>
    <p:sldId id="326" r:id="rId41"/>
  </p:sldIdLst>
  <p:sldSz cx="9144000" cy="6858000" type="screen4x3"/>
  <p:notesSz cx="6858000" cy="9144000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2" autoAdjust="0"/>
    <p:restoredTop sz="96262" autoAdjust="0"/>
  </p:normalViewPr>
  <p:slideViewPr>
    <p:cSldViewPr>
      <p:cViewPr varScale="1">
        <p:scale>
          <a:sx n="112" d="100"/>
          <a:sy n="112" d="100"/>
        </p:scale>
        <p:origin x="120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4C0077-7984-4D98-9CFA-6E3A5AF00BB4}" type="datetimeFigureOut">
              <a:rPr lang="el-GR"/>
              <a:pPr>
                <a:defRPr/>
              </a:pPr>
              <a:t>14/5/2021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υποδείγματος κειμένου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1DF78B-6DB9-43FC-89B9-A789E8335A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119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3072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D0B910-3DC2-4AB0-9712-E839751B21B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17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l-GR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Όταν η καταβολή των όρων της ράντας εξαρτάται από στοχαστικά γεγονότα όπως π.χ. ο θάνατος ενός ασφαλισμένου, τότε καλείται  </a:t>
            </a:r>
            <a:r>
              <a:rPr lang="el-GR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τυχαία ράντα</a:t>
            </a:r>
            <a:r>
              <a:rPr lang="el-GR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2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2">
              <a:spcBef>
                <a:spcPct val="0"/>
              </a:spcBef>
            </a:pPr>
            <a:r>
              <a:rPr lang="el-GR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Αντίθετα, οι ράντες που η καταβολή των όρων τους δεν εξαρτάται από τυχαία γεγονότα ονομάζονται </a:t>
            </a:r>
            <a:r>
              <a:rPr lang="el-GR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βέβαιες ράντες</a:t>
            </a:r>
            <a:r>
              <a:rPr lang="el-GR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2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DF78B-6DB9-43FC-89B9-A789E8335A91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119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Site Logo">
            <a:extLst>
              <a:ext uri="{FF2B5EF4-FFF2-40B4-BE49-F238E27FC236}">
                <a16:creationId xmlns:a16="http://schemas.microsoft.com/office/drawing/2014/main" id="{742D54A3-F726-4565-9538-F11BDD7083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473" y="74334"/>
            <a:ext cx="428625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4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76079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337465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26914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281437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201888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540946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E3703-3E20-4E03-B9B8-711618B72F5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266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C66C8-0FEF-42DE-945C-1DC75997249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8825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F72A-B914-4589-B09C-3AB7934D255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7527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A41C5-894F-43A5-A560-1ABEB5F1195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136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06000">
              <a:buClr>
                <a:srgbClr val="FF9900"/>
              </a:buClr>
              <a:buFont typeface="Wingdings" panose="05000000000000000000" pitchFamily="2" charset="2"/>
              <a:buChar char="m"/>
              <a:defRPr>
                <a:solidFill>
                  <a:schemeClr val="tx1"/>
                </a:solidFill>
              </a:defRPr>
            </a:lvl1pPr>
            <a:lvl2pPr marL="720000" indent="-270000">
              <a:buClr>
                <a:srgbClr val="FF9900"/>
              </a:buClr>
              <a:buFont typeface="Wingdings 2" panose="05020102010507070707" pitchFamily="18" charset="2"/>
              <a:buChar char="?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l-GR" dirty="0"/>
              <a:t>Στυλ κειμένου υποδείγματος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1991" y="6468663"/>
            <a:ext cx="565159" cy="365125"/>
          </a:xfrm>
        </p:spPr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360139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5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79986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43CD1-B9B2-413D-93AD-DADB7D70663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857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8841" y="6492875"/>
            <a:ext cx="565159" cy="365125"/>
          </a:xfrm>
        </p:spPr>
        <p:txBody>
          <a:bodyPr/>
          <a:lstStyle/>
          <a:p>
            <a:pPr>
              <a:defRPr/>
            </a:pPr>
            <a:fld id="{45974518-D70C-439B-99BB-20CE966E70A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745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197442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9F72A-B914-4589-B09C-3AB7934D255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640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4572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smtClean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1495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ctrTitle"/>
          </p:nvPr>
        </p:nvSpPr>
        <p:spPr>
          <a:xfrm>
            <a:off x="1143000" y="2607047"/>
            <a:ext cx="7315200" cy="1470025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tx1"/>
                </a:solidFill>
              </a:rPr>
              <a:t>Εισαγωγή στα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Χρηματοοικονομικά Μαθηματικά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A20B2-9EE7-4D2D-8B72-9D6BEE37EDF2}"/>
              </a:ext>
            </a:extLst>
          </p:cNvPr>
          <p:cNvSpPr txBox="1"/>
          <p:nvPr/>
        </p:nvSpPr>
        <p:spPr>
          <a:xfrm>
            <a:off x="2803279" y="4437112"/>
            <a:ext cx="3537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2800" b="1" dirty="0">
                <a:latin typeface="+mn-lt"/>
              </a:rPr>
              <a:t>Πρόσκαιρες Ράντες</a:t>
            </a:r>
            <a:r>
              <a:rPr lang="en-US" sz="2800" b="1" dirty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Πρόσκαιρες Ράντες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2698983"/>
          </a:xfrm>
        </p:spPr>
        <p:txBody>
          <a:bodyPr/>
          <a:lstStyle/>
          <a:p>
            <a:pPr marL="0" lvl="0" indent="0">
              <a:buNone/>
            </a:pPr>
            <a:r>
              <a:rPr lang="el-GR" sz="1800" b="1" dirty="0"/>
              <a:t>Σ = [(τ (τελευταίος όρος * λ (λόγος)) – α* (πρώτος όρος)] </a:t>
            </a:r>
            <a:r>
              <a:rPr lang="el-GR" sz="1800" b="1" dirty="0">
                <a:solidFill>
                  <a:srgbClr val="FF0000"/>
                </a:solidFill>
              </a:rPr>
              <a:t>∕ </a:t>
            </a:r>
            <a:r>
              <a:rPr lang="el-GR" sz="1800" b="1" dirty="0"/>
              <a:t>(λ (λόγος) -1) </a:t>
            </a:r>
            <a:endParaRPr lang="en-US" sz="1800" b="1" dirty="0"/>
          </a:p>
          <a:p>
            <a:pPr marL="0" lvl="0" indent="0">
              <a:buNone/>
            </a:pPr>
            <a:r>
              <a:rPr lang="el-GR" sz="2000" dirty="0"/>
              <a:t>Κατ’αντιστοιχία η παρούσα αξία της υπό εξέτασης ράντας θα είναι ίση με</a:t>
            </a:r>
            <a:r>
              <a:rPr lang="en-US" sz="2000" dirty="0"/>
              <a:t>: </a:t>
            </a:r>
            <a:r>
              <a:rPr lang="en-US" sz="2000" dirty="0" err="1">
                <a:cs typeface="Times New Roman" pitchFamily="18" charset="0"/>
              </a:rPr>
              <a:t>a</a:t>
            </a:r>
            <a:r>
              <a:rPr lang="en-US" sz="2000" baseline="-25000" dirty="0" err="1">
                <a:cs typeface="Times New Roman" pitchFamily="18" charset="0"/>
              </a:rPr>
              <a:t>i</a:t>
            </a:r>
            <a:r>
              <a:rPr lang="en-US" sz="2000" baseline="30000" dirty="0" err="1">
                <a:cs typeface="Times New Roman" pitchFamily="18" charset="0"/>
              </a:rPr>
              <a:t>n</a:t>
            </a:r>
            <a:r>
              <a:rPr lang="el-GR" sz="2000" dirty="0">
                <a:cs typeface="Times New Roman" pitchFamily="18" charset="0"/>
              </a:rPr>
              <a:t>=</a:t>
            </a:r>
            <a:r>
              <a:rPr lang="en-US" sz="2000" dirty="0">
                <a:cs typeface="Times New Roman" pitchFamily="18" charset="0"/>
              </a:rPr>
              <a:t>Y + </a:t>
            </a:r>
            <a:r>
              <a:rPr lang="el-GR" sz="2000" dirty="0">
                <a:cs typeface="Times New Roman" pitchFamily="18" charset="0"/>
              </a:rPr>
              <a:t>(</a:t>
            </a:r>
            <a:r>
              <a:rPr lang="en-US" sz="2000" dirty="0">
                <a:cs typeface="Times New Roman" pitchFamily="18" charset="0"/>
              </a:rPr>
              <a:t>Y</a:t>
            </a:r>
            <a:r>
              <a:rPr lang="el-GR" sz="2000" dirty="0">
                <a:cs typeface="Times New Roman" pitchFamily="18" charset="0"/>
              </a:rPr>
              <a:t>)</a:t>
            </a:r>
            <a:r>
              <a:rPr lang="en-US" sz="2000" baseline="30000" dirty="0">
                <a:cs typeface="Times New Roman" pitchFamily="18" charset="0"/>
              </a:rPr>
              <a:t>2 </a:t>
            </a:r>
            <a:r>
              <a:rPr lang="el-GR" sz="2000" dirty="0">
                <a:cs typeface="Times New Roman" pitchFamily="18" charset="0"/>
              </a:rPr>
              <a:t>+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(</a:t>
            </a:r>
            <a:r>
              <a:rPr lang="en-US" sz="2000" dirty="0">
                <a:cs typeface="Times New Roman" pitchFamily="18" charset="0"/>
              </a:rPr>
              <a:t>Y</a:t>
            </a:r>
            <a:r>
              <a:rPr lang="el-GR" sz="2000" dirty="0">
                <a:cs typeface="Times New Roman" pitchFamily="18" charset="0"/>
              </a:rPr>
              <a:t>)</a:t>
            </a:r>
            <a:r>
              <a:rPr lang="en-US" sz="2000" baseline="30000" dirty="0">
                <a:cs typeface="Times New Roman" pitchFamily="18" charset="0"/>
              </a:rPr>
              <a:t>3   </a:t>
            </a:r>
            <a:r>
              <a:rPr lang="el-GR" sz="2000" dirty="0">
                <a:cs typeface="Times New Roman" pitchFamily="18" charset="0"/>
              </a:rPr>
              <a:t>+,...+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(</a:t>
            </a:r>
            <a:r>
              <a:rPr lang="en-US" sz="2000" dirty="0">
                <a:cs typeface="Times New Roman" pitchFamily="18" charset="0"/>
              </a:rPr>
              <a:t>Y</a:t>
            </a:r>
            <a:r>
              <a:rPr lang="el-GR" sz="2000" dirty="0">
                <a:cs typeface="Times New Roman" pitchFamily="18" charset="0"/>
              </a:rPr>
              <a:t>)</a:t>
            </a:r>
            <a:r>
              <a:rPr lang="en-US" sz="2000" baseline="30000" dirty="0">
                <a:cs typeface="Times New Roman" pitchFamily="18" charset="0"/>
              </a:rPr>
              <a:t>n-1</a:t>
            </a:r>
            <a:r>
              <a:rPr lang="el-GR" sz="2000" dirty="0">
                <a:cs typeface="Times New Roman" pitchFamily="18" charset="0"/>
              </a:rPr>
              <a:t>+ (</a:t>
            </a:r>
            <a:r>
              <a:rPr lang="en-US" sz="2000" dirty="0">
                <a:cs typeface="Times New Roman" pitchFamily="18" charset="0"/>
              </a:rPr>
              <a:t>Y</a:t>
            </a:r>
            <a:r>
              <a:rPr lang="el-GR" sz="2000" dirty="0">
                <a:cs typeface="Times New Roman" pitchFamily="18" charset="0"/>
              </a:rPr>
              <a:t>)</a:t>
            </a:r>
            <a:r>
              <a:rPr lang="en-US" sz="2000" baseline="30000" dirty="0">
                <a:cs typeface="Times New Roman" pitchFamily="18" charset="0"/>
              </a:rPr>
              <a:t>n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  </a:t>
            </a:r>
            <a:r>
              <a:rPr lang="el-GR" sz="2000" dirty="0">
                <a:cs typeface="Times New Roman" pitchFamily="18" charset="0"/>
              </a:rPr>
              <a:t>=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l-GR" sz="2000" dirty="0"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l-GR" sz="2000" dirty="0">
                <a:solidFill>
                  <a:srgbClr val="FF0000"/>
                </a:solidFill>
                <a:cs typeface="Times New Roman" pitchFamily="18" charset="0"/>
              </a:rPr>
              <a:t>=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(Y</a:t>
            </a:r>
            <a:r>
              <a:rPr lang="en-US" sz="2000" baseline="30000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*Y - Y ) </a:t>
            </a:r>
            <a:r>
              <a:rPr lang="el-GR" sz="2000" dirty="0">
                <a:solidFill>
                  <a:srgbClr val="FF0000"/>
                </a:solidFill>
              </a:rPr>
              <a:t>∕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Y -1) </a:t>
            </a:r>
            <a:r>
              <a:rPr lang="el-GR" sz="2000" dirty="0">
                <a:solidFill>
                  <a:srgbClr val="FF0000"/>
                </a:solidFill>
                <a:cs typeface="Times New Roman" pitchFamily="18" charset="0"/>
              </a:rPr>
              <a:t>=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marL="0" lvl="0" indent="0">
              <a:buNone/>
            </a:pP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=Y* (Y</a:t>
            </a:r>
            <a:r>
              <a:rPr lang="en-US" sz="2000" b="1" baseline="30000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 -1) </a:t>
            </a:r>
            <a:r>
              <a:rPr lang="el-GR" sz="2000" b="1" dirty="0">
                <a:solidFill>
                  <a:srgbClr val="FF0000"/>
                </a:solidFill>
              </a:rPr>
              <a:t>∕ 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Y -1) </a:t>
            </a:r>
            <a:endParaRPr lang="el-GR" sz="20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l-GR" sz="2000" dirty="0"/>
              <a:t>Διαιρούμε αριθμητή και παρονομαστή με Υ και απλοποιούμε </a:t>
            </a:r>
            <a:r>
              <a:rPr lang="en-US" sz="2000" dirty="0">
                <a:cs typeface="Times New Roman" pitchFamily="18" charset="0"/>
              </a:rPr>
              <a:t>a</a:t>
            </a:r>
            <a:r>
              <a:rPr lang="en-US" sz="2000" baseline="-25000" dirty="0">
                <a:cs typeface="Times New Roman" pitchFamily="18" charset="0"/>
              </a:rPr>
              <a:t>n</a:t>
            </a:r>
            <a:r>
              <a:rPr lang="en-US" sz="2000" baseline="30000" dirty="0">
                <a:cs typeface="Times New Roman" pitchFamily="18" charset="0"/>
              </a:rPr>
              <a:t>i</a:t>
            </a:r>
            <a:r>
              <a:rPr lang="el-GR" sz="2000" dirty="0">
                <a:cs typeface="Times New Roman" pitchFamily="18" charset="0"/>
              </a:rPr>
              <a:t>=</a:t>
            </a:r>
            <a:r>
              <a:rPr lang="en-US" sz="2000" dirty="0">
                <a:cs typeface="Times New Roman" pitchFamily="18" charset="0"/>
              </a:rPr>
              <a:t> </a:t>
            </a:r>
          </a:p>
          <a:p>
            <a:pPr marL="0" lvl="0" indent="0">
              <a:buNone/>
            </a:pPr>
            <a:endParaRPr lang="en-US" sz="20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7784" y="4431433"/>
                <a:ext cx="3597787" cy="1512168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l-GR" sz="4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4400">
                                <a:latin typeface="Cambria Math" panose="02040503050406030204" pitchFamily="18" charset="0"/>
                              </a:rPr>
                              <m:t>Υ</m:t>
                            </m:r>
                            <m:r>
                              <a:rPr lang="el-GR" sz="4400">
                                <a:latin typeface="Cambria Math" panose="02040503050406030204" pitchFamily="18" charset="0"/>
                              </a:rPr>
                              <m:t>∗(</m:t>
                            </m:r>
                            <m:sSup>
                              <m:sSupPr>
                                <m:ctrlPr>
                                  <a:rPr lang="el-GR" sz="4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4400">
                                    <a:latin typeface="Cambria Math" panose="02040503050406030204" pitchFamily="18" charset="0"/>
                                  </a:rPr>
                                  <m:t>Υ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 −1)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l-GR" sz="4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400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l-GR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4000">
                                <a:latin typeface="Cambria Math" panose="02040503050406030204" pitchFamily="18" charset="0"/>
                              </a:rPr>
                              <m:t>Υ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−1)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1 − 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4000" dirty="0"/>
                  <a:t> </a:t>
                </a:r>
                <a:endParaRPr lang="el-GR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431433"/>
                <a:ext cx="3597787" cy="1512168"/>
              </a:xfrm>
              <a:prstGeom prst="rect">
                <a:avLst/>
              </a:prstGeom>
              <a:blipFill>
                <a:blip r:embed="rId2"/>
                <a:stretch>
                  <a:fillRect l="-1525" r="-2034" b="-32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5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Πρόσκαιρες Ράντες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685346" y="1862959"/>
            <a:ext cx="7765322" cy="4058751"/>
          </a:xfrm>
        </p:spPr>
        <p:txBody>
          <a:bodyPr/>
          <a:lstStyle/>
          <a:p>
            <a:pPr marL="0" lvl="0" indent="0">
              <a:buNone/>
            </a:pPr>
            <a:r>
              <a:rPr lang="el-GR" sz="2000" dirty="0"/>
              <a:t>Ανατικαθιστούμε όπου Υ = 1/ </a:t>
            </a:r>
            <a:r>
              <a:rPr lang="en-US" sz="2000" dirty="0"/>
              <a:t>(</a:t>
            </a:r>
            <a:r>
              <a:rPr lang="el-GR" sz="2000" dirty="0"/>
              <a:t>1+</a:t>
            </a:r>
            <a:r>
              <a:rPr lang="en-US" sz="2000" dirty="0"/>
              <a:t>i</a:t>
            </a:r>
            <a:r>
              <a:rPr lang="el-GR" sz="2000" dirty="0"/>
              <a:t>)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dirty="0"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l-GR" sz="2000" dirty="0">
              <a:latin typeface="Arial" pitchFamily="34" charset="0"/>
            </a:endParaRPr>
          </a:p>
          <a:p>
            <a:endParaRPr lang="el-GR" sz="20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51409" y="4098555"/>
                <a:ext cx="3384376" cy="165618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r>
                  <a:rPr lang="en-US" sz="5400" dirty="0">
                    <a:latin typeface="+mn-lt"/>
                    <a:cs typeface="Times New Roman" pitchFamily="18" charset="0"/>
                  </a:rPr>
                  <a:t>a</a:t>
                </a:r>
                <a:r>
                  <a:rPr lang="en-US" sz="5400" baseline="-25000" dirty="0">
                    <a:cs typeface="Times New Roman" pitchFamily="18" charset="0"/>
                  </a:rPr>
                  <a:t>n</a:t>
                </a:r>
                <a:r>
                  <a:rPr lang="en-US" sz="5400" baseline="30000" dirty="0">
                    <a:cs typeface="Times New Roman" pitchFamily="18" charset="0"/>
                  </a:rPr>
                  <a:t>i</a:t>
                </a:r>
                <a:r>
                  <a:rPr lang="en-US" sz="5400" baseline="30000" dirty="0">
                    <a:latin typeface="+mn-lt"/>
                    <a:cs typeface="Times New Roman" pitchFamily="18" charset="0"/>
                  </a:rPr>
                  <a:t> </a:t>
                </a:r>
                <a:r>
                  <a:rPr lang="en-US" sz="5400" dirty="0">
                    <a:latin typeface="+mn-lt"/>
                    <a:cs typeface="Times New Roman" pitchFamily="18" charset="0"/>
                  </a:rPr>
                  <a:t>=</a:t>
                </a:r>
                <a:r>
                  <a:rPr lang="el-GR" sz="5400" dirty="0">
                    <a:latin typeface="+mn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1−</m:t>
                        </m:r>
                        <m:r>
                          <a:rPr lang="el-GR" sz="5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(1+</m:t>
                                </m:r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l-GR" sz="5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409" y="4098555"/>
                <a:ext cx="3384376" cy="1656184"/>
              </a:xfrm>
              <a:prstGeom prst="rect">
                <a:avLst/>
              </a:prstGeom>
              <a:blipFill>
                <a:blip r:embed="rId2"/>
                <a:stretch>
                  <a:fillRect l="-12230" r="-5396" b="-121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45A6BC45-9B36-41E4-9003-D63B8E8D98ED}"/>
                  </a:ext>
                </a:extLst>
              </p:cNvPr>
              <p:cNvSpPr/>
              <p:nvPr/>
            </p:nvSpPr>
            <p:spPr>
              <a:xfrm>
                <a:off x="1203067" y="2512980"/>
                <a:ext cx="1496179" cy="916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l-GR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>
                                    <a:latin typeface="Cambria Math" panose="02040503050406030204" pitchFamily="18" charset="0"/>
                                  </a:rPr>
                                  <m:t>Υ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−1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1 − 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l-GR" sz="2800" dirty="0">
                    <a:solidFill>
                      <a:prstClr val="white"/>
                    </a:solidFill>
                    <a:latin typeface="+mn-lt"/>
                    <a:cs typeface="Times New Roman" pitchFamily="18" charset="0"/>
                  </a:rPr>
                  <a:t>=</a:t>
                </a:r>
                <a:endParaRPr lang="el-GR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45A6BC45-9B36-41E4-9003-D63B8E8D9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067" y="2512980"/>
                <a:ext cx="1496179" cy="916020"/>
              </a:xfrm>
              <a:prstGeom prst="rect">
                <a:avLst/>
              </a:prstGeom>
              <a:blipFill>
                <a:blip r:embed="rId3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2263185B-F7D5-4871-850E-EF88CA39BD36}"/>
              </a:ext>
            </a:extLst>
          </p:cNvPr>
          <p:cNvSpPr/>
          <p:nvPr/>
        </p:nvSpPr>
        <p:spPr>
          <a:xfrm>
            <a:off x="550324" y="2674657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>
                <a:cs typeface="Times New Roman" pitchFamily="18" charset="0"/>
              </a:rPr>
              <a:t>a</a:t>
            </a:r>
            <a:r>
              <a:rPr lang="en-US" baseline="-25000" dirty="0">
                <a:cs typeface="Times New Roman" pitchFamily="18" charset="0"/>
              </a:rPr>
              <a:t> </a:t>
            </a:r>
            <a:r>
              <a:rPr lang="en-US" baseline="-25000" dirty="0" err="1">
                <a:cs typeface="Times New Roman" pitchFamily="18" charset="0"/>
              </a:rPr>
              <a:t>n</a:t>
            </a:r>
            <a:r>
              <a:rPr lang="en-US" baseline="30000" dirty="0" err="1">
                <a:cs typeface="Times New Roman" pitchFamily="18" charset="0"/>
              </a:rPr>
              <a:t>i</a:t>
            </a:r>
            <a:r>
              <a:rPr lang="en-US" baseline="30000" dirty="0">
                <a:cs typeface="Times New Roman" pitchFamily="18" charset="0"/>
              </a:rPr>
              <a:t>  </a:t>
            </a:r>
            <a:r>
              <a:rPr lang="el-GR" dirty="0">
                <a:cs typeface="Times New Roman" pitchFamily="18" charset="0"/>
              </a:rPr>
              <a:t>=</a:t>
            </a:r>
            <a:endParaRPr lang="en-US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CC70CF13-4357-47A1-9584-6D5C81992F31}"/>
                  </a:ext>
                </a:extLst>
              </p:cNvPr>
              <p:cNvSpPr/>
              <p:nvPr/>
            </p:nvSpPr>
            <p:spPr>
              <a:xfrm>
                <a:off x="2699246" y="2348880"/>
                <a:ext cx="1787028" cy="1315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800" i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800" b="0" i="1" baseline="30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  −1)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1 − 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den>
                        </m:f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l-GR" sz="2800" dirty="0">
                    <a:solidFill>
                      <a:prstClr val="white"/>
                    </a:solidFill>
                    <a:latin typeface="+mn-lt"/>
                    <a:cs typeface="Times New Roman" pitchFamily="18" charset="0"/>
                  </a:rPr>
                  <a:t>=</a:t>
                </a:r>
                <a:endParaRPr lang="el-GR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CC70CF13-4357-47A1-9584-6D5C81992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246" y="2348880"/>
                <a:ext cx="1787028" cy="1315168"/>
              </a:xfrm>
              <a:prstGeom prst="rect">
                <a:avLst/>
              </a:prstGeom>
              <a:blipFill>
                <a:blip r:embed="rId4"/>
                <a:stretch>
                  <a:fillRect r="-61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>
                <a:extLst>
                  <a:ext uri="{FF2B5EF4-FFF2-40B4-BE49-F238E27FC236}">
                    <a16:creationId xmlns:a16="http://schemas.microsoft.com/office/drawing/2014/main" id="{E365A4C7-C132-4356-B5C4-B402D98F47EC}"/>
                  </a:ext>
                </a:extLst>
              </p:cNvPr>
              <p:cNvSpPr/>
              <p:nvPr/>
            </p:nvSpPr>
            <p:spPr>
              <a:xfrm>
                <a:off x="4355976" y="2313406"/>
                <a:ext cx="1787028" cy="915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800" i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800" b="0" i="1" baseline="30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  −1)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l-GR" sz="2800" dirty="0">
                    <a:solidFill>
                      <a:prstClr val="white"/>
                    </a:solidFill>
                    <a:latin typeface="+mn-lt"/>
                    <a:cs typeface="Times New Roman" pitchFamily="18" charset="0"/>
                  </a:rPr>
                  <a:t>=</a:t>
                </a:r>
                <a:endParaRPr lang="el-GR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Ορθογώνιο 9">
                <a:extLst>
                  <a:ext uri="{FF2B5EF4-FFF2-40B4-BE49-F238E27FC236}">
                    <a16:creationId xmlns:a16="http://schemas.microsoft.com/office/drawing/2014/main" id="{E365A4C7-C132-4356-B5C4-B402D98F47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313406"/>
                <a:ext cx="1787028" cy="915572"/>
              </a:xfrm>
              <a:prstGeom prst="rect">
                <a:avLst/>
              </a:prstGeom>
              <a:blipFill>
                <a:blip r:embed="rId5"/>
                <a:stretch>
                  <a:fillRect r="-6143" b="-66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>
                <a:extLst>
                  <a:ext uri="{FF2B5EF4-FFF2-40B4-BE49-F238E27FC236}">
                    <a16:creationId xmlns:a16="http://schemas.microsoft.com/office/drawing/2014/main" id="{75DB3314-DE15-4975-B65E-04C6F5DF6718}"/>
                  </a:ext>
                </a:extLst>
              </p:cNvPr>
              <p:cNvSpPr/>
              <p:nvPr/>
            </p:nvSpPr>
            <p:spPr>
              <a:xfrm>
                <a:off x="6040848" y="2313406"/>
                <a:ext cx="1787028" cy="915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800" i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sz="2800" b="0" i="1" baseline="30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  −1)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l-GR" sz="2800" dirty="0">
                    <a:solidFill>
                      <a:prstClr val="white"/>
                    </a:solidFill>
                    <a:latin typeface="+mn-lt"/>
                    <a:cs typeface="Times New Roman" pitchFamily="18" charset="0"/>
                  </a:rPr>
                  <a:t>=</a:t>
                </a:r>
                <a:endParaRPr lang="el-GR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Ορθογώνιο 10">
                <a:extLst>
                  <a:ext uri="{FF2B5EF4-FFF2-40B4-BE49-F238E27FC236}">
                    <a16:creationId xmlns:a16="http://schemas.microsoft.com/office/drawing/2014/main" id="{75DB3314-DE15-4975-B65E-04C6F5DF6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48" y="2313406"/>
                <a:ext cx="1787028" cy="915572"/>
              </a:xfrm>
              <a:prstGeom prst="rect">
                <a:avLst/>
              </a:prstGeom>
              <a:blipFill>
                <a:blip r:embed="rId6"/>
                <a:stretch>
                  <a:fillRect r="-6143" b="-66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D0437379-15EF-4BB5-8FB7-A2CB1F79A7AB}"/>
              </a:ext>
            </a:extLst>
          </p:cNvPr>
          <p:cNvSpPr/>
          <p:nvPr/>
        </p:nvSpPr>
        <p:spPr>
          <a:xfrm>
            <a:off x="519056" y="3606009"/>
            <a:ext cx="7939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SzPct val="70000"/>
            </a:pPr>
            <a:r>
              <a:rPr lang="el-GR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</a:rPr>
              <a:t>Πολλπαλασιάζουμε</a:t>
            </a: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</a:rPr>
              <a:t> αριθμητή και παρονομαστή με το πρόσημο (-)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01D2AACE-7C4D-4DA7-9125-0AC7CDE9EC00}"/>
              </a:ext>
            </a:extLst>
          </p:cNvPr>
          <p:cNvSpPr/>
          <p:nvPr/>
        </p:nvSpPr>
        <p:spPr>
          <a:xfrm>
            <a:off x="2371763" y="4107656"/>
            <a:ext cx="4392488" cy="19442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8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3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Πρόσκαιρες Ράντες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Ο συντελεστής  </a:t>
            </a:r>
            <a:endParaRPr lang="el-GR" sz="2200" dirty="0"/>
          </a:p>
          <a:p>
            <a:pPr marL="0" indent="0">
              <a:buNone/>
            </a:pPr>
            <a:endParaRPr lang="en-US" sz="2200" dirty="0"/>
          </a:p>
          <a:p>
            <a:pPr marL="0" lvl="0" indent="0">
              <a:buNone/>
            </a:pPr>
            <a:endParaRPr lang="el-GR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l-GR" sz="2200" dirty="0">
                <a:ea typeface="Times New Roman" pitchFamily="18" charset="0"/>
                <a:cs typeface="Times New Roman" pitchFamily="18" charset="0"/>
              </a:rPr>
              <a:t>είναι η παρούσα αξία μιας μοναδιαίας ληξιπρόθεσμης ράντας με επιτόκιο </a:t>
            </a:r>
            <a:r>
              <a:rPr lang="en-US" sz="2200" dirty="0" err="1">
                <a:ea typeface="Times New Roman" pitchFamily="18" charset="0"/>
                <a:cs typeface="Times New Roman" pitchFamily="18" charset="0"/>
              </a:rPr>
              <a:t>i</a:t>
            </a:r>
            <a:r>
              <a:rPr lang="el-GR" sz="2200" dirty="0">
                <a:ea typeface="Times New Roman" pitchFamily="18" charset="0"/>
                <a:cs typeface="Times New Roman" pitchFamily="18" charset="0"/>
              </a:rPr>
              <a:t> για </a:t>
            </a:r>
            <a:r>
              <a:rPr lang="en-US" sz="2200" dirty="0">
                <a:ea typeface="Times New Roman" pitchFamily="18" charset="0"/>
                <a:cs typeface="Times New Roman" pitchFamily="18" charset="0"/>
              </a:rPr>
              <a:t>n</a:t>
            </a:r>
            <a:r>
              <a:rPr lang="el-GR" sz="2200" dirty="0">
                <a:ea typeface="Times New Roman" pitchFamily="18" charset="0"/>
                <a:cs typeface="Times New Roman" pitchFamily="18" charset="0"/>
              </a:rPr>
              <a:t> όρους μιας νομισματικής μονάδας. </a:t>
            </a:r>
            <a:endParaRPr lang="el-GR" sz="2200" dirty="0"/>
          </a:p>
          <a:p>
            <a:pPr marL="0" lvl="0" indent="0">
              <a:spcBef>
                <a:spcPct val="0"/>
              </a:spcBef>
              <a:buNone/>
            </a:pPr>
            <a:r>
              <a:rPr lang="el-GR" sz="2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l-GR" sz="2200" dirty="0">
              <a:latin typeface="Arial" pitchFamily="34" charset="0"/>
            </a:endParaRPr>
          </a:p>
          <a:p>
            <a:endParaRPr lang="el-GR" sz="22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4A9469-EA0F-4720-8B11-BB0D835CF4BE}"/>
                  </a:ext>
                </a:extLst>
              </p:cNvPr>
              <p:cNvSpPr txBox="1"/>
              <p:nvPr/>
            </p:nvSpPr>
            <p:spPr>
              <a:xfrm>
                <a:off x="2875819" y="2204864"/>
                <a:ext cx="3384376" cy="165618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r>
                  <a:rPr lang="en-US" sz="5400" dirty="0">
                    <a:latin typeface="+mn-lt"/>
                    <a:cs typeface="Times New Roman" pitchFamily="18" charset="0"/>
                  </a:rPr>
                  <a:t>a</a:t>
                </a:r>
                <a:r>
                  <a:rPr lang="en-US" sz="5400" baseline="-25000" dirty="0">
                    <a:cs typeface="Times New Roman" pitchFamily="18" charset="0"/>
                  </a:rPr>
                  <a:t> </a:t>
                </a:r>
                <a:r>
                  <a:rPr lang="en-US" sz="5400" baseline="-25000" dirty="0" err="1">
                    <a:cs typeface="Times New Roman" pitchFamily="18" charset="0"/>
                  </a:rPr>
                  <a:t>n</a:t>
                </a:r>
                <a:r>
                  <a:rPr lang="en-US" sz="5400" baseline="30000" dirty="0" err="1">
                    <a:cs typeface="Times New Roman" pitchFamily="18" charset="0"/>
                  </a:rPr>
                  <a:t>i</a:t>
                </a:r>
                <a:r>
                  <a:rPr lang="en-US" sz="5400" baseline="30000" dirty="0">
                    <a:latin typeface="+mn-lt"/>
                    <a:cs typeface="Times New Roman" pitchFamily="18" charset="0"/>
                  </a:rPr>
                  <a:t> </a:t>
                </a:r>
                <a:r>
                  <a:rPr lang="en-US" sz="5400" dirty="0">
                    <a:latin typeface="+mn-lt"/>
                    <a:cs typeface="Times New Roman" pitchFamily="18" charset="0"/>
                  </a:rPr>
                  <a:t>=</a:t>
                </a:r>
                <a:r>
                  <a:rPr lang="el-GR" sz="5400" dirty="0">
                    <a:latin typeface="+mn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1−</m:t>
                        </m:r>
                        <m:r>
                          <a:rPr lang="el-GR" sz="5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5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(1+</m:t>
                                </m:r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l-GR" sz="5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4A9469-EA0F-4720-8B11-BB0D835CF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819" y="2204864"/>
                <a:ext cx="3384376" cy="1656184"/>
              </a:xfrm>
              <a:prstGeom prst="rect">
                <a:avLst/>
              </a:prstGeom>
              <a:blipFill>
                <a:blip r:embed="rId2"/>
                <a:stretch>
                  <a:fillRect l="-12432" r="-9009" b="-121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B346285-7AF1-4102-B4B9-FA405ABABE45}"/>
              </a:ext>
            </a:extLst>
          </p:cNvPr>
          <p:cNvSpPr/>
          <p:nvPr/>
        </p:nvSpPr>
        <p:spPr>
          <a:xfrm>
            <a:off x="2699792" y="2132856"/>
            <a:ext cx="4392488" cy="19442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981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Πρόσκαιρες Ράντες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Εάν οι όροι της ράντας είναι ίση με </a:t>
            </a:r>
            <a:r>
              <a:rPr lang="en-US" sz="2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l-GR" sz="22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νομισματικές μονάδες τότε η παρούσα αξία της ράντας  θα είναι ίση με:</a:t>
            </a:r>
            <a:endParaRPr lang="el-GR" sz="2200" dirty="0">
              <a:latin typeface="Arial" pitchFamily="34" charset="0"/>
            </a:endParaRPr>
          </a:p>
          <a:p>
            <a:pPr marL="0" lvl="0" indent="0">
              <a:buNone/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000" dirty="0">
                <a:latin typeface="Calibri" pitchFamily="34" charset="0"/>
                <a:cs typeface="Times New Roman" pitchFamily="18" charset="0"/>
              </a:rPr>
              <a:t> </a:t>
            </a:r>
            <a:endParaRPr lang="el-GR" sz="22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4997732"/>
            <a:ext cx="3384376" cy="875184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r>
              <a:rPr lang="el-GR" sz="5400" dirty="0">
                <a:latin typeface="+mn-lt"/>
                <a:cs typeface="Times New Roman" pitchFamily="18" charset="0"/>
              </a:rPr>
              <a:t>Α</a:t>
            </a:r>
            <a:r>
              <a:rPr lang="en-US" sz="5400" baseline="-25000" dirty="0" err="1">
                <a:cs typeface="Times New Roman" pitchFamily="18" charset="0"/>
              </a:rPr>
              <a:t>n</a:t>
            </a:r>
            <a:r>
              <a:rPr lang="en-US" sz="5400" baseline="30000" dirty="0" err="1">
                <a:cs typeface="Times New Roman" pitchFamily="18" charset="0"/>
              </a:rPr>
              <a:t>i</a:t>
            </a:r>
            <a:r>
              <a:rPr lang="en-US" sz="5400" baseline="30000" dirty="0">
                <a:latin typeface="+mn-lt"/>
                <a:cs typeface="Times New Roman" pitchFamily="18" charset="0"/>
              </a:rPr>
              <a:t> </a:t>
            </a:r>
            <a:r>
              <a:rPr lang="en-US" sz="5400" dirty="0">
                <a:latin typeface="+mn-lt"/>
                <a:cs typeface="Times New Roman" pitchFamily="18" charset="0"/>
              </a:rPr>
              <a:t>= R *a</a:t>
            </a:r>
            <a:r>
              <a:rPr lang="en-US" sz="5400" baseline="-25000" dirty="0">
                <a:cs typeface="Times New Roman" pitchFamily="18" charset="0"/>
              </a:rPr>
              <a:t>n</a:t>
            </a:r>
            <a:r>
              <a:rPr lang="en-US" sz="5400" baseline="30000" dirty="0">
                <a:cs typeface="Times New Roman" pitchFamily="18" charset="0"/>
              </a:rPr>
              <a:t>i</a:t>
            </a:r>
            <a:endParaRPr lang="el-GR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488" y="2204864"/>
            <a:ext cx="1681336" cy="914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6E96E81F-32B1-477B-AAC2-6DB51962EDC9}"/>
                  </a:ext>
                </a:extLst>
              </p:cNvPr>
              <p:cNvSpPr/>
              <p:nvPr/>
            </p:nvSpPr>
            <p:spPr>
              <a:xfrm>
                <a:off x="249204" y="3200979"/>
                <a:ext cx="8208912" cy="919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A</a:t>
                </a:r>
                <a:r>
                  <a:rPr lang="en-US" sz="3200" baseline="-25000" dirty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n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i</a:t>
                </a:r>
                <a:r>
                  <a:rPr lang="el-GR" sz="2600" dirty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=</a:t>
                </a:r>
                <a:r>
                  <a:rPr lang="en-US" sz="2600" dirty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R*</a:t>
                </a:r>
                <a:r>
                  <a:rPr lang="en-US" sz="2600" dirty="0">
                    <a:solidFill>
                      <a:srgbClr val="FF0000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en-US" sz="26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6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+mn-lt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en-US" sz="26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6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l-GR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6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en-US" sz="26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rPr>
                      <m:t>∗</m:t>
                    </m:r>
                    <m:sSubSup>
                      <m:sSubSup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600" dirty="0">
                            <a:solidFill>
                              <a:srgbClr val="FF0000"/>
                            </a:solidFill>
                            <a:latin typeface="+mn-lt"/>
                            <a:cs typeface="Times New Roman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6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n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600" b="0" i="0" dirty="0" smtClean="0">
                            <a:solidFill>
                              <a:srgbClr val="FF0000"/>
                            </a:solidFill>
                            <a:latin typeface="+mn-lt"/>
                            <a:cs typeface="Times New Roman" pitchFamily="18" charset="0"/>
                          </a:rPr>
                          <m:t>i</m:t>
                        </m:r>
                      </m:sup>
                    </m:sSubSup>
                    <m:r>
                      <a:rPr lang="en-US" sz="26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rPr>
                      <m:t>∗ </m:t>
                    </m:r>
                    <m:f>
                      <m:fPr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1−</m:t>
                        </m:r>
                        <m:r>
                          <a:rPr lang="en-US" sz="2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6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i</m:t>
                                </m:r>
                                <m:r>
                                  <a:rPr lang="en-US" sz="26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6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n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m:rPr>
                            <m:sty m:val="p"/>
                          </m:rPr>
                          <a:rPr lang="en-US" sz="26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i</m:t>
                        </m:r>
                      </m:den>
                    </m:f>
                  </m:oMath>
                </a14:m>
                <a:endParaRPr lang="el-GR" sz="26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6E96E81F-32B1-477B-AAC2-6DB51962E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04" y="3200979"/>
                <a:ext cx="8208912" cy="919162"/>
              </a:xfrm>
              <a:prstGeom prst="rect">
                <a:avLst/>
              </a:prstGeom>
              <a:blipFill>
                <a:blip r:embed="rId2"/>
                <a:stretch>
                  <a:fillRect l="-1337" b="-52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77019F6-BD8A-4BDF-BCA8-5D9A1CA54496}"/>
              </a:ext>
            </a:extLst>
          </p:cNvPr>
          <p:cNvSpPr/>
          <p:nvPr/>
        </p:nvSpPr>
        <p:spPr>
          <a:xfrm>
            <a:off x="971600" y="3429000"/>
            <a:ext cx="4176464" cy="70601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0C43CA5-A634-44E5-8251-24551728CDC9}"/>
              </a:ext>
            </a:extLst>
          </p:cNvPr>
          <p:cNvSpPr/>
          <p:nvPr/>
        </p:nvSpPr>
        <p:spPr>
          <a:xfrm>
            <a:off x="5434049" y="3462356"/>
            <a:ext cx="936104" cy="70601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B16BBBE-BFDD-48CB-895A-91D5372E79D0}"/>
              </a:ext>
            </a:extLst>
          </p:cNvPr>
          <p:cNvSpPr/>
          <p:nvPr/>
        </p:nvSpPr>
        <p:spPr>
          <a:xfrm>
            <a:off x="6588224" y="3200979"/>
            <a:ext cx="1800200" cy="95259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1FBE64F-DE69-4A90-9A72-41752BB27553}"/>
              </a:ext>
            </a:extLst>
          </p:cNvPr>
          <p:cNvSpPr/>
          <p:nvPr/>
        </p:nvSpPr>
        <p:spPr>
          <a:xfrm>
            <a:off x="2569687" y="5104904"/>
            <a:ext cx="4032448" cy="7827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94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Πρόσκαιρες Ράντες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1264502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Με ανάλογο τρόπο μπορεί να υπολογισθεί η </a:t>
            </a:r>
            <a:r>
              <a:rPr lang="el-GR" sz="2200" b="1" dirty="0">
                <a:ea typeface="Calibri" pitchFamily="34" charset="0"/>
                <a:cs typeface="Times New Roman" pitchFamily="18" charset="0"/>
              </a:rPr>
              <a:t>τελική αξία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Times New Roman" pitchFamily="18" charset="0"/>
                <a:cs typeface="Times New Roman" pitchFamily="18" charset="0"/>
              </a:rPr>
              <a:t>ληξιπρόθεσμης ράντας</a:t>
            </a:r>
            <a:r>
              <a:rPr lang="el-GR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Calibri" pitchFamily="34" charset="0"/>
                <a:cs typeface="Times New Roman" pitchFamily="18" charset="0"/>
              </a:rPr>
              <a:t>, δηλαδή η αξία όλων των όρων της ράντας στο τέλος της τελευταίας περιόδου. </a:t>
            </a:r>
            <a:endParaRPr lang="en-US" sz="2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en-US" sz="2200" dirty="0">
              <a:ea typeface="Calibri" pitchFamily="34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l-GR" sz="22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2C6AC44-EAD8-4E75-95A4-5D27D5C5DB12}"/>
              </a:ext>
            </a:extLst>
          </p:cNvPr>
          <p:cNvSpPr/>
          <p:nvPr/>
        </p:nvSpPr>
        <p:spPr>
          <a:xfrm>
            <a:off x="698665" y="4727357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auto">
              <a:spcAft>
                <a:spcPts val="600"/>
              </a:spcAft>
              <a:buClr>
                <a:srgbClr val="FF9900"/>
              </a:buClr>
              <a:buSzPct val="70000"/>
            </a:pPr>
            <a:r>
              <a:rPr lang="el-GR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Η τελική αξία της ράντα αυτής ισούται με την άθροιση των τελικών αξιών των αντίστοιχων καταβολών.  </a:t>
            </a:r>
            <a:endParaRPr lang="en-US" sz="2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CDD7413-0AE0-438B-8DB5-0D9E38F78154}"/>
              </a:ext>
            </a:extLst>
          </p:cNvPr>
          <p:cNvSpPr/>
          <p:nvPr/>
        </p:nvSpPr>
        <p:spPr>
          <a:xfrm>
            <a:off x="698665" y="3549456"/>
            <a:ext cx="78391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auto">
              <a:spcAft>
                <a:spcPts val="600"/>
              </a:spcAft>
              <a:buClr>
                <a:srgbClr val="FF9900"/>
              </a:buClr>
              <a:buSzPct val="70000"/>
            </a:pPr>
            <a:r>
              <a:rPr lang="el-GR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Έστω ότι καταβάλλεται στο τέλος κάθε περιόδου κεφάλαια αξίας 1 ευρώ, για </a:t>
            </a:r>
            <a:r>
              <a:rPr lang="en-US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el-GR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περιόδους με επιτόκιο </a:t>
            </a:r>
            <a:r>
              <a:rPr lang="en-US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i</a:t>
            </a:r>
            <a:r>
              <a:rPr lang="el-GR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για κάθε την κάθε περίοδο. </a:t>
            </a:r>
            <a:endParaRPr lang="en-US" sz="2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A016280-F557-4CAB-BA93-5CCAA6D5F18D}"/>
              </a:ext>
            </a:extLst>
          </p:cNvPr>
          <p:cNvSpPr/>
          <p:nvPr/>
        </p:nvSpPr>
        <p:spPr>
          <a:xfrm>
            <a:off x="696260" y="2968294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8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sz="2000" baseline="-250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n</a:t>
            </a:r>
            <a:r>
              <a:rPr lang="en-US" sz="2000" baseline="300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i</a:t>
            </a:r>
            <a:endParaRPr lang="en-US" baseline="300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9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Πρόσκαιρες Ράντες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716403"/>
          </a:xfrm>
        </p:spPr>
        <p:txBody>
          <a:bodyPr>
            <a:normAutofit lnSpcReduction="10000"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el-GR" dirty="0">
                <a:ea typeface="Calibri" pitchFamily="34" charset="0"/>
                <a:cs typeface="Times New Roman" pitchFamily="18" charset="0"/>
              </a:rPr>
              <a:t>Για παράδειγμα, η τελική αξία του ευρώ που θα έχει καταβληθεί στο τέλος της τελευταίας περιόδου θα είναι ίση:</a:t>
            </a:r>
            <a:endParaRPr lang="el-GR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en-US" dirty="0"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l-GR" dirty="0"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79372FD-BBBA-4406-AEB8-06D29F3AF25D}"/>
              </a:ext>
            </a:extLst>
          </p:cNvPr>
          <p:cNvSpPr/>
          <p:nvPr/>
        </p:nvSpPr>
        <p:spPr>
          <a:xfrm>
            <a:off x="644621" y="5237603"/>
            <a:ext cx="78467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auto">
              <a:spcAft>
                <a:spcPts val="600"/>
              </a:spcAft>
              <a:buClr>
                <a:srgbClr val="FF9900"/>
              </a:buClr>
              <a:buSzPct val="70000"/>
            </a:pP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Αν λοιπόν θέσουμε όπου (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1+i) = y </a:t>
            </a: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τότε οι τελικές αξίες των ευρώ που θα έχουν καταβληθεί στο τέλος της τελευταίας, προτελευταίας </a:t>
            </a:r>
            <a:r>
              <a:rPr lang="el-GR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κ.ο.κ</a:t>
            </a: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περιόδου θα είναι αντίστοιχα ίσες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CBDE69D1-6313-468E-B365-B14E4C37C4A7}"/>
              </a:ext>
            </a:extLst>
          </p:cNvPr>
          <p:cNvSpPr/>
          <p:nvPr/>
        </p:nvSpPr>
        <p:spPr>
          <a:xfrm>
            <a:off x="682069" y="4772713"/>
            <a:ext cx="46378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Aft>
                <a:spcPts val="600"/>
              </a:spcAft>
              <a:buClr>
                <a:srgbClr val="FF9900"/>
              </a:buClr>
              <a:buSzPct val="70000"/>
            </a:pP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Κ</a:t>
            </a:r>
            <a:r>
              <a:rPr lang="en-US" sz="2000" baseline="-25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= K</a:t>
            </a:r>
            <a:r>
              <a:rPr lang="en-US" sz="2000" baseline="-25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0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(1+i)</a:t>
            </a:r>
            <a:r>
              <a:rPr lang="en-US" sz="2000" baseline="30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sym typeface="Wingdings" panose="05000000000000000000" pitchFamily="2" charset="2"/>
              </a:rPr>
              <a:t>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K</a:t>
            </a:r>
            <a:r>
              <a:rPr lang="en-US" sz="2000" baseline="-25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= 1*(1+i)</a:t>
            </a:r>
            <a:r>
              <a:rPr lang="en-US" sz="2000" baseline="30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=(1+i)</a:t>
            </a:r>
            <a:r>
              <a:rPr lang="en-US" sz="2000" baseline="30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lang="el-GR" sz="2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6F409530-F08F-4641-9D8B-D88712614071}"/>
              </a:ext>
            </a:extLst>
          </p:cNvPr>
          <p:cNvSpPr/>
          <p:nvPr/>
        </p:nvSpPr>
        <p:spPr>
          <a:xfrm>
            <a:off x="682069" y="4043337"/>
            <a:ext cx="7846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auto">
              <a:spcAft>
                <a:spcPts val="600"/>
              </a:spcAft>
              <a:buClr>
                <a:srgbClr val="FF9900"/>
              </a:buClr>
              <a:buSzPct val="70000"/>
            </a:pP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Επίσης η τελική αξία ενός ευρώ που θα έχει καταβληθεί δυο περιόδους πριν την λήξη της ράντας θα είναι ίση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:</a:t>
            </a:r>
            <a:endParaRPr lang="el-GR" sz="2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81462CA8-5CA0-4D0F-9BD3-2A576A2B3B20}"/>
              </a:ext>
            </a:extLst>
          </p:cNvPr>
          <p:cNvSpPr/>
          <p:nvPr/>
        </p:nvSpPr>
        <p:spPr>
          <a:xfrm>
            <a:off x="682069" y="3629055"/>
            <a:ext cx="4681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Aft>
                <a:spcPts val="600"/>
              </a:spcAft>
              <a:buClr>
                <a:srgbClr val="FF9900"/>
              </a:buClr>
              <a:buSzPct val="70000"/>
            </a:pP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Κ</a:t>
            </a:r>
            <a:r>
              <a:rPr lang="en-US" sz="2000" baseline="-25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= K</a:t>
            </a:r>
            <a:r>
              <a:rPr lang="en-US" sz="2000" baseline="-25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0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(1+i)</a:t>
            </a:r>
            <a:r>
              <a:rPr lang="en-US" sz="2000" baseline="30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sym typeface="Wingdings" panose="05000000000000000000" pitchFamily="2" charset="2"/>
              </a:rPr>
              <a:t>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K</a:t>
            </a:r>
            <a:r>
              <a:rPr lang="en-US" sz="2000" baseline="-25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= 1*(1+i)</a:t>
            </a:r>
            <a:r>
              <a:rPr lang="en-US" sz="2000" baseline="30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=(1+i)</a:t>
            </a:r>
            <a:r>
              <a:rPr lang="en-US" sz="2000" baseline="30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lang="el-GR" sz="2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BB041707-3E46-4337-9CA4-79FC794718F2}"/>
              </a:ext>
            </a:extLst>
          </p:cNvPr>
          <p:cNvSpPr/>
          <p:nvPr/>
        </p:nvSpPr>
        <p:spPr>
          <a:xfrm>
            <a:off x="685346" y="2921169"/>
            <a:ext cx="7559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Aft>
                <a:spcPts val="600"/>
              </a:spcAft>
              <a:buClr>
                <a:srgbClr val="FF9900"/>
              </a:buClr>
              <a:buSzPct val="70000"/>
            </a:pP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Επίσης η τελική αξία ενός ευρώ που θα έχει καταβληθεί στο τέλος της προτελευταίας περιόδου θα είναι ίση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:</a:t>
            </a:r>
            <a:endParaRPr lang="el-GR" sz="2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ED5D6D8-A3D9-445B-92DD-6CFA909CE5F9}"/>
              </a:ext>
            </a:extLst>
          </p:cNvPr>
          <p:cNvSpPr/>
          <p:nvPr/>
        </p:nvSpPr>
        <p:spPr>
          <a:xfrm>
            <a:off x="682069" y="2448853"/>
            <a:ext cx="41184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Aft>
                <a:spcPts val="600"/>
              </a:spcAft>
              <a:buClr>
                <a:srgbClr val="FF9900"/>
              </a:buClr>
              <a:buSzPct val="70000"/>
            </a:pP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Κ</a:t>
            </a:r>
            <a:r>
              <a:rPr lang="en-US" sz="2000" baseline="-25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= K</a:t>
            </a:r>
            <a:r>
              <a:rPr lang="en-US" sz="2000" baseline="-25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0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(1+i)</a:t>
            </a:r>
            <a:r>
              <a:rPr lang="en-US" sz="2000" baseline="30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sym typeface="Wingdings" panose="05000000000000000000" pitchFamily="2" charset="2"/>
              </a:rPr>
              <a:t>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K</a:t>
            </a:r>
            <a:r>
              <a:rPr lang="en-US" sz="2000" baseline="-25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= 1*(1+i)</a:t>
            </a:r>
            <a:r>
              <a:rPr lang="en-US" sz="2000" baseline="30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0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=1</a:t>
            </a:r>
            <a:endParaRPr lang="el-GR" sz="2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4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Πρόσκαιρες Ράντες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1660" y="5035351"/>
            <a:ext cx="7765322" cy="1786137"/>
          </a:xfrm>
        </p:spPr>
        <p:txBody>
          <a:bodyPr>
            <a:normAutofit fontScale="85000" lnSpcReduction="20000"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el-GR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Εάν συμβολίσουμε την τελική αξία μιας ληξιπρόθεσμης πρόσκαιρης ράντας μιας νομοσματικής μονάδας με  </a:t>
            </a:r>
            <a:r>
              <a:rPr lang="en-US" sz="1800" dirty="0">
                <a:latin typeface="Calibri" pitchFamily="34" charset="0"/>
                <a:cs typeface="Times New Roman" pitchFamily="18" charset="0"/>
              </a:rPr>
              <a:t>S</a:t>
            </a:r>
            <a:r>
              <a:rPr lang="en-US" sz="1800" baseline="-25000" dirty="0">
                <a:latin typeface="Calibri" pitchFamily="34" charset="0"/>
                <a:cs typeface="Times New Roman" pitchFamily="18" charset="0"/>
              </a:rPr>
              <a:t>j</a:t>
            </a:r>
            <a:r>
              <a:rPr lang="en-US" sz="1800" baseline="30000" dirty="0">
                <a:latin typeface="Calibri" pitchFamily="34" charset="0"/>
                <a:cs typeface="Times New Roman" pitchFamily="18" charset="0"/>
              </a:rPr>
              <a:t>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l-GR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όπου</a:t>
            </a:r>
            <a:r>
              <a:rPr lang="en-US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n </a:t>
            </a:r>
            <a:r>
              <a:rPr lang="el-GR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ο αριθμός των περιόδων και </a:t>
            </a:r>
            <a:r>
              <a:rPr lang="en-US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 </a:t>
            </a:r>
            <a:r>
              <a:rPr lang="el-GR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το επιτόκιο, τότε η παρούσα ή αλλιώς η αρχική αξία  </a:t>
            </a:r>
            <a:r>
              <a:rPr lang="en-US" sz="1800" dirty="0">
                <a:latin typeface="Calibri" pitchFamily="34" charset="0"/>
                <a:cs typeface="Times New Roman" pitchFamily="18" charset="0"/>
              </a:rPr>
              <a:t>S</a:t>
            </a:r>
            <a:r>
              <a:rPr lang="en-US" sz="1800" baseline="-25000" dirty="0">
                <a:latin typeface="Calibri" pitchFamily="34" charset="0"/>
                <a:cs typeface="Times New Roman" pitchFamily="18" charset="0"/>
              </a:rPr>
              <a:t>j</a:t>
            </a:r>
            <a:r>
              <a:rPr lang="en-US" sz="1800" baseline="30000" dirty="0">
                <a:latin typeface="Calibri" pitchFamily="34" charset="0"/>
                <a:cs typeface="Times New Roman" pitchFamily="18" charset="0"/>
              </a:rPr>
              <a:t>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l-GR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Της παραπάνω ράντα θα ισούται με το άθροισμα των επιμέρους παρουσών αξιών των όρων της ράντας, δηλαδή</a:t>
            </a:r>
            <a:r>
              <a:rPr lang="en-US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l-GR" sz="1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</a:t>
            </a:r>
            <a:r>
              <a:rPr lang="en-US" sz="3600" baseline="-25000" dirty="0" err="1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3600" baseline="30000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sz="3600" b="1" baseline="300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 1+ (1+i)</a:t>
            </a:r>
            <a:r>
              <a:rPr lang="en-US" sz="3600" b="1" baseline="30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+(1+i)</a:t>
            </a:r>
            <a:r>
              <a:rPr lang="en-US" sz="3600" b="1" baseline="30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+(1+i)</a:t>
            </a:r>
            <a:r>
              <a:rPr lang="en-US" sz="3600" b="1" baseline="30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+…+(1+i)</a:t>
            </a:r>
            <a:r>
              <a:rPr lang="en-US" sz="3600" b="1" baseline="30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n-1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l-GR" sz="36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l-GR" sz="2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l-GR" sz="2200" dirty="0">
              <a:latin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l-GR" sz="2200" dirty="0">
              <a:latin typeface="Arial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1484784"/>
            <a:ext cx="7416824" cy="3483845"/>
          </a:xfr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BFCE0D6-AF84-4B8D-88C1-74C148BB1298}"/>
              </a:ext>
            </a:extLst>
          </p:cNvPr>
          <p:cNvSpPr/>
          <p:nvPr/>
        </p:nvSpPr>
        <p:spPr>
          <a:xfrm>
            <a:off x="7164288" y="1988840"/>
            <a:ext cx="36004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7AFEE3E-09C7-4F50-BE97-C7F14543AEC1}"/>
              </a:ext>
            </a:extLst>
          </p:cNvPr>
          <p:cNvSpPr/>
          <p:nvPr/>
        </p:nvSpPr>
        <p:spPr>
          <a:xfrm>
            <a:off x="7164288" y="4653136"/>
            <a:ext cx="70830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525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Πρόσκαιρες Ράντες 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sz="2200" dirty="0"/>
              <a:t>ή </a:t>
            </a:r>
          </a:p>
          <a:p>
            <a:pPr marL="0" lvl="0" indent="0" algn="just">
              <a:buNone/>
            </a:pPr>
            <a:r>
              <a:rPr lang="en-US" sz="2200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</a:t>
            </a:r>
            <a:r>
              <a:rPr lang="en-US" sz="3600" baseline="-25000" dirty="0" err="1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3600" baseline="30000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sz="3600" b="1" baseline="30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= </a:t>
            </a:r>
            <a:r>
              <a:rPr lang="el-GR" sz="3200" b="1" dirty="0">
                <a:solidFill>
                  <a:srgbClr val="FF0000"/>
                </a:solidFill>
                <a:cs typeface="Times New Roman" pitchFamily="18" charset="0"/>
              </a:rPr>
              <a:t>1+ Υ + Υ</a:t>
            </a:r>
            <a:r>
              <a:rPr lang="el-GR" sz="3200" b="1" baseline="30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l-GR" sz="3200" b="1" dirty="0">
                <a:solidFill>
                  <a:srgbClr val="FF0000"/>
                </a:solidFill>
                <a:cs typeface="Times New Roman" pitchFamily="18" charset="0"/>
              </a:rPr>
              <a:t> +</a:t>
            </a:r>
            <a:r>
              <a:rPr lang="el-GR" sz="3600" b="1" dirty="0">
                <a:solidFill>
                  <a:srgbClr val="FF0000"/>
                </a:solidFill>
                <a:cs typeface="Times New Roman" pitchFamily="18" charset="0"/>
              </a:rPr>
              <a:t> Υ</a:t>
            </a:r>
            <a:r>
              <a:rPr lang="el-GR" sz="3600" b="1" baseline="30000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l-GR" sz="3600" b="1" dirty="0">
                <a:solidFill>
                  <a:srgbClr val="FF0000"/>
                </a:solidFill>
                <a:cs typeface="Times New Roman" pitchFamily="18" charset="0"/>
              </a:rPr>
              <a:t> +...+Υ</a:t>
            </a:r>
            <a:r>
              <a:rPr lang="en-US" sz="3600" b="1" baseline="30000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l-GR" sz="3600" b="1" baseline="30000" dirty="0">
                <a:solidFill>
                  <a:srgbClr val="FF0000"/>
                </a:solidFill>
                <a:cs typeface="Times New Roman" pitchFamily="18" charset="0"/>
              </a:rPr>
              <a:t>-1</a:t>
            </a:r>
            <a:endParaRPr lang="el-GR" sz="36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baseline="30000" dirty="0"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Η παράσταση στο δεύτερο μέλος της εξίσωσης είναι γεωμετρική πρόοδος με πρώτο όρο </a:t>
            </a:r>
            <a:r>
              <a:rPr lang="el-GR" sz="2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α = 1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, λόγο </a:t>
            </a:r>
            <a:r>
              <a:rPr lang="el-GR" sz="2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λ = Υ 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και τελευταίο όρο </a:t>
            </a:r>
            <a:r>
              <a:rPr lang="el-GR" sz="2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τ = Υ</a:t>
            </a:r>
            <a:r>
              <a:rPr lang="en-US" sz="2200" b="1" baseline="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n</a:t>
            </a:r>
            <a:r>
              <a:rPr lang="el-GR" sz="2200" b="1" baseline="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-1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.  </a:t>
            </a:r>
            <a:endParaRPr lang="en-US" sz="2200" dirty="0">
              <a:ea typeface="Calibri" pitchFamily="34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Γνωρίζουμε ότι το άθροισμα μιας γεωμετρικής  προόδου είναι ίσο με:</a:t>
            </a:r>
            <a:endParaRPr lang="el-GR" sz="2200" dirty="0"/>
          </a:p>
          <a:p>
            <a:pPr marL="0" lvl="0" indent="0">
              <a:spcBef>
                <a:spcPct val="0"/>
              </a:spcBef>
              <a:buNone/>
            </a:pPr>
            <a:endParaRPr lang="el-GR" sz="2200" dirty="0">
              <a:latin typeface="Arial" pitchFamily="34" charset="0"/>
            </a:endParaRPr>
          </a:p>
          <a:p>
            <a:pPr marL="0" indent="0">
              <a:buNone/>
            </a:pPr>
            <a:endParaRPr lang="el-GR" sz="22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6950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Πρόσκαιρες Ράντες 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spcBef>
                <a:spcPct val="0"/>
              </a:spcBef>
              <a:buNone/>
            </a:pPr>
            <a:r>
              <a:rPr lang="el-GR" sz="2000" dirty="0">
                <a:ea typeface="Calibri" pitchFamily="34" charset="0"/>
                <a:cs typeface="Times New Roman" pitchFamily="18" charset="0"/>
              </a:rPr>
              <a:t>Η παράσταση στο δεύτερο μέλος της εξίσωσης είναι γεωμετρική πρόοδος με πρώτο όρο α = 1, λόγο λ = Υ και τελευταίο όρο τ = Υ</a:t>
            </a:r>
            <a:r>
              <a:rPr lang="en-US" sz="2000" baseline="30000" dirty="0">
                <a:ea typeface="Calibri" pitchFamily="34" charset="0"/>
                <a:cs typeface="Times New Roman" pitchFamily="18" charset="0"/>
              </a:rPr>
              <a:t>n</a:t>
            </a:r>
            <a:r>
              <a:rPr lang="el-GR" sz="2000" baseline="30000" dirty="0">
                <a:ea typeface="Calibri" pitchFamily="34" charset="0"/>
                <a:cs typeface="Times New Roman" pitchFamily="18" charset="0"/>
              </a:rPr>
              <a:t>-1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.  </a:t>
            </a:r>
            <a:endParaRPr lang="en-US" sz="2000" dirty="0">
              <a:ea typeface="Calibri" pitchFamily="34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Γνωρίζουμε ότι το άθροισμα μιας γεωμετρικής  προόδου είναι ίσο με:</a:t>
            </a:r>
            <a:endParaRPr lang="el-GR" sz="2200" dirty="0"/>
          </a:p>
          <a:p>
            <a:pPr marL="0" lvl="0" indent="0">
              <a:spcBef>
                <a:spcPct val="0"/>
              </a:spcBef>
              <a:buNone/>
            </a:pPr>
            <a:endParaRPr lang="en-US" sz="2200" dirty="0"/>
          </a:p>
          <a:p>
            <a:pPr marL="0" lvl="0" indent="0">
              <a:spcBef>
                <a:spcPct val="0"/>
              </a:spcBef>
              <a:buNone/>
            </a:pPr>
            <a:r>
              <a:rPr lang="el-GR" sz="2200" dirty="0"/>
              <a:t>Σ = [(τ *(τελευταίος όρος * λ (λόγος)) – α* (πρώτος όρος)] ∕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l-GR" sz="2200" dirty="0"/>
              <a:t>(λ (λόγος) -1) </a:t>
            </a:r>
          </a:p>
          <a:p>
            <a:endParaRPr lang="el-GR" sz="22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3355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Πρόσκαιρες Ράντες 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93691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l-GR" sz="2200" dirty="0">
                <a:latin typeface="+mj-lt"/>
                <a:ea typeface="Calibri" pitchFamily="34" charset="0"/>
                <a:cs typeface="Times New Roman" pitchFamily="18" charset="0"/>
              </a:rPr>
              <a:t> Κατ’ αντιστοιχία η παρούσα αξία της υπό εξέτασης  ράντας θα είναι ίση με: </a:t>
            </a:r>
            <a:endParaRPr lang="el-GR" sz="2200" dirty="0">
              <a:latin typeface="+mj-lt"/>
            </a:endParaRPr>
          </a:p>
          <a:p>
            <a:pPr marL="0" lvl="0" indent="0">
              <a:buNone/>
            </a:pP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</a:t>
            </a:r>
            <a:r>
              <a:rPr lang="en-US" sz="2000" baseline="-25000" dirty="0" err="1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2000" baseline="30000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sz="1800" dirty="0">
                <a:latin typeface="+mj-lt"/>
                <a:cs typeface="Times New Roman" pitchFamily="18" charset="0"/>
              </a:rPr>
              <a:t>= </a:t>
            </a:r>
            <a:r>
              <a:rPr lang="el-GR" sz="1800" dirty="0">
                <a:latin typeface="+mj-lt"/>
                <a:cs typeface="Times New Roman" pitchFamily="18" charset="0"/>
              </a:rPr>
              <a:t>1+Υ + Υ</a:t>
            </a:r>
            <a:r>
              <a:rPr lang="el-GR" sz="1800" baseline="30000" dirty="0">
                <a:latin typeface="+mj-lt"/>
                <a:cs typeface="Times New Roman" pitchFamily="18" charset="0"/>
              </a:rPr>
              <a:t>2</a:t>
            </a:r>
            <a:r>
              <a:rPr lang="el-GR" sz="1800" dirty="0">
                <a:latin typeface="+mj-lt"/>
                <a:cs typeface="Times New Roman" pitchFamily="18" charset="0"/>
              </a:rPr>
              <a:t> +</a:t>
            </a:r>
            <a:r>
              <a:rPr lang="el-GR" sz="2000" dirty="0">
                <a:latin typeface="+mj-lt"/>
                <a:cs typeface="Times New Roman" pitchFamily="18" charset="0"/>
              </a:rPr>
              <a:t> Υ</a:t>
            </a:r>
            <a:r>
              <a:rPr lang="el-GR" sz="2000" baseline="30000" dirty="0">
                <a:latin typeface="+mj-lt"/>
                <a:cs typeface="Times New Roman" pitchFamily="18" charset="0"/>
              </a:rPr>
              <a:t>3</a:t>
            </a:r>
            <a:r>
              <a:rPr lang="el-GR" sz="2000" dirty="0">
                <a:latin typeface="+mj-lt"/>
                <a:cs typeface="Times New Roman" pitchFamily="18" charset="0"/>
              </a:rPr>
              <a:t> +...+Υ</a:t>
            </a:r>
            <a:r>
              <a:rPr lang="en-US" sz="2000" baseline="30000" dirty="0">
                <a:latin typeface="+mj-lt"/>
                <a:cs typeface="Times New Roman" pitchFamily="18" charset="0"/>
              </a:rPr>
              <a:t>n</a:t>
            </a:r>
            <a:r>
              <a:rPr lang="el-GR" sz="2000" baseline="30000" dirty="0">
                <a:latin typeface="+mj-lt"/>
                <a:cs typeface="Times New Roman" pitchFamily="18" charset="0"/>
              </a:rPr>
              <a:t>-1</a:t>
            </a:r>
            <a:r>
              <a:rPr lang="en-US" sz="2000" baseline="30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= ((</a:t>
            </a:r>
            <a:r>
              <a:rPr lang="el-GR" sz="2000" dirty="0">
                <a:latin typeface="+mj-lt"/>
                <a:cs typeface="Times New Roman" pitchFamily="18" charset="0"/>
              </a:rPr>
              <a:t>Υ</a:t>
            </a:r>
            <a:r>
              <a:rPr lang="en-US" sz="2000" baseline="30000" dirty="0">
                <a:latin typeface="+mj-lt"/>
                <a:cs typeface="Times New Roman" pitchFamily="18" charset="0"/>
              </a:rPr>
              <a:t>n</a:t>
            </a:r>
            <a:r>
              <a:rPr lang="el-GR" sz="2000" baseline="30000" dirty="0">
                <a:latin typeface="+mj-lt"/>
                <a:cs typeface="Times New Roman" pitchFamily="18" charset="0"/>
              </a:rPr>
              <a:t>-1</a:t>
            </a:r>
            <a:r>
              <a:rPr lang="en-US" sz="2000" baseline="30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*</a:t>
            </a:r>
            <a:r>
              <a:rPr lang="el-GR" sz="2000" dirty="0">
                <a:latin typeface="+mj-lt"/>
                <a:cs typeface="Times New Roman" pitchFamily="18" charset="0"/>
              </a:rPr>
              <a:t>Υ</a:t>
            </a:r>
            <a:r>
              <a:rPr lang="en-US" sz="2000" dirty="0">
                <a:latin typeface="+mj-lt"/>
                <a:cs typeface="Times New Roman" pitchFamily="18" charset="0"/>
              </a:rPr>
              <a:t>)</a:t>
            </a:r>
            <a:r>
              <a:rPr lang="en-US" sz="2000" baseline="30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-1) / (Y-1) = ( </a:t>
            </a:r>
            <a:r>
              <a:rPr lang="el-GR" sz="2000" dirty="0">
                <a:latin typeface="+mj-lt"/>
                <a:cs typeface="Times New Roman" pitchFamily="18" charset="0"/>
              </a:rPr>
              <a:t>Υ</a:t>
            </a:r>
            <a:r>
              <a:rPr lang="en-US" sz="2000" baseline="30000" dirty="0">
                <a:latin typeface="+mj-lt"/>
                <a:cs typeface="Times New Roman" pitchFamily="18" charset="0"/>
              </a:rPr>
              <a:t>n </a:t>
            </a:r>
            <a:r>
              <a:rPr lang="en-US" sz="2000" dirty="0">
                <a:latin typeface="+mj-lt"/>
                <a:cs typeface="Times New Roman" pitchFamily="18" charset="0"/>
              </a:rPr>
              <a:t>-1</a:t>
            </a:r>
            <a:r>
              <a:rPr lang="el-GR" sz="2000" dirty="0">
                <a:latin typeface="+mj-lt"/>
                <a:cs typeface="Times New Roman" pitchFamily="18" charset="0"/>
              </a:rPr>
              <a:t>)</a:t>
            </a:r>
            <a:r>
              <a:rPr lang="en-US" sz="2000" dirty="0">
                <a:latin typeface="+mj-lt"/>
                <a:cs typeface="Times New Roman" pitchFamily="18" charset="0"/>
              </a:rPr>
              <a:t>/ (Y-1)</a:t>
            </a:r>
          </a:p>
          <a:p>
            <a:pPr marL="0" lvl="0" indent="0">
              <a:buNone/>
            </a:pPr>
            <a:r>
              <a:rPr lang="el-GR" sz="2000" dirty="0">
                <a:latin typeface="+mj-lt"/>
                <a:cs typeface="Times New Roman" pitchFamily="18" charset="0"/>
              </a:rPr>
              <a:t>Αντικαθιστούμε όπου </a:t>
            </a:r>
            <a:r>
              <a:rPr lang="en-US" sz="2000" dirty="0">
                <a:latin typeface="+mj-lt"/>
                <a:cs typeface="Times New Roman" pitchFamily="18" charset="0"/>
              </a:rPr>
              <a:t>Y=1+i</a:t>
            </a:r>
          </a:p>
          <a:p>
            <a:pPr marL="0" indent="0">
              <a:buNone/>
            </a:pPr>
            <a:r>
              <a:rPr lang="en-US" sz="2400" dirty="0" err="1">
                <a:latin typeface="+mj-lt"/>
              </a:rPr>
              <a:t>s</a:t>
            </a:r>
            <a:r>
              <a:rPr lang="en-US" sz="2400" baseline="-25000" dirty="0" err="1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2400" baseline="30000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sz="2400" dirty="0">
                <a:latin typeface="+mj-lt"/>
                <a:cs typeface="Times New Roman" pitchFamily="18" charset="0"/>
              </a:rPr>
              <a:t>=((1+i)</a:t>
            </a:r>
            <a:r>
              <a:rPr lang="en-US" sz="2400" baseline="30000" dirty="0">
                <a:latin typeface="+mj-lt"/>
                <a:cs typeface="Times New Roman" pitchFamily="18" charset="0"/>
              </a:rPr>
              <a:t>n </a:t>
            </a:r>
            <a:r>
              <a:rPr lang="en-US" sz="2400" dirty="0">
                <a:latin typeface="+mj-lt"/>
                <a:cs typeface="Times New Roman" pitchFamily="18" charset="0"/>
              </a:rPr>
              <a:t>-1)/ (1+i-1) = 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((1+i)</a:t>
            </a:r>
            <a:r>
              <a:rPr lang="en-US" sz="2400" b="1" baseline="30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 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-1)/ i</a:t>
            </a:r>
          </a:p>
          <a:p>
            <a:pPr marL="0" lvl="0" indent="0">
              <a:buNone/>
            </a:pPr>
            <a:r>
              <a:rPr lang="el-GR" sz="2200" dirty="0">
                <a:latin typeface="+mj-lt"/>
              </a:rPr>
              <a:t>Ο συντελεστής </a:t>
            </a:r>
            <a:r>
              <a:rPr lang="en-US" sz="2000" dirty="0">
                <a:latin typeface="+mj-lt"/>
              </a:rPr>
              <a:t>S</a:t>
            </a:r>
            <a:r>
              <a:rPr lang="en-US" sz="2000" baseline="-25000" dirty="0">
                <a:latin typeface="+mj-lt"/>
                <a:cs typeface="Times New Roman" pitchFamily="18" charset="0"/>
              </a:rPr>
              <a:t>i</a:t>
            </a:r>
            <a:r>
              <a:rPr lang="en-US" sz="2000" baseline="30000" dirty="0">
                <a:latin typeface="+mj-lt"/>
                <a:cs typeface="Times New Roman" pitchFamily="18" charset="0"/>
              </a:rPr>
              <a:t>n</a:t>
            </a:r>
            <a:r>
              <a:rPr lang="el-GR" sz="2200" dirty="0">
                <a:latin typeface="+mj-lt"/>
              </a:rPr>
              <a:t> είναι η τελική αξία μιας μοναδιαίας ληξιπρόθεσμης ράντας με επιτόκιο </a:t>
            </a:r>
            <a:r>
              <a:rPr lang="en-US" sz="2200" dirty="0">
                <a:latin typeface="+mj-lt"/>
              </a:rPr>
              <a:t>i </a:t>
            </a:r>
            <a:r>
              <a:rPr lang="el-GR" sz="2200" dirty="0">
                <a:latin typeface="+mj-lt"/>
              </a:rPr>
              <a:t>για </a:t>
            </a:r>
            <a:r>
              <a:rPr lang="en-US" sz="2200" dirty="0">
                <a:latin typeface="+mj-lt"/>
              </a:rPr>
              <a:t>n </a:t>
            </a:r>
            <a:r>
              <a:rPr lang="el-GR" sz="2200" dirty="0">
                <a:latin typeface="+mj-lt"/>
              </a:rPr>
              <a:t>όρος μιας νομισματικής μονάδας. Στο τελος του βιβλίου υπάρχουν πίνακες με αποτελέσματα του εν λόγω συντελεστή για διάφορες τιμές </a:t>
            </a:r>
            <a:r>
              <a:rPr lang="en-US" sz="2200" dirty="0">
                <a:latin typeface="+mj-lt"/>
              </a:rPr>
              <a:t>i </a:t>
            </a:r>
            <a:r>
              <a:rPr lang="el-GR" sz="2200" dirty="0">
                <a:latin typeface="+mj-lt"/>
              </a:rPr>
              <a:t>και  </a:t>
            </a:r>
            <a:r>
              <a:rPr lang="en-US" sz="2200" dirty="0">
                <a:latin typeface="+mj-lt"/>
              </a:rPr>
              <a:t>n</a:t>
            </a:r>
            <a:r>
              <a:rPr lang="el-GR" sz="2200" dirty="0">
                <a:latin typeface="+mj-lt"/>
              </a:rPr>
              <a:t>. Εάν οι όροι της ράντας είναι ίση με </a:t>
            </a:r>
            <a:r>
              <a:rPr lang="en-US" sz="2200" dirty="0">
                <a:latin typeface="+mj-lt"/>
              </a:rPr>
              <a:t>R </a:t>
            </a:r>
            <a:r>
              <a:rPr lang="el-GR" sz="2200" dirty="0">
                <a:latin typeface="+mj-lt"/>
              </a:rPr>
              <a:t>νομισματικές μονάδες τότε η παρούσα αξία της </a:t>
            </a:r>
            <a:r>
              <a:rPr lang="en-US" sz="2200" dirty="0">
                <a:latin typeface="+mj-lt"/>
              </a:rPr>
              <a:t> </a:t>
            </a:r>
            <a:r>
              <a:rPr lang="el-GR" sz="2200" dirty="0">
                <a:latin typeface="+mj-lt"/>
              </a:rPr>
              <a:t>ράντας θα είναι ίση με </a:t>
            </a: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S</a:t>
            </a:r>
            <a:r>
              <a:rPr lang="en-US" sz="2000" baseline="-25000" dirty="0" err="1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2000" baseline="30000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sz="2000" dirty="0">
                <a:latin typeface="+mj-lt"/>
                <a:cs typeface="Times New Roman" pitchFamily="18" charset="0"/>
              </a:rPr>
              <a:t>=</a:t>
            </a:r>
            <a:r>
              <a:rPr lang="el-GR" sz="2000" dirty="0">
                <a:latin typeface="+mj-lt"/>
                <a:cs typeface="Times New Roman" pitchFamily="18" charset="0"/>
              </a:rPr>
              <a:t>1*</a:t>
            </a:r>
            <a:r>
              <a:rPr lang="en-US" sz="2000" dirty="0">
                <a:latin typeface="+mj-lt"/>
                <a:cs typeface="Times New Roman" pitchFamily="18" charset="0"/>
              </a:rPr>
              <a:t>R + R*(1+i)</a:t>
            </a:r>
            <a:r>
              <a:rPr lang="en-US" sz="2000" baseline="30000" dirty="0">
                <a:latin typeface="+mj-lt"/>
                <a:cs typeface="Times New Roman" pitchFamily="18" charset="0"/>
              </a:rPr>
              <a:t>1 </a:t>
            </a:r>
            <a:r>
              <a:rPr lang="en-US" sz="2000" dirty="0">
                <a:latin typeface="+mj-lt"/>
                <a:cs typeface="Times New Roman" pitchFamily="18" charset="0"/>
              </a:rPr>
              <a:t>+ R*(1+i)</a:t>
            </a:r>
            <a:r>
              <a:rPr lang="en-US" sz="2000" baseline="30000" dirty="0">
                <a:latin typeface="+mj-lt"/>
                <a:cs typeface="Times New Roman" pitchFamily="18" charset="0"/>
              </a:rPr>
              <a:t>2</a:t>
            </a:r>
            <a:r>
              <a:rPr lang="en-US" sz="2000" dirty="0">
                <a:latin typeface="+mj-lt"/>
                <a:cs typeface="Times New Roman" pitchFamily="18" charset="0"/>
              </a:rPr>
              <a:t> + R*(1+i)</a:t>
            </a:r>
            <a:r>
              <a:rPr lang="en-US" sz="2000" baseline="30000" dirty="0">
                <a:latin typeface="+mj-lt"/>
                <a:cs typeface="Times New Roman" pitchFamily="18" charset="0"/>
              </a:rPr>
              <a:t>3  + </a:t>
            </a:r>
            <a:r>
              <a:rPr lang="en-US" sz="2000" dirty="0">
                <a:latin typeface="+mj-lt"/>
                <a:cs typeface="Times New Roman" pitchFamily="18" charset="0"/>
              </a:rPr>
              <a:t>R*(1+i)</a:t>
            </a:r>
            <a:r>
              <a:rPr lang="en-US" sz="2000" baseline="30000" dirty="0">
                <a:latin typeface="+mj-lt"/>
                <a:cs typeface="Times New Roman" pitchFamily="18" charset="0"/>
              </a:rPr>
              <a:t>n-1 </a:t>
            </a:r>
            <a:r>
              <a:rPr lang="en-US" sz="2000" dirty="0">
                <a:latin typeface="+mj-lt"/>
                <a:cs typeface="Times New Roman" pitchFamily="18" charset="0"/>
              </a:rPr>
              <a:t>   </a:t>
            </a:r>
            <a:endParaRPr lang="en-US" sz="2000" baseline="30000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aseline="30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=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R *(1+(1+i)</a:t>
            </a:r>
            <a:r>
              <a:rPr lang="en-US" baseline="30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+ R*(1+i)</a:t>
            </a:r>
            <a:r>
              <a:rPr lang="en-US" baseline="30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+ R*(1+i)</a:t>
            </a:r>
            <a:r>
              <a:rPr lang="en-US" baseline="30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 + </a:t>
            </a:r>
            <a:r>
              <a:rPr 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R*(1+i)</a:t>
            </a:r>
            <a:r>
              <a:rPr lang="en-US" baseline="30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n-1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)</a:t>
            </a:r>
            <a:r>
              <a:rPr lang="en-US" baseline="30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+mj-lt"/>
              <a:cs typeface="Times New Roman" pitchFamily="18" charset="0"/>
            </a:endParaRPr>
          </a:p>
          <a:p>
            <a:pPr marL="0" lvl="0" indent="0">
              <a:buNone/>
            </a:pPr>
            <a:endParaRPr lang="el-GR" sz="2200" dirty="0">
              <a:latin typeface="+mj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36571C-F0C1-493A-A939-5AE62F6963FF}"/>
                  </a:ext>
                </a:extLst>
              </p:cNvPr>
              <p:cNvSpPr txBox="1"/>
              <p:nvPr/>
            </p:nvSpPr>
            <p:spPr>
              <a:xfrm>
                <a:off x="5868144" y="3132732"/>
                <a:ext cx="2056204" cy="59253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chemeClr val="bg1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 baseline="-25000" dirty="0" smtClean="0">
                          <a:solidFill>
                            <a:schemeClr val="bg1"/>
                          </a:solidFill>
                          <a:latin typeface="Calisto MT" panose="02040603050505030304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baseline="30000" dirty="0" smtClean="0">
                          <a:solidFill>
                            <a:schemeClr val="bg1"/>
                          </a:solidFill>
                          <a:latin typeface="Calisto MT" panose="02040603050505030304"/>
                          <a:cs typeface="Times New Roman" pitchFamily="18" charset="0"/>
                        </a:rPr>
                        <m:t>n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l-GR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36571C-F0C1-493A-A939-5AE62F696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132732"/>
                <a:ext cx="2056204" cy="5925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37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Ράντα 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l-GR" sz="2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Ράντα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 ονομάζουμε ένα σύνολο κεφαλαίων </a:t>
            </a:r>
            <a:r>
              <a:rPr lang="en-US" sz="2200" dirty="0">
                <a:ea typeface="Calibri" pitchFamily="34" charset="0"/>
                <a:cs typeface="Times New Roman" pitchFamily="18" charset="0"/>
              </a:rPr>
              <a:t>K</a:t>
            </a:r>
            <a:r>
              <a:rPr lang="el-GR" sz="2200" baseline="-30000" dirty="0">
                <a:ea typeface="Calibri" pitchFamily="34" charset="0"/>
                <a:cs typeface="Times New Roman" pitchFamily="18" charset="0"/>
              </a:rPr>
              <a:t>1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dirty="0">
                <a:ea typeface="Calibri" pitchFamily="34" charset="0"/>
                <a:cs typeface="Times New Roman" pitchFamily="18" charset="0"/>
              </a:rPr>
              <a:t>K</a:t>
            </a:r>
            <a:r>
              <a:rPr lang="el-GR" sz="2200" baseline="-30000" dirty="0">
                <a:ea typeface="Calibri" pitchFamily="34" charset="0"/>
                <a:cs typeface="Times New Roman" pitchFamily="18" charset="0"/>
              </a:rPr>
              <a:t>2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dirty="0">
                <a:ea typeface="Calibri" pitchFamily="34" charset="0"/>
                <a:cs typeface="Times New Roman" pitchFamily="18" charset="0"/>
              </a:rPr>
              <a:t>K</a:t>
            </a:r>
            <a:r>
              <a:rPr lang="el-GR" sz="2200" baseline="-30000" dirty="0">
                <a:ea typeface="Calibri" pitchFamily="34" charset="0"/>
                <a:cs typeface="Times New Roman" pitchFamily="18" charset="0"/>
              </a:rPr>
              <a:t>3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,… τα οποία καταβάλλονται σε ίσα, τακτά χρονικά διαστήματα. </a:t>
            </a:r>
            <a:endParaRPr lang="en-US" sz="2200" dirty="0">
              <a:ea typeface="Calibri" pitchFamily="34" charset="0"/>
              <a:cs typeface="Times New Roman" pitchFamily="18" charset="0"/>
            </a:endParaRPr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Καθένα από τα κεφάλαια αυτά </a:t>
            </a:r>
            <a:r>
              <a:rPr lang="en-US" sz="2200" dirty="0">
                <a:ea typeface="Calibri" pitchFamily="34" charset="0"/>
                <a:cs typeface="Times New Roman" pitchFamily="18" charset="0"/>
              </a:rPr>
              <a:t>K</a:t>
            </a:r>
            <a:r>
              <a:rPr lang="el-GR" sz="2200" baseline="-30000" dirty="0">
                <a:ea typeface="Calibri" pitchFamily="34" charset="0"/>
                <a:cs typeface="Times New Roman" pitchFamily="18" charset="0"/>
              </a:rPr>
              <a:t>1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dirty="0">
                <a:ea typeface="Calibri" pitchFamily="34" charset="0"/>
                <a:cs typeface="Times New Roman" pitchFamily="18" charset="0"/>
              </a:rPr>
              <a:t>K</a:t>
            </a:r>
            <a:r>
              <a:rPr lang="el-GR" sz="2200" baseline="-30000" dirty="0">
                <a:ea typeface="Calibri" pitchFamily="34" charset="0"/>
                <a:cs typeface="Times New Roman" pitchFamily="18" charset="0"/>
              </a:rPr>
              <a:t>2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200" dirty="0">
                <a:ea typeface="Calibri" pitchFamily="34" charset="0"/>
                <a:cs typeface="Times New Roman" pitchFamily="18" charset="0"/>
              </a:rPr>
              <a:t>K</a:t>
            </a:r>
            <a:r>
              <a:rPr lang="el-GR" sz="2200" baseline="-30000" dirty="0">
                <a:ea typeface="Calibri" pitchFamily="34" charset="0"/>
                <a:cs typeface="Times New Roman" pitchFamily="18" charset="0"/>
              </a:rPr>
              <a:t>3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,…ονομάζεται </a:t>
            </a:r>
            <a:r>
              <a:rPr lang="el-GR" sz="2200" b="1" dirty="0">
                <a:ea typeface="Calibri" pitchFamily="34" charset="0"/>
                <a:cs typeface="Times New Roman" pitchFamily="18" charset="0"/>
              </a:rPr>
              <a:t>όρος της ράντας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. </a:t>
            </a:r>
            <a:endParaRPr lang="en-US" sz="2200" dirty="0">
              <a:ea typeface="Calibri" pitchFamily="34" charset="0"/>
              <a:cs typeface="Times New Roman" pitchFamily="18" charset="0"/>
            </a:endParaRPr>
          </a:p>
          <a:p>
            <a:pPr lvl="1" algn="just">
              <a:spcBef>
                <a:spcPct val="0"/>
              </a:spcBef>
              <a:buFont typeface="Arial" pitchFamily="34" charset="0"/>
              <a:buChar char="•"/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Η χρονική στιγμή καταβολής των κεφαλαίων ονομάζεται </a:t>
            </a:r>
            <a:r>
              <a:rPr lang="el-GR" sz="2200" b="1" dirty="0">
                <a:ea typeface="Calibri" pitchFamily="34" charset="0"/>
                <a:cs typeface="Times New Roman" pitchFamily="18" charset="0"/>
              </a:rPr>
              <a:t>λήξη του όρου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. </a:t>
            </a:r>
            <a:endParaRPr lang="en-US" sz="2200" dirty="0">
              <a:ea typeface="Calibri" pitchFamily="34" charset="0"/>
              <a:cs typeface="Times New Roman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el-GR" sz="2200" dirty="0"/>
          </a:p>
          <a:p>
            <a:pPr marL="0" lvl="0" indent="0" algn="just">
              <a:spcBef>
                <a:spcPct val="0"/>
              </a:spcBef>
            </a:pPr>
            <a:endParaRPr lang="el-GR" sz="2200" dirty="0"/>
          </a:p>
          <a:p>
            <a:pPr algn="just"/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7271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</a:t>
            </a:r>
            <a:r>
              <a:rPr lang="en-US" b="1" dirty="0"/>
              <a:t> 1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133651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l-GR" sz="2000" dirty="0">
                <a:ea typeface="Times New Roman" pitchFamily="18" charset="0"/>
                <a:cs typeface="Times New Roman" pitchFamily="18" charset="0"/>
              </a:rPr>
              <a:t>Να βρεθεί η </a:t>
            </a:r>
            <a:r>
              <a:rPr lang="el-GR" sz="2000" u="sng" dirty="0">
                <a:ea typeface="Times New Roman" pitchFamily="18" charset="0"/>
                <a:cs typeface="Times New Roman" pitchFamily="18" charset="0"/>
              </a:rPr>
              <a:t>παρούσα αξία</a:t>
            </a:r>
            <a:r>
              <a:rPr lang="el-GR" sz="2000" dirty="0">
                <a:ea typeface="Times New Roman" pitchFamily="18" charset="0"/>
                <a:cs typeface="Times New Roman" pitchFamily="18" charset="0"/>
              </a:rPr>
              <a:t> ετήσιας </a:t>
            </a:r>
            <a:r>
              <a:rPr lang="el-GR" sz="20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ληξιπρόθεσμης ράντας </a:t>
            </a:r>
            <a:r>
              <a:rPr lang="el-GR" sz="2000" dirty="0">
                <a:ea typeface="Times New Roman" pitchFamily="18" charset="0"/>
                <a:cs typeface="Times New Roman" pitchFamily="18" charset="0"/>
              </a:rPr>
              <a:t>όρου 2.000 ευρώ, διάρκειας 15 ετών, όταν το επιτόκιο είναι 9%.</a:t>
            </a:r>
            <a:r>
              <a:rPr lang="en-US" sz="2000" dirty="0"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>
              <a:buNone/>
            </a:pPr>
            <a:r>
              <a:rPr lang="el-GR" sz="20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Λύση</a:t>
            </a:r>
            <a:endParaRPr lang="el-GR" sz="2000" dirty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pic>
        <p:nvPicPr>
          <p:cNvPr id="6" name="Θέση περιεχομένου 5" descr="Πίνακας 1. Πρόσκαιρες Ράντες&#10;" title="Πίνακας 1. Πρόσκαιρες Ράντες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5118978"/>
            <a:ext cx="2976426" cy="1710698"/>
          </a:xfr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0AB0B5F-F82E-42D8-A718-467586F10F13}"/>
              </a:ext>
            </a:extLst>
          </p:cNvPr>
          <p:cNvSpPr/>
          <p:nvPr/>
        </p:nvSpPr>
        <p:spPr>
          <a:xfrm>
            <a:off x="860329" y="4505239"/>
            <a:ext cx="8063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Όρος της ράντας = </a:t>
            </a:r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R</a:t>
            </a:r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= 2.000 ευρώ</a:t>
            </a:r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. </a:t>
            </a:r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Από τους πίνακες στο τέλος του βιβλίου λαμβάνουμε  συντελεστή ράντας = </a:t>
            </a:r>
            <a:r>
              <a:rPr lang="en-US" dirty="0">
                <a:latin typeface="+mn-lt"/>
                <a:cs typeface="Times New Roman" pitchFamily="18" charset="0"/>
              </a:rPr>
              <a:t>a</a:t>
            </a:r>
            <a:r>
              <a:rPr lang="en-US" baseline="-25000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baseline="30000" dirty="0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= </a:t>
            </a:r>
            <a:r>
              <a:rPr lang="en-US" dirty="0">
                <a:latin typeface="+mn-lt"/>
                <a:cs typeface="Times New Roman" pitchFamily="18" charset="0"/>
              </a:rPr>
              <a:t>a</a:t>
            </a:r>
            <a:r>
              <a:rPr lang="el-GR" baseline="-25000" dirty="0">
                <a:latin typeface="+mn-lt"/>
                <a:cs typeface="Times New Roman" pitchFamily="18" charset="0"/>
              </a:rPr>
              <a:t>15</a:t>
            </a:r>
            <a:r>
              <a:rPr lang="el-GR" baseline="30000" dirty="0">
                <a:latin typeface="+mn-lt"/>
                <a:cs typeface="Times New Roman" pitchFamily="18" charset="0"/>
              </a:rPr>
              <a:t>0,09</a:t>
            </a:r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 = 8,0</a:t>
            </a:r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60688</a:t>
            </a:r>
            <a:endParaRPr lang="el-GR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0EE8F7-3589-4C16-9C0C-5C3482CCFF45}"/>
                  </a:ext>
                </a:extLst>
              </p:cNvPr>
              <p:cNvSpPr txBox="1"/>
              <p:nvPr/>
            </p:nvSpPr>
            <p:spPr>
              <a:xfrm>
                <a:off x="88796" y="52005"/>
                <a:ext cx="1551893" cy="79208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r>
                  <a:rPr lang="en-US" sz="2400" dirty="0">
                    <a:latin typeface="+mn-lt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latin typeface="+mn-lt"/>
                    <a:cs typeface="Times New Roman" pitchFamily="18" charset="0"/>
                  </a:rPr>
                  <a:t>n</a:t>
                </a:r>
                <a:r>
                  <a:rPr lang="en-US" sz="2400" baseline="30000" dirty="0">
                    <a:latin typeface="+mn-lt"/>
                    <a:cs typeface="Times New Roman" pitchFamily="18" charset="0"/>
                  </a:rPr>
                  <a:t>i </a:t>
                </a:r>
                <a:r>
                  <a:rPr lang="en-US" sz="2400" dirty="0">
                    <a:latin typeface="+mn-lt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(1+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0EE8F7-3589-4C16-9C0C-5C3482CCF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6" y="52005"/>
                <a:ext cx="1551893" cy="792087"/>
              </a:xfrm>
              <a:prstGeom prst="rect">
                <a:avLst/>
              </a:prstGeom>
              <a:blipFill>
                <a:blip r:embed="rId3"/>
                <a:stretch>
                  <a:fillRect l="-12205" r="-3150" b="-85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DA58E4D-8292-47B8-9551-787D62AC4C1C}"/>
              </a:ext>
            </a:extLst>
          </p:cNvPr>
          <p:cNvSpPr/>
          <p:nvPr/>
        </p:nvSpPr>
        <p:spPr>
          <a:xfrm>
            <a:off x="693331" y="2865710"/>
            <a:ext cx="7868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l-GR" dirty="0">
                <a:latin typeface="+mn-lt"/>
                <a:ea typeface="Times New Roman" pitchFamily="18" charset="0"/>
                <a:cs typeface="Times New Roman" pitchFamily="18" charset="0"/>
              </a:rPr>
              <a:t>Η παρούσα αξία ράντας μπορεί να υπολογιστεί είτε με την βοήθεια του </a:t>
            </a:r>
            <a:r>
              <a:rPr lang="el-GR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υπολογισμό του συντελεστή </a:t>
            </a:r>
            <a:r>
              <a:rPr lang="el-GR" dirty="0">
                <a:latin typeface="+mn-lt"/>
                <a:ea typeface="Times New Roman" pitchFamily="18" charset="0"/>
                <a:cs typeface="Times New Roman" pitchFamily="18" charset="0"/>
              </a:rPr>
              <a:t>είτε με τον</a:t>
            </a:r>
            <a:r>
              <a:rPr lang="en-US" dirty="0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πίνακα</a:t>
            </a:r>
            <a:endParaRPr lang="en-US" b="1" dirty="0">
              <a:solidFill>
                <a:srgbClr val="FF000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D7605B2-5EE0-4B75-81AE-04874768BF22}"/>
              </a:ext>
            </a:extLst>
          </p:cNvPr>
          <p:cNvSpPr/>
          <p:nvPr/>
        </p:nvSpPr>
        <p:spPr>
          <a:xfrm>
            <a:off x="860329" y="3764522"/>
            <a:ext cx="2667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latin typeface="+mn-lt"/>
                <a:cs typeface="Times New Roman" pitchFamily="18" charset="0"/>
              </a:rPr>
              <a:t>Δηλαδή Α</a:t>
            </a:r>
            <a:r>
              <a:rPr lang="el-GR" sz="1600" baseline="-250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 15</a:t>
            </a:r>
            <a:r>
              <a:rPr lang="el-GR" sz="1600" baseline="300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0,09 </a:t>
            </a:r>
            <a:r>
              <a:rPr lang="el-GR" sz="1600" dirty="0">
                <a:latin typeface="+mn-lt"/>
                <a:cs typeface="Times New Roman" pitchFamily="18" charset="0"/>
              </a:rPr>
              <a:t>=</a:t>
            </a:r>
            <a:r>
              <a:rPr lang="en-US" sz="1600" dirty="0">
                <a:latin typeface="+mn-lt"/>
                <a:cs typeface="Times New Roman" pitchFamily="18" charset="0"/>
              </a:rPr>
              <a:t> R*</a:t>
            </a:r>
            <a:r>
              <a:rPr lang="el-GR" sz="1600" dirty="0">
                <a:latin typeface="+mn-lt"/>
                <a:cs typeface="Times New Roman" pitchFamily="18" charset="0"/>
              </a:rPr>
              <a:t> </a:t>
            </a:r>
            <a:r>
              <a:rPr lang="en-US" sz="1600" dirty="0">
                <a:latin typeface="+mn-lt"/>
                <a:cs typeface="Times New Roman" pitchFamily="18" charset="0"/>
              </a:rPr>
              <a:t>a</a:t>
            </a:r>
            <a:r>
              <a:rPr lang="el-GR" sz="1600" baseline="-250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 15</a:t>
            </a:r>
            <a:r>
              <a:rPr lang="el-GR" sz="1600" baseline="300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0,09</a:t>
            </a:r>
            <a:r>
              <a:rPr lang="en-US" sz="1600" baseline="30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>
                <a:latin typeface="+mn-lt"/>
                <a:cs typeface="Times New Roman" pitchFamily="18" charset="0"/>
              </a:rPr>
              <a:t>=</a:t>
            </a:r>
            <a:endParaRPr lang="el-GR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>
                <a:extLst>
                  <a:ext uri="{FF2B5EF4-FFF2-40B4-BE49-F238E27FC236}">
                    <a16:creationId xmlns:a16="http://schemas.microsoft.com/office/drawing/2014/main" id="{04115256-443E-4722-B238-6DB3641D128C}"/>
                  </a:ext>
                </a:extLst>
              </p:cNvPr>
              <p:cNvSpPr/>
              <p:nvPr/>
            </p:nvSpPr>
            <p:spPr>
              <a:xfrm>
                <a:off x="3482181" y="3445683"/>
                <a:ext cx="1580561" cy="808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prstClr val="white"/>
                    </a:solidFill>
                    <a:latin typeface="Calisto MT" panose="02040603050505030304"/>
                    <a:cs typeface="Times New Roman" pitchFamily="18" charset="0"/>
                  </a:rPr>
                  <a:t>R*</a:t>
                </a:r>
                <a:r>
                  <a:rPr lang="el-GR" sz="2400" dirty="0">
                    <a:solidFill>
                      <a:prstClr val="white"/>
                    </a:solidFill>
                    <a:latin typeface="+mn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(1+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Ορθογώνιο 9">
                <a:extLst>
                  <a:ext uri="{FF2B5EF4-FFF2-40B4-BE49-F238E27FC236}">
                    <a16:creationId xmlns:a16="http://schemas.microsoft.com/office/drawing/2014/main" id="{04115256-443E-4722-B238-6DB3641D1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181" y="3445683"/>
                <a:ext cx="1580561" cy="808042"/>
              </a:xfrm>
              <a:prstGeom prst="rect">
                <a:avLst/>
              </a:prstGeom>
              <a:blipFill>
                <a:blip r:embed="rId4"/>
                <a:stretch>
                  <a:fillRect l="-5769" b="-60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>
                <a:extLst>
                  <a:ext uri="{FF2B5EF4-FFF2-40B4-BE49-F238E27FC236}">
                    <a16:creationId xmlns:a16="http://schemas.microsoft.com/office/drawing/2014/main" id="{6F269F6B-9341-40A7-9686-A34C52A71DDB}"/>
                  </a:ext>
                </a:extLst>
              </p:cNvPr>
              <p:cNvSpPr/>
              <p:nvPr/>
            </p:nvSpPr>
            <p:spPr>
              <a:xfrm>
                <a:off x="4875018" y="3398325"/>
                <a:ext cx="2829301" cy="852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= 2.000*</a:t>
                </a:r>
                <a:r>
                  <a:rPr lang="en-US" sz="2400" dirty="0">
                    <a:latin typeface="+mn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(1+0,09)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15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0,09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Ορθογώνιο 10">
                <a:extLst>
                  <a:ext uri="{FF2B5EF4-FFF2-40B4-BE49-F238E27FC236}">
                    <a16:creationId xmlns:a16="http://schemas.microsoft.com/office/drawing/2014/main" id="{6F269F6B-9341-40A7-9686-A34C52A71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018" y="3398325"/>
                <a:ext cx="2829301" cy="852349"/>
              </a:xfrm>
              <a:prstGeom prst="rect">
                <a:avLst/>
              </a:prstGeom>
              <a:blipFill>
                <a:blip r:embed="rId5"/>
                <a:stretch>
                  <a:fillRect l="-3448" b="-21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071929C8-6256-4F42-86C2-C2A89589696D}"/>
              </a:ext>
            </a:extLst>
          </p:cNvPr>
          <p:cNvSpPr/>
          <p:nvPr/>
        </p:nvSpPr>
        <p:spPr>
          <a:xfrm>
            <a:off x="7417079" y="3707181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= 16.121,38 </a:t>
            </a:r>
            <a:endParaRPr lang="el-GR" dirty="0">
              <a:latin typeface="+mn-lt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1F526117-42F9-4EB5-9BDA-184DE65D4599}"/>
              </a:ext>
            </a:extLst>
          </p:cNvPr>
          <p:cNvSpPr/>
          <p:nvPr/>
        </p:nvSpPr>
        <p:spPr>
          <a:xfrm>
            <a:off x="561659" y="3764522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(a)</a:t>
            </a:r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1A29E1B2-07D6-4107-B67C-AE0B2513135B}"/>
              </a:ext>
            </a:extLst>
          </p:cNvPr>
          <p:cNvSpPr/>
          <p:nvPr/>
        </p:nvSpPr>
        <p:spPr>
          <a:xfrm>
            <a:off x="511651" y="449634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(b)</a:t>
            </a:r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2F4D962-C2F6-4286-8EC2-0CE1C2D2D989}"/>
              </a:ext>
            </a:extLst>
          </p:cNvPr>
          <p:cNvSpPr/>
          <p:nvPr/>
        </p:nvSpPr>
        <p:spPr>
          <a:xfrm>
            <a:off x="469364" y="5440784"/>
            <a:ext cx="5398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dirty="0">
                <a:latin typeface="+mn-lt"/>
                <a:cs typeface="Times New Roman" pitchFamily="18" charset="0"/>
              </a:rPr>
              <a:t>Α</a:t>
            </a:r>
            <a:r>
              <a:rPr lang="el-GR" baseline="-250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 15</a:t>
            </a:r>
            <a:r>
              <a:rPr lang="el-GR" baseline="300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0,09</a:t>
            </a:r>
            <a:r>
              <a:rPr lang="en-US" baseline="30000" dirty="0">
                <a:latin typeface="+mn-lt"/>
                <a:cs typeface="Times New Roman" pitchFamily="18" charset="0"/>
              </a:rPr>
              <a:t> </a:t>
            </a:r>
            <a:r>
              <a:rPr lang="el-GR" dirty="0">
                <a:latin typeface="+mn-lt"/>
                <a:cs typeface="Times New Roman" pitchFamily="18" charset="0"/>
              </a:rPr>
              <a:t>= </a:t>
            </a:r>
            <a:r>
              <a:rPr lang="en-US" dirty="0">
                <a:latin typeface="+mn-lt"/>
                <a:cs typeface="Times New Roman" pitchFamily="18" charset="0"/>
              </a:rPr>
              <a:t>R*</a:t>
            </a:r>
            <a:r>
              <a:rPr lang="el-GR" dirty="0">
                <a:latin typeface="+mn-lt"/>
                <a:cs typeface="Times New Roman" pitchFamily="18" charset="0"/>
              </a:rPr>
              <a:t> </a:t>
            </a:r>
            <a:r>
              <a:rPr lang="en-US" dirty="0">
                <a:latin typeface="+mn-lt"/>
                <a:cs typeface="Times New Roman" pitchFamily="18" charset="0"/>
              </a:rPr>
              <a:t>a</a:t>
            </a:r>
            <a:r>
              <a:rPr lang="el-GR" baseline="-250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 15</a:t>
            </a:r>
            <a:r>
              <a:rPr lang="el-GR" baseline="300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0,09</a:t>
            </a:r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 = 8,06*2.000 = </a:t>
            </a:r>
            <a:r>
              <a:rPr lang="en-US" dirty="0">
                <a:solidFill>
                  <a:prstClr val="white"/>
                </a:solidFill>
                <a:latin typeface="Calisto MT" panose="02040603050505030304"/>
              </a:rPr>
              <a:t>16.121,38</a:t>
            </a:r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l-GR" dirty="0">
                <a:latin typeface="+mn-lt"/>
                <a:ea typeface="Times New Roman" pitchFamily="18" charset="0"/>
                <a:cs typeface="Times New Roman" pitchFamily="18" charset="0"/>
              </a:rPr>
              <a:t>ευρώ παρούσα αξία.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0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</a:t>
            </a:r>
            <a:r>
              <a:rPr lang="en-US" b="1" dirty="0"/>
              <a:t> 2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1192493"/>
          </a:xfrm>
        </p:spPr>
        <p:txBody>
          <a:bodyPr>
            <a:normAutofit fontScale="92500"/>
          </a:bodyPr>
          <a:lstStyle/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l-GR" sz="2000" dirty="0">
                <a:ea typeface="Times New Roman" pitchFamily="18" charset="0"/>
                <a:cs typeface="Times New Roman" pitchFamily="18" charset="0"/>
              </a:rPr>
              <a:t>Να βρεθεί η </a:t>
            </a:r>
            <a:r>
              <a:rPr lang="el-GR" sz="2000" u="sng" dirty="0">
                <a:ea typeface="Times New Roman" pitchFamily="18" charset="0"/>
                <a:cs typeface="Times New Roman" pitchFamily="18" charset="0"/>
              </a:rPr>
              <a:t>τελική αξία</a:t>
            </a:r>
            <a:r>
              <a:rPr lang="el-GR" sz="2000" dirty="0">
                <a:ea typeface="Times New Roman" pitchFamily="18" charset="0"/>
                <a:cs typeface="Times New Roman" pitchFamily="18" charset="0"/>
              </a:rPr>
              <a:t> ράντας που θα σχηματισθεί μετά 10 έτη, όταν γίνεται κατάθεση 2.000 ευρώ στο </a:t>
            </a:r>
            <a:r>
              <a:rPr lang="el-GR" sz="20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τέλος κάθε έτους</a:t>
            </a:r>
            <a:r>
              <a:rPr lang="el-GR" sz="2000" dirty="0">
                <a:ea typeface="Times New Roman" pitchFamily="18" charset="0"/>
                <a:cs typeface="Times New Roman" pitchFamily="18" charset="0"/>
              </a:rPr>
              <a:t>, με επιτόκιο 10 %. </a:t>
            </a:r>
            <a:endParaRPr lang="el-GR" sz="2000" dirty="0">
              <a:ea typeface="Calibri" pitchFamily="34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el-GR" sz="2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Λύση</a:t>
            </a:r>
            <a:r>
              <a:rPr lang="el-GR" sz="2000" b="1" dirty="0">
                <a:ea typeface="Calibri" pitchFamily="34" charset="0"/>
                <a:cs typeface="Times New Roman" pitchFamily="18" charset="0"/>
              </a:rPr>
              <a:t> </a:t>
            </a:r>
            <a:endParaRPr lang="el-GR" sz="2000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5F6C2D0-2275-47CF-9D70-6423ADD476BA}"/>
              </a:ext>
            </a:extLst>
          </p:cNvPr>
          <p:cNvSpPr/>
          <p:nvPr/>
        </p:nvSpPr>
        <p:spPr>
          <a:xfrm>
            <a:off x="116543" y="51113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Συντελεστής ράντας = </a:t>
            </a:r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a</a:t>
            </a:r>
            <a:r>
              <a:rPr lang="en-US" baseline="-25000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baseline="30000" dirty="0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baseline="30000" dirty="0">
                <a:latin typeface="+mn-lt"/>
                <a:cs typeface="Times New Roman" pitchFamily="18" charset="0"/>
              </a:rPr>
              <a:t> </a:t>
            </a:r>
            <a:r>
              <a:rPr lang="el-GR" dirty="0">
                <a:latin typeface="+mn-lt"/>
                <a:cs typeface="Times New Roman" pitchFamily="18" charset="0"/>
              </a:rPr>
              <a:t>=</a:t>
            </a:r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 a</a:t>
            </a:r>
            <a:r>
              <a:rPr lang="en-US" baseline="-25000" dirty="0">
                <a:latin typeface="+mn-lt"/>
                <a:ea typeface="Calibri" pitchFamily="34" charset="0"/>
                <a:cs typeface="Times New Roman" pitchFamily="18" charset="0"/>
              </a:rPr>
              <a:t>10</a:t>
            </a:r>
            <a:r>
              <a:rPr lang="en-US" baseline="30000" dirty="0">
                <a:latin typeface="+mn-lt"/>
                <a:cs typeface="Times New Roman" pitchFamily="18" charset="0"/>
              </a:rPr>
              <a:t>0,10</a:t>
            </a:r>
            <a:r>
              <a:rPr lang="el-GR" dirty="0">
                <a:latin typeface="+mn-lt"/>
                <a:cs typeface="Times New Roman" pitchFamily="18" charset="0"/>
              </a:rPr>
              <a:t> =</a:t>
            </a:r>
            <a:r>
              <a:rPr lang="en-US" dirty="0">
                <a:latin typeface="+mn-lt"/>
                <a:cs typeface="Times New Roman" pitchFamily="18" charset="0"/>
              </a:rPr>
              <a:t>6,144</a:t>
            </a:r>
            <a:endParaRPr lang="el-GR" dirty="0">
              <a:latin typeface="+mn-lt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C7F6190-E678-467A-9D5E-41F3B7957CE9}"/>
              </a:ext>
            </a:extLst>
          </p:cNvPr>
          <p:cNvSpPr/>
          <p:nvPr/>
        </p:nvSpPr>
        <p:spPr>
          <a:xfrm>
            <a:off x="90914" y="3454966"/>
            <a:ext cx="292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α) Με τη χρήση του πίνακα</a:t>
            </a:r>
            <a:endParaRPr lang="el-G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5DDEF5F-239F-4C6A-9158-EB02C028B842}"/>
              </a:ext>
            </a:extLst>
          </p:cNvPr>
          <p:cNvSpPr/>
          <p:nvPr/>
        </p:nvSpPr>
        <p:spPr>
          <a:xfrm>
            <a:off x="90914" y="3860691"/>
            <a:ext cx="451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Ο αριθμός των περιόδων είναι ίσος με 10. </a:t>
            </a:r>
            <a:endParaRPr lang="el-GR" dirty="0">
              <a:latin typeface="+mn-lt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9A5782B3-833E-47D2-89D1-46F1F2FA63BB}"/>
              </a:ext>
            </a:extLst>
          </p:cNvPr>
          <p:cNvSpPr/>
          <p:nvPr/>
        </p:nvSpPr>
        <p:spPr>
          <a:xfrm>
            <a:off x="77350" y="4251812"/>
            <a:ext cx="2350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Το επιτόκιο είναι 0,10</a:t>
            </a:r>
            <a:endParaRPr lang="el-GR" dirty="0">
              <a:latin typeface="+mn-lt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DD1CFDB0-FB59-450F-9EFE-1701C741B3E0}"/>
              </a:ext>
            </a:extLst>
          </p:cNvPr>
          <p:cNvSpPr/>
          <p:nvPr/>
        </p:nvSpPr>
        <p:spPr>
          <a:xfrm>
            <a:off x="116543" y="4672142"/>
            <a:ext cx="384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Όρος της ράντας = </a:t>
            </a:r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R</a:t>
            </a:r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  = 2.000 ευρώ</a:t>
            </a:r>
            <a:endParaRPr lang="el-GR" dirty="0">
              <a:latin typeface="+mn-lt"/>
            </a:endParaRPr>
          </a:p>
        </p:txBody>
      </p:sp>
      <p:pic>
        <p:nvPicPr>
          <p:cNvPr id="10" name="Θέση περιεχομένου 5" descr="Πίνακας 2. Δεδομένα παραδείγματος 1&#10;" title="Πίνακας 2. Δεδομένα παραδείγματος 1">
            <a:extLst>
              <a:ext uri="{FF2B5EF4-FFF2-40B4-BE49-F238E27FC236}">
                <a16:creationId xmlns:a16="http://schemas.microsoft.com/office/drawing/2014/main" id="{BB0A8431-84DA-4056-809C-4F1813DEF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29" y="2458089"/>
            <a:ext cx="3637245" cy="3522606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D6E67C6-FBC4-4A02-8E2E-D7DFC85E89D8}"/>
              </a:ext>
            </a:extLst>
          </p:cNvPr>
          <p:cNvSpPr/>
          <p:nvPr/>
        </p:nvSpPr>
        <p:spPr>
          <a:xfrm>
            <a:off x="3371020" y="603471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>
                <a:latin typeface="+mn-lt"/>
                <a:cs typeface="Times New Roman" pitchFamily="18" charset="0"/>
              </a:rPr>
              <a:t>2.000 *6,144 =1</a:t>
            </a:r>
            <a:r>
              <a:rPr lang="el-GR" sz="2400" b="1" dirty="0">
                <a:latin typeface="+mn-lt"/>
                <a:ea typeface="Times New Roman" pitchFamily="18" charset="0"/>
                <a:cs typeface="Times New Roman" pitchFamily="18" charset="0"/>
              </a:rPr>
              <a:t>2.288 ευρώ.</a:t>
            </a:r>
            <a:endParaRPr lang="el-GR" sz="2400" b="1" dirty="0">
              <a:latin typeface="+mn-lt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BBD6422-9F1C-478D-9742-2F634CD7B03B}"/>
              </a:ext>
            </a:extLst>
          </p:cNvPr>
          <p:cNvSpPr/>
          <p:nvPr/>
        </p:nvSpPr>
        <p:spPr>
          <a:xfrm>
            <a:off x="-1306" y="6024283"/>
            <a:ext cx="2197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  <a:ea typeface="Calibri" pitchFamily="34" charset="0"/>
                <a:cs typeface="Times New Roman" pitchFamily="18" charset="0"/>
              </a:rPr>
              <a:t>A</a:t>
            </a:r>
            <a:r>
              <a:rPr lang="en-US" baseline="-25000" dirty="0">
                <a:latin typeface="+mn-lt"/>
                <a:cs typeface="Times New Roman" pitchFamily="18" charset="0"/>
              </a:rPr>
              <a:t> </a:t>
            </a:r>
            <a:r>
              <a:rPr lang="el-GR" b="1" baseline="-25000" dirty="0">
                <a:solidFill>
                  <a:prstClr val="white"/>
                </a:solidFill>
                <a:latin typeface="+mn-lt"/>
                <a:ea typeface="Calibri" pitchFamily="34" charset="0"/>
                <a:cs typeface="Times New Roman" pitchFamily="18" charset="0"/>
              </a:rPr>
              <a:t>10</a:t>
            </a:r>
            <a:r>
              <a:rPr lang="el-GR" b="1" baseline="300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10</a:t>
            </a:r>
            <a:r>
              <a:rPr lang="el-GR" b="1" baseline="30000" dirty="0">
                <a:solidFill>
                  <a:prstClr val="white"/>
                </a:solidFill>
                <a:latin typeface="+mn-lt"/>
                <a:ea typeface="Calibri" pitchFamily="34" charset="0"/>
                <a:cs typeface="Times New Roman" pitchFamily="18" charset="0"/>
              </a:rPr>
              <a:t>%</a:t>
            </a:r>
            <a:r>
              <a:rPr lang="en-US" baseline="30000" dirty="0">
                <a:latin typeface="+mn-lt"/>
                <a:cs typeface="Times New Roman" pitchFamily="18" charset="0"/>
              </a:rPr>
              <a:t> </a:t>
            </a:r>
            <a:r>
              <a:rPr lang="el-GR" b="1" dirty="0">
                <a:latin typeface="+mn-lt"/>
                <a:cs typeface="Times New Roman" pitchFamily="18" charset="0"/>
              </a:rPr>
              <a:t>=</a:t>
            </a:r>
            <a:r>
              <a:rPr lang="en-US" b="1" dirty="0">
                <a:latin typeface="+mn-lt"/>
                <a:ea typeface="Calibri" pitchFamily="34" charset="0"/>
                <a:cs typeface="Times New Roman" pitchFamily="18" charset="0"/>
              </a:rPr>
              <a:t> R*a</a:t>
            </a:r>
            <a:r>
              <a:rPr lang="en-US" baseline="-25000" dirty="0">
                <a:latin typeface="+mn-lt"/>
                <a:cs typeface="Times New Roman" pitchFamily="18" charset="0"/>
              </a:rPr>
              <a:t> </a:t>
            </a:r>
            <a:r>
              <a:rPr lang="el-GR" b="1" baseline="-25000" dirty="0">
                <a:solidFill>
                  <a:prstClr val="white"/>
                </a:solidFill>
                <a:latin typeface="+mn-lt"/>
                <a:ea typeface="Calibri" pitchFamily="34" charset="0"/>
                <a:cs typeface="Times New Roman" pitchFamily="18" charset="0"/>
              </a:rPr>
              <a:t>10</a:t>
            </a:r>
            <a:r>
              <a:rPr lang="el-GR" b="1" baseline="300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10</a:t>
            </a:r>
            <a:r>
              <a:rPr lang="el-GR" b="1" baseline="30000" dirty="0">
                <a:solidFill>
                  <a:prstClr val="white"/>
                </a:solidFill>
                <a:latin typeface="+mn-lt"/>
                <a:ea typeface="Calibri" pitchFamily="34" charset="0"/>
                <a:cs typeface="Times New Roman" pitchFamily="18" charset="0"/>
              </a:rPr>
              <a:t>%</a:t>
            </a:r>
            <a:r>
              <a:rPr lang="en-US" baseline="30000" dirty="0">
                <a:solidFill>
                  <a:prstClr val="white"/>
                </a:solidFill>
                <a:latin typeface="Calisto MT" panose="02040603050505030304"/>
                <a:cs typeface="Times New Roman" pitchFamily="18" charset="0"/>
              </a:rPr>
              <a:t> </a:t>
            </a:r>
            <a:r>
              <a:rPr lang="el-GR" b="1" dirty="0">
                <a:latin typeface="+mn-lt"/>
                <a:cs typeface="Times New Roman" pitchFamily="18" charset="0"/>
              </a:rPr>
              <a:t>=</a:t>
            </a:r>
            <a:r>
              <a:rPr lang="en-US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95303B4A-DF66-4F91-AAB1-0BAE6B64401C}"/>
              </a:ext>
            </a:extLst>
          </p:cNvPr>
          <p:cNvSpPr/>
          <p:nvPr/>
        </p:nvSpPr>
        <p:spPr>
          <a:xfrm>
            <a:off x="2037870" y="6048345"/>
            <a:ext cx="1348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n-lt"/>
                <a:ea typeface="Calibri" pitchFamily="34" charset="0"/>
                <a:cs typeface="Times New Roman" pitchFamily="18" charset="0"/>
              </a:rPr>
              <a:t>R*a</a:t>
            </a:r>
            <a:r>
              <a:rPr lang="el-GR" sz="2000" b="1" baseline="-25000" dirty="0">
                <a:latin typeface="+mn-lt"/>
                <a:ea typeface="Calibri" pitchFamily="34" charset="0"/>
                <a:cs typeface="Times New Roman" pitchFamily="18" charset="0"/>
              </a:rPr>
              <a:t>10</a:t>
            </a:r>
            <a:r>
              <a:rPr lang="el-GR" sz="2000" b="1" baseline="30000" dirty="0">
                <a:latin typeface="+mn-lt"/>
                <a:cs typeface="Times New Roman" pitchFamily="18" charset="0"/>
              </a:rPr>
              <a:t>10</a:t>
            </a:r>
            <a:r>
              <a:rPr lang="el-GR" sz="2000" b="1" baseline="30000" dirty="0">
                <a:latin typeface="+mn-lt"/>
                <a:ea typeface="Calibri" pitchFamily="34" charset="0"/>
                <a:cs typeface="Times New Roman" pitchFamily="18" charset="0"/>
              </a:rPr>
              <a:t>%</a:t>
            </a:r>
            <a:r>
              <a:rPr lang="el-GR" sz="2000" b="1" dirty="0">
                <a:latin typeface="+mn-lt"/>
                <a:cs typeface="Times New Roman" pitchFamily="18" charset="0"/>
              </a:rPr>
              <a:t> =</a:t>
            </a:r>
            <a:endParaRPr lang="el-GR" sz="20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C9341-BA19-4093-AF6E-E49632FBD2DD}"/>
              </a:ext>
            </a:extLst>
          </p:cNvPr>
          <p:cNvSpPr txBox="1"/>
          <p:nvPr/>
        </p:nvSpPr>
        <p:spPr>
          <a:xfrm>
            <a:off x="160524" y="2756218"/>
            <a:ext cx="483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dbl" dirty="0">
                <a:uFill>
                  <a:solidFill>
                    <a:srgbClr val="FF0000"/>
                  </a:solidFill>
                </a:uFill>
              </a:rPr>
              <a:t>Αρχικά θα βρω την παρούσα αξία της ράντας και έπειτα θα την μεταφέρω στο μέλλον</a:t>
            </a:r>
          </a:p>
        </p:txBody>
      </p:sp>
    </p:spTree>
    <p:extLst>
      <p:ext uri="{BB962C8B-B14F-4D97-AF65-F5344CB8AC3E}">
        <p14:creationId xmlns:p14="http://schemas.microsoft.com/office/powerpoint/2010/main" val="24107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</a:t>
            </a:r>
            <a:r>
              <a:rPr lang="en-US" b="1" dirty="0"/>
              <a:t> 2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346" y="1732451"/>
            <a:ext cx="3094566" cy="43088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l-GR" sz="2200" dirty="0">
                <a:ea typeface="Times New Roman" pitchFamily="18" charset="0"/>
                <a:cs typeface="Times New Roman" pitchFamily="18" charset="0"/>
              </a:rPr>
              <a:t>Η τελική αξία είναι ίση με: </a:t>
            </a:r>
          </a:p>
          <a:p>
            <a:pPr lvl="0"/>
            <a:endParaRPr lang="el-GR" sz="22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sz="2200" baseline="30000" dirty="0"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2200" dirty="0">
              <a:ea typeface="Calibri" pitchFamily="34" charset="0"/>
              <a:cs typeface="Times New Roman" pitchFamily="18" charset="0"/>
            </a:endParaRPr>
          </a:p>
          <a:p>
            <a:pPr lvl="0"/>
            <a:endParaRPr lang="el-GR" sz="2200" dirty="0"/>
          </a:p>
          <a:p>
            <a:endParaRPr lang="el-GR" sz="22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F30387A-ECE4-4FE4-A767-4A15546BD481}"/>
              </a:ext>
            </a:extLst>
          </p:cNvPr>
          <p:cNvSpPr/>
          <p:nvPr/>
        </p:nvSpPr>
        <p:spPr>
          <a:xfrm>
            <a:off x="2627784" y="2307084"/>
            <a:ext cx="3324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  <a:sym typeface="Wingdings" panose="05000000000000000000" pitchFamily="2" charset="2"/>
              </a:rPr>
              <a:t>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   K</a:t>
            </a:r>
            <a:r>
              <a:rPr lang="en-US" sz="2000" baseline="-25000" dirty="0">
                <a:latin typeface="+mn-lt"/>
                <a:ea typeface="Calibri" pitchFamily="34" charset="0"/>
                <a:cs typeface="Times New Roman" pitchFamily="18" charset="0"/>
              </a:rPr>
              <a:t>10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 = 12.288*(1+0,10)</a:t>
            </a:r>
            <a:r>
              <a:rPr lang="en-US" sz="2000" baseline="30000" dirty="0">
                <a:latin typeface="+mn-lt"/>
                <a:ea typeface="Calibri" pitchFamily="34" charset="0"/>
                <a:cs typeface="Times New Roman" pitchFamily="18" charset="0"/>
              </a:rPr>
              <a:t>10</a:t>
            </a:r>
            <a:endParaRPr lang="el-GR" sz="2000" dirty="0">
              <a:latin typeface="+mn-lt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A8A970A-A833-417A-B83A-F353D05BE7EC}"/>
              </a:ext>
            </a:extLst>
          </p:cNvPr>
          <p:cNvSpPr/>
          <p:nvPr/>
        </p:nvSpPr>
        <p:spPr>
          <a:xfrm>
            <a:off x="5854649" y="2322473"/>
            <a:ext cx="1420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=31.871,85</a:t>
            </a:r>
            <a:endParaRPr lang="el-GR" sz="2000" dirty="0">
              <a:latin typeface="+mn-lt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1456CFB-DDE4-4797-817A-068032D883C8}"/>
              </a:ext>
            </a:extLst>
          </p:cNvPr>
          <p:cNvSpPr/>
          <p:nvPr/>
        </p:nvSpPr>
        <p:spPr>
          <a:xfrm>
            <a:off x="685346" y="2260918"/>
            <a:ext cx="2036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SzPct val="70000"/>
            </a:pPr>
            <a:r>
              <a:rPr lang="el-GR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Κ</a:t>
            </a:r>
            <a:r>
              <a:rPr lang="en-US" sz="2400" baseline="-25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= K</a:t>
            </a:r>
            <a:r>
              <a:rPr lang="en-US" sz="2400" baseline="-25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0</a:t>
            </a:r>
            <a:r>
              <a:rPr lang="en-US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(1+i)</a:t>
            </a:r>
            <a:r>
              <a:rPr lang="en-US" sz="2400" baseline="30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A081ADC-CE2D-47A8-A62B-64191192C47F}"/>
              </a:ext>
            </a:extLst>
          </p:cNvPr>
          <p:cNvSpPr/>
          <p:nvPr/>
        </p:nvSpPr>
        <p:spPr>
          <a:xfrm>
            <a:off x="685346" y="3126451"/>
            <a:ext cx="76130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l-GR" dirty="0">
                <a:latin typeface="+mn-lt"/>
                <a:ea typeface="Times New Roman" pitchFamily="18" charset="0"/>
                <a:cs typeface="Times New Roman" pitchFamily="18" charset="0"/>
              </a:rPr>
              <a:t>Με άλλα λόγια, η αξία των ετησίων καταβολών 2</a:t>
            </a:r>
            <a:r>
              <a:rPr lang="en-US" dirty="0"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r>
              <a:rPr lang="el-GR" dirty="0">
                <a:latin typeface="+mn-lt"/>
                <a:ea typeface="Times New Roman" pitchFamily="18" charset="0"/>
                <a:cs typeface="Times New Roman" pitchFamily="18" charset="0"/>
              </a:rPr>
              <a:t>000, με επιτόκιο 10% μετά 10 έτη θα είναι </a:t>
            </a:r>
            <a:r>
              <a:rPr lang="en-US" sz="2000" dirty="0">
                <a:solidFill>
                  <a:prstClr val="white"/>
                </a:solidFill>
                <a:latin typeface="Calisto MT" panose="02040603050505030304"/>
                <a:ea typeface="Calibri" pitchFamily="34" charset="0"/>
                <a:cs typeface="Times New Roman" pitchFamily="18" charset="0"/>
              </a:rPr>
              <a:t>31.871,85 </a:t>
            </a:r>
            <a:r>
              <a:rPr lang="el-GR" dirty="0">
                <a:latin typeface="+mn-lt"/>
                <a:ea typeface="Times New Roman" pitchFamily="18" charset="0"/>
                <a:cs typeface="Times New Roman" pitchFamily="18" charset="0"/>
              </a:rPr>
              <a:t>ευρώ.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04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</a:t>
            </a:r>
            <a:r>
              <a:rPr lang="en-US" b="1" dirty="0"/>
              <a:t> 2</a:t>
            </a:r>
            <a:r>
              <a:rPr lang="el-GR" b="1" dirty="0"/>
              <a:t> </a:t>
            </a:r>
            <a:r>
              <a:rPr lang="en-US" b="1" dirty="0"/>
              <a:t> 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75537" y="2838535"/>
            <a:ext cx="7765322" cy="472414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l-GR" sz="20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Β) Με τον υπολογισμό του σχετικού συντελεστή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433ED5F-1387-448D-9FB6-D92210774CD7}"/>
              </a:ext>
            </a:extLst>
          </p:cNvPr>
          <p:cNvSpPr/>
          <p:nvPr/>
        </p:nvSpPr>
        <p:spPr>
          <a:xfrm>
            <a:off x="79752" y="4141729"/>
            <a:ext cx="2709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  <a:ea typeface="Calibri" pitchFamily="34" charset="0"/>
                <a:cs typeface="Times New Roman" pitchFamily="18" charset="0"/>
              </a:rPr>
              <a:t>Α</a:t>
            </a:r>
            <a:r>
              <a:rPr lang="en-US" sz="2400" baseline="-25000" dirty="0">
                <a:solidFill>
                  <a:prstClr val="white"/>
                </a:solidFill>
                <a:latin typeface="Calisto MT" panose="02040603050505030304"/>
                <a:ea typeface="Calibri" pitchFamily="34" charset="0"/>
                <a:cs typeface="Times New Roman" pitchFamily="18" charset="0"/>
              </a:rPr>
              <a:t>10</a:t>
            </a:r>
            <a:r>
              <a:rPr lang="en-US" sz="2400" baseline="30000" dirty="0">
                <a:solidFill>
                  <a:prstClr val="white"/>
                </a:solidFill>
                <a:latin typeface="Calisto MT" panose="02040603050505030304"/>
                <a:cs typeface="Times New Roman" pitchFamily="18" charset="0"/>
              </a:rPr>
              <a:t>10%</a:t>
            </a:r>
            <a:r>
              <a:rPr lang="el-GR" sz="2400" dirty="0">
                <a:latin typeface="+mn-lt"/>
                <a:cs typeface="Times New Roman" pitchFamily="18" charset="0"/>
              </a:rPr>
              <a:t>=</a:t>
            </a:r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 R</a:t>
            </a:r>
            <a:r>
              <a:rPr lang="el-GR" sz="2400" dirty="0">
                <a:latin typeface="+mn-lt"/>
                <a:ea typeface="Calibri" pitchFamily="34" charset="0"/>
                <a:cs typeface="Times New Roman" pitchFamily="18" charset="0"/>
              </a:rPr>
              <a:t>* </a:t>
            </a:r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400" baseline="-25000" dirty="0">
                <a:latin typeface="+mn-lt"/>
                <a:ea typeface="Calibri" pitchFamily="34" charset="0"/>
                <a:cs typeface="Times New Roman" pitchFamily="18" charset="0"/>
              </a:rPr>
              <a:t>10</a:t>
            </a:r>
            <a:r>
              <a:rPr lang="en-US" sz="2400" baseline="30000" dirty="0">
                <a:latin typeface="+mn-lt"/>
                <a:cs typeface="Times New Roman" pitchFamily="18" charset="0"/>
              </a:rPr>
              <a:t>10%</a:t>
            </a:r>
            <a:r>
              <a:rPr lang="el-GR" sz="2400" dirty="0">
                <a:latin typeface="+mn-lt"/>
                <a:cs typeface="Times New Roman" pitchFamily="18" charset="0"/>
              </a:rPr>
              <a:t>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72F88B-BD89-4F55-A491-10625FC60AE0}"/>
                  </a:ext>
                </a:extLst>
              </p:cNvPr>
              <p:cNvSpPr txBox="1"/>
              <p:nvPr/>
            </p:nvSpPr>
            <p:spPr>
              <a:xfrm>
                <a:off x="375537" y="187129"/>
                <a:ext cx="1604175" cy="970450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r>
                  <a:rPr lang="en-US" sz="2400" dirty="0">
                    <a:latin typeface="+mn-lt"/>
                    <a:cs typeface="Times New Roman" pitchFamily="18" charset="0"/>
                  </a:rPr>
                  <a:t>a</a:t>
                </a:r>
                <a:r>
                  <a:rPr lang="en-US" sz="2400" baseline="-25000" dirty="0">
                    <a:latin typeface="+mn-lt"/>
                    <a:cs typeface="Times New Roman" pitchFamily="18" charset="0"/>
                  </a:rPr>
                  <a:t>n</a:t>
                </a:r>
                <a:r>
                  <a:rPr lang="en-US" sz="2400" baseline="30000" dirty="0">
                    <a:latin typeface="+mn-lt"/>
                    <a:cs typeface="Times New Roman" pitchFamily="18" charset="0"/>
                  </a:rPr>
                  <a:t>i </a:t>
                </a:r>
                <a:r>
                  <a:rPr lang="en-US" sz="2400" dirty="0">
                    <a:latin typeface="+mn-lt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(1+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72F88B-BD89-4F55-A491-10625FC60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37" y="187129"/>
                <a:ext cx="1604175" cy="970450"/>
              </a:xfrm>
              <a:prstGeom prst="rect">
                <a:avLst/>
              </a:prstGeom>
              <a:blipFill>
                <a:blip r:embed="rId2"/>
                <a:stretch>
                  <a:fillRect l="-117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>
                <a:extLst>
                  <a:ext uri="{FF2B5EF4-FFF2-40B4-BE49-F238E27FC236}">
                    <a16:creationId xmlns:a16="http://schemas.microsoft.com/office/drawing/2014/main" id="{697B5C38-B837-4F87-B4E0-AE7B345BA1A3}"/>
                  </a:ext>
                </a:extLst>
              </p:cNvPr>
              <p:cNvSpPr/>
              <p:nvPr/>
            </p:nvSpPr>
            <p:spPr>
              <a:xfrm>
                <a:off x="2690644" y="3874719"/>
                <a:ext cx="1896160" cy="821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+mn-lt"/>
                    <a:ea typeface="Calibri" pitchFamily="34" charset="0"/>
                    <a:cs typeface="Times New Roman" pitchFamily="18" charset="0"/>
                  </a:rPr>
                  <a:t>R</a:t>
                </a:r>
                <a:r>
                  <a:rPr lang="el-GR" sz="2400" dirty="0">
                    <a:latin typeface="+mn-lt"/>
                    <a:ea typeface="Calibri" pitchFamily="34" charset="0"/>
                    <a:cs typeface="Times New Roman" pitchFamily="18" charset="0"/>
                  </a:rPr>
                  <a:t>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(1+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l-GR" sz="2400" dirty="0">
                    <a:cs typeface="Times New Roman" pitchFamily="18" charset="0"/>
                  </a:rPr>
                  <a:t>=</a:t>
                </a:r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Ορθογώνιο 8">
                <a:extLst>
                  <a:ext uri="{FF2B5EF4-FFF2-40B4-BE49-F238E27FC236}">
                    <a16:creationId xmlns:a16="http://schemas.microsoft.com/office/drawing/2014/main" id="{697B5C38-B837-4F87-B4E0-AE7B345BA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644" y="3874719"/>
                <a:ext cx="1896160" cy="821572"/>
              </a:xfrm>
              <a:prstGeom prst="rect">
                <a:avLst/>
              </a:prstGeom>
              <a:blipFill>
                <a:blip r:embed="rId3"/>
                <a:stretch>
                  <a:fillRect l="-4823" r="-1286" b="-52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>
                <a:extLst>
                  <a:ext uri="{FF2B5EF4-FFF2-40B4-BE49-F238E27FC236}">
                    <a16:creationId xmlns:a16="http://schemas.microsoft.com/office/drawing/2014/main" id="{9C87A19B-2C45-42E3-A05C-36AF77C9ADA8}"/>
                  </a:ext>
                </a:extLst>
              </p:cNvPr>
              <p:cNvSpPr/>
              <p:nvPr/>
            </p:nvSpPr>
            <p:spPr>
              <a:xfrm>
                <a:off x="4455560" y="3860126"/>
                <a:ext cx="2795540" cy="848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+mn-lt"/>
                    <a:ea typeface="Calibri" pitchFamily="34" charset="0"/>
                    <a:cs typeface="Times New Roman" pitchFamily="18" charset="0"/>
                  </a:rPr>
                  <a:t>2.000</a:t>
                </a:r>
                <a:r>
                  <a:rPr lang="el-GR" sz="2400" dirty="0">
                    <a:latin typeface="+mn-lt"/>
                    <a:ea typeface="Calibri" pitchFamily="34" charset="0"/>
                    <a:cs typeface="Times New Roman" pitchFamily="18" charset="0"/>
                  </a:rPr>
                  <a:t>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(1+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0,1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10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l-GR" sz="2400" dirty="0">
                    <a:cs typeface="Times New Roman" pitchFamily="18" charset="0"/>
                  </a:rPr>
                  <a:t>=</a:t>
                </a:r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Ορθογώνιο 9">
                <a:extLst>
                  <a:ext uri="{FF2B5EF4-FFF2-40B4-BE49-F238E27FC236}">
                    <a16:creationId xmlns:a16="http://schemas.microsoft.com/office/drawing/2014/main" id="{9C87A19B-2C45-42E3-A05C-36AF77C9A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560" y="3860126"/>
                <a:ext cx="2795540" cy="848309"/>
              </a:xfrm>
              <a:prstGeom prst="rect">
                <a:avLst/>
              </a:prstGeom>
              <a:blipFill>
                <a:blip r:embed="rId4"/>
                <a:stretch>
                  <a:fillRect l="-3493" b="-28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210324A-9A5C-4D3F-AC0B-FA2AB15169F1}"/>
              </a:ext>
            </a:extLst>
          </p:cNvPr>
          <p:cNvSpPr/>
          <p:nvPr/>
        </p:nvSpPr>
        <p:spPr>
          <a:xfrm>
            <a:off x="7047848" y="4160938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12.288</a:t>
            </a:r>
            <a:endParaRPr lang="el-GR" dirty="0">
              <a:latin typeface="+mn-lt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C7BA3BC2-FD6A-4118-800B-D943458A6603}"/>
              </a:ext>
            </a:extLst>
          </p:cNvPr>
          <p:cNvSpPr/>
          <p:nvPr/>
        </p:nvSpPr>
        <p:spPr>
          <a:xfrm>
            <a:off x="79752" y="4929442"/>
            <a:ext cx="5520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Παρομοίως η τελική αξία της ράντας είναι ίση με 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2AC6BDCC-A0AC-4F97-8A96-0BCFAB448007}"/>
              </a:ext>
            </a:extLst>
          </p:cNvPr>
          <p:cNvSpPr/>
          <p:nvPr/>
        </p:nvSpPr>
        <p:spPr>
          <a:xfrm>
            <a:off x="373393" y="5574941"/>
            <a:ext cx="2258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  <a:ea typeface="Calibri" pitchFamily="34" charset="0"/>
                <a:cs typeface="Times New Roman" pitchFamily="18" charset="0"/>
              </a:rPr>
              <a:t>Κ</a:t>
            </a:r>
            <a:r>
              <a:rPr lang="en-US" sz="2400" baseline="-25000" dirty="0"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 = K</a:t>
            </a:r>
            <a:r>
              <a:rPr lang="en-US" sz="2400" baseline="-25000" dirty="0">
                <a:latin typeface="+mn-lt"/>
                <a:ea typeface="Calibri" pitchFamily="34" charset="0"/>
                <a:cs typeface="Times New Roman" pitchFamily="18" charset="0"/>
              </a:rPr>
              <a:t>0</a:t>
            </a:r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 *(1+i)</a:t>
            </a:r>
            <a:r>
              <a:rPr lang="en-US" sz="2400" baseline="30000" dirty="0"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lang="el-GR" sz="2400" dirty="0">
              <a:latin typeface="+mn-lt"/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71B5296F-B333-444A-B4E1-CE9D21DF5F6F}"/>
              </a:ext>
            </a:extLst>
          </p:cNvPr>
          <p:cNvSpPr/>
          <p:nvPr/>
        </p:nvSpPr>
        <p:spPr>
          <a:xfrm>
            <a:off x="2458779" y="5667274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</a:t>
            </a:r>
            <a:endParaRPr lang="el-GR" dirty="0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8AC9A8BE-957B-4616-BFDE-926E792A5C20}"/>
              </a:ext>
            </a:extLst>
          </p:cNvPr>
          <p:cNvSpPr/>
          <p:nvPr/>
        </p:nvSpPr>
        <p:spPr>
          <a:xfrm>
            <a:off x="2860648" y="5589240"/>
            <a:ext cx="3414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+mn-lt"/>
                <a:ea typeface="Calibri" pitchFamily="34" charset="0"/>
                <a:cs typeface="Times New Roman" pitchFamily="18" charset="0"/>
              </a:rPr>
              <a:t>K</a:t>
            </a:r>
            <a:r>
              <a:rPr lang="en-US" sz="2400" baseline="-25000" dirty="0">
                <a:solidFill>
                  <a:prstClr val="white"/>
                </a:solidFill>
                <a:latin typeface="+mn-lt"/>
                <a:ea typeface="Calibri" pitchFamily="34" charset="0"/>
                <a:cs typeface="Times New Roman" pitchFamily="18" charset="0"/>
              </a:rPr>
              <a:t>10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Calibri" pitchFamily="34" charset="0"/>
                <a:cs typeface="Times New Roman" pitchFamily="18" charset="0"/>
              </a:rPr>
              <a:t> = 12.288*(1+0,10)</a:t>
            </a:r>
            <a:r>
              <a:rPr lang="en-US" sz="2400" baseline="30000" dirty="0">
                <a:solidFill>
                  <a:prstClr val="white"/>
                </a:solidFill>
                <a:latin typeface="+mn-lt"/>
                <a:ea typeface="Calibri" pitchFamily="34" charset="0"/>
                <a:cs typeface="Times New Roman" pitchFamily="18" charset="0"/>
              </a:rPr>
              <a:t>10</a:t>
            </a:r>
            <a:r>
              <a:rPr lang="en-US" sz="2400" dirty="0">
                <a:solidFill>
                  <a:prstClr val="white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lang="el-GR" sz="2400" dirty="0">
              <a:latin typeface="+mn-lt"/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CC0A80D6-D8BB-4EBF-8B88-0899452D2CCF}"/>
              </a:ext>
            </a:extLst>
          </p:cNvPr>
          <p:cNvSpPr/>
          <p:nvPr/>
        </p:nvSpPr>
        <p:spPr>
          <a:xfrm>
            <a:off x="6056430" y="5605224"/>
            <a:ext cx="2706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400" dirty="0">
                <a:ea typeface="Calibri" pitchFamily="34" charset="0"/>
                <a:cs typeface="Times New Roman" pitchFamily="18" charset="0"/>
              </a:rPr>
              <a:t>31.871,85  </a:t>
            </a:r>
            <a:r>
              <a:rPr lang="el-GR" sz="2400" dirty="0">
                <a:latin typeface="+mn-lt"/>
                <a:ea typeface="Calibri" pitchFamily="34" charset="0"/>
                <a:cs typeface="Times New Roman" pitchFamily="18" charset="0"/>
              </a:rPr>
              <a:t>ευρώ</a:t>
            </a:r>
            <a:endParaRPr lang="el-GR" sz="24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F0C82C-42EE-4721-9D08-61EDBD26BB02}"/>
              </a:ext>
            </a:extLst>
          </p:cNvPr>
          <p:cNvSpPr txBox="1"/>
          <p:nvPr/>
        </p:nvSpPr>
        <p:spPr>
          <a:xfrm>
            <a:off x="181029" y="1908613"/>
            <a:ext cx="857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u="dbl" dirty="0">
                <a:uFill>
                  <a:solidFill>
                    <a:srgbClr val="FF0000"/>
                  </a:solidFill>
                </a:uFill>
              </a:rPr>
              <a:t>Αρχικά θα βρω την παρούσα αξία της ράντας και έπειτα θα την μεταφέρω στο μέλλον</a:t>
            </a:r>
          </a:p>
        </p:txBody>
      </p:sp>
    </p:spTree>
    <p:extLst>
      <p:ext uri="{BB962C8B-B14F-4D97-AF65-F5344CB8AC3E}">
        <p14:creationId xmlns:p14="http://schemas.microsoft.com/office/powerpoint/2010/main" val="37988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  <p:bldP spid="12" grpId="0"/>
      <p:bldP spid="13" grpId="0"/>
      <p:bldP spid="14" grpId="0"/>
      <p:bldP spid="15" grpId="0"/>
      <p:bldP spid="17" grpId="0"/>
      <p:bldP spid="18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</a:t>
            </a:r>
            <a:r>
              <a:rPr lang="en-US" b="1" dirty="0"/>
              <a:t> 2</a:t>
            </a:r>
            <a:endParaRPr lang="el-GR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2925" y="3137680"/>
            <a:ext cx="4583131" cy="544422"/>
          </a:xfrm>
        </p:spPr>
        <p:txBody>
          <a:bodyPr/>
          <a:lstStyle/>
          <a:p>
            <a:pPr marL="36900" indent="0">
              <a:buNone/>
            </a:pPr>
            <a:r>
              <a:rPr lang="el-GR" b="1" dirty="0">
                <a:solidFill>
                  <a:srgbClr val="FF0000"/>
                </a:solidFill>
              </a:rPr>
              <a:t>Γ) Με τη χρήση του τύπου</a:t>
            </a:r>
            <a:r>
              <a:rPr lang="en-US" b="1" dirty="0">
                <a:solidFill>
                  <a:srgbClr val="FF0000"/>
                </a:solidFill>
              </a:rPr>
              <a:t> S: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>
                <a:extLst>
                  <a:ext uri="{FF2B5EF4-FFF2-40B4-BE49-F238E27FC236}">
                    <a16:creationId xmlns:a16="http://schemas.microsoft.com/office/drawing/2014/main" id="{93783699-7C14-45AE-9CEB-25CC755914A8}"/>
                  </a:ext>
                </a:extLst>
              </p:cNvPr>
              <p:cNvSpPr/>
              <p:nvPr/>
            </p:nvSpPr>
            <p:spPr>
              <a:xfrm>
                <a:off x="0" y="5445224"/>
                <a:ext cx="22926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en-US" sz="2400" baseline="-25000" dirty="0">
                        <a:latin typeface="+mn-lt"/>
                        <a:ea typeface="Calibri" pitchFamily="34" charset="0"/>
                        <a:cs typeface="Times New Roman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en-US" sz="2400" baseline="30000" dirty="0">
                        <a:latin typeface="+mn-lt"/>
                        <a:cs typeface="Times New Roman" pitchFamily="18" charset="0"/>
                      </a:rPr>
                      <m:t>10%</m:t>
                    </m:r>
                    <m:r>
                      <m:rPr>
                        <m:nor/>
                      </m:rPr>
                      <a:rPr lang="en-US" sz="2400" dirty="0">
                        <a:latin typeface="+mn-lt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n-lt"/>
                  </a:rPr>
                  <a:t>R*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+mn-lt"/>
                      </a:rPr>
                      <m:t>s</m:t>
                    </m:r>
                    <m:r>
                      <m:rPr>
                        <m:nor/>
                      </m:rPr>
                      <a:rPr lang="en-US" sz="2400" baseline="-25000" dirty="0">
                        <a:latin typeface="+mn-lt"/>
                        <a:ea typeface="Calibri" pitchFamily="34" charset="0"/>
                        <a:cs typeface="Times New Roman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en-US" sz="2400" baseline="30000" dirty="0">
                        <a:latin typeface="+mn-lt"/>
                        <a:cs typeface="Times New Roman" pitchFamily="18" charset="0"/>
                      </a:rPr>
                      <m:t>10%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Ορθογώνιο 1">
                <a:extLst>
                  <a:ext uri="{FF2B5EF4-FFF2-40B4-BE49-F238E27FC236}">
                    <a16:creationId xmlns:a16="http://schemas.microsoft.com/office/drawing/2014/main" id="{93783699-7C14-45AE-9CEB-25CC755914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45224"/>
                <a:ext cx="2292615" cy="461665"/>
              </a:xfrm>
              <a:prstGeom prst="rect">
                <a:avLst/>
              </a:prstGeom>
              <a:blipFill>
                <a:blip r:embed="rId2"/>
                <a:stretch>
                  <a:fillRect l="-1064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>
                <a:extLst>
                  <a:ext uri="{FF2B5EF4-FFF2-40B4-BE49-F238E27FC236}">
                    <a16:creationId xmlns:a16="http://schemas.microsoft.com/office/drawing/2014/main" id="{89D7D702-10ED-4D11-BBE4-578C635F4A93}"/>
                  </a:ext>
                </a:extLst>
              </p:cNvPr>
              <p:cNvSpPr/>
              <p:nvPr/>
            </p:nvSpPr>
            <p:spPr>
              <a:xfrm>
                <a:off x="588032" y="3851668"/>
                <a:ext cx="3032047" cy="832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prstClr val="white"/>
                          </a:solidFill>
                          <a:latin typeface="Calisto MT" panose="02040603050505030304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aseline="-25000" dirty="0">
                          <a:solidFill>
                            <a:prstClr val="white"/>
                          </a:solidFill>
                          <a:latin typeface="Calisto MT" panose="02040603050505030304"/>
                          <a:ea typeface="Calibri" pitchFamily="34" charset="0"/>
                          <a:cs typeface="Times New Roman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US" sz="2400" baseline="30000" dirty="0">
                          <a:solidFill>
                            <a:prstClr val="white"/>
                          </a:solidFill>
                          <a:latin typeface="Calisto MT" panose="02040603050505030304"/>
                          <a:cs typeface="Times New Roman" pitchFamily="18" charset="0"/>
                        </a:rPr>
                        <m:t>10%</m:t>
                      </m:r>
                      <m:r>
                        <m:rPr>
                          <m:nor/>
                        </m:rPr>
                        <a:rPr lang="el-GR" sz="2400" b="0" i="0" baseline="30000" dirty="0" smtClean="0">
                          <a:solidFill>
                            <a:prstClr val="white"/>
                          </a:solidFill>
                          <a:latin typeface="Calisto MT" panose="02040603050505030304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latin typeface="+mn-lt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Ορθογώνιο 2">
                <a:extLst>
                  <a:ext uri="{FF2B5EF4-FFF2-40B4-BE49-F238E27FC236}">
                    <a16:creationId xmlns:a16="http://schemas.microsoft.com/office/drawing/2014/main" id="{89D7D702-10ED-4D11-BBE4-578C635F4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32" y="3851668"/>
                <a:ext cx="3032047" cy="8324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8F0408C8-86C8-4245-B776-7A0C0F275A10}"/>
                  </a:ext>
                </a:extLst>
              </p:cNvPr>
              <p:cNvSpPr/>
              <p:nvPr/>
            </p:nvSpPr>
            <p:spPr>
              <a:xfrm>
                <a:off x="3491880" y="3896156"/>
                <a:ext cx="3575018" cy="778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(1+0.1)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+mn-lt"/>
                  </a:rPr>
                  <a:t> =15,9374</a:t>
                </a:r>
                <a:endParaRPr lang="el-GR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8F0408C8-86C8-4245-B776-7A0C0F275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896156"/>
                <a:ext cx="3575018" cy="778996"/>
              </a:xfrm>
              <a:prstGeom prst="rect">
                <a:avLst/>
              </a:prstGeom>
              <a:blipFill>
                <a:blip r:embed="rId4"/>
                <a:stretch>
                  <a:fillRect r="-3754" b="-62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A1DDC8ED-087F-453C-B66E-10DC02647A85}"/>
                  </a:ext>
                </a:extLst>
              </p:cNvPr>
              <p:cNvSpPr/>
              <p:nvPr/>
            </p:nvSpPr>
            <p:spPr>
              <a:xfrm>
                <a:off x="2123728" y="5481356"/>
                <a:ext cx="370165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+mn-lt"/>
                        <a:cs typeface="Times New Roman" pitchFamily="18" charset="0"/>
                      </a:rPr>
                      <m:t>= 2000∗15,9374 = </m:t>
                    </m:r>
                  </m:oMath>
                </a14:m>
                <a:r>
                  <a:rPr lang="en-US" sz="2000" dirty="0">
                    <a:solidFill>
                      <a:prstClr val="white"/>
                    </a:solidFill>
                    <a:latin typeface="Calisto MT" panose="02040603050505030304"/>
                    <a:ea typeface="Calibri" pitchFamily="34" charset="0"/>
                    <a:cs typeface="Times New Roman" pitchFamily="18" charset="0"/>
                  </a:rPr>
                  <a:t>31.871,85</a:t>
                </a:r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A1DDC8ED-087F-453C-B66E-10DC02647A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481356"/>
                <a:ext cx="3701654" cy="453137"/>
              </a:xfrm>
              <a:prstGeom prst="rect">
                <a:avLst/>
              </a:prstGeom>
              <a:blipFill>
                <a:blip r:embed="rId5"/>
                <a:stretch>
                  <a:fillRect r="-329" b="-2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ECE9E8D-6CBF-44E1-9D30-C25DD29DD4A3}"/>
              </a:ext>
            </a:extLst>
          </p:cNvPr>
          <p:cNvSpPr txBox="1"/>
          <p:nvPr/>
        </p:nvSpPr>
        <p:spPr>
          <a:xfrm>
            <a:off x="628703" y="2248844"/>
            <a:ext cx="509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dbl" dirty="0">
                <a:uFill>
                  <a:solidFill>
                    <a:srgbClr val="FF0000"/>
                  </a:solidFill>
                </a:uFill>
                <a:latin typeface="+mn-lt"/>
              </a:rPr>
              <a:t>Απευθείας εύρεση της Τελικής Αξίας</a:t>
            </a:r>
          </a:p>
        </p:txBody>
      </p:sp>
    </p:spTree>
    <p:extLst>
      <p:ext uri="{BB962C8B-B14F-4D97-AF65-F5344CB8AC3E}">
        <p14:creationId xmlns:p14="http://schemas.microsoft.com/office/powerpoint/2010/main" val="220655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  <p:bldP spid="3" grpId="0"/>
      <p:bldP spid="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</a:t>
            </a:r>
            <a:r>
              <a:rPr lang="en-US" b="1" dirty="0"/>
              <a:t> 3</a:t>
            </a:r>
            <a:endParaRPr lang="el-GR" b="1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1552534"/>
          </a:xfrm>
        </p:spPr>
        <p:txBody>
          <a:bodyPr>
            <a:normAutofit/>
          </a:bodyPr>
          <a:lstStyle/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l-GR" sz="2000" dirty="0">
                <a:ea typeface="Calibri" pitchFamily="34" charset="0"/>
                <a:cs typeface="Times New Roman" pitchFamily="18" charset="0"/>
              </a:rPr>
              <a:t>Να βρεθεί η παρούσα αξία προκαταβλητέας ράντας που αφορά καταβολές 1</a:t>
            </a:r>
            <a:r>
              <a:rPr lang="en-US" sz="2000" dirty="0">
                <a:ea typeface="Calibri" pitchFamily="34" charset="0"/>
                <a:cs typeface="Times New Roman" pitchFamily="18" charset="0"/>
              </a:rPr>
              <a:t>.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000 ευρώ </a:t>
            </a:r>
            <a:r>
              <a:rPr lang="el-GR" sz="2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στην αρχή κάθε έτους 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για 8 έτη με ετήσιο επιτόκιο 5%.</a:t>
            </a:r>
            <a:endParaRPr lang="el-GR" sz="2000" dirty="0"/>
          </a:p>
          <a:p>
            <a:pPr marL="0" lvl="0" indent="0" algn="just">
              <a:spcBef>
                <a:spcPct val="0"/>
              </a:spcBef>
              <a:buNone/>
            </a:pPr>
            <a:r>
              <a:rPr lang="el-GR" sz="2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Λύση 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82EBF6F-10BF-4A1E-9605-3814A7FEB86C}"/>
              </a:ext>
            </a:extLst>
          </p:cNvPr>
          <p:cNvSpPr/>
          <p:nvPr/>
        </p:nvSpPr>
        <p:spPr>
          <a:xfrm>
            <a:off x="657829" y="3140968"/>
            <a:ext cx="775733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auto">
              <a:spcAft>
                <a:spcPts val="600"/>
              </a:spcAft>
              <a:buClr>
                <a:srgbClr val="FF9900"/>
              </a:buClr>
              <a:buSzPct val="70000"/>
            </a:pP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Η ράντα καλείται προκαταβλητέα καθώς οι καταβολές γίνονται στην αρχή της κάθε περιόδου, σε αντίθεση με την ληξιπρόθεσμη που οι καταβολές γίνονται στο τέλος κάθε περιόδου. </a:t>
            </a:r>
            <a:endParaRPr lang="en-US" sz="2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+mn-lt"/>
              <a:ea typeface="Calibri" pitchFamily="34" charset="0"/>
              <a:cs typeface="Times New Roman" pitchFamily="18" charset="0"/>
            </a:endParaRPr>
          </a:p>
          <a:p>
            <a:pPr marL="720000" lvl="1" indent="-270000" algn="just" defTabSz="457200" fontAlgn="auto">
              <a:spcAft>
                <a:spcPts val="600"/>
              </a:spcAft>
              <a:buClr>
                <a:srgbClr val="FF9900"/>
              </a:buClr>
              <a:buSzPct val="70000"/>
              <a:buFont typeface="Arial" pitchFamily="34" charset="0"/>
              <a:buChar char="•"/>
            </a:pP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θα πρέπει να μετατρέψουμε την προκαταβλητέα ράντα σε ληξιπρόθεσμη. </a:t>
            </a:r>
            <a:endParaRPr lang="en-US" sz="2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+mn-lt"/>
              <a:ea typeface="Calibri" pitchFamily="34" charset="0"/>
              <a:cs typeface="Times New Roman" pitchFamily="18" charset="0"/>
            </a:endParaRPr>
          </a:p>
          <a:p>
            <a:pPr marL="720000" lvl="1" indent="-270000" algn="just" defTabSz="457200" fontAlgn="auto">
              <a:spcAft>
                <a:spcPts val="600"/>
              </a:spcAft>
              <a:buClr>
                <a:srgbClr val="FF9900"/>
              </a:buClr>
              <a:buSzPct val="70000"/>
              <a:buFont typeface="Arial" pitchFamily="34" charset="0"/>
              <a:buChar char="•"/>
            </a:pP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θα πρέπει να μετακινήσουμε την κάθε καταβολή από την αρχή της κάθε περιόδου στο τέλος. </a:t>
            </a:r>
            <a:endParaRPr lang="en-US" sz="2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+mn-lt"/>
              <a:ea typeface="Calibri" pitchFamily="34" charset="0"/>
              <a:cs typeface="Times New Roman" pitchFamily="18" charset="0"/>
            </a:endParaRPr>
          </a:p>
          <a:p>
            <a:pPr marL="720000" lvl="1" indent="-270000" algn="just" defTabSz="457200" fontAlgn="auto">
              <a:spcAft>
                <a:spcPts val="600"/>
              </a:spcAft>
              <a:buClr>
                <a:srgbClr val="FF9900"/>
              </a:buClr>
              <a:buSzPct val="70000"/>
              <a:buFont typeface="Arial" pitchFamily="34" charset="0"/>
              <a:buChar char="•"/>
            </a:pP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Η μεταφορά αυτή μπορεί να επιτευχθεί, πολλαπλασιάζοντας την κάθε καταβολή με το συντελεστή (1+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i</a:t>
            </a: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), βρίσκοντας έτσι την τελική αξία της κάθε καταβολή για μια περίοδο.    </a:t>
            </a:r>
            <a:endParaRPr lang="el-GR" sz="2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00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548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</a:t>
            </a:r>
            <a:r>
              <a:rPr lang="en-US" b="1" dirty="0"/>
              <a:t> 4</a:t>
            </a:r>
            <a:r>
              <a:rPr lang="el-GR" dirty="0"/>
              <a:t> 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6114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α) </a:t>
            </a:r>
            <a:r>
              <a:rPr lang="el-GR" dirty="0">
                <a:ea typeface="Calibri" pitchFamily="34" charset="0"/>
                <a:cs typeface="Times New Roman" pitchFamily="18" charset="0"/>
              </a:rPr>
              <a:t>Όρος της ράντας = 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>R</a:t>
            </a:r>
            <a:r>
              <a:rPr lang="el-GR" dirty="0">
                <a:ea typeface="Calibri" pitchFamily="34" charset="0"/>
                <a:cs typeface="Times New Roman" pitchFamily="18" charset="0"/>
              </a:rPr>
              <a:t>  = 1.000 ευρώ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pic>
        <p:nvPicPr>
          <p:cNvPr id="6" name="Θέση περιεχομένου 5" descr="Πίνακας 3. Δεδομένα παραδείγματος 1&#10;" title="Πίνακας 3. Δεδομένα παραδείγματος 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4" y="2310967"/>
            <a:ext cx="7373937" cy="2193925"/>
          </a:xfrm>
        </p:spPr>
      </p:pic>
      <p:sp>
        <p:nvSpPr>
          <p:cNvPr id="4" name="Down Arrow 3"/>
          <p:cNvSpPr/>
          <p:nvPr/>
        </p:nvSpPr>
        <p:spPr>
          <a:xfrm rot="3487477">
            <a:off x="8282092" y="2868953"/>
            <a:ext cx="180635" cy="8674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1C46F47-0D6A-4969-BC4D-8017D8527DD7}"/>
              </a:ext>
            </a:extLst>
          </p:cNvPr>
          <p:cNvSpPr/>
          <p:nvPr/>
        </p:nvSpPr>
        <p:spPr>
          <a:xfrm>
            <a:off x="704792" y="546485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l-GR" sz="2000" dirty="0">
                <a:latin typeface="+mn-lt"/>
                <a:ea typeface="Times New Roman" pitchFamily="18" charset="0"/>
                <a:cs typeface="Times New Roman" pitchFamily="18" charset="0"/>
              </a:rPr>
              <a:t>Επομένως, η αρχική ή παρούσα αξία της ράντας είναι 6.783 ευρώ.</a:t>
            </a:r>
            <a:endParaRPr lang="el-GR" sz="2000" dirty="0">
              <a:latin typeface="+mn-lt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36E734D-6E91-4C4B-B090-AE83B3342466}"/>
              </a:ext>
            </a:extLst>
          </p:cNvPr>
          <p:cNvSpPr/>
          <p:nvPr/>
        </p:nvSpPr>
        <p:spPr>
          <a:xfrm>
            <a:off x="611560" y="4691508"/>
            <a:ext cx="2129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n</a:t>
            </a:r>
            <a:r>
              <a:rPr lang="en-US" sz="2000" baseline="30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i</a:t>
            </a:r>
            <a:r>
              <a:rPr lang="el-GR" sz="2000" dirty="0">
                <a:latin typeface="+mn-lt"/>
                <a:cs typeface="Times New Roman" pitchFamily="18" charset="0"/>
              </a:rPr>
              <a:t>=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(1+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i)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* R*a</a:t>
            </a:r>
            <a:r>
              <a:rPr lang="en-US" sz="2000" baseline="-25000" dirty="0">
                <a:latin typeface="+mn-lt"/>
                <a:cs typeface="Times New Roman" pitchFamily="18" charset="0"/>
              </a:rPr>
              <a:t> </a:t>
            </a:r>
            <a:r>
              <a:rPr lang="en-US" sz="2000" baseline="-250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n</a:t>
            </a:r>
            <a:r>
              <a:rPr lang="en-US" sz="2000" baseline="300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i</a:t>
            </a:r>
            <a:r>
              <a:rPr lang="en-US" sz="2000" baseline="30000" dirty="0">
                <a:latin typeface="+mn-lt"/>
                <a:cs typeface="Times New Roman" pitchFamily="18" charset="0"/>
              </a:rPr>
              <a:t> </a:t>
            </a:r>
            <a:endParaRPr lang="el-GR" sz="2000" dirty="0">
              <a:latin typeface="+mn-lt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C09E6D1-5B5B-43CF-B94D-69D6CBD3328E}"/>
              </a:ext>
            </a:extLst>
          </p:cNvPr>
          <p:cNvSpPr/>
          <p:nvPr/>
        </p:nvSpPr>
        <p:spPr>
          <a:xfrm>
            <a:off x="2627784" y="4734252"/>
            <a:ext cx="218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  <a:cs typeface="Times New Roman" pitchFamily="18" charset="0"/>
              </a:rPr>
              <a:t>=</a:t>
            </a:r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(1,05)</a:t>
            </a:r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*6,46*1.000 </a:t>
            </a:r>
            <a:endParaRPr lang="el-GR" dirty="0">
              <a:latin typeface="+mn-lt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F651660-E949-448C-9ECA-6930E3A4B396}"/>
              </a:ext>
            </a:extLst>
          </p:cNvPr>
          <p:cNvSpPr/>
          <p:nvPr/>
        </p:nvSpPr>
        <p:spPr>
          <a:xfrm>
            <a:off x="4794108" y="4691508"/>
            <a:ext cx="101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dirty="0">
                <a:latin typeface="+mn-lt"/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6.783</a:t>
            </a:r>
            <a:endParaRPr lang="el-GR" sz="2000" dirty="0"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65B84-038C-475B-80E1-6CB539FFDE61}"/>
              </a:ext>
            </a:extLst>
          </p:cNvPr>
          <p:cNvSpPr txBox="1"/>
          <p:nvPr/>
        </p:nvSpPr>
        <p:spPr>
          <a:xfrm>
            <a:off x="5494330" y="1980600"/>
            <a:ext cx="258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Ληξιπρόθεσμης Ράντας</a:t>
            </a:r>
          </a:p>
        </p:txBody>
      </p:sp>
    </p:spTree>
    <p:extLst>
      <p:ext uri="{BB962C8B-B14F-4D97-AF65-F5344CB8AC3E}">
        <p14:creationId xmlns:p14="http://schemas.microsoft.com/office/powerpoint/2010/main" val="96271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/>
      <p:bldP spid="11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</a:t>
            </a:r>
            <a:r>
              <a:rPr lang="en-US" b="1" dirty="0"/>
              <a:t> 4</a:t>
            </a:r>
            <a:r>
              <a:rPr lang="el-GR" dirty="0"/>
              <a:t> 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605889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el-GR" sz="2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β) 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Με τον υπολογισμό του σχετικού συντελεστή</a:t>
            </a:r>
            <a:endParaRPr lang="el-GR" sz="22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83858" y="2554363"/>
            <a:ext cx="2952038" cy="65921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r>
              <a:rPr lang="el-GR" sz="2800" dirty="0">
                <a:latin typeface="+mn-lt"/>
                <a:cs typeface="Times New Roman" pitchFamily="18" charset="0"/>
              </a:rPr>
              <a:t>Α</a:t>
            </a:r>
            <a:r>
              <a:rPr lang="en-US" sz="2800" baseline="-250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n</a:t>
            </a:r>
            <a:r>
              <a:rPr lang="en-US" sz="2800" baseline="300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i</a:t>
            </a:r>
            <a:r>
              <a:rPr lang="en-US" sz="2800" dirty="0">
                <a:latin typeface="+mn-lt"/>
                <a:cs typeface="Times New Roman" pitchFamily="18" charset="0"/>
              </a:rPr>
              <a:t>= </a:t>
            </a:r>
            <a:r>
              <a:rPr lang="el-GR" sz="2800" dirty="0">
                <a:latin typeface="+mn-lt"/>
                <a:cs typeface="Times New Roman" pitchFamily="18" charset="0"/>
              </a:rPr>
              <a:t>(1+</a:t>
            </a:r>
            <a:r>
              <a:rPr lang="en-US" sz="2800" dirty="0">
                <a:latin typeface="+mn-lt"/>
                <a:cs typeface="Times New Roman" pitchFamily="18" charset="0"/>
              </a:rPr>
              <a:t>i)* R *a</a:t>
            </a:r>
            <a:r>
              <a:rPr lang="en-US" sz="2800" baseline="-25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n</a:t>
            </a:r>
            <a:r>
              <a:rPr lang="en-US" sz="2800" baseline="30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i</a:t>
            </a:r>
            <a:endParaRPr lang="el-GR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68144" y="4581128"/>
                <a:ext cx="3024336" cy="135761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r>
                  <a:rPr lang="en-US" sz="4400" dirty="0">
                    <a:latin typeface="+mn-lt"/>
                    <a:cs typeface="Times New Roman" pitchFamily="18" charset="0"/>
                  </a:rPr>
                  <a:t>a</a:t>
                </a:r>
                <a:r>
                  <a:rPr lang="en-US" sz="4400" baseline="-25000" dirty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n</a:t>
                </a:r>
                <a:r>
                  <a:rPr lang="en-US" sz="4400" baseline="30000" dirty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i</a:t>
                </a:r>
                <a:r>
                  <a:rPr lang="en-US" sz="4400" baseline="30000" dirty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latin typeface="+mn-lt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(1+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l-GR" sz="4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581128"/>
                <a:ext cx="3024336" cy="1357611"/>
              </a:xfrm>
              <a:prstGeom prst="rect">
                <a:avLst/>
              </a:prstGeom>
              <a:blipFill>
                <a:blip r:embed="rId2"/>
                <a:stretch>
                  <a:fillRect l="-11290" b="-121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cxnSpLocks/>
            <a:endCxn id="9" idx="1"/>
          </p:cNvCxnSpPr>
          <p:nvPr/>
        </p:nvCxnSpPr>
        <p:spPr>
          <a:xfrm>
            <a:off x="3275857" y="3176972"/>
            <a:ext cx="2592287" cy="20829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A206C6C2-A0B6-4214-AAC5-25AC37127A21}"/>
                  </a:ext>
                </a:extLst>
              </p:cNvPr>
              <p:cNvSpPr/>
              <p:nvPr/>
            </p:nvSpPr>
            <p:spPr>
              <a:xfrm>
                <a:off x="3402950" y="2409185"/>
                <a:ext cx="3981859" cy="8483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+mn-lt"/>
                    <a:cs typeface="Times New Roman" pitchFamily="18" charset="0"/>
                  </a:rPr>
                  <a:t>= (1+0,05)*1.000*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(1+0,05)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8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0,05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cs typeface="Times New Roman" pitchFamily="18" charset="0"/>
                  </a:rPr>
                  <a:t> </a:t>
                </a:r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A206C6C2-A0B6-4214-AAC5-25AC37127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950" y="2409185"/>
                <a:ext cx="3981859" cy="848309"/>
              </a:xfrm>
              <a:prstGeom prst="rect">
                <a:avLst/>
              </a:prstGeom>
              <a:blipFill>
                <a:blip r:embed="rId3"/>
                <a:stretch>
                  <a:fillRect l="-2297" b="-28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BF1062B-8408-4507-9248-FEF3C2A9E3B1}"/>
              </a:ext>
            </a:extLst>
          </p:cNvPr>
          <p:cNvSpPr/>
          <p:nvPr/>
        </p:nvSpPr>
        <p:spPr>
          <a:xfrm>
            <a:off x="7164288" y="2703629"/>
            <a:ext cx="1085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  <a:cs typeface="Times New Roman" pitchFamily="18" charset="0"/>
              </a:rPr>
              <a:t>=  6.783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40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</a:t>
            </a:r>
            <a:r>
              <a:rPr lang="en-US" b="1" dirty="0"/>
              <a:t> 5</a:t>
            </a:r>
            <a:r>
              <a:rPr lang="el-GR" b="1" dirty="0"/>
              <a:t>  </a:t>
            </a:r>
            <a:r>
              <a:rPr lang="en-US" b="1" dirty="0"/>
              <a:t> </a:t>
            </a:r>
            <a:endParaRPr lang="el-GR" b="1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1840566"/>
          </a:xfrm>
        </p:spPr>
        <p:txBody>
          <a:bodyPr>
            <a:normAutofit lnSpcReduction="10000"/>
          </a:bodyPr>
          <a:lstStyle/>
          <a:p>
            <a:pPr lvl="0" indent="-342900" algn="just" eaLnBrk="1" hangingPunct="1">
              <a:spcBef>
                <a:spcPct val="0"/>
              </a:spcBef>
            </a:pPr>
            <a:r>
              <a:rPr lang="el-GR" sz="2000" dirty="0">
                <a:ea typeface="Calibri" pitchFamily="34" charset="0"/>
                <a:cs typeface="Times New Roman" pitchFamily="18" charset="0"/>
              </a:rPr>
              <a:t>Επενδυτής σε διακανονισμό με την τράπεζα θα αποπληρώσει το δάνειό του σε 5 ετήσιες δόσεις καταβάλλοντας την πρώτη δόση μετά </a:t>
            </a:r>
            <a:r>
              <a:rPr lang="el-GR" dirty="0">
                <a:ea typeface="Calibri" pitchFamily="34" charset="0"/>
                <a:cs typeface="Times New Roman" pitchFamily="18" charset="0"/>
              </a:rPr>
              <a:t>από 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3 έτη. Να βρεθεί η αξία του δανείου σήμερα όταν οι δόσεις είναι 2.000 ευρώ στο τέλος κάθε έτους με επιτόκιο 10%. </a:t>
            </a:r>
            <a:r>
              <a:rPr lang="en-US" sz="2000" dirty="0">
                <a:ea typeface="Calibri" pitchFamily="34" charset="0"/>
                <a:cs typeface="Times New Roman" pitchFamily="18" charset="0"/>
              </a:rPr>
              <a:t>(</a:t>
            </a:r>
            <a:r>
              <a:rPr lang="el-GR" dirty="0" err="1">
                <a:ea typeface="Calibri" pitchFamily="34" charset="0"/>
                <a:cs typeface="Times New Roman" pitchFamily="18" charset="0"/>
              </a:rPr>
              <a:t>Ληξ</a:t>
            </a:r>
            <a:r>
              <a:rPr lang="el-GR" dirty="0">
                <a:ea typeface="Calibri" pitchFamily="34" charset="0"/>
                <a:cs typeface="Times New Roman" pitchFamily="18" charset="0"/>
              </a:rPr>
              <a:t>.)</a:t>
            </a:r>
            <a:endParaRPr lang="el-GR" sz="2000" dirty="0"/>
          </a:p>
          <a:p>
            <a:pPr marL="0" lvl="0" indent="0" algn="just">
              <a:spcBef>
                <a:spcPct val="0"/>
              </a:spcBef>
              <a:buNone/>
            </a:pPr>
            <a:r>
              <a:rPr lang="el-GR" sz="2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Λύση</a:t>
            </a:r>
            <a:r>
              <a:rPr lang="el-GR" sz="2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D8C601F-72B2-4BE2-A56B-4BDB40D6EB76}"/>
              </a:ext>
            </a:extLst>
          </p:cNvPr>
          <p:cNvSpPr/>
          <p:nvPr/>
        </p:nvSpPr>
        <p:spPr>
          <a:xfrm>
            <a:off x="615256" y="3574714"/>
            <a:ext cx="788426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auto">
              <a:spcAft>
                <a:spcPts val="6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m"/>
            </a:pP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Στη ληξιπρόθεσμη ράντα, η πρώτη καταβολή γίνεται στο τέλος του έτους (έτος 1ο) </a:t>
            </a:r>
            <a:r>
              <a:rPr lang="el-GR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κ.ο.κ.</a:t>
            </a: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, ενώ η παρούσα αξία αφορά στη «μεταφορά» όλων των καταβολών στο χρόνο μηδέν. </a:t>
            </a:r>
            <a:endParaRPr lang="en-US" sz="2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algn="just" defTabSz="457200" fontAlgn="auto">
              <a:spcAft>
                <a:spcPts val="6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m"/>
            </a:pP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Συνεπώς, υπολογισμός της ράντας που αρχίζει μετά από </a:t>
            </a: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3 έτη </a:t>
            </a: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θα «μεταφέρει» όλες τις καταβολές στο </a:t>
            </a: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δεύτερο έτος </a:t>
            </a: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και επομένως είναι απαραίτητη η προεξόφληση της αξίας αυτή κατά δυο έτη ώστε να βρεθεί η παρούσα αξία της ράντας.</a:t>
            </a:r>
            <a:endParaRPr lang="el-GR" sz="20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557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</a:t>
            </a:r>
            <a:r>
              <a:rPr lang="en-US" b="1" dirty="0"/>
              <a:t> 5</a:t>
            </a:r>
            <a:r>
              <a:rPr lang="el-GR" b="1" dirty="0"/>
              <a:t> </a:t>
            </a:r>
          </a:p>
        </p:txBody>
      </p:sp>
      <p:pic>
        <p:nvPicPr>
          <p:cNvPr id="6" name="Θέση περιεχομένου 5" descr="σχηματική απεικόνιση λύσης παραδείγματος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67102"/>
            <a:ext cx="7764463" cy="2897622"/>
          </a:xfr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497101E-A919-4858-9F9A-6B9A44A2AB63}"/>
              </a:ext>
            </a:extLst>
          </p:cNvPr>
          <p:cNvSpPr/>
          <p:nvPr/>
        </p:nvSpPr>
        <p:spPr>
          <a:xfrm>
            <a:off x="899592" y="6082557"/>
            <a:ext cx="7764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 fontAlgn="auto">
              <a:spcAft>
                <a:spcPts val="6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m"/>
            </a:pPr>
            <a:r>
              <a:rPr lang="el-G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Η εν λόγω ράντα έχει επιτόκιο 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i</a:t>
            </a:r>
            <a:r>
              <a:rPr lang="el-G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= 10%, με όρο 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R</a:t>
            </a:r>
            <a:r>
              <a:rPr lang="el-G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=2.000 και διάρκεια </a:t>
            </a: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el-G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=5.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A65CB20-2E23-4F65-B6E3-FE2ED3E5D302}"/>
              </a:ext>
            </a:extLst>
          </p:cNvPr>
          <p:cNvSpPr/>
          <p:nvPr/>
        </p:nvSpPr>
        <p:spPr>
          <a:xfrm>
            <a:off x="905214" y="5388150"/>
            <a:ext cx="7764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 fontAlgn="auto">
              <a:spcAft>
                <a:spcPts val="6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m"/>
            </a:pPr>
            <a:r>
              <a:rPr lang="el-G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Πρώτα</a:t>
            </a:r>
            <a:r>
              <a:rPr lang="el-G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θα βρεθεί η αξία της ράντας στο χρόνο δυο και στη </a:t>
            </a:r>
            <a:r>
              <a:rPr lang="el-G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συνέχεια</a:t>
            </a:r>
            <a:r>
              <a:rPr lang="el-G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θα γίνει η προεξόφληση για τον υπολογισμό της ράντας στο χρόνο μηδέν.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5E28D-A12A-4095-991F-611F2EF16A42}"/>
              </a:ext>
            </a:extLst>
          </p:cNvPr>
          <p:cNvSpPr txBox="1"/>
          <p:nvPr/>
        </p:nvSpPr>
        <p:spPr>
          <a:xfrm>
            <a:off x="879602" y="4644567"/>
            <a:ext cx="776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Clr>
                <a:srgbClr val="FF9900"/>
              </a:buClr>
              <a:buFont typeface="Wingdings" panose="05000000000000000000" pitchFamily="2" charset="2"/>
              <a:buChar char="m"/>
            </a:pPr>
            <a:r>
              <a:rPr lang="el-GR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Times New Roman" pitchFamily="18" charset="0"/>
              </a:rPr>
              <a:t>Άλλωστε, όπως παρατηρούμε και από το παραπάνω σχήμα η εύρεση της παρούσας αξίας θα γίνει με 2 βήματα. 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0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Ράντα 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spcBef>
                <a:spcPct val="0"/>
              </a:spcBef>
              <a:buNone/>
            </a:pPr>
            <a:r>
              <a:rPr lang="el-GR" sz="2000" dirty="0">
                <a:ea typeface="Calibri" pitchFamily="34" charset="0"/>
                <a:cs typeface="Times New Roman" pitchFamily="18" charset="0"/>
              </a:rPr>
              <a:t>Σε κάθε βέβαια ράντα διακρίνουμε τα εξής:</a:t>
            </a:r>
            <a:endParaRPr lang="el-GR" sz="2000" dirty="0"/>
          </a:p>
          <a:p>
            <a:pPr algn="just">
              <a:spcBef>
                <a:spcPct val="0"/>
              </a:spcBef>
            </a:pPr>
            <a:r>
              <a:rPr lang="el-GR" sz="2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Την περίοδο της ράντας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. Το χρονικό διάστημα που μεσολαβεί μεταξύ της καταβολής δυο διαδοχικών όρων της ράντας ονομάζεται </a:t>
            </a:r>
            <a:r>
              <a:rPr lang="el-GR" sz="2000" b="1" dirty="0">
                <a:ea typeface="Calibri" pitchFamily="34" charset="0"/>
                <a:cs typeface="Times New Roman" pitchFamily="18" charset="0"/>
              </a:rPr>
              <a:t>περίοδος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. </a:t>
            </a:r>
          </a:p>
          <a:p>
            <a:pPr algn="just">
              <a:spcBef>
                <a:spcPct val="0"/>
              </a:spcBef>
            </a:pPr>
            <a:r>
              <a:rPr lang="el-GR" sz="2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Το μέγεθος της περιόδου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. Όταν η περίοδος είναι το έτος η ράντα ονομάζεται ετήσια, αντίστοιχα όταν η περίοδος είναι το εξάμηνο, το τρίμηνο, ο μήνας η ράντα καλείται εξαμηνιαία, τριμηνιαία, μηνιαία κλπ. </a:t>
            </a:r>
          </a:p>
          <a:p>
            <a:pPr algn="just">
              <a:spcBef>
                <a:spcPct val="0"/>
              </a:spcBef>
            </a:pPr>
            <a:r>
              <a:rPr lang="el-GR" sz="2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Τη διάρκεια της ράντας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. Όταν το πλήθος των όρων της ράντας είναι πεπερασμένο η ράντα καλείται </a:t>
            </a:r>
            <a:r>
              <a:rPr lang="el-GR" sz="2000" b="1" dirty="0">
                <a:ea typeface="Calibri" pitchFamily="34" charset="0"/>
                <a:cs typeface="Times New Roman" pitchFamily="18" charset="0"/>
              </a:rPr>
              <a:t>πρόσκαιρη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, ενώ όταν το πλήθος των όρων είναι άπειρο η ράντα καλείται </a:t>
            </a:r>
            <a:r>
              <a:rPr lang="el-GR" sz="2000" b="1" dirty="0">
                <a:ea typeface="Calibri" pitchFamily="34" charset="0"/>
                <a:cs typeface="Times New Roman" pitchFamily="18" charset="0"/>
              </a:rPr>
              <a:t>διηνεκής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.</a:t>
            </a:r>
            <a:r>
              <a:rPr lang="el-GR" sz="2000" b="1" dirty="0"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el-GR" sz="2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Το μέγεθος του όρου της ράντας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. Όταν όλοι οι όροι ράντας είναι ίση τότε η ράντα καλείται </a:t>
            </a:r>
            <a:r>
              <a:rPr lang="el-GR" sz="2000" b="1" dirty="0">
                <a:ea typeface="Calibri" pitchFamily="34" charset="0"/>
                <a:cs typeface="Times New Roman" pitchFamily="18" charset="0"/>
              </a:rPr>
              <a:t>σταθερή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, ενώ  όταν οι όροι της ράντας μεταβάλλονται π.χ. σε γεωμετρική πρόοδο τότε η ράντα ονομάζεται </a:t>
            </a:r>
            <a:r>
              <a:rPr lang="el-GR" sz="2000" b="1" dirty="0">
                <a:ea typeface="Calibri" pitchFamily="34" charset="0"/>
                <a:cs typeface="Times New Roman" pitchFamily="18" charset="0"/>
              </a:rPr>
              <a:t>μεταβλητή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. </a:t>
            </a:r>
            <a:endParaRPr lang="en-US" sz="2000" dirty="0">
              <a:ea typeface="Calibri" pitchFamily="34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l-GR" sz="2000" dirty="0"/>
          </a:p>
          <a:p>
            <a:pPr marL="0" lvl="0" indent="0">
              <a:spcBef>
                <a:spcPct val="0"/>
              </a:spcBef>
              <a:buNone/>
            </a:pPr>
            <a:endParaRPr lang="el-GR" sz="2000" dirty="0">
              <a:ea typeface="Calibri" pitchFamily="34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1064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</a:t>
            </a:r>
            <a:r>
              <a:rPr lang="en-US" b="1" dirty="0"/>
              <a:t> 5</a:t>
            </a:r>
            <a:r>
              <a:rPr lang="el-GR" b="1" dirty="0"/>
              <a:t>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pic>
        <p:nvPicPr>
          <p:cNvPr id="6" name="Θέση περιεχομένου 5" descr="Πίνακας 4. Δεδομένα &#10;παραδείγματος 4&#10;" title="Πίνακας 4. Δεδομένα 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28800"/>
            <a:ext cx="4386262" cy="3024187"/>
          </a:xfr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19C2128-5C3D-4309-B029-3A4A57A2BB86}"/>
              </a:ext>
            </a:extLst>
          </p:cNvPr>
          <p:cNvSpPr/>
          <p:nvPr/>
        </p:nvSpPr>
        <p:spPr>
          <a:xfrm>
            <a:off x="278240" y="3429000"/>
            <a:ext cx="3941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dirty="0">
                <a:latin typeface="+mn-lt"/>
                <a:ea typeface="Calibri" pitchFamily="34" charset="0"/>
                <a:cs typeface="Times New Roman" pitchFamily="18" charset="0"/>
              </a:rPr>
              <a:t>Το αποτέλεσμα 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R*a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n</a:t>
            </a:r>
            <a:r>
              <a:rPr lang="en-US" sz="2000" baseline="30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i</a:t>
            </a:r>
            <a:r>
              <a:rPr lang="en-US" sz="2000" baseline="30000" dirty="0">
                <a:latin typeface="+mn-lt"/>
                <a:cs typeface="Times New Roman" pitchFamily="18" charset="0"/>
              </a:rPr>
              <a:t> </a:t>
            </a:r>
            <a:r>
              <a:rPr lang="el-GR" sz="2000" dirty="0">
                <a:latin typeface="+mn-lt"/>
                <a:cs typeface="Times New Roman" pitchFamily="18" charset="0"/>
              </a:rPr>
              <a:t>=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2.000*a</a:t>
            </a:r>
            <a:r>
              <a:rPr lang="el-GR" baseline="-25000" dirty="0">
                <a:solidFill>
                  <a:prstClr val="white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baseline="-25000" dirty="0">
                <a:solidFill>
                  <a:prstClr val="white"/>
                </a:solidFill>
                <a:latin typeface="+mn-lt"/>
                <a:ea typeface="Calibri" pitchFamily="34" charset="0"/>
                <a:cs typeface="Times New Roman" pitchFamily="18" charset="0"/>
              </a:rPr>
              <a:t>5</a:t>
            </a:r>
            <a:r>
              <a:rPr lang="en-US" baseline="300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10%</a:t>
            </a:r>
            <a:r>
              <a:rPr lang="el-GR" sz="2000" dirty="0">
                <a:latin typeface="+mn-lt"/>
                <a:cs typeface="Times New Roman" pitchFamily="18" charset="0"/>
              </a:rPr>
              <a:t> =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2.000*3,79</a:t>
            </a:r>
            <a:r>
              <a:rPr lang="el-GR" sz="2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=7.580 </a:t>
            </a:r>
            <a:endParaRPr lang="el-GR" sz="2000" dirty="0">
              <a:latin typeface="+mn-lt"/>
              <a:cs typeface="Times New Roman" pitchFamily="18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D404A2C-9B6F-492D-B33A-E74AC62E3D45}"/>
              </a:ext>
            </a:extLst>
          </p:cNvPr>
          <p:cNvSpPr/>
          <p:nvPr/>
        </p:nvSpPr>
        <p:spPr>
          <a:xfrm>
            <a:off x="278240" y="2787372"/>
            <a:ext cx="3796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Συντελεστής ράντας= </a:t>
            </a:r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a</a:t>
            </a:r>
            <a:r>
              <a:rPr lang="en-US" baseline="-250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 5</a:t>
            </a:r>
            <a:r>
              <a:rPr lang="en-US" baseline="30000" dirty="0">
                <a:solidFill>
                  <a:prstClr val="white"/>
                </a:solidFill>
                <a:cs typeface="Times New Roman" pitchFamily="18" charset="0"/>
              </a:rPr>
              <a:t>10%</a:t>
            </a:r>
            <a:r>
              <a:rPr lang="el-GR" dirty="0">
                <a:latin typeface="+mn-lt"/>
                <a:cs typeface="Times New Roman" pitchFamily="18" charset="0"/>
              </a:rPr>
              <a:t> =</a:t>
            </a:r>
            <a:r>
              <a:rPr lang="en-US" dirty="0">
                <a:latin typeface="+mn-lt"/>
                <a:cs typeface="Times New Roman" pitchFamily="18" charset="0"/>
              </a:rPr>
              <a:t>3,79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3342C9B3-783E-4BEC-A1DC-B9A83671CACB}"/>
              </a:ext>
            </a:extLst>
          </p:cNvPr>
          <p:cNvSpPr/>
          <p:nvPr/>
        </p:nvSpPr>
        <p:spPr>
          <a:xfrm>
            <a:off x="415060" y="4677244"/>
            <a:ext cx="8255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l-GR" sz="2000" dirty="0">
                <a:latin typeface="+mn-lt"/>
                <a:cs typeface="Times New Roman" pitchFamily="18" charset="0"/>
              </a:rPr>
              <a:t>α</a:t>
            </a:r>
            <a:r>
              <a:rPr lang="el-GR" sz="2000" dirty="0">
                <a:latin typeface="+mn-lt"/>
                <a:ea typeface="Calibri" pitchFamily="34" charset="0"/>
                <a:cs typeface="Times New Roman" pitchFamily="18" charset="0"/>
              </a:rPr>
              <a:t>φορά την αξία της ράντας στο έτος δύο,  για να βρεθεί η παρούσα αξία θα μεταφέρουμε την αξία της ράντας με τον τύπο του ανατοκισμού στο χρόνο μηδέν, δηλαδή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D89665F6-87E0-451F-AE8F-F870DAE24F15}"/>
              </a:ext>
            </a:extLst>
          </p:cNvPr>
          <p:cNvSpPr/>
          <p:nvPr/>
        </p:nvSpPr>
        <p:spPr>
          <a:xfrm>
            <a:off x="395536" y="568820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  <a:ea typeface="Calibri" pitchFamily="34" charset="0"/>
                <a:cs typeface="Times New Roman" pitchFamily="18" charset="0"/>
              </a:rPr>
              <a:t>Κ</a:t>
            </a:r>
            <a:r>
              <a:rPr lang="en-US" sz="2400" baseline="-25000" dirty="0"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0</a:t>
            </a:r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400" dirty="0">
                <a:latin typeface="+mn-lt"/>
                <a:ea typeface="Calibri" pitchFamily="34" charset="0"/>
                <a:cs typeface="Times New Roman" pitchFamily="18" charset="0"/>
              </a:rPr>
              <a:t>*</a:t>
            </a:r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(1+i)</a:t>
            </a:r>
            <a:r>
              <a:rPr lang="en-US" sz="2400" baseline="30000" dirty="0"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+mn-lt"/>
                <a:sym typeface="Wingdings" panose="05000000000000000000" pitchFamily="2" charset="2"/>
              </a:rPr>
              <a:t></a:t>
            </a:r>
            <a:endParaRPr lang="el-GR" sz="2400" dirty="0">
              <a:latin typeface="+mn-lt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BDBA0488-8C64-4D76-993E-0C995449C55D}"/>
              </a:ext>
            </a:extLst>
          </p:cNvPr>
          <p:cNvSpPr/>
          <p:nvPr/>
        </p:nvSpPr>
        <p:spPr>
          <a:xfrm>
            <a:off x="2987824" y="5690192"/>
            <a:ext cx="3664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K</a:t>
            </a:r>
            <a:r>
              <a:rPr lang="en-US" sz="2000" baseline="-25000" dirty="0">
                <a:latin typeface="+mn-lt"/>
                <a:ea typeface="Calibri" pitchFamily="34" charset="0"/>
                <a:cs typeface="Times New Roman" pitchFamily="18" charset="0"/>
              </a:rPr>
              <a:t>0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 = </a:t>
            </a:r>
            <a:r>
              <a:rPr lang="el-GR" sz="2000" dirty="0">
                <a:latin typeface="+mn-lt"/>
                <a:ea typeface="Calibri" pitchFamily="34" charset="0"/>
                <a:cs typeface="Times New Roman" pitchFamily="18" charset="0"/>
              </a:rPr>
              <a:t>7.580 / (1,10)</a:t>
            </a:r>
            <a:r>
              <a:rPr lang="en-US" sz="2000" baseline="30000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lang="el-GR" sz="2000" dirty="0">
                <a:latin typeface="+mn-lt"/>
                <a:ea typeface="Calibri" pitchFamily="34" charset="0"/>
                <a:cs typeface="Times New Roman" pitchFamily="18" charset="0"/>
              </a:rPr>
              <a:t> = 6.264,46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</a:t>
            </a:r>
            <a:r>
              <a:rPr lang="en-US" b="1" dirty="0"/>
              <a:t> 6</a:t>
            </a:r>
            <a:r>
              <a:rPr lang="el-GR" b="1" dirty="0"/>
              <a:t> 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2128598"/>
          </a:xfrm>
        </p:spPr>
        <p:txBody>
          <a:bodyPr>
            <a:normAutofit/>
          </a:bodyPr>
          <a:lstStyle/>
          <a:p>
            <a:pPr indent="-342900" algn="just">
              <a:spcBef>
                <a:spcPct val="0"/>
              </a:spcBef>
            </a:pPr>
            <a:r>
              <a:rPr lang="el-GR" sz="2000" dirty="0">
                <a:ea typeface="Calibri" pitchFamily="34" charset="0"/>
                <a:cs typeface="Times New Roman" pitchFamily="18" charset="0"/>
              </a:rPr>
              <a:t>Εισοδηματίας αναμένει, μετά 15 έτη, το σχηματισμό 40.000 ευρώ, στο λογαριασμό του σε τράπεζα που δίνει 6 % ετήσιο επιτόκιο στις καταθέσεις. Να βρεθεί η αξία της κάθε </a:t>
            </a:r>
            <a:r>
              <a:rPr lang="el-GR" sz="2000" b="1" u="sng" dirty="0">
                <a:ea typeface="Calibri" pitchFamily="34" charset="0"/>
                <a:cs typeface="Times New Roman" pitchFamily="18" charset="0"/>
              </a:rPr>
              <a:t>δόσης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 που καταβάλει ο εισοδηματίας στο </a:t>
            </a:r>
            <a:r>
              <a:rPr lang="el-GR" sz="2000" b="1" u="sng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τέλος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 κάθε έτους. Επίσης, να λυθεί η άσκηση με την υπόθεση ότι οι καταβολές γίνονται στην </a:t>
            </a:r>
            <a:r>
              <a:rPr lang="el-GR" sz="2000" b="1" u="sng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αρχή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 κάθε έτους.    </a:t>
            </a:r>
            <a:endParaRPr lang="el-GR" sz="2000" dirty="0"/>
          </a:p>
          <a:p>
            <a:pPr marL="0" lvl="0" indent="0">
              <a:spcBef>
                <a:spcPct val="0"/>
              </a:spcBef>
              <a:buNone/>
            </a:pPr>
            <a:r>
              <a:rPr lang="el-GR" sz="2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Λύση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 </a:t>
            </a:r>
            <a:endParaRPr lang="el-GR" sz="20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7D7428C-0AAA-43CB-8D41-DC86D1A08052}"/>
              </a:ext>
            </a:extLst>
          </p:cNvPr>
          <p:cNvSpPr/>
          <p:nvPr/>
        </p:nvSpPr>
        <p:spPr>
          <a:xfrm>
            <a:off x="547537" y="3885789"/>
            <a:ext cx="80144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l-GR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α) Οι καταβολές γίνονται στο τέλος κάθε έτους.</a:t>
            </a:r>
            <a:r>
              <a:rPr lang="en-US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l-GR" sz="4000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Α’ ΤΡΟΠΟΣ </a:t>
            </a:r>
            <a:endParaRPr lang="el-GR" sz="4000" dirty="0">
              <a:solidFill>
                <a:srgbClr val="FF0000"/>
              </a:solidFill>
              <a:latin typeface="+mn-lt"/>
            </a:endParaRPr>
          </a:p>
          <a:p>
            <a:pPr lvl="0" algn="just"/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Το ποσό των 40.000 ευρώ αποτελεί την τελική αξία ράντας με επιτόκιο 6%. </a:t>
            </a:r>
            <a:endParaRPr lang="en-US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Για να υπολογίσουμε, λοιπόν, την αξία των καταβολών είναι απαραίτητο να υπολογιστεί πρώτα η αρχική αξία της ράντας και στη συνέχεια με εφαρμογή του αντίστοιχου τύπου να βρεθεί ο όρος </a:t>
            </a:r>
            <a:r>
              <a:rPr lang="en-US" dirty="0">
                <a:latin typeface="+mn-lt"/>
                <a:ea typeface="Calibri" pitchFamily="34" charset="0"/>
                <a:cs typeface="Times New Roman" pitchFamily="18" charset="0"/>
              </a:rPr>
              <a:t>R</a:t>
            </a:r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 (το ζητούμενο της άσκησης).</a:t>
            </a:r>
            <a:endParaRPr lang="en-US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2677BC0-931D-4A87-A740-1C87D7ED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EBD67400-963D-481B-8033-1D7BF0CB2BDE}"/>
              </a:ext>
            </a:extLst>
          </p:cNvPr>
          <p:cNvGrpSpPr/>
          <p:nvPr/>
        </p:nvGrpSpPr>
        <p:grpSpPr>
          <a:xfrm>
            <a:off x="1021008" y="3042076"/>
            <a:ext cx="7547496" cy="396457"/>
            <a:chOff x="1031171" y="3104551"/>
            <a:chExt cx="7547496" cy="396457"/>
          </a:xfrm>
        </p:grpSpPr>
        <p:cxnSp>
          <p:nvCxnSpPr>
            <p:cNvPr id="6" name="Ευθεία γραμμή σύνδεσης 5">
              <a:extLst>
                <a:ext uri="{FF2B5EF4-FFF2-40B4-BE49-F238E27FC236}">
                  <a16:creationId xmlns:a16="http://schemas.microsoft.com/office/drawing/2014/main" id="{C9A490DE-1AC8-44A5-9E02-AB3FAC262E45}"/>
                </a:ext>
              </a:extLst>
            </p:cNvPr>
            <p:cNvCxnSpPr/>
            <p:nvPr/>
          </p:nvCxnSpPr>
          <p:spPr>
            <a:xfrm>
              <a:off x="1187624" y="3501008"/>
              <a:ext cx="71287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CF0F11-EA1A-4AF4-86AE-5B89C2BA49F7}"/>
                </a:ext>
              </a:extLst>
            </p:cNvPr>
            <p:cNvSpPr txBox="1"/>
            <p:nvPr/>
          </p:nvSpPr>
          <p:spPr>
            <a:xfrm>
              <a:off x="1031171" y="311506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0</a:t>
              </a:r>
              <a:endParaRPr lang="el-GR" dirty="0"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996E65-D0B7-47CB-9010-B76D3F049524}"/>
                </a:ext>
              </a:extLst>
            </p:cNvPr>
            <p:cNvSpPr txBox="1"/>
            <p:nvPr/>
          </p:nvSpPr>
          <p:spPr>
            <a:xfrm>
              <a:off x="8159963" y="313167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15</a:t>
              </a:r>
              <a:endParaRPr lang="el-GR" dirty="0">
                <a:latin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40D0E7-645C-4E75-996A-E960030D6F15}"/>
                </a:ext>
              </a:extLst>
            </p:cNvPr>
            <p:cNvSpPr txBox="1"/>
            <p:nvPr/>
          </p:nvSpPr>
          <p:spPr>
            <a:xfrm>
              <a:off x="1763688" y="311506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1</a:t>
              </a:r>
              <a:endParaRPr lang="el-GR" dirty="0">
                <a:latin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A431B8-E267-40DC-BA6A-28EB6B745FFB}"/>
                </a:ext>
              </a:extLst>
            </p:cNvPr>
            <p:cNvSpPr txBox="1"/>
            <p:nvPr/>
          </p:nvSpPr>
          <p:spPr>
            <a:xfrm>
              <a:off x="2463668" y="31045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2</a:t>
              </a:r>
              <a:endParaRPr lang="el-GR" dirty="0"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F1D14B-3426-46F4-A0AE-4AC2D2182C4A}"/>
                </a:ext>
              </a:extLst>
            </p:cNvPr>
            <p:cNvSpPr txBox="1"/>
            <p:nvPr/>
          </p:nvSpPr>
          <p:spPr>
            <a:xfrm>
              <a:off x="7223859" y="311506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14</a:t>
              </a:r>
              <a:endParaRPr lang="el-GR" dirty="0">
                <a:latin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7F539C-54F4-40EA-9675-37E02AA1B7D8}"/>
                </a:ext>
              </a:extLst>
            </p:cNvPr>
            <p:cNvSpPr txBox="1"/>
            <p:nvPr/>
          </p:nvSpPr>
          <p:spPr>
            <a:xfrm>
              <a:off x="4283968" y="3131676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………………</a:t>
              </a:r>
              <a:endParaRPr lang="el-GR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A7DC17B-AF9F-4EBD-9184-16BED9D083BC}"/>
              </a:ext>
            </a:extLst>
          </p:cNvPr>
          <p:cNvSpPr txBox="1"/>
          <p:nvPr/>
        </p:nvSpPr>
        <p:spPr>
          <a:xfrm>
            <a:off x="7899474" y="2563805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40.000</a:t>
            </a:r>
            <a:endParaRPr lang="el-GR" sz="2400" dirty="0">
              <a:latin typeface="+mn-lt"/>
            </a:endParaRPr>
          </a:p>
        </p:txBody>
      </p:sp>
      <p:sp>
        <p:nvSpPr>
          <p:cNvPr id="14" name="Βέλος: Καμπύλο προς τα επάνω 13">
            <a:extLst>
              <a:ext uri="{FF2B5EF4-FFF2-40B4-BE49-F238E27FC236}">
                <a16:creationId xmlns:a16="http://schemas.microsoft.com/office/drawing/2014/main" id="{4C1F10D4-2F40-4086-BF32-5D484261F2A0}"/>
              </a:ext>
            </a:extLst>
          </p:cNvPr>
          <p:cNvSpPr/>
          <p:nvPr/>
        </p:nvSpPr>
        <p:spPr>
          <a:xfrm rot="10800000">
            <a:off x="755576" y="1135584"/>
            <a:ext cx="7560840" cy="1411614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FF349EF-95DC-4C19-AABA-C5CF9BCB001E}"/>
              </a:ext>
            </a:extLst>
          </p:cNvPr>
          <p:cNvSpPr/>
          <p:nvPr/>
        </p:nvSpPr>
        <p:spPr>
          <a:xfrm>
            <a:off x="4644008" y="4675389"/>
            <a:ext cx="1885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R</a:t>
            </a:r>
            <a:r>
              <a:rPr lang="en-US" sz="3200" dirty="0">
                <a:latin typeface="+mn-lt"/>
                <a:cs typeface="Times New Roman" pitchFamily="18" charset="0"/>
              </a:rPr>
              <a:t>*</a:t>
            </a:r>
            <a:r>
              <a:rPr lang="en-US" sz="3200" dirty="0">
                <a:latin typeface="+mn-lt"/>
                <a:ea typeface="Calibri" pitchFamily="34" charset="0"/>
                <a:cs typeface="Times New Roman" pitchFamily="18" charset="0"/>
              </a:rPr>
              <a:t> a</a:t>
            </a:r>
            <a:r>
              <a:rPr lang="el-GR" sz="3200" baseline="-250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aseline="-250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15</a:t>
            </a:r>
            <a:r>
              <a:rPr lang="en-US" sz="3200" baseline="30000" dirty="0">
                <a:cs typeface="Times New Roman" pitchFamily="18" charset="0"/>
              </a:rPr>
              <a:t>0,06</a:t>
            </a:r>
            <a:endParaRPr lang="el-GR" sz="3200" dirty="0">
              <a:latin typeface="+mn-lt"/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024A368F-DF14-494D-80C9-83D8A0DDB04C}"/>
              </a:ext>
            </a:extLst>
          </p:cNvPr>
          <p:cNvSpPr/>
          <p:nvPr/>
        </p:nvSpPr>
        <p:spPr>
          <a:xfrm>
            <a:off x="2973424" y="4675389"/>
            <a:ext cx="1805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Α</a:t>
            </a:r>
            <a:r>
              <a:rPr lang="el-GR" sz="3200" baseline="-25000" dirty="0">
                <a:solidFill>
                  <a:prstClr val="white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aseline="-25000" dirty="0">
                <a:solidFill>
                  <a:prstClr val="white"/>
                </a:solidFill>
                <a:latin typeface="+mn-lt"/>
                <a:ea typeface="Calibri" pitchFamily="34" charset="0"/>
                <a:cs typeface="Times New Roman" pitchFamily="18" charset="0"/>
              </a:rPr>
              <a:t>15</a:t>
            </a:r>
            <a:r>
              <a:rPr lang="en-US" sz="3200" baseline="30000" dirty="0">
                <a:cs typeface="Times New Roman" pitchFamily="18" charset="0"/>
              </a:rPr>
              <a:t>0,06</a:t>
            </a:r>
            <a:r>
              <a:rPr lang="el-GR" sz="32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 =</a:t>
            </a:r>
            <a:r>
              <a:rPr lang="en-US" sz="3200" dirty="0">
                <a:solidFill>
                  <a:prstClr val="white"/>
                </a:solidFill>
                <a:latin typeface="Calisto MT" panose="02040603050505030304"/>
                <a:cs typeface="Times New Roman" pitchFamily="18" charset="0"/>
              </a:rPr>
              <a:t> </a:t>
            </a:r>
            <a:endParaRPr lang="el-GR" dirty="0"/>
          </a:p>
        </p:txBody>
      </p: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BAE8E180-1C58-4038-9A3C-016AB98E9EAA}"/>
              </a:ext>
            </a:extLst>
          </p:cNvPr>
          <p:cNvCxnSpPr/>
          <p:nvPr/>
        </p:nvCxnSpPr>
        <p:spPr>
          <a:xfrm>
            <a:off x="3635896" y="537321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A347E67-452E-496E-B716-CCF5F83C7861}"/>
              </a:ext>
            </a:extLst>
          </p:cNvPr>
          <p:cNvSpPr txBox="1"/>
          <p:nvPr/>
        </p:nvSpPr>
        <p:spPr>
          <a:xfrm>
            <a:off x="2838241" y="598639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???????????</a:t>
            </a:r>
            <a:endParaRPr lang="el-GR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C7265C-816A-41F4-BE87-5E08DEAC310B}"/>
              </a:ext>
            </a:extLst>
          </p:cNvPr>
          <p:cNvSpPr txBox="1"/>
          <p:nvPr/>
        </p:nvSpPr>
        <p:spPr>
          <a:xfrm>
            <a:off x="4061188" y="38703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???????????</a:t>
            </a:r>
            <a:endParaRPr lang="el-GR" dirty="0"/>
          </a:p>
        </p:txBody>
      </p: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60FF41B0-7F7C-418A-B3B0-0F5BD5F0B336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4858843" y="4239700"/>
            <a:ext cx="0" cy="4854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C2A77-75F0-492F-9A5A-FB7FFE55C72A}"/>
                  </a:ext>
                </a:extLst>
              </p:cNvPr>
              <p:cNvSpPr txBox="1"/>
              <p:nvPr/>
            </p:nvSpPr>
            <p:spPr>
              <a:xfrm>
                <a:off x="4439569" y="5877272"/>
                <a:ext cx="3516807" cy="527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FF0000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ea typeface="Calibri" pitchFamily="34" charset="0"/>
                    <a:cs typeface="Times New Roman" pitchFamily="18" charset="0"/>
                  </a:rPr>
                  <a:t>Κ</a:t>
                </a:r>
                <a:r>
                  <a:rPr lang="en-US" b="1" baseline="-250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FF0000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ea typeface="Calibri" pitchFamily="34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FF0000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ea typeface="Calibri" pitchFamily="34" charset="0"/>
                    <a:cs typeface="Times New Roman" pitchFamily="18" charset="0"/>
                  </a:rPr>
                  <a:t> = K</a:t>
                </a:r>
                <a:r>
                  <a:rPr lang="en-US" b="1" baseline="-250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FF0000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ea typeface="Calibri" pitchFamily="34" charset="0"/>
                    <a:cs typeface="Times New Roman" pitchFamily="18" charset="0"/>
                  </a:rPr>
                  <a:t>0</a:t>
                </a:r>
                <a:r>
                  <a:rPr lang="en-US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FF0000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ea typeface="Calibri" pitchFamily="34" charset="0"/>
                    <a:cs typeface="Times New Roman" pitchFamily="18" charset="0"/>
                  </a:rPr>
                  <a:t> (1+i)</a:t>
                </a:r>
                <a:r>
                  <a:rPr lang="en-US" b="1" baseline="300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FF0000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ea typeface="Calibri" pitchFamily="34" charset="0"/>
                    <a:cs typeface="Times New Roman" pitchFamily="18" charset="0"/>
                  </a:rPr>
                  <a:t>n</a:t>
                </a:r>
                <a:r>
                  <a:rPr lang="en-US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FF0000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FF0000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sym typeface="Wingdings" panose="05000000000000000000" pitchFamily="2" charset="2"/>
                  </a:rPr>
                  <a:t></a:t>
                </a:r>
                <a:r>
                  <a:rPr lang="en-US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FF0000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l-GR" sz="1800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FF0000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ea typeface="Calibri" pitchFamily="34" charset="0"/>
                    <a:cs typeface="Times New Roman" pitchFamily="18" charset="0"/>
                  </a:rPr>
                  <a:t>Κ</a:t>
                </a:r>
                <a:r>
                  <a:rPr lang="el-GR" sz="1800" b="1" baseline="-250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FF0000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cs typeface="Times New Roman" pitchFamily="18" charset="0"/>
                  </a:rPr>
                  <a:t>0</a:t>
                </a:r>
                <a:r>
                  <a:rPr lang="el-GR" sz="1800" b="1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FF0000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b="1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l-GR" sz="1800" b="1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𝜥</m:t>
                            </m:r>
                          </m:e>
                          <m:sub>
                            <m:r>
                              <a:rPr lang="en-US" sz="18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l-GR" sz="18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sz="1800" b="1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sz="1800" b="1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1800" b="1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𝒊</m:t>
                            </m:r>
                            <m:r>
                              <a:rPr lang="en-US" sz="1800" b="1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1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endParaRPr lang="el-GR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C2A77-75F0-492F-9A5A-FB7FFE55C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569" y="5877272"/>
                <a:ext cx="3516807" cy="5270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22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  <p:bldP spid="18" grpId="0"/>
      <p:bldP spid="21" grpId="0"/>
      <p:bldP spid="22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</a:t>
            </a:r>
            <a:r>
              <a:rPr lang="en-US" b="1" dirty="0"/>
              <a:t> 6</a:t>
            </a:r>
            <a:r>
              <a:rPr lang="el-GR" b="1" dirty="0"/>
              <a:t>  </a:t>
            </a:r>
            <a:r>
              <a:rPr lang="en-US" b="1" dirty="0"/>
              <a:t> </a:t>
            </a:r>
            <a:endParaRPr lang="el-GR" b="1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pic>
        <p:nvPicPr>
          <p:cNvPr id="6" name="Θέση περιεχομένου 5" descr="Πίνακας 5. Δεδομένα παραδείγματος 4&#10;" title="Πίνακας 5. Δεδομένα παραδείγματο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70350"/>
            <a:ext cx="5753100" cy="2178050"/>
          </a:xfr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725F57C-6043-40FE-8068-C48A6249C4B7}"/>
              </a:ext>
            </a:extLst>
          </p:cNvPr>
          <p:cNvSpPr/>
          <p:nvPr/>
        </p:nvSpPr>
        <p:spPr>
          <a:xfrm>
            <a:off x="220093" y="1698499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000" baseline="-25000" dirty="0">
                <a:solidFill>
                  <a:prstClr val="white"/>
                </a:solidFill>
                <a:latin typeface="Calisto MT" panose="02040603050505030304"/>
                <a:ea typeface="Calibri" pitchFamily="34" charset="0"/>
                <a:cs typeface="Times New Roman" pitchFamily="18" charset="0"/>
              </a:rPr>
              <a:t> 0,06</a:t>
            </a:r>
            <a:r>
              <a:rPr lang="en-US" sz="2000" baseline="30000" dirty="0">
                <a:solidFill>
                  <a:prstClr val="white"/>
                </a:solidFill>
                <a:latin typeface="Calisto MT" panose="02040603050505030304"/>
                <a:cs typeface="Times New Roman" pitchFamily="18" charset="0"/>
              </a:rPr>
              <a:t>15</a:t>
            </a:r>
            <a:r>
              <a:rPr lang="el-GR" sz="2000" dirty="0">
                <a:latin typeface="+mn-lt"/>
                <a:cs typeface="Times New Roman" pitchFamily="18" charset="0"/>
              </a:rPr>
              <a:t> =</a:t>
            </a:r>
            <a:r>
              <a:rPr lang="en-US" sz="2000" dirty="0">
                <a:latin typeface="+mn-lt"/>
                <a:cs typeface="Times New Roman" pitchFamily="18" charset="0"/>
              </a:rPr>
              <a:t>K</a:t>
            </a:r>
            <a:r>
              <a:rPr lang="en-US" sz="2000" baseline="-25000" dirty="0">
                <a:latin typeface="+mn-lt"/>
                <a:cs typeface="Times New Roman" pitchFamily="18" charset="0"/>
              </a:rPr>
              <a:t>0</a:t>
            </a:r>
            <a:endParaRPr lang="el-GR" sz="2000" dirty="0">
              <a:latin typeface="+mn-lt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092F281-822B-42C2-8576-98DCE348DB2D}"/>
              </a:ext>
            </a:extLst>
          </p:cNvPr>
          <p:cNvSpPr/>
          <p:nvPr/>
        </p:nvSpPr>
        <p:spPr>
          <a:xfrm>
            <a:off x="1515704" y="1698499"/>
            <a:ext cx="1661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  <a:cs typeface="Times New Roman" pitchFamily="18" charset="0"/>
              </a:rPr>
              <a:t>= </a:t>
            </a:r>
            <a:r>
              <a:rPr lang="en-US" sz="2000" dirty="0" err="1">
                <a:latin typeface="+mn-lt"/>
                <a:cs typeface="Times New Roman" pitchFamily="18" charset="0"/>
              </a:rPr>
              <a:t>K</a:t>
            </a:r>
            <a:r>
              <a:rPr lang="en-US" sz="2000" baseline="-25000" dirty="0" err="1">
                <a:latin typeface="+mn-lt"/>
                <a:cs typeface="Times New Roman" pitchFamily="18" charset="0"/>
              </a:rPr>
              <a:t>n</a:t>
            </a:r>
            <a:r>
              <a:rPr lang="en-US" sz="2000" baseline="-25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/ (1</a:t>
            </a:r>
            <a:r>
              <a:rPr lang="el-GR" sz="2000" dirty="0">
                <a:latin typeface="+mn-lt"/>
                <a:cs typeface="Times New Roman" pitchFamily="18" charset="0"/>
              </a:rPr>
              <a:t>+</a:t>
            </a:r>
            <a:r>
              <a:rPr lang="en-US" sz="2000" dirty="0">
                <a:latin typeface="+mn-lt"/>
                <a:cs typeface="Times New Roman" pitchFamily="18" charset="0"/>
              </a:rPr>
              <a:t>i</a:t>
            </a:r>
            <a:r>
              <a:rPr lang="el-GR" sz="2000" dirty="0">
                <a:latin typeface="+mn-lt"/>
                <a:cs typeface="Times New Roman" pitchFamily="18" charset="0"/>
              </a:rPr>
              <a:t>)</a:t>
            </a:r>
            <a:r>
              <a:rPr lang="en-US" sz="2000" baseline="30000" dirty="0">
                <a:latin typeface="+mn-lt"/>
                <a:cs typeface="Times New Roman" pitchFamily="18" charset="0"/>
              </a:rPr>
              <a:t>n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endParaRPr lang="el-GR" sz="2000" dirty="0">
              <a:latin typeface="+mn-lt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B24DB97-4AF7-46C0-A29A-B3541F18D6BA}"/>
              </a:ext>
            </a:extLst>
          </p:cNvPr>
          <p:cNvSpPr/>
          <p:nvPr/>
        </p:nvSpPr>
        <p:spPr>
          <a:xfrm>
            <a:off x="3022311" y="1736055"/>
            <a:ext cx="4108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latin typeface="+mn-lt"/>
                <a:cs typeface="Times New Roman" pitchFamily="18" charset="0"/>
              </a:rPr>
              <a:t>= 40.000 / (1,06</a:t>
            </a:r>
            <a:r>
              <a:rPr lang="el-GR" sz="2000" dirty="0">
                <a:latin typeface="+mn-lt"/>
                <a:cs typeface="Times New Roman" pitchFamily="18" charset="0"/>
              </a:rPr>
              <a:t>)</a:t>
            </a:r>
            <a:r>
              <a:rPr lang="en-US" sz="2000" baseline="30000" dirty="0">
                <a:latin typeface="+mn-lt"/>
                <a:cs typeface="Times New Roman" pitchFamily="18" charset="0"/>
              </a:rPr>
              <a:t>15</a:t>
            </a:r>
            <a:r>
              <a:rPr lang="en-US" sz="2000" dirty="0">
                <a:latin typeface="+mn-lt"/>
                <a:cs typeface="Times New Roman" pitchFamily="18" charset="0"/>
              </a:rPr>
              <a:t> = 16.690,6</a:t>
            </a:r>
            <a:r>
              <a:rPr lang="el-GR" sz="2000" dirty="0">
                <a:latin typeface="+mn-lt"/>
                <a:cs typeface="Times New Roman" pitchFamily="18" charset="0"/>
              </a:rPr>
              <a:t> ευρώ</a:t>
            </a:r>
            <a:endParaRPr lang="el-GR" sz="2000" dirty="0">
              <a:latin typeface="+mn-lt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3F31E08-A74E-44D6-A95D-3F2C68981A7B}"/>
              </a:ext>
            </a:extLst>
          </p:cNvPr>
          <p:cNvSpPr/>
          <p:nvPr/>
        </p:nvSpPr>
        <p:spPr>
          <a:xfrm>
            <a:off x="242953" y="2338574"/>
            <a:ext cx="4661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  <a:ea typeface="Calibri" pitchFamily="34" charset="0"/>
                <a:cs typeface="Times New Roman" pitchFamily="18" charset="0"/>
              </a:rPr>
              <a:t>Συντελεστής ράντας = 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000" baseline="-25000" dirty="0">
                <a:latin typeface="Calisto MT" panose="02040603050505030304"/>
                <a:cs typeface="Times New Roman" pitchFamily="18" charset="0"/>
              </a:rPr>
              <a:t>n</a:t>
            </a:r>
            <a:r>
              <a:rPr lang="en-US" sz="2000" baseline="30000" dirty="0">
                <a:latin typeface="Calisto MT" panose="02040603050505030304"/>
                <a:cs typeface="Times New Roman" pitchFamily="18" charset="0"/>
              </a:rPr>
              <a:t>i</a:t>
            </a:r>
            <a:r>
              <a:rPr lang="en-US" sz="2000" baseline="30000" dirty="0">
                <a:latin typeface="+mn-lt"/>
                <a:cs typeface="Times New Roman" pitchFamily="18" charset="0"/>
              </a:rPr>
              <a:t> </a:t>
            </a:r>
            <a:r>
              <a:rPr lang="el-GR" sz="2000" dirty="0">
                <a:latin typeface="+mn-lt"/>
                <a:cs typeface="Times New Roman" pitchFamily="18" charset="0"/>
              </a:rPr>
              <a:t>=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aseline="-250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15</a:t>
            </a:r>
            <a:r>
              <a:rPr lang="en-US" sz="2000" baseline="30000" dirty="0">
                <a:cs typeface="Times New Roman" pitchFamily="18" charset="0"/>
              </a:rPr>
              <a:t>0,06</a:t>
            </a:r>
            <a:r>
              <a:rPr lang="el-GR" sz="2000" baseline="30000" dirty="0">
                <a:latin typeface="+mn-lt"/>
                <a:cs typeface="Times New Roman" pitchFamily="18" charset="0"/>
              </a:rPr>
              <a:t> </a:t>
            </a:r>
            <a:r>
              <a:rPr lang="en-US" sz="2000" baseline="30000" dirty="0">
                <a:latin typeface="+mn-lt"/>
                <a:cs typeface="Times New Roman" pitchFamily="18" charset="0"/>
              </a:rPr>
              <a:t> </a:t>
            </a:r>
            <a:r>
              <a:rPr lang="el-GR" sz="2000" dirty="0">
                <a:latin typeface="+mn-lt"/>
                <a:cs typeface="Times New Roman" pitchFamily="18" charset="0"/>
              </a:rPr>
              <a:t>=</a:t>
            </a:r>
            <a:r>
              <a:rPr lang="en-US" sz="2000" dirty="0">
                <a:latin typeface="+mn-lt"/>
                <a:cs typeface="Times New Roman" pitchFamily="18" charset="0"/>
              </a:rPr>
              <a:t> 9,71 </a:t>
            </a:r>
            <a:endParaRPr lang="el-GR" sz="2000" dirty="0">
              <a:latin typeface="+mn-lt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C5806F28-131E-488B-B034-697AA57895C1}"/>
              </a:ext>
            </a:extLst>
          </p:cNvPr>
          <p:cNvSpPr/>
          <p:nvPr/>
        </p:nvSpPr>
        <p:spPr>
          <a:xfrm>
            <a:off x="270171" y="2978649"/>
            <a:ext cx="3310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dirty="0">
                <a:latin typeface="+mn-lt"/>
                <a:cs typeface="Times New Roman" pitchFamily="18" charset="0"/>
              </a:rPr>
              <a:t>Α</a:t>
            </a:r>
            <a:r>
              <a:rPr lang="el-GR" sz="2000" baseline="-250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aseline="-250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15</a:t>
            </a:r>
            <a:r>
              <a:rPr lang="en-US" sz="2000" baseline="30000" dirty="0">
                <a:cs typeface="Times New Roman" pitchFamily="18" charset="0"/>
              </a:rPr>
              <a:t>0,06</a:t>
            </a:r>
            <a:r>
              <a:rPr lang="el-GR" sz="2000" dirty="0">
                <a:latin typeface="+mn-lt"/>
                <a:cs typeface="Times New Roman" pitchFamily="18" charset="0"/>
              </a:rPr>
              <a:t> =16.690,6=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R</a:t>
            </a:r>
            <a:r>
              <a:rPr lang="en-US" sz="2000" dirty="0">
                <a:latin typeface="+mn-lt"/>
                <a:cs typeface="Times New Roman" pitchFamily="18" charset="0"/>
              </a:rPr>
              <a:t>*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 a</a:t>
            </a:r>
            <a:r>
              <a:rPr lang="el-GR" sz="2000" baseline="-250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aseline="-250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15</a:t>
            </a:r>
            <a:r>
              <a:rPr lang="en-US" sz="2000" baseline="30000" dirty="0">
                <a:cs typeface="Times New Roman" pitchFamily="18" charset="0"/>
              </a:rPr>
              <a:t>0,06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073430B4-5778-4931-8A2E-C77A77186D44}"/>
              </a:ext>
            </a:extLst>
          </p:cNvPr>
          <p:cNvSpPr/>
          <p:nvPr/>
        </p:nvSpPr>
        <p:spPr>
          <a:xfrm>
            <a:off x="3770772" y="3491707"/>
            <a:ext cx="2257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  <a:cs typeface="Times New Roman" pitchFamily="18" charset="0"/>
              </a:rPr>
              <a:t>16.690,6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l-GR" sz="2000" dirty="0">
                <a:latin typeface="+mn-lt"/>
                <a:cs typeface="Times New Roman" pitchFamily="18" charset="0"/>
              </a:rPr>
              <a:t>=</a:t>
            </a:r>
            <a:r>
              <a:rPr lang="en-US" sz="2000" dirty="0">
                <a:latin typeface="+mn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R</a:t>
            </a:r>
            <a:r>
              <a:rPr lang="en-US" sz="2000" dirty="0">
                <a:latin typeface="+mn-lt"/>
                <a:cs typeface="Times New Roman" pitchFamily="18" charset="0"/>
              </a:rPr>
              <a:t>*</a:t>
            </a:r>
            <a:r>
              <a:rPr lang="en-US" sz="20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+mn-lt"/>
                <a:cs typeface="Times New Roman" pitchFamily="18" charset="0"/>
              </a:rPr>
              <a:t>9,71</a:t>
            </a:r>
            <a:endParaRPr lang="el-GR" sz="2000" dirty="0">
              <a:latin typeface="+mn-lt"/>
              <a:cs typeface="Times New Roman" pitchFamily="18" charset="0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2F91BEB1-9A6B-4AAD-9032-B9E9ECE1DAE5}"/>
              </a:ext>
            </a:extLst>
          </p:cNvPr>
          <p:cNvSpPr/>
          <p:nvPr/>
        </p:nvSpPr>
        <p:spPr>
          <a:xfrm>
            <a:off x="5938442" y="3488278"/>
            <a:ext cx="2512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  <a:cs typeface="Times New Roman" pitchFamily="18" charset="0"/>
              </a:rPr>
              <a:t>ΔΗΛΑΔΗ </a:t>
            </a:r>
            <a:r>
              <a:rPr lang="en-US" sz="2000" dirty="0">
                <a:latin typeface="+mn-lt"/>
                <a:cs typeface="Times New Roman" pitchFamily="18" charset="0"/>
              </a:rPr>
              <a:t>R = </a:t>
            </a:r>
            <a:r>
              <a:rPr lang="el-GR" sz="2000" dirty="0">
                <a:latin typeface="+mn-lt"/>
                <a:cs typeface="Times New Roman" pitchFamily="18" charset="0"/>
              </a:rPr>
              <a:t>1.718,9</a:t>
            </a:r>
            <a:endParaRPr lang="el-GR" sz="2000" dirty="0">
              <a:latin typeface="+mn-lt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F7CA3185-D08D-4409-A456-C5929FF229E1}"/>
              </a:ext>
            </a:extLst>
          </p:cNvPr>
          <p:cNvSpPr/>
          <p:nvPr/>
        </p:nvSpPr>
        <p:spPr>
          <a:xfrm>
            <a:off x="1986233" y="53485"/>
            <a:ext cx="1885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R</a:t>
            </a:r>
            <a:r>
              <a:rPr lang="en-US" sz="3200" dirty="0">
                <a:latin typeface="+mn-lt"/>
                <a:cs typeface="Times New Roman" pitchFamily="18" charset="0"/>
              </a:rPr>
              <a:t>*</a:t>
            </a:r>
            <a:r>
              <a:rPr lang="en-US" sz="3200" dirty="0">
                <a:latin typeface="+mn-lt"/>
                <a:ea typeface="Calibri" pitchFamily="34" charset="0"/>
                <a:cs typeface="Times New Roman" pitchFamily="18" charset="0"/>
              </a:rPr>
              <a:t> a</a:t>
            </a:r>
            <a:r>
              <a:rPr lang="el-GR" sz="3200" baseline="-250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aseline="-250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15</a:t>
            </a:r>
            <a:r>
              <a:rPr lang="en-US" sz="3200" baseline="30000" dirty="0">
                <a:cs typeface="Times New Roman" pitchFamily="18" charset="0"/>
              </a:rPr>
              <a:t>0,06</a:t>
            </a:r>
            <a:endParaRPr lang="el-GR" sz="3200" dirty="0">
              <a:latin typeface="+mn-lt"/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ACD17656-CD30-4B1A-B520-D43432420415}"/>
              </a:ext>
            </a:extLst>
          </p:cNvPr>
          <p:cNvSpPr/>
          <p:nvPr/>
        </p:nvSpPr>
        <p:spPr>
          <a:xfrm>
            <a:off x="315649" y="53485"/>
            <a:ext cx="1805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Α</a:t>
            </a:r>
            <a:r>
              <a:rPr lang="el-GR" sz="3200" baseline="-25000" dirty="0">
                <a:solidFill>
                  <a:prstClr val="white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aseline="-25000" dirty="0">
                <a:solidFill>
                  <a:prstClr val="white"/>
                </a:solidFill>
                <a:latin typeface="+mn-lt"/>
                <a:ea typeface="Calibri" pitchFamily="34" charset="0"/>
                <a:cs typeface="Times New Roman" pitchFamily="18" charset="0"/>
              </a:rPr>
              <a:t>15</a:t>
            </a:r>
            <a:r>
              <a:rPr lang="en-US" sz="3200" baseline="30000" dirty="0">
                <a:cs typeface="Times New Roman" pitchFamily="18" charset="0"/>
              </a:rPr>
              <a:t>0,06</a:t>
            </a:r>
            <a:r>
              <a:rPr lang="el-GR" sz="32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 =</a:t>
            </a:r>
            <a:r>
              <a:rPr lang="en-US" sz="3200" dirty="0">
                <a:solidFill>
                  <a:prstClr val="white"/>
                </a:solidFill>
                <a:latin typeface="Calisto MT" panose="02040603050505030304"/>
                <a:cs typeface="Times New Roman" pitchFamily="18" charset="0"/>
              </a:rPr>
              <a:t> </a:t>
            </a:r>
            <a:endParaRPr lang="el-G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4743B2-CD8B-4F7F-A71E-72719EF2D341}"/>
              </a:ext>
            </a:extLst>
          </p:cNvPr>
          <p:cNvSpPr txBox="1"/>
          <p:nvPr/>
        </p:nvSpPr>
        <p:spPr>
          <a:xfrm>
            <a:off x="5833539" y="3028465"/>
            <a:ext cx="465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n-lt"/>
                <a:sym typeface="Wingdings" panose="05000000000000000000" pitchFamily="2" charset="2"/>
              </a:rPr>
              <a:t></a:t>
            </a:r>
            <a:endParaRPr lang="el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EEDF1A-F208-46D4-851B-049AF0505AEA}"/>
              </a:ext>
            </a:extLst>
          </p:cNvPr>
          <p:cNvSpPr txBox="1"/>
          <p:nvPr/>
        </p:nvSpPr>
        <p:spPr>
          <a:xfrm>
            <a:off x="3679842" y="3031894"/>
            <a:ext cx="2153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latin typeface="+mn-lt"/>
                <a:cs typeface="Times New Roman" pitchFamily="18" charset="0"/>
              </a:rPr>
              <a:t>16.690,6=</a:t>
            </a:r>
            <a:r>
              <a:rPr lang="en-US" sz="18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R</a:t>
            </a:r>
            <a:r>
              <a:rPr lang="en-US" sz="1800" dirty="0">
                <a:latin typeface="+mn-lt"/>
                <a:cs typeface="Times New Roman" pitchFamily="18" charset="0"/>
              </a:rPr>
              <a:t>*</a:t>
            </a:r>
            <a:r>
              <a:rPr lang="en-US" sz="1800" dirty="0">
                <a:latin typeface="+mn-lt"/>
                <a:ea typeface="Calibri" pitchFamily="34" charset="0"/>
                <a:cs typeface="Times New Roman" pitchFamily="18" charset="0"/>
              </a:rPr>
              <a:t> a</a:t>
            </a:r>
            <a:r>
              <a:rPr lang="el-GR" sz="1800" baseline="-250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baseline="-250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15</a:t>
            </a:r>
            <a:r>
              <a:rPr lang="en-US" sz="1800" baseline="30000" dirty="0">
                <a:cs typeface="Times New Roman" pitchFamily="18" charset="0"/>
              </a:rPr>
              <a:t>0,06</a:t>
            </a:r>
            <a:endParaRPr lang="el-G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3C9736-05D1-4A9F-8FBC-CAC686F72531}"/>
              </a:ext>
            </a:extLst>
          </p:cNvPr>
          <p:cNvSpPr txBox="1"/>
          <p:nvPr/>
        </p:nvSpPr>
        <p:spPr>
          <a:xfrm>
            <a:off x="3347758" y="3059668"/>
            <a:ext cx="465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n-lt"/>
                <a:sym typeface="Wingdings" panose="05000000000000000000" pitchFamily="2" charset="2"/>
              </a:rPr>
              <a:t>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81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/>
      <p:bldP spid="12" grpId="0"/>
      <p:bldP spid="13" grpId="0"/>
      <p:bldP spid="14" grpId="0"/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</a:t>
            </a:r>
            <a:r>
              <a:rPr lang="en-US" b="1" dirty="0"/>
              <a:t> 6</a:t>
            </a:r>
            <a:r>
              <a:rPr lang="el-GR" b="1" dirty="0"/>
              <a:t> 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2128598"/>
          </a:xfrm>
        </p:spPr>
        <p:txBody>
          <a:bodyPr>
            <a:normAutofit/>
          </a:bodyPr>
          <a:lstStyle/>
          <a:p>
            <a:pPr indent="-342900" algn="just">
              <a:spcBef>
                <a:spcPct val="0"/>
              </a:spcBef>
            </a:pPr>
            <a:r>
              <a:rPr lang="el-GR" sz="2000" dirty="0">
                <a:ea typeface="Calibri" pitchFamily="34" charset="0"/>
                <a:cs typeface="Times New Roman" pitchFamily="18" charset="0"/>
              </a:rPr>
              <a:t>Εισοδηματίας αναμένει, μετά 15 έτη, το σχηματισμό 40.000 ευρώ, στο λογαριασμό του σε τράπεζα που δίνει 6 % ετήσιο επιτόκιο στις καταθέσεις. Να βρεθεί η αξία της κάθε </a:t>
            </a:r>
            <a:r>
              <a:rPr lang="el-GR" sz="2000" b="1" u="sng" dirty="0">
                <a:ea typeface="Calibri" pitchFamily="34" charset="0"/>
                <a:cs typeface="Times New Roman" pitchFamily="18" charset="0"/>
              </a:rPr>
              <a:t>δόσης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 που καταβάλει ο εισοδηματίας στο </a:t>
            </a:r>
            <a:r>
              <a:rPr lang="el-GR" sz="2000" b="1" u="sng" dirty="0">
                <a:ea typeface="Calibri" pitchFamily="34" charset="0"/>
                <a:cs typeface="Times New Roman" pitchFamily="18" charset="0"/>
              </a:rPr>
              <a:t>τέλος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 κάθε έτους. Επίσης, να λυθεί η άσκηση με την υπόθεση ότι οι καταβολές γίνονται στην </a:t>
            </a:r>
            <a:r>
              <a:rPr lang="el-GR" sz="2000" b="1" u="sng" dirty="0">
                <a:ea typeface="Calibri" pitchFamily="34" charset="0"/>
                <a:cs typeface="Times New Roman" pitchFamily="18" charset="0"/>
              </a:rPr>
              <a:t>αρχή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 κάθε έτους.    </a:t>
            </a:r>
            <a:endParaRPr lang="el-GR" sz="2000" dirty="0"/>
          </a:p>
          <a:p>
            <a:pPr marL="0" lvl="0" indent="0">
              <a:spcBef>
                <a:spcPct val="0"/>
              </a:spcBef>
              <a:buNone/>
            </a:pPr>
            <a:r>
              <a:rPr lang="el-GR" sz="2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Λύση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 </a:t>
            </a:r>
            <a:endParaRPr lang="el-GR" sz="20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7D7428C-0AAA-43CB-8D41-DC86D1A08052}"/>
              </a:ext>
            </a:extLst>
          </p:cNvPr>
          <p:cNvSpPr/>
          <p:nvPr/>
        </p:nvSpPr>
        <p:spPr>
          <a:xfrm>
            <a:off x="547537" y="3885789"/>
            <a:ext cx="801445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l-GR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α) Οι καταβολές γίνονται στο τέλος κάθε έτους.</a:t>
            </a:r>
            <a:r>
              <a:rPr lang="en-US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l-GR" sz="4400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Β’ ΤΡΟΠΟΣ </a:t>
            </a:r>
            <a:endParaRPr lang="el-GR" dirty="0">
              <a:solidFill>
                <a:srgbClr val="FF0000"/>
              </a:solidFill>
              <a:latin typeface="+mn-lt"/>
            </a:endParaRPr>
          </a:p>
          <a:p>
            <a:pPr lvl="0" algn="just"/>
            <a:r>
              <a:rPr lang="el-GR" dirty="0">
                <a:latin typeface="+mn-lt"/>
                <a:ea typeface="Calibri" pitchFamily="34" charset="0"/>
                <a:cs typeface="Times New Roman" pitchFamily="18" charset="0"/>
              </a:rPr>
              <a:t>Το ποσό των 40.000 ευρώ αποτελεί την τελική αξία ράντας με επιτόκιο 6%. </a:t>
            </a:r>
            <a:endParaRPr lang="en-US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Ο συντελεστής </a:t>
            </a:r>
            <a:r>
              <a:rPr lang="en-US" sz="19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S</a:t>
            </a:r>
            <a:r>
              <a:rPr lang="en-US" sz="1900" baseline="-25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  <a:cs typeface="Times New Roman" pitchFamily="18" charset="0"/>
              </a:rPr>
              <a:t>i</a:t>
            </a:r>
            <a:r>
              <a:rPr lang="en-US" sz="1900" baseline="30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  <a:cs typeface="Times New Roman" pitchFamily="18" charset="0"/>
              </a:rPr>
              <a:t>n</a:t>
            </a: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 είναι η τελική αξία μιας </a:t>
            </a:r>
            <a:r>
              <a:rPr lang="el-GR" sz="20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μοναδιαίας</a:t>
            </a: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 ληξιπρόθεσμης ράντας με επιτόκιο 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i </a:t>
            </a: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για </a:t>
            </a:r>
            <a:r>
              <a:rPr lang="en-US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</a:rPr>
              <a:t>n </a:t>
            </a:r>
            <a:r>
              <a:rPr lang="el-GR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j-lt"/>
              </a:rPr>
              <a:t>όρος μιας νομισματικής μονάδας.</a:t>
            </a:r>
            <a:endParaRPr lang="en-US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2677BC0-931D-4A87-A740-1C87D7ED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EBD67400-963D-481B-8033-1D7BF0CB2BDE}"/>
              </a:ext>
            </a:extLst>
          </p:cNvPr>
          <p:cNvGrpSpPr/>
          <p:nvPr/>
        </p:nvGrpSpPr>
        <p:grpSpPr>
          <a:xfrm>
            <a:off x="1021008" y="3042076"/>
            <a:ext cx="7547496" cy="396457"/>
            <a:chOff x="1031171" y="3104551"/>
            <a:chExt cx="7547496" cy="396457"/>
          </a:xfrm>
        </p:grpSpPr>
        <p:cxnSp>
          <p:nvCxnSpPr>
            <p:cNvPr id="6" name="Ευθεία γραμμή σύνδεσης 5">
              <a:extLst>
                <a:ext uri="{FF2B5EF4-FFF2-40B4-BE49-F238E27FC236}">
                  <a16:creationId xmlns:a16="http://schemas.microsoft.com/office/drawing/2014/main" id="{C9A490DE-1AC8-44A5-9E02-AB3FAC262E45}"/>
                </a:ext>
              </a:extLst>
            </p:cNvPr>
            <p:cNvCxnSpPr/>
            <p:nvPr/>
          </p:nvCxnSpPr>
          <p:spPr>
            <a:xfrm>
              <a:off x="1187624" y="3501008"/>
              <a:ext cx="71287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CF0F11-EA1A-4AF4-86AE-5B89C2BA49F7}"/>
                </a:ext>
              </a:extLst>
            </p:cNvPr>
            <p:cNvSpPr txBox="1"/>
            <p:nvPr/>
          </p:nvSpPr>
          <p:spPr>
            <a:xfrm>
              <a:off x="1031171" y="311506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0</a:t>
              </a:r>
              <a:endParaRPr lang="el-GR" dirty="0"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996E65-D0B7-47CB-9010-B76D3F049524}"/>
                </a:ext>
              </a:extLst>
            </p:cNvPr>
            <p:cNvSpPr txBox="1"/>
            <p:nvPr/>
          </p:nvSpPr>
          <p:spPr>
            <a:xfrm>
              <a:off x="8159963" y="313167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15</a:t>
              </a:r>
              <a:endParaRPr lang="el-GR" dirty="0">
                <a:latin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40D0E7-645C-4E75-996A-E960030D6F15}"/>
                </a:ext>
              </a:extLst>
            </p:cNvPr>
            <p:cNvSpPr txBox="1"/>
            <p:nvPr/>
          </p:nvSpPr>
          <p:spPr>
            <a:xfrm>
              <a:off x="1763688" y="311506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1</a:t>
              </a:r>
              <a:endParaRPr lang="el-GR" dirty="0">
                <a:latin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A431B8-E267-40DC-BA6A-28EB6B745FFB}"/>
                </a:ext>
              </a:extLst>
            </p:cNvPr>
            <p:cNvSpPr txBox="1"/>
            <p:nvPr/>
          </p:nvSpPr>
          <p:spPr>
            <a:xfrm>
              <a:off x="2463668" y="31045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2</a:t>
              </a:r>
              <a:endParaRPr lang="el-GR" dirty="0"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F1D14B-3426-46F4-A0AE-4AC2D2182C4A}"/>
                </a:ext>
              </a:extLst>
            </p:cNvPr>
            <p:cNvSpPr txBox="1"/>
            <p:nvPr/>
          </p:nvSpPr>
          <p:spPr>
            <a:xfrm>
              <a:off x="7223859" y="311506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14</a:t>
              </a:r>
              <a:endParaRPr lang="el-GR" dirty="0">
                <a:latin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7F539C-54F4-40EA-9675-37E02AA1B7D8}"/>
                </a:ext>
              </a:extLst>
            </p:cNvPr>
            <p:cNvSpPr txBox="1"/>
            <p:nvPr/>
          </p:nvSpPr>
          <p:spPr>
            <a:xfrm>
              <a:off x="4283968" y="3131676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………………</a:t>
              </a:r>
              <a:endParaRPr lang="el-GR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A7DC17B-AF9F-4EBD-9184-16BED9D083BC}"/>
              </a:ext>
            </a:extLst>
          </p:cNvPr>
          <p:cNvSpPr txBox="1"/>
          <p:nvPr/>
        </p:nvSpPr>
        <p:spPr>
          <a:xfrm>
            <a:off x="7899474" y="2563805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40.000</a:t>
            </a:r>
            <a:endParaRPr lang="el-GR" sz="2400" dirty="0">
              <a:latin typeface="+mn-lt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FF349EF-95DC-4C19-AABA-C5CF9BCB001E}"/>
              </a:ext>
            </a:extLst>
          </p:cNvPr>
          <p:cNvSpPr/>
          <p:nvPr/>
        </p:nvSpPr>
        <p:spPr>
          <a:xfrm>
            <a:off x="4644008" y="4675389"/>
            <a:ext cx="1842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R</a:t>
            </a:r>
            <a:r>
              <a:rPr lang="en-US" sz="3200" dirty="0">
                <a:latin typeface="+mn-lt"/>
                <a:cs typeface="Times New Roman" pitchFamily="18" charset="0"/>
              </a:rPr>
              <a:t>*</a:t>
            </a:r>
            <a:r>
              <a:rPr lang="en-US" sz="3200" dirty="0">
                <a:latin typeface="+mn-lt"/>
                <a:ea typeface="Calibri" pitchFamily="34" charset="0"/>
                <a:cs typeface="Times New Roman" pitchFamily="18" charset="0"/>
              </a:rPr>
              <a:t> s</a:t>
            </a:r>
            <a:r>
              <a:rPr lang="el-GR" sz="3200" baseline="-250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aseline="-250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15</a:t>
            </a:r>
            <a:r>
              <a:rPr lang="en-US" sz="3200" baseline="30000" dirty="0">
                <a:cs typeface="Times New Roman" pitchFamily="18" charset="0"/>
              </a:rPr>
              <a:t>0,06</a:t>
            </a:r>
            <a:endParaRPr lang="el-GR" sz="3200" dirty="0">
              <a:latin typeface="+mn-lt"/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024A368F-DF14-494D-80C9-83D8A0DDB04C}"/>
              </a:ext>
            </a:extLst>
          </p:cNvPr>
          <p:cNvSpPr/>
          <p:nvPr/>
        </p:nvSpPr>
        <p:spPr>
          <a:xfrm>
            <a:off x="2973424" y="4675389"/>
            <a:ext cx="1800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S</a:t>
            </a:r>
            <a:r>
              <a:rPr lang="el-GR" sz="3200" baseline="-25000" dirty="0">
                <a:solidFill>
                  <a:prstClr val="white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aseline="-250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15</a:t>
            </a:r>
            <a:r>
              <a:rPr lang="en-US" sz="3200" baseline="30000" dirty="0">
                <a:cs typeface="Times New Roman" pitchFamily="18" charset="0"/>
              </a:rPr>
              <a:t>0,06</a:t>
            </a:r>
            <a:r>
              <a:rPr lang="el-GR" sz="3200" dirty="0">
                <a:solidFill>
                  <a:prstClr val="white"/>
                </a:solidFill>
                <a:latin typeface="+mn-lt"/>
                <a:cs typeface="Times New Roman" pitchFamily="18" charset="0"/>
              </a:rPr>
              <a:t> =</a:t>
            </a:r>
            <a:r>
              <a:rPr lang="en-US" sz="3200" dirty="0">
                <a:solidFill>
                  <a:prstClr val="white"/>
                </a:solidFill>
                <a:latin typeface="Calisto MT" panose="02040603050505030304"/>
                <a:cs typeface="Times New Roman" pitchFamily="18" charset="0"/>
              </a:rPr>
              <a:t> </a:t>
            </a:r>
            <a:endParaRPr lang="el-GR" dirty="0"/>
          </a:p>
        </p:txBody>
      </p: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BAE8E180-1C58-4038-9A3C-016AB98E9EAA}"/>
              </a:ext>
            </a:extLst>
          </p:cNvPr>
          <p:cNvCxnSpPr/>
          <p:nvPr/>
        </p:nvCxnSpPr>
        <p:spPr>
          <a:xfrm>
            <a:off x="3635896" y="5373216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A347E67-452E-496E-B716-CCF5F83C7861}"/>
              </a:ext>
            </a:extLst>
          </p:cNvPr>
          <p:cNvSpPr txBox="1"/>
          <p:nvPr/>
        </p:nvSpPr>
        <p:spPr>
          <a:xfrm>
            <a:off x="3031422" y="599032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solidFill>
                  <a:prstClr val="white"/>
                </a:solidFill>
                <a:latin typeface="Calisto MT" panose="02040603050505030304"/>
              </a:rPr>
              <a:t>40.000</a:t>
            </a:r>
            <a:endParaRPr lang="el-GR" sz="24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C7265C-816A-41F4-BE87-5E08DEAC310B}"/>
              </a:ext>
            </a:extLst>
          </p:cNvPr>
          <p:cNvSpPr txBox="1"/>
          <p:nvPr/>
        </p:nvSpPr>
        <p:spPr>
          <a:xfrm>
            <a:off x="4061188" y="38703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???????????</a:t>
            </a:r>
            <a:endParaRPr lang="el-GR" dirty="0"/>
          </a:p>
        </p:txBody>
      </p: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60FF41B0-7F7C-418A-B3B0-0F5BD5F0B336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4858843" y="4239700"/>
            <a:ext cx="0" cy="4854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9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826831-6D44-4144-A4EE-15F9D6BB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</a:t>
            </a:r>
            <a:r>
              <a:rPr lang="en-US" b="1" dirty="0"/>
              <a:t> 6</a:t>
            </a:r>
            <a:r>
              <a:rPr lang="el-GR" b="1" dirty="0"/>
              <a:t>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0AAD94-91A9-4888-95CC-C6F61A134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662555"/>
          </a:xfrm>
        </p:spPr>
        <p:txBody>
          <a:bodyPr/>
          <a:lstStyle/>
          <a:p>
            <a:pPr marL="36900" indent="0">
              <a:buNone/>
            </a:pPr>
            <a:r>
              <a:rPr lang="en-US" sz="2800" dirty="0">
                <a:solidFill>
                  <a:prstClr val="white"/>
                </a:solidFill>
                <a:cs typeface="Times New Roman" pitchFamily="18" charset="0"/>
              </a:rPr>
              <a:t>S</a:t>
            </a:r>
            <a:r>
              <a:rPr lang="el-GR" sz="2800" baseline="-250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aseline="-250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15</a:t>
            </a:r>
            <a:r>
              <a:rPr lang="en-US" sz="2800" baseline="30000" dirty="0">
                <a:cs typeface="Times New Roman" pitchFamily="18" charset="0"/>
              </a:rPr>
              <a:t>0,06 </a:t>
            </a:r>
            <a:r>
              <a:rPr lang="el-GR" sz="2800" dirty="0">
                <a:solidFill>
                  <a:prstClr val="white"/>
                </a:solidFill>
                <a:cs typeface="Times New Roman" pitchFamily="18" charset="0"/>
              </a:rPr>
              <a:t>=</a:t>
            </a:r>
            <a:r>
              <a:rPr lang="en-US" sz="28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R</a:t>
            </a:r>
            <a:r>
              <a:rPr lang="en-US" sz="2800" dirty="0">
                <a:cs typeface="Times New Roman" pitchFamily="18" charset="0"/>
              </a:rPr>
              <a:t>*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s</a:t>
            </a:r>
            <a:r>
              <a:rPr lang="el-GR" sz="2800" baseline="-250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aseline="-250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15</a:t>
            </a:r>
            <a:r>
              <a:rPr lang="en-US" sz="2800" baseline="30000" dirty="0">
                <a:cs typeface="Times New Roman" pitchFamily="18" charset="0"/>
              </a:rPr>
              <a:t>0,06</a:t>
            </a:r>
            <a:endParaRPr lang="el-GR" sz="28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045DBEC-CFE8-4330-BE03-92048922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B81AD1BB-BBAC-4112-9BCC-EAAE9FE4B85B}"/>
                  </a:ext>
                </a:extLst>
              </p:cNvPr>
              <p:cNvSpPr txBox="1"/>
              <p:nvPr/>
            </p:nvSpPr>
            <p:spPr>
              <a:xfrm>
                <a:off x="2627784" y="2760944"/>
                <a:ext cx="2495550" cy="7950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l-GR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0,06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l-GR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el-GR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0,06</m:t>
                          </m:r>
                        </m:den>
                      </m:f>
                    </m:oMath>
                  </m:oMathPara>
                </a14:m>
                <a:endParaRPr lang="el-G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B81AD1BB-BBAC-4112-9BCC-EAAE9FE4B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760944"/>
                <a:ext cx="2495550" cy="7950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12F25B0-A8F8-4EE1-96B6-67752C2F81EE}"/>
              </a:ext>
            </a:extLst>
          </p:cNvPr>
          <p:cNvSpPr/>
          <p:nvPr/>
        </p:nvSpPr>
        <p:spPr>
          <a:xfrm>
            <a:off x="693332" y="2955395"/>
            <a:ext cx="2175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900" lvl="0" defTabSz="457200" fontAlgn="auto"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SzPct val="70000"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cs typeface="Times New Roman" pitchFamily="18" charset="0"/>
              </a:rPr>
              <a:t>40.000 = 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cs typeface="Times New Roman" pitchFamily="18" charset="0"/>
              </a:rPr>
              <a:t>R</a:t>
            </a:r>
            <a:r>
              <a:rPr lang="el-GR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cs typeface="Times New Roman" pitchFamily="18" charset="0"/>
              </a:rPr>
              <a:t>*</a:t>
            </a:r>
            <a:endParaRPr lang="el-GR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+mn-lt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D44764DC-595A-455B-87C8-B5D40C3C4655}"/>
              </a:ext>
            </a:extLst>
          </p:cNvPr>
          <p:cNvSpPr/>
          <p:nvPr/>
        </p:nvSpPr>
        <p:spPr>
          <a:xfrm>
            <a:off x="685346" y="4201386"/>
            <a:ext cx="3647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900" lvl="0" defTabSz="457200" fontAlgn="auto"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SzPct val="70000"/>
            </a:pP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  <a:cs typeface="Times New Roman" pitchFamily="18" charset="0"/>
              </a:rPr>
              <a:t>40.000 = 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  <a:cs typeface="Times New Roman" pitchFamily="18" charset="0"/>
              </a:rPr>
              <a:t>R</a:t>
            </a:r>
            <a:r>
              <a:rPr lang="el-GR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  <a:cs typeface="Times New Roman" pitchFamily="18" charset="0"/>
              </a:rPr>
              <a:t>*</a:t>
            </a:r>
            <a:r>
              <a:rPr lang="el-GR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  <a:cs typeface="Times New Roman" pitchFamily="18" charset="0"/>
              </a:rPr>
              <a:t> 23,27597</a:t>
            </a:r>
            <a:endParaRPr lang="el-GR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+mn-lt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66A88E82-BB51-4B91-B852-8CB66D56900A}"/>
              </a:ext>
            </a:extLst>
          </p:cNvPr>
          <p:cNvSpPr/>
          <p:nvPr/>
        </p:nvSpPr>
        <p:spPr>
          <a:xfrm>
            <a:off x="5108143" y="2955395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alisto MT" panose="02040603050505030304"/>
                <a:sym typeface="Wingdings" panose="05000000000000000000" pitchFamily="2" charset="2"/>
              </a:rPr>
              <a:t></a:t>
            </a:r>
            <a:endParaRPr lang="el-GR" sz="2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C1C2A369-EA1A-47B4-AB20-64C642113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369" y="4381944"/>
            <a:ext cx="4572000" cy="2332960"/>
          </a:xfrm>
          <a:prstGeom prst="rect">
            <a:avLst/>
          </a:prstGeom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654FF627-D94B-4528-A1F6-5796A08D0BD1}"/>
              </a:ext>
            </a:extLst>
          </p:cNvPr>
          <p:cNvSpPr/>
          <p:nvPr/>
        </p:nvSpPr>
        <p:spPr>
          <a:xfrm>
            <a:off x="693332" y="5284996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  <a:cs typeface="Times New Roman" pitchFamily="18" charset="0"/>
              </a:rPr>
              <a:t>R</a:t>
            </a:r>
            <a:r>
              <a:rPr lang="el-GR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  <a:cs typeface="Times New Roman" pitchFamily="18" charset="0"/>
              </a:rPr>
              <a:t> </a:t>
            </a:r>
            <a:r>
              <a:rPr lang="en-US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  <a:cs typeface="Times New Roman" pitchFamily="18" charset="0"/>
              </a:rPr>
              <a:t>=</a:t>
            </a:r>
            <a:r>
              <a:rPr lang="el-GR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Calisto MT" panose="02040603050505030304"/>
                <a:cs typeface="Times New Roman" pitchFamily="18" charset="0"/>
              </a:rPr>
              <a:t> 1.718,511</a:t>
            </a:r>
            <a:r>
              <a:rPr lang="el-GR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591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</a:t>
            </a:r>
            <a:r>
              <a:rPr lang="en-US" b="1" dirty="0"/>
              <a:t> 6</a:t>
            </a:r>
            <a:r>
              <a:rPr lang="el-GR" b="1" dirty="0"/>
              <a:t>  </a:t>
            </a:r>
            <a:r>
              <a:rPr lang="en-US" b="1" dirty="0"/>
              <a:t> </a:t>
            </a:r>
            <a:endParaRPr lang="el-GR" b="1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1624542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l-GR" sz="22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β</a:t>
            </a:r>
            <a:r>
              <a:rPr lang="en-US" sz="22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) </a:t>
            </a:r>
            <a:r>
              <a:rPr lang="el-GR" sz="22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Οι καταβολές γίνονται στην αρχή κάθε έτους. </a:t>
            </a:r>
            <a:endParaRPr lang="en-US" sz="22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Η διαφορά της προκαταβλητέας ράντας από την ληξιπρόθεσμη έιναι ο συντελεστής </a:t>
            </a:r>
            <a:r>
              <a:rPr lang="el-GR" sz="22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(1+</a:t>
            </a:r>
            <a:r>
              <a:rPr lang="en-US" sz="22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i)</a:t>
            </a:r>
            <a:r>
              <a:rPr lang="en-US" sz="2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επόμένως πολύ εύκολα υπολογίζεται η αξία του όρου </a:t>
            </a:r>
            <a:r>
              <a:rPr lang="en-US" sz="2200" dirty="0">
                <a:ea typeface="Calibri" pitchFamily="34" charset="0"/>
                <a:cs typeface="Times New Roman" pitchFamily="18" charset="0"/>
              </a:rPr>
              <a:t>R 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ως εξής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37CAE9F-96B2-4522-BEC4-5581BA28BAB1}"/>
              </a:ext>
            </a:extLst>
          </p:cNvPr>
          <p:cNvSpPr/>
          <p:nvPr/>
        </p:nvSpPr>
        <p:spPr>
          <a:xfrm>
            <a:off x="539552" y="4993970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</a:t>
            </a:r>
            <a:r>
              <a:rPr lang="en-US" sz="24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R = 1.621,6 </a:t>
            </a:r>
            <a:r>
              <a:rPr lang="el-GR" sz="2400" dirty="0">
                <a:latin typeface="+mn-lt"/>
                <a:ea typeface="Calibri" pitchFamily="34" charset="0"/>
                <a:cs typeface="Times New Roman" pitchFamily="18" charset="0"/>
              </a:rPr>
              <a:t>ευρώ η αξία της κάθε δόσης</a:t>
            </a:r>
            <a:r>
              <a:rPr lang="en-US" sz="24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lang="el-GR" sz="24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9C97B77-7CD3-49C1-9CAE-C0DFD88721DE}"/>
              </a:ext>
            </a:extLst>
          </p:cNvPr>
          <p:cNvSpPr/>
          <p:nvPr/>
        </p:nvSpPr>
        <p:spPr>
          <a:xfrm>
            <a:off x="550227" y="3530859"/>
            <a:ext cx="4110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400" dirty="0">
                <a:latin typeface="+mn-lt"/>
                <a:ea typeface="Calibri" pitchFamily="34" charset="0"/>
                <a:cs typeface="Times New Roman" pitchFamily="18" charset="0"/>
              </a:rPr>
              <a:t>Α</a:t>
            </a:r>
            <a:r>
              <a:rPr lang="en-US" sz="2400" baseline="-25000" dirty="0" err="1">
                <a:latin typeface="+mn-lt"/>
                <a:cs typeface="Times New Roman" pitchFamily="18" charset="0"/>
              </a:rPr>
              <a:t>n</a:t>
            </a:r>
            <a:r>
              <a:rPr lang="en-US" sz="2400" baseline="30000" dirty="0" err="1">
                <a:latin typeface="+mn-lt"/>
                <a:cs typeface="Times New Roman" pitchFamily="18" charset="0"/>
              </a:rPr>
              <a:t>i</a:t>
            </a:r>
            <a:r>
              <a:rPr lang="el-GR" sz="2400" dirty="0">
                <a:latin typeface="+mn-lt"/>
                <a:cs typeface="Times New Roman" pitchFamily="18" charset="0"/>
              </a:rPr>
              <a:t>=</a:t>
            </a:r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400" dirty="0">
                <a:latin typeface="+mn-lt"/>
                <a:ea typeface="Calibri" pitchFamily="34" charset="0"/>
                <a:cs typeface="Times New Roman" pitchFamily="18" charset="0"/>
              </a:rPr>
              <a:t>Α</a:t>
            </a:r>
            <a:r>
              <a:rPr lang="en-US" sz="2400" baseline="-25000" dirty="0">
                <a:solidFill>
                  <a:prstClr val="white"/>
                </a:solidFill>
                <a:latin typeface="Calisto MT" panose="02040603050505030304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aseline="-250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15</a:t>
            </a:r>
            <a:r>
              <a:rPr lang="en-US" sz="2400" baseline="30000" dirty="0">
                <a:cs typeface="Times New Roman" pitchFamily="18" charset="0"/>
              </a:rPr>
              <a:t>0,06</a:t>
            </a:r>
            <a:r>
              <a:rPr lang="en-US" sz="2400" baseline="30000" dirty="0">
                <a:solidFill>
                  <a:prstClr val="white"/>
                </a:solidFill>
                <a:latin typeface="Calisto MT" panose="02040603050505030304"/>
                <a:cs typeface="Times New Roman" pitchFamily="18" charset="0"/>
              </a:rPr>
              <a:t> </a:t>
            </a:r>
            <a:r>
              <a:rPr lang="el-GR" sz="2400" dirty="0">
                <a:latin typeface="+mn-lt"/>
                <a:cs typeface="Times New Roman" pitchFamily="18" charset="0"/>
              </a:rPr>
              <a:t>=</a:t>
            </a:r>
            <a:r>
              <a:rPr lang="el-GR" sz="24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(1+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i</a:t>
            </a:r>
            <a:r>
              <a:rPr lang="el-GR" sz="24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)</a:t>
            </a:r>
            <a:r>
              <a:rPr lang="el-GR" sz="2400" dirty="0">
                <a:latin typeface="+mn-lt"/>
                <a:cs typeface="Times New Roman" pitchFamily="18" charset="0"/>
              </a:rPr>
              <a:t>*</a:t>
            </a:r>
            <a:r>
              <a:rPr lang="en-US" sz="2400" dirty="0">
                <a:latin typeface="+mn-lt"/>
                <a:cs typeface="Times New Roman" pitchFamily="18" charset="0"/>
              </a:rPr>
              <a:t>R*</a:t>
            </a:r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 a</a:t>
            </a:r>
            <a:r>
              <a:rPr lang="en-US" sz="2400" baseline="-25000" dirty="0">
                <a:solidFill>
                  <a:prstClr val="white"/>
                </a:solidFill>
                <a:latin typeface="Calisto MT" panose="02040603050505030304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aseline="-250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15</a:t>
            </a:r>
            <a:r>
              <a:rPr lang="en-US" sz="2400" baseline="30000" dirty="0">
                <a:cs typeface="Times New Roman" pitchFamily="18" charset="0"/>
              </a:rPr>
              <a:t>0,06</a:t>
            </a:r>
            <a:endParaRPr lang="el-GR" sz="2400" dirty="0">
              <a:latin typeface="+mn-lt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09F192AD-3F69-4121-9F31-82F3C78C1FC1}"/>
              </a:ext>
            </a:extLst>
          </p:cNvPr>
          <p:cNvSpPr/>
          <p:nvPr/>
        </p:nvSpPr>
        <p:spPr>
          <a:xfrm>
            <a:off x="4283968" y="3605248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</a:t>
            </a:r>
            <a:r>
              <a:rPr lang="en-US" sz="2400" b="1" dirty="0">
                <a:latin typeface="+mn-lt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16.690,6 =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1,06</a:t>
            </a:r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*R*9,71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718C80C-258A-4F07-B572-A04F891D3FBA}"/>
              </a:ext>
            </a:extLst>
          </p:cNvPr>
          <p:cNvSpPr/>
          <p:nvPr/>
        </p:nvSpPr>
        <p:spPr>
          <a:xfrm>
            <a:off x="539552" y="4315168"/>
            <a:ext cx="422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sym typeface="Wingdings" panose="05000000000000000000" pitchFamily="2" charset="2"/>
              </a:rPr>
              <a:t></a:t>
            </a:r>
            <a:r>
              <a:rPr lang="en-US" sz="2400" b="1" dirty="0">
                <a:latin typeface="+mn-lt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R</a:t>
            </a:r>
            <a:r>
              <a:rPr lang="en-US" sz="2400" b="1" dirty="0">
                <a:latin typeface="+mn-lt"/>
                <a:ea typeface="Calibri" pitchFamily="34" charset="0"/>
                <a:cs typeface="Times New Roman" pitchFamily="18" charset="0"/>
              </a:rPr>
              <a:t>  = </a:t>
            </a:r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16.690,6 / (1,06*9,71)</a:t>
            </a:r>
          </a:p>
        </p:txBody>
      </p:sp>
    </p:spTree>
    <p:extLst>
      <p:ext uri="{BB962C8B-B14F-4D97-AF65-F5344CB8AC3E}">
        <p14:creationId xmlns:p14="http://schemas.microsoft.com/office/powerpoint/2010/main" val="39955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87D4668-AB1D-42F9-B7B6-32A86D3CC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C7B6F61-6BE0-4BB7-BEA2-71FED48CBECB}"/>
              </a:ext>
            </a:extLst>
          </p:cNvPr>
          <p:cNvSpPr/>
          <p:nvPr/>
        </p:nvSpPr>
        <p:spPr>
          <a:xfrm>
            <a:off x="3373494" y="2979754"/>
            <a:ext cx="2645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Ληξιπρόθεσμη ράντα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629B8-FAF2-4B8A-8ECE-ADE8E099801F}"/>
              </a:ext>
            </a:extLst>
          </p:cNvPr>
          <p:cNvSpPr txBox="1"/>
          <p:nvPr/>
        </p:nvSpPr>
        <p:spPr>
          <a:xfrm>
            <a:off x="1561024" y="15613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817A2C-AFEB-46D3-B5EF-ECFA00E55804}"/>
              </a:ext>
            </a:extLst>
          </p:cNvPr>
          <p:cNvSpPr txBox="1"/>
          <p:nvPr/>
        </p:nvSpPr>
        <p:spPr>
          <a:xfrm>
            <a:off x="2353815" y="15613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117DBE-28AA-45BC-A78E-6D930F4C4285}"/>
              </a:ext>
            </a:extLst>
          </p:cNvPr>
          <p:cNvSpPr txBox="1"/>
          <p:nvPr/>
        </p:nvSpPr>
        <p:spPr>
          <a:xfrm>
            <a:off x="3146606" y="15613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FA1EED-4854-4558-8177-5911531D81A6}"/>
              </a:ext>
            </a:extLst>
          </p:cNvPr>
          <p:cNvSpPr txBox="1"/>
          <p:nvPr/>
        </p:nvSpPr>
        <p:spPr>
          <a:xfrm>
            <a:off x="3925522" y="1546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AFFD5-42EE-4617-B009-436D75554433}"/>
              </a:ext>
            </a:extLst>
          </p:cNvPr>
          <p:cNvSpPr txBox="1"/>
          <p:nvPr/>
        </p:nvSpPr>
        <p:spPr>
          <a:xfrm>
            <a:off x="4718313" y="1546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3123E-D42E-455F-9736-C38597E65E57}"/>
              </a:ext>
            </a:extLst>
          </p:cNvPr>
          <p:cNvSpPr txBox="1"/>
          <p:nvPr/>
        </p:nvSpPr>
        <p:spPr>
          <a:xfrm>
            <a:off x="5511104" y="1546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22CEC9-06F3-422E-BE84-7748940898C9}"/>
              </a:ext>
            </a:extLst>
          </p:cNvPr>
          <p:cNvSpPr txBox="1"/>
          <p:nvPr/>
        </p:nvSpPr>
        <p:spPr>
          <a:xfrm>
            <a:off x="6262503" y="15401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46D125-1FED-4E2B-9D91-31C00CC0B4E8}"/>
              </a:ext>
            </a:extLst>
          </p:cNvPr>
          <p:cNvSpPr txBox="1"/>
          <p:nvPr/>
        </p:nvSpPr>
        <p:spPr>
          <a:xfrm>
            <a:off x="7055294" y="15401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EA21EC-007E-433B-9D65-3AFFA802D0B6}"/>
              </a:ext>
            </a:extLst>
          </p:cNvPr>
          <p:cNvSpPr txBox="1"/>
          <p:nvPr/>
        </p:nvSpPr>
        <p:spPr>
          <a:xfrm>
            <a:off x="7848085" y="15401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9</a:t>
            </a:r>
          </a:p>
        </p:txBody>
      </p: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A339A6ED-AD8D-408B-AE1E-DC503FCD2448}"/>
              </a:ext>
            </a:extLst>
          </p:cNvPr>
          <p:cNvCxnSpPr>
            <a:cxnSpLocks/>
          </p:cNvCxnSpPr>
          <p:nvPr/>
        </p:nvCxnSpPr>
        <p:spPr>
          <a:xfrm flipH="1">
            <a:off x="1819807" y="1059197"/>
            <a:ext cx="943634" cy="805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319CD4E1-9639-4D0D-B505-684773FA1F2A}"/>
              </a:ext>
            </a:extLst>
          </p:cNvPr>
          <p:cNvCxnSpPr>
            <a:cxnSpLocks/>
          </p:cNvCxnSpPr>
          <p:nvPr/>
        </p:nvCxnSpPr>
        <p:spPr>
          <a:xfrm flipH="1">
            <a:off x="2655501" y="1038909"/>
            <a:ext cx="943634" cy="805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>
            <a:extLst>
              <a:ext uri="{FF2B5EF4-FFF2-40B4-BE49-F238E27FC236}">
                <a16:creationId xmlns:a16="http://schemas.microsoft.com/office/drawing/2014/main" id="{AF79D94A-F695-4B53-86B4-C1F6635CD3D3}"/>
              </a:ext>
            </a:extLst>
          </p:cNvPr>
          <p:cNvCxnSpPr>
            <a:cxnSpLocks/>
          </p:cNvCxnSpPr>
          <p:nvPr/>
        </p:nvCxnSpPr>
        <p:spPr>
          <a:xfrm flipH="1">
            <a:off x="3426188" y="1059196"/>
            <a:ext cx="943634" cy="805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>
            <a:extLst>
              <a:ext uri="{FF2B5EF4-FFF2-40B4-BE49-F238E27FC236}">
                <a16:creationId xmlns:a16="http://schemas.microsoft.com/office/drawing/2014/main" id="{B5B386CF-2502-4034-9B2A-B55E672554F9}"/>
              </a:ext>
            </a:extLst>
          </p:cNvPr>
          <p:cNvCxnSpPr>
            <a:cxnSpLocks/>
          </p:cNvCxnSpPr>
          <p:nvPr/>
        </p:nvCxnSpPr>
        <p:spPr>
          <a:xfrm flipH="1">
            <a:off x="7399221" y="1045949"/>
            <a:ext cx="943634" cy="805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3ED11E4E-143F-4B5F-A5B8-58B52EAC42D4}"/>
              </a:ext>
            </a:extLst>
          </p:cNvPr>
          <p:cNvCxnSpPr>
            <a:cxnSpLocks/>
          </p:cNvCxnSpPr>
          <p:nvPr/>
        </p:nvCxnSpPr>
        <p:spPr>
          <a:xfrm flipH="1">
            <a:off x="4200879" y="1066112"/>
            <a:ext cx="943634" cy="805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>
            <a:extLst>
              <a:ext uri="{FF2B5EF4-FFF2-40B4-BE49-F238E27FC236}">
                <a16:creationId xmlns:a16="http://schemas.microsoft.com/office/drawing/2014/main" id="{87D9C251-D7DE-49A0-A224-5ECBD5965A6A}"/>
              </a:ext>
            </a:extLst>
          </p:cNvPr>
          <p:cNvCxnSpPr>
            <a:cxnSpLocks/>
          </p:cNvCxnSpPr>
          <p:nvPr/>
        </p:nvCxnSpPr>
        <p:spPr>
          <a:xfrm flipH="1">
            <a:off x="6668331" y="987768"/>
            <a:ext cx="943634" cy="805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id="{46D81FB6-333F-4059-9E5F-E47893992D89}"/>
              </a:ext>
            </a:extLst>
          </p:cNvPr>
          <p:cNvCxnSpPr>
            <a:cxnSpLocks/>
          </p:cNvCxnSpPr>
          <p:nvPr/>
        </p:nvCxnSpPr>
        <p:spPr>
          <a:xfrm flipH="1">
            <a:off x="4997895" y="1073028"/>
            <a:ext cx="943634" cy="805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>
            <a:extLst>
              <a:ext uri="{FF2B5EF4-FFF2-40B4-BE49-F238E27FC236}">
                <a16:creationId xmlns:a16="http://schemas.microsoft.com/office/drawing/2014/main" id="{FE7C46E4-FB2B-4A1C-A89F-A24B25BF915B}"/>
              </a:ext>
            </a:extLst>
          </p:cNvPr>
          <p:cNvCxnSpPr>
            <a:cxnSpLocks/>
          </p:cNvCxnSpPr>
          <p:nvPr/>
        </p:nvCxnSpPr>
        <p:spPr>
          <a:xfrm flipH="1">
            <a:off x="5897644" y="980635"/>
            <a:ext cx="943634" cy="805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38">
            <a:extLst>
              <a:ext uri="{FF2B5EF4-FFF2-40B4-BE49-F238E27FC236}">
                <a16:creationId xmlns:a16="http://schemas.microsoft.com/office/drawing/2014/main" id="{19D400BC-1F9F-4802-8918-624529EB53A1}"/>
              </a:ext>
            </a:extLst>
          </p:cNvPr>
          <p:cNvCxnSpPr>
            <a:cxnSpLocks/>
          </p:cNvCxnSpPr>
          <p:nvPr/>
        </p:nvCxnSpPr>
        <p:spPr>
          <a:xfrm flipH="1">
            <a:off x="8199355" y="1038908"/>
            <a:ext cx="943634" cy="805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Ομάδα 43">
            <a:extLst>
              <a:ext uri="{FF2B5EF4-FFF2-40B4-BE49-F238E27FC236}">
                <a16:creationId xmlns:a16="http://schemas.microsoft.com/office/drawing/2014/main" id="{42C1F6BE-F3E7-4482-AE29-7E59E320D84C}"/>
              </a:ext>
            </a:extLst>
          </p:cNvPr>
          <p:cNvGrpSpPr/>
          <p:nvPr/>
        </p:nvGrpSpPr>
        <p:grpSpPr>
          <a:xfrm>
            <a:off x="46923" y="1516142"/>
            <a:ext cx="8428287" cy="616714"/>
            <a:chOff x="46923" y="1516142"/>
            <a:chExt cx="8428287" cy="61671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7E6C42-9EF1-4E22-BDE0-2476DAE07C3F}"/>
                </a:ext>
              </a:extLst>
            </p:cNvPr>
            <p:cNvSpPr txBox="1"/>
            <p:nvPr/>
          </p:nvSpPr>
          <p:spPr>
            <a:xfrm>
              <a:off x="46923" y="1516142"/>
              <a:ext cx="1002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+mn-lt"/>
                </a:rPr>
                <a:t>Σήμερα</a:t>
              </a:r>
            </a:p>
          </p:txBody>
        </p:sp>
        <p:grpSp>
          <p:nvGrpSpPr>
            <p:cNvPr id="46" name="Ομάδα 45">
              <a:extLst>
                <a:ext uri="{FF2B5EF4-FFF2-40B4-BE49-F238E27FC236}">
                  <a16:creationId xmlns:a16="http://schemas.microsoft.com/office/drawing/2014/main" id="{EE1EE426-9E05-4117-A8B3-4C3CB9CACC73}"/>
                </a:ext>
              </a:extLst>
            </p:cNvPr>
            <p:cNvGrpSpPr/>
            <p:nvPr/>
          </p:nvGrpSpPr>
          <p:grpSpPr>
            <a:xfrm>
              <a:off x="668790" y="1899415"/>
              <a:ext cx="7806420" cy="233441"/>
              <a:chOff x="668790" y="1899415"/>
              <a:chExt cx="7806420" cy="233441"/>
            </a:xfrm>
          </p:grpSpPr>
          <p:cxnSp>
            <p:nvCxnSpPr>
              <p:cNvPr id="47" name="Ευθεία γραμμή σύνδεσης 46">
                <a:extLst>
                  <a:ext uri="{FF2B5EF4-FFF2-40B4-BE49-F238E27FC236}">
                    <a16:creationId xmlns:a16="http://schemas.microsoft.com/office/drawing/2014/main" id="{A1F1FB0F-4827-441E-945F-62D9A651D1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8790" y="1988840"/>
                <a:ext cx="7806420" cy="144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Ευθεία γραμμή σύνδεσης 47">
                <a:extLst>
                  <a:ext uri="{FF2B5EF4-FFF2-40B4-BE49-F238E27FC236}">
                    <a16:creationId xmlns:a16="http://schemas.microsoft.com/office/drawing/2014/main" id="{17255A25-FEF6-4CF5-8926-F491011592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11867" y="1930659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Ευθεία γραμμή σύνδεσης 48">
                <a:extLst>
                  <a:ext uri="{FF2B5EF4-FFF2-40B4-BE49-F238E27FC236}">
                    <a16:creationId xmlns:a16="http://schemas.microsoft.com/office/drawing/2014/main" id="{377CDA2E-07D0-4D60-9CBA-BFE462B8CF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8609" y="1921441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Ευθεία γραμμή σύνδεσης 49">
                <a:extLst>
                  <a:ext uri="{FF2B5EF4-FFF2-40B4-BE49-F238E27FC236}">
                    <a16:creationId xmlns:a16="http://schemas.microsoft.com/office/drawing/2014/main" id="{A6C28742-C50F-40C5-8CEF-D15CAAB7E3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97449" y="1921441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Ευθεία γραμμή σύνδεσης 50">
                <a:extLst>
                  <a:ext uri="{FF2B5EF4-FFF2-40B4-BE49-F238E27FC236}">
                    <a16:creationId xmlns:a16="http://schemas.microsoft.com/office/drawing/2014/main" id="{B447B0D2-92D0-4C68-BE0D-CB6A7E9E14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1947" y="1906201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Ευθεία γραμμή σύνδεσης 51">
                <a:extLst>
                  <a:ext uri="{FF2B5EF4-FFF2-40B4-BE49-F238E27FC236}">
                    <a16:creationId xmlns:a16="http://schemas.microsoft.com/office/drawing/2014/main" id="{830DBA0F-E7E3-4AC9-813A-62E84A7534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76365" y="1916252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Ευθεία γραμμή σύνδεσης 52">
                <a:extLst>
                  <a:ext uri="{FF2B5EF4-FFF2-40B4-BE49-F238E27FC236}">
                    <a16:creationId xmlns:a16="http://schemas.microsoft.com/office/drawing/2014/main" id="{0BBF3609-1980-4148-A3BF-187C5477F9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69156" y="1916251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Ευθεία γραμμή σύνδεσης 53">
                <a:extLst>
                  <a:ext uri="{FF2B5EF4-FFF2-40B4-BE49-F238E27FC236}">
                    <a16:creationId xmlns:a16="http://schemas.microsoft.com/office/drawing/2014/main" id="{28D591A7-F210-4DD0-87E7-003FA7F60D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6876" y="1899415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Ευθεία γραμμή σύνδεσης 54">
                <a:extLst>
                  <a:ext uri="{FF2B5EF4-FFF2-40B4-BE49-F238E27FC236}">
                    <a16:creationId xmlns:a16="http://schemas.microsoft.com/office/drawing/2014/main" id="{39ABBF3F-8931-4BFC-B7C8-C8347CEDE0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6054" y="1916250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Ευθεία γραμμή σύνδεσης 55">
                <a:extLst>
                  <a:ext uri="{FF2B5EF4-FFF2-40B4-BE49-F238E27FC236}">
                    <a16:creationId xmlns:a16="http://schemas.microsoft.com/office/drawing/2014/main" id="{0C53E2C0-1142-4A69-A423-49A44CBA85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06137" y="1916249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Ομάδα 56">
            <a:extLst>
              <a:ext uri="{FF2B5EF4-FFF2-40B4-BE49-F238E27FC236}">
                <a16:creationId xmlns:a16="http://schemas.microsoft.com/office/drawing/2014/main" id="{FEBE3E58-4C72-4328-95A0-7402A624F744}"/>
              </a:ext>
            </a:extLst>
          </p:cNvPr>
          <p:cNvGrpSpPr/>
          <p:nvPr/>
        </p:nvGrpSpPr>
        <p:grpSpPr>
          <a:xfrm>
            <a:off x="46923" y="3848386"/>
            <a:ext cx="8428287" cy="616714"/>
            <a:chOff x="46923" y="1516142"/>
            <a:chExt cx="8428287" cy="61671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1100922-CC29-4A6D-A723-29B3CE2DF089}"/>
                </a:ext>
              </a:extLst>
            </p:cNvPr>
            <p:cNvSpPr txBox="1"/>
            <p:nvPr/>
          </p:nvSpPr>
          <p:spPr>
            <a:xfrm>
              <a:off x="46923" y="1516142"/>
              <a:ext cx="1002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latin typeface="+mn-lt"/>
                </a:rPr>
                <a:t>Σήμερα</a:t>
              </a:r>
            </a:p>
          </p:txBody>
        </p:sp>
        <p:grpSp>
          <p:nvGrpSpPr>
            <p:cNvPr id="59" name="Ομάδα 58">
              <a:extLst>
                <a:ext uri="{FF2B5EF4-FFF2-40B4-BE49-F238E27FC236}">
                  <a16:creationId xmlns:a16="http://schemas.microsoft.com/office/drawing/2014/main" id="{A05C77AA-A7D3-4513-AE98-03D33AE0A2E7}"/>
                </a:ext>
              </a:extLst>
            </p:cNvPr>
            <p:cNvGrpSpPr/>
            <p:nvPr/>
          </p:nvGrpSpPr>
          <p:grpSpPr>
            <a:xfrm>
              <a:off x="668790" y="1899415"/>
              <a:ext cx="7806420" cy="233441"/>
              <a:chOff x="668790" y="1899415"/>
              <a:chExt cx="7806420" cy="233441"/>
            </a:xfrm>
          </p:grpSpPr>
          <p:cxnSp>
            <p:nvCxnSpPr>
              <p:cNvPr id="60" name="Ευθεία γραμμή σύνδεσης 59">
                <a:extLst>
                  <a:ext uri="{FF2B5EF4-FFF2-40B4-BE49-F238E27FC236}">
                    <a16:creationId xmlns:a16="http://schemas.microsoft.com/office/drawing/2014/main" id="{A39FFB23-30D9-4D09-B722-CC8FBA8353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8790" y="1988840"/>
                <a:ext cx="7806420" cy="144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Ευθεία γραμμή σύνδεσης 60">
                <a:extLst>
                  <a:ext uri="{FF2B5EF4-FFF2-40B4-BE49-F238E27FC236}">
                    <a16:creationId xmlns:a16="http://schemas.microsoft.com/office/drawing/2014/main" id="{75EB0936-4863-4D20-B1BC-A416F4BC97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11867" y="1930659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Ευθεία γραμμή σύνδεσης 61">
                <a:extLst>
                  <a:ext uri="{FF2B5EF4-FFF2-40B4-BE49-F238E27FC236}">
                    <a16:creationId xmlns:a16="http://schemas.microsoft.com/office/drawing/2014/main" id="{1278B9EE-B10E-4741-BF1D-987EFDDF7E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8609" y="1921441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Ευθεία γραμμή σύνδεσης 62">
                <a:extLst>
                  <a:ext uri="{FF2B5EF4-FFF2-40B4-BE49-F238E27FC236}">
                    <a16:creationId xmlns:a16="http://schemas.microsoft.com/office/drawing/2014/main" id="{257BC00A-9A17-4DF0-96DB-523AA7E1DA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97449" y="1921441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Ευθεία γραμμή σύνδεσης 63">
                <a:extLst>
                  <a:ext uri="{FF2B5EF4-FFF2-40B4-BE49-F238E27FC236}">
                    <a16:creationId xmlns:a16="http://schemas.microsoft.com/office/drawing/2014/main" id="{27932814-5358-41DB-AF5C-25D7351F50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1947" y="1906201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Ευθεία γραμμή σύνδεσης 64">
                <a:extLst>
                  <a:ext uri="{FF2B5EF4-FFF2-40B4-BE49-F238E27FC236}">
                    <a16:creationId xmlns:a16="http://schemas.microsoft.com/office/drawing/2014/main" id="{C00B32B1-63F5-4BDB-AD13-0BFE20D9B0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76365" y="1916252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Ευθεία γραμμή σύνδεσης 65">
                <a:extLst>
                  <a:ext uri="{FF2B5EF4-FFF2-40B4-BE49-F238E27FC236}">
                    <a16:creationId xmlns:a16="http://schemas.microsoft.com/office/drawing/2014/main" id="{6A7D7D7D-693E-41A6-BC8D-E44B2131E8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69156" y="1916251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Ευθεία γραμμή σύνδεσης 66">
                <a:extLst>
                  <a:ext uri="{FF2B5EF4-FFF2-40B4-BE49-F238E27FC236}">
                    <a16:creationId xmlns:a16="http://schemas.microsoft.com/office/drawing/2014/main" id="{D6541B97-AC85-44F2-9981-E5FD44393B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6876" y="1899415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Ευθεία γραμμή σύνδεσης 67">
                <a:extLst>
                  <a:ext uri="{FF2B5EF4-FFF2-40B4-BE49-F238E27FC236}">
                    <a16:creationId xmlns:a16="http://schemas.microsoft.com/office/drawing/2014/main" id="{8D3737E2-BDDE-4D19-88C5-E2C260E0A8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6054" y="1916250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Ευθεία γραμμή σύνδεσης 68">
                <a:extLst>
                  <a:ext uri="{FF2B5EF4-FFF2-40B4-BE49-F238E27FC236}">
                    <a16:creationId xmlns:a16="http://schemas.microsoft.com/office/drawing/2014/main" id="{906C17EF-26B9-4269-B387-3667748FBF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06137" y="1916249"/>
                <a:ext cx="0" cy="2021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Ορθογώνιο 69">
            <a:extLst>
              <a:ext uri="{FF2B5EF4-FFF2-40B4-BE49-F238E27FC236}">
                <a16:creationId xmlns:a16="http://schemas.microsoft.com/office/drawing/2014/main" id="{0A5C9733-B71D-4085-B7E2-7C785B4B4CE5}"/>
              </a:ext>
            </a:extLst>
          </p:cNvPr>
          <p:cNvSpPr/>
          <p:nvPr/>
        </p:nvSpPr>
        <p:spPr>
          <a:xfrm>
            <a:off x="3347801" y="86126"/>
            <a:ext cx="261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Προκαταβλητέα ράντα</a:t>
            </a:r>
            <a:endParaRPr lang="el-GR" dirty="0"/>
          </a:p>
        </p:txBody>
      </p:sp>
      <p:cxnSp>
        <p:nvCxnSpPr>
          <p:cNvPr id="72" name="Ευθύγραμμο βέλος σύνδεσης 71">
            <a:extLst>
              <a:ext uri="{FF2B5EF4-FFF2-40B4-BE49-F238E27FC236}">
                <a16:creationId xmlns:a16="http://schemas.microsoft.com/office/drawing/2014/main" id="{0B81D993-C989-4B49-B27A-D99CCE34ED16}"/>
              </a:ext>
            </a:extLst>
          </p:cNvPr>
          <p:cNvCxnSpPr>
            <a:cxnSpLocks/>
          </p:cNvCxnSpPr>
          <p:nvPr/>
        </p:nvCxnSpPr>
        <p:spPr>
          <a:xfrm>
            <a:off x="1089207" y="3349086"/>
            <a:ext cx="449713" cy="873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363907D-1435-4F5C-A083-6C431918120B}"/>
              </a:ext>
            </a:extLst>
          </p:cNvPr>
          <p:cNvSpPr txBox="1"/>
          <p:nvPr/>
        </p:nvSpPr>
        <p:spPr>
          <a:xfrm>
            <a:off x="1538920" y="38899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4BA21C6-1C2D-471A-A685-B6DD6A06A913}"/>
              </a:ext>
            </a:extLst>
          </p:cNvPr>
          <p:cNvSpPr txBox="1"/>
          <p:nvPr/>
        </p:nvSpPr>
        <p:spPr>
          <a:xfrm>
            <a:off x="2331711" y="38899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A33212C-5B5D-413A-9D18-78990DC35175}"/>
              </a:ext>
            </a:extLst>
          </p:cNvPr>
          <p:cNvSpPr txBox="1"/>
          <p:nvPr/>
        </p:nvSpPr>
        <p:spPr>
          <a:xfrm>
            <a:off x="3124502" y="38899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992EF24-D1F7-421C-AA5B-C2BA6FA76C01}"/>
              </a:ext>
            </a:extLst>
          </p:cNvPr>
          <p:cNvSpPr txBox="1"/>
          <p:nvPr/>
        </p:nvSpPr>
        <p:spPr>
          <a:xfrm>
            <a:off x="3903418" y="38755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2998906-4873-4446-A0E1-D6284AC6D68B}"/>
              </a:ext>
            </a:extLst>
          </p:cNvPr>
          <p:cNvSpPr txBox="1"/>
          <p:nvPr/>
        </p:nvSpPr>
        <p:spPr>
          <a:xfrm>
            <a:off x="4696209" y="38755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F3CE3C-F5A1-409B-AAF1-12AC0B3F92E0}"/>
              </a:ext>
            </a:extLst>
          </p:cNvPr>
          <p:cNvSpPr txBox="1"/>
          <p:nvPr/>
        </p:nvSpPr>
        <p:spPr>
          <a:xfrm>
            <a:off x="5489000" y="38755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DCA68B0-52E0-420D-9F34-7041EA54428A}"/>
              </a:ext>
            </a:extLst>
          </p:cNvPr>
          <p:cNvSpPr txBox="1"/>
          <p:nvPr/>
        </p:nvSpPr>
        <p:spPr>
          <a:xfrm>
            <a:off x="6240399" y="3868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96A2F8C-B959-49D6-A43D-CD6F6E0E5323}"/>
              </a:ext>
            </a:extLst>
          </p:cNvPr>
          <p:cNvSpPr txBox="1"/>
          <p:nvPr/>
        </p:nvSpPr>
        <p:spPr>
          <a:xfrm>
            <a:off x="7033190" y="3868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42CBFCA-C002-420F-A55E-E4ABFA6B0C9D}"/>
              </a:ext>
            </a:extLst>
          </p:cNvPr>
          <p:cNvSpPr txBox="1"/>
          <p:nvPr/>
        </p:nvSpPr>
        <p:spPr>
          <a:xfrm>
            <a:off x="7825981" y="3868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+mn-lt"/>
              </a:rPr>
              <a:t>9</a:t>
            </a:r>
          </a:p>
        </p:txBody>
      </p:sp>
      <p:cxnSp>
        <p:nvCxnSpPr>
          <p:cNvPr id="83" name="Ευθύγραμμο βέλος σύνδεσης 82">
            <a:extLst>
              <a:ext uri="{FF2B5EF4-FFF2-40B4-BE49-F238E27FC236}">
                <a16:creationId xmlns:a16="http://schemas.microsoft.com/office/drawing/2014/main" id="{A5B3E9CA-7635-4B85-AFC3-5BF3EBB44101}"/>
              </a:ext>
            </a:extLst>
          </p:cNvPr>
          <p:cNvCxnSpPr>
            <a:cxnSpLocks/>
          </p:cNvCxnSpPr>
          <p:nvPr/>
        </p:nvCxnSpPr>
        <p:spPr>
          <a:xfrm flipH="1">
            <a:off x="732744" y="1110334"/>
            <a:ext cx="943634" cy="805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Ευθύγραμμο βέλος σύνδεσης 85">
            <a:extLst>
              <a:ext uri="{FF2B5EF4-FFF2-40B4-BE49-F238E27FC236}">
                <a16:creationId xmlns:a16="http://schemas.microsoft.com/office/drawing/2014/main" id="{A211016F-1C0F-4AEB-8A8A-EF4DB41C4FAB}"/>
              </a:ext>
            </a:extLst>
          </p:cNvPr>
          <p:cNvCxnSpPr>
            <a:cxnSpLocks/>
          </p:cNvCxnSpPr>
          <p:nvPr/>
        </p:nvCxnSpPr>
        <p:spPr>
          <a:xfrm>
            <a:off x="1904102" y="3358027"/>
            <a:ext cx="449713" cy="873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Ευθύγραμμο βέλος σύνδεσης 86">
            <a:extLst>
              <a:ext uri="{FF2B5EF4-FFF2-40B4-BE49-F238E27FC236}">
                <a16:creationId xmlns:a16="http://schemas.microsoft.com/office/drawing/2014/main" id="{D307AEF1-03C3-4F1B-B2EE-4C45878F4537}"/>
              </a:ext>
            </a:extLst>
          </p:cNvPr>
          <p:cNvCxnSpPr>
            <a:cxnSpLocks/>
          </p:cNvCxnSpPr>
          <p:nvPr/>
        </p:nvCxnSpPr>
        <p:spPr>
          <a:xfrm>
            <a:off x="2698924" y="3349086"/>
            <a:ext cx="449713" cy="873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Ευθύγραμμο βέλος σύνδεσης 87">
            <a:extLst>
              <a:ext uri="{FF2B5EF4-FFF2-40B4-BE49-F238E27FC236}">
                <a16:creationId xmlns:a16="http://schemas.microsoft.com/office/drawing/2014/main" id="{68BC09F6-9031-4C9A-8540-2DC283F20BD8}"/>
              </a:ext>
            </a:extLst>
          </p:cNvPr>
          <p:cNvCxnSpPr>
            <a:cxnSpLocks/>
          </p:cNvCxnSpPr>
          <p:nvPr/>
        </p:nvCxnSpPr>
        <p:spPr>
          <a:xfrm>
            <a:off x="3528770" y="3340407"/>
            <a:ext cx="449713" cy="873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Ευθύγραμμο βέλος σύνδεσης 88">
            <a:extLst>
              <a:ext uri="{FF2B5EF4-FFF2-40B4-BE49-F238E27FC236}">
                <a16:creationId xmlns:a16="http://schemas.microsoft.com/office/drawing/2014/main" id="{DC5A9E19-87CB-441D-9318-E94EDA2D4CDC}"/>
              </a:ext>
            </a:extLst>
          </p:cNvPr>
          <p:cNvCxnSpPr>
            <a:cxnSpLocks/>
          </p:cNvCxnSpPr>
          <p:nvPr/>
        </p:nvCxnSpPr>
        <p:spPr>
          <a:xfrm>
            <a:off x="4319211" y="3367544"/>
            <a:ext cx="449713" cy="873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Ευθύγραμμο βέλος σύνδεσης 89">
            <a:extLst>
              <a:ext uri="{FF2B5EF4-FFF2-40B4-BE49-F238E27FC236}">
                <a16:creationId xmlns:a16="http://schemas.microsoft.com/office/drawing/2014/main" id="{2819673E-6AC2-4123-939D-F68FD986D775}"/>
              </a:ext>
            </a:extLst>
          </p:cNvPr>
          <p:cNvCxnSpPr>
            <a:cxnSpLocks/>
          </p:cNvCxnSpPr>
          <p:nvPr/>
        </p:nvCxnSpPr>
        <p:spPr>
          <a:xfrm>
            <a:off x="6631629" y="3328963"/>
            <a:ext cx="449713" cy="873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Ευθύγραμμο βέλος σύνδεσης 90">
            <a:extLst>
              <a:ext uri="{FF2B5EF4-FFF2-40B4-BE49-F238E27FC236}">
                <a16:creationId xmlns:a16="http://schemas.microsoft.com/office/drawing/2014/main" id="{58F127A2-3260-473D-81F3-818E222B9547}"/>
              </a:ext>
            </a:extLst>
          </p:cNvPr>
          <p:cNvCxnSpPr>
            <a:cxnSpLocks/>
          </p:cNvCxnSpPr>
          <p:nvPr/>
        </p:nvCxnSpPr>
        <p:spPr>
          <a:xfrm>
            <a:off x="5081172" y="3349086"/>
            <a:ext cx="449713" cy="873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Ευθύγραμμο βέλος σύνδεσης 91">
            <a:extLst>
              <a:ext uri="{FF2B5EF4-FFF2-40B4-BE49-F238E27FC236}">
                <a16:creationId xmlns:a16="http://schemas.microsoft.com/office/drawing/2014/main" id="{6D25D171-0ECA-4750-AB21-D5A2877D8356}"/>
              </a:ext>
            </a:extLst>
          </p:cNvPr>
          <p:cNvCxnSpPr>
            <a:cxnSpLocks/>
          </p:cNvCxnSpPr>
          <p:nvPr/>
        </p:nvCxnSpPr>
        <p:spPr>
          <a:xfrm>
            <a:off x="5823842" y="3368616"/>
            <a:ext cx="449713" cy="873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Ευθύγραμμο βέλος σύνδεσης 92">
            <a:extLst>
              <a:ext uri="{FF2B5EF4-FFF2-40B4-BE49-F238E27FC236}">
                <a16:creationId xmlns:a16="http://schemas.microsoft.com/office/drawing/2014/main" id="{285CDD8B-3150-4B8D-A5DC-884A519679EC}"/>
              </a:ext>
            </a:extLst>
          </p:cNvPr>
          <p:cNvCxnSpPr>
            <a:cxnSpLocks/>
          </p:cNvCxnSpPr>
          <p:nvPr/>
        </p:nvCxnSpPr>
        <p:spPr>
          <a:xfrm>
            <a:off x="7401501" y="3340407"/>
            <a:ext cx="449713" cy="873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FC5E948-45FA-4868-AD4E-D9C21D2D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F0E4B8B2-9B2B-4777-8396-C0A0A3027E31}"/>
              </a:ext>
            </a:extLst>
          </p:cNvPr>
          <p:cNvCxnSpPr>
            <a:cxnSpLocks/>
          </p:cNvCxnSpPr>
          <p:nvPr/>
        </p:nvCxnSpPr>
        <p:spPr>
          <a:xfrm flipV="1">
            <a:off x="755571" y="3573016"/>
            <a:ext cx="7806420" cy="144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6A343F4-2F23-4EFA-8350-5E2DAB82A963}"/>
              </a:ext>
            </a:extLst>
          </p:cNvPr>
          <p:cNvSpPr txBox="1"/>
          <p:nvPr/>
        </p:nvSpPr>
        <p:spPr>
          <a:xfrm>
            <a:off x="133704" y="3100318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latin typeface="+mn-lt"/>
              </a:rPr>
              <a:t>Σήμερα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A78C4-B57A-4448-85AD-63F1E08F17C5}"/>
              </a:ext>
            </a:extLst>
          </p:cNvPr>
          <p:cNvSpPr txBox="1"/>
          <p:nvPr/>
        </p:nvSpPr>
        <p:spPr>
          <a:xfrm>
            <a:off x="1647805" y="314550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F7186-E4A6-4605-8034-143487D7B9EC}"/>
              </a:ext>
            </a:extLst>
          </p:cNvPr>
          <p:cNvSpPr txBox="1"/>
          <p:nvPr/>
        </p:nvSpPr>
        <p:spPr>
          <a:xfrm>
            <a:off x="2440596" y="314550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01257B-9881-4F02-919D-FE5A2DCA11FE}"/>
              </a:ext>
            </a:extLst>
          </p:cNvPr>
          <p:cNvSpPr txBox="1"/>
          <p:nvPr/>
        </p:nvSpPr>
        <p:spPr>
          <a:xfrm>
            <a:off x="3233387" y="314550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97B609-C652-4554-84A0-F90881C41DA5}"/>
              </a:ext>
            </a:extLst>
          </p:cNvPr>
          <p:cNvSpPr txBox="1"/>
          <p:nvPr/>
        </p:nvSpPr>
        <p:spPr>
          <a:xfrm>
            <a:off x="4012303" y="31310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E461D-FFF0-462B-BD56-185D159F02B7}"/>
              </a:ext>
            </a:extLst>
          </p:cNvPr>
          <p:cNvSpPr txBox="1"/>
          <p:nvPr/>
        </p:nvSpPr>
        <p:spPr>
          <a:xfrm>
            <a:off x="4805094" y="31310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E7899-5CA2-4622-8EE0-CAD79E78A799}"/>
              </a:ext>
            </a:extLst>
          </p:cNvPr>
          <p:cNvSpPr txBox="1"/>
          <p:nvPr/>
        </p:nvSpPr>
        <p:spPr>
          <a:xfrm>
            <a:off x="5597885" y="31310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D074E3-CEED-45D4-BBAC-82E4E8F4DB03}"/>
              </a:ext>
            </a:extLst>
          </p:cNvPr>
          <p:cNvSpPr txBox="1"/>
          <p:nvPr/>
        </p:nvSpPr>
        <p:spPr>
          <a:xfrm>
            <a:off x="6349284" y="312433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C78C2F-1DB2-4322-81D0-BCB2A8874559}"/>
              </a:ext>
            </a:extLst>
          </p:cNvPr>
          <p:cNvSpPr txBox="1"/>
          <p:nvPr/>
        </p:nvSpPr>
        <p:spPr>
          <a:xfrm>
            <a:off x="7142075" y="312433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D6734A-BB89-4C71-AC3C-882AC01D2318}"/>
              </a:ext>
            </a:extLst>
          </p:cNvPr>
          <p:cNvSpPr txBox="1"/>
          <p:nvPr/>
        </p:nvSpPr>
        <p:spPr>
          <a:xfrm>
            <a:off x="7934866" y="312433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cxnSp>
        <p:nvCxnSpPr>
          <p:cNvPr id="21" name="Γραμμή σύνδεσης: Γωνιώδης 20">
            <a:extLst>
              <a:ext uri="{FF2B5EF4-FFF2-40B4-BE49-F238E27FC236}">
                <a16:creationId xmlns:a16="http://schemas.microsoft.com/office/drawing/2014/main" id="{C87FD059-9941-4C22-BB1D-3B4473DA62D0}"/>
              </a:ext>
            </a:extLst>
          </p:cNvPr>
          <p:cNvCxnSpPr>
            <a:cxnSpLocks/>
          </p:cNvCxnSpPr>
          <p:nvPr/>
        </p:nvCxnSpPr>
        <p:spPr>
          <a:xfrm rot="5400000">
            <a:off x="987716" y="3377350"/>
            <a:ext cx="634245" cy="106791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Γραμμή σύνδεσης: Γωνιώδης 21">
            <a:extLst>
              <a:ext uri="{FF2B5EF4-FFF2-40B4-BE49-F238E27FC236}">
                <a16:creationId xmlns:a16="http://schemas.microsoft.com/office/drawing/2014/main" id="{69299569-3F2E-4ED3-82E5-C462579931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5576" y="3578390"/>
            <a:ext cx="1892416" cy="1002738"/>
          </a:xfrm>
          <a:prstGeom prst="bentConnector3">
            <a:avLst>
              <a:gd name="adj1" fmla="val 65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Γραμμή σύνδεσης: Γωνιώδης 26">
            <a:extLst>
              <a:ext uri="{FF2B5EF4-FFF2-40B4-BE49-F238E27FC236}">
                <a16:creationId xmlns:a16="http://schemas.microsoft.com/office/drawing/2014/main" id="{9D9AEBCC-49BF-436F-8F02-DEFBFBE1AEBF}"/>
              </a:ext>
            </a:extLst>
          </p:cNvPr>
          <p:cNvCxnSpPr>
            <a:cxnSpLocks/>
          </p:cNvCxnSpPr>
          <p:nvPr/>
        </p:nvCxnSpPr>
        <p:spPr>
          <a:xfrm rot="5400000">
            <a:off x="1333154" y="2986454"/>
            <a:ext cx="1498343" cy="265350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Γραμμή σύνδεσης: Γωνιώδης 30">
            <a:extLst>
              <a:ext uri="{FF2B5EF4-FFF2-40B4-BE49-F238E27FC236}">
                <a16:creationId xmlns:a16="http://schemas.microsoft.com/office/drawing/2014/main" id="{9D71B595-6E17-49E3-9B4F-6069810B7CCF}"/>
              </a:ext>
            </a:extLst>
          </p:cNvPr>
          <p:cNvCxnSpPr>
            <a:cxnSpLocks/>
          </p:cNvCxnSpPr>
          <p:nvPr/>
        </p:nvCxnSpPr>
        <p:spPr>
          <a:xfrm rot="5400000">
            <a:off x="1607398" y="2695952"/>
            <a:ext cx="1728772" cy="343241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Γραμμή σύνδεσης: Γωνιώδης 33">
            <a:extLst>
              <a:ext uri="{FF2B5EF4-FFF2-40B4-BE49-F238E27FC236}">
                <a16:creationId xmlns:a16="http://schemas.microsoft.com/office/drawing/2014/main" id="{A47C81F7-5E1D-407A-9FAE-8F9FA8113FEC}"/>
              </a:ext>
            </a:extLst>
          </p:cNvPr>
          <p:cNvCxnSpPr>
            <a:cxnSpLocks/>
          </p:cNvCxnSpPr>
          <p:nvPr/>
        </p:nvCxnSpPr>
        <p:spPr>
          <a:xfrm rot="5400000">
            <a:off x="1879789" y="2412243"/>
            <a:ext cx="1944796" cy="427709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Γραμμή σύνδεσης: Γωνιώδης 36">
            <a:extLst>
              <a:ext uri="{FF2B5EF4-FFF2-40B4-BE49-F238E27FC236}">
                <a16:creationId xmlns:a16="http://schemas.microsoft.com/office/drawing/2014/main" id="{A18239A4-30D9-4C12-B268-DFC0F1029F14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5576" y="3587422"/>
            <a:ext cx="5017998" cy="2289850"/>
          </a:xfrm>
          <a:prstGeom prst="bentConnector3">
            <a:avLst>
              <a:gd name="adj1" fmla="val -20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Γραμμή σύνδεσης: Γωνιώδης 41">
            <a:extLst>
              <a:ext uri="{FF2B5EF4-FFF2-40B4-BE49-F238E27FC236}">
                <a16:creationId xmlns:a16="http://schemas.microsoft.com/office/drawing/2014/main" id="{E1540FA2-7895-44E8-8461-0AE498A103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5574" y="3594188"/>
            <a:ext cx="5832650" cy="2571116"/>
          </a:xfrm>
          <a:prstGeom prst="bentConnector3">
            <a:avLst>
              <a:gd name="adj1" fmla="val 13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Γραμμή σύνδεσης: Γωνιώδης 47">
            <a:extLst>
              <a:ext uri="{FF2B5EF4-FFF2-40B4-BE49-F238E27FC236}">
                <a16:creationId xmlns:a16="http://schemas.microsoft.com/office/drawing/2014/main" id="{FAE1329F-B54C-44DA-B940-62C8361D5FE1}"/>
              </a:ext>
            </a:extLst>
          </p:cNvPr>
          <p:cNvCxnSpPr>
            <a:cxnSpLocks/>
          </p:cNvCxnSpPr>
          <p:nvPr/>
        </p:nvCxnSpPr>
        <p:spPr>
          <a:xfrm rot="5400000">
            <a:off x="2564478" y="1754178"/>
            <a:ext cx="2974998" cy="6562192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Γραμμή σύνδεσης: Γωνιώδης 50">
            <a:extLst>
              <a:ext uri="{FF2B5EF4-FFF2-40B4-BE49-F238E27FC236}">
                <a16:creationId xmlns:a16="http://schemas.microsoft.com/office/drawing/2014/main" id="{10CB0A42-384F-4D28-8516-C82AB0614F4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5572" y="3598267"/>
            <a:ext cx="7397539" cy="3052958"/>
          </a:xfrm>
          <a:prstGeom prst="bentConnector3">
            <a:avLst>
              <a:gd name="adj1" fmla="val 3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Ορθογώνιο 54">
            <a:extLst>
              <a:ext uri="{FF2B5EF4-FFF2-40B4-BE49-F238E27FC236}">
                <a16:creationId xmlns:a16="http://schemas.microsoft.com/office/drawing/2014/main" id="{5B62B15C-C784-4118-9960-130F5A566645}"/>
              </a:ext>
            </a:extLst>
          </p:cNvPr>
          <p:cNvSpPr/>
          <p:nvPr/>
        </p:nvSpPr>
        <p:spPr>
          <a:xfrm>
            <a:off x="2805849" y="238046"/>
            <a:ext cx="4079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>
                <a:uFill>
                  <a:solidFill>
                    <a:srgbClr val="FF0000"/>
                  </a:solidFill>
                </a:uFill>
                <a:latin typeface="+mn-lt"/>
                <a:ea typeface="Calibri" pitchFamily="34" charset="0"/>
                <a:cs typeface="Times New Roman" pitchFamily="18" charset="0"/>
              </a:rPr>
              <a:t>Παρούσα ή αρχική αξία </a:t>
            </a:r>
            <a:r>
              <a:rPr lang="el-GR" b="1" dirty="0">
                <a:latin typeface="+mn-lt"/>
                <a:ea typeface="Calibri" pitchFamily="34" charset="0"/>
                <a:cs typeface="Times New Roman" pitchFamily="18" charset="0"/>
              </a:rPr>
              <a:t>της ράντας </a:t>
            </a:r>
            <a:endParaRPr lang="el-GR" dirty="0">
              <a:latin typeface="+mn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A06052-69D9-4F81-A952-B066D042C183}"/>
              </a:ext>
            </a:extLst>
          </p:cNvPr>
          <p:cNvSpPr txBox="1"/>
          <p:nvPr/>
        </p:nvSpPr>
        <p:spPr>
          <a:xfrm>
            <a:off x="7609456" y="2670539"/>
            <a:ext cx="1023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latin typeface="+mn-lt"/>
              </a:rPr>
              <a:t>Μέλλον</a:t>
            </a:r>
          </a:p>
        </p:txBody>
      </p:sp>
    </p:spTree>
    <p:extLst>
      <p:ext uri="{BB962C8B-B14F-4D97-AF65-F5344CB8AC3E}">
        <p14:creationId xmlns:p14="http://schemas.microsoft.com/office/powerpoint/2010/main" val="234363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Ράντα 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buFontTx/>
              <a:buChar char="•"/>
            </a:pPr>
            <a:r>
              <a:rPr lang="el-GR" sz="2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Την ημέρα καταβολής των όρων της ράντας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. Όταν η καταβολή των όρων της ράντας γίνεται στην αρχή της κάθε περιόδου τότε η ράντα καλείται </a:t>
            </a:r>
            <a:r>
              <a:rPr lang="el-GR" sz="2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προκαταβλητέα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, ενώ στην αντίθετη περίπτωση που καταβολή των όρων γίνεται στο τέλος κάθε περιόδου η ράντα ονομάζεται </a:t>
            </a:r>
            <a:r>
              <a:rPr lang="el-GR" sz="2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ληξιπρόθεσμη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.    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el-GR" sz="2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Την παρούσα αξία. </a:t>
            </a:r>
            <a:r>
              <a:rPr lang="el-GR" sz="2000" b="1" u="sng" dirty="0">
                <a:uFill>
                  <a:solidFill>
                    <a:srgbClr val="FF0000"/>
                  </a:solidFill>
                </a:uFill>
                <a:ea typeface="Calibri" pitchFamily="34" charset="0"/>
                <a:cs typeface="Times New Roman" pitchFamily="18" charset="0"/>
              </a:rPr>
              <a:t>Παρούσα ή αρχική αξία </a:t>
            </a:r>
            <a:r>
              <a:rPr lang="el-GR" sz="2000" b="1" dirty="0">
                <a:ea typeface="Calibri" pitchFamily="34" charset="0"/>
                <a:cs typeface="Times New Roman" pitchFamily="18" charset="0"/>
              </a:rPr>
              <a:t>της ράντας 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καλείται  η αξία της ράντας, δηλαδή του συνόλου των κεφαλαίων </a:t>
            </a:r>
            <a:r>
              <a:rPr lang="en-US" sz="2000" dirty="0">
                <a:ea typeface="Calibri" pitchFamily="34" charset="0"/>
                <a:cs typeface="Times New Roman" pitchFamily="18" charset="0"/>
              </a:rPr>
              <a:t>K</a:t>
            </a:r>
            <a:r>
              <a:rPr lang="el-GR" sz="2000" baseline="-30000" dirty="0">
                <a:ea typeface="Calibri" pitchFamily="34" charset="0"/>
                <a:cs typeface="Times New Roman" pitchFamily="18" charset="0"/>
              </a:rPr>
              <a:t>1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>
                <a:ea typeface="Calibri" pitchFamily="34" charset="0"/>
                <a:cs typeface="Times New Roman" pitchFamily="18" charset="0"/>
              </a:rPr>
              <a:t>K</a:t>
            </a:r>
            <a:r>
              <a:rPr lang="el-GR" sz="2000" baseline="-30000" dirty="0">
                <a:ea typeface="Calibri" pitchFamily="34" charset="0"/>
                <a:cs typeface="Times New Roman" pitchFamily="18" charset="0"/>
              </a:rPr>
              <a:t>2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>
                <a:ea typeface="Calibri" pitchFamily="34" charset="0"/>
                <a:cs typeface="Times New Roman" pitchFamily="18" charset="0"/>
              </a:rPr>
              <a:t>K</a:t>
            </a:r>
            <a:r>
              <a:rPr lang="el-GR" sz="2000" baseline="-30000" dirty="0">
                <a:ea typeface="Calibri" pitchFamily="34" charset="0"/>
                <a:cs typeface="Times New Roman" pitchFamily="18" charset="0"/>
              </a:rPr>
              <a:t>3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,…, στην αρχή της πρώτης περιόδου.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el-GR" sz="20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Την τελική αξία της ράντας</a:t>
            </a:r>
            <a:r>
              <a:rPr lang="el-GR" sz="2000" b="1" dirty="0">
                <a:ea typeface="Calibri" pitchFamily="34" charset="0"/>
                <a:cs typeface="Times New Roman" pitchFamily="18" charset="0"/>
              </a:rPr>
              <a:t>. </a:t>
            </a:r>
            <a:r>
              <a:rPr lang="el-GR" b="1" u="sng" dirty="0">
                <a:uFill>
                  <a:solidFill>
                    <a:srgbClr val="FF0000"/>
                  </a:solidFill>
                </a:uFill>
                <a:cs typeface="Times New Roman" pitchFamily="18" charset="0"/>
              </a:rPr>
              <a:t>Τελική αξία της ράντας</a:t>
            </a:r>
            <a:r>
              <a:rPr lang="el-GR" sz="20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καλείται  η αξία της ράντας, δηλαδή του συνόλου των κεφαλαίων </a:t>
            </a:r>
            <a:r>
              <a:rPr lang="en-US" sz="2000" dirty="0">
                <a:ea typeface="Calibri" pitchFamily="34" charset="0"/>
                <a:cs typeface="Times New Roman" pitchFamily="18" charset="0"/>
              </a:rPr>
              <a:t>K</a:t>
            </a:r>
            <a:r>
              <a:rPr lang="el-GR" sz="2000" baseline="-30000" dirty="0">
                <a:ea typeface="Calibri" pitchFamily="34" charset="0"/>
                <a:cs typeface="Times New Roman" pitchFamily="18" charset="0"/>
              </a:rPr>
              <a:t>1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>
                <a:ea typeface="Calibri" pitchFamily="34" charset="0"/>
                <a:cs typeface="Times New Roman" pitchFamily="18" charset="0"/>
              </a:rPr>
              <a:t>K</a:t>
            </a:r>
            <a:r>
              <a:rPr lang="el-GR" sz="2000" baseline="-30000" dirty="0">
                <a:ea typeface="Calibri" pitchFamily="34" charset="0"/>
                <a:cs typeface="Times New Roman" pitchFamily="18" charset="0"/>
              </a:rPr>
              <a:t>2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>
                <a:ea typeface="Calibri" pitchFamily="34" charset="0"/>
                <a:cs typeface="Times New Roman" pitchFamily="18" charset="0"/>
              </a:rPr>
              <a:t>K</a:t>
            </a:r>
            <a:r>
              <a:rPr lang="el-GR" sz="2000" baseline="-30000" dirty="0">
                <a:ea typeface="Calibri" pitchFamily="34" charset="0"/>
                <a:cs typeface="Times New Roman" pitchFamily="18" charset="0"/>
              </a:rPr>
              <a:t>3</a:t>
            </a:r>
            <a:r>
              <a:rPr lang="el-GR" sz="2000" dirty="0">
                <a:ea typeface="Calibri" pitchFamily="34" charset="0"/>
                <a:cs typeface="Times New Roman" pitchFamily="18" charset="0"/>
              </a:rPr>
              <a:t>,…, στο τέλος της τελευταίας  περιόδου.</a:t>
            </a:r>
            <a:endParaRPr lang="el-GR" sz="2000" dirty="0"/>
          </a:p>
          <a:p>
            <a:pPr algn="just"/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396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FC5E948-45FA-4868-AD4E-D9C21D2D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CB94C-B5E6-4293-A41E-9D2D60527EE3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F0E4B8B2-9B2B-4777-8396-C0A0A3027E31}"/>
              </a:ext>
            </a:extLst>
          </p:cNvPr>
          <p:cNvCxnSpPr>
            <a:cxnSpLocks/>
          </p:cNvCxnSpPr>
          <p:nvPr/>
        </p:nvCxnSpPr>
        <p:spPr>
          <a:xfrm flipV="1">
            <a:off x="755571" y="3573016"/>
            <a:ext cx="7806420" cy="144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6A343F4-2F23-4EFA-8350-5E2DAB82A963}"/>
              </a:ext>
            </a:extLst>
          </p:cNvPr>
          <p:cNvSpPr txBox="1"/>
          <p:nvPr/>
        </p:nvSpPr>
        <p:spPr>
          <a:xfrm>
            <a:off x="133704" y="3100318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latin typeface="+mn-lt"/>
              </a:rPr>
              <a:t>Σήμερα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A78C4-B57A-4448-85AD-63F1E08F17C5}"/>
              </a:ext>
            </a:extLst>
          </p:cNvPr>
          <p:cNvSpPr txBox="1"/>
          <p:nvPr/>
        </p:nvSpPr>
        <p:spPr>
          <a:xfrm>
            <a:off x="1647805" y="314550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F7186-E4A6-4605-8034-143487D7B9EC}"/>
              </a:ext>
            </a:extLst>
          </p:cNvPr>
          <p:cNvSpPr txBox="1"/>
          <p:nvPr/>
        </p:nvSpPr>
        <p:spPr>
          <a:xfrm>
            <a:off x="2440596" y="314550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01257B-9881-4F02-919D-FE5A2DCA11FE}"/>
              </a:ext>
            </a:extLst>
          </p:cNvPr>
          <p:cNvSpPr txBox="1"/>
          <p:nvPr/>
        </p:nvSpPr>
        <p:spPr>
          <a:xfrm>
            <a:off x="3233387" y="314550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97B609-C652-4554-84A0-F90881C41DA5}"/>
              </a:ext>
            </a:extLst>
          </p:cNvPr>
          <p:cNvSpPr txBox="1"/>
          <p:nvPr/>
        </p:nvSpPr>
        <p:spPr>
          <a:xfrm>
            <a:off x="4012303" y="31310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E461D-FFF0-462B-BD56-185D159F02B7}"/>
              </a:ext>
            </a:extLst>
          </p:cNvPr>
          <p:cNvSpPr txBox="1"/>
          <p:nvPr/>
        </p:nvSpPr>
        <p:spPr>
          <a:xfrm>
            <a:off x="4805094" y="31310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E7899-5CA2-4622-8EE0-CAD79E78A799}"/>
              </a:ext>
            </a:extLst>
          </p:cNvPr>
          <p:cNvSpPr txBox="1"/>
          <p:nvPr/>
        </p:nvSpPr>
        <p:spPr>
          <a:xfrm>
            <a:off x="5597885" y="31310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D074E3-CEED-45D4-BBAC-82E4E8F4DB03}"/>
              </a:ext>
            </a:extLst>
          </p:cNvPr>
          <p:cNvSpPr txBox="1"/>
          <p:nvPr/>
        </p:nvSpPr>
        <p:spPr>
          <a:xfrm>
            <a:off x="6349284" y="312433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C78C2F-1DB2-4322-81D0-BCB2A8874559}"/>
              </a:ext>
            </a:extLst>
          </p:cNvPr>
          <p:cNvSpPr txBox="1"/>
          <p:nvPr/>
        </p:nvSpPr>
        <p:spPr>
          <a:xfrm>
            <a:off x="7142075" y="312433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D6734A-BB89-4C71-AC3C-882AC01D2318}"/>
              </a:ext>
            </a:extLst>
          </p:cNvPr>
          <p:cNvSpPr txBox="1"/>
          <p:nvPr/>
        </p:nvSpPr>
        <p:spPr>
          <a:xfrm>
            <a:off x="7934866" y="312433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  <p:sp>
        <p:nvSpPr>
          <p:cNvPr id="55" name="Ορθογώνιο 54">
            <a:extLst>
              <a:ext uri="{FF2B5EF4-FFF2-40B4-BE49-F238E27FC236}">
                <a16:creationId xmlns:a16="http://schemas.microsoft.com/office/drawing/2014/main" id="{5B62B15C-C784-4118-9960-130F5A566645}"/>
              </a:ext>
            </a:extLst>
          </p:cNvPr>
          <p:cNvSpPr/>
          <p:nvPr/>
        </p:nvSpPr>
        <p:spPr>
          <a:xfrm>
            <a:off x="3048473" y="315607"/>
            <a:ext cx="3047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b="1" u="sng" dirty="0">
                <a:solidFill>
                  <a:prstClr val="white"/>
                </a:solidFill>
                <a:uFill>
                  <a:solidFill>
                    <a:srgbClr val="FF0000"/>
                  </a:solidFill>
                </a:uFill>
                <a:latin typeface="+mn-lt"/>
                <a:cs typeface="Times New Roman" pitchFamily="18" charset="0"/>
              </a:rPr>
              <a:t>Τελική αξία της ράντας</a:t>
            </a:r>
            <a:r>
              <a:rPr lang="el-GR" sz="2000" b="1" dirty="0">
                <a:solidFill>
                  <a:prstClr val="white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lang="el-GR" sz="20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1A06052-69D9-4F81-A952-B066D042C183}"/>
              </a:ext>
            </a:extLst>
          </p:cNvPr>
          <p:cNvSpPr txBox="1"/>
          <p:nvPr/>
        </p:nvSpPr>
        <p:spPr>
          <a:xfrm>
            <a:off x="7609456" y="2670539"/>
            <a:ext cx="1023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latin typeface="+mn-lt"/>
              </a:rPr>
              <a:t>Μέλλον</a:t>
            </a:r>
          </a:p>
        </p:txBody>
      </p:sp>
      <p:cxnSp>
        <p:nvCxnSpPr>
          <p:cNvPr id="3" name="Γραμμή σύνδεσης: Γωνιώδης 2">
            <a:extLst>
              <a:ext uri="{FF2B5EF4-FFF2-40B4-BE49-F238E27FC236}">
                <a16:creationId xmlns:a16="http://schemas.microsoft.com/office/drawing/2014/main" id="{10FF0276-D0F9-4AC3-8A11-C781D4DDAEA6}"/>
              </a:ext>
            </a:extLst>
          </p:cNvPr>
          <p:cNvCxnSpPr>
            <a:cxnSpLocks/>
          </p:cNvCxnSpPr>
          <p:nvPr/>
        </p:nvCxnSpPr>
        <p:spPr>
          <a:xfrm>
            <a:off x="1823494" y="3587422"/>
            <a:ext cx="6564935" cy="3063803"/>
          </a:xfrm>
          <a:prstGeom prst="bentConnector3">
            <a:avLst>
              <a:gd name="adj1" fmla="val 21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Γραμμή σύνδεσης: Γωνιώδης 27">
            <a:extLst>
              <a:ext uri="{FF2B5EF4-FFF2-40B4-BE49-F238E27FC236}">
                <a16:creationId xmlns:a16="http://schemas.microsoft.com/office/drawing/2014/main" id="{5A9ADA9A-8A8E-4100-9E8A-34CF6A2E73AB}"/>
              </a:ext>
            </a:extLst>
          </p:cNvPr>
          <p:cNvCxnSpPr>
            <a:cxnSpLocks/>
          </p:cNvCxnSpPr>
          <p:nvPr/>
        </p:nvCxnSpPr>
        <p:spPr>
          <a:xfrm>
            <a:off x="2616285" y="3592132"/>
            <a:ext cx="5772144" cy="2852589"/>
          </a:xfrm>
          <a:prstGeom prst="bentConnector3">
            <a:avLst>
              <a:gd name="adj1" fmla="val -5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Γραμμή σύνδεσης: Γωνιώδης 34">
            <a:extLst>
              <a:ext uri="{FF2B5EF4-FFF2-40B4-BE49-F238E27FC236}">
                <a16:creationId xmlns:a16="http://schemas.microsoft.com/office/drawing/2014/main" id="{D2A2B6E3-C2FA-4B4F-8ACE-8288C7A1A83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73518" y="2422401"/>
            <a:ext cx="2650469" cy="4979353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Γραμμή σύνδεσης: Γωνιώδης 37">
            <a:extLst>
              <a:ext uri="{FF2B5EF4-FFF2-40B4-BE49-F238E27FC236}">
                <a16:creationId xmlns:a16="http://schemas.microsoft.com/office/drawing/2014/main" id="{ADADD9CF-14C7-42E3-BB8C-4D5742A48A91}"/>
              </a:ext>
            </a:extLst>
          </p:cNvPr>
          <p:cNvCxnSpPr>
            <a:cxnSpLocks/>
            <a:stCxn id="11" idx="2"/>
          </p:cNvCxnSpPr>
          <p:nvPr/>
        </p:nvCxnSpPr>
        <p:spPr>
          <a:xfrm rot="16200000" flipH="1">
            <a:off x="5062479" y="2625941"/>
            <a:ext cx="2451462" cy="420043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Γραμμή σύνδεσης: Γωνιώδης 42">
            <a:extLst>
              <a:ext uri="{FF2B5EF4-FFF2-40B4-BE49-F238E27FC236}">
                <a16:creationId xmlns:a16="http://schemas.microsoft.com/office/drawing/2014/main" id="{3A6EABE9-288C-48F0-9D51-5E224FB586D4}"/>
              </a:ext>
            </a:extLst>
          </p:cNvPr>
          <p:cNvCxnSpPr>
            <a:cxnSpLocks/>
          </p:cNvCxnSpPr>
          <p:nvPr/>
        </p:nvCxnSpPr>
        <p:spPr>
          <a:xfrm>
            <a:off x="4966907" y="3586842"/>
            <a:ext cx="3421521" cy="2146414"/>
          </a:xfrm>
          <a:prstGeom prst="bentConnector3">
            <a:avLst>
              <a:gd name="adj1" fmla="val 81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Γραμμή σύνδεσης: Γωνιώδης 48">
            <a:extLst>
              <a:ext uri="{FF2B5EF4-FFF2-40B4-BE49-F238E27FC236}">
                <a16:creationId xmlns:a16="http://schemas.microsoft.com/office/drawing/2014/main" id="{65E02B13-5A19-4A12-8FF1-F2B2AFA06EF7}"/>
              </a:ext>
            </a:extLst>
          </p:cNvPr>
          <p:cNvCxnSpPr>
            <a:cxnSpLocks/>
          </p:cNvCxnSpPr>
          <p:nvPr/>
        </p:nvCxnSpPr>
        <p:spPr>
          <a:xfrm>
            <a:off x="5668376" y="3586841"/>
            <a:ext cx="2720052" cy="1887925"/>
          </a:xfrm>
          <a:prstGeom prst="bentConnector3">
            <a:avLst>
              <a:gd name="adj1" fmla="val 29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Γραμμή σύνδεσης: Γωνιώδης 52">
            <a:extLst>
              <a:ext uri="{FF2B5EF4-FFF2-40B4-BE49-F238E27FC236}">
                <a16:creationId xmlns:a16="http://schemas.microsoft.com/office/drawing/2014/main" id="{A11E42D9-CF4B-470F-8AC1-14B32FD89CF3}"/>
              </a:ext>
            </a:extLst>
          </p:cNvPr>
          <p:cNvCxnSpPr>
            <a:cxnSpLocks/>
          </p:cNvCxnSpPr>
          <p:nvPr/>
        </p:nvCxnSpPr>
        <p:spPr>
          <a:xfrm>
            <a:off x="6461167" y="3573016"/>
            <a:ext cx="1927261" cy="1577623"/>
          </a:xfrm>
          <a:prstGeom prst="bentConnector3">
            <a:avLst>
              <a:gd name="adj1" fmla="val 104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Γραμμή σύνδεσης: Γωνιώδης 56">
            <a:extLst>
              <a:ext uri="{FF2B5EF4-FFF2-40B4-BE49-F238E27FC236}">
                <a16:creationId xmlns:a16="http://schemas.microsoft.com/office/drawing/2014/main" id="{0C6E2560-6ED4-481A-94D0-F0E967C20AB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79146" y="3752978"/>
            <a:ext cx="1357603" cy="1025330"/>
          </a:xfrm>
          <a:prstGeom prst="bentConnector3">
            <a:avLst>
              <a:gd name="adj1" fmla="val 9872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2657801-9D86-42D1-AC1E-8D1D772BFA79}"/>
              </a:ext>
            </a:extLst>
          </p:cNvPr>
          <p:cNvSpPr txBox="1"/>
          <p:nvPr/>
        </p:nvSpPr>
        <p:spPr>
          <a:xfrm>
            <a:off x="7972423" y="369025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31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56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Πρόσκαιρες Ράντες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685346" y="1678096"/>
            <a:ext cx="7765322" cy="1192493"/>
          </a:xfrm>
        </p:spPr>
        <p:txBody>
          <a:bodyPr>
            <a:normAutofit/>
          </a:bodyPr>
          <a:lstStyle/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Η </a:t>
            </a:r>
            <a:r>
              <a:rPr lang="el-GR" sz="2200" b="1" u="sng" dirty="0">
                <a:uFill>
                  <a:solidFill>
                    <a:srgbClr val="FF0000"/>
                  </a:solidFill>
                </a:uFill>
                <a:ea typeface="Calibri" pitchFamily="34" charset="0"/>
                <a:cs typeface="Times New Roman" pitchFamily="18" charset="0"/>
              </a:rPr>
              <a:t>παρούσα αξία</a:t>
            </a:r>
            <a:r>
              <a:rPr lang="el-GR" sz="2200" u="sng" dirty="0">
                <a:uFill>
                  <a:solidFill>
                    <a:srgbClr val="FF0000"/>
                  </a:solidFill>
                </a:uFill>
                <a:ea typeface="Calibri" pitchFamily="34" charset="0"/>
                <a:cs typeface="Times New Roman" pitchFamily="18" charset="0"/>
              </a:rPr>
              <a:t> ληξιπρόθεσμη ράντας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, δηλαδή η αξία όλων των όρων της ράντας στην αρχή της ράντας, υπολογίζεται με βάση τη σύνθετη κεφαλαιοποίηση. </a:t>
            </a:r>
            <a:endParaRPr lang="en-US" sz="2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E271ED23-1EEE-461E-9532-58D08994BD7F}"/>
                  </a:ext>
                </a:extLst>
              </p:cNvPr>
              <p:cNvSpPr/>
              <p:nvPr/>
            </p:nvSpPr>
            <p:spPr>
              <a:xfrm>
                <a:off x="3203848" y="5761475"/>
                <a:ext cx="4359591" cy="797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457200" fontAlgn="auto">
                  <a:spcAft>
                    <a:spcPts val="600"/>
                  </a:spcAft>
                  <a:buClr>
                    <a:srgbClr val="FF9900"/>
                  </a:buClr>
                  <a:buSzPct val="70000"/>
                </a:pPr>
                <a:r>
                  <a:rPr lang="el-GR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ea typeface="Calibri" pitchFamily="34" charset="0"/>
                    <a:cs typeface="Times New Roman" pitchFamily="18" charset="0"/>
                  </a:rPr>
                  <a:t>Κ</a:t>
                </a:r>
                <a:r>
                  <a:rPr lang="el-GR" sz="2800" baseline="-250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cs typeface="Times New Roman" pitchFamily="18" charset="0"/>
                  </a:rPr>
                  <a:t>0</a:t>
                </a:r>
                <a:r>
                  <a:rPr lang="el-GR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solidFill>
                              <a:prstClr val="white"/>
                            </a:solidFill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Κ</m:t>
                            </m:r>
                          </m:e>
                          <m:sub>
                            <m:r>
                              <a:rPr lang="en-US" sz="2800" b="0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l-GR" sz="2800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(1+</m:t>
                            </m:r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solidFill>
                              <a:prstClr val="white"/>
                            </a:solidFill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Κ</m:t>
                            </m:r>
                          </m:e>
                          <m:sub>
                            <m:r>
                              <a:rPr lang="en-US" sz="2800" b="0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l-GR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(1+</m:t>
                            </m:r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solidFill>
                              <a:prstClr val="white"/>
                            </a:solidFill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solidFill>
                              <a:prstClr val="white"/>
                            </a:solidFill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(1+</m:t>
                            </m:r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endParaRPr lang="el-GR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E271ED23-1EEE-461E-9532-58D08994B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761475"/>
                <a:ext cx="4359591" cy="7976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4CED96A-602B-4EA4-AAB0-2D53FA3CA6FA}"/>
              </a:ext>
            </a:extLst>
          </p:cNvPr>
          <p:cNvSpPr/>
          <p:nvPr/>
        </p:nvSpPr>
        <p:spPr>
          <a:xfrm>
            <a:off x="649323" y="4575981"/>
            <a:ext cx="76950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auto">
              <a:spcAft>
                <a:spcPts val="600"/>
              </a:spcAft>
              <a:buClr>
                <a:srgbClr val="FF9900"/>
              </a:buClr>
              <a:buSzPct val="70000"/>
            </a:pPr>
            <a:r>
              <a:rPr lang="el-GR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Για παράδειγμα, η παρούσα αξία ενός ευρώ που θα έχει καταβληθεί στο τέλος της πρώτης περιόδου θα είναι ίση, σύμφωνα με τον τύπο του ανατοκισμού: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B1259F9-93B0-45C0-B73D-0EA1CB1E8131}"/>
              </a:ext>
            </a:extLst>
          </p:cNvPr>
          <p:cNvSpPr/>
          <p:nvPr/>
        </p:nvSpPr>
        <p:spPr>
          <a:xfrm>
            <a:off x="645330" y="3831786"/>
            <a:ext cx="77030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auto">
              <a:spcAft>
                <a:spcPts val="600"/>
              </a:spcAft>
              <a:buClr>
                <a:srgbClr val="FF9900"/>
              </a:buClr>
              <a:buSzPct val="70000"/>
            </a:pPr>
            <a:r>
              <a:rPr lang="el-GR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Η </a:t>
            </a:r>
            <a:r>
              <a:rPr lang="el-GR" sz="2200" b="1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+mn-lt"/>
                <a:ea typeface="Calibri" pitchFamily="34" charset="0"/>
                <a:cs typeface="Times New Roman" pitchFamily="18" charset="0"/>
              </a:rPr>
              <a:t>παρούσα αξία</a:t>
            </a:r>
            <a:r>
              <a:rPr lang="el-GR" sz="2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l-GR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της ράντα αυτής ισούται με την άθροιση των παρουσών αξιών των αντίστοιχων καταβολών.  </a:t>
            </a:r>
            <a:endParaRPr lang="en-US" sz="2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5BE09B8E-F0C2-4772-8B34-1A05DB78A5B1}"/>
              </a:ext>
            </a:extLst>
          </p:cNvPr>
          <p:cNvSpPr/>
          <p:nvPr/>
        </p:nvSpPr>
        <p:spPr>
          <a:xfrm>
            <a:off x="645330" y="2787385"/>
            <a:ext cx="76803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auto">
              <a:spcAft>
                <a:spcPts val="600"/>
              </a:spcAft>
              <a:buClr>
                <a:srgbClr val="FF9900"/>
              </a:buClr>
              <a:buSzPct val="70000"/>
            </a:pPr>
            <a:r>
              <a:rPr lang="el-GR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Έστω ότι καταβάλλεται στο τέλος κάθε περιόδου κεφάλαια αξίας 1 ευρώ, για </a:t>
            </a:r>
            <a:r>
              <a:rPr lang="en-US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lang="el-GR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 περιόδους με επιτόκιο </a:t>
            </a:r>
            <a:r>
              <a:rPr lang="en-US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i </a:t>
            </a:r>
            <a:r>
              <a:rPr lang="el-GR" sz="22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για κάθε την κάθε περίοδο. </a:t>
            </a:r>
            <a:endParaRPr lang="en-US" sz="22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Πρόσκαιρες Ράντες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685346" y="2540376"/>
                <a:ext cx="7765322" cy="4056975"/>
              </a:xfrm>
            </p:spPr>
            <p:txBody>
              <a:bodyPr>
                <a:normAutofit fontScale="92500" lnSpcReduction="10000"/>
              </a:bodyPr>
              <a:lstStyle/>
              <a:p>
                <a:pPr marL="0" lvl="0" indent="0" algn="just" eaLnBrk="1" hangingPunct="1">
                  <a:spcBef>
                    <a:spcPct val="0"/>
                  </a:spcBef>
                  <a:buNone/>
                </a:pPr>
                <a:r>
                  <a:rPr lang="el-GR" sz="2200" dirty="0">
                    <a:ea typeface="Calibri" pitchFamily="34" charset="0"/>
                    <a:cs typeface="Times New Roman" pitchFamily="18" charset="0"/>
                  </a:rPr>
                  <a:t>Επίσης, η παρούσα αξία ενός ευρώ που θα έχει καταβληθεί στο τέλος της δεύτερης περιόδου θα είναι ίση:</a:t>
                </a:r>
                <a:endParaRPr lang="en-US" sz="2200" dirty="0">
                  <a:ea typeface="Calibri" pitchFamily="34" charset="0"/>
                  <a:cs typeface="Times New Roman" pitchFamily="18" charset="0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sz="2200" dirty="0">
                  <a:ea typeface="Calibri" pitchFamily="34" charset="0"/>
                  <a:cs typeface="Times New Roman" pitchFamily="18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l-GR" sz="24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tx1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ea typeface="Calibri" pitchFamily="34" charset="0"/>
                    <a:cs typeface="Times New Roman" pitchFamily="18" charset="0"/>
                  </a:rPr>
                  <a:t>Κ</a:t>
                </a:r>
                <a:r>
                  <a:rPr lang="el-GR" sz="2400" baseline="-250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tx1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cs typeface="Times New Roman" pitchFamily="18" charset="0"/>
                  </a:rPr>
                  <a:t>0</a:t>
                </a:r>
                <a:r>
                  <a:rPr lang="el-GR" sz="24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chemeClr val="tx1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Κ</m:t>
                            </m:r>
                          </m:e>
                          <m:sub>
                            <m:r>
                              <a:rPr lang="en-US" sz="24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l-GR" sz="24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(1+</m:t>
                            </m:r>
                            <m:r>
                              <a:rPr lang="en-US" sz="24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schemeClr val="tx1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Κ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l-G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(1+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(1+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l-GR" sz="2400" dirty="0">
                  <a:solidFill>
                    <a:schemeClr val="tx1"/>
                  </a:solidFill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n-US" sz="2200" dirty="0">
                  <a:ea typeface="Calibri" pitchFamily="34" charset="0"/>
                  <a:cs typeface="Times New Roman" pitchFamily="18" charset="0"/>
                </a:endParaRP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sz="2200" dirty="0">
                    <a:ea typeface="Calibri" pitchFamily="34" charset="0"/>
                    <a:cs typeface="Times New Roman" pitchFamily="18" charset="0"/>
                  </a:rPr>
                  <a:t>..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sz="2200" dirty="0">
                    <a:ea typeface="Calibri" pitchFamily="34" charset="0"/>
                    <a:cs typeface="Times New Roman" pitchFamily="18" charset="0"/>
                  </a:rPr>
                  <a:t>..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sz="2200" dirty="0">
                    <a:ea typeface="Calibri" pitchFamily="34" charset="0"/>
                    <a:cs typeface="Times New Roman" pitchFamily="18" charset="0"/>
                  </a:rPr>
                  <a:t>..</a:t>
                </a:r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r>
                  <a:rPr lang="en-US" sz="2200" dirty="0">
                    <a:ea typeface="Calibri" pitchFamily="34" charset="0"/>
                    <a:cs typeface="Times New Roman" pitchFamily="18" charset="0"/>
                  </a:rPr>
                  <a:t>..</a:t>
                </a: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el-GR" sz="2200" b="1" dirty="0">
                    <a:solidFill>
                      <a:srgbClr val="FF0000"/>
                    </a:solidFill>
                    <a:ea typeface="Calibri" pitchFamily="34" charset="0"/>
                    <a:cs typeface="Times New Roman" pitchFamily="18" charset="0"/>
                  </a:rPr>
                  <a:t>Αν, λοιπόν, θέσουμε όπου</a:t>
                </a:r>
                <a:r>
                  <a:rPr lang="en-US" sz="2200" b="1" dirty="0">
                    <a:solidFill>
                      <a:srgbClr val="FF0000"/>
                    </a:solidFill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cs typeface="Times New Roman" pitchFamily="18" charset="0"/>
                  </a:rPr>
                  <a:t>1</a:t>
                </a:r>
                <a:r>
                  <a:rPr lang="el-GR" sz="2400" b="1" dirty="0">
                    <a:solidFill>
                      <a:srgbClr val="FF0000"/>
                    </a:solidFill>
                    <a:cs typeface="Times New Roman" pitchFamily="18" charset="0"/>
                  </a:rPr>
                  <a:t> ∕ (1+</a:t>
                </a:r>
                <a:r>
                  <a:rPr lang="en-US" sz="2400" b="1" dirty="0">
                    <a:solidFill>
                      <a:srgbClr val="FF0000"/>
                    </a:solidFill>
                    <a:cs typeface="Times New Roman" pitchFamily="18" charset="0"/>
                  </a:rPr>
                  <a:t>i</a:t>
                </a:r>
                <a:r>
                  <a:rPr lang="el-GR" sz="2400" b="1" dirty="0">
                    <a:solidFill>
                      <a:srgbClr val="FF0000"/>
                    </a:solidFill>
                    <a:cs typeface="Times New Roman" pitchFamily="18" charset="0"/>
                  </a:rPr>
                  <a:t>)</a:t>
                </a:r>
                <a:r>
                  <a:rPr lang="en-US" sz="2400" b="1" baseline="30000" dirty="0">
                    <a:solidFill>
                      <a:srgbClr val="FF0000"/>
                    </a:solidFill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cs typeface="Times New Roman" pitchFamily="18" charset="0"/>
                  </a:rPr>
                  <a:t>=</a:t>
                </a:r>
                <a:r>
                  <a:rPr lang="el-GR" sz="2400" b="1" dirty="0">
                    <a:solidFill>
                      <a:srgbClr val="FF0000"/>
                    </a:solidFill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  <a:cs typeface="Times New Roman" pitchFamily="18" charset="0"/>
                  </a:rPr>
                  <a:t>y</a:t>
                </a:r>
                <a:r>
                  <a:rPr lang="en-US" sz="2400" b="1" baseline="30000" dirty="0">
                    <a:solidFill>
                      <a:srgbClr val="FF0000"/>
                    </a:solidFill>
                    <a:cs typeface="Times New Roman" pitchFamily="18" charset="0"/>
                  </a:rPr>
                  <a:t> </a:t>
                </a:r>
                <a:endParaRPr lang="el-GR" sz="2200" dirty="0"/>
              </a:p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el-GR" sz="2200" dirty="0"/>
              </a:p>
              <a:p>
                <a:pPr marL="0" lvl="0" indent="0">
                  <a:spcBef>
                    <a:spcPct val="0"/>
                  </a:spcBef>
                  <a:buNone/>
                </a:pPr>
                <a:endParaRPr lang="el-GR" sz="2200" dirty="0"/>
              </a:p>
              <a:p>
                <a:endParaRPr lang="el-GR" sz="2200" dirty="0"/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346" y="2540376"/>
                <a:ext cx="7765322" cy="40569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7A96965E-E7EE-41E1-997A-BD8152162692}"/>
                  </a:ext>
                </a:extLst>
              </p:cNvPr>
              <p:cNvSpPr/>
              <p:nvPr/>
            </p:nvSpPr>
            <p:spPr>
              <a:xfrm>
                <a:off x="705660" y="1412776"/>
                <a:ext cx="4407681" cy="768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457200" fontAlgn="auto">
                  <a:spcAft>
                    <a:spcPts val="600"/>
                  </a:spcAft>
                  <a:buClr>
                    <a:srgbClr val="FF9900"/>
                  </a:buClr>
                  <a:buSzPct val="70000"/>
                </a:pPr>
                <a:r>
                  <a:rPr lang="el-GR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ea typeface="Calibri" pitchFamily="34" charset="0"/>
                    <a:cs typeface="Times New Roman" pitchFamily="18" charset="0"/>
                  </a:rPr>
                  <a:t>Κ</a:t>
                </a:r>
                <a:r>
                  <a:rPr lang="el-GR" sz="2800" baseline="-250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cs typeface="Times New Roman" pitchFamily="18" charset="0"/>
                  </a:rPr>
                  <a:t>0</a:t>
                </a:r>
                <a:r>
                  <a:rPr lang="el-GR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solidFill>
                              <a:prstClr val="white"/>
                            </a:solidFill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Κ</m:t>
                            </m:r>
                          </m:e>
                          <m:sub>
                            <m:r>
                              <a:rPr lang="en-US" sz="2800" b="0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l-GR" sz="2800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(1+</m:t>
                            </m:r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l-GR" sz="2800" i="1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solidFill>
                              <a:prstClr val="white"/>
                            </a:solidFill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Κ</m:t>
                            </m:r>
                          </m:e>
                          <m:sub>
                            <m:r>
                              <a:rPr lang="en-US" sz="2800" b="0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l-GR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(1+</m:t>
                            </m:r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  <a:latin typeface="+mn-lt"/>
                  </a:rPr>
                  <a:t> </a:t>
                </a:r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solidFill>
                              <a:prstClr val="white"/>
                            </a:solidFill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n>
                              <a:solidFill>
                                <a:prstClr val="black">
                                  <a:lumMod val="75000"/>
                                  <a:lumOff val="25000"/>
                                  <a:alpha val="10000"/>
                                </a:prstClr>
                              </a:solidFill>
                            </a:ln>
                            <a:solidFill>
                              <a:prstClr val="white"/>
                            </a:solidFill>
                            <a:effectLst>
                              <a:outerShdw blurRad="9525" dist="25400" dir="14640000" algn="tl" rotWithShape="0">
                                <a:prstClr val="black">
                                  <a:alpha val="3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(1+</m:t>
                            </m:r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n>
                                  <a:solidFill>
                                    <a:prstClr val="black">
                                      <a:lumMod val="75000"/>
                                      <a:lumOff val="25000"/>
                                      <a:alpha val="10000"/>
                                    </a:prstClr>
                                  </a:solidFill>
                                </a:ln>
                                <a:solidFill>
                                  <a:prstClr val="white"/>
                                </a:solidFill>
                                <a:effectLst>
                                  <a:outerShdw blurRad="9525" dist="25400" dir="14640000" algn="tl" rotWithShape="0">
                                    <a:prstClr val="black">
                                      <a:alpha val="3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endParaRPr lang="el-GR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  <a:latin typeface="+mn-lt"/>
                </a:endParaRPr>
              </a:p>
            </p:txBody>
          </p:sp>
        </mc:Choice>
        <mc:Fallback xmlns="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7A96965E-E7EE-41E1-997A-BD8152162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60" y="1412776"/>
                <a:ext cx="4407681" cy="7684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8245413-F9AE-4F7E-98BB-EAF625041E56}"/>
              </a:ext>
            </a:extLst>
          </p:cNvPr>
          <p:cNvSpPr txBox="1"/>
          <p:nvPr/>
        </p:nvSpPr>
        <p:spPr>
          <a:xfrm>
            <a:off x="4997304" y="1561078"/>
            <a:ext cx="3871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παρούσα αξία ενός ευρώ που θα έχει καταβληθεί στο τέλος της πρώτης περιόδου 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3463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Πρόσκαιρες Ράντες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Τότε οι παρούσες αξίες των ευρώ που θα έχουν καταβληθεί στο τέλος της πρώτης, της δεύτερης περιόδου, της τρίτης </a:t>
            </a:r>
            <a:r>
              <a:rPr lang="el-GR" sz="2200" dirty="0" err="1">
                <a:ea typeface="Calibri" pitchFamily="34" charset="0"/>
                <a:cs typeface="Times New Roman" pitchFamily="18" charset="0"/>
              </a:rPr>
              <a:t>κ.ο.κ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  θα είναι αντίστοιχα ίσες. </a:t>
            </a:r>
            <a:endParaRPr lang="el-GR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000" dirty="0">
                <a:cs typeface="Times New Roman" pitchFamily="18" charset="0"/>
              </a:rPr>
              <a:t>Y</a:t>
            </a:r>
            <a:r>
              <a:rPr lang="en-US" sz="2000" baseline="30000" dirty="0">
                <a:cs typeface="Times New Roman" pitchFamily="18" charset="0"/>
              </a:rPr>
              <a:t>1</a:t>
            </a:r>
            <a:r>
              <a:rPr lang="el-GR" sz="2000" dirty="0">
                <a:cs typeface="Times New Roman" pitchFamily="18" charset="0"/>
              </a:rPr>
              <a:t>  =</a:t>
            </a:r>
            <a:r>
              <a:rPr lang="en-US" sz="2000" dirty="0">
                <a:cs typeface="Times New Roman" pitchFamily="18" charset="0"/>
              </a:rPr>
              <a:t>1 </a:t>
            </a:r>
            <a:r>
              <a:rPr lang="el-GR" sz="2000" dirty="0">
                <a:cs typeface="Times New Roman" pitchFamily="18" charset="0"/>
              </a:rPr>
              <a:t> ∕ (1+</a:t>
            </a:r>
            <a:r>
              <a:rPr lang="en-US" sz="2000" dirty="0">
                <a:cs typeface="Times New Roman" pitchFamily="18" charset="0"/>
              </a:rPr>
              <a:t>i</a:t>
            </a:r>
            <a:r>
              <a:rPr lang="el-GR" sz="2000" dirty="0">
                <a:cs typeface="Times New Roman" pitchFamily="18" charset="0"/>
              </a:rPr>
              <a:t>)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baseline="30000" dirty="0">
                <a:cs typeface="Times New Roman" pitchFamily="18" charset="0"/>
              </a:rPr>
              <a:t>1 </a:t>
            </a:r>
            <a:r>
              <a:rPr lang="en-US" sz="2000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cs typeface="Times New Roman" pitchFamily="18" charset="0"/>
              </a:rPr>
              <a:t>Y</a:t>
            </a:r>
            <a:r>
              <a:rPr lang="en-US" sz="2000" baseline="30000" dirty="0">
                <a:cs typeface="Times New Roman" pitchFamily="18" charset="0"/>
              </a:rPr>
              <a:t>2</a:t>
            </a:r>
            <a:r>
              <a:rPr lang="el-GR" sz="2000" dirty="0">
                <a:cs typeface="Times New Roman" pitchFamily="18" charset="0"/>
              </a:rPr>
              <a:t>  =</a:t>
            </a:r>
            <a:r>
              <a:rPr lang="en-US" sz="2000" dirty="0">
                <a:cs typeface="Times New Roman" pitchFamily="18" charset="0"/>
              </a:rPr>
              <a:t>1 </a:t>
            </a:r>
            <a:r>
              <a:rPr lang="el-GR" sz="2000" dirty="0">
                <a:cs typeface="Times New Roman" pitchFamily="18" charset="0"/>
              </a:rPr>
              <a:t> ∕ (1+</a:t>
            </a:r>
            <a:r>
              <a:rPr lang="en-US" sz="2000" dirty="0">
                <a:cs typeface="Times New Roman" pitchFamily="18" charset="0"/>
              </a:rPr>
              <a:t>i</a:t>
            </a:r>
            <a:r>
              <a:rPr lang="el-GR" sz="2000" dirty="0">
                <a:cs typeface="Times New Roman" pitchFamily="18" charset="0"/>
              </a:rPr>
              <a:t>)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baseline="30000" dirty="0">
                <a:cs typeface="Times New Roman" pitchFamily="18" charset="0"/>
              </a:rPr>
              <a:t>2</a:t>
            </a:r>
          </a:p>
          <a:p>
            <a:pPr marL="0" indent="0">
              <a:buNone/>
            </a:pPr>
            <a:r>
              <a:rPr lang="en-US" sz="2000" baseline="30000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Y</a:t>
            </a:r>
            <a:r>
              <a:rPr lang="en-US" sz="2000" baseline="30000" dirty="0">
                <a:cs typeface="Times New Roman" pitchFamily="18" charset="0"/>
              </a:rPr>
              <a:t>3</a:t>
            </a:r>
            <a:r>
              <a:rPr lang="el-GR" sz="2000" dirty="0">
                <a:cs typeface="Times New Roman" pitchFamily="18" charset="0"/>
              </a:rPr>
              <a:t>  =</a:t>
            </a:r>
            <a:r>
              <a:rPr lang="en-US" sz="2000" dirty="0">
                <a:cs typeface="Times New Roman" pitchFamily="18" charset="0"/>
              </a:rPr>
              <a:t>1 </a:t>
            </a:r>
            <a:r>
              <a:rPr lang="el-GR" sz="2000" dirty="0">
                <a:cs typeface="Times New Roman" pitchFamily="18" charset="0"/>
              </a:rPr>
              <a:t> ∕ (1+</a:t>
            </a:r>
            <a:r>
              <a:rPr lang="en-US" sz="2000" dirty="0">
                <a:cs typeface="Times New Roman" pitchFamily="18" charset="0"/>
              </a:rPr>
              <a:t>i</a:t>
            </a:r>
            <a:r>
              <a:rPr lang="el-GR" sz="2000" dirty="0">
                <a:cs typeface="Times New Roman" pitchFamily="18" charset="0"/>
              </a:rPr>
              <a:t>)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baseline="30000" dirty="0">
                <a:cs typeface="Times New Roman" pitchFamily="18" charset="0"/>
              </a:rPr>
              <a:t>3   </a:t>
            </a:r>
          </a:p>
          <a:p>
            <a:pPr marL="0" indent="0">
              <a:buNone/>
            </a:pPr>
            <a:r>
              <a:rPr lang="el-GR" dirty="0"/>
              <a:t>.................</a:t>
            </a:r>
            <a:endParaRPr lang="en-US" sz="2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cs typeface="Times New Roman" pitchFamily="18" charset="0"/>
              </a:rPr>
              <a:t>Y</a:t>
            </a:r>
            <a:r>
              <a:rPr lang="en-US" sz="2000" baseline="30000" dirty="0">
                <a:cs typeface="Times New Roman" pitchFamily="18" charset="0"/>
              </a:rPr>
              <a:t>n-1</a:t>
            </a:r>
            <a:r>
              <a:rPr lang="el-GR" sz="2000" dirty="0">
                <a:cs typeface="Times New Roman" pitchFamily="18" charset="0"/>
              </a:rPr>
              <a:t>  =</a:t>
            </a:r>
            <a:r>
              <a:rPr lang="en-US" sz="2000" dirty="0">
                <a:cs typeface="Times New Roman" pitchFamily="18" charset="0"/>
              </a:rPr>
              <a:t>1 </a:t>
            </a:r>
            <a:r>
              <a:rPr lang="el-GR" sz="2000" dirty="0">
                <a:cs typeface="Times New Roman" pitchFamily="18" charset="0"/>
              </a:rPr>
              <a:t> ∕ (1+</a:t>
            </a:r>
            <a:r>
              <a:rPr lang="en-US" sz="2000" dirty="0">
                <a:cs typeface="Times New Roman" pitchFamily="18" charset="0"/>
              </a:rPr>
              <a:t>i</a:t>
            </a:r>
            <a:r>
              <a:rPr lang="el-GR" sz="2000" dirty="0">
                <a:cs typeface="Times New Roman" pitchFamily="18" charset="0"/>
              </a:rPr>
              <a:t>)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baseline="30000" dirty="0">
                <a:cs typeface="Times New Roman" pitchFamily="18" charset="0"/>
              </a:rPr>
              <a:t>n-1 </a:t>
            </a:r>
          </a:p>
          <a:p>
            <a:pPr marL="0" indent="0">
              <a:buNone/>
            </a:pPr>
            <a:r>
              <a:rPr lang="en-US" sz="2400" dirty="0">
                <a:cs typeface="Times New Roman" pitchFamily="18" charset="0"/>
              </a:rPr>
              <a:t>Y</a:t>
            </a:r>
            <a:r>
              <a:rPr lang="en-US" sz="2400" baseline="30000" dirty="0">
                <a:cs typeface="Times New Roman" pitchFamily="18" charset="0"/>
              </a:rPr>
              <a:t>n</a:t>
            </a:r>
            <a:r>
              <a:rPr lang="el-GR" sz="2400" dirty="0">
                <a:cs typeface="Times New Roman" pitchFamily="18" charset="0"/>
              </a:rPr>
              <a:t>  =</a:t>
            </a:r>
            <a:r>
              <a:rPr lang="en-US" sz="2400" dirty="0">
                <a:cs typeface="Times New Roman" pitchFamily="18" charset="0"/>
              </a:rPr>
              <a:t>1 </a:t>
            </a:r>
            <a:r>
              <a:rPr lang="el-GR" sz="2400" dirty="0">
                <a:cs typeface="Times New Roman" pitchFamily="18" charset="0"/>
              </a:rPr>
              <a:t> ∕ (1+</a:t>
            </a:r>
            <a:r>
              <a:rPr lang="en-US" sz="2400" dirty="0">
                <a:cs typeface="Times New Roman" pitchFamily="18" charset="0"/>
              </a:rPr>
              <a:t>i</a:t>
            </a:r>
            <a:r>
              <a:rPr lang="el-GR" sz="2400" dirty="0">
                <a:cs typeface="Times New Roman" pitchFamily="18" charset="0"/>
              </a:rPr>
              <a:t>)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baseline="30000" dirty="0">
                <a:cs typeface="Times New Roman" pitchFamily="18" charset="0"/>
              </a:rPr>
              <a:t>n </a:t>
            </a:r>
          </a:p>
          <a:p>
            <a:pPr marL="0" indent="0">
              <a:buNone/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895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Πρόσκαιρες Ράντες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endParaRPr lang="el-GR" sz="2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l-GR" sz="2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l-GR" sz="2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l-GR" sz="2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l-GR" sz="2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l-GR" sz="2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l-GR" sz="2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l-GR" sz="2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l-GR" sz="2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l-GR" sz="2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l-GR" sz="2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l-GR" sz="2200" b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l-GR" sz="2200" dirty="0">
              <a:latin typeface="Arial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l-GR" sz="2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l-GR" sz="2200" dirty="0">
              <a:latin typeface="Arial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l-GR" sz="2200" dirty="0">
              <a:latin typeface="Arial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678CC-02F7-4FB3-AF07-E1FEA264E3CC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697" y="1554875"/>
            <a:ext cx="8600967" cy="461042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C1175721-402F-446E-AA43-B7FF16650A45}"/>
                  </a:ext>
                </a:extLst>
              </p:cNvPr>
              <p:cNvSpPr/>
              <p:nvPr/>
            </p:nvSpPr>
            <p:spPr>
              <a:xfrm>
                <a:off x="467544" y="2564904"/>
                <a:ext cx="836383" cy="533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400" i="1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Κ</m:t>
                              </m:r>
                            </m:e>
                            <m:sub>
                              <m:r>
                                <a:rPr lang="en-US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C1175721-402F-446E-AA43-B7FF16650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64904"/>
                <a:ext cx="836383" cy="5338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4D251404-7510-4DEF-B35F-D97315357AAD}"/>
                  </a:ext>
                </a:extLst>
              </p:cNvPr>
              <p:cNvSpPr/>
              <p:nvPr/>
            </p:nvSpPr>
            <p:spPr>
              <a:xfrm>
                <a:off x="467544" y="3018888"/>
                <a:ext cx="836383" cy="533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400" i="1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Κ</m:t>
                              </m:r>
                            </m:e>
                            <m:sub>
                              <m:r>
                                <a:rPr lang="en-US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b="0" i="1" smtClean="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Ορθογώνιο 7">
                <a:extLst>
                  <a:ext uri="{FF2B5EF4-FFF2-40B4-BE49-F238E27FC236}">
                    <a16:creationId xmlns:a16="http://schemas.microsoft.com/office/drawing/2014/main" id="{4D251404-7510-4DEF-B35F-D97315357A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18888"/>
                <a:ext cx="836383" cy="5338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>
                <a:extLst>
                  <a:ext uri="{FF2B5EF4-FFF2-40B4-BE49-F238E27FC236}">
                    <a16:creationId xmlns:a16="http://schemas.microsoft.com/office/drawing/2014/main" id="{DAFC3C78-E1BB-4D90-A04D-79305DBAD2DB}"/>
                  </a:ext>
                </a:extLst>
              </p:cNvPr>
              <p:cNvSpPr/>
              <p:nvPr/>
            </p:nvSpPr>
            <p:spPr>
              <a:xfrm>
                <a:off x="467543" y="5484329"/>
                <a:ext cx="852093" cy="533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400" i="1" smtClean="0">
                              <a:ln>
                                <a:solidFill>
                                  <a:prstClr val="black">
                                    <a:lumMod val="75000"/>
                                    <a:lumOff val="25000"/>
                                    <a:alpha val="10000"/>
                                  </a:prstClr>
                                </a:solidFill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9525" dist="25400" dir="14640000" algn="tl" rotWithShape="0">
                                  <a:prstClr val="black">
                                    <a:alpha val="3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40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Κ</m:t>
                              </m:r>
                            </m:e>
                            <m:sub>
                              <m:r>
                                <a:rPr lang="en-US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l-GR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(1+</m:t>
                              </m:r>
                              <m:r>
                                <a:rPr lang="en-US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400" b="0" i="1" smtClean="0">
                                  <a:ln>
                                    <a:solidFill>
                                      <a:prstClr val="black">
                                        <a:lumMod val="75000"/>
                                        <a:lumOff val="25000"/>
                                        <a:alpha val="10000"/>
                                      </a:prstClr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>
                                    <a:outerShdw blurRad="9525" dist="25400" dir="14640000" algn="tl" rotWithShape="0">
                                      <a:prstClr val="black">
                                        <a:alpha val="3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105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Ορθογώνιο 8">
                <a:extLst>
                  <a:ext uri="{FF2B5EF4-FFF2-40B4-BE49-F238E27FC236}">
                    <a16:creationId xmlns:a16="http://schemas.microsoft.com/office/drawing/2014/main" id="{DAFC3C78-E1BB-4D90-A04D-79305DBAD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5484329"/>
                <a:ext cx="852093" cy="5338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92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Πρόσκαιρες Ράντες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el-GR" sz="2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l-GR" sz="2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ή</a:t>
            </a:r>
            <a:r>
              <a:rPr lang="el-GR" sz="2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lvl="0" indent="0">
              <a:buNone/>
            </a:pPr>
            <a:r>
              <a:rPr lang="en-US" sz="2000" dirty="0">
                <a:cs typeface="Times New Roman" pitchFamily="18" charset="0"/>
              </a:rPr>
              <a:t>a </a:t>
            </a:r>
            <a:r>
              <a:rPr lang="en-US" sz="2000" baseline="-25000" dirty="0" err="1">
                <a:cs typeface="Times New Roman" pitchFamily="18" charset="0"/>
              </a:rPr>
              <a:t>n</a:t>
            </a:r>
            <a:r>
              <a:rPr lang="en-US" sz="2000" baseline="30000" dirty="0" err="1">
                <a:cs typeface="Times New Roman" pitchFamily="18" charset="0"/>
              </a:rPr>
              <a:t>i</a:t>
            </a:r>
            <a:r>
              <a:rPr lang="en-US" sz="2000" baseline="30000" dirty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=  Υ + Υ</a:t>
            </a:r>
            <a:r>
              <a:rPr lang="el-GR" sz="2000" baseline="30000" dirty="0">
                <a:cs typeface="Times New Roman" pitchFamily="18" charset="0"/>
              </a:rPr>
              <a:t>2</a:t>
            </a:r>
            <a:r>
              <a:rPr lang="el-GR" sz="2000" dirty="0">
                <a:cs typeface="Times New Roman" pitchFamily="18" charset="0"/>
              </a:rPr>
              <a:t> +</a:t>
            </a:r>
            <a:r>
              <a:rPr lang="el-GR" sz="2400" dirty="0">
                <a:cs typeface="Times New Roman" pitchFamily="18" charset="0"/>
              </a:rPr>
              <a:t> Υ</a:t>
            </a:r>
            <a:r>
              <a:rPr lang="el-GR" sz="2400" baseline="30000" dirty="0">
                <a:cs typeface="Times New Roman" pitchFamily="18" charset="0"/>
              </a:rPr>
              <a:t>3</a:t>
            </a:r>
            <a:r>
              <a:rPr lang="el-GR" sz="2400" dirty="0">
                <a:cs typeface="Times New Roman" pitchFamily="18" charset="0"/>
              </a:rPr>
              <a:t> +...+Υ</a:t>
            </a:r>
            <a:r>
              <a:rPr lang="en-US" sz="2400" baseline="30000" dirty="0">
                <a:cs typeface="Times New Roman" pitchFamily="18" charset="0"/>
              </a:rPr>
              <a:t>n</a:t>
            </a:r>
            <a:r>
              <a:rPr lang="el-GR" sz="2400" baseline="30000" dirty="0">
                <a:cs typeface="Times New Roman" pitchFamily="18" charset="0"/>
              </a:rPr>
              <a:t>-1</a:t>
            </a:r>
            <a:r>
              <a:rPr lang="el-GR" sz="1800" dirty="0">
                <a:cs typeface="Times New Roman" pitchFamily="18" charset="0"/>
              </a:rPr>
              <a:t> +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l-GR" sz="2400" dirty="0">
                <a:cs typeface="Times New Roman" pitchFamily="18" charset="0"/>
              </a:rPr>
              <a:t>Υ</a:t>
            </a:r>
            <a:r>
              <a:rPr lang="en-US" sz="2000" baseline="30000" dirty="0">
                <a:cs typeface="Times New Roman" pitchFamily="18" charset="0"/>
              </a:rPr>
              <a:t>n</a:t>
            </a:r>
            <a:r>
              <a:rPr lang="el-GR" sz="1600" dirty="0">
                <a:cs typeface="Times New Roman" pitchFamily="18" charset="0"/>
              </a:rPr>
              <a:t> </a:t>
            </a:r>
            <a:endParaRPr lang="el-GR" sz="2200" dirty="0">
              <a:ea typeface="Calibri" pitchFamily="34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l-GR" sz="2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el-GR" sz="2200" dirty="0">
                <a:ea typeface="Calibri" pitchFamily="34" charset="0"/>
                <a:cs typeface="Times New Roman" pitchFamily="18" charset="0"/>
              </a:rPr>
              <a:t>Η παράσταση στο δεύτερο μέλος της εξίσωσης είναι γεωμετρική πρόοδος με πρώτο όρο </a:t>
            </a:r>
            <a:r>
              <a:rPr lang="el-GR" sz="2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α = Υ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, λόγο </a:t>
            </a:r>
            <a:r>
              <a:rPr lang="el-GR" sz="2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λ = Υ 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και τελευταίο όρο </a:t>
            </a:r>
            <a:r>
              <a:rPr lang="el-GR" sz="2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τ = Υ</a:t>
            </a:r>
            <a:r>
              <a:rPr lang="en-US" sz="2200" b="1" baseline="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n</a:t>
            </a:r>
            <a:r>
              <a:rPr lang="el-GR" sz="2200" dirty="0">
                <a:ea typeface="Calibri" pitchFamily="34" charset="0"/>
                <a:cs typeface="Times New Roman" pitchFamily="18" charset="0"/>
              </a:rPr>
              <a:t>.  Γνωρίζουμε ότι το άθροισμα μιας γεωμετρικής  προόδου είναι ίσο με:</a:t>
            </a:r>
            <a:endParaRPr lang="el-GR" sz="2200" dirty="0"/>
          </a:p>
          <a:p>
            <a:pPr marL="0" indent="0">
              <a:buNone/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E97C1-2D8A-49A8-A3F9-C5E4B1F74D55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5345" y="2348880"/>
                <a:ext cx="7876645" cy="770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+mn-lt"/>
                    <a:cs typeface="Times New Roman" pitchFamily="18" charset="0"/>
                  </a:rPr>
                  <a:t>a</a:t>
                </a:r>
                <a:r>
                  <a:rPr lang="en-US" sz="2800" baseline="-25000" dirty="0">
                    <a:latin typeface="+mn-lt"/>
                    <a:cs typeface="Times New Roman" pitchFamily="18" charset="0"/>
                  </a:rPr>
                  <a:t>n</a:t>
                </a:r>
                <a:r>
                  <a:rPr lang="en-US" sz="2800" baseline="30000" dirty="0">
                    <a:latin typeface="+mn-lt"/>
                    <a:cs typeface="Times New Roman" pitchFamily="18" charset="0"/>
                  </a:rPr>
                  <a:t>i </a:t>
                </a:r>
                <a:r>
                  <a:rPr lang="el-GR" sz="2800" dirty="0">
                    <a:latin typeface="+mn-lt"/>
                    <a:cs typeface="Times New Roman" pitchFamily="18" charset="0"/>
                  </a:rPr>
                  <a:t>=</a:t>
                </a:r>
                <a:r>
                  <a:rPr lang="en-US" sz="2800" dirty="0">
                    <a:latin typeface="+mn-lt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(1+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(1+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(1+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+…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l-GR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(1+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l-GR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45" y="2348880"/>
                <a:ext cx="7876645" cy="770532"/>
              </a:xfrm>
              <a:prstGeom prst="rect">
                <a:avLst/>
              </a:prstGeom>
              <a:blipFill>
                <a:blip r:embed="rId2"/>
                <a:stretch>
                  <a:fillRect l="-15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69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Οικονομικά Μαθηματικά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Άδειες Χρήσης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Χρηματοδότηση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Σκοποί  ενότητας&amp;quot;&quot;/&gt;&lt;property id=&quot;20307&quot; value=&quot;261&quot;/&gt;&lt;/object&gt;&lt;object type=&quot;3&quot; unique_id=&quot;10007&quot;&gt;&lt;property id=&quot;20148&quot; value=&quot;5&quot;/&gt;&lt;property id=&quot;20300&quot; value=&quot;Slide 5 - &amp;quot;Περιεχόμενα ενότητας&amp;quot;&quot;/&gt;&lt;property id=&quot;20307&quot; value=&quot;262&quot;/&gt;&lt;/object&gt;&lt;object type=&quot;3&quot; unique_id=&quot;10008&quot;&gt;&lt;property id=&quot;20148&quot; value=&quot;5&quot;/&gt;&lt;property id=&quot;20300&quot; value=&quot;Slide 6 - &amp;quot;Ανατοκισμός ή Σύνθετος τόκος&amp;quot;&quot;/&gt;&lt;property id=&quot;20307&quot; value=&quot;263&quot;/&gt;&lt;/object&gt;&lt;object type=&quot;3&quot; unique_id=&quot;10009&quot;&gt;&lt;property id=&quot;20148&quot; value=&quot;5&quot;/&gt;&lt;property id=&quot;20300&quot; value=&quot;Slide 7 - &amp;quot;Ανατοκισμός ή Σύνθετος τόκος: Απόδειξη&amp;quot;&quot;/&gt;&lt;property id=&quot;20307&quot; value=&quot;264&quot;/&gt;&lt;/object&gt;&lt;object type=&quot;3&quot; unique_id=&quot;10010&quot;&gt;&lt;property id=&quot;20148&quot; value=&quot;5&quot;/&gt;&lt;property id=&quot;20300&quot; value=&quot;Slide 8 - &amp;quot;Ιδιότητες Δυνάμεων&amp;quot;&quot;/&gt;&lt;property id=&quot;20307&quot; value=&quot;265&quot;/&gt;&lt;/object&gt;&lt;object type=&quot;3&quot; unique_id=&quot;10011&quot;&gt;&lt;property id=&quot;20148&quot; value=&quot;5&quot;/&gt;&lt;property id=&quot;20300&quot; value=&quot;Slide 9 - &amp;quot;Ορισμός λογαρίθμου&amp;quot;&quot;/&gt;&lt;property id=&quot;20307&quot; value=&quot;266&quot;/&gt;&lt;/object&gt;&lt;object type=&quot;3&quot; unique_id=&quot;10012&quot;&gt;&lt;property id=&quot;20148&quot; value=&quot;5&quot;/&gt;&lt;property id=&quot;20300&quot; value=&quot;Slide 10 - &amp;quot;Ιδιότητες λογαρίθμων (1)&amp;quot;&quot;/&gt;&lt;property id=&quot;20307&quot; value=&quot;267&quot;/&gt;&lt;/object&gt;&lt;object type=&quot;3&quot; unique_id=&quot;10013&quot;&gt;&lt;property id=&quot;20148&quot; value=&quot;5&quot;/&gt;&lt;property id=&quot;20300&quot; value=&quot;Slide 11 - &amp;quot;Ιδιότητες λογαρίθμων (2)&amp;quot;&quot;/&gt;&lt;property id=&quot;20307&quot; value=&quot;268&quot;/&gt;&lt;/object&gt;&lt;object type=&quot;3&quot; unique_id=&quot;10014&quot;&gt;&lt;property id=&quot;20148&quot; value=&quot;5&quot;/&gt;&lt;property id=&quot;20300&quot; value=&quot;Slide 12 - &amp;quot;Παράδειγμα 1&amp;quot;&quot;/&gt;&lt;property id=&quot;20307&quot; value=&quot;269&quot;/&gt;&lt;/object&gt;&lt;object type=&quot;3&quot; unique_id=&quot;10015&quot;&gt;&lt;property id=&quot;20148&quot; value=&quot;5&quot;/&gt;&lt;property id=&quot;20300&quot; value=&quot;Slide 13 - &amp;quot;Παράδειγμα 2&amp;quot;&quot;/&gt;&lt;property id=&quot;20307&quot; value=&quot;270&quot;/&gt;&lt;/object&gt;&lt;object type=&quot;3&quot; unique_id=&quot;10016&quot;&gt;&lt;property id=&quot;20148&quot; value=&quot;5&quot;/&gt;&lt;property id=&quot;20300&quot; value=&quot;Slide 14 - &amp;quot;Παράδειγμα 3&amp;quot;&quot;/&gt;&lt;property id=&quot;20307&quot; value=&quot;271&quot;/&gt;&lt;/object&gt;&lt;object type=&quot;3&quot; unique_id=&quot;10017&quot;&gt;&lt;property id=&quot;20148&quot; value=&quot;5&quot;/&gt;&lt;property id=&quot;20300&quot; value=&quot;Slide 15 - &amp;quot;Παράδειγμα 4 (1)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Παράδειγμα 4 (2)&amp;quot;&quot;/&gt;&lt;property id=&quot;20307&quot; value=&quot;273&quot;/&gt;&lt;/object&gt;&lt;object type=&quot;3&quot; unique_id=&quot;10019&quot;&gt;&lt;property id=&quot;20148&quot; value=&quot;5&quot;/&gt;&lt;property id=&quot;20300&quot; value=&quot;Slide 17 - &amp;quot;Παράδειγμα 5 (1)&amp;quot;&quot;/&gt;&lt;property id=&quot;20307&quot; value=&quot;274&quot;/&gt;&lt;/object&gt;&lt;object type=&quot;3&quot; unique_id=&quot;10020&quot;&gt;&lt;property id=&quot;20148&quot; value=&quot;5&quot;/&gt;&lt;property id=&quot;20300&quot; value=&quot;Slide 18 - &amp;quot;Παράδειγμα 5 (2)&amp;quot;&quot;/&gt;&lt;property id=&quot;20307&quot; value=&quot;275&quot;/&gt;&lt;/object&gt;&lt;object type=&quot;3&quot; unique_id=&quot;10021&quot;&gt;&lt;property id=&quot;20148&quot; value=&quot;5&quot;/&gt;&lt;property id=&quot;20300&quot; value=&quot;Slide 19 - &amp;quot;Παράδειγμα 5 (3)&amp;quot;&quot;/&gt;&lt;property id=&quot;20307&quot; value=&quot;276&quot;/&gt;&lt;/object&gt;&lt;object type=&quot;3&quot; unique_id=&quot;10022&quot;&gt;&lt;property id=&quot;20148&quot; value=&quot;5&quot;/&gt;&lt;property id=&quot;20300&quot; value=&quot;Slide 20 - &amp;quot;Παράδειγμα 5 (4)&amp;quot;&quot;/&gt;&lt;property id=&quot;20307&quot; value=&quot;277&quot;/&gt;&lt;/object&gt;&lt;object type=&quot;3&quot; unique_id=&quot;10023&quot;&gt;&lt;property id=&quot;20148&quot; value=&quot;5&quot;/&gt;&lt;property id=&quot;20300&quot; value=&quot;Slide 21 - &amp;quot;Παράδειγμα 6 (1)&amp;quot;&quot;/&gt;&lt;property id=&quot;20307&quot; value=&quot;278&quot;/&gt;&lt;/object&gt;&lt;object type=&quot;3&quot; unique_id=&quot;10024&quot;&gt;&lt;property id=&quot;20148&quot; value=&quot;5&quot;/&gt;&lt;property id=&quot;20300&quot; value=&quot;Slide 22 - &amp;quot;Παράδειγμα 6 (2)&amp;quot;&quot;/&gt;&lt;property id=&quot;20307&quot; value=&quot;279&quot;/&gt;&lt;/object&gt;&lt;object type=&quot;3&quot; unique_id=&quot;10025&quot;&gt;&lt;property id=&quot;20148&quot; value=&quot;5&quot;/&gt;&lt;property id=&quot;20300&quot; value=&quot;Slide 23 - &amp;quot;Παράδειγμα 6 (3)&amp;quot;&quot;/&gt;&lt;property id=&quot;20307&quot; value=&quot;280&quot;/&gt;&lt;/object&gt;&lt;/object&gt;&lt;object type=&quot;8&quot; unique_id=&quot;10050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χιστόλιθος">
  <a:themeElements>
    <a:clrScheme name="Σχιστόλιθος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Σχιστόλιθος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κούρο γυαλί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3442</TotalTime>
  <Words>3005</Words>
  <Application>Microsoft Office PowerPoint</Application>
  <PresentationFormat>Προβολή στην οθόνη (4:3)</PresentationFormat>
  <Paragraphs>392</Paragraphs>
  <Slides>40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Calisto MT</vt:lpstr>
      <vt:lpstr>Cambria Math</vt:lpstr>
      <vt:lpstr>Wingdings</vt:lpstr>
      <vt:lpstr>Wingdings 2</vt:lpstr>
      <vt:lpstr>Σχιστόλιθος</vt:lpstr>
      <vt:lpstr>Εισαγωγή στα Χρηματοοικονομικά Μαθηματικά</vt:lpstr>
      <vt:lpstr>Ράντα  </vt:lpstr>
      <vt:lpstr>Ράντα  </vt:lpstr>
      <vt:lpstr>Ράντα  </vt:lpstr>
      <vt:lpstr>Πρόσκαιρες Ράντες </vt:lpstr>
      <vt:lpstr>Πρόσκαιρες Ράντες</vt:lpstr>
      <vt:lpstr>Πρόσκαιρες Ράντες</vt:lpstr>
      <vt:lpstr>Πρόσκαιρες Ράντες</vt:lpstr>
      <vt:lpstr>Πρόσκαιρες Ράντες</vt:lpstr>
      <vt:lpstr>Πρόσκαιρες Ράντες</vt:lpstr>
      <vt:lpstr>Πρόσκαιρες Ράντες</vt:lpstr>
      <vt:lpstr>Πρόσκαιρες Ράντες</vt:lpstr>
      <vt:lpstr>Πρόσκαιρες Ράντες</vt:lpstr>
      <vt:lpstr>Πρόσκαιρες Ράντες</vt:lpstr>
      <vt:lpstr>Πρόσκαιρες Ράντες</vt:lpstr>
      <vt:lpstr>Πρόσκαιρες Ράντες</vt:lpstr>
      <vt:lpstr>Πρόσκαιρες Ράντες  </vt:lpstr>
      <vt:lpstr>Πρόσκαιρες Ράντες  </vt:lpstr>
      <vt:lpstr>Πρόσκαιρες Ράντες  </vt:lpstr>
      <vt:lpstr>Παράδειγμα 1</vt:lpstr>
      <vt:lpstr>Παράδειγμα 2</vt:lpstr>
      <vt:lpstr>Παράδειγμα 2</vt:lpstr>
      <vt:lpstr>Παράδειγμα 2  </vt:lpstr>
      <vt:lpstr>Παράδειγμα 2</vt:lpstr>
      <vt:lpstr>Παράδειγμα 3</vt:lpstr>
      <vt:lpstr>Παράδειγμα 4  </vt:lpstr>
      <vt:lpstr>Παράδειγμα 4 </vt:lpstr>
      <vt:lpstr>Παράδειγμα 5   </vt:lpstr>
      <vt:lpstr>Παράδειγμα 5 </vt:lpstr>
      <vt:lpstr>Παράδειγμα 5 </vt:lpstr>
      <vt:lpstr>Παράδειγμα 6 </vt:lpstr>
      <vt:lpstr>Παρουσίαση του PowerPoint</vt:lpstr>
      <vt:lpstr>Παράδειγμα 6   </vt:lpstr>
      <vt:lpstr>Παράδειγμα 6 </vt:lpstr>
      <vt:lpstr>Παρουσίαση του PowerPoint</vt:lpstr>
      <vt:lpstr>Παράδειγμα 6 </vt:lpstr>
      <vt:lpstr>Παράδειγμα 6   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Οικονομικά Μαθηματικά</dc:title>
  <dc:creator>gianaris</dc:creator>
  <cp:keywords>οικονομικά μαθηματικά, πρόσκαιρες ράντες</cp:keywords>
  <cp:lastModifiedBy>Windows User</cp:lastModifiedBy>
  <cp:revision>375</cp:revision>
  <dcterms:created xsi:type="dcterms:W3CDTF">2012-09-06T09:03:05Z</dcterms:created>
  <dcterms:modified xsi:type="dcterms:W3CDTF">2021-05-14T07:34:06Z</dcterms:modified>
</cp:coreProperties>
</file>