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59" r:id="rId9"/>
    <p:sldId id="260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98" r:id="rId30"/>
    <p:sldId id="299" r:id="rId31"/>
    <p:sldId id="289" r:id="rId32"/>
    <p:sldId id="290" r:id="rId33"/>
    <p:sldId id="291" r:id="rId34"/>
    <p:sldId id="292" r:id="rId35"/>
    <p:sldId id="300" r:id="rId36"/>
    <p:sldId id="301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/>
  </p:normalViewPr>
  <p:slideViewPr>
    <p:cSldViewPr>
      <p:cViewPr>
        <p:scale>
          <a:sx n="41" d="100"/>
          <a:sy n="41" d="100"/>
        </p:scale>
        <p:origin x="-76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CF3F9-837E-4976-8531-842E233A78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54BA-562F-4503-B2F2-81F64E7B40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6D1D0-E0DF-47B1-A9AC-918B213710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DCABA-3D9D-40CB-94FF-88725DD456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D765B-A8FD-4DCB-8786-6BC59569BA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BB810-052A-471A-82AA-EF32B7FB63D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01619-01AC-4448-9ABC-E486443A28E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EC6C2-A126-4044-94ED-23350D2FD02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D4C2F-3952-4169-AFD0-CFB80155EB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4AED5-AA76-4054-8FC7-8CFA119639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CD2B1-36AF-49AE-A2A1-7B23CBA9E95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A5C0225-AC77-4338-AF3D-7F2485AB16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Μαθηματικά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Δρ. </a:t>
            </a:r>
            <a:r>
              <a:rPr lang="el-GR" dirty="0" err="1" smtClean="0"/>
              <a:t>Σαριαννίδης</a:t>
            </a:r>
            <a:r>
              <a:rPr lang="el-GR" dirty="0" smtClean="0"/>
              <a:t> Νικόλαος</a:t>
            </a:r>
          </a:p>
          <a:p>
            <a:pPr eaLnBrk="1" hangingPunct="1"/>
            <a:r>
              <a:rPr lang="el-GR" smtClean="0"/>
              <a:t>Καθηγητής </a:t>
            </a:r>
            <a:endParaRPr lang="el-G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Ακέραιοι Αριθμοί</a:t>
            </a:r>
            <a:r>
              <a:rPr lang="el-GR" smtClean="0"/>
              <a:t> 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914400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Ρητοί αριθμοί</a:t>
            </a:r>
            <a:r>
              <a:rPr lang="el-GR" smtClean="0"/>
              <a:t> 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914400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Άρρητοι αριθμοί</a:t>
            </a:r>
            <a:r>
              <a:rPr lang="el-GR" smtClean="0"/>
              <a:t> 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213"/>
            <a:ext cx="91440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Άρρητοι αριθμοί</a:t>
            </a:r>
            <a:r>
              <a:rPr lang="el-GR" smtClean="0"/>
              <a:t> 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838"/>
            <a:ext cx="914400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el-GR" b="1" smtClean="0"/>
              <a:t>Φυσικοί αριθμοί</a:t>
            </a:r>
            <a:r>
              <a:rPr lang="el-GR" smtClean="0"/>
              <a:t> </a:t>
            </a:r>
          </a:p>
        </p:txBody>
      </p:sp>
      <p:pic>
        <p:nvPicPr>
          <p:cNvPr id="3075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914400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250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5175"/>
            <a:ext cx="9144000" cy="272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pPr marL="838200" indent="-838200" eaLnBrk="1" hangingPunct="1"/>
            <a:r>
              <a:rPr lang="el-GR" b="1" smtClean="0"/>
              <a:t>Πρόσημα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613"/>
            <a:ext cx="91440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smtClean="0"/>
              <a:t>Απόλυτες τιμές</a:t>
            </a:r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6325"/>
            <a:ext cx="9144000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smtClean="0"/>
              <a:t>Δεκαδικοί αριθμοί</a:t>
            </a:r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73238"/>
            <a:ext cx="9144000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smtClean="0"/>
              <a:t>Δεκαδικοί αριθμοί</a:t>
            </a:r>
          </a:p>
        </p:txBody>
      </p:sp>
      <p:pic>
        <p:nvPicPr>
          <p:cNvPr id="2765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9144000" cy="530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smtClean="0"/>
              <a:t>Δεκαδικοί αριθμοί</a:t>
            </a:r>
          </a:p>
        </p:txBody>
      </p:sp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75"/>
            <a:ext cx="91440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i="1" smtClean="0"/>
              <a:t>Πράξεις δεκαδικών αριθμών</a:t>
            </a:r>
            <a:r>
              <a:rPr lang="el-GR" sz="4000" smtClean="0"/>
              <a:t> </a:t>
            </a: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marL="838200" indent="-838200" eaLnBrk="1" hangingPunct="1"/>
            <a:r>
              <a:rPr lang="el-GR" sz="4000" b="1" i="1" smtClean="0"/>
              <a:t>Πράξεις δεκαδικών αριθμών</a:t>
            </a:r>
            <a:r>
              <a:rPr lang="el-GR" sz="4000" smtClean="0"/>
              <a:t> </a:t>
            </a: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675"/>
            <a:ext cx="91440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γίνουν οι πράξεις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1)        4,0034                   3)45</a:t>
            </a:r>
          </a:p>
          <a:p>
            <a:pPr marL="0" indent="0">
              <a:buNone/>
            </a:pPr>
            <a:r>
              <a:rPr lang="el-GR" dirty="0" smtClean="0"/>
              <a:t>                                             </a:t>
            </a:r>
            <a:r>
              <a:rPr lang="en-US" smtClean="0"/>
              <a:t>-</a:t>
            </a:r>
            <a:r>
              <a:rPr lang="el-GR" smtClean="0"/>
              <a:t>0,0021  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        +0,21       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arenR" startAt="2"/>
            </a:pPr>
            <a:r>
              <a:rPr lang="el-GR" dirty="0" smtClean="0"/>
              <a:t>         7,890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-0,2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363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el-GR" b="1" smtClean="0"/>
              <a:t>Φυσικοί αριθμοί</a:t>
            </a:r>
            <a:r>
              <a:rPr lang="el-GR" smtClean="0"/>
              <a:t> </a:t>
            </a:r>
          </a:p>
        </p:txBody>
      </p:sp>
      <p:pic>
        <p:nvPicPr>
          <p:cNvPr id="409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675"/>
            <a:ext cx="91440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γίνουν οι πράξεις και να παρουσιαστούν τα κρατούμενα 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1)        4,0034                  3)45,0000      </a:t>
            </a:r>
          </a:p>
          <a:p>
            <a:pPr marL="0" indent="0">
              <a:buNone/>
            </a:pPr>
            <a:r>
              <a:rPr lang="el-GR" dirty="0" smtClean="0"/>
              <a:t>         +</a:t>
            </a:r>
            <a:r>
              <a:rPr lang="el-GR" u="sng" dirty="0" smtClean="0"/>
              <a:t>0,2100</a:t>
            </a:r>
            <a:r>
              <a:rPr lang="el-GR" dirty="0" smtClean="0"/>
              <a:t>                      -</a:t>
            </a:r>
            <a:r>
              <a:rPr lang="el-GR" u="sng" dirty="0" smtClean="0"/>
              <a:t>0,0021</a:t>
            </a:r>
          </a:p>
          <a:p>
            <a:pPr marL="0" indent="0">
              <a:buNone/>
            </a:pPr>
            <a:r>
              <a:rPr lang="el-GR" dirty="0" smtClean="0"/>
              <a:t>           </a:t>
            </a:r>
            <a:r>
              <a:rPr lang="el-GR" b="1" dirty="0" smtClean="0"/>
              <a:t>4,2134                       44,9979</a:t>
            </a:r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arenR" startAt="2"/>
            </a:pPr>
            <a:r>
              <a:rPr lang="el-GR" dirty="0" smtClean="0"/>
              <a:t>         7,890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</a:t>
            </a:r>
            <a:r>
              <a:rPr lang="el-GR" u="sng" dirty="0" smtClean="0"/>
              <a:t>-0,200</a:t>
            </a:r>
            <a:endParaRPr lang="el-GR" u="sng" dirty="0"/>
          </a:p>
          <a:p>
            <a:pPr marL="0" indent="0">
              <a:buNone/>
            </a:pPr>
            <a:r>
              <a:rPr lang="el-GR" dirty="0" smtClean="0"/>
              <a:t>              </a:t>
            </a:r>
            <a:r>
              <a:rPr lang="el-GR" b="1" dirty="0" smtClean="0"/>
              <a:t>7,690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3326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9275"/>
            <a:ext cx="9144000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γίνουν οι πολλαπλασιασμοί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  </a:t>
            </a:r>
            <a:r>
              <a:rPr lang="el-GR" dirty="0" smtClean="0"/>
              <a:t>24,089 </a:t>
            </a:r>
            <a:r>
              <a:rPr lang="en-US" dirty="0" smtClean="0"/>
              <a:t>x 0,0032</a:t>
            </a:r>
          </a:p>
          <a:p>
            <a:endParaRPr lang="en-US" dirty="0"/>
          </a:p>
          <a:p>
            <a:r>
              <a:rPr lang="en-US" dirty="0" smtClean="0"/>
              <a:t>2)  123 x   3,97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727270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Να γίνουν οι πολλαπλασιασμοί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1)   </a:t>
            </a:r>
            <a:r>
              <a:rPr lang="el-GR" dirty="0" smtClean="0"/>
              <a:t>24,089 </a:t>
            </a:r>
            <a:r>
              <a:rPr lang="en-US" dirty="0" smtClean="0"/>
              <a:t>                 2)    123                        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u="sng" dirty="0" smtClean="0"/>
              <a:t>0,0032</a:t>
            </a:r>
            <a:r>
              <a:rPr lang="en-US" dirty="0" smtClean="0"/>
              <a:t>                        </a:t>
            </a:r>
            <a:r>
              <a:rPr lang="en-US" u="sng" dirty="0" smtClean="0"/>
              <a:t> 3,97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48178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8</a:t>
            </a:r>
            <a:r>
              <a:rPr lang="en-US" b="1" dirty="0" smtClean="0">
                <a:solidFill>
                  <a:srgbClr val="3333FF"/>
                </a:solidFill>
              </a:rPr>
              <a:t>6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u="sng" dirty="0" smtClean="0"/>
              <a:t>72267</a:t>
            </a:r>
            <a:r>
              <a:rPr lang="en-US" dirty="0" smtClean="0"/>
              <a:t>                        11</a:t>
            </a:r>
            <a:r>
              <a:rPr lang="en-US" b="1" dirty="0" smtClean="0">
                <a:solidFill>
                  <a:srgbClr val="00B050"/>
                </a:solidFill>
              </a:rPr>
              <a:t>0</a:t>
            </a:r>
            <a:r>
              <a:rPr lang="en-US" b="1" dirty="0" smtClean="0">
                <a:solidFill>
                  <a:srgbClr val="3333FF"/>
                </a:solidFill>
              </a:rPr>
              <a:t>7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0,0770848                     </a:t>
            </a:r>
            <a:r>
              <a:rPr lang="en-US" u="sng" dirty="0" smtClean="0"/>
              <a:t>36</a:t>
            </a:r>
            <a:r>
              <a:rPr lang="en-US" b="1" u="sng" dirty="0" smtClean="0">
                <a:solidFill>
                  <a:srgbClr val="00B050"/>
                </a:solidFill>
              </a:rPr>
              <a:t>9</a:t>
            </a:r>
            <a:endParaRPr lang="en-US" b="1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488,31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6073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el-GR" sz="4000" b="1" i="1" smtClean="0"/>
              <a:t>Στρογγυλοποίηση φυσικών αριθμών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l-GR" sz="2800" dirty="0" smtClean="0"/>
              <a:t>Την διαδικασία κατά την οποία αντικαθιστούμε έναν φυσικό αριθμό με μια προσέγγισή του,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400" dirty="0" smtClean="0"/>
              <a:t>δηλαδή με κάποιον άλλο λίγο μεγαλύτερο ή λίγο μικρότερό του, την ονομάζουμε στρογγυλοποίηση. </a:t>
            </a:r>
          </a:p>
          <a:p>
            <a:pPr algn="just" eaLnBrk="1" hangingPunct="1">
              <a:lnSpc>
                <a:spcPct val="80000"/>
              </a:lnSpc>
            </a:pPr>
            <a:r>
              <a:rPr lang="el-GR" sz="2800" dirty="0" smtClean="0"/>
              <a:t>Συχνά χρειάζεται να κάνουμε στρογγυλοποιήσεις, ιδιαίτερα όταν έχουμε να κάνουμε με πολύ μεγάλους αριθμούς.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400" dirty="0" smtClean="0"/>
              <a:t>Για παράδειγμα, ο πληθυσμός της Ελλάδας είναι 10.787.690 άτομα, σύμφωνα με τα πρώτα προσωρινά στοιχεία της απογραφής του 2011.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400" dirty="0" smtClean="0"/>
              <a:t>Ωστόσο, σχεδόν ποτέ δεν λέμε αυτόν τον αριθμό ολόκληρο.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400" dirty="0" smtClean="0"/>
              <a:t>Όταν αναφερόμαστε στον πληθυσμό της χώρας λέμε συνήθως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el-GR" sz="2800" b="1" dirty="0" smtClean="0"/>
              <a:t>“ο πληθυσμός </a:t>
            </a:r>
            <a:r>
              <a:rPr lang="el-GR" sz="2800" b="1" dirty="0"/>
              <a:t>της Ελλάδας είναι 11 εκατομμύρια” αντί “10,7 εκατομμύρια”, 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el-GR" sz="2400" dirty="0" smtClean="0"/>
              <a:t>στρογγυλεύουμε δηλαδή τον αριθμό προς τα πάνω.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22338"/>
          </a:xfrm>
        </p:spPr>
        <p:txBody>
          <a:bodyPr/>
          <a:lstStyle/>
          <a:p>
            <a:pPr eaLnBrk="1" hangingPunct="1"/>
            <a:r>
              <a:rPr lang="el-GR" b="1" smtClean="0"/>
              <a:t>Μέγιστος Κοινός Διαιρέτης</a:t>
            </a:r>
            <a:r>
              <a:rPr lang="el-GR" smtClean="0"/>
              <a:t> </a:t>
            </a:r>
          </a:p>
        </p:txBody>
      </p:sp>
      <p:pic>
        <p:nvPicPr>
          <p:cNvPr id="389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3375"/>
            <a:ext cx="9144000" cy="611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el-GR" sz="4000" b="1" i="1" smtClean="0"/>
              <a:t>Στρογγυλοποίηση φυσικών αριθμών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algn="just" eaLnBrk="1" hangingPunct="1"/>
            <a:r>
              <a:rPr lang="el-GR" smtClean="0"/>
              <a:t>Η στρογγυλοποίηση ενός φυσικού αριθμού γίνεται ως εξής:</a:t>
            </a:r>
          </a:p>
          <a:p>
            <a:pPr lvl="1" algn="just" eaLnBrk="1" hangingPunct="1"/>
            <a:r>
              <a:rPr lang="el-GR" smtClean="0"/>
              <a:t>Προσδιορισμός της τάξης στην οποία θα γίνει η στρογγυλοποίηση </a:t>
            </a:r>
          </a:p>
          <a:p>
            <a:pPr lvl="2" algn="just" eaLnBrk="1" hangingPunct="1"/>
            <a:r>
              <a:rPr lang="el-GR" smtClean="0"/>
              <a:t>(μονάδες, δεκάδες, εκατοντάδες, χιλιάδες, δεκάδες χιλιάδες, εκατοντάδες χιλιάδες, εκατομμύρια, κλπ.)</a:t>
            </a:r>
          </a:p>
          <a:p>
            <a:pPr algn="just" eaLnBrk="1" hangingPunct="1"/>
            <a:r>
              <a:rPr lang="el-GR" smtClean="0"/>
              <a:t>Αν το ψηφίο της επόμενης προς τα δεξιά τάξης είναι μικρότερο του 5 (δηλαδή , 1, 2, 3, 4) τότε αντικαθιστούμε με 0 το ψηφίο αυτό καθώς και όλα τα ψηφία των μικρότερων τάξεων, ενώ τα υπόλοιπα ψηφία παραμένουν στην πρότερή τους  μορφή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596188" y="6372225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el-GR" sz="4000" b="1" i="1" smtClean="0"/>
              <a:t>Στρογγυλοποίηση φυσικών αριθμών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algn="just" eaLnBrk="1" hangingPunct="1"/>
            <a:r>
              <a:rPr lang="el-GR" smtClean="0"/>
              <a:t>Αν το ψηφίο της επόμενης προς τα δεξιά τάξης είναι μεγαλύτερο ή ίσο του 5 </a:t>
            </a:r>
          </a:p>
          <a:p>
            <a:pPr lvl="1" algn="just" eaLnBrk="1" hangingPunct="1"/>
            <a:r>
              <a:rPr lang="el-GR" smtClean="0"/>
              <a:t>(δηλαδή 5, 6, 7, 8, 9) </a:t>
            </a:r>
          </a:p>
          <a:p>
            <a:pPr lvl="1" algn="just" eaLnBrk="1" hangingPunct="1"/>
            <a:r>
              <a:rPr lang="el-GR" smtClean="0"/>
              <a:t>τότε αυξάνουμε κατά µία μονάδα το ψηφίο της τάξης που γίνεται η στρογγυλοποίηση και αντικαθιστούμε με μηδενικά όλα τα επόμενα προς τα δεξιά ψηφία του</a:t>
            </a:r>
          </a:p>
          <a:p>
            <a:pPr algn="just" eaLnBrk="1" hangingPunct="1"/>
            <a:r>
              <a:rPr lang="el-GR" smtClean="0"/>
              <a:t>Εξυπακούεται ότι δεν στρογγυλοποιούνται οι αριθμοί τηλεφώνων, ο αριθμός φορολογικού μητρώου (Α.Φ.Μ.), διάφοροι κωδικοί αριθμοί, κλπ.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350"/>
            <a:ext cx="91440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3442</TotalTime>
  <Words>397</Words>
  <Application>Microsoft Office PowerPoint</Application>
  <PresentationFormat>Προβολή στην οθόνη (4:3)</PresentationFormat>
  <Paragraphs>63</Paragraphs>
  <Slides>41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41</vt:i4>
      </vt:variant>
    </vt:vector>
  </HeadingPairs>
  <TitlesOfParts>
    <vt:vector size="42" baseType="lpstr">
      <vt:lpstr>Προεπιλεγμένη σχεδίαση</vt:lpstr>
      <vt:lpstr>Μαθηματικά </vt:lpstr>
      <vt:lpstr>Φυσικοί αριθμοί </vt:lpstr>
      <vt:lpstr>Φυσικοί αριθμοί </vt:lpstr>
      <vt:lpstr>Στρογγυλοποίηση φυσικών αριθμών</vt:lpstr>
      <vt:lpstr>Στρογγυλοποίηση φυσικών αριθμών</vt:lpstr>
      <vt:lpstr>Στρογγυλοποίηση φυσικών αριθμών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Ακέραιοι Αριθμοί </vt:lpstr>
      <vt:lpstr>Παρουσίαση του PowerPoint</vt:lpstr>
      <vt:lpstr>Παρουσίαση του PowerPoint</vt:lpstr>
      <vt:lpstr>Ρητοί αριθμοί </vt:lpstr>
      <vt:lpstr>Παρουσίαση του PowerPoint</vt:lpstr>
      <vt:lpstr>Άρρητοι αριθμοί </vt:lpstr>
      <vt:lpstr>Άρρητοι αριθμοί </vt:lpstr>
      <vt:lpstr>Παρουσίαση του PowerPoint</vt:lpstr>
      <vt:lpstr>Παρουσίαση του PowerPoint</vt:lpstr>
      <vt:lpstr>Παρουσίαση του PowerPoint</vt:lpstr>
      <vt:lpstr>Πρόσημα</vt:lpstr>
      <vt:lpstr>Απόλυτες τιμές</vt:lpstr>
      <vt:lpstr>Δεκαδικοί αριθμοί</vt:lpstr>
      <vt:lpstr>Δεκαδικοί αριθμοί</vt:lpstr>
      <vt:lpstr>Δεκαδικοί αριθμοί</vt:lpstr>
      <vt:lpstr>Πράξεις δεκαδικών αριθμών </vt:lpstr>
      <vt:lpstr>Πράξεις δεκαδικών αριθμών </vt:lpstr>
      <vt:lpstr>Να γίνουν οι πράξεις </vt:lpstr>
      <vt:lpstr>Να γίνουν οι πράξεις και να παρουσιαστούν τα κρατούμενα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γίνουν οι πολλαπλασιασμοί </vt:lpstr>
      <vt:lpstr>Να γίνουν οι πολλαπλασιασμοί </vt:lpstr>
      <vt:lpstr>Παρουσίαση του PowerPoint</vt:lpstr>
      <vt:lpstr>Παρουσίαση του PowerPoint</vt:lpstr>
      <vt:lpstr>Παρουσίαση του PowerPoint</vt:lpstr>
      <vt:lpstr>Μέγιστος Κοινός Διαιρέτης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</dc:title>
  <dc:creator>admin</dc:creator>
  <cp:lastModifiedBy>nikos</cp:lastModifiedBy>
  <cp:revision>29</cp:revision>
  <dcterms:created xsi:type="dcterms:W3CDTF">2011-10-02T10:40:53Z</dcterms:created>
  <dcterms:modified xsi:type="dcterms:W3CDTF">2018-09-30T07:47:31Z</dcterms:modified>
</cp:coreProperties>
</file>