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306" r:id="rId20"/>
    <p:sldId id="307" r:id="rId21"/>
    <p:sldId id="275" r:id="rId22"/>
    <p:sldId id="276" r:id="rId23"/>
    <p:sldId id="277" r:id="rId24"/>
    <p:sldId id="278" r:id="rId25"/>
    <p:sldId id="279" r:id="rId26"/>
    <p:sldId id="280" r:id="rId27"/>
    <p:sldId id="281" r:id="rId28"/>
    <p:sldId id="305"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Χωρίς στυλ, πλέγμα πίνακα">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27F97BB-C833-4FB7-BDE5-3F7075034690}" styleName="Στυλ με θέμα 2 - Έμφαση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3296810-A885-4BE3-A3E7-6D5BEEA58F35}" styleName="Μεσαίο στυλ 2 - Έμφαση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Μεσαίο στυλ 2 - Έμφαση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Μεσαίο στυλ 2 - Έμφαση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Μεσαίο στυλ 2 - Έμφαση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Μεσαίο στυλ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5BE263C-DBD7-4A20-BB59-AAB30ACAA65A}" styleName="Μεσαίο στυλ 3 - Έμφαση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37CE84F3-28C3-443E-9E96-99CF82512B78}" styleName="Σκούρο στυλ 1 - Έμφαση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AF606853-7671-496A-8E4F-DF71F8EC918B}" styleName="Σκούρο στυλ 1 - Έμφαση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179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A856A10-431E-47E6-B2A4-2FBB595A7C86}" type="doc">
      <dgm:prSet loTypeId="urn:microsoft.com/office/officeart/2005/8/layout/venn3" loCatId="relationship" qsTypeId="urn:microsoft.com/office/officeart/2005/8/quickstyle/3d1" qsCatId="3D" csTypeId="urn:microsoft.com/office/officeart/2005/8/colors/colorful3" csCatId="colorful" phldr="1"/>
      <dgm:spPr/>
      <dgm:t>
        <a:bodyPr/>
        <a:lstStyle/>
        <a:p>
          <a:endParaRPr lang="el-GR"/>
        </a:p>
      </dgm:t>
    </dgm:pt>
    <dgm:pt modelId="{CBEDAA66-4F8C-4D24-9A3F-075F3850BD5E}">
      <dgm:prSet phldrT="[Κείμενο]" custT="1"/>
      <dgm:spPr/>
      <dgm:t>
        <a:bodyPr/>
        <a:lstStyle/>
        <a:p>
          <a:r>
            <a:rPr lang="el-GR" sz="2000" b="1" dirty="0"/>
            <a:t>Γνωστικό Στοιχείο</a:t>
          </a:r>
        </a:p>
      </dgm:t>
    </dgm:pt>
    <dgm:pt modelId="{06657AB0-F64B-4A26-BDF6-33582BF8820E}" type="parTrans" cxnId="{40BA36E3-F058-46CE-8CEE-13CB7D2776CE}">
      <dgm:prSet/>
      <dgm:spPr/>
      <dgm:t>
        <a:bodyPr/>
        <a:lstStyle/>
        <a:p>
          <a:endParaRPr lang="el-GR" sz="2000" b="1"/>
        </a:p>
      </dgm:t>
    </dgm:pt>
    <dgm:pt modelId="{75692574-E93B-4FAD-B8D8-A0E4E362D4CC}" type="sibTrans" cxnId="{40BA36E3-F058-46CE-8CEE-13CB7D2776CE}">
      <dgm:prSet/>
      <dgm:spPr/>
      <dgm:t>
        <a:bodyPr/>
        <a:lstStyle/>
        <a:p>
          <a:endParaRPr lang="el-GR" sz="2000" b="1"/>
        </a:p>
      </dgm:t>
    </dgm:pt>
    <dgm:pt modelId="{3D322949-C423-4B33-A18D-48D6557258DB}">
      <dgm:prSet phldrT="[Κείμενο]" custT="1"/>
      <dgm:spPr/>
      <dgm:t>
        <a:bodyPr/>
        <a:lstStyle/>
        <a:p>
          <a:r>
            <a:rPr lang="el-GR" sz="2000" b="1" dirty="0"/>
            <a:t>Συγκινησιακό Στοιχείο</a:t>
          </a:r>
        </a:p>
      </dgm:t>
    </dgm:pt>
    <dgm:pt modelId="{16E99A93-E52C-4A3C-9D57-8A5C22D38037}" type="parTrans" cxnId="{600DA9BA-E4BB-4414-97F5-B4FA4BFFB215}">
      <dgm:prSet/>
      <dgm:spPr/>
      <dgm:t>
        <a:bodyPr/>
        <a:lstStyle/>
        <a:p>
          <a:endParaRPr lang="el-GR" sz="2000" b="1"/>
        </a:p>
      </dgm:t>
    </dgm:pt>
    <dgm:pt modelId="{6F2873F2-6AAA-4AB8-AC40-733875177821}" type="sibTrans" cxnId="{600DA9BA-E4BB-4414-97F5-B4FA4BFFB215}">
      <dgm:prSet/>
      <dgm:spPr/>
      <dgm:t>
        <a:bodyPr/>
        <a:lstStyle/>
        <a:p>
          <a:endParaRPr lang="el-GR" sz="2000" b="1"/>
        </a:p>
      </dgm:t>
    </dgm:pt>
    <dgm:pt modelId="{ADDCB236-1A26-4E57-8CB2-C9773838E881}">
      <dgm:prSet phldrT="[Κείμενο]" custT="1"/>
      <dgm:spPr/>
      <dgm:t>
        <a:bodyPr/>
        <a:lstStyle/>
        <a:p>
          <a:r>
            <a:rPr lang="el-GR" sz="2000" b="1" dirty="0"/>
            <a:t>Στοιχείο της Δράσης</a:t>
          </a:r>
        </a:p>
      </dgm:t>
    </dgm:pt>
    <dgm:pt modelId="{4E85B159-22E1-4006-8E25-591369A0551B}" type="parTrans" cxnId="{4FA8E8DE-DAC1-4811-BDA3-28ECF8A67C8C}">
      <dgm:prSet/>
      <dgm:spPr/>
      <dgm:t>
        <a:bodyPr/>
        <a:lstStyle/>
        <a:p>
          <a:endParaRPr lang="el-GR" sz="2000" b="1"/>
        </a:p>
      </dgm:t>
    </dgm:pt>
    <dgm:pt modelId="{59B34AC2-8533-4C8C-8509-891823AF78C5}" type="sibTrans" cxnId="{4FA8E8DE-DAC1-4811-BDA3-28ECF8A67C8C}">
      <dgm:prSet/>
      <dgm:spPr/>
      <dgm:t>
        <a:bodyPr/>
        <a:lstStyle/>
        <a:p>
          <a:endParaRPr lang="el-GR" sz="2000" b="1"/>
        </a:p>
      </dgm:t>
    </dgm:pt>
    <dgm:pt modelId="{9956E02C-B0AF-40C9-9AFF-6D5E553065B3}" type="pres">
      <dgm:prSet presAssocID="{7A856A10-431E-47E6-B2A4-2FBB595A7C86}" presName="Name0" presStyleCnt="0">
        <dgm:presLayoutVars>
          <dgm:dir/>
          <dgm:resizeHandles val="exact"/>
        </dgm:presLayoutVars>
      </dgm:prSet>
      <dgm:spPr/>
    </dgm:pt>
    <dgm:pt modelId="{54A72D77-EF0B-44B1-AC9F-B0D9A73BF9C4}" type="pres">
      <dgm:prSet presAssocID="{CBEDAA66-4F8C-4D24-9A3F-075F3850BD5E}" presName="Name5" presStyleLbl="vennNode1" presStyleIdx="0" presStyleCnt="3">
        <dgm:presLayoutVars>
          <dgm:bulletEnabled val="1"/>
        </dgm:presLayoutVars>
      </dgm:prSet>
      <dgm:spPr/>
    </dgm:pt>
    <dgm:pt modelId="{CAEE8A33-64D9-4B6D-BB8A-8D259BE320DB}" type="pres">
      <dgm:prSet presAssocID="{75692574-E93B-4FAD-B8D8-A0E4E362D4CC}" presName="space" presStyleCnt="0"/>
      <dgm:spPr/>
    </dgm:pt>
    <dgm:pt modelId="{0768054B-4CED-4BB2-8563-110747DE28D3}" type="pres">
      <dgm:prSet presAssocID="{3D322949-C423-4B33-A18D-48D6557258DB}" presName="Name5" presStyleLbl="vennNode1" presStyleIdx="1" presStyleCnt="3" custScaleX="103059">
        <dgm:presLayoutVars>
          <dgm:bulletEnabled val="1"/>
        </dgm:presLayoutVars>
      </dgm:prSet>
      <dgm:spPr/>
    </dgm:pt>
    <dgm:pt modelId="{AF171533-ED30-4D46-A1E3-59290008F822}" type="pres">
      <dgm:prSet presAssocID="{6F2873F2-6AAA-4AB8-AC40-733875177821}" presName="space" presStyleCnt="0"/>
      <dgm:spPr/>
    </dgm:pt>
    <dgm:pt modelId="{7928502C-09F9-443C-BB23-E08340E7FB6B}" type="pres">
      <dgm:prSet presAssocID="{ADDCB236-1A26-4E57-8CB2-C9773838E881}" presName="Name5" presStyleLbl="vennNode1" presStyleIdx="2" presStyleCnt="3">
        <dgm:presLayoutVars>
          <dgm:bulletEnabled val="1"/>
        </dgm:presLayoutVars>
      </dgm:prSet>
      <dgm:spPr/>
    </dgm:pt>
  </dgm:ptLst>
  <dgm:cxnLst>
    <dgm:cxn modelId="{9E84650A-3E9D-4A98-8706-49BF42DCF2B8}" type="presOf" srcId="{3D322949-C423-4B33-A18D-48D6557258DB}" destId="{0768054B-4CED-4BB2-8563-110747DE28D3}" srcOrd="0" destOrd="0" presId="urn:microsoft.com/office/officeart/2005/8/layout/venn3"/>
    <dgm:cxn modelId="{EB52DE62-FDBF-4D6A-8245-24241CA23F69}" type="presOf" srcId="{7A856A10-431E-47E6-B2A4-2FBB595A7C86}" destId="{9956E02C-B0AF-40C9-9AFF-6D5E553065B3}" srcOrd="0" destOrd="0" presId="urn:microsoft.com/office/officeart/2005/8/layout/venn3"/>
    <dgm:cxn modelId="{7A2AF0A0-9824-41D5-A0A5-3CB1FE0A42C9}" type="presOf" srcId="{CBEDAA66-4F8C-4D24-9A3F-075F3850BD5E}" destId="{54A72D77-EF0B-44B1-AC9F-B0D9A73BF9C4}" srcOrd="0" destOrd="0" presId="urn:microsoft.com/office/officeart/2005/8/layout/venn3"/>
    <dgm:cxn modelId="{600DA9BA-E4BB-4414-97F5-B4FA4BFFB215}" srcId="{7A856A10-431E-47E6-B2A4-2FBB595A7C86}" destId="{3D322949-C423-4B33-A18D-48D6557258DB}" srcOrd="1" destOrd="0" parTransId="{16E99A93-E52C-4A3C-9D57-8A5C22D38037}" sibTransId="{6F2873F2-6AAA-4AB8-AC40-733875177821}"/>
    <dgm:cxn modelId="{58F28BC7-2265-4F59-8A67-54C01EE70D9E}" type="presOf" srcId="{ADDCB236-1A26-4E57-8CB2-C9773838E881}" destId="{7928502C-09F9-443C-BB23-E08340E7FB6B}" srcOrd="0" destOrd="0" presId="urn:microsoft.com/office/officeart/2005/8/layout/venn3"/>
    <dgm:cxn modelId="{4FA8E8DE-DAC1-4811-BDA3-28ECF8A67C8C}" srcId="{7A856A10-431E-47E6-B2A4-2FBB595A7C86}" destId="{ADDCB236-1A26-4E57-8CB2-C9773838E881}" srcOrd="2" destOrd="0" parTransId="{4E85B159-22E1-4006-8E25-591369A0551B}" sibTransId="{59B34AC2-8533-4C8C-8509-891823AF78C5}"/>
    <dgm:cxn modelId="{40BA36E3-F058-46CE-8CEE-13CB7D2776CE}" srcId="{7A856A10-431E-47E6-B2A4-2FBB595A7C86}" destId="{CBEDAA66-4F8C-4D24-9A3F-075F3850BD5E}" srcOrd="0" destOrd="0" parTransId="{06657AB0-F64B-4A26-BDF6-33582BF8820E}" sibTransId="{75692574-E93B-4FAD-B8D8-A0E4E362D4CC}"/>
    <dgm:cxn modelId="{1E84F1E8-4200-4DAE-8BDB-9B1161144A61}" type="presParOf" srcId="{9956E02C-B0AF-40C9-9AFF-6D5E553065B3}" destId="{54A72D77-EF0B-44B1-AC9F-B0D9A73BF9C4}" srcOrd="0" destOrd="0" presId="urn:microsoft.com/office/officeart/2005/8/layout/venn3"/>
    <dgm:cxn modelId="{D5FCB266-AB6F-4932-81EA-97DECF08C806}" type="presParOf" srcId="{9956E02C-B0AF-40C9-9AFF-6D5E553065B3}" destId="{CAEE8A33-64D9-4B6D-BB8A-8D259BE320DB}" srcOrd="1" destOrd="0" presId="urn:microsoft.com/office/officeart/2005/8/layout/venn3"/>
    <dgm:cxn modelId="{5798D99B-3548-4431-9F1B-7DB96EFCBAC8}" type="presParOf" srcId="{9956E02C-B0AF-40C9-9AFF-6D5E553065B3}" destId="{0768054B-4CED-4BB2-8563-110747DE28D3}" srcOrd="2" destOrd="0" presId="urn:microsoft.com/office/officeart/2005/8/layout/venn3"/>
    <dgm:cxn modelId="{A93A753C-5A3E-4726-8960-71EA7F0F2F69}" type="presParOf" srcId="{9956E02C-B0AF-40C9-9AFF-6D5E553065B3}" destId="{AF171533-ED30-4D46-A1E3-59290008F822}" srcOrd="3" destOrd="0" presId="urn:microsoft.com/office/officeart/2005/8/layout/venn3"/>
    <dgm:cxn modelId="{20A524FD-6D90-43F4-93D3-831AF4E319DF}" type="presParOf" srcId="{9956E02C-B0AF-40C9-9AFF-6D5E553065B3}" destId="{7928502C-09F9-443C-BB23-E08340E7FB6B}" srcOrd="4" destOrd="0" presId="urn:microsoft.com/office/officeart/2005/8/layout/ven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DF98D18-AEF1-4D59-A9CB-C2B246C4DE4C}"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el-GR"/>
        </a:p>
      </dgm:t>
    </dgm:pt>
    <dgm:pt modelId="{33ADBA2B-F97B-421B-AFF3-B89ED7921B8D}">
      <dgm:prSet phldrT="[Κείμενο]"/>
      <dgm:spPr/>
      <dgm:t>
        <a:bodyPr/>
        <a:lstStyle/>
        <a:p>
          <a:r>
            <a:rPr lang="el-GR" dirty="0"/>
            <a:t>Στάση για τη Συμπεριφορά ΣΣ</a:t>
          </a:r>
        </a:p>
      </dgm:t>
    </dgm:pt>
    <dgm:pt modelId="{8DD47F62-748C-4838-810A-64A78331E94A}" type="parTrans" cxnId="{39DFB723-41DD-47F0-A4FA-A2724619B986}">
      <dgm:prSet/>
      <dgm:spPr/>
      <dgm:t>
        <a:bodyPr/>
        <a:lstStyle/>
        <a:p>
          <a:endParaRPr lang="el-GR"/>
        </a:p>
      </dgm:t>
    </dgm:pt>
    <dgm:pt modelId="{295292D8-ED52-427B-AEB5-8031627CD722}" type="sibTrans" cxnId="{39DFB723-41DD-47F0-A4FA-A2724619B986}">
      <dgm:prSet/>
      <dgm:spPr/>
      <dgm:t>
        <a:bodyPr/>
        <a:lstStyle/>
        <a:p>
          <a:endParaRPr lang="el-GR"/>
        </a:p>
      </dgm:t>
    </dgm:pt>
    <dgm:pt modelId="{46A9EF35-2696-407B-B1BB-70D90DACA0F2}">
      <dgm:prSet phldrT="[Κείμενο]" custT="1"/>
      <dgm:spPr/>
      <dgm:t>
        <a:bodyPr/>
        <a:lstStyle/>
        <a:p>
          <a:r>
            <a:rPr lang="el-GR" sz="2400" dirty="0"/>
            <a:t>Πχ</a:t>
          </a:r>
        </a:p>
      </dgm:t>
    </dgm:pt>
    <dgm:pt modelId="{722C3B8B-BE54-492D-A907-FF1F5983006F}" type="parTrans" cxnId="{BF84DF39-42E0-445C-9764-02240B341168}">
      <dgm:prSet/>
      <dgm:spPr/>
      <dgm:t>
        <a:bodyPr/>
        <a:lstStyle/>
        <a:p>
          <a:endParaRPr lang="el-GR"/>
        </a:p>
      </dgm:t>
    </dgm:pt>
    <dgm:pt modelId="{13E1D996-8FB8-4F5E-847A-5CAB2B576FC8}" type="sibTrans" cxnId="{BF84DF39-42E0-445C-9764-02240B341168}">
      <dgm:prSet/>
      <dgm:spPr/>
      <dgm:t>
        <a:bodyPr/>
        <a:lstStyle/>
        <a:p>
          <a:endParaRPr lang="el-GR"/>
        </a:p>
      </dgm:t>
    </dgm:pt>
    <dgm:pt modelId="{199577A4-9FBF-4BB6-8510-303BD907F5E6}">
      <dgm:prSet phldrT="[Κείμενο]" custT="1"/>
      <dgm:spPr/>
      <dgm:t>
        <a:bodyPr/>
        <a:lstStyle/>
        <a:p>
          <a:r>
            <a:rPr lang="el-GR" sz="2400" dirty="0"/>
            <a:t>Εχ</a:t>
          </a:r>
        </a:p>
      </dgm:t>
    </dgm:pt>
    <dgm:pt modelId="{984F3513-96A2-4039-886C-FDBC3D721747}" type="parTrans" cxnId="{C904FE08-86EE-4BC3-942D-1D2F55D64E30}">
      <dgm:prSet/>
      <dgm:spPr/>
      <dgm:t>
        <a:bodyPr/>
        <a:lstStyle/>
        <a:p>
          <a:endParaRPr lang="el-GR"/>
        </a:p>
      </dgm:t>
    </dgm:pt>
    <dgm:pt modelId="{7121EE94-8969-4EDA-9439-AC586554A4BA}" type="sibTrans" cxnId="{C904FE08-86EE-4BC3-942D-1D2F55D64E30}">
      <dgm:prSet/>
      <dgm:spPr/>
      <dgm:t>
        <a:bodyPr/>
        <a:lstStyle/>
        <a:p>
          <a:endParaRPr lang="el-GR"/>
        </a:p>
      </dgm:t>
    </dgm:pt>
    <dgm:pt modelId="{CE144F91-6876-4958-9C87-242E93674285}">
      <dgm:prSet phldrT="[Κείμενο]"/>
      <dgm:spPr/>
      <dgm:t>
        <a:bodyPr/>
        <a:lstStyle/>
        <a:p>
          <a:endParaRPr lang="el-GR" dirty="0"/>
        </a:p>
      </dgm:t>
    </dgm:pt>
    <dgm:pt modelId="{340DE4B5-C913-45CF-B0B7-02AA4B4031ED}" type="parTrans" cxnId="{E6984F8A-8A14-4514-817F-C871AD339A69}">
      <dgm:prSet/>
      <dgm:spPr/>
      <dgm:t>
        <a:bodyPr/>
        <a:lstStyle/>
        <a:p>
          <a:endParaRPr lang="el-GR"/>
        </a:p>
      </dgm:t>
    </dgm:pt>
    <dgm:pt modelId="{7113AD18-496D-45BB-84A1-E409C36663A9}" type="sibTrans" cxnId="{E6984F8A-8A14-4514-817F-C871AD339A69}">
      <dgm:prSet/>
      <dgm:spPr/>
      <dgm:t>
        <a:bodyPr/>
        <a:lstStyle/>
        <a:p>
          <a:endParaRPr lang="el-GR"/>
        </a:p>
      </dgm:t>
    </dgm:pt>
    <dgm:pt modelId="{46F0DAD0-9E1E-4BC8-947C-9858786C1F93}" type="pres">
      <dgm:prSet presAssocID="{7DF98D18-AEF1-4D59-A9CB-C2B246C4DE4C}" presName="cycle" presStyleCnt="0">
        <dgm:presLayoutVars>
          <dgm:chMax val="1"/>
          <dgm:dir/>
          <dgm:animLvl val="ctr"/>
          <dgm:resizeHandles val="exact"/>
        </dgm:presLayoutVars>
      </dgm:prSet>
      <dgm:spPr/>
    </dgm:pt>
    <dgm:pt modelId="{8CC59951-DE89-43AC-B341-210F0BB45CCD}" type="pres">
      <dgm:prSet presAssocID="{33ADBA2B-F97B-421B-AFF3-B89ED7921B8D}" presName="centerShape" presStyleLbl="node0" presStyleIdx="0" presStyleCnt="1" custScaleX="146745" custScaleY="142737"/>
      <dgm:spPr/>
    </dgm:pt>
    <dgm:pt modelId="{8D2D72BF-08A0-444E-8307-8BE7E64DB5D2}" type="pres">
      <dgm:prSet presAssocID="{722C3B8B-BE54-492D-A907-FF1F5983006F}" presName="parTrans" presStyleLbl="bgSibTrans2D1" presStyleIdx="0" presStyleCnt="2"/>
      <dgm:spPr/>
    </dgm:pt>
    <dgm:pt modelId="{C82EC776-B442-4C57-A42F-14CCFACB23F3}" type="pres">
      <dgm:prSet presAssocID="{46A9EF35-2696-407B-B1BB-70D90DACA0F2}" presName="node" presStyleLbl="node1" presStyleIdx="0" presStyleCnt="2" custScaleX="101132" custScaleY="72937" custRadScaleRad="108199" custRadScaleInc="6436">
        <dgm:presLayoutVars>
          <dgm:bulletEnabled val="1"/>
        </dgm:presLayoutVars>
      </dgm:prSet>
      <dgm:spPr/>
    </dgm:pt>
    <dgm:pt modelId="{4C201EA3-99A5-4EDA-8031-3496DA96E6C4}" type="pres">
      <dgm:prSet presAssocID="{984F3513-96A2-4039-886C-FDBC3D721747}" presName="parTrans" presStyleLbl="bgSibTrans2D1" presStyleIdx="1" presStyleCnt="2"/>
      <dgm:spPr/>
    </dgm:pt>
    <dgm:pt modelId="{068CA85E-FD77-4BA7-BDBC-91378FBFB700}" type="pres">
      <dgm:prSet presAssocID="{199577A4-9FBF-4BB6-8510-303BD907F5E6}" presName="node" presStyleLbl="node1" presStyleIdx="1" presStyleCnt="2" custScaleX="101132" custScaleY="72937" custRadScaleRad="108199" custRadScaleInc="-6436">
        <dgm:presLayoutVars>
          <dgm:bulletEnabled val="1"/>
        </dgm:presLayoutVars>
      </dgm:prSet>
      <dgm:spPr/>
    </dgm:pt>
  </dgm:ptLst>
  <dgm:cxnLst>
    <dgm:cxn modelId="{C904FE08-86EE-4BC3-942D-1D2F55D64E30}" srcId="{33ADBA2B-F97B-421B-AFF3-B89ED7921B8D}" destId="{199577A4-9FBF-4BB6-8510-303BD907F5E6}" srcOrd="1" destOrd="0" parTransId="{984F3513-96A2-4039-886C-FDBC3D721747}" sibTransId="{7121EE94-8969-4EDA-9439-AC586554A4BA}"/>
    <dgm:cxn modelId="{39DFB723-41DD-47F0-A4FA-A2724619B986}" srcId="{7DF98D18-AEF1-4D59-A9CB-C2B246C4DE4C}" destId="{33ADBA2B-F97B-421B-AFF3-B89ED7921B8D}" srcOrd="0" destOrd="0" parTransId="{8DD47F62-748C-4838-810A-64A78331E94A}" sibTransId="{295292D8-ED52-427B-AEB5-8031627CD722}"/>
    <dgm:cxn modelId="{DBC17431-86F7-4B92-B67B-A791814F3BFB}" type="presOf" srcId="{984F3513-96A2-4039-886C-FDBC3D721747}" destId="{4C201EA3-99A5-4EDA-8031-3496DA96E6C4}" srcOrd="0" destOrd="0" presId="urn:microsoft.com/office/officeart/2005/8/layout/radial4"/>
    <dgm:cxn modelId="{BF84DF39-42E0-445C-9764-02240B341168}" srcId="{33ADBA2B-F97B-421B-AFF3-B89ED7921B8D}" destId="{46A9EF35-2696-407B-B1BB-70D90DACA0F2}" srcOrd="0" destOrd="0" parTransId="{722C3B8B-BE54-492D-A907-FF1F5983006F}" sibTransId="{13E1D996-8FB8-4F5E-847A-5CAB2B576FC8}"/>
    <dgm:cxn modelId="{E6984F8A-8A14-4514-817F-C871AD339A69}" srcId="{7DF98D18-AEF1-4D59-A9CB-C2B246C4DE4C}" destId="{CE144F91-6876-4958-9C87-242E93674285}" srcOrd="1" destOrd="0" parTransId="{340DE4B5-C913-45CF-B0B7-02AA4B4031ED}" sibTransId="{7113AD18-496D-45BB-84A1-E409C36663A9}"/>
    <dgm:cxn modelId="{166D0393-E439-4F77-8116-326960B26CCA}" type="presOf" srcId="{722C3B8B-BE54-492D-A907-FF1F5983006F}" destId="{8D2D72BF-08A0-444E-8307-8BE7E64DB5D2}" srcOrd="0" destOrd="0" presId="urn:microsoft.com/office/officeart/2005/8/layout/radial4"/>
    <dgm:cxn modelId="{01A6C098-5C65-4993-8C92-9E7154D87AA7}" type="presOf" srcId="{199577A4-9FBF-4BB6-8510-303BD907F5E6}" destId="{068CA85E-FD77-4BA7-BDBC-91378FBFB700}" srcOrd="0" destOrd="0" presId="urn:microsoft.com/office/officeart/2005/8/layout/radial4"/>
    <dgm:cxn modelId="{DAE46EAE-880F-430D-A9DF-CCC9A432D121}" type="presOf" srcId="{46A9EF35-2696-407B-B1BB-70D90DACA0F2}" destId="{C82EC776-B442-4C57-A42F-14CCFACB23F3}" srcOrd="0" destOrd="0" presId="urn:microsoft.com/office/officeart/2005/8/layout/radial4"/>
    <dgm:cxn modelId="{60FE69E6-D681-44B8-91C9-96769C77C26C}" type="presOf" srcId="{33ADBA2B-F97B-421B-AFF3-B89ED7921B8D}" destId="{8CC59951-DE89-43AC-B341-210F0BB45CCD}" srcOrd="0" destOrd="0" presId="urn:microsoft.com/office/officeart/2005/8/layout/radial4"/>
    <dgm:cxn modelId="{D443B6F3-B721-485B-8102-285126F89CF2}" type="presOf" srcId="{7DF98D18-AEF1-4D59-A9CB-C2B246C4DE4C}" destId="{46F0DAD0-9E1E-4BC8-947C-9858786C1F93}" srcOrd="0" destOrd="0" presId="urn:microsoft.com/office/officeart/2005/8/layout/radial4"/>
    <dgm:cxn modelId="{082DEEF5-E7F7-4148-B486-A428977CE8A9}" type="presParOf" srcId="{46F0DAD0-9E1E-4BC8-947C-9858786C1F93}" destId="{8CC59951-DE89-43AC-B341-210F0BB45CCD}" srcOrd="0" destOrd="0" presId="urn:microsoft.com/office/officeart/2005/8/layout/radial4"/>
    <dgm:cxn modelId="{70F06610-FAD6-4192-B05C-CFDA0B51C137}" type="presParOf" srcId="{46F0DAD0-9E1E-4BC8-947C-9858786C1F93}" destId="{8D2D72BF-08A0-444E-8307-8BE7E64DB5D2}" srcOrd="1" destOrd="0" presId="urn:microsoft.com/office/officeart/2005/8/layout/radial4"/>
    <dgm:cxn modelId="{122A681F-7634-457F-AA96-1377B30988F2}" type="presParOf" srcId="{46F0DAD0-9E1E-4BC8-947C-9858786C1F93}" destId="{C82EC776-B442-4C57-A42F-14CCFACB23F3}" srcOrd="2" destOrd="0" presId="urn:microsoft.com/office/officeart/2005/8/layout/radial4"/>
    <dgm:cxn modelId="{AC369F6F-BD33-45DA-A859-AFF6848DD46D}" type="presParOf" srcId="{46F0DAD0-9E1E-4BC8-947C-9858786C1F93}" destId="{4C201EA3-99A5-4EDA-8031-3496DA96E6C4}" srcOrd="3" destOrd="0" presId="urn:microsoft.com/office/officeart/2005/8/layout/radial4"/>
    <dgm:cxn modelId="{BEE0CE78-06C6-4786-8688-325E31CA5E8C}" type="presParOf" srcId="{46F0DAD0-9E1E-4BC8-947C-9858786C1F93}" destId="{068CA85E-FD77-4BA7-BDBC-91378FBFB700}" srcOrd="4"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DF98D18-AEF1-4D59-A9CB-C2B246C4DE4C}"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el-GR"/>
        </a:p>
      </dgm:t>
    </dgm:pt>
    <dgm:pt modelId="{33ADBA2B-F97B-421B-AFF3-B89ED7921B8D}">
      <dgm:prSet phldrT="[Κείμενο]"/>
      <dgm:spPr/>
      <dgm:t>
        <a:bodyPr/>
        <a:lstStyle/>
        <a:p>
          <a:r>
            <a:rPr lang="el-GR" dirty="0"/>
            <a:t>Υποκειμενικός Κανόνας  </a:t>
          </a:r>
        </a:p>
        <a:p>
          <a:r>
            <a:rPr lang="el-GR" dirty="0"/>
            <a:t>ΥΚ</a:t>
          </a:r>
        </a:p>
      </dgm:t>
    </dgm:pt>
    <dgm:pt modelId="{8DD47F62-748C-4838-810A-64A78331E94A}" type="parTrans" cxnId="{39DFB723-41DD-47F0-A4FA-A2724619B986}">
      <dgm:prSet/>
      <dgm:spPr/>
      <dgm:t>
        <a:bodyPr/>
        <a:lstStyle/>
        <a:p>
          <a:endParaRPr lang="el-GR"/>
        </a:p>
      </dgm:t>
    </dgm:pt>
    <dgm:pt modelId="{295292D8-ED52-427B-AEB5-8031627CD722}" type="sibTrans" cxnId="{39DFB723-41DD-47F0-A4FA-A2724619B986}">
      <dgm:prSet/>
      <dgm:spPr/>
      <dgm:t>
        <a:bodyPr/>
        <a:lstStyle/>
        <a:p>
          <a:endParaRPr lang="el-GR"/>
        </a:p>
      </dgm:t>
    </dgm:pt>
    <dgm:pt modelId="{46A9EF35-2696-407B-B1BB-70D90DACA0F2}">
      <dgm:prSet phldrT="[Κείμενο]" custT="1"/>
      <dgm:spPr/>
      <dgm:t>
        <a:bodyPr/>
        <a:lstStyle/>
        <a:p>
          <a:r>
            <a:rPr lang="el-GR" sz="1600" dirty="0"/>
            <a:t>Κανονιστική Άποψη</a:t>
          </a:r>
        </a:p>
        <a:p>
          <a:r>
            <a:rPr lang="el-GR" sz="1600" dirty="0" err="1"/>
            <a:t>ΚΑψ</a:t>
          </a:r>
          <a:endParaRPr lang="el-GR" sz="1600" dirty="0"/>
        </a:p>
      </dgm:t>
    </dgm:pt>
    <dgm:pt modelId="{722C3B8B-BE54-492D-A907-FF1F5983006F}" type="parTrans" cxnId="{BF84DF39-42E0-445C-9764-02240B341168}">
      <dgm:prSet/>
      <dgm:spPr/>
      <dgm:t>
        <a:bodyPr/>
        <a:lstStyle/>
        <a:p>
          <a:endParaRPr lang="el-GR"/>
        </a:p>
      </dgm:t>
    </dgm:pt>
    <dgm:pt modelId="{13E1D996-8FB8-4F5E-847A-5CAB2B576FC8}" type="sibTrans" cxnId="{BF84DF39-42E0-445C-9764-02240B341168}">
      <dgm:prSet/>
      <dgm:spPr/>
      <dgm:t>
        <a:bodyPr/>
        <a:lstStyle/>
        <a:p>
          <a:endParaRPr lang="el-GR"/>
        </a:p>
      </dgm:t>
    </dgm:pt>
    <dgm:pt modelId="{199577A4-9FBF-4BB6-8510-303BD907F5E6}">
      <dgm:prSet phldrT="[Κείμενο]" custT="1"/>
      <dgm:spPr/>
      <dgm:t>
        <a:bodyPr/>
        <a:lstStyle/>
        <a:p>
          <a:r>
            <a:rPr lang="el-GR" sz="1600" dirty="0"/>
            <a:t>Ώθηση για Συμμόρφωση</a:t>
          </a:r>
        </a:p>
        <a:p>
          <a:r>
            <a:rPr lang="el-GR" sz="1600" dirty="0" err="1"/>
            <a:t>ΩΣψ</a:t>
          </a:r>
          <a:endParaRPr lang="el-GR" sz="1600" dirty="0"/>
        </a:p>
      </dgm:t>
    </dgm:pt>
    <dgm:pt modelId="{984F3513-96A2-4039-886C-FDBC3D721747}" type="parTrans" cxnId="{C904FE08-86EE-4BC3-942D-1D2F55D64E30}">
      <dgm:prSet/>
      <dgm:spPr/>
      <dgm:t>
        <a:bodyPr/>
        <a:lstStyle/>
        <a:p>
          <a:endParaRPr lang="el-GR"/>
        </a:p>
      </dgm:t>
    </dgm:pt>
    <dgm:pt modelId="{7121EE94-8969-4EDA-9439-AC586554A4BA}" type="sibTrans" cxnId="{C904FE08-86EE-4BC3-942D-1D2F55D64E30}">
      <dgm:prSet/>
      <dgm:spPr/>
      <dgm:t>
        <a:bodyPr/>
        <a:lstStyle/>
        <a:p>
          <a:endParaRPr lang="el-GR"/>
        </a:p>
      </dgm:t>
    </dgm:pt>
    <dgm:pt modelId="{CE144F91-6876-4958-9C87-242E93674285}">
      <dgm:prSet phldrT="[Κείμενο]"/>
      <dgm:spPr/>
      <dgm:t>
        <a:bodyPr/>
        <a:lstStyle/>
        <a:p>
          <a:endParaRPr lang="el-GR" dirty="0"/>
        </a:p>
      </dgm:t>
    </dgm:pt>
    <dgm:pt modelId="{340DE4B5-C913-45CF-B0B7-02AA4B4031ED}" type="parTrans" cxnId="{E6984F8A-8A14-4514-817F-C871AD339A69}">
      <dgm:prSet/>
      <dgm:spPr/>
      <dgm:t>
        <a:bodyPr/>
        <a:lstStyle/>
        <a:p>
          <a:endParaRPr lang="el-GR"/>
        </a:p>
      </dgm:t>
    </dgm:pt>
    <dgm:pt modelId="{7113AD18-496D-45BB-84A1-E409C36663A9}" type="sibTrans" cxnId="{E6984F8A-8A14-4514-817F-C871AD339A69}">
      <dgm:prSet/>
      <dgm:spPr/>
      <dgm:t>
        <a:bodyPr/>
        <a:lstStyle/>
        <a:p>
          <a:endParaRPr lang="el-GR"/>
        </a:p>
      </dgm:t>
    </dgm:pt>
    <dgm:pt modelId="{46F0DAD0-9E1E-4BC8-947C-9858786C1F93}" type="pres">
      <dgm:prSet presAssocID="{7DF98D18-AEF1-4D59-A9CB-C2B246C4DE4C}" presName="cycle" presStyleCnt="0">
        <dgm:presLayoutVars>
          <dgm:chMax val="1"/>
          <dgm:dir/>
          <dgm:animLvl val="ctr"/>
          <dgm:resizeHandles val="exact"/>
        </dgm:presLayoutVars>
      </dgm:prSet>
      <dgm:spPr/>
    </dgm:pt>
    <dgm:pt modelId="{8CC59951-DE89-43AC-B341-210F0BB45CCD}" type="pres">
      <dgm:prSet presAssocID="{33ADBA2B-F97B-421B-AFF3-B89ED7921B8D}" presName="centerShape" presStyleLbl="node0" presStyleIdx="0" presStyleCnt="1" custScaleX="143065" custScaleY="104558"/>
      <dgm:spPr/>
    </dgm:pt>
    <dgm:pt modelId="{8D2D72BF-08A0-444E-8307-8BE7E64DB5D2}" type="pres">
      <dgm:prSet presAssocID="{722C3B8B-BE54-492D-A907-FF1F5983006F}" presName="parTrans" presStyleLbl="bgSibTrans2D1" presStyleIdx="0" presStyleCnt="2"/>
      <dgm:spPr/>
    </dgm:pt>
    <dgm:pt modelId="{C82EC776-B442-4C57-A42F-14CCFACB23F3}" type="pres">
      <dgm:prSet presAssocID="{46A9EF35-2696-407B-B1BB-70D90DACA0F2}" presName="node" presStyleLbl="node1" presStyleIdx="0" presStyleCnt="2" custScaleX="151117" custScaleY="86801" custRadScaleRad="94600" custRadScaleInc="12899">
        <dgm:presLayoutVars>
          <dgm:bulletEnabled val="1"/>
        </dgm:presLayoutVars>
      </dgm:prSet>
      <dgm:spPr/>
    </dgm:pt>
    <dgm:pt modelId="{4C201EA3-99A5-4EDA-8031-3496DA96E6C4}" type="pres">
      <dgm:prSet presAssocID="{984F3513-96A2-4039-886C-FDBC3D721747}" presName="parTrans" presStyleLbl="bgSibTrans2D1" presStyleIdx="1" presStyleCnt="2"/>
      <dgm:spPr/>
    </dgm:pt>
    <dgm:pt modelId="{068CA85E-FD77-4BA7-BDBC-91378FBFB700}" type="pres">
      <dgm:prSet presAssocID="{199577A4-9FBF-4BB6-8510-303BD907F5E6}" presName="node" presStyleLbl="node1" presStyleIdx="1" presStyleCnt="2" custScaleX="151117" custScaleY="86801" custRadScaleRad="94216" custRadScaleInc="-13173">
        <dgm:presLayoutVars>
          <dgm:bulletEnabled val="1"/>
        </dgm:presLayoutVars>
      </dgm:prSet>
      <dgm:spPr/>
    </dgm:pt>
  </dgm:ptLst>
  <dgm:cxnLst>
    <dgm:cxn modelId="{3AED1604-1583-4784-AFF4-092B0E14BEA0}" type="presOf" srcId="{199577A4-9FBF-4BB6-8510-303BD907F5E6}" destId="{068CA85E-FD77-4BA7-BDBC-91378FBFB700}" srcOrd="0" destOrd="0" presId="urn:microsoft.com/office/officeart/2005/8/layout/radial4"/>
    <dgm:cxn modelId="{C904FE08-86EE-4BC3-942D-1D2F55D64E30}" srcId="{33ADBA2B-F97B-421B-AFF3-B89ED7921B8D}" destId="{199577A4-9FBF-4BB6-8510-303BD907F5E6}" srcOrd="1" destOrd="0" parTransId="{984F3513-96A2-4039-886C-FDBC3D721747}" sibTransId="{7121EE94-8969-4EDA-9439-AC586554A4BA}"/>
    <dgm:cxn modelId="{39DFB723-41DD-47F0-A4FA-A2724619B986}" srcId="{7DF98D18-AEF1-4D59-A9CB-C2B246C4DE4C}" destId="{33ADBA2B-F97B-421B-AFF3-B89ED7921B8D}" srcOrd="0" destOrd="0" parTransId="{8DD47F62-748C-4838-810A-64A78331E94A}" sibTransId="{295292D8-ED52-427B-AEB5-8031627CD722}"/>
    <dgm:cxn modelId="{61166435-7136-431E-8273-8951F65A93A3}" type="presOf" srcId="{33ADBA2B-F97B-421B-AFF3-B89ED7921B8D}" destId="{8CC59951-DE89-43AC-B341-210F0BB45CCD}" srcOrd="0" destOrd="0" presId="urn:microsoft.com/office/officeart/2005/8/layout/radial4"/>
    <dgm:cxn modelId="{BF84DF39-42E0-445C-9764-02240B341168}" srcId="{33ADBA2B-F97B-421B-AFF3-B89ED7921B8D}" destId="{46A9EF35-2696-407B-B1BB-70D90DACA0F2}" srcOrd="0" destOrd="0" parTransId="{722C3B8B-BE54-492D-A907-FF1F5983006F}" sibTransId="{13E1D996-8FB8-4F5E-847A-5CAB2B576FC8}"/>
    <dgm:cxn modelId="{A02B4478-0E38-48DF-9621-FEBB754F6E70}" type="presOf" srcId="{984F3513-96A2-4039-886C-FDBC3D721747}" destId="{4C201EA3-99A5-4EDA-8031-3496DA96E6C4}" srcOrd="0" destOrd="0" presId="urn:microsoft.com/office/officeart/2005/8/layout/radial4"/>
    <dgm:cxn modelId="{E6984F8A-8A14-4514-817F-C871AD339A69}" srcId="{7DF98D18-AEF1-4D59-A9CB-C2B246C4DE4C}" destId="{CE144F91-6876-4958-9C87-242E93674285}" srcOrd="1" destOrd="0" parTransId="{340DE4B5-C913-45CF-B0B7-02AA4B4031ED}" sibTransId="{7113AD18-496D-45BB-84A1-E409C36663A9}"/>
    <dgm:cxn modelId="{977CF8C4-6210-481C-9647-1DE73F4BEF84}" type="presOf" srcId="{7DF98D18-AEF1-4D59-A9CB-C2B246C4DE4C}" destId="{46F0DAD0-9E1E-4BC8-947C-9858786C1F93}" srcOrd="0" destOrd="0" presId="urn:microsoft.com/office/officeart/2005/8/layout/radial4"/>
    <dgm:cxn modelId="{EFC393EF-475F-4CF6-8EE7-DEF18F68C4B5}" type="presOf" srcId="{46A9EF35-2696-407B-B1BB-70D90DACA0F2}" destId="{C82EC776-B442-4C57-A42F-14CCFACB23F3}" srcOrd="0" destOrd="0" presId="urn:microsoft.com/office/officeart/2005/8/layout/radial4"/>
    <dgm:cxn modelId="{136529F5-F3F6-429A-B7A1-42FE6CFBD8D2}" type="presOf" srcId="{722C3B8B-BE54-492D-A907-FF1F5983006F}" destId="{8D2D72BF-08A0-444E-8307-8BE7E64DB5D2}" srcOrd="0" destOrd="0" presId="urn:microsoft.com/office/officeart/2005/8/layout/radial4"/>
    <dgm:cxn modelId="{60924794-9660-4101-B8C3-7848EB38FA2B}" type="presParOf" srcId="{46F0DAD0-9E1E-4BC8-947C-9858786C1F93}" destId="{8CC59951-DE89-43AC-B341-210F0BB45CCD}" srcOrd="0" destOrd="0" presId="urn:microsoft.com/office/officeart/2005/8/layout/radial4"/>
    <dgm:cxn modelId="{9CDD46EB-16A4-45CA-AA25-2B0CBEC9CBD1}" type="presParOf" srcId="{46F0DAD0-9E1E-4BC8-947C-9858786C1F93}" destId="{8D2D72BF-08A0-444E-8307-8BE7E64DB5D2}" srcOrd="1" destOrd="0" presId="urn:microsoft.com/office/officeart/2005/8/layout/radial4"/>
    <dgm:cxn modelId="{EDA8D610-3565-49B0-8190-9AD7CE0D6558}" type="presParOf" srcId="{46F0DAD0-9E1E-4BC8-947C-9858786C1F93}" destId="{C82EC776-B442-4C57-A42F-14CCFACB23F3}" srcOrd="2" destOrd="0" presId="urn:microsoft.com/office/officeart/2005/8/layout/radial4"/>
    <dgm:cxn modelId="{37A6F879-CD99-4928-B324-4486A7E9AF69}" type="presParOf" srcId="{46F0DAD0-9E1E-4BC8-947C-9858786C1F93}" destId="{4C201EA3-99A5-4EDA-8031-3496DA96E6C4}" srcOrd="3" destOrd="0" presId="urn:microsoft.com/office/officeart/2005/8/layout/radial4"/>
    <dgm:cxn modelId="{C674E114-3C80-4517-A1DC-288CF2AFC056}" type="presParOf" srcId="{46F0DAD0-9E1E-4BC8-947C-9858786C1F93}" destId="{068CA85E-FD77-4BA7-BDBC-91378FBFB700}" srcOrd="4" destOrd="0" presId="urn:microsoft.com/office/officeart/2005/8/layout/radial4"/>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1553677-9E49-4268-87AA-9AC86626F6A3}" type="doc">
      <dgm:prSet loTypeId="urn:microsoft.com/office/officeart/2005/8/layout/lProcess1" loCatId="process" qsTypeId="urn:microsoft.com/office/officeart/2005/8/quickstyle/simple1" qsCatId="simple" csTypeId="urn:microsoft.com/office/officeart/2005/8/colors/colorful2" csCatId="colorful" phldr="1"/>
      <dgm:spPr/>
      <dgm:t>
        <a:bodyPr/>
        <a:lstStyle/>
        <a:p>
          <a:endParaRPr lang="el-GR"/>
        </a:p>
      </dgm:t>
    </dgm:pt>
    <dgm:pt modelId="{07A94544-DB54-4243-B8B3-A864A9E24C44}">
      <dgm:prSet phldrT="[Κείμενο]"/>
      <dgm:spPr/>
      <dgm:t>
        <a:bodyPr/>
        <a:lstStyle/>
        <a:p>
          <a:r>
            <a:rPr lang="el-GR" dirty="0"/>
            <a:t>Δυτικές Αξίες</a:t>
          </a:r>
        </a:p>
      </dgm:t>
    </dgm:pt>
    <dgm:pt modelId="{EE355B62-CCAB-4A17-A4B3-D420757E1E94}" type="parTrans" cxnId="{54AD8750-3B02-4B5F-88E8-55BC4D9F7861}">
      <dgm:prSet/>
      <dgm:spPr/>
      <dgm:t>
        <a:bodyPr/>
        <a:lstStyle/>
        <a:p>
          <a:endParaRPr lang="el-GR"/>
        </a:p>
      </dgm:t>
    </dgm:pt>
    <dgm:pt modelId="{222AB015-31E6-41B5-B3D4-B767679DA838}" type="sibTrans" cxnId="{54AD8750-3B02-4B5F-88E8-55BC4D9F7861}">
      <dgm:prSet/>
      <dgm:spPr/>
      <dgm:t>
        <a:bodyPr/>
        <a:lstStyle/>
        <a:p>
          <a:endParaRPr lang="el-GR"/>
        </a:p>
      </dgm:t>
    </dgm:pt>
    <dgm:pt modelId="{1B11E07B-ECF4-4963-B610-FACE40EE5FE7}">
      <dgm:prSet phldrT="[Κείμενο]"/>
      <dgm:spPr/>
      <dgm:t>
        <a:bodyPr/>
        <a:lstStyle/>
        <a:p>
          <a:r>
            <a:rPr lang="el-GR" dirty="0"/>
            <a:t>Ατομικισμός</a:t>
          </a:r>
        </a:p>
      </dgm:t>
    </dgm:pt>
    <dgm:pt modelId="{9BED0D0E-B9E1-4A5B-93AE-AEC3E4133334}" type="parTrans" cxnId="{1C1F9DD5-78F1-469A-993D-19C57DE4CFD7}">
      <dgm:prSet/>
      <dgm:spPr/>
      <dgm:t>
        <a:bodyPr/>
        <a:lstStyle/>
        <a:p>
          <a:endParaRPr lang="el-GR"/>
        </a:p>
      </dgm:t>
    </dgm:pt>
    <dgm:pt modelId="{8CA83FFB-888B-4397-A772-ACB0FE4EECA3}" type="sibTrans" cxnId="{1C1F9DD5-78F1-469A-993D-19C57DE4CFD7}">
      <dgm:prSet/>
      <dgm:spPr/>
      <dgm:t>
        <a:bodyPr/>
        <a:lstStyle/>
        <a:p>
          <a:endParaRPr lang="el-GR"/>
        </a:p>
      </dgm:t>
    </dgm:pt>
    <dgm:pt modelId="{1B725B92-9449-4294-9C68-3DF7E76EB2FF}">
      <dgm:prSet phldrT="[Κείμενο]"/>
      <dgm:spPr/>
      <dgm:t>
        <a:bodyPr/>
        <a:lstStyle/>
        <a:p>
          <a:r>
            <a:rPr lang="el-GR" dirty="0"/>
            <a:t>Καταξίωση</a:t>
          </a:r>
        </a:p>
      </dgm:t>
    </dgm:pt>
    <dgm:pt modelId="{049C3A80-8CDD-48BD-B5E2-F301D1169565}" type="parTrans" cxnId="{AD4663F5-5C1D-400C-A5FA-E70DBF1FC57D}">
      <dgm:prSet/>
      <dgm:spPr/>
      <dgm:t>
        <a:bodyPr/>
        <a:lstStyle/>
        <a:p>
          <a:endParaRPr lang="el-GR"/>
        </a:p>
      </dgm:t>
    </dgm:pt>
    <dgm:pt modelId="{3AC71374-BDC7-440A-8E79-7F3D62EF279A}" type="sibTrans" cxnId="{AD4663F5-5C1D-400C-A5FA-E70DBF1FC57D}">
      <dgm:prSet/>
      <dgm:spPr/>
      <dgm:t>
        <a:bodyPr/>
        <a:lstStyle/>
        <a:p>
          <a:endParaRPr lang="el-GR"/>
        </a:p>
      </dgm:t>
    </dgm:pt>
    <dgm:pt modelId="{063B89F3-017E-487D-B11B-BB8F5AC153B9}">
      <dgm:prSet phldrT="[Κείμενο]"/>
      <dgm:spPr/>
      <dgm:t>
        <a:bodyPr/>
        <a:lstStyle/>
        <a:p>
          <a:r>
            <a:rPr lang="el-GR" dirty="0"/>
            <a:t>Συλλογικότητα</a:t>
          </a:r>
        </a:p>
      </dgm:t>
    </dgm:pt>
    <dgm:pt modelId="{3C14E060-DA77-4C33-A7AC-55429CEFEA7F}" type="parTrans" cxnId="{A392C76C-F9F1-42FF-BD0B-CA278BC432F3}">
      <dgm:prSet/>
      <dgm:spPr/>
      <dgm:t>
        <a:bodyPr/>
        <a:lstStyle/>
        <a:p>
          <a:endParaRPr lang="el-GR"/>
        </a:p>
      </dgm:t>
    </dgm:pt>
    <dgm:pt modelId="{2113DB2F-CA64-4A49-9B33-0D55E711C4E0}" type="sibTrans" cxnId="{A392C76C-F9F1-42FF-BD0B-CA278BC432F3}">
      <dgm:prSet/>
      <dgm:spPr/>
      <dgm:t>
        <a:bodyPr/>
        <a:lstStyle/>
        <a:p>
          <a:endParaRPr lang="el-GR"/>
        </a:p>
      </dgm:t>
    </dgm:pt>
    <dgm:pt modelId="{211DE372-04FF-4F77-A37A-B764AC4E3894}">
      <dgm:prSet phldrT="[Κείμενο]"/>
      <dgm:spPr/>
      <dgm:t>
        <a:bodyPr/>
        <a:lstStyle/>
        <a:p>
          <a:r>
            <a:rPr lang="el-GR" dirty="0"/>
            <a:t>Κάλυψη Προσώπου</a:t>
          </a:r>
        </a:p>
      </dgm:t>
    </dgm:pt>
    <dgm:pt modelId="{DA620ABF-C8F8-4349-A25A-F7D8C97C1707}" type="parTrans" cxnId="{04124C5F-874A-4D89-8288-39A91E8C593F}">
      <dgm:prSet/>
      <dgm:spPr/>
      <dgm:t>
        <a:bodyPr/>
        <a:lstStyle/>
        <a:p>
          <a:endParaRPr lang="el-GR"/>
        </a:p>
      </dgm:t>
    </dgm:pt>
    <dgm:pt modelId="{F8136B02-65D7-44FB-8B58-A42D4FC5F999}" type="sibTrans" cxnId="{04124C5F-874A-4D89-8288-39A91E8C593F}">
      <dgm:prSet/>
      <dgm:spPr/>
      <dgm:t>
        <a:bodyPr/>
        <a:lstStyle/>
        <a:p>
          <a:endParaRPr lang="el-GR"/>
        </a:p>
      </dgm:t>
    </dgm:pt>
    <dgm:pt modelId="{2D4ED23A-AD04-466D-BA75-B25A9ED1019C}">
      <dgm:prSet phldrT="[Κείμενο]"/>
      <dgm:spPr/>
      <dgm:t>
        <a:bodyPr/>
        <a:lstStyle/>
        <a:p>
          <a:r>
            <a:rPr lang="el-GR" dirty="0"/>
            <a:t>Ισότητα</a:t>
          </a:r>
        </a:p>
      </dgm:t>
    </dgm:pt>
    <dgm:pt modelId="{95605296-4FE0-4952-8928-5C075725814F}" type="parTrans" cxnId="{FB01EAD5-24E2-48F8-8F79-FB82606CCEB6}">
      <dgm:prSet/>
      <dgm:spPr/>
      <dgm:t>
        <a:bodyPr/>
        <a:lstStyle/>
        <a:p>
          <a:endParaRPr lang="el-GR"/>
        </a:p>
      </dgm:t>
    </dgm:pt>
    <dgm:pt modelId="{937B2836-0EB1-49E9-A7BD-13660187B585}" type="sibTrans" cxnId="{FB01EAD5-24E2-48F8-8F79-FB82606CCEB6}">
      <dgm:prSet/>
      <dgm:spPr/>
      <dgm:t>
        <a:bodyPr/>
        <a:lstStyle/>
        <a:p>
          <a:endParaRPr lang="el-GR"/>
        </a:p>
      </dgm:t>
    </dgm:pt>
    <dgm:pt modelId="{587F0EF0-EC6E-4A4D-8543-AE6CA040B005}">
      <dgm:prSet phldrT="[Κείμενο]"/>
      <dgm:spPr/>
      <dgm:t>
        <a:bodyPr/>
        <a:lstStyle/>
        <a:p>
          <a:r>
            <a:rPr lang="el-GR" dirty="0"/>
            <a:t>Νίκη </a:t>
          </a:r>
        </a:p>
      </dgm:t>
    </dgm:pt>
    <dgm:pt modelId="{865F1764-FA3A-4BC5-9BDE-9BCAA3E84664}" type="parTrans" cxnId="{C2384E10-775E-4BED-8028-819205399A97}">
      <dgm:prSet/>
      <dgm:spPr/>
      <dgm:t>
        <a:bodyPr/>
        <a:lstStyle/>
        <a:p>
          <a:endParaRPr lang="el-GR"/>
        </a:p>
      </dgm:t>
    </dgm:pt>
    <dgm:pt modelId="{724E3438-1620-4FAA-9481-3CB1F9A62DF3}" type="sibTrans" cxnId="{C2384E10-775E-4BED-8028-819205399A97}">
      <dgm:prSet/>
      <dgm:spPr/>
      <dgm:t>
        <a:bodyPr/>
        <a:lstStyle/>
        <a:p>
          <a:endParaRPr lang="el-GR"/>
        </a:p>
      </dgm:t>
    </dgm:pt>
    <dgm:pt modelId="{FC9AD8FA-8DEB-4CD6-B826-F48177765B54}">
      <dgm:prSet phldrT="[Κείμενο]"/>
      <dgm:spPr/>
      <dgm:t>
        <a:bodyPr/>
        <a:lstStyle/>
        <a:p>
          <a:r>
            <a:rPr lang="el-GR" dirty="0"/>
            <a:t>Αυτοέλεγχος</a:t>
          </a:r>
        </a:p>
      </dgm:t>
    </dgm:pt>
    <dgm:pt modelId="{149E9940-B597-4236-AFBB-6B575084973C}" type="parTrans" cxnId="{577A1AA0-78D3-413F-8381-967D6087D14F}">
      <dgm:prSet/>
      <dgm:spPr/>
      <dgm:t>
        <a:bodyPr/>
        <a:lstStyle/>
        <a:p>
          <a:endParaRPr lang="el-GR"/>
        </a:p>
      </dgm:t>
    </dgm:pt>
    <dgm:pt modelId="{D06C5CB9-33F0-4A16-BDFC-C48F11B0F5AF}" type="sibTrans" cxnId="{577A1AA0-78D3-413F-8381-967D6087D14F}">
      <dgm:prSet/>
      <dgm:spPr/>
      <dgm:t>
        <a:bodyPr/>
        <a:lstStyle/>
        <a:p>
          <a:endParaRPr lang="el-GR"/>
        </a:p>
      </dgm:t>
    </dgm:pt>
    <dgm:pt modelId="{60EC9E14-62B6-48BE-966E-501FB20D97A7}">
      <dgm:prSet phldrT="[Κείμενο]"/>
      <dgm:spPr/>
      <dgm:t>
        <a:bodyPr/>
        <a:lstStyle/>
        <a:p>
          <a:r>
            <a:rPr lang="el-GR" dirty="0"/>
            <a:t>Περηφάνια</a:t>
          </a:r>
        </a:p>
      </dgm:t>
    </dgm:pt>
    <dgm:pt modelId="{38AEE958-0231-4807-BD77-1F8D7ADE1C2C}" type="parTrans" cxnId="{D9A66ABC-7908-4C94-BC8F-D70EDFA051FB}">
      <dgm:prSet/>
      <dgm:spPr/>
      <dgm:t>
        <a:bodyPr/>
        <a:lstStyle/>
        <a:p>
          <a:endParaRPr lang="el-GR"/>
        </a:p>
      </dgm:t>
    </dgm:pt>
    <dgm:pt modelId="{3B5CF93B-4A31-453F-B711-E0E36820246C}" type="sibTrans" cxnId="{D9A66ABC-7908-4C94-BC8F-D70EDFA051FB}">
      <dgm:prSet/>
      <dgm:spPr/>
      <dgm:t>
        <a:bodyPr/>
        <a:lstStyle/>
        <a:p>
          <a:endParaRPr lang="el-GR"/>
        </a:p>
      </dgm:t>
    </dgm:pt>
    <dgm:pt modelId="{CF5364D6-FD0A-4D67-B6FA-F40C44D2AF4D}">
      <dgm:prSet phldrT="[Κείμενο]"/>
      <dgm:spPr/>
      <dgm:t>
        <a:bodyPr/>
        <a:lstStyle/>
        <a:p>
          <a:r>
            <a:rPr lang="el-GR" dirty="0"/>
            <a:t>Ανατολικές Αξίες</a:t>
          </a:r>
        </a:p>
      </dgm:t>
    </dgm:pt>
    <dgm:pt modelId="{7034DEC1-1E58-4580-95E7-09B4E4E9DE38}" type="parTrans" cxnId="{E0262498-C853-48EE-8E63-33C7115F8A29}">
      <dgm:prSet/>
      <dgm:spPr/>
      <dgm:t>
        <a:bodyPr/>
        <a:lstStyle/>
        <a:p>
          <a:endParaRPr lang="el-GR"/>
        </a:p>
      </dgm:t>
    </dgm:pt>
    <dgm:pt modelId="{8FABC3F9-0C36-4677-8EA0-D04EA279228B}" type="sibTrans" cxnId="{E0262498-C853-48EE-8E63-33C7115F8A29}">
      <dgm:prSet/>
      <dgm:spPr/>
      <dgm:t>
        <a:bodyPr/>
        <a:lstStyle/>
        <a:p>
          <a:endParaRPr lang="el-GR"/>
        </a:p>
      </dgm:t>
    </dgm:pt>
    <dgm:pt modelId="{B03A1888-D5AF-407D-841A-AF8FFD62DB80}">
      <dgm:prSet phldrT="[Κείμενο]"/>
      <dgm:spPr/>
      <dgm:t>
        <a:bodyPr/>
        <a:lstStyle/>
        <a:p>
          <a:r>
            <a:rPr lang="el-GR" dirty="0"/>
            <a:t>Ιεραρχία</a:t>
          </a:r>
        </a:p>
      </dgm:t>
    </dgm:pt>
    <dgm:pt modelId="{9ADDE551-D8F4-4FB2-90DD-5954C84687BE}" type="parTrans" cxnId="{2B11D48A-D6BB-4BAD-9E47-5E1912E4699C}">
      <dgm:prSet/>
      <dgm:spPr/>
      <dgm:t>
        <a:bodyPr/>
        <a:lstStyle/>
        <a:p>
          <a:endParaRPr lang="el-GR"/>
        </a:p>
      </dgm:t>
    </dgm:pt>
    <dgm:pt modelId="{C6FE6042-DFD5-4B72-AF2E-3D9F69100EB3}" type="sibTrans" cxnId="{2B11D48A-D6BB-4BAD-9E47-5E1912E4699C}">
      <dgm:prSet/>
      <dgm:spPr/>
      <dgm:t>
        <a:bodyPr/>
        <a:lstStyle/>
        <a:p>
          <a:endParaRPr lang="el-GR"/>
        </a:p>
      </dgm:t>
    </dgm:pt>
    <dgm:pt modelId="{BC3D9318-B566-462C-8919-73474D3045D6}">
      <dgm:prSet phldrT="[Κείμενο]"/>
      <dgm:spPr/>
      <dgm:t>
        <a:bodyPr/>
        <a:lstStyle/>
        <a:p>
          <a:r>
            <a:rPr lang="el-GR" dirty="0"/>
            <a:t>Αρμονία</a:t>
          </a:r>
        </a:p>
      </dgm:t>
    </dgm:pt>
    <dgm:pt modelId="{CB517741-AF6D-448C-B2E8-D0293B84A34B}" type="parTrans" cxnId="{E6766DF4-F709-46DE-9429-768B245F9033}">
      <dgm:prSet/>
      <dgm:spPr/>
      <dgm:t>
        <a:bodyPr/>
        <a:lstStyle/>
        <a:p>
          <a:endParaRPr lang="el-GR"/>
        </a:p>
      </dgm:t>
    </dgm:pt>
    <dgm:pt modelId="{15DC04D1-6ADA-425E-AEE6-85615E406567}" type="sibTrans" cxnId="{E6766DF4-F709-46DE-9429-768B245F9033}">
      <dgm:prSet/>
      <dgm:spPr/>
      <dgm:t>
        <a:bodyPr/>
        <a:lstStyle/>
        <a:p>
          <a:endParaRPr lang="el-GR"/>
        </a:p>
      </dgm:t>
    </dgm:pt>
    <dgm:pt modelId="{4D76E9A0-5F0A-4A18-9432-1CC28F13E3A2}">
      <dgm:prSet phldrT="[Κείμενο]"/>
      <dgm:spPr/>
      <dgm:t>
        <a:bodyPr/>
        <a:lstStyle/>
        <a:p>
          <a:r>
            <a:rPr lang="el-GR" dirty="0"/>
            <a:t>Μετριοφροσύνη</a:t>
          </a:r>
        </a:p>
      </dgm:t>
    </dgm:pt>
    <dgm:pt modelId="{9D0F1CB1-44B1-4018-BE57-6EB916132E0B}" type="parTrans" cxnId="{8EAC2916-F11A-4660-9185-24B7DB57AD3A}">
      <dgm:prSet/>
      <dgm:spPr/>
      <dgm:t>
        <a:bodyPr/>
        <a:lstStyle/>
        <a:p>
          <a:endParaRPr lang="el-GR"/>
        </a:p>
      </dgm:t>
    </dgm:pt>
    <dgm:pt modelId="{9AD6D755-6B4C-48F3-8BAC-CDE52924DEC5}" type="sibTrans" cxnId="{8EAC2916-F11A-4660-9185-24B7DB57AD3A}">
      <dgm:prSet/>
      <dgm:spPr/>
      <dgm:t>
        <a:bodyPr/>
        <a:lstStyle/>
        <a:p>
          <a:endParaRPr lang="el-GR"/>
        </a:p>
      </dgm:t>
    </dgm:pt>
    <dgm:pt modelId="{16241E4E-B318-41C3-A344-41AD9E61AE9B}">
      <dgm:prSet phldrT="[Κείμενο]"/>
      <dgm:spPr/>
      <dgm:t>
        <a:bodyPr/>
        <a:lstStyle/>
        <a:p>
          <a:r>
            <a:rPr lang="el-GR" dirty="0"/>
            <a:t>Εξωτερικός έλεγχος</a:t>
          </a:r>
        </a:p>
      </dgm:t>
    </dgm:pt>
    <dgm:pt modelId="{F3F85DA5-32B5-46CF-9E88-B689A1E84C5E}" type="parTrans" cxnId="{DE0257C8-63EA-4091-9C2D-D42A28690E37}">
      <dgm:prSet/>
      <dgm:spPr/>
      <dgm:t>
        <a:bodyPr/>
        <a:lstStyle/>
        <a:p>
          <a:endParaRPr lang="el-GR"/>
        </a:p>
      </dgm:t>
    </dgm:pt>
    <dgm:pt modelId="{B0F4C2FA-ECDA-4823-BD2D-7E0E187A73FC}" type="sibTrans" cxnId="{DE0257C8-63EA-4091-9C2D-D42A28690E37}">
      <dgm:prSet/>
      <dgm:spPr/>
      <dgm:t>
        <a:bodyPr/>
        <a:lstStyle/>
        <a:p>
          <a:endParaRPr lang="el-GR"/>
        </a:p>
      </dgm:t>
    </dgm:pt>
    <dgm:pt modelId="{0C6BCB3F-8736-485B-81BE-F988452EB537}" type="pres">
      <dgm:prSet presAssocID="{81553677-9E49-4268-87AA-9AC86626F6A3}" presName="Name0" presStyleCnt="0">
        <dgm:presLayoutVars>
          <dgm:dir/>
          <dgm:animLvl val="lvl"/>
          <dgm:resizeHandles val="exact"/>
        </dgm:presLayoutVars>
      </dgm:prSet>
      <dgm:spPr/>
    </dgm:pt>
    <dgm:pt modelId="{FEF4739B-3A53-4EC2-89A4-2279F6DAFB70}" type="pres">
      <dgm:prSet presAssocID="{07A94544-DB54-4243-B8B3-A864A9E24C44}" presName="vertFlow" presStyleCnt="0"/>
      <dgm:spPr/>
    </dgm:pt>
    <dgm:pt modelId="{A2238A73-C9AE-4D58-84B8-61C09CEF92D2}" type="pres">
      <dgm:prSet presAssocID="{07A94544-DB54-4243-B8B3-A864A9E24C44}" presName="header" presStyleLbl="node1" presStyleIdx="0" presStyleCnt="2"/>
      <dgm:spPr/>
    </dgm:pt>
    <dgm:pt modelId="{B89FEA6F-6878-4698-B76F-24F404400C96}" type="pres">
      <dgm:prSet presAssocID="{9BED0D0E-B9E1-4A5B-93AE-AEC3E4133334}" presName="parTrans" presStyleLbl="sibTrans2D1" presStyleIdx="0" presStyleCnt="12"/>
      <dgm:spPr/>
    </dgm:pt>
    <dgm:pt modelId="{275FE8DA-92D0-4892-9626-294B5245F5A2}" type="pres">
      <dgm:prSet presAssocID="{1B11E07B-ECF4-4963-B610-FACE40EE5FE7}" presName="child" presStyleLbl="alignAccFollowNode1" presStyleIdx="0" presStyleCnt="12">
        <dgm:presLayoutVars>
          <dgm:chMax val="0"/>
          <dgm:bulletEnabled val="1"/>
        </dgm:presLayoutVars>
      </dgm:prSet>
      <dgm:spPr/>
    </dgm:pt>
    <dgm:pt modelId="{23509E88-433A-46CC-934B-8D5F5D40C275}" type="pres">
      <dgm:prSet presAssocID="{8CA83FFB-888B-4397-A772-ACB0FE4EECA3}" presName="sibTrans" presStyleLbl="sibTrans2D1" presStyleIdx="1" presStyleCnt="12"/>
      <dgm:spPr/>
    </dgm:pt>
    <dgm:pt modelId="{E0D417BC-41C5-46EF-96B1-62C88A90A770}" type="pres">
      <dgm:prSet presAssocID="{1B725B92-9449-4294-9C68-3DF7E76EB2FF}" presName="child" presStyleLbl="alignAccFollowNode1" presStyleIdx="1" presStyleCnt="12">
        <dgm:presLayoutVars>
          <dgm:chMax val="0"/>
          <dgm:bulletEnabled val="1"/>
        </dgm:presLayoutVars>
      </dgm:prSet>
      <dgm:spPr/>
    </dgm:pt>
    <dgm:pt modelId="{84EBAD60-5643-47AF-8FA6-A172BA8851B5}" type="pres">
      <dgm:prSet presAssocID="{3AC71374-BDC7-440A-8E79-7F3D62EF279A}" presName="sibTrans" presStyleLbl="sibTrans2D1" presStyleIdx="2" presStyleCnt="12"/>
      <dgm:spPr/>
    </dgm:pt>
    <dgm:pt modelId="{5BDF9B58-0191-4C83-8406-1A4D339BDDA5}" type="pres">
      <dgm:prSet presAssocID="{2D4ED23A-AD04-466D-BA75-B25A9ED1019C}" presName="child" presStyleLbl="alignAccFollowNode1" presStyleIdx="2" presStyleCnt="12">
        <dgm:presLayoutVars>
          <dgm:chMax val="0"/>
          <dgm:bulletEnabled val="1"/>
        </dgm:presLayoutVars>
      </dgm:prSet>
      <dgm:spPr/>
    </dgm:pt>
    <dgm:pt modelId="{B7912925-E55F-44E1-9114-A33C2B6F7F7B}" type="pres">
      <dgm:prSet presAssocID="{937B2836-0EB1-49E9-A7BD-13660187B585}" presName="sibTrans" presStyleLbl="sibTrans2D1" presStyleIdx="3" presStyleCnt="12"/>
      <dgm:spPr/>
    </dgm:pt>
    <dgm:pt modelId="{8164AFDD-8F53-4991-91DE-A12E4116140D}" type="pres">
      <dgm:prSet presAssocID="{587F0EF0-EC6E-4A4D-8543-AE6CA040B005}" presName="child" presStyleLbl="alignAccFollowNode1" presStyleIdx="3" presStyleCnt="12">
        <dgm:presLayoutVars>
          <dgm:chMax val="0"/>
          <dgm:bulletEnabled val="1"/>
        </dgm:presLayoutVars>
      </dgm:prSet>
      <dgm:spPr/>
    </dgm:pt>
    <dgm:pt modelId="{0D761E2C-AEF3-4910-B72B-8F059FBEBDC3}" type="pres">
      <dgm:prSet presAssocID="{724E3438-1620-4FAA-9481-3CB1F9A62DF3}" presName="sibTrans" presStyleLbl="sibTrans2D1" presStyleIdx="4" presStyleCnt="12"/>
      <dgm:spPr/>
    </dgm:pt>
    <dgm:pt modelId="{308EE7DA-A5A0-459D-BCA8-136DC0EED15C}" type="pres">
      <dgm:prSet presAssocID="{FC9AD8FA-8DEB-4CD6-B826-F48177765B54}" presName="child" presStyleLbl="alignAccFollowNode1" presStyleIdx="4" presStyleCnt="12">
        <dgm:presLayoutVars>
          <dgm:chMax val="0"/>
          <dgm:bulletEnabled val="1"/>
        </dgm:presLayoutVars>
      </dgm:prSet>
      <dgm:spPr/>
    </dgm:pt>
    <dgm:pt modelId="{95BD2553-D947-4DC7-B5C0-6A0C201C255E}" type="pres">
      <dgm:prSet presAssocID="{D06C5CB9-33F0-4A16-BDFC-C48F11B0F5AF}" presName="sibTrans" presStyleLbl="sibTrans2D1" presStyleIdx="5" presStyleCnt="12"/>
      <dgm:spPr/>
    </dgm:pt>
    <dgm:pt modelId="{0CDC9B54-5E7E-477C-908E-EFB63D98BACA}" type="pres">
      <dgm:prSet presAssocID="{60EC9E14-62B6-48BE-966E-501FB20D97A7}" presName="child" presStyleLbl="alignAccFollowNode1" presStyleIdx="5" presStyleCnt="12">
        <dgm:presLayoutVars>
          <dgm:chMax val="0"/>
          <dgm:bulletEnabled val="1"/>
        </dgm:presLayoutVars>
      </dgm:prSet>
      <dgm:spPr/>
    </dgm:pt>
    <dgm:pt modelId="{6BD058EC-B2AB-48BE-8198-B2BEAD91393F}" type="pres">
      <dgm:prSet presAssocID="{07A94544-DB54-4243-B8B3-A864A9E24C44}" presName="hSp" presStyleCnt="0"/>
      <dgm:spPr/>
    </dgm:pt>
    <dgm:pt modelId="{6D18EA40-E01C-48D4-813C-AC833EB6890C}" type="pres">
      <dgm:prSet presAssocID="{CF5364D6-FD0A-4D67-B6FA-F40C44D2AF4D}" presName="vertFlow" presStyleCnt="0"/>
      <dgm:spPr/>
    </dgm:pt>
    <dgm:pt modelId="{4EB704C6-0F6C-4D1C-B0E7-F3B25A905EF3}" type="pres">
      <dgm:prSet presAssocID="{CF5364D6-FD0A-4D67-B6FA-F40C44D2AF4D}" presName="header" presStyleLbl="node1" presStyleIdx="1" presStyleCnt="2"/>
      <dgm:spPr/>
    </dgm:pt>
    <dgm:pt modelId="{C543344D-3677-4634-BE39-D7101AA2FDFF}" type="pres">
      <dgm:prSet presAssocID="{3C14E060-DA77-4C33-A7AC-55429CEFEA7F}" presName="parTrans" presStyleLbl="sibTrans2D1" presStyleIdx="6" presStyleCnt="12"/>
      <dgm:spPr/>
    </dgm:pt>
    <dgm:pt modelId="{E12EC8A5-2447-4D63-913A-CCFE89E60F44}" type="pres">
      <dgm:prSet presAssocID="{063B89F3-017E-487D-B11B-BB8F5AC153B9}" presName="child" presStyleLbl="alignAccFollowNode1" presStyleIdx="6" presStyleCnt="12">
        <dgm:presLayoutVars>
          <dgm:chMax val="0"/>
          <dgm:bulletEnabled val="1"/>
        </dgm:presLayoutVars>
      </dgm:prSet>
      <dgm:spPr/>
    </dgm:pt>
    <dgm:pt modelId="{46BA0E80-B192-4525-B1FC-CEB91AD52661}" type="pres">
      <dgm:prSet presAssocID="{2113DB2F-CA64-4A49-9B33-0D55E711C4E0}" presName="sibTrans" presStyleLbl="sibTrans2D1" presStyleIdx="7" presStyleCnt="12"/>
      <dgm:spPr/>
    </dgm:pt>
    <dgm:pt modelId="{27272AC9-80CA-4559-B9BA-4E6A18BA2E8D}" type="pres">
      <dgm:prSet presAssocID="{B03A1888-D5AF-407D-841A-AF8FFD62DB80}" presName="child" presStyleLbl="alignAccFollowNode1" presStyleIdx="7" presStyleCnt="12">
        <dgm:presLayoutVars>
          <dgm:chMax val="0"/>
          <dgm:bulletEnabled val="1"/>
        </dgm:presLayoutVars>
      </dgm:prSet>
      <dgm:spPr/>
    </dgm:pt>
    <dgm:pt modelId="{0A06CE60-EF2A-4590-85EC-4D99DCAFF9F3}" type="pres">
      <dgm:prSet presAssocID="{C6FE6042-DFD5-4B72-AF2E-3D9F69100EB3}" presName="sibTrans" presStyleLbl="sibTrans2D1" presStyleIdx="8" presStyleCnt="12"/>
      <dgm:spPr/>
    </dgm:pt>
    <dgm:pt modelId="{158ADAEA-5CC8-49C6-8F0D-3603C64AA9E0}" type="pres">
      <dgm:prSet presAssocID="{BC3D9318-B566-462C-8919-73474D3045D6}" presName="child" presStyleLbl="alignAccFollowNode1" presStyleIdx="8" presStyleCnt="12">
        <dgm:presLayoutVars>
          <dgm:chMax val="0"/>
          <dgm:bulletEnabled val="1"/>
        </dgm:presLayoutVars>
      </dgm:prSet>
      <dgm:spPr/>
    </dgm:pt>
    <dgm:pt modelId="{EFE3BF48-95C1-476F-9F48-B7DFD34C7006}" type="pres">
      <dgm:prSet presAssocID="{15DC04D1-6ADA-425E-AEE6-85615E406567}" presName="sibTrans" presStyleLbl="sibTrans2D1" presStyleIdx="9" presStyleCnt="12"/>
      <dgm:spPr/>
    </dgm:pt>
    <dgm:pt modelId="{F314ED3A-2CA7-4C98-9730-A0CA261C1681}" type="pres">
      <dgm:prSet presAssocID="{4D76E9A0-5F0A-4A18-9432-1CC28F13E3A2}" presName="child" presStyleLbl="alignAccFollowNode1" presStyleIdx="9" presStyleCnt="12">
        <dgm:presLayoutVars>
          <dgm:chMax val="0"/>
          <dgm:bulletEnabled val="1"/>
        </dgm:presLayoutVars>
      </dgm:prSet>
      <dgm:spPr/>
    </dgm:pt>
    <dgm:pt modelId="{4DE56E80-70BE-46AB-9C45-E9F923F4AA7B}" type="pres">
      <dgm:prSet presAssocID="{9AD6D755-6B4C-48F3-8BAC-CDE52924DEC5}" presName="sibTrans" presStyleLbl="sibTrans2D1" presStyleIdx="10" presStyleCnt="12"/>
      <dgm:spPr/>
    </dgm:pt>
    <dgm:pt modelId="{AF351305-4F1E-44C9-B28B-724E14B38FD5}" type="pres">
      <dgm:prSet presAssocID="{16241E4E-B318-41C3-A344-41AD9E61AE9B}" presName="child" presStyleLbl="alignAccFollowNode1" presStyleIdx="10" presStyleCnt="12">
        <dgm:presLayoutVars>
          <dgm:chMax val="0"/>
          <dgm:bulletEnabled val="1"/>
        </dgm:presLayoutVars>
      </dgm:prSet>
      <dgm:spPr/>
    </dgm:pt>
    <dgm:pt modelId="{226FC133-6A29-4919-BBD3-63856ECE6838}" type="pres">
      <dgm:prSet presAssocID="{B0F4C2FA-ECDA-4823-BD2D-7E0E187A73FC}" presName="sibTrans" presStyleLbl="sibTrans2D1" presStyleIdx="11" presStyleCnt="12"/>
      <dgm:spPr/>
    </dgm:pt>
    <dgm:pt modelId="{54BCAB1B-A762-42A8-92B0-199C034EE1CD}" type="pres">
      <dgm:prSet presAssocID="{211DE372-04FF-4F77-A37A-B764AC4E3894}" presName="child" presStyleLbl="alignAccFollowNode1" presStyleIdx="11" presStyleCnt="12">
        <dgm:presLayoutVars>
          <dgm:chMax val="0"/>
          <dgm:bulletEnabled val="1"/>
        </dgm:presLayoutVars>
      </dgm:prSet>
      <dgm:spPr/>
    </dgm:pt>
  </dgm:ptLst>
  <dgm:cxnLst>
    <dgm:cxn modelId="{C1019505-4FD2-4CA9-A4F9-B06411E5FA58}" type="presOf" srcId="{9AD6D755-6B4C-48F3-8BAC-CDE52924DEC5}" destId="{4DE56E80-70BE-46AB-9C45-E9F923F4AA7B}" srcOrd="0" destOrd="0" presId="urn:microsoft.com/office/officeart/2005/8/layout/lProcess1"/>
    <dgm:cxn modelId="{0B51F60F-1B61-46EB-B55F-3A8E4B5D32C8}" type="presOf" srcId="{B0F4C2FA-ECDA-4823-BD2D-7E0E187A73FC}" destId="{226FC133-6A29-4919-BBD3-63856ECE6838}" srcOrd="0" destOrd="0" presId="urn:microsoft.com/office/officeart/2005/8/layout/lProcess1"/>
    <dgm:cxn modelId="{C2384E10-775E-4BED-8028-819205399A97}" srcId="{07A94544-DB54-4243-B8B3-A864A9E24C44}" destId="{587F0EF0-EC6E-4A4D-8543-AE6CA040B005}" srcOrd="3" destOrd="0" parTransId="{865F1764-FA3A-4BC5-9BDE-9BCAA3E84664}" sibTransId="{724E3438-1620-4FAA-9481-3CB1F9A62DF3}"/>
    <dgm:cxn modelId="{17A14B13-5B80-4FC4-A374-E6C387C58268}" type="presOf" srcId="{D06C5CB9-33F0-4A16-BDFC-C48F11B0F5AF}" destId="{95BD2553-D947-4DC7-B5C0-6A0C201C255E}" srcOrd="0" destOrd="0" presId="urn:microsoft.com/office/officeart/2005/8/layout/lProcess1"/>
    <dgm:cxn modelId="{8EAC2916-F11A-4660-9185-24B7DB57AD3A}" srcId="{CF5364D6-FD0A-4D67-B6FA-F40C44D2AF4D}" destId="{4D76E9A0-5F0A-4A18-9432-1CC28F13E3A2}" srcOrd="3" destOrd="0" parTransId="{9D0F1CB1-44B1-4018-BE57-6EB916132E0B}" sibTransId="{9AD6D755-6B4C-48F3-8BAC-CDE52924DEC5}"/>
    <dgm:cxn modelId="{B02B681A-1D7A-4EF0-B52F-CE749A902226}" type="presOf" srcId="{CF5364D6-FD0A-4D67-B6FA-F40C44D2AF4D}" destId="{4EB704C6-0F6C-4D1C-B0E7-F3B25A905EF3}" srcOrd="0" destOrd="0" presId="urn:microsoft.com/office/officeart/2005/8/layout/lProcess1"/>
    <dgm:cxn modelId="{B9BBC424-41F1-47AA-845C-90CF8EE16E43}" type="presOf" srcId="{2113DB2F-CA64-4A49-9B33-0D55E711C4E0}" destId="{46BA0E80-B192-4525-B1FC-CEB91AD52661}" srcOrd="0" destOrd="0" presId="urn:microsoft.com/office/officeart/2005/8/layout/lProcess1"/>
    <dgm:cxn modelId="{DE5D2426-2C6C-4E96-9619-626BD900928F}" type="presOf" srcId="{9BED0D0E-B9E1-4A5B-93AE-AEC3E4133334}" destId="{B89FEA6F-6878-4698-B76F-24F404400C96}" srcOrd="0" destOrd="0" presId="urn:microsoft.com/office/officeart/2005/8/layout/lProcess1"/>
    <dgm:cxn modelId="{260A5E5E-A661-4CD0-B983-F79E43E8B4A3}" type="presOf" srcId="{3C14E060-DA77-4C33-A7AC-55429CEFEA7F}" destId="{C543344D-3677-4634-BE39-D7101AA2FDFF}" srcOrd="0" destOrd="0" presId="urn:microsoft.com/office/officeart/2005/8/layout/lProcess1"/>
    <dgm:cxn modelId="{04124C5F-874A-4D89-8288-39A91E8C593F}" srcId="{CF5364D6-FD0A-4D67-B6FA-F40C44D2AF4D}" destId="{211DE372-04FF-4F77-A37A-B764AC4E3894}" srcOrd="5" destOrd="0" parTransId="{DA620ABF-C8F8-4349-A25A-F7D8C97C1707}" sibTransId="{F8136B02-65D7-44FB-8B58-A42D4FC5F999}"/>
    <dgm:cxn modelId="{A03E3160-DCCB-4356-9F7C-217F8E789AD4}" type="presOf" srcId="{4D76E9A0-5F0A-4A18-9432-1CC28F13E3A2}" destId="{F314ED3A-2CA7-4C98-9730-A0CA261C1681}" srcOrd="0" destOrd="0" presId="urn:microsoft.com/office/officeart/2005/8/layout/lProcess1"/>
    <dgm:cxn modelId="{12EC8566-E4CF-4AE8-80C1-C5E4E0D68108}" type="presOf" srcId="{60EC9E14-62B6-48BE-966E-501FB20D97A7}" destId="{0CDC9B54-5E7E-477C-908E-EFB63D98BACA}" srcOrd="0" destOrd="0" presId="urn:microsoft.com/office/officeart/2005/8/layout/lProcess1"/>
    <dgm:cxn modelId="{A392C76C-F9F1-42FF-BD0B-CA278BC432F3}" srcId="{CF5364D6-FD0A-4D67-B6FA-F40C44D2AF4D}" destId="{063B89F3-017E-487D-B11B-BB8F5AC153B9}" srcOrd="0" destOrd="0" parTransId="{3C14E060-DA77-4C33-A7AC-55429CEFEA7F}" sibTransId="{2113DB2F-CA64-4A49-9B33-0D55E711C4E0}"/>
    <dgm:cxn modelId="{E04B2670-B7F1-480A-9808-D978351449AC}" type="presOf" srcId="{1B725B92-9449-4294-9C68-3DF7E76EB2FF}" destId="{E0D417BC-41C5-46EF-96B1-62C88A90A770}" srcOrd="0" destOrd="0" presId="urn:microsoft.com/office/officeart/2005/8/layout/lProcess1"/>
    <dgm:cxn modelId="{54AD8750-3B02-4B5F-88E8-55BC4D9F7861}" srcId="{81553677-9E49-4268-87AA-9AC86626F6A3}" destId="{07A94544-DB54-4243-B8B3-A864A9E24C44}" srcOrd="0" destOrd="0" parTransId="{EE355B62-CCAB-4A17-A4B3-D420757E1E94}" sibTransId="{222AB015-31E6-41B5-B3D4-B767679DA838}"/>
    <dgm:cxn modelId="{033F5A74-62BE-4C44-97B4-60A0C4F6889E}" type="presOf" srcId="{211DE372-04FF-4F77-A37A-B764AC4E3894}" destId="{54BCAB1B-A762-42A8-92B0-199C034EE1CD}" srcOrd="0" destOrd="0" presId="urn:microsoft.com/office/officeart/2005/8/layout/lProcess1"/>
    <dgm:cxn modelId="{7D4A3D8A-FCD1-451F-B558-C4E3BE33FF02}" type="presOf" srcId="{FC9AD8FA-8DEB-4CD6-B826-F48177765B54}" destId="{308EE7DA-A5A0-459D-BCA8-136DC0EED15C}" srcOrd="0" destOrd="0" presId="urn:microsoft.com/office/officeart/2005/8/layout/lProcess1"/>
    <dgm:cxn modelId="{2B11D48A-D6BB-4BAD-9E47-5E1912E4699C}" srcId="{CF5364D6-FD0A-4D67-B6FA-F40C44D2AF4D}" destId="{B03A1888-D5AF-407D-841A-AF8FFD62DB80}" srcOrd="1" destOrd="0" parTransId="{9ADDE551-D8F4-4FB2-90DD-5954C84687BE}" sibTransId="{C6FE6042-DFD5-4B72-AF2E-3D9F69100EB3}"/>
    <dgm:cxn modelId="{F91DD78C-D800-468A-9206-158DEFBD757F}" type="presOf" srcId="{063B89F3-017E-487D-B11B-BB8F5AC153B9}" destId="{E12EC8A5-2447-4D63-913A-CCFE89E60F44}" srcOrd="0" destOrd="0" presId="urn:microsoft.com/office/officeart/2005/8/layout/lProcess1"/>
    <dgm:cxn modelId="{AE6E488E-F5B0-441B-96C9-A3CD5ED4BB76}" type="presOf" srcId="{81553677-9E49-4268-87AA-9AC86626F6A3}" destId="{0C6BCB3F-8736-485B-81BE-F988452EB537}" srcOrd="0" destOrd="0" presId="urn:microsoft.com/office/officeart/2005/8/layout/lProcess1"/>
    <dgm:cxn modelId="{5038618F-1957-4564-A2DA-511F5B7A3E34}" type="presOf" srcId="{BC3D9318-B566-462C-8919-73474D3045D6}" destId="{158ADAEA-5CC8-49C6-8F0D-3603C64AA9E0}" srcOrd="0" destOrd="0" presId="urn:microsoft.com/office/officeart/2005/8/layout/lProcess1"/>
    <dgm:cxn modelId="{0C353392-001B-48C5-AF58-1F9D409CF847}" type="presOf" srcId="{07A94544-DB54-4243-B8B3-A864A9E24C44}" destId="{A2238A73-C9AE-4D58-84B8-61C09CEF92D2}" srcOrd="0" destOrd="0" presId="urn:microsoft.com/office/officeart/2005/8/layout/lProcess1"/>
    <dgm:cxn modelId="{8DA56992-EAD3-4264-AEFA-B165BA810822}" type="presOf" srcId="{937B2836-0EB1-49E9-A7BD-13660187B585}" destId="{B7912925-E55F-44E1-9114-A33C2B6F7F7B}" srcOrd="0" destOrd="0" presId="urn:microsoft.com/office/officeart/2005/8/layout/lProcess1"/>
    <dgm:cxn modelId="{77B46894-E701-4A5E-A08C-B555393AA94F}" type="presOf" srcId="{724E3438-1620-4FAA-9481-3CB1F9A62DF3}" destId="{0D761E2C-AEF3-4910-B72B-8F059FBEBDC3}" srcOrd="0" destOrd="0" presId="urn:microsoft.com/office/officeart/2005/8/layout/lProcess1"/>
    <dgm:cxn modelId="{E0262498-C853-48EE-8E63-33C7115F8A29}" srcId="{81553677-9E49-4268-87AA-9AC86626F6A3}" destId="{CF5364D6-FD0A-4D67-B6FA-F40C44D2AF4D}" srcOrd="1" destOrd="0" parTransId="{7034DEC1-1E58-4580-95E7-09B4E4E9DE38}" sibTransId="{8FABC3F9-0C36-4677-8EA0-D04EA279228B}"/>
    <dgm:cxn modelId="{0CBAFE99-834A-45E0-B332-D66046769671}" type="presOf" srcId="{15DC04D1-6ADA-425E-AEE6-85615E406567}" destId="{EFE3BF48-95C1-476F-9F48-B7DFD34C7006}" srcOrd="0" destOrd="0" presId="urn:microsoft.com/office/officeart/2005/8/layout/lProcess1"/>
    <dgm:cxn modelId="{577A1AA0-78D3-413F-8381-967D6087D14F}" srcId="{07A94544-DB54-4243-B8B3-A864A9E24C44}" destId="{FC9AD8FA-8DEB-4CD6-B826-F48177765B54}" srcOrd="4" destOrd="0" parTransId="{149E9940-B597-4236-AFBB-6B575084973C}" sibTransId="{D06C5CB9-33F0-4A16-BDFC-C48F11B0F5AF}"/>
    <dgm:cxn modelId="{87A7CDB8-95D9-4E5D-A983-1E3BD4AF136E}" type="presOf" srcId="{B03A1888-D5AF-407D-841A-AF8FFD62DB80}" destId="{27272AC9-80CA-4559-B9BA-4E6A18BA2E8D}" srcOrd="0" destOrd="0" presId="urn:microsoft.com/office/officeart/2005/8/layout/lProcess1"/>
    <dgm:cxn modelId="{AB6F23BA-3D7E-4E37-818F-40691FD853CE}" type="presOf" srcId="{587F0EF0-EC6E-4A4D-8543-AE6CA040B005}" destId="{8164AFDD-8F53-4991-91DE-A12E4116140D}" srcOrd="0" destOrd="0" presId="urn:microsoft.com/office/officeart/2005/8/layout/lProcess1"/>
    <dgm:cxn modelId="{D9A66ABC-7908-4C94-BC8F-D70EDFA051FB}" srcId="{07A94544-DB54-4243-B8B3-A864A9E24C44}" destId="{60EC9E14-62B6-48BE-966E-501FB20D97A7}" srcOrd="5" destOrd="0" parTransId="{38AEE958-0231-4807-BD77-1F8D7ADE1C2C}" sibTransId="{3B5CF93B-4A31-453F-B711-E0E36820246C}"/>
    <dgm:cxn modelId="{8037DFBE-3431-4C77-9CCC-AE53C7319DC5}" type="presOf" srcId="{8CA83FFB-888B-4397-A772-ACB0FE4EECA3}" destId="{23509E88-433A-46CC-934B-8D5F5D40C275}" srcOrd="0" destOrd="0" presId="urn:microsoft.com/office/officeart/2005/8/layout/lProcess1"/>
    <dgm:cxn modelId="{BB477BBF-3C0B-4B62-B872-1E9642167523}" type="presOf" srcId="{16241E4E-B318-41C3-A344-41AD9E61AE9B}" destId="{AF351305-4F1E-44C9-B28B-724E14B38FD5}" srcOrd="0" destOrd="0" presId="urn:microsoft.com/office/officeart/2005/8/layout/lProcess1"/>
    <dgm:cxn modelId="{C3EE09C3-AFE6-47F3-B1FD-4307B3B77523}" type="presOf" srcId="{2D4ED23A-AD04-466D-BA75-B25A9ED1019C}" destId="{5BDF9B58-0191-4C83-8406-1A4D339BDDA5}" srcOrd="0" destOrd="0" presId="urn:microsoft.com/office/officeart/2005/8/layout/lProcess1"/>
    <dgm:cxn modelId="{DE0257C8-63EA-4091-9C2D-D42A28690E37}" srcId="{CF5364D6-FD0A-4D67-B6FA-F40C44D2AF4D}" destId="{16241E4E-B318-41C3-A344-41AD9E61AE9B}" srcOrd="4" destOrd="0" parTransId="{F3F85DA5-32B5-46CF-9E88-B689A1E84C5E}" sibTransId="{B0F4C2FA-ECDA-4823-BD2D-7E0E187A73FC}"/>
    <dgm:cxn modelId="{297AD0CB-112C-4025-9F87-F799C88E3CB4}" type="presOf" srcId="{C6FE6042-DFD5-4B72-AF2E-3D9F69100EB3}" destId="{0A06CE60-EF2A-4590-85EC-4D99DCAFF9F3}" srcOrd="0" destOrd="0" presId="urn:microsoft.com/office/officeart/2005/8/layout/lProcess1"/>
    <dgm:cxn modelId="{1C1F9DD5-78F1-469A-993D-19C57DE4CFD7}" srcId="{07A94544-DB54-4243-B8B3-A864A9E24C44}" destId="{1B11E07B-ECF4-4963-B610-FACE40EE5FE7}" srcOrd="0" destOrd="0" parTransId="{9BED0D0E-B9E1-4A5B-93AE-AEC3E4133334}" sibTransId="{8CA83FFB-888B-4397-A772-ACB0FE4EECA3}"/>
    <dgm:cxn modelId="{FB01EAD5-24E2-48F8-8F79-FB82606CCEB6}" srcId="{07A94544-DB54-4243-B8B3-A864A9E24C44}" destId="{2D4ED23A-AD04-466D-BA75-B25A9ED1019C}" srcOrd="2" destOrd="0" parTransId="{95605296-4FE0-4952-8928-5C075725814F}" sibTransId="{937B2836-0EB1-49E9-A7BD-13660187B585}"/>
    <dgm:cxn modelId="{025542D7-7F80-4D6B-BE76-25940D8B5E43}" type="presOf" srcId="{1B11E07B-ECF4-4963-B610-FACE40EE5FE7}" destId="{275FE8DA-92D0-4892-9626-294B5245F5A2}" srcOrd="0" destOrd="0" presId="urn:microsoft.com/office/officeart/2005/8/layout/lProcess1"/>
    <dgm:cxn modelId="{D34B79EE-5EDF-43B2-828B-507E37AD571A}" type="presOf" srcId="{3AC71374-BDC7-440A-8E79-7F3D62EF279A}" destId="{84EBAD60-5643-47AF-8FA6-A172BA8851B5}" srcOrd="0" destOrd="0" presId="urn:microsoft.com/office/officeart/2005/8/layout/lProcess1"/>
    <dgm:cxn modelId="{E6766DF4-F709-46DE-9429-768B245F9033}" srcId="{CF5364D6-FD0A-4D67-B6FA-F40C44D2AF4D}" destId="{BC3D9318-B566-462C-8919-73474D3045D6}" srcOrd="2" destOrd="0" parTransId="{CB517741-AF6D-448C-B2E8-D0293B84A34B}" sibTransId="{15DC04D1-6ADA-425E-AEE6-85615E406567}"/>
    <dgm:cxn modelId="{AD4663F5-5C1D-400C-A5FA-E70DBF1FC57D}" srcId="{07A94544-DB54-4243-B8B3-A864A9E24C44}" destId="{1B725B92-9449-4294-9C68-3DF7E76EB2FF}" srcOrd="1" destOrd="0" parTransId="{049C3A80-8CDD-48BD-B5E2-F301D1169565}" sibTransId="{3AC71374-BDC7-440A-8E79-7F3D62EF279A}"/>
    <dgm:cxn modelId="{C5B1C214-ACE5-4C72-AF2F-DF8E13A3C867}" type="presParOf" srcId="{0C6BCB3F-8736-485B-81BE-F988452EB537}" destId="{FEF4739B-3A53-4EC2-89A4-2279F6DAFB70}" srcOrd="0" destOrd="0" presId="urn:microsoft.com/office/officeart/2005/8/layout/lProcess1"/>
    <dgm:cxn modelId="{BC977F86-CA45-40F5-8A12-0FEC13E8CE12}" type="presParOf" srcId="{FEF4739B-3A53-4EC2-89A4-2279F6DAFB70}" destId="{A2238A73-C9AE-4D58-84B8-61C09CEF92D2}" srcOrd="0" destOrd="0" presId="urn:microsoft.com/office/officeart/2005/8/layout/lProcess1"/>
    <dgm:cxn modelId="{E315B18D-D3A8-4D23-978A-AA5388CC2630}" type="presParOf" srcId="{FEF4739B-3A53-4EC2-89A4-2279F6DAFB70}" destId="{B89FEA6F-6878-4698-B76F-24F404400C96}" srcOrd="1" destOrd="0" presId="urn:microsoft.com/office/officeart/2005/8/layout/lProcess1"/>
    <dgm:cxn modelId="{CFC4FEBB-B02B-4AA7-8FE5-43ECFCE52F66}" type="presParOf" srcId="{FEF4739B-3A53-4EC2-89A4-2279F6DAFB70}" destId="{275FE8DA-92D0-4892-9626-294B5245F5A2}" srcOrd="2" destOrd="0" presId="urn:microsoft.com/office/officeart/2005/8/layout/lProcess1"/>
    <dgm:cxn modelId="{4E6D0550-7692-4B07-82F8-C67E8F4EC4F2}" type="presParOf" srcId="{FEF4739B-3A53-4EC2-89A4-2279F6DAFB70}" destId="{23509E88-433A-46CC-934B-8D5F5D40C275}" srcOrd="3" destOrd="0" presId="urn:microsoft.com/office/officeart/2005/8/layout/lProcess1"/>
    <dgm:cxn modelId="{7FFAD49B-03BF-4923-9EC9-DE1F08A98C74}" type="presParOf" srcId="{FEF4739B-3A53-4EC2-89A4-2279F6DAFB70}" destId="{E0D417BC-41C5-46EF-96B1-62C88A90A770}" srcOrd="4" destOrd="0" presId="urn:microsoft.com/office/officeart/2005/8/layout/lProcess1"/>
    <dgm:cxn modelId="{F82D343A-F15D-450B-B022-5A87D8546DC7}" type="presParOf" srcId="{FEF4739B-3A53-4EC2-89A4-2279F6DAFB70}" destId="{84EBAD60-5643-47AF-8FA6-A172BA8851B5}" srcOrd="5" destOrd="0" presId="urn:microsoft.com/office/officeart/2005/8/layout/lProcess1"/>
    <dgm:cxn modelId="{10C428E3-B4AC-4F25-A06A-547D0E7446BD}" type="presParOf" srcId="{FEF4739B-3A53-4EC2-89A4-2279F6DAFB70}" destId="{5BDF9B58-0191-4C83-8406-1A4D339BDDA5}" srcOrd="6" destOrd="0" presId="urn:microsoft.com/office/officeart/2005/8/layout/lProcess1"/>
    <dgm:cxn modelId="{37A376C5-745A-4D1F-AFC5-CD8F1190C38E}" type="presParOf" srcId="{FEF4739B-3A53-4EC2-89A4-2279F6DAFB70}" destId="{B7912925-E55F-44E1-9114-A33C2B6F7F7B}" srcOrd="7" destOrd="0" presId="urn:microsoft.com/office/officeart/2005/8/layout/lProcess1"/>
    <dgm:cxn modelId="{FEBEE185-27BA-4C5C-9B7B-51232985C722}" type="presParOf" srcId="{FEF4739B-3A53-4EC2-89A4-2279F6DAFB70}" destId="{8164AFDD-8F53-4991-91DE-A12E4116140D}" srcOrd="8" destOrd="0" presId="urn:microsoft.com/office/officeart/2005/8/layout/lProcess1"/>
    <dgm:cxn modelId="{B650BF43-F882-4635-B2A8-52F5C8C28A09}" type="presParOf" srcId="{FEF4739B-3A53-4EC2-89A4-2279F6DAFB70}" destId="{0D761E2C-AEF3-4910-B72B-8F059FBEBDC3}" srcOrd="9" destOrd="0" presId="urn:microsoft.com/office/officeart/2005/8/layout/lProcess1"/>
    <dgm:cxn modelId="{F858BE3A-0704-4A85-B695-E53F44CF1FFB}" type="presParOf" srcId="{FEF4739B-3A53-4EC2-89A4-2279F6DAFB70}" destId="{308EE7DA-A5A0-459D-BCA8-136DC0EED15C}" srcOrd="10" destOrd="0" presId="urn:microsoft.com/office/officeart/2005/8/layout/lProcess1"/>
    <dgm:cxn modelId="{276022A5-0282-4721-86B4-D5135D4DD1F9}" type="presParOf" srcId="{FEF4739B-3A53-4EC2-89A4-2279F6DAFB70}" destId="{95BD2553-D947-4DC7-B5C0-6A0C201C255E}" srcOrd="11" destOrd="0" presId="urn:microsoft.com/office/officeart/2005/8/layout/lProcess1"/>
    <dgm:cxn modelId="{CFEBFB60-C8C0-4A2A-B08F-52EED4858492}" type="presParOf" srcId="{FEF4739B-3A53-4EC2-89A4-2279F6DAFB70}" destId="{0CDC9B54-5E7E-477C-908E-EFB63D98BACA}" srcOrd="12" destOrd="0" presId="urn:microsoft.com/office/officeart/2005/8/layout/lProcess1"/>
    <dgm:cxn modelId="{7A4D8417-4E21-4BA2-BEC3-E5B7CBD20D72}" type="presParOf" srcId="{0C6BCB3F-8736-485B-81BE-F988452EB537}" destId="{6BD058EC-B2AB-48BE-8198-B2BEAD91393F}" srcOrd="1" destOrd="0" presId="urn:microsoft.com/office/officeart/2005/8/layout/lProcess1"/>
    <dgm:cxn modelId="{1FDCFF36-5609-4EA2-ADEB-A7D10BBD5842}" type="presParOf" srcId="{0C6BCB3F-8736-485B-81BE-F988452EB537}" destId="{6D18EA40-E01C-48D4-813C-AC833EB6890C}" srcOrd="2" destOrd="0" presId="urn:microsoft.com/office/officeart/2005/8/layout/lProcess1"/>
    <dgm:cxn modelId="{5BAE3983-7A07-416B-96A4-A56CAB2E9E46}" type="presParOf" srcId="{6D18EA40-E01C-48D4-813C-AC833EB6890C}" destId="{4EB704C6-0F6C-4D1C-B0E7-F3B25A905EF3}" srcOrd="0" destOrd="0" presId="urn:microsoft.com/office/officeart/2005/8/layout/lProcess1"/>
    <dgm:cxn modelId="{C1671E9A-CAA0-4C65-B67B-5D81B25384B1}" type="presParOf" srcId="{6D18EA40-E01C-48D4-813C-AC833EB6890C}" destId="{C543344D-3677-4634-BE39-D7101AA2FDFF}" srcOrd="1" destOrd="0" presId="urn:microsoft.com/office/officeart/2005/8/layout/lProcess1"/>
    <dgm:cxn modelId="{36A63E43-5B27-489B-82DF-900C7F6145A4}" type="presParOf" srcId="{6D18EA40-E01C-48D4-813C-AC833EB6890C}" destId="{E12EC8A5-2447-4D63-913A-CCFE89E60F44}" srcOrd="2" destOrd="0" presId="urn:microsoft.com/office/officeart/2005/8/layout/lProcess1"/>
    <dgm:cxn modelId="{275870CC-8F6B-47FE-AF13-E91F3741F7A0}" type="presParOf" srcId="{6D18EA40-E01C-48D4-813C-AC833EB6890C}" destId="{46BA0E80-B192-4525-B1FC-CEB91AD52661}" srcOrd="3" destOrd="0" presId="urn:microsoft.com/office/officeart/2005/8/layout/lProcess1"/>
    <dgm:cxn modelId="{6B4F56C4-D254-42BA-BB34-CFDC33F48DDE}" type="presParOf" srcId="{6D18EA40-E01C-48D4-813C-AC833EB6890C}" destId="{27272AC9-80CA-4559-B9BA-4E6A18BA2E8D}" srcOrd="4" destOrd="0" presId="urn:microsoft.com/office/officeart/2005/8/layout/lProcess1"/>
    <dgm:cxn modelId="{DD77BBEF-F3A4-48BF-8E0C-36E0F2AF8035}" type="presParOf" srcId="{6D18EA40-E01C-48D4-813C-AC833EB6890C}" destId="{0A06CE60-EF2A-4590-85EC-4D99DCAFF9F3}" srcOrd="5" destOrd="0" presId="urn:microsoft.com/office/officeart/2005/8/layout/lProcess1"/>
    <dgm:cxn modelId="{FE0AC787-D481-4C4F-8547-C79D84E9B734}" type="presParOf" srcId="{6D18EA40-E01C-48D4-813C-AC833EB6890C}" destId="{158ADAEA-5CC8-49C6-8F0D-3603C64AA9E0}" srcOrd="6" destOrd="0" presId="urn:microsoft.com/office/officeart/2005/8/layout/lProcess1"/>
    <dgm:cxn modelId="{01663E37-0A18-4B3A-A463-4EA65E773CFB}" type="presParOf" srcId="{6D18EA40-E01C-48D4-813C-AC833EB6890C}" destId="{EFE3BF48-95C1-476F-9F48-B7DFD34C7006}" srcOrd="7" destOrd="0" presId="urn:microsoft.com/office/officeart/2005/8/layout/lProcess1"/>
    <dgm:cxn modelId="{F641566B-56FF-4884-B5A5-C27E0BB4B2D0}" type="presParOf" srcId="{6D18EA40-E01C-48D4-813C-AC833EB6890C}" destId="{F314ED3A-2CA7-4C98-9730-A0CA261C1681}" srcOrd="8" destOrd="0" presId="urn:microsoft.com/office/officeart/2005/8/layout/lProcess1"/>
    <dgm:cxn modelId="{9084D173-F88E-4BE8-BB5A-B199BD4F926C}" type="presParOf" srcId="{6D18EA40-E01C-48D4-813C-AC833EB6890C}" destId="{4DE56E80-70BE-46AB-9C45-E9F923F4AA7B}" srcOrd="9" destOrd="0" presId="urn:microsoft.com/office/officeart/2005/8/layout/lProcess1"/>
    <dgm:cxn modelId="{17CD4775-64C7-4AD7-852C-7E576835F607}" type="presParOf" srcId="{6D18EA40-E01C-48D4-813C-AC833EB6890C}" destId="{AF351305-4F1E-44C9-B28B-724E14B38FD5}" srcOrd="10" destOrd="0" presId="urn:microsoft.com/office/officeart/2005/8/layout/lProcess1"/>
    <dgm:cxn modelId="{239D2EED-3275-4777-8FDE-885DFF238005}" type="presParOf" srcId="{6D18EA40-E01C-48D4-813C-AC833EB6890C}" destId="{226FC133-6A29-4919-BBD3-63856ECE6838}" srcOrd="11" destOrd="0" presId="urn:microsoft.com/office/officeart/2005/8/layout/lProcess1"/>
    <dgm:cxn modelId="{CC2E303F-F935-4A1F-A42E-D771C7C368D0}" type="presParOf" srcId="{6D18EA40-E01C-48D4-813C-AC833EB6890C}" destId="{54BCAB1B-A762-42A8-92B0-199C034EE1CD}" srcOrd="12" destOrd="0" presId="urn:microsoft.com/office/officeart/2005/8/layout/l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A72D77-EF0B-44B1-AC9F-B0D9A73BF9C4}">
      <dsp:nvSpPr>
        <dsp:cNvPr id="0" name=""/>
        <dsp:cNvSpPr/>
      </dsp:nvSpPr>
      <dsp:spPr>
        <a:xfrm>
          <a:off x="2580143" y="1406"/>
          <a:ext cx="2445459" cy="2445459"/>
        </a:xfrm>
        <a:prstGeom prst="ellipse">
          <a:avLst/>
        </a:prstGeom>
        <a:solidFill>
          <a:schemeClr val="accent3">
            <a:alpha val="50000"/>
            <a:hueOff val="0"/>
            <a:satOff val="0"/>
            <a:lumOff val="0"/>
            <a:alphaOff val="0"/>
          </a:schemeClr>
        </a:soli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134582" tIns="25400" rIns="134582" bIns="25400" numCol="1" spcCol="1270" anchor="ctr" anchorCtr="0">
          <a:noAutofit/>
        </a:bodyPr>
        <a:lstStyle/>
        <a:p>
          <a:pPr marL="0" lvl="0" indent="0" algn="ctr" defTabSz="889000">
            <a:lnSpc>
              <a:spcPct val="90000"/>
            </a:lnSpc>
            <a:spcBef>
              <a:spcPct val="0"/>
            </a:spcBef>
            <a:spcAft>
              <a:spcPct val="35000"/>
            </a:spcAft>
            <a:buNone/>
          </a:pPr>
          <a:r>
            <a:rPr lang="el-GR" sz="2000" b="1" kern="1200" dirty="0"/>
            <a:t>Γνωστικό Στοιχείο</a:t>
          </a:r>
        </a:p>
      </dsp:txBody>
      <dsp:txXfrm>
        <a:off x="2580143" y="1406"/>
        <a:ext cx="2445459" cy="2445459"/>
      </dsp:txXfrm>
    </dsp:sp>
    <dsp:sp modelId="{0768054B-4CED-4BB2-8563-110747DE28D3}">
      <dsp:nvSpPr>
        <dsp:cNvPr id="0" name=""/>
        <dsp:cNvSpPr/>
      </dsp:nvSpPr>
      <dsp:spPr>
        <a:xfrm>
          <a:off x="4536511" y="1406"/>
          <a:ext cx="2520265" cy="2445459"/>
        </a:xfrm>
        <a:prstGeom prst="ellipse">
          <a:avLst/>
        </a:prstGeom>
        <a:solidFill>
          <a:schemeClr val="accent3">
            <a:alpha val="50000"/>
            <a:hueOff val="5625132"/>
            <a:satOff val="-8440"/>
            <a:lumOff val="-1373"/>
            <a:alphaOff val="0"/>
          </a:schemeClr>
        </a:soli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134582" tIns="25400" rIns="134582" bIns="25400" numCol="1" spcCol="1270" anchor="ctr" anchorCtr="0">
          <a:noAutofit/>
        </a:bodyPr>
        <a:lstStyle/>
        <a:p>
          <a:pPr marL="0" lvl="0" indent="0" algn="ctr" defTabSz="889000">
            <a:lnSpc>
              <a:spcPct val="90000"/>
            </a:lnSpc>
            <a:spcBef>
              <a:spcPct val="0"/>
            </a:spcBef>
            <a:spcAft>
              <a:spcPct val="35000"/>
            </a:spcAft>
            <a:buNone/>
          </a:pPr>
          <a:r>
            <a:rPr lang="el-GR" sz="2000" b="1" kern="1200" dirty="0"/>
            <a:t>Συγκινησιακό Στοιχείο</a:t>
          </a:r>
        </a:p>
      </dsp:txBody>
      <dsp:txXfrm>
        <a:off x="4536511" y="1406"/>
        <a:ext cx="2520265" cy="2445459"/>
      </dsp:txXfrm>
    </dsp:sp>
    <dsp:sp modelId="{7928502C-09F9-443C-BB23-E08340E7FB6B}">
      <dsp:nvSpPr>
        <dsp:cNvPr id="0" name=""/>
        <dsp:cNvSpPr/>
      </dsp:nvSpPr>
      <dsp:spPr>
        <a:xfrm>
          <a:off x="6567685" y="1406"/>
          <a:ext cx="2445459" cy="2445459"/>
        </a:xfrm>
        <a:prstGeom prst="ellipse">
          <a:avLst/>
        </a:prstGeom>
        <a:solidFill>
          <a:schemeClr val="accent3">
            <a:alpha val="50000"/>
            <a:hueOff val="11250264"/>
            <a:satOff val="-16880"/>
            <a:lumOff val="-2745"/>
            <a:alphaOff val="0"/>
          </a:schemeClr>
        </a:soli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134582" tIns="25400" rIns="134582" bIns="25400" numCol="1" spcCol="1270" anchor="ctr" anchorCtr="0">
          <a:noAutofit/>
        </a:bodyPr>
        <a:lstStyle/>
        <a:p>
          <a:pPr marL="0" lvl="0" indent="0" algn="ctr" defTabSz="889000">
            <a:lnSpc>
              <a:spcPct val="90000"/>
            </a:lnSpc>
            <a:spcBef>
              <a:spcPct val="0"/>
            </a:spcBef>
            <a:spcAft>
              <a:spcPct val="35000"/>
            </a:spcAft>
            <a:buNone/>
          </a:pPr>
          <a:r>
            <a:rPr lang="el-GR" sz="2000" b="1" kern="1200" dirty="0"/>
            <a:t>Στοιχείο της Δράσης</a:t>
          </a:r>
        </a:p>
      </dsp:txBody>
      <dsp:txXfrm>
        <a:off x="6567685" y="1406"/>
        <a:ext cx="2445459" cy="244545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C59951-DE89-43AC-B341-210F0BB45CCD}">
      <dsp:nvSpPr>
        <dsp:cNvPr id="0" name=""/>
        <dsp:cNvSpPr/>
      </dsp:nvSpPr>
      <dsp:spPr>
        <a:xfrm>
          <a:off x="1169222" y="633643"/>
          <a:ext cx="2017530" cy="196242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l-GR" sz="1900" kern="1200" dirty="0"/>
            <a:t>Στάση για τη Συμπεριφορά ΣΣ</a:t>
          </a:r>
        </a:p>
      </dsp:txBody>
      <dsp:txXfrm>
        <a:off x="1464682" y="921034"/>
        <a:ext cx="1426610" cy="1387644"/>
      </dsp:txXfrm>
    </dsp:sp>
    <dsp:sp modelId="{8D2D72BF-08A0-444E-8307-8BE7E64DB5D2}">
      <dsp:nvSpPr>
        <dsp:cNvPr id="0" name=""/>
        <dsp:cNvSpPr/>
      </dsp:nvSpPr>
      <dsp:spPr>
        <a:xfrm rot="13142968">
          <a:off x="555630" y="471166"/>
          <a:ext cx="908038" cy="391833"/>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82EC776-B442-4C57-A42F-14CCFACB23F3}">
      <dsp:nvSpPr>
        <dsp:cNvPr id="0" name=""/>
        <dsp:cNvSpPr/>
      </dsp:nvSpPr>
      <dsp:spPr>
        <a:xfrm>
          <a:off x="-3391" y="0"/>
          <a:ext cx="1320897" cy="76211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1066800">
            <a:lnSpc>
              <a:spcPct val="90000"/>
            </a:lnSpc>
            <a:spcBef>
              <a:spcPct val="0"/>
            </a:spcBef>
            <a:spcAft>
              <a:spcPct val="35000"/>
            </a:spcAft>
            <a:buNone/>
          </a:pPr>
          <a:r>
            <a:rPr lang="el-GR" sz="2400" kern="1200" dirty="0"/>
            <a:t>Πχ</a:t>
          </a:r>
        </a:p>
      </dsp:txBody>
      <dsp:txXfrm>
        <a:off x="18930" y="22321"/>
        <a:ext cx="1276255" cy="717469"/>
      </dsp:txXfrm>
    </dsp:sp>
    <dsp:sp modelId="{4C201EA3-99A5-4EDA-8031-3496DA96E6C4}">
      <dsp:nvSpPr>
        <dsp:cNvPr id="0" name=""/>
        <dsp:cNvSpPr/>
      </dsp:nvSpPr>
      <dsp:spPr>
        <a:xfrm rot="19257032">
          <a:off x="2892307" y="471166"/>
          <a:ext cx="908038" cy="391833"/>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68CA85E-FD77-4BA7-BDBC-91378FBFB700}">
      <dsp:nvSpPr>
        <dsp:cNvPr id="0" name=""/>
        <dsp:cNvSpPr/>
      </dsp:nvSpPr>
      <dsp:spPr>
        <a:xfrm>
          <a:off x="3038470" y="0"/>
          <a:ext cx="1320897" cy="76211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1066800">
            <a:lnSpc>
              <a:spcPct val="90000"/>
            </a:lnSpc>
            <a:spcBef>
              <a:spcPct val="0"/>
            </a:spcBef>
            <a:spcAft>
              <a:spcPct val="35000"/>
            </a:spcAft>
            <a:buNone/>
          </a:pPr>
          <a:r>
            <a:rPr lang="el-GR" sz="2400" kern="1200" dirty="0"/>
            <a:t>Εχ</a:t>
          </a:r>
        </a:p>
      </dsp:txBody>
      <dsp:txXfrm>
        <a:off x="3060791" y="22321"/>
        <a:ext cx="1276255" cy="71746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C59951-DE89-43AC-B341-210F0BB45CCD}">
      <dsp:nvSpPr>
        <dsp:cNvPr id="0" name=""/>
        <dsp:cNvSpPr/>
      </dsp:nvSpPr>
      <dsp:spPr>
        <a:xfrm>
          <a:off x="1187622" y="1066573"/>
          <a:ext cx="1955578" cy="142922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l-GR" sz="1700" kern="1200" dirty="0"/>
            <a:t>Υποκειμενικός Κανόνας  </a:t>
          </a:r>
        </a:p>
        <a:p>
          <a:pPr marL="0" lvl="0" indent="0" algn="ctr" defTabSz="755650">
            <a:lnSpc>
              <a:spcPct val="90000"/>
            </a:lnSpc>
            <a:spcBef>
              <a:spcPct val="0"/>
            </a:spcBef>
            <a:spcAft>
              <a:spcPct val="35000"/>
            </a:spcAft>
            <a:buNone/>
          </a:pPr>
          <a:r>
            <a:rPr lang="el-GR" sz="1700" kern="1200" dirty="0"/>
            <a:t>ΥΚ</a:t>
          </a:r>
        </a:p>
      </dsp:txBody>
      <dsp:txXfrm>
        <a:off x="1474010" y="1275877"/>
        <a:ext cx="1382802" cy="1010612"/>
      </dsp:txXfrm>
    </dsp:sp>
    <dsp:sp modelId="{8D2D72BF-08A0-444E-8307-8BE7E64DB5D2}">
      <dsp:nvSpPr>
        <dsp:cNvPr id="0" name=""/>
        <dsp:cNvSpPr/>
      </dsp:nvSpPr>
      <dsp:spPr>
        <a:xfrm rot="13596546">
          <a:off x="823834" y="637685"/>
          <a:ext cx="889419" cy="389571"/>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82EC776-B442-4C57-A42F-14CCFACB23F3}">
      <dsp:nvSpPr>
        <dsp:cNvPr id="0" name=""/>
        <dsp:cNvSpPr/>
      </dsp:nvSpPr>
      <dsp:spPr>
        <a:xfrm>
          <a:off x="-18139" y="58439"/>
          <a:ext cx="1962360" cy="90173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711200">
            <a:lnSpc>
              <a:spcPct val="90000"/>
            </a:lnSpc>
            <a:spcBef>
              <a:spcPct val="0"/>
            </a:spcBef>
            <a:spcAft>
              <a:spcPct val="35000"/>
            </a:spcAft>
            <a:buNone/>
          </a:pPr>
          <a:r>
            <a:rPr lang="el-GR" sz="1600" kern="1200" dirty="0"/>
            <a:t>Κανονιστική Άποψη</a:t>
          </a:r>
        </a:p>
        <a:p>
          <a:pPr marL="0" lvl="0" indent="0" algn="ctr" defTabSz="711200">
            <a:lnSpc>
              <a:spcPct val="90000"/>
            </a:lnSpc>
            <a:spcBef>
              <a:spcPct val="0"/>
            </a:spcBef>
            <a:spcAft>
              <a:spcPct val="35000"/>
            </a:spcAft>
            <a:buNone/>
          </a:pPr>
          <a:r>
            <a:rPr lang="el-GR" sz="1600" kern="1200" dirty="0" err="1"/>
            <a:t>ΚΑψ</a:t>
          </a:r>
          <a:endParaRPr lang="el-GR" sz="1600" kern="1200" dirty="0"/>
        </a:p>
      </dsp:txBody>
      <dsp:txXfrm>
        <a:off x="8272" y="84850"/>
        <a:ext cx="1909538" cy="848915"/>
      </dsp:txXfrm>
    </dsp:sp>
    <dsp:sp modelId="{4C201EA3-99A5-4EDA-8031-3496DA96E6C4}">
      <dsp:nvSpPr>
        <dsp:cNvPr id="0" name=""/>
        <dsp:cNvSpPr/>
      </dsp:nvSpPr>
      <dsp:spPr>
        <a:xfrm rot="18788658">
          <a:off x="2613448" y="636925"/>
          <a:ext cx="883684" cy="389571"/>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68CA85E-FD77-4BA7-BDBC-91378FBFB700}">
      <dsp:nvSpPr>
        <dsp:cNvPr id="0" name=""/>
        <dsp:cNvSpPr/>
      </dsp:nvSpPr>
      <dsp:spPr>
        <a:xfrm>
          <a:off x="2376258" y="58459"/>
          <a:ext cx="1962360" cy="90173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711200">
            <a:lnSpc>
              <a:spcPct val="90000"/>
            </a:lnSpc>
            <a:spcBef>
              <a:spcPct val="0"/>
            </a:spcBef>
            <a:spcAft>
              <a:spcPct val="35000"/>
            </a:spcAft>
            <a:buNone/>
          </a:pPr>
          <a:r>
            <a:rPr lang="el-GR" sz="1600" kern="1200" dirty="0"/>
            <a:t>Ώθηση για Συμμόρφωση</a:t>
          </a:r>
        </a:p>
        <a:p>
          <a:pPr marL="0" lvl="0" indent="0" algn="ctr" defTabSz="711200">
            <a:lnSpc>
              <a:spcPct val="90000"/>
            </a:lnSpc>
            <a:spcBef>
              <a:spcPct val="0"/>
            </a:spcBef>
            <a:spcAft>
              <a:spcPct val="35000"/>
            </a:spcAft>
            <a:buNone/>
          </a:pPr>
          <a:r>
            <a:rPr lang="el-GR" sz="1600" kern="1200" dirty="0" err="1"/>
            <a:t>ΩΣψ</a:t>
          </a:r>
          <a:endParaRPr lang="el-GR" sz="1600" kern="1200" dirty="0"/>
        </a:p>
      </dsp:txBody>
      <dsp:txXfrm>
        <a:off x="2402669" y="84870"/>
        <a:ext cx="1909538" cy="84891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238A73-C9AE-4D58-84B8-61C09CEF92D2}">
      <dsp:nvSpPr>
        <dsp:cNvPr id="0" name=""/>
        <dsp:cNvSpPr/>
      </dsp:nvSpPr>
      <dsp:spPr>
        <a:xfrm>
          <a:off x="2013482" y="496"/>
          <a:ext cx="1785937" cy="446484"/>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l-GR" sz="1700" kern="1200" dirty="0"/>
            <a:t>Δυτικές Αξίες</a:t>
          </a:r>
        </a:p>
      </dsp:txBody>
      <dsp:txXfrm>
        <a:off x="2013482" y="496"/>
        <a:ext cx="1785937" cy="446484"/>
      </dsp:txXfrm>
    </dsp:sp>
    <dsp:sp modelId="{B89FEA6F-6878-4698-B76F-24F404400C96}">
      <dsp:nvSpPr>
        <dsp:cNvPr id="0" name=""/>
        <dsp:cNvSpPr/>
      </dsp:nvSpPr>
      <dsp:spPr>
        <a:xfrm rot="5400000">
          <a:off x="2867384" y="486047"/>
          <a:ext cx="78134" cy="78134"/>
        </a:xfrm>
        <a:prstGeom prst="rightArrow">
          <a:avLst>
            <a:gd name="adj1" fmla="val 667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75FE8DA-92D0-4892-9626-294B5245F5A2}">
      <dsp:nvSpPr>
        <dsp:cNvPr id="0" name=""/>
        <dsp:cNvSpPr/>
      </dsp:nvSpPr>
      <dsp:spPr>
        <a:xfrm>
          <a:off x="2013482" y="603250"/>
          <a:ext cx="1785937" cy="446484"/>
        </a:xfrm>
        <a:prstGeom prst="roundRect">
          <a:avLst>
            <a:gd name="adj" fmla="val 10000"/>
          </a:avLst>
        </a:prstGeom>
        <a:solidFill>
          <a:schemeClr val="accent2">
            <a:tint val="40000"/>
            <a:alpha val="90000"/>
            <a:hueOff val="0"/>
            <a:satOff val="0"/>
            <a:lumOff val="0"/>
            <a:alphaOff val="0"/>
          </a:schemeClr>
        </a:solidFill>
        <a:ln w="254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l-GR" sz="1500" kern="1200" dirty="0"/>
            <a:t>Ατομικισμός</a:t>
          </a:r>
        </a:p>
      </dsp:txBody>
      <dsp:txXfrm>
        <a:off x="2013482" y="603250"/>
        <a:ext cx="1785937" cy="446484"/>
      </dsp:txXfrm>
    </dsp:sp>
    <dsp:sp modelId="{23509E88-433A-46CC-934B-8D5F5D40C275}">
      <dsp:nvSpPr>
        <dsp:cNvPr id="0" name=""/>
        <dsp:cNvSpPr/>
      </dsp:nvSpPr>
      <dsp:spPr>
        <a:xfrm rot="5400000">
          <a:off x="2867384" y="1088801"/>
          <a:ext cx="78134" cy="78134"/>
        </a:xfrm>
        <a:prstGeom prst="rightArrow">
          <a:avLst>
            <a:gd name="adj1" fmla="val 66700"/>
            <a:gd name="adj2" fmla="val 50000"/>
          </a:avLst>
        </a:prstGeom>
        <a:solidFill>
          <a:schemeClr val="accent2">
            <a:hueOff val="425593"/>
            <a:satOff val="-531"/>
            <a:lumOff val="125"/>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0D417BC-41C5-46EF-96B1-62C88A90A770}">
      <dsp:nvSpPr>
        <dsp:cNvPr id="0" name=""/>
        <dsp:cNvSpPr/>
      </dsp:nvSpPr>
      <dsp:spPr>
        <a:xfrm>
          <a:off x="2013482" y="1206003"/>
          <a:ext cx="1785937" cy="446484"/>
        </a:xfrm>
        <a:prstGeom prst="roundRect">
          <a:avLst>
            <a:gd name="adj" fmla="val 10000"/>
          </a:avLst>
        </a:prstGeom>
        <a:solidFill>
          <a:schemeClr val="accent2">
            <a:tint val="40000"/>
            <a:alpha val="90000"/>
            <a:hueOff val="456893"/>
            <a:satOff val="-398"/>
            <a:lumOff val="-1"/>
            <a:alphaOff val="0"/>
          </a:schemeClr>
        </a:solidFill>
        <a:ln w="25400" cap="flat" cmpd="sng" algn="ctr">
          <a:solidFill>
            <a:schemeClr val="accent2">
              <a:tint val="40000"/>
              <a:alpha val="90000"/>
              <a:hueOff val="456893"/>
              <a:satOff val="-398"/>
              <a:lumOff val="-1"/>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l-GR" sz="1500" kern="1200" dirty="0"/>
            <a:t>Καταξίωση</a:t>
          </a:r>
        </a:p>
      </dsp:txBody>
      <dsp:txXfrm>
        <a:off x="2013482" y="1206003"/>
        <a:ext cx="1785937" cy="446484"/>
      </dsp:txXfrm>
    </dsp:sp>
    <dsp:sp modelId="{84EBAD60-5643-47AF-8FA6-A172BA8851B5}">
      <dsp:nvSpPr>
        <dsp:cNvPr id="0" name=""/>
        <dsp:cNvSpPr/>
      </dsp:nvSpPr>
      <dsp:spPr>
        <a:xfrm rot="5400000">
          <a:off x="2867384" y="1691555"/>
          <a:ext cx="78134" cy="78134"/>
        </a:xfrm>
        <a:prstGeom prst="rightArrow">
          <a:avLst>
            <a:gd name="adj1" fmla="val 66700"/>
            <a:gd name="adj2" fmla="val 50000"/>
          </a:avLst>
        </a:prstGeom>
        <a:solidFill>
          <a:schemeClr val="accent2">
            <a:hueOff val="851185"/>
            <a:satOff val="-1062"/>
            <a:lumOff val="25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BDF9B58-0191-4C83-8406-1A4D339BDDA5}">
      <dsp:nvSpPr>
        <dsp:cNvPr id="0" name=""/>
        <dsp:cNvSpPr/>
      </dsp:nvSpPr>
      <dsp:spPr>
        <a:xfrm>
          <a:off x="2013482" y="1808757"/>
          <a:ext cx="1785937" cy="446484"/>
        </a:xfrm>
        <a:prstGeom prst="roundRect">
          <a:avLst>
            <a:gd name="adj" fmla="val 10000"/>
          </a:avLst>
        </a:prstGeom>
        <a:solidFill>
          <a:schemeClr val="accent2">
            <a:tint val="40000"/>
            <a:alpha val="90000"/>
            <a:hueOff val="913786"/>
            <a:satOff val="-796"/>
            <a:lumOff val="-1"/>
            <a:alphaOff val="0"/>
          </a:schemeClr>
        </a:solidFill>
        <a:ln w="25400" cap="flat" cmpd="sng" algn="ctr">
          <a:solidFill>
            <a:schemeClr val="accent2">
              <a:tint val="40000"/>
              <a:alpha val="90000"/>
              <a:hueOff val="913786"/>
              <a:satOff val="-796"/>
              <a:lumOff val="-1"/>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l-GR" sz="1500" kern="1200" dirty="0"/>
            <a:t>Ισότητα</a:t>
          </a:r>
        </a:p>
      </dsp:txBody>
      <dsp:txXfrm>
        <a:off x="2013482" y="1808757"/>
        <a:ext cx="1785937" cy="446484"/>
      </dsp:txXfrm>
    </dsp:sp>
    <dsp:sp modelId="{B7912925-E55F-44E1-9114-A33C2B6F7F7B}">
      <dsp:nvSpPr>
        <dsp:cNvPr id="0" name=""/>
        <dsp:cNvSpPr/>
      </dsp:nvSpPr>
      <dsp:spPr>
        <a:xfrm rot="5400000">
          <a:off x="2867384" y="2294309"/>
          <a:ext cx="78134" cy="78134"/>
        </a:xfrm>
        <a:prstGeom prst="rightArrow">
          <a:avLst>
            <a:gd name="adj1" fmla="val 66700"/>
            <a:gd name="adj2" fmla="val 50000"/>
          </a:avLst>
        </a:prstGeom>
        <a:solidFill>
          <a:schemeClr val="accent2">
            <a:hueOff val="1276778"/>
            <a:satOff val="-1592"/>
            <a:lumOff val="374"/>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164AFDD-8F53-4991-91DE-A12E4116140D}">
      <dsp:nvSpPr>
        <dsp:cNvPr id="0" name=""/>
        <dsp:cNvSpPr/>
      </dsp:nvSpPr>
      <dsp:spPr>
        <a:xfrm>
          <a:off x="2013482" y="2411511"/>
          <a:ext cx="1785937" cy="446484"/>
        </a:xfrm>
        <a:prstGeom prst="roundRect">
          <a:avLst>
            <a:gd name="adj" fmla="val 10000"/>
          </a:avLst>
        </a:prstGeom>
        <a:solidFill>
          <a:schemeClr val="accent2">
            <a:tint val="40000"/>
            <a:alpha val="90000"/>
            <a:hueOff val="1370678"/>
            <a:satOff val="-1194"/>
            <a:lumOff val="-2"/>
            <a:alphaOff val="0"/>
          </a:schemeClr>
        </a:solidFill>
        <a:ln w="25400" cap="flat" cmpd="sng" algn="ctr">
          <a:solidFill>
            <a:schemeClr val="accent2">
              <a:tint val="40000"/>
              <a:alpha val="90000"/>
              <a:hueOff val="1370678"/>
              <a:satOff val="-1194"/>
              <a:lumOff val="-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l-GR" sz="1500" kern="1200" dirty="0"/>
            <a:t>Νίκη </a:t>
          </a:r>
        </a:p>
      </dsp:txBody>
      <dsp:txXfrm>
        <a:off x="2013482" y="2411511"/>
        <a:ext cx="1785937" cy="446484"/>
      </dsp:txXfrm>
    </dsp:sp>
    <dsp:sp modelId="{0D761E2C-AEF3-4910-B72B-8F059FBEBDC3}">
      <dsp:nvSpPr>
        <dsp:cNvPr id="0" name=""/>
        <dsp:cNvSpPr/>
      </dsp:nvSpPr>
      <dsp:spPr>
        <a:xfrm rot="5400000">
          <a:off x="2867384" y="2897063"/>
          <a:ext cx="78134" cy="78134"/>
        </a:xfrm>
        <a:prstGeom prst="rightArrow">
          <a:avLst>
            <a:gd name="adj1" fmla="val 66700"/>
            <a:gd name="adj2" fmla="val 50000"/>
          </a:avLst>
        </a:prstGeom>
        <a:solidFill>
          <a:schemeClr val="accent2">
            <a:hueOff val="1702371"/>
            <a:satOff val="-2123"/>
            <a:lumOff val="499"/>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08EE7DA-A5A0-459D-BCA8-136DC0EED15C}">
      <dsp:nvSpPr>
        <dsp:cNvPr id="0" name=""/>
        <dsp:cNvSpPr/>
      </dsp:nvSpPr>
      <dsp:spPr>
        <a:xfrm>
          <a:off x="2013482" y="3014265"/>
          <a:ext cx="1785937" cy="446484"/>
        </a:xfrm>
        <a:prstGeom prst="roundRect">
          <a:avLst>
            <a:gd name="adj" fmla="val 10000"/>
          </a:avLst>
        </a:prstGeom>
        <a:solidFill>
          <a:schemeClr val="accent2">
            <a:tint val="40000"/>
            <a:alpha val="90000"/>
            <a:hueOff val="1827571"/>
            <a:satOff val="-1592"/>
            <a:lumOff val="-2"/>
            <a:alphaOff val="0"/>
          </a:schemeClr>
        </a:solidFill>
        <a:ln w="25400" cap="flat" cmpd="sng" algn="ctr">
          <a:solidFill>
            <a:schemeClr val="accent2">
              <a:tint val="40000"/>
              <a:alpha val="90000"/>
              <a:hueOff val="1827571"/>
              <a:satOff val="-1592"/>
              <a:lumOff val="-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l-GR" sz="1500" kern="1200" dirty="0"/>
            <a:t>Αυτοέλεγχος</a:t>
          </a:r>
        </a:p>
      </dsp:txBody>
      <dsp:txXfrm>
        <a:off x="2013482" y="3014265"/>
        <a:ext cx="1785937" cy="446484"/>
      </dsp:txXfrm>
    </dsp:sp>
    <dsp:sp modelId="{95BD2553-D947-4DC7-B5C0-6A0C201C255E}">
      <dsp:nvSpPr>
        <dsp:cNvPr id="0" name=""/>
        <dsp:cNvSpPr/>
      </dsp:nvSpPr>
      <dsp:spPr>
        <a:xfrm rot="5400000">
          <a:off x="2867384" y="3499817"/>
          <a:ext cx="78134" cy="78134"/>
        </a:xfrm>
        <a:prstGeom prst="rightArrow">
          <a:avLst>
            <a:gd name="adj1" fmla="val 66700"/>
            <a:gd name="adj2" fmla="val 50000"/>
          </a:avLst>
        </a:prstGeom>
        <a:solidFill>
          <a:schemeClr val="accent2">
            <a:hueOff val="2127963"/>
            <a:satOff val="-2654"/>
            <a:lumOff val="624"/>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CDC9B54-5E7E-477C-908E-EFB63D98BACA}">
      <dsp:nvSpPr>
        <dsp:cNvPr id="0" name=""/>
        <dsp:cNvSpPr/>
      </dsp:nvSpPr>
      <dsp:spPr>
        <a:xfrm>
          <a:off x="2013482" y="3617019"/>
          <a:ext cx="1785937" cy="446484"/>
        </a:xfrm>
        <a:prstGeom prst="roundRect">
          <a:avLst>
            <a:gd name="adj" fmla="val 10000"/>
          </a:avLst>
        </a:prstGeom>
        <a:solidFill>
          <a:schemeClr val="accent2">
            <a:tint val="40000"/>
            <a:alpha val="90000"/>
            <a:hueOff val="2284464"/>
            <a:satOff val="-1990"/>
            <a:lumOff val="-3"/>
            <a:alphaOff val="0"/>
          </a:schemeClr>
        </a:solidFill>
        <a:ln w="25400" cap="flat" cmpd="sng" algn="ctr">
          <a:solidFill>
            <a:schemeClr val="accent2">
              <a:tint val="40000"/>
              <a:alpha val="90000"/>
              <a:hueOff val="2284464"/>
              <a:satOff val="-1990"/>
              <a:lumOff val="-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l-GR" sz="1500" kern="1200" dirty="0"/>
            <a:t>Περηφάνια</a:t>
          </a:r>
        </a:p>
      </dsp:txBody>
      <dsp:txXfrm>
        <a:off x="2013482" y="3617019"/>
        <a:ext cx="1785937" cy="446484"/>
      </dsp:txXfrm>
    </dsp:sp>
    <dsp:sp modelId="{4EB704C6-0F6C-4D1C-B0E7-F3B25A905EF3}">
      <dsp:nvSpPr>
        <dsp:cNvPr id="0" name=""/>
        <dsp:cNvSpPr/>
      </dsp:nvSpPr>
      <dsp:spPr>
        <a:xfrm>
          <a:off x="4049451" y="496"/>
          <a:ext cx="1785937" cy="446484"/>
        </a:xfrm>
        <a:prstGeom prst="roundRect">
          <a:avLst>
            <a:gd name="adj" fmla="val 10000"/>
          </a:avLst>
        </a:prstGeom>
        <a:solidFill>
          <a:schemeClr val="accent2">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l-GR" sz="1700" kern="1200" dirty="0"/>
            <a:t>Ανατολικές Αξίες</a:t>
          </a:r>
        </a:p>
      </dsp:txBody>
      <dsp:txXfrm>
        <a:off x="4049451" y="496"/>
        <a:ext cx="1785937" cy="446484"/>
      </dsp:txXfrm>
    </dsp:sp>
    <dsp:sp modelId="{C543344D-3677-4634-BE39-D7101AA2FDFF}">
      <dsp:nvSpPr>
        <dsp:cNvPr id="0" name=""/>
        <dsp:cNvSpPr/>
      </dsp:nvSpPr>
      <dsp:spPr>
        <a:xfrm rot="5400000">
          <a:off x="4903352" y="486047"/>
          <a:ext cx="78134" cy="78134"/>
        </a:xfrm>
        <a:prstGeom prst="rightArrow">
          <a:avLst>
            <a:gd name="adj1" fmla="val 66700"/>
            <a:gd name="adj2" fmla="val 50000"/>
          </a:avLst>
        </a:prstGeom>
        <a:solidFill>
          <a:schemeClr val="accent2">
            <a:hueOff val="2553556"/>
            <a:satOff val="-3185"/>
            <a:lumOff val="749"/>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12EC8A5-2447-4D63-913A-CCFE89E60F44}">
      <dsp:nvSpPr>
        <dsp:cNvPr id="0" name=""/>
        <dsp:cNvSpPr/>
      </dsp:nvSpPr>
      <dsp:spPr>
        <a:xfrm>
          <a:off x="4049451" y="603249"/>
          <a:ext cx="1785937" cy="446484"/>
        </a:xfrm>
        <a:prstGeom prst="roundRect">
          <a:avLst>
            <a:gd name="adj" fmla="val 10000"/>
          </a:avLst>
        </a:prstGeom>
        <a:solidFill>
          <a:schemeClr val="accent2">
            <a:tint val="40000"/>
            <a:alpha val="90000"/>
            <a:hueOff val="2741357"/>
            <a:satOff val="-2388"/>
            <a:lumOff val="-3"/>
            <a:alphaOff val="0"/>
          </a:schemeClr>
        </a:solidFill>
        <a:ln w="25400" cap="flat" cmpd="sng" algn="ctr">
          <a:solidFill>
            <a:schemeClr val="accent2">
              <a:tint val="40000"/>
              <a:alpha val="90000"/>
              <a:hueOff val="2741357"/>
              <a:satOff val="-2388"/>
              <a:lumOff val="-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l-GR" sz="1500" kern="1200" dirty="0"/>
            <a:t>Συλλογικότητα</a:t>
          </a:r>
        </a:p>
      </dsp:txBody>
      <dsp:txXfrm>
        <a:off x="4049451" y="603249"/>
        <a:ext cx="1785937" cy="446484"/>
      </dsp:txXfrm>
    </dsp:sp>
    <dsp:sp modelId="{46BA0E80-B192-4525-B1FC-CEB91AD52661}">
      <dsp:nvSpPr>
        <dsp:cNvPr id="0" name=""/>
        <dsp:cNvSpPr/>
      </dsp:nvSpPr>
      <dsp:spPr>
        <a:xfrm rot="5400000">
          <a:off x="4903352" y="1088801"/>
          <a:ext cx="78134" cy="78134"/>
        </a:xfrm>
        <a:prstGeom prst="rightArrow">
          <a:avLst>
            <a:gd name="adj1" fmla="val 66700"/>
            <a:gd name="adj2" fmla="val 50000"/>
          </a:avLst>
        </a:prstGeom>
        <a:solidFill>
          <a:schemeClr val="accent2">
            <a:hueOff val="2979148"/>
            <a:satOff val="-3716"/>
            <a:lumOff val="874"/>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7272AC9-80CA-4559-B9BA-4E6A18BA2E8D}">
      <dsp:nvSpPr>
        <dsp:cNvPr id="0" name=""/>
        <dsp:cNvSpPr/>
      </dsp:nvSpPr>
      <dsp:spPr>
        <a:xfrm>
          <a:off x="4049451" y="1206003"/>
          <a:ext cx="1785937" cy="446484"/>
        </a:xfrm>
        <a:prstGeom prst="roundRect">
          <a:avLst>
            <a:gd name="adj" fmla="val 10000"/>
          </a:avLst>
        </a:prstGeom>
        <a:solidFill>
          <a:schemeClr val="accent2">
            <a:tint val="40000"/>
            <a:alpha val="90000"/>
            <a:hueOff val="3198249"/>
            <a:satOff val="-2786"/>
            <a:lumOff val="-4"/>
            <a:alphaOff val="0"/>
          </a:schemeClr>
        </a:solidFill>
        <a:ln w="25400" cap="flat" cmpd="sng" algn="ctr">
          <a:solidFill>
            <a:schemeClr val="accent2">
              <a:tint val="40000"/>
              <a:alpha val="90000"/>
              <a:hueOff val="3198249"/>
              <a:satOff val="-2786"/>
              <a:lumOff val="-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l-GR" sz="1500" kern="1200" dirty="0"/>
            <a:t>Ιεραρχία</a:t>
          </a:r>
        </a:p>
      </dsp:txBody>
      <dsp:txXfrm>
        <a:off x="4049451" y="1206003"/>
        <a:ext cx="1785937" cy="446484"/>
      </dsp:txXfrm>
    </dsp:sp>
    <dsp:sp modelId="{0A06CE60-EF2A-4590-85EC-4D99DCAFF9F3}">
      <dsp:nvSpPr>
        <dsp:cNvPr id="0" name=""/>
        <dsp:cNvSpPr/>
      </dsp:nvSpPr>
      <dsp:spPr>
        <a:xfrm rot="5400000">
          <a:off x="4903352" y="1691555"/>
          <a:ext cx="78134" cy="78134"/>
        </a:xfrm>
        <a:prstGeom prst="rightArrow">
          <a:avLst>
            <a:gd name="adj1" fmla="val 66700"/>
            <a:gd name="adj2" fmla="val 50000"/>
          </a:avLst>
        </a:prstGeom>
        <a:solidFill>
          <a:schemeClr val="accent2">
            <a:hueOff val="3404741"/>
            <a:satOff val="-4247"/>
            <a:lumOff val="999"/>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58ADAEA-5CC8-49C6-8F0D-3603C64AA9E0}">
      <dsp:nvSpPr>
        <dsp:cNvPr id="0" name=""/>
        <dsp:cNvSpPr/>
      </dsp:nvSpPr>
      <dsp:spPr>
        <a:xfrm>
          <a:off x="4049451" y="1808757"/>
          <a:ext cx="1785937" cy="446484"/>
        </a:xfrm>
        <a:prstGeom prst="roundRect">
          <a:avLst>
            <a:gd name="adj" fmla="val 10000"/>
          </a:avLst>
        </a:prstGeom>
        <a:solidFill>
          <a:schemeClr val="accent2">
            <a:tint val="40000"/>
            <a:alpha val="90000"/>
            <a:hueOff val="3655142"/>
            <a:satOff val="-3184"/>
            <a:lumOff val="-4"/>
            <a:alphaOff val="0"/>
          </a:schemeClr>
        </a:solidFill>
        <a:ln w="25400" cap="flat" cmpd="sng" algn="ctr">
          <a:solidFill>
            <a:schemeClr val="accent2">
              <a:tint val="40000"/>
              <a:alpha val="90000"/>
              <a:hueOff val="3655142"/>
              <a:satOff val="-3184"/>
              <a:lumOff val="-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l-GR" sz="1500" kern="1200" dirty="0"/>
            <a:t>Αρμονία</a:t>
          </a:r>
        </a:p>
      </dsp:txBody>
      <dsp:txXfrm>
        <a:off x="4049451" y="1808757"/>
        <a:ext cx="1785937" cy="446484"/>
      </dsp:txXfrm>
    </dsp:sp>
    <dsp:sp modelId="{EFE3BF48-95C1-476F-9F48-B7DFD34C7006}">
      <dsp:nvSpPr>
        <dsp:cNvPr id="0" name=""/>
        <dsp:cNvSpPr/>
      </dsp:nvSpPr>
      <dsp:spPr>
        <a:xfrm rot="5400000">
          <a:off x="4903352" y="2294309"/>
          <a:ext cx="78134" cy="78134"/>
        </a:xfrm>
        <a:prstGeom prst="rightArrow">
          <a:avLst>
            <a:gd name="adj1" fmla="val 66700"/>
            <a:gd name="adj2" fmla="val 50000"/>
          </a:avLst>
        </a:prstGeom>
        <a:solidFill>
          <a:schemeClr val="accent2">
            <a:hueOff val="3830334"/>
            <a:satOff val="-4777"/>
            <a:lumOff val="1123"/>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314ED3A-2CA7-4C98-9730-A0CA261C1681}">
      <dsp:nvSpPr>
        <dsp:cNvPr id="0" name=""/>
        <dsp:cNvSpPr/>
      </dsp:nvSpPr>
      <dsp:spPr>
        <a:xfrm>
          <a:off x="4049451" y="2411511"/>
          <a:ext cx="1785937" cy="446484"/>
        </a:xfrm>
        <a:prstGeom prst="roundRect">
          <a:avLst>
            <a:gd name="adj" fmla="val 10000"/>
          </a:avLst>
        </a:prstGeom>
        <a:solidFill>
          <a:schemeClr val="accent2">
            <a:tint val="40000"/>
            <a:alpha val="90000"/>
            <a:hueOff val="4112035"/>
            <a:satOff val="-3582"/>
            <a:lumOff val="-5"/>
            <a:alphaOff val="0"/>
          </a:schemeClr>
        </a:solidFill>
        <a:ln w="25400" cap="flat" cmpd="sng" algn="ctr">
          <a:solidFill>
            <a:schemeClr val="accent2">
              <a:tint val="40000"/>
              <a:alpha val="90000"/>
              <a:hueOff val="4112035"/>
              <a:satOff val="-3582"/>
              <a:lumOff val="-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l-GR" sz="1500" kern="1200" dirty="0"/>
            <a:t>Μετριοφροσύνη</a:t>
          </a:r>
        </a:p>
      </dsp:txBody>
      <dsp:txXfrm>
        <a:off x="4049451" y="2411511"/>
        <a:ext cx="1785937" cy="446484"/>
      </dsp:txXfrm>
    </dsp:sp>
    <dsp:sp modelId="{4DE56E80-70BE-46AB-9C45-E9F923F4AA7B}">
      <dsp:nvSpPr>
        <dsp:cNvPr id="0" name=""/>
        <dsp:cNvSpPr/>
      </dsp:nvSpPr>
      <dsp:spPr>
        <a:xfrm rot="5400000">
          <a:off x="4903352" y="2897063"/>
          <a:ext cx="78134" cy="78134"/>
        </a:xfrm>
        <a:prstGeom prst="rightArrow">
          <a:avLst>
            <a:gd name="adj1" fmla="val 66700"/>
            <a:gd name="adj2" fmla="val 50000"/>
          </a:avLst>
        </a:prstGeom>
        <a:solidFill>
          <a:schemeClr val="accent2">
            <a:hueOff val="4255926"/>
            <a:satOff val="-5308"/>
            <a:lumOff val="1248"/>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F351305-4F1E-44C9-B28B-724E14B38FD5}">
      <dsp:nvSpPr>
        <dsp:cNvPr id="0" name=""/>
        <dsp:cNvSpPr/>
      </dsp:nvSpPr>
      <dsp:spPr>
        <a:xfrm>
          <a:off x="4049451" y="3014265"/>
          <a:ext cx="1785937" cy="446484"/>
        </a:xfrm>
        <a:prstGeom prst="roundRect">
          <a:avLst>
            <a:gd name="adj" fmla="val 10000"/>
          </a:avLst>
        </a:prstGeom>
        <a:solidFill>
          <a:schemeClr val="accent2">
            <a:tint val="40000"/>
            <a:alpha val="90000"/>
            <a:hueOff val="4568928"/>
            <a:satOff val="-3980"/>
            <a:lumOff val="-5"/>
            <a:alphaOff val="0"/>
          </a:schemeClr>
        </a:solidFill>
        <a:ln w="25400" cap="flat" cmpd="sng" algn="ctr">
          <a:solidFill>
            <a:schemeClr val="accent2">
              <a:tint val="40000"/>
              <a:alpha val="90000"/>
              <a:hueOff val="4568928"/>
              <a:satOff val="-3980"/>
              <a:lumOff val="-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l-GR" sz="1500" kern="1200" dirty="0"/>
            <a:t>Εξωτερικός έλεγχος</a:t>
          </a:r>
        </a:p>
      </dsp:txBody>
      <dsp:txXfrm>
        <a:off x="4049451" y="3014265"/>
        <a:ext cx="1785937" cy="446484"/>
      </dsp:txXfrm>
    </dsp:sp>
    <dsp:sp modelId="{226FC133-6A29-4919-BBD3-63856ECE6838}">
      <dsp:nvSpPr>
        <dsp:cNvPr id="0" name=""/>
        <dsp:cNvSpPr/>
      </dsp:nvSpPr>
      <dsp:spPr>
        <a:xfrm rot="5400000">
          <a:off x="4903352" y="3499817"/>
          <a:ext cx="78134" cy="78134"/>
        </a:xfrm>
        <a:prstGeom prst="rightArrow">
          <a:avLst>
            <a:gd name="adj1" fmla="val 66700"/>
            <a:gd name="adj2" fmla="val 50000"/>
          </a:avLst>
        </a:prstGeom>
        <a:solidFill>
          <a:schemeClr val="accent2">
            <a:hueOff val="4681519"/>
            <a:satOff val="-5839"/>
            <a:lumOff val="1373"/>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4BCAB1B-A762-42A8-92B0-199C034EE1CD}">
      <dsp:nvSpPr>
        <dsp:cNvPr id="0" name=""/>
        <dsp:cNvSpPr/>
      </dsp:nvSpPr>
      <dsp:spPr>
        <a:xfrm>
          <a:off x="4049451" y="3617019"/>
          <a:ext cx="1785937" cy="446484"/>
        </a:xfrm>
        <a:prstGeom prst="roundRect">
          <a:avLst>
            <a:gd name="adj" fmla="val 10000"/>
          </a:avLst>
        </a:prstGeom>
        <a:solidFill>
          <a:schemeClr val="accent2">
            <a:tint val="40000"/>
            <a:alpha val="90000"/>
            <a:hueOff val="5025821"/>
            <a:satOff val="-4378"/>
            <a:lumOff val="-6"/>
            <a:alphaOff val="0"/>
          </a:schemeClr>
        </a:solidFill>
        <a:ln w="25400" cap="flat" cmpd="sng" algn="ctr">
          <a:solidFill>
            <a:schemeClr val="accent2">
              <a:tint val="40000"/>
              <a:alpha val="90000"/>
              <a:hueOff val="5025821"/>
              <a:satOff val="-4378"/>
              <a:lumOff val="-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l-GR" sz="1500" kern="1200" dirty="0"/>
            <a:t>Κάλυψη Προσώπου</a:t>
          </a:r>
        </a:p>
      </dsp:txBody>
      <dsp:txXfrm>
        <a:off x="4049451" y="3617019"/>
        <a:ext cx="1785937" cy="446484"/>
      </dsp:txXfrm>
    </dsp:sp>
  </dsp:spTree>
</dsp:drawing>
</file>

<file path=ppt/diagrams/layout1.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Process1">
  <dgm:title val=""/>
  <dgm:desc val=""/>
  <dgm:catLst>
    <dgm:cat type="process" pri="1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0" destId="2" srcOrd="0" destOrd="0"/>
        <dgm:cxn modelId="6" srcId="1" destId="3" srcOrd="1" destOrd="0"/>
        <dgm:cxn modelId="23" srcId="2" destId="21" srcOrd="0" destOrd="0"/>
        <dgm:cxn modelId="24" srcId="2" destId="22" srcOrd="1" destOrd="0"/>
        <dgm:cxn modelId="33" srcId="1" destId="31" srcOrd="0" destOrd="0"/>
      </dgm:cxnLst>
      <dgm:bg/>
      <dgm:whole/>
    </dgm:dataModel>
  </dgm:sampData>
  <dgm:styleData>
    <dgm:dataModel>
      <dgm:ptLst>
        <dgm:pt modelId="0" type="doc"/>
        <dgm:pt modelId="1"/>
        <dgm:pt modelId="11"/>
        <dgm:pt modelId="2"/>
        <dgm:pt modelId="22"/>
      </dgm:ptLst>
      <dgm:cxnLst>
        <dgm:cxn modelId="3" srcId="0" destId="1" srcOrd="0" destOrd="0"/>
        <dgm:cxn modelId="4" srcId="0" destId="2" srcOrd="0" destOrd="0"/>
        <dgm:cxn modelId="5" srcId="1" destId="11" srcOrd="0" destOrd="0"/>
        <dgm:cxn modelId="6" srcId="2" destId="2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vertAlign" val="mid"/>
          <dgm:param type="nodeHorzAlign" val="l"/>
          <dgm:param type="nodeVertAlign" val="t"/>
          <dgm:param type="fallback" val="2D"/>
        </dgm:alg>
      </dgm:if>
      <dgm:else name="Name3">
        <dgm:alg type="lin">
          <dgm:param type="linDir" val="fromR"/>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h" for="des" forName="header" refType="h"/>
      <dgm:constr type="w" for="des" forName="header" refType="h" refFor="des" refForName="header" op="equ" fact="4"/>
      <dgm:constr type="h" for="des" forName="child" refType="h" refFor="des" refForName="header" op="equ"/>
      <dgm:constr type="w" for="des" forName="child" refType="w" refFor="des" refForName="header" op="equ"/>
      <dgm:constr type="w" for="ch" forName="hSp" refType="w" refFor="des" refForName="header" op="equ" fact="0.14"/>
      <dgm:constr type="h" for="des" forName="parTrans" refType="h" refFor="des" refForName="header" op="equ" fact="0.35"/>
      <dgm:constr type="h" for="des" forName="sibTrans" refType="h" refFor="des" refForName="parTrans" op="equ"/>
      <dgm:constr type="primFontSz" for="des" forName="child" op="equ" val="65"/>
      <dgm:constr type="primFontSz" for="des" forName="header" op="equ" val="65"/>
    </dgm:constrLst>
    <dgm:ruleLst/>
    <dgm:forEach name="Name4" axis="ch" ptType="node">
      <dgm:layoutNode name="vertFlow">
        <dgm:choose name="Name5">
          <dgm:if name="Name6" func="var" arg="dir" op="equ" val="norm">
            <dgm:alg type="lin">
              <dgm:param type="linDir" val="fromT"/>
              <dgm:param type="nodeHorzAlign" val="ctr"/>
              <dgm:param type="nodeVertAlign" val="t"/>
              <dgm:param type="fallback" val="2D"/>
            </dgm:alg>
          </dgm:if>
          <dgm:else name="Name7">
            <dgm:alg type="lin">
              <dgm:param type="linDir" val="fromT"/>
              <dgm:param type="nodeHorzAlign" val="ctr"/>
              <dgm:param type="nodeVertAlign" val="t"/>
              <dgm:param type="fallback" val="2D"/>
            </dgm:alg>
          </dgm:else>
        </dgm:choose>
        <dgm:shape xmlns:r="http://schemas.openxmlformats.org/officeDocument/2006/relationships" r:blip="">
          <dgm:adjLst/>
        </dgm:shape>
        <dgm:presOf/>
        <dgm:constrLst/>
        <dgm:ruleLst/>
        <dgm:layoutNode name="header" styleLbl="node1">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8" axis="ch" ptType="parTrans" cnt="1">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connDist" fact="0.25"/>
              <dgm:constr type="endPad" refType="connDist" fact="0.25"/>
            </dgm:constrLst>
            <dgm:ruleLst/>
          </dgm:layoutNode>
        </dgm:forEach>
        <dgm:forEach name="Name9" axis="ch" ptType="node">
          <dgm:layoutNode name="child" styleLbl="alignAccFollowNode1">
            <dgm:varLst>
              <dgm:chMax val="0"/>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0" axis="followSib" ptType="sibTrans" cnt="1">
            <dgm:layoutNode name="sib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w" fact="0.25"/>
                <dgm:constr type="endPad" refType="w" fact="0.25"/>
              </dgm:constrLst>
              <dgm:ruleLst/>
            </dgm:layoutNode>
          </dgm:forEach>
        </dgm:forEach>
      </dgm:layoutNode>
      <dgm:choose name="Name11">
        <dgm:if name="Name12" axis="self" ptType="node" func="revPos" op="gte" val="2">
          <dgm:layoutNode name="hSp">
            <dgm:alg type="sp"/>
            <dgm:shape xmlns:r="http://schemas.openxmlformats.org/officeDocument/2006/relationships" r:blip="">
              <dgm:adjLst/>
            </dgm:shape>
            <dgm:presOf/>
            <dgm:constrLst/>
            <dgm:ruleLst/>
          </dgm:layoutNode>
        </dgm:if>
        <dgm:else name="Name13"/>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a:t>Κάντε κλικ για επεξεργασία του τίτλου</a:t>
            </a: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3/4/2025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Κάντε κλικ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3/4/2025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a:t>Κάντε κλικ για επεξεργασία του τίτλου</a:t>
            </a: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3/4/2025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Κάντε κλικ για επεξεργασία του τίτλου</a:t>
            </a:r>
          </a:p>
        </p:txBody>
      </p:sp>
      <p:sp>
        <p:nvSpPr>
          <p:cNvPr id="3" name="2 - Θέση περιεχομένου"/>
          <p:cNvSpPr>
            <a:spLocks noGrp="1"/>
          </p:cNvSpPr>
          <p:nvPr>
            <p:ph idx="1"/>
          </p:nvPr>
        </p:nvSpPr>
        <p:spPr/>
        <p:txBody>
          <a:body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3/4/2025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Κάντε κλικ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Κάντε κλικ για να επεξεργαστείτε τα στυλ κειμένου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3/4/2025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Κάντε κλικ για επεξεργασία του τίτλου</a:t>
            </a: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3/4/2025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Κάντε κλικ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Κάντε κλικ για να επεξεργαστείτε τα στυλ κειμένου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Κάντε κλικ για να επεξεργαστείτε τα στυλ κειμένου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3/4/2025</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Κάντε κλικ για επεξεργασία του τίτλου</a:t>
            </a:r>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3/4/2025</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3/4/2025</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Κάντε κλικ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3/4/2025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Κάντε κλικ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3/4/2025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8488C4"/>
            </a:gs>
            <a:gs pos="53000">
              <a:srgbClr val="D4DEFF"/>
            </a:gs>
            <a:gs pos="83000">
              <a:srgbClr val="D4DEFF"/>
            </a:gs>
            <a:gs pos="100000">
              <a:srgbClr val="96AB94"/>
            </a:gs>
          </a:gsLst>
          <a:lin ang="18900000" scaled="1"/>
          <a:tileRect/>
        </a:gradFill>
        <a:effectLst/>
      </p:bgPr>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Κάντε κλικ για επεξεργασία του τίτλου</a:t>
            </a: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2CEA3-3058-4D43-AE35-B3DA76CB4003}" type="datetimeFigureOut">
              <a:rPr lang="el-GR" smtClean="0"/>
              <a:pPr/>
              <a:t>3/4/2025</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diagramLayout" Target="../diagrams/layout3.xml"/><Relationship Id="rId3" Type="http://schemas.openxmlformats.org/officeDocument/2006/relationships/diagramLayout" Target="../diagrams/layout2.xml"/><Relationship Id="rId7" Type="http://schemas.openxmlformats.org/officeDocument/2006/relationships/diagramData" Target="../diagrams/data3.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0" Type="http://schemas.openxmlformats.org/officeDocument/2006/relationships/diagramColors" Target="../diagrams/colors3.xml"/><Relationship Id="rId4" Type="http://schemas.openxmlformats.org/officeDocument/2006/relationships/diagramQuickStyle" Target="../diagrams/quickStyle2.xml"/><Relationship Id="rId9" Type="http://schemas.openxmlformats.org/officeDocument/2006/relationships/diagramQuickStyle" Target="../diagrams/quickStyle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b="1" dirty="0"/>
              <a:t>Διάλεξη 5</a:t>
            </a:r>
          </a:p>
        </p:txBody>
      </p:sp>
      <p:sp>
        <p:nvSpPr>
          <p:cNvPr id="3" name="2 - Υπότιτλος"/>
          <p:cNvSpPr>
            <a:spLocks noGrp="1"/>
          </p:cNvSpPr>
          <p:nvPr>
            <p:ph type="subTitle" idx="1"/>
          </p:nvPr>
        </p:nvSpPr>
        <p:spPr/>
        <p:txBody>
          <a:bodyPr/>
          <a:lstStyle/>
          <a:p>
            <a:r>
              <a:rPr lang="el-GR" b="1" dirty="0"/>
              <a:t>Στάσεις των Καταναλωτών</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Παράδειγμα Μέτρησης Στάσης</a:t>
            </a:r>
          </a:p>
        </p:txBody>
      </p:sp>
      <p:sp>
        <p:nvSpPr>
          <p:cNvPr id="3" name="2 - Θέση περιεχομένου"/>
          <p:cNvSpPr>
            <a:spLocks noGrp="1"/>
          </p:cNvSpPr>
          <p:nvPr>
            <p:ph idx="1"/>
          </p:nvPr>
        </p:nvSpPr>
        <p:spPr>
          <a:xfrm>
            <a:off x="457200" y="1600201"/>
            <a:ext cx="8229600" cy="1252736"/>
          </a:xfrm>
        </p:spPr>
        <p:txBody>
          <a:bodyPr>
            <a:normAutofit fontScale="92500" lnSpcReduction="20000"/>
          </a:bodyPr>
          <a:lstStyle/>
          <a:p>
            <a:pPr lvl="0"/>
            <a:r>
              <a:rPr lang="el-GR" dirty="0">
                <a:solidFill>
                  <a:prstClr val="black"/>
                </a:solidFill>
              </a:rPr>
              <a:t>Κλίμακες σταθερού αθροίσματος για να μετρήσουμε τη σημαντικότητα του κάθε προεξέχοντος χαρακτηριστικού.</a:t>
            </a:r>
          </a:p>
          <a:p>
            <a:endParaRPr lang="el-GR" dirty="0"/>
          </a:p>
        </p:txBody>
      </p:sp>
      <p:sp>
        <p:nvSpPr>
          <p:cNvPr id="4" name="3 - TextBox"/>
          <p:cNvSpPr txBox="1"/>
          <p:nvPr/>
        </p:nvSpPr>
        <p:spPr>
          <a:xfrm>
            <a:off x="755576" y="3140968"/>
            <a:ext cx="7632848" cy="1015663"/>
          </a:xfrm>
          <a:prstGeom prst="rect">
            <a:avLst/>
          </a:prstGeom>
          <a:noFill/>
        </p:spPr>
        <p:txBody>
          <a:bodyPr wrap="square" rtlCol="0">
            <a:spAutoFit/>
          </a:bodyPr>
          <a:lstStyle/>
          <a:p>
            <a:pPr algn="ctr"/>
            <a:r>
              <a:rPr lang="el-GR" sz="2000" b="1" dirty="0"/>
              <a:t>Μοιράστε 100 μονάδες στα παρακάτω χαρακτηριστικά ενός αναψυκτικού με βάση το πόσο σημαντικό για σας είναι το καθένα. </a:t>
            </a:r>
          </a:p>
          <a:p>
            <a:pPr algn="ctr"/>
            <a:r>
              <a:rPr lang="el-GR" sz="2000" b="1" dirty="0"/>
              <a:t>Επιβεβαιώστε ότι, το άθροισμά τους είναι 100.</a:t>
            </a:r>
          </a:p>
        </p:txBody>
      </p:sp>
      <p:graphicFrame>
        <p:nvGraphicFramePr>
          <p:cNvPr id="5" name="4 - Πίνακας"/>
          <p:cNvGraphicFramePr>
            <a:graphicFrameLocks noGrp="1"/>
          </p:cNvGraphicFramePr>
          <p:nvPr/>
        </p:nvGraphicFramePr>
        <p:xfrm>
          <a:off x="1547664" y="4293096"/>
          <a:ext cx="6096000" cy="2225040"/>
        </p:xfrm>
        <a:graphic>
          <a:graphicData uri="http://schemas.openxmlformats.org/drawingml/2006/table">
            <a:tbl>
              <a:tblPr firstRow="1" bandRow="1">
                <a:tableStyleId>{327F97BB-C833-4FB7-BDE5-3F7075034690}</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370840">
                <a:tc>
                  <a:txBody>
                    <a:bodyPr/>
                    <a:lstStyle/>
                    <a:p>
                      <a:pPr algn="ctr"/>
                      <a:r>
                        <a:rPr lang="el-GR" dirty="0">
                          <a:solidFill>
                            <a:schemeClr val="tx1"/>
                          </a:solidFill>
                        </a:rPr>
                        <a:t>Χαρακτηριστικά</a:t>
                      </a:r>
                    </a:p>
                  </a:txBody>
                  <a:tcPr/>
                </a:tc>
                <a:tc>
                  <a:txBody>
                    <a:bodyPr/>
                    <a:lstStyle/>
                    <a:p>
                      <a:pPr algn="ctr"/>
                      <a:r>
                        <a:rPr lang="el-GR" dirty="0">
                          <a:solidFill>
                            <a:schemeClr val="tx1"/>
                          </a:solidFill>
                        </a:rPr>
                        <a:t>Μονάδες</a:t>
                      </a:r>
                    </a:p>
                  </a:txBody>
                  <a:tcPr/>
                </a:tc>
                <a:extLst>
                  <a:ext uri="{0D108BD9-81ED-4DB2-BD59-A6C34878D82A}">
                    <a16:rowId xmlns:a16="http://schemas.microsoft.com/office/drawing/2014/main" val="10000"/>
                  </a:ext>
                </a:extLst>
              </a:tr>
              <a:tr h="370840">
                <a:tc>
                  <a:txBody>
                    <a:bodyPr/>
                    <a:lstStyle/>
                    <a:p>
                      <a:pPr algn="ctr"/>
                      <a:r>
                        <a:rPr lang="el-GR" dirty="0"/>
                        <a:t>Τιμή</a:t>
                      </a:r>
                    </a:p>
                  </a:txBody>
                  <a:tcPr/>
                </a:tc>
                <a:tc>
                  <a:txBody>
                    <a:bodyPr/>
                    <a:lstStyle/>
                    <a:p>
                      <a:pPr algn="ctr"/>
                      <a:r>
                        <a:rPr lang="el-GR" dirty="0"/>
                        <a:t>10</a:t>
                      </a:r>
                    </a:p>
                  </a:txBody>
                  <a:tcPr/>
                </a:tc>
                <a:extLst>
                  <a:ext uri="{0D108BD9-81ED-4DB2-BD59-A6C34878D82A}">
                    <a16:rowId xmlns:a16="http://schemas.microsoft.com/office/drawing/2014/main" val="10001"/>
                  </a:ext>
                </a:extLst>
              </a:tr>
              <a:tr h="370840">
                <a:tc>
                  <a:txBody>
                    <a:bodyPr/>
                    <a:lstStyle/>
                    <a:p>
                      <a:pPr algn="ctr"/>
                      <a:r>
                        <a:rPr lang="el-GR" dirty="0"/>
                        <a:t>Συσκευασία</a:t>
                      </a:r>
                    </a:p>
                  </a:txBody>
                  <a:tcPr/>
                </a:tc>
                <a:tc>
                  <a:txBody>
                    <a:bodyPr/>
                    <a:lstStyle/>
                    <a:p>
                      <a:pPr algn="ctr"/>
                      <a:r>
                        <a:rPr lang="el-GR" dirty="0"/>
                        <a:t>20</a:t>
                      </a:r>
                    </a:p>
                  </a:txBody>
                  <a:tcPr/>
                </a:tc>
                <a:extLst>
                  <a:ext uri="{0D108BD9-81ED-4DB2-BD59-A6C34878D82A}">
                    <a16:rowId xmlns:a16="http://schemas.microsoft.com/office/drawing/2014/main" val="10002"/>
                  </a:ext>
                </a:extLst>
              </a:tr>
              <a:tr h="370840">
                <a:tc>
                  <a:txBody>
                    <a:bodyPr/>
                    <a:lstStyle/>
                    <a:p>
                      <a:pPr algn="ctr"/>
                      <a:r>
                        <a:rPr lang="el-GR" dirty="0"/>
                        <a:t>Γεύση</a:t>
                      </a:r>
                    </a:p>
                  </a:txBody>
                  <a:tcPr/>
                </a:tc>
                <a:tc>
                  <a:txBody>
                    <a:bodyPr/>
                    <a:lstStyle/>
                    <a:p>
                      <a:pPr algn="ctr"/>
                      <a:r>
                        <a:rPr lang="el-GR" dirty="0"/>
                        <a:t>50</a:t>
                      </a:r>
                    </a:p>
                  </a:txBody>
                  <a:tcPr/>
                </a:tc>
                <a:extLst>
                  <a:ext uri="{0D108BD9-81ED-4DB2-BD59-A6C34878D82A}">
                    <a16:rowId xmlns:a16="http://schemas.microsoft.com/office/drawing/2014/main" val="10003"/>
                  </a:ext>
                </a:extLst>
              </a:tr>
              <a:tr h="370840">
                <a:tc>
                  <a:txBody>
                    <a:bodyPr/>
                    <a:lstStyle/>
                    <a:p>
                      <a:pPr algn="ctr"/>
                      <a:r>
                        <a:rPr lang="el-GR" dirty="0"/>
                        <a:t>Επίπεδο</a:t>
                      </a:r>
                      <a:r>
                        <a:rPr lang="el-GR" baseline="0" dirty="0"/>
                        <a:t> Ανθρακικού</a:t>
                      </a:r>
                      <a:endParaRPr lang="el-GR" dirty="0"/>
                    </a:p>
                  </a:txBody>
                  <a:tcPr/>
                </a:tc>
                <a:tc>
                  <a:txBody>
                    <a:bodyPr/>
                    <a:lstStyle/>
                    <a:p>
                      <a:pPr algn="ctr"/>
                      <a:r>
                        <a:rPr lang="el-GR" dirty="0"/>
                        <a:t>20</a:t>
                      </a:r>
                    </a:p>
                  </a:txBody>
                  <a:tcPr/>
                </a:tc>
                <a:extLst>
                  <a:ext uri="{0D108BD9-81ED-4DB2-BD59-A6C34878D82A}">
                    <a16:rowId xmlns:a16="http://schemas.microsoft.com/office/drawing/2014/main" val="10004"/>
                  </a:ext>
                </a:extLst>
              </a:tr>
              <a:tr h="370840">
                <a:tc>
                  <a:txBody>
                    <a:bodyPr/>
                    <a:lstStyle/>
                    <a:p>
                      <a:pPr algn="ctr"/>
                      <a:r>
                        <a:rPr lang="el-GR" dirty="0"/>
                        <a:t>Σύνολο</a:t>
                      </a:r>
                    </a:p>
                  </a:txBody>
                  <a:tcPr/>
                </a:tc>
                <a:tc>
                  <a:txBody>
                    <a:bodyPr/>
                    <a:lstStyle/>
                    <a:p>
                      <a:pPr algn="ctr"/>
                      <a:r>
                        <a:rPr lang="el-GR" dirty="0"/>
                        <a:t>100</a:t>
                      </a:r>
                    </a:p>
                  </a:txBody>
                  <a:tcPr/>
                </a:tc>
                <a:extLst>
                  <a:ext uri="{0D108BD9-81ED-4DB2-BD59-A6C34878D82A}">
                    <a16:rowId xmlns:a16="http://schemas.microsoft.com/office/drawing/2014/main" val="10005"/>
                  </a:ext>
                </a:extLst>
              </a:tr>
            </a:tbl>
          </a:graphicData>
        </a:graphic>
      </p:graphicFrame>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Παράδειγμα Μέτρησης Στάσης</a:t>
            </a:r>
          </a:p>
        </p:txBody>
      </p:sp>
      <p:graphicFrame>
        <p:nvGraphicFramePr>
          <p:cNvPr id="4" name="3 - Θέση περιεχομένου"/>
          <p:cNvGraphicFramePr>
            <a:graphicFrameLocks noGrp="1"/>
          </p:cNvGraphicFramePr>
          <p:nvPr>
            <p:ph idx="1"/>
          </p:nvPr>
        </p:nvGraphicFramePr>
        <p:xfrm>
          <a:off x="457200" y="1600200"/>
          <a:ext cx="8296910" cy="3977640"/>
        </p:xfrm>
        <a:graphic>
          <a:graphicData uri="http://schemas.openxmlformats.org/drawingml/2006/table">
            <a:tbl>
              <a:tblPr firstRow="1" bandRow="1">
                <a:tableStyleId>{5C22544A-7EE6-4342-B048-85BDC9FD1C3A}</a:tableStyleId>
              </a:tblPr>
              <a:tblGrid>
                <a:gridCol w="1713230">
                  <a:extLst>
                    <a:ext uri="{9D8B030D-6E8A-4147-A177-3AD203B41FA5}">
                      <a16:colId xmlns:a16="http://schemas.microsoft.com/office/drawing/2014/main" val="20000"/>
                    </a:ext>
                  </a:extLst>
                </a:gridCol>
                <a:gridCol w="1645920">
                  <a:extLst>
                    <a:ext uri="{9D8B030D-6E8A-4147-A177-3AD203B41FA5}">
                      <a16:colId xmlns:a16="http://schemas.microsoft.com/office/drawing/2014/main" val="20001"/>
                    </a:ext>
                  </a:extLst>
                </a:gridCol>
                <a:gridCol w="1645920">
                  <a:extLst>
                    <a:ext uri="{9D8B030D-6E8A-4147-A177-3AD203B41FA5}">
                      <a16:colId xmlns:a16="http://schemas.microsoft.com/office/drawing/2014/main" val="20002"/>
                    </a:ext>
                  </a:extLst>
                </a:gridCol>
                <a:gridCol w="1645920">
                  <a:extLst>
                    <a:ext uri="{9D8B030D-6E8A-4147-A177-3AD203B41FA5}">
                      <a16:colId xmlns:a16="http://schemas.microsoft.com/office/drawing/2014/main" val="20003"/>
                    </a:ext>
                  </a:extLst>
                </a:gridCol>
                <a:gridCol w="1645920">
                  <a:extLst>
                    <a:ext uri="{9D8B030D-6E8A-4147-A177-3AD203B41FA5}">
                      <a16:colId xmlns:a16="http://schemas.microsoft.com/office/drawing/2014/main" val="20004"/>
                    </a:ext>
                  </a:extLst>
                </a:gridCol>
              </a:tblGrid>
              <a:tr h="370840">
                <a:tc>
                  <a:txBody>
                    <a:bodyPr/>
                    <a:lstStyle/>
                    <a:p>
                      <a:r>
                        <a:rPr lang="el-GR" dirty="0"/>
                        <a:t>Κάμερα</a:t>
                      </a:r>
                    </a:p>
                  </a:txBody>
                  <a:tcPr/>
                </a:tc>
                <a:tc>
                  <a:txBody>
                    <a:bodyPr/>
                    <a:lstStyle/>
                    <a:p>
                      <a:pPr algn="ctr"/>
                      <a:r>
                        <a:rPr lang="el-GR" dirty="0"/>
                        <a:t>Ποιότητα Φωτογραφιών</a:t>
                      </a:r>
                    </a:p>
                  </a:txBody>
                  <a:tcPr/>
                </a:tc>
                <a:tc>
                  <a:txBody>
                    <a:bodyPr/>
                    <a:lstStyle/>
                    <a:p>
                      <a:pPr algn="ctr"/>
                      <a:r>
                        <a:rPr lang="el-GR" dirty="0"/>
                        <a:t>Ευκολία Χρήσης</a:t>
                      </a:r>
                    </a:p>
                  </a:txBody>
                  <a:tcPr/>
                </a:tc>
                <a:tc>
                  <a:txBody>
                    <a:bodyPr/>
                    <a:lstStyle/>
                    <a:p>
                      <a:pPr algn="ctr"/>
                      <a:r>
                        <a:rPr lang="el-GR" dirty="0"/>
                        <a:t>Μέγεθος</a:t>
                      </a:r>
                    </a:p>
                  </a:txBody>
                  <a:tcPr/>
                </a:tc>
                <a:tc>
                  <a:txBody>
                    <a:bodyPr/>
                    <a:lstStyle/>
                    <a:p>
                      <a:pPr algn="ctr"/>
                      <a:r>
                        <a:rPr lang="el-GR" dirty="0"/>
                        <a:t>Τιμή</a:t>
                      </a:r>
                    </a:p>
                  </a:txBody>
                  <a:tcPr/>
                </a:tc>
                <a:extLst>
                  <a:ext uri="{0D108BD9-81ED-4DB2-BD59-A6C34878D82A}">
                    <a16:rowId xmlns:a16="http://schemas.microsoft.com/office/drawing/2014/main" val="10000"/>
                  </a:ext>
                </a:extLst>
              </a:tr>
              <a:tr h="370840">
                <a:tc>
                  <a:txBody>
                    <a:bodyPr/>
                    <a:lstStyle/>
                    <a:p>
                      <a:r>
                        <a:rPr lang="el-GR" dirty="0"/>
                        <a:t>Α</a:t>
                      </a:r>
                    </a:p>
                  </a:txBody>
                  <a:tcPr/>
                </a:tc>
                <a:tc>
                  <a:txBody>
                    <a:bodyPr/>
                    <a:lstStyle/>
                    <a:p>
                      <a:pPr algn="ctr"/>
                      <a:r>
                        <a:rPr lang="el-GR" dirty="0"/>
                        <a:t>10</a:t>
                      </a:r>
                    </a:p>
                  </a:txBody>
                  <a:tcPr/>
                </a:tc>
                <a:tc>
                  <a:txBody>
                    <a:bodyPr/>
                    <a:lstStyle/>
                    <a:p>
                      <a:pPr algn="ctr"/>
                      <a:r>
                        <a:rPr lang="el-GR" dirty="0"/>
                        <a:t>8</a:t>
                      </a:r>
                    </a:p>
                  </a:txBody>
                  <a:tcPr/>
                </a:tc>
                <a:tc>
                  <a:txBody>
                    <a:bodyPr/>
                    <a:lstStyle/>
                    <a:p>
                      <a:pPr algn="ctr"/>
                      <a:r>
                        <a:rPr lang="el-GR" dirty="0"/>
                        <a:t>6</a:t>
                      </a:r>
                    </a:p>
                  </a:txBody>
                  <a:tcPr/>
                </a:tc>
                <a:tc>
                  <a:txBody>
                    <a:bodyPr/>
                    <a:lstStyle/>
                    <a:p>
                      <a:pPr algn="ctr"/>
                      <a:r>
                        <a:rPr lang="el-GR" dirty="0"/>
                        <a:t>4</a:t>
                      </a:r>
                    </a:p>
                  </a:txBody>
                  <a:tcPr/>
                </a:tc>
                <a:extLst>
                  <a:ext uri="{0D108BD9-81ED-4DB2-BD59-A6C34878D82A}">
                    <a16:rowId xmlns:a16="http://schemas.microsoft.com/office/drawing/2014/main" val="10001"/>
                  </a:ext>
                </a:extLst>
              </a:tr>
              <a:tr h="370840">
                <a:tc>
                  <a:txBody>
                    <a:bodyPr/>
                    <a:lstStyle/>
                    <a:p>
                      <a:r>
                        <a:rPr lang="el-GR" dirty="0"/>
                        <a:t>Β</a:t>
                      </a:r>
                    </a:p>
                  </a:txBody>
                  <a:tcPr/>
                </a:tc>
                <a:tc>
                  <a:txBody>
                    <a:bodyPr/>
                    <a:lstStyle/>
                    <a:p>
                      <a:pPr algn="ctr"/>
                      <a:r>
                        <a:rPr lang="el-GR" dirty="0"/>
                        <a:t>8</a:t>
                      </a:r>
                    </a:p>
                  </a:txBody>
                  <a:tcPr/>
                </a:tc>
                <a:tc>
                  <a:txBody>
                    <a:bodyPr/>
                    <a:lstStyle/>
                    <a:p>
                      <a:pPr algn="ctr"/>
                      <a:r>
                        <a:rPr lang="el-GR" dirty="0"/>
                        <a:t>9</a:t>
                      </a:r>
                    </a:p>
                  </a:txBody>
                  <a:tcPr/>
                </a:tc>
                <a:tc>
                  <a:txBody>
                    <a:bodyPr/>
                    <a:lstStyle/>
                    <a:p>
                      <a:pPr algn="ctr"/>
                      <a:r>
                        <a:rPr lang="el-GR" dirty="0"/>
                        <a:t>8</a:t>
                      </a:r>
                    </a:p>
                  </a:txBody>
                  <a:tcPr/>
                </a:tc>
                <a:tc>
                  <a:txBody>
                    <a:bodyPr/>
                    <a:lstStyle/>
                    <a:p>
                      <a:pPr algn="ctr"/>
                      <a:r>
                        <a:rPr lang="el-GR" dirty="0"/>
                        <a:t>3</a:t>
                      </a:r>
                    </a:p>
                  </a:txBody>
                  <a:tcPr/>
                </a:tc>
                <a:extLst>
                  <a:ext uri="{0D108BD9-81ED-4DB2-BD59-A6C34878D82A}">
                    <a16:rowId xmlns:a16="http://schemas.microsoft.com/office/drawing/2014/main" val="10002"/>
                  </a:ext>
                </a:extLst>
              </a:tr>
              <a:tr h="370840">
                <a:tc>
                  <a:txBody>
                    <a:bodyPr/>
                    <a:lstStyle/>
                    <a:p>
                      <a:r>
                        <a:rPr lang="el-GR" dirty="0"/>
                        <a:t>Γ</a:t>
                      </a:r>
                    </a:p>
                  </a:txBody>
                  <a:tcPr/>
                </a:tc>
                <a:tc>
                  <a:txBody>
                    <a:bodyPr/>
                    <a:lstStyle/>
                    <a:p>
                      <a:pPr algn="ctr"/>
                      <a:r>
                        <a:rPr lang="el-GR" dirty="0"/>
                        <a:t>6</a:t>
                      </a:r>
                    </a:p>
                  </a:txBody>
                  <a:tcPr/>
                </a:tc>
                <a:tc>
                  <a:txBody>
                    <a:bodyPr/>
                    <a:lstStyle/>
                    <a:p>
                      <a:pPr algn="ctr"/>
                      <a:r>
                        <a:rPr lang="el-GR" dirty="0"/>
                        <a:t>8</a:t>
                      </a:r>
                    </a:p>
                  </a:txBody>
                  <a:tcPr/>
                </a:tc>
                <a:tc>
                  <a:txBody>
                    <a:bodyPr/>
                    <a:lstStyle/>
                    <a:p>
                      <a:pPr algn="ctr"/>
                      <a:r>
                        <a:rPr lang="el-GR" dirty="0"/>
                        <a:t>10</a:t>
                      </a:r>
                    </a:p>
                  </a:txBody>
                  <a:tcPr/>
                </a:tc>
                <a:tc>
                  <a:txBody>
                    <a:bodyPr/>
                    <a:lstStyle/>
                    <a:p>
                      <a:pPr algn="ctr"/>
                      <a:r>
                        <a:rPr lang="el-GR" dirty="0"/>
                        <a:t>5</a:t>
                      </a:r>
                    </a:p>
                  </a:txBody>
                  <a:tcPr/>
                </a:tc>
                <a:extLst>
                  <a:ext uri="{0D108BD9-81ED-4DB2-BD59-A6C34878D82A}">
                    <a16:rowId xmlns:a16="http://schemas.microsoft.com/office/drawing/2014/main" val="10003"/>
                  </a:ext>
                </a:extLst>
              </a:tr>
              <a:tr h="370840">
                <a:tc>
                  <a:txBody>
                    <a:bodyPr/>
                    <a:lstStyle/>
                    <a:p>
                      <a:r>
                        <a:rPr lang="el-GR" dirty="0"/>
                        <a:t>Δ</a:t>
                      </a:r>
                    </a:p>
                  </a:txBody>
                  <a:tcPr/>
                </a:tc>
                <a:tc>
                  <a:txBody>
                    <a:bodyPr/>
                    <a:lstStyle/>
                    <a:p>
                      <a:pPr algn="ctr"/>
                      <a:r>
                        <a:rPr lang="el-GR" dirty="0"/>
                        <a:t>4</a:t>
                      </a:r>
                    </a:p>
                  </a:txBody>
                  <a:tcPr/>
                </a:tc>
                <a:tc>
                  <a:txBody>
                    <a:bodyPr/>
                    <a:lstStyle/>
                    <a:p>
                      <a:pPr algn="ctr"/>
                      <a:r>
                        <a:rPr lang="el-GR" dirty="0"/>
                        <a:t>3</a:t>
                      </a:r>
                    </a:p>
                  </a:txBody>
                  <a:tcPr/>
                </a:tc>
                <a:tc>
                  <a:txBody>
                    <a:bodyPr/>
                    <a:lstStyle/>
                    <a:p>
                      <a:pPr algn="ctr"/>
                      <a:r>
                        <a:rPr lang="el-GR" dirty="0"/>
                        <a:t>7</a:t>
                      </a:r>
                    </a:p>
                  </a:txBody>
                  <a:tcPr/>
                </a:tc>
                <a:tc>
                  <a:txBody>
                    <a:bodyPr/>
                    <a:lstStyle/>
                    <a:p>
                      <a:pPr algn="ctr"/>
                      <a:r>
                        <a:rPr lang="el-GR" dirty="0"/>
                        <a:t>8</a:t>
                      </a:r>
                    </a:p>
                  </a:txBody>
                  <a:tcPr/>
                </a:tc>
                <a:extLst>
                  <a:ext uri="{0D108BD9-81ED-4DB2-BD59-A6C34878D82A}">
                    <a16:rowId xmlns:a16="http://schemas.microsoft.com/office/drawing/2014/main" val="10004"/>
                  </a:ext>
                </a:extLst>
              </a:tr>
              <a:tr h="370840">
                <a:tc>
                  <a:txBody>
                    <a:bodyPr/>
                    <a:lstStyle/>
                    <a:p>
                      <a:r>
                        <a:rPr lang="el-GR" dirty="0"/>
                        <a:t>Σημαντικότητα</a:t>
                      </a:r>
                    </a:p>
                  </a:txBody>
                  <a:tcPr/>
                </a:tc>
                <a:tc>
                  <a:txBody>
                    <a:bodyPr/>
                    <a:lstStyle/>
                    <a:p>
                      <a:pPr algn="ctr"/>
                      <a:r>
                        <a:rPr lang="el-GR" dirty="0"/>
                        <a:t>0,4</a:t>
                      </a:r>
                    </a:p>
                  </a:txBody>
                  <a:tcPr/>
                </a:tc>
                <a:tc>
                  <a:txBody>
                    <a:bodyPr/>
                    <a:lstStyle/>
                    <a:p>
                      <a:pPr algn="ctr"/>
                      <a:r>
                        <a:rPr lang="el-GR" dirty="0"/>
                        <a:t>0,3</a:t>
                      </a:r>
                    </a:p>
                  </a:txBody>
                  <a:tcPr/>
                </a:tc>
                <a:tc>
                  <a:txBody>
                    <a:bodyPr/>
                    <a:lstStyle/>
                    <a:p>
                      <a:pPr algn="ctr"/>
                      <a:r>
                        <a:rPr lang="el-GR" dirty="0"/>
                        <a:t>0,2</a:t>
                      </a:r>
                    </a:p>
                  </a:txBody>
                  <a:tcPr/>
                </a:tc>
                <a:tc>
                  <a:txBody>
                    <a:bodyPr/>
                    <a:lstStyle/>
                    <a:p>
                      <a:pPr algn="ctr"/>
                      <a:r>
                        <a:rPr lang="el-GR" dirty="0"/>
                        <a:t>0,1</a:t>
                      </a:r>
                    </a:p>
                  </a:txBody>
                  <a:tcPr/>
                </a:tc>
                <a:extLst>
                  <a:ext uri="{0D108BD9-81ED-4DB2-BD59-A6C34878D82A}">
                    <a16:rowId xmlns:a16="http://schemas.microsoft.com/office/drawing/2014/main" val="10005"/>
                  </a:ext>
                </a:extLst>
              </a:tr>
              <a:tr h="370840">
                <a:tc>
                  <a:txBody>
                    <a:bodyPr/>
                    <a:lstStyle/>
                    <a:p>
                      <a:r>
                        <a:rPr lang="el-GR" dirty="0"/>
                        <a:t>ΣΤΑΣΕΙΣ</a:t>
                      </a:r>
                    </a:p>
                  </a:txBody>
                  <a:tcPr/>
                </a:tc>
                <a:tc gridSpan="4">
                  <a:txBody>
                    <a:bodyPr/>
                    <a:lstStyle/>
                    <a:p>
                      <a:r>
                        <a:rPr lang="el-GR" dirty="0"/>
                        <a:t>Α</a:t>
                      </a:r>
                      <a:r>
                        <a:rPr lang="el-GR" sz="1400" dirty="0"/>
                        <a:t>Α</a:t>
                      </a:r>
                      <a:r>
                        <a:rPr lang="el-GR" dirty="0"/>
                        <a:t>=(0,4)(10) + (0,3)(8) + (0,2)(6) + (0,1)(4)=8</a:t>
                      </a:r>
                    </a:p>
                  </a:txBody>
                  <a:tcPr/>
                </a:tc>
                <a:tc hMerge="1">
                  <a:txBody>
                    <a:bodyPr/>
                    <a:lstStyle/>
                    <a:p>
                      <a:endParaRPr lang="el-GR" dirty="0"/>
                    </a:p>
                  </a:txBody>
                  <a:tcPr/>
                </a:tc>
                <a:tc hMerge="1">
                  <a:txBody>
                    <a:bodyPr/>
                    <a:lstStyle/>
                    <a:p>
                      <a:endParaRPr lang="el-GR" dirty="0"/>
                    </a:p>
                  </a:txBody>
                  <a:tcPr/>
                </a:tc>
                <a:tc hMerge="1">
                  <a:txBody>
                    <a:bodyPr/>
                    <a:lstStyle/>
                    <a:p>
                      <a:endParaRPr lang="el-GR" dirty="0"/>
                    </a:p>
                  </a:txBody>
                  <a:tcPr/>
                </a:tc>
                <a:extLst>
                  <a:ext uri="{0D108BD9-81ED-4DB2-BD59-A6C34878D82A}">
                    <a16:rowId xmlns:a16="http://schemas.microsoft.com/office/drawing/2014/main" val="10006"/>
                  </a:ext>
                </a:extLst>
              </a:tr>
              <a:tr h="370840">
                <a:tc>
                  <a:txBody>
                    <a:bodyPr/>
                    <a:lstStyle/>
                    <a:p>
                      <a:endParaRPr lang="el-GR" dirty="0"/>
                    </a:p>
                  </a:txBody>
                  <a:tcPr/>
                </a:tc>
                <a:tc gridSpan="4">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dirty="0"/>
                        <a:t>Α</a:t>
                      </a:r>
                      <a:r>
                        <a:rPr lang="el-GR" sz="1400" dirty="0"/>
                        <a:t>Β</a:t>
                      </a:r>
                      <a:r>
                        <a:rPr lang="el-GR" dirty="0"/>
                        <a:t>=(0,4)(8) + (0,3)(9) + (0,2)(8) + (0,1)(3)=7,8</a:t>
                      </a:r>
                    </a:p>
                  </a:txBody>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07"/>
                  </a:ext>
                </a:extLst>
              </a:tr>
              <a:tr h="370840">
                <a:tc>
                  <a:txBody>
                    <a:bodyPr/>
                    <a:lstStyle/>
                    <a:p>
                      <a:endParaRPr lang="el-GR" dirty="0"/>
                    </a:p>
                  </a:txBody>
                  <a:tcPr/>
                </a:tc>
                <a:tc gridSpan="4">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dirty="0"/>
                        <a:t>Α</a:t>
                      </a:r>
                      <a:r>
                        <a:rPr lang="el-GR" sz="1400" dirty="0"/>
                        <a:t>Γ</a:t>
                      </a:r>
                      <a:r>
                        <a:rPr lang="el-GR" dirty="0"/>
                        <a:t>=(0,4)(6) + (0,3)(8) + (0,2)(10) + (0,1)(5)=7,3</a:t>
                      </a:r>
                    </a:p>
                  </a:txBody>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08"/>
                  </a:ext>
                </a:extLst>
              </a:tr>
              <a:tr h="370840">
                <a:tc>
                  <a:txBody>
                    <a:bodyPr/>
                    <a:lstStyle/>
                    <a:p>
                      <a:endParaRPr lang="el-GR" dirty="0"/>
                    </a:p>
                  </a:txBody>
                  <a:tcPr/>
                </a:tc>
                <a:tc gridSpan="4">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dirty="0"/>
                        <a:t>Α</a:t>
                      </a:r>
                      <a:r>
                        <a:rPr lang="el-GR" sz="1400" dirty="0"/>
                        <a:t>Δ</a:t>
                      </a:r>
                      <a:r>
                        <a:rPr lang="el-GR" dirty="0"/>
                        <a:t>=(0,4)(4) + (0,3)(3) + (0,2)(7) + (0,1)(8)=4,7</a:t>
                      </a:r>
                    </a:p>
                  </a:txBody>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09"/>
                  </a:ext>
                </a:extLst>
              </a:tr>
            </a:tbl>
          </a:graphicData>
        </a:graphic>
      </p:graphicFrame>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260648"/>
            <a:ext cx="9144000" cy="1143000"/>
          </a:xfrm>
        </p:spPr>
        <p:txBody>
          <a:bodyPr>
            <a:noAutofit/>
          </a:bodyPr>
          <a:lstStyle/>
          <a:p>
            <a:r>
              <a:rPr lang="el-GR" sz="3200" dirty="0"/>
              <a:t>Η θεωρία της αιτιολογημένης δράση</a:t>
            </a:r>
            <a:br>
              <a:rPr lang="en-US" sz="3200" dirty="0"/>
            </a:br>
            <a:r>
              <a:rPr lang="el-GR" sz="3200" dirty="0"/>
              <a:t>(</a:t>
            </a:r>
            <a:r>
              <a:rPr lang="en-US" sz="3200" dirty="0"/>
              <a:t>Theory of Reasoned Action)</a:t>
            </a:r>
            <a:endParaRPr lang="el-GR" sz="3200" dirty="0"/>
          </a:p>
        </p:txBody>
      </p:sp>
      <p:sp>
        <p:nvSpPr>
          <p:cNvPr id="3" name="2 - Θέση περιεχομένου"/>
          <p:cNvSpPr>
            <a:spLocks noGrp="1"/>
          </p:cNvSpPr>
          <p:nvPr>
            <p:ph idx="1"/>
          </p:nvPr>
        </p:nvSpPr>
        <p:spPr/>
        <p:txBody>
          <a:bodyPr>
            <a:normAutofit fontScale="92500" lnSpcReduction="20000"/>
          </a:bodyPr>
          <a:lstStyle/>
          <a:p>
            <a:r>
              <a:rPr lang="en-US" dirty="0" err="1"/>
              <a:t>Fishbein</a:t>
            </a:r>
            <a:r>
              <a:rPr lang="en-US" dirty="0"/>
              <a:t> and </a:t>
            </a:r>
            <a:r>
              <a:rPr lang="en-US" dirty="0" err="1"/>
              <a:t>Ajzen</a:t>
            </a:r>
            <a:r>
              <a:rPr lang="en-US" dirty="0"/>
              <a:t>.</a:t>
            </a:r>
            <a:endParaRPr lang="el-GR" dirty="0"/>
          </a:p>
          <a:p>
            <a:endParaRPr lang="en-US" dirty="0"/>
          </a:p>
          <a:p>
            <a:r>
              <a:rPr lang="el-GR" dirty="0"/>
              <a:t>Το μοντέλο δεν μετρά στάσεις αλλά πρόθεση για αγορά.</a:t>
            </a:r>
          </a:p>
          <a:p>
            <a:r>
              <a:rPr lang="el-GR" sz="2800" dirty="0"/>
              <a:t>Αγορά Προϊόντος ≈ Πρόθεση για Αγορά = Στάση</a:t>
            </a:r>
          </a:p>
          <a:p>
            <a:r>
              <a:rPr lang="el-GR" sz="2800" dirty="0"/>
              <a:t>Όμως Αγορά Προϊόντος ≠ Στάση</a:t>
            </a:r>
          </a:p>
          <a:p>
            <a:pPr>
              <a:buNone/>
            </a:pPr>
            <a:endParaRPr lang="el-GR" sz="2800" dirty="0"/>
          </a:p>
          <a:p>
            <a:r>
              <a:rPr lang="el-GR" sz="2800" dirty="0"/>
              <a:t>Στο μοντέλο λαμβάνεται υπόψη </a:t>
            </a:r>
            <a:r>
              <a:rPr lang="el-GR" sz="2800" u="sng" dirty="0"/>
              <a:t>η πίεση που ασκείται στον καταναλωτή από το κοινωνικό του περιβάλλον </a:t>
            </a:r>
            <a:r>
              <a:rPr lang="el-GR" sz="2800" dirty="0"/>
              <a:t>η οποία τον ωθεί να αγοράσει προϊόντα που ίσως δεν αποτελούν την πρώτη του προτίμηση.</a:t>
            </a:r>
          </a:p>
          <a:p>
            <a:endParaRPr lang="el-GR" dirty="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Υπόδειγμα </a:t>
            </a:r>
            <a:r>
              <a:rPr lang="en-US" dirty="0"/>
              <a:t>TORA</a:t>
            </a:r>
            <a:endParaRPr lang="el-GR" dirty="0"/>
          </a:p>
        </p:txBody>
      </p:sp>
      <p:graphicFrame>
        <p:nvGraphicFramePr>
          <p:cNvPr id="4" name="3 - Θέση περιεχομένου"/>
          <p:cNvGraphicFramePr>
            <a:graphicFrameLocks noGrp="1"/>
          </p:cNvGraphicFramePr>
          <p:nvPr>
            <p:ph idx="1"/>
          </p:nvPr>
        </p:nvGraphicFramePr>
        <p:xfrm>
          <a:off x="0" y="1484784"/>
          <a:ext cx="4355976" cy="27649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3 - Θέση περιεχομένου"/>
          <p:cNvGraphicFramePr>
            <a:graphicFrameLocks/>
          </p:cNvGraphicFramePr>
          <p:nvPr/>
        </p:nvGraphicFramePr>
        <p:xfrm>
          <a:off x="4572000" y="1412776"/>
          <a:ext cx="4330824" cy="276490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8" name="7 - Στρογγυλεμένο ορθογώνιο"/>
          <p:cNvSpPr/>
          <p:nvPr/>
        </p:nvSpPr>
        <p:spPr>
          <a:xfrm>
            <a:off x="2483768" y="4941168"/>
            <a:ext cx="4104456" cy="792088"/>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l-GR" dirty="0"/>
              <a:t>Πρόθεση για Αγορά (ΠΑ)</a:t>
            </a:r>
          </a:p>
        </p:txBody>
      </p:sp>
      <p:sp>
        <p:nvSpPr>
          <p:cNvPr id="9" name="8 - Στρογγυλεμένο ορθογώνιο"/>
          <p:cNvSpPr/>
          <p:nvPr/>
        </p:nvSpPr>
        <p:spPr>
          <a:xfrm>
            <a:off x="2483768" y="6065912"/>
            <a:ext cx="4104456" cy="792088"/>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l-GR" dirty="0"/>
              <a:t>Συμπεριφορά</a:t>
            </a:r>
          </a:p>
        </p:txBody>
      </p:sp>
      <p:sp>
        <p:nvSpPr>
          <p:cNvPr id="10" name="9 - Βέλος προς τα κάτω"/>
          <p:cNvSpPr/>
          <p:nvPr/>
        </p:nvSpPr>
        <p:spPr>
          <a:xfrm>
            <a:off x="4427984" y="5733256"/>
            <a:ext cx="288032" cy="360040"/>
          </a:xfrm>
          <a:prstGeom prst="down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l-GR"/>
          </a:p>
        </p:txBody>
      </p:sp>
      <p:cxnSp>
        <p:nvCxnSpPr>
          <p:cNvPr id="12" name="11 - Ευθύγραμμο βέλος σύνδεσης"/>
          <p:cNvCxnSpPr/>
          <p:nvPr/>
        </p:nvCxnSpPr>
        <p:spPr>
          <a:xfrm>
            <a:off x="2843808" y="3933056"/>
            <a:ext cx="576064" cy="86409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12 - Ευθύγραμμο βέλος σύνδεσης"/>
          <p:cNvCxnSpPr/>
          <p:nvPr/>
        </p:nvCxnSpPr>
        <p:spPr>
          <a:xfrm flipH="1">
            <a:off x="5724128" y="3933056"/>
            <a:ext cx="576064" cy="86409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 name="15 - TextBox"/>
          <p:cNvSpPr txBox="1"/>
          <p:nvPr/>
        </p:nvSpPr>
        <p:spPr>
          <a:xfrm>
            <a:off x="3203848" y="4005064"/>
            <a:ext cx="720080" cy="369332"/>
          </a:xfrm>
          <a:prstGeom prst="rect">
            <a:avLst/>
          </a:prstGeom>
          <a:noFill/>
        </p:spPr>
        <p:txBody>
          <a:bodyPr wrap="square" rtlCol="0">
            <a:spAutoFit/>
          </a:bodyPr>
          <a:lstStyle/>
          <a:p>
            <a:r>
              <a:rPr lang="el-GR" dirty="0"/>
              <a:t>β1</a:t>
            </a:r>
          </a:p>
        </p:txBody>
      </p:sp>
      <p:sp>
        <p:nvSpPr>
          <p:cNvPr id="17" name="16 - TextBox"/>
          <p:cNvSpPr txBox="1"/>
          <p:nvPr/>
        </p:nvSpPr>
        <p:spPr>
          <a:xfrm>
            <a:off x="5436096" y="4005064"/>
            <a:ext cx="720080" cy="369332"/>
          </a:xfrm>
          <a:prstGeom prst="rect">
            <a:avLst/>
          </a:prstGeom>
          <a:noFill/>
        </p:spPr>
        <p:txBody>
          <a:bodyPr wrap="square" rtlCol="0">
            <a:spAutoFit/>
          </a:bodyPr>
          <a:lstStyle/>
          <a:p>
            <a:r>
              <a:rPr lang="el-GR" dirty="0"/>
              <a:t>β2</a:t>
            </a:r>
          </a:p>
        </p:txBody>
      </p:sp>
      <p:sp>
        <p:nvSpPr>
          <p:cNvPr id="18" name="17 - TextBox"/>
          <p:cNvSpPr txBox="1"/>
          <p:nvPr/>
        </p:nvSpPr>
        <p:spPr>
          <a:xfrm>
            <a:off x="6732240" y="5157192"/>
            <a:ext cx="2411760" cy="369332"/>
          </a:xfrm>
          <a:prstGeom prst="rect">
            <a:avLst/>
          </a:prstGeom>
          <a:noFill/>
        </p:spPr>
        <p:txBody>
          <a:bodyPr wrap="square" rtlCol="0">
            <a:spAutoFit/>
          </a:bodyPr>
          <a:lstStyle/>
          <a:p>
            <a:r>
              <a:rPr lang="el-GR" dirty="0"/>
              <a:t>ΠΑ= β1(ΣΣ) + β2 (ΥΚ)</a:t>
            </a:r>
          </a:p>
        </p:txBody>
      </p:sp>
      <p:sp>
        <p:nvSpPr>
          <p:cNvPr id="19" name="18 - TextBox"/>
          <p:cNvSpPr txBox="1"/>
          <p:nvPr/>
        </p:nvSpPr>
        <p:spPr>
          <a:xfrm>
            <a:off x="6948264" y="4005064"/>
            <a:ext cx="2376264" cy="369332"/>
          </a:xfrm>
          <a:prstGeom prst="rect">
            <a:avLst/>
          </a:prstGeom>
          <a:noFill/>
        </p:spPr>
        <p:txBody>
          <a:bodyPr wrap="square" rtlCol="0">
            <a:spAutoFit/>
          </a:bodyPr>
          <a:lstStyle/>
          <a:p>
            <a:r>
              <a:rPr lang="el-GR" dirty="0"/>
              <a:t>ΥΚ=Σ(</a:t>
            </a:r>
            <a:r>
              <a:rPr lang="el-GR" dirty="0" err="1"/>
              <a:t>ΚΑψ</a:t>
            </a:r>
            <a:r>
              <a:rPr lang="el-GR" dirty="0"/>
              <a:t>)(</a:t>
            </a:r>
            <a:r>
              <a:rPr lang="el-GR" dirty="0" err="1"/>
              <a:t>Ωσψ</a:t>
            </a:r>
            <a:r>
              <a:rPr lang="el-GR" dirty="0"/>
              <a:t>)</a:t>
            </a:r>
          </a:p>
        </p:txBody>
      </p:sp>
      <p:sp>
        <p:nvSpPr>
          <p:cNvPr id="20" name="19 - TextBox"/>
          <p:cNvSpPr txBox="1"/>
          <p:nvPr/>
        </p:nvSpPr>
        <p:spPr>
          <a:xfrm>
            <a:off x="7380312" y="4293096"/>
            <a:ext cx="792088" cy="261610"/>
          </a:xfrm>
          <a:prstGeom prst="rect">
            <a:avLst/>
          </a:prstGeom>
          <a:noFill/>
        </p:spPr>
        <p:txBody>
          <a:bodyPr wrap="square" rtlCol="0">
            <a:spAutoFit/>
          </a:bodyPr>
          <a:lstStyle/>
          <a:p>
            <a:r>
              <a:rPr lang="el-GR" sz="1050" dirty="0"/>
              <a:t>ψ=1</a:t>
            </a:r>
          </a:p>
        </p:txBody>
      </p:sp>
      <p:sp>
        <p:nvSpPr>
          <p:cNvPr id="21" name="20 - TextBox"/>
          <p:cNvSpPr txBox="1"/>
          <p:nvPr/>
        </p:nvSpPr>
        <p:spPr>
          <a:xfrm>
            <a:off x="7452320" y="3861048"/>
            <a:ext cx="792088" cy="261610"/>
          </a:xfrm>
          <a:prstGeom prst="rect">
            <a:avLst/>
          </a:prstGeom>
          <a:noFill/>
        </p:spPr>
        <p:txBody>
          <a:bodyPr wrap="square" rtlCol="0">
            <a:spAutoFit/>
          </a:bodyPr>
          <a:lstStyle/>
          <a:p>
            <a:r>
              <a:rPr lang="el-GR" sz="1050" dirty="0"/>
              <a:t>ν</a:t>
            </a:r>
          </a:p>
        </p:txBody>
      </p:sp>
      <p:sp>
        <p:nvSpPr>
          <p:cNvPr id="22" name="21 - TextBox"/>
          <p:cNvSpPr txBox="1"/>
          <p:nvPr/>
        </p:nvSpPr>
        <p:spPr>
          <a:xfrm>
            <a:off x="0" y="4077072"/>
            <a:ext cx="2376264" cy="369332"/>
          </a:xfrm>
          <a:prstGeom prst="rect">
            <a:avLst/>
          </a:prstGeom>
          <a:noFill/>
        </p:spPr>
        <p:txBody>
          <a:bodyPr wrap="square" rtlCol="0">
            <a:spAutoFit/>
          </a:bodyPr>
          <a:lstStyle/>
          <a:p>
            <a:r>
              <a:rPr lang="el-GR" dirty="0"/>
              <a:t>ΣΣ=Σ(Πχ)(Εχ)</a:t>
            </a:r>
          </a:p>
        </p:txBody>
      </p:sp>
      <p:sp>
        <p:nvSpPr>
          <p:cNvPr id="23" name="22 - TextBox"/>
          <p:cNvSpPr txBox="1"/>
          <p:nvPr/>
        </p:nvSpPr>
        <p:spPr>
          <a:xfrm>
            <a:off x="432048" y="4365104"/>
            <a:ext cx="792088" cy="261610"/>
          </a:xfrm>
          <a:prstGeom prst="rect">
            <a:avLst/>
          </a:prstGeom>
          <a:noFill/>
        </p:spPr>
        <p:txBody>
          <a:bodyPr wrap="square" rtlCol="0">
            <a:spAutoFit/>
          </a:bodyPr>
          <a:lstStyle/>
          <a:p>
            <a:r>
              <a:rPr lang="el-GR" sz="1050" dirty="0"/>
              <a:t>χ=1</a:t>
            </a:r>
          </a:p>
        </p:txBody>
      </p:sp>
      <p:sp>
        <p:nvSpPr>
          <p:cNvPr id="24" name="23 - TextBox"/>
          <p:cNvSpPr txBox="1"/>
          <p:nvPr/>
        </p:nvSpPr>
        <p:spPr>
          <a:xfrm>
            <a:off x="504056" y="3933056"/>
            <a:ext cx="792088" cy="261610"/>
          </a:xfrm>
          <a:prstGeom prst="rect">
            <a:avLst/>
          </a:prstGeom>
          <a:noFill/>
        </p:spPr>
        <p:txBody>
          <a:bodyPr wrap="square" rtlCol="0">
            <a:spAutoFit/>
          </a:bodyPr>
          <a:lstStyle/>
          <a:p>
            <a:r>
              <a:rPr lang="el-GR" sz="1050" dirty="0"/>
              <a:t>ν</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332656" y="692696"/>
            <a:ext cx="8229600" cy="1143000"/>
          </a:xfrm>
        </p:spPr>
        <p:txBody>
          <a:bodyPr/>
          <a:lstStyle/>
          <a:p>
            <a:r>
              <a:rPr lang="el-GR" dirty="0"/>
              <a:t>Υπόδειγμα </a:t>
            </a:r>
            <a:r>
              <a:rPr lang="en-US" dirty="0"/>
              <a:t>TORA</a:t>
            </a:r>
            <a:endParaRPr lang="el-GR" dirty="0"/>
          </a:p>
        </p:txBody>
      </p:sp>
      <p:grpSp>
        <p:nvGrpSpPr>
          <p:cNvPr id="12" name="11 - Ομάδα"/>
          <p:cNvGrpSpPr/>
          <p:nvPr/>
        </p:nvGrpSpPr>
        <p:grpSpPr>
          <a:xfrm>
            <a:off x="5652120" y="548680"/>
            <a:ext cx="4320480" cy="2304256"/>
            <a:chOff x="539552" y="1772816"/>
            <a:chExt cx="4320480" cy="2304256"/>
          </a:xfrm>
        </p:grpSpPr>
        <p:sp>
          <p:nvSpPr>
            <p:cNvPr id="4" name="3 - TextBox"/>
            <p:cNvSpPr txBox="1"/>
            <p:nvPr/>
          </p:nvSpPr>
          <p:spPr>
            <a:xfrm>
              <a:off x="539552" y="1772816"/>
              <a:ext cx="4320480" cy="461665"/>
            </a:xfrm>
            <a:prstGeom prst="rect">
              <a:avLst/>
            </a:prstGeom>
            <a:noFill/>
          </p:spPr>
          <p:txBody>
            <a:bodyPr wrap="square" rtlCol="0">
              <a:spAutoFit/>
            </a:bodyPr>
            <a:lstStyle/>
            <a:p>
              <a:r>
                <a:rPr lang="el-GR" sz="2400" dirty="0"/>
                <a:t>ΠΑ= β1(ΣΣ) + β2 (ΥΚ)</a:t>
              </a:r>
            </a:p>
          </p:txBody>
        </p:sp>
        <p:sp>
          <p:nvSpPr>
            <p:cNvPr id="5" name="4 - TextBox"/>
            <p:cNvSpPr txBox="1"/>
            <p:nvPr/>
          </p:nvSpPr>
          <p:spPr>
            <a:xfrm>
              <a:off x="539552" y="2492896"/>
              <a:ext cx="3600400" cy="523220"/>
            </a:xfrm>
            <a:prstGeom prst="rect">
              <a:avLst/>
            </a:prstGeom>
            <a:noFill/>
          </p:spPr>
          <p:txBody>
            <a:bodyPr wrap="square" rtlCol="0">
              <a:spAutoFit/>
            </a:bodyPr>
            <a:lstStyle/>
            <a:p>
              <a:r>
                <a:rPr lang="el-GR" sz="2800" dirty="0"/>
                <a:t>ΥΚ=Σ(</a:t>
              </a:r>
              <a:r>
                <a:rPr lang="el-GR" sz="2800" dirty="0" err="1"/>
                <a:t>ΚΑψ</a:t>
              </a:r>
              <a:r>
                <a:rPr lang="el-GR" sz="2800" dirty="0"/>
                <a:t>)(</a:t>
              </a:r>
              <a:r>
                <a:rPr lang="el-GR" sz="2800" dirty="0" err="1"/>
                <a:t>ΩΣψ</a:t>
              </a:r>
              <a:r>
                <a:rPr lang="el-GR" sz="2800" dirty="0"/>
                <a:t>)</a:t>
              </a:r>
            </a:p>
          </p:txBody>
        </p:sp>
        <p:sp>
          <p:nvSpPr>
            <p:cNvPr id="6" name="5 - TextBox"/>
            <p:cNvSpPr txBox="1"/>
            <p:nvPr/>
          </p:nvSpPr>
          <p:spPr>
            <a:xfrm>
              <a:off x="1187624" y="2924944"/>
              <a:ext cx="1200133" cy="307777"/>
            </a:xfrm>
            <a:prstGeom prst="rect">
              <a:avLst/>
            </a:prstGeom>
            <a:noFill/>
          </p:spPr>
          <p:txBody>
            <a:bodyPr wrap="square" rtlCol="0">
              <a:spAutoFit/>
            </a:bodyPr>
            <a:lstStyle/>
            <a:p>
              <a:r>
                <a:rPr lang="el-GR" sz="1400" dirty="0"/>
                <a:t>ψ=1</a:t>
              </a:r>
            </a:p>
          </p:txBody>
        </p:sp>
        <p:sp>
          <p:nvSpPr>
            <p:cNvPr id="7" name="6 - TextBox"/>
            <p:cNvSpPr txBox="1"/>
            <p:nvPr/>
          </p:nvSpPr>
          <p:spPr>
            <a:xfrm>
              <a:off x="1259632" y="2348880"/>
              <a:ext cx="1200133" cy="307777"/>
            </a:xfrm>
            <a:prstGeom prst="rect">
              <a:avLst/>
            </a:prstGeom>
            <a:noFill/>
          </p:spPr>
          <p:txBody>
            <a:bodyPr wrap="square" rtlCol="0">
              <a:spAutoFit/>
            </a:bodyPr>
            <a:lstStyle/>
            <a:p>
              <a:r>
                <a:rPr lang="el-GR" sz="1400" dirty="0"/>
                <a:t>ν</a:t>
              </a:r>
            </a:p>
          </p:txBody>
        </p:sp>
        <p:sp>
          <p:nvSpPr>
            <p:cNvPr id="8" name="7 - TextBox"/>
            <p:cNvSpPr txBox="1"/>
            <p:nvPr/>
          </p:nvSpPr>
          <p:spPr>
            <a:xfrm>
              <a:off x="539552" y="3356992"/>
              <a:ext cx="2592288" cy="523220"/>
            </a:xfrm>
            <a:prstGeom prst="rect">
              <a:avLst/>
            </a:prstGeom>
            <a:noFill/>
          </p:spPr>
          <p:txBody>
            <a:bodyPr wrap="square" rtlCol="0">
              <a:spAutoFit/>
            </a:bodyPr>
            <a:lstStyle/>
            <a:p>
              <a:r>
                <a:rPr lang="el-GR" sz="2800" dirty="0"/>
                <a:t>ΣΣ=Σ(Πχ)(Εχ)</a:t>
              </a:r>
            </a:p>
          </p:txBody>
        </p:sp>
        <p:sp>
          <p:nvSpPr>
            <p:cNvPr id="9" name="8 - TextBox"/>
            <p:cNvSpPr txBox="1"/>
            <p:nvPr/>
          </p:nvSpPr>
          <p:spPr>
            <a:xfrm>
              <a:off x="1115616" y="3738518"/>
              <a:ext cx="864096" cy="338554"/>
            </a:xfrm>
            <a:prstGeom prst="rect">
              <a:avLst/>
            </a:prstGeom>
            <a:noFill/>
          </p:spPr>
          <p:txBody>
            <a:bodyPr wrap="square" rtlCol="0">
              <a:spAutoFit/>
            </a:bodyPr>
            <a:lstStyle/>
            <a:p>
              <a:r>
                <a:rPr lang="el-GR" sz="1600" dirty="0"/>
                <a:t>χ=1</a:t>
              </a:r>
            </a:p>
          </p:txBody>
        </p:sp>
        <p:sp>
          <p:nvSpPr>
            <p:cNvPr id="10" name="9 - TextBox"/>
            <p:cNvSpPr txBox="1"/>
            <p:nvPr/>
          </p:nvSpPr>
          <p:spPr>
            <a:xfrm>
              <a:off x="1259632" y="3212976"/>
              <a:ext cx="864096" cy="307777"/>
            </a:xfrm>
            <a:prstGeom prst="rect">
              <a:avLst/>
            </a:prstGeom>
            <a:noFill/>
          </p:spPr>
          <p:txBody>
            <a:bodyPr wrap="square" rtlCol="0">
              <a:spAutoFit/>
            </a:bodyPr>
            <a:lstStyle/>
            <a:p>
              <a:r>
                <a:rPr lang="el-GR" sz="1400" dirty="0"/>
                <a:t>ν</a:t>
              </a:r>
            </a:p>
          </p:txBody>
        </p:sp>
      </p:grpSp>
      <p:sp>
        <p:nvSpPr>
          <p:cNvPr id="11" name="10 - TextBox"/>
          <p:cNvSpPr txBox="1"/>
          <p:nvPr/>
        </p:nvSpPr>
        <p:spPr>
          <a:xfrm>
            <a:off x="0" y="2333685"/>
            <a:ext cx="9144000" cy="4524315"/>
          </a:xfrm>
          <a:prstGeom prst="rect">
            <a:avLst/>
          </a:prstGeom>
          <a:noFill/>
        </p:spPr>
        <p:txBody>
          <a:bodyPr wrap="square" rtlCol="0">
            <a:spAutoFit/>
          </a:bodyPr>
          <a:lstStyle/>
          <a:p>
            <a:r>
              <a:rPr lang="el-GR" dirty="0"/>
              <a:t>ΠΑ= Πρόθεση για Αγορά</a:t>
            </a:r>
          </a:p>
          <a:p>
            <a:endParaRPr lang="el-GR" dirty="0"/>
          </a:p>
          <a:p>
            <a:r>
              <a:rPr lang="el-GR" dirty="0"/>
              <a:t>β1 και β2 = συντελεστές παλινδρόμησης, σχετικές βαρύτητες μεταβλητών που προσδιορίζονται εμπειρικά.</a:t>
            </a:r>
          </a:p>
          <a:p>
            <a:endParaRPr lang="el-GR" dirty="0"/>
          </a:p>
          <a:p>
            <a:r>
              <a:rPr lang="el-GR" dirty="0"/>
              <a:t>ΣΣ= στάση για την εκτέλεση μιας συγκεκριμένης συμπεριφοράς (π.χ. θετικής στάση για την αγορά του Χ προϊόντος)</a:t>
            </a:r>
          </a:p>
          <a:p>
            <a:endParaRPr lang="el-GR" dirty="0"/>
          </a:p>
          <a:p>
            <a:r>
              <a:rPr lang="el-GR" dirty="0"/>
              <a:t>ΥΚ= υποκειμενικός κανόνας (</a:t>
            </a:r>
            <a:r>
              <a:rPr lang="en-US" dirty="0"/>
              <a:t>subjective norm) </a:t>
            </a:r>
            <a:r>
              <a:rPr lang="el-GR" dirty="0"/>
              <a:t>ή η αντίληψη του ατόμου για το τι πιστεύουν οι άλλοι πως  θα πρέπει αυτός να κάνει</a:t>
            </a:r>
          </a:p>
          <a:p>
            <a:endParaRPr lang="el-GR" dirty="0"/>
          </a:p>
          <a:p>
            <a:r>
              <a:rPr lang="el-GR" dirty="0" err="1"/>
              <a:t>ΚΑψ</a:t>
            </a:r>
            <a:r>
              <a:rPr lang="el-GR" dirty="0"/>
              <a:t>= κανονιστική άποψη (</a:t>
            </a:r>
            <a:r>
              <a:rPr lang="en-US" dirty="0"/>
              <a:t>normative belief) </a:t>
            </a:r>
            <a:r>
              <a:rPr lang="el-GR" dirty="0"/>
              <a:t>ή η εντύπωση του ατόμου ότι το ψ άτομο πιστεύει ότι, αυτός θα πρέπει ή δεν θα πρέπει να προβεί στη συγκεκριμένη συμπεριφορά. </a:t>
            </a:r>
          </a:p>
          <a:p>
            <a:endParaRPr lang="el-GR" dirty="0"/>
          </a:p>
          <a:p>
            <a:r>
              <a:rPr lang="el-GR" dirty="0" err="1"/>
              <a:t>ΩΣψ</a:t>
            </a:r>
            <a:r>
              <a:rPr lang="el-GR" dirty="0"/>
              <a:t>= ώθηση για συμμόρφωση (</a:t>
            </a:r>
            <a:r>
              <a:rPr lang="en-US" dirty="0"/>
              <a:t>motivation to comply) </a:t>
            </a:r>
            <a:r>
              <a:rPr lang="el-GR" dirty="0"/>
              <a:t>με την επιρροή που ασκεί ο ψ πάνω στο άτομο.</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Υπόδειγμα </a:t>
            </a:r>
            <a:r>
              <a:rPr lang="en-US" dirty="0"/>
              <a:t>TORA</a:t>
            </a:r>
            <a:endParaRPr lang="el-GR" dirty="0"/>
          </a:p>
        </p:txBody>
      </p:sp>
      <p:sp>
        <p:nvSpPr>
          <p:cNvPr id="3" name="2 - Θέση περιεχομένου"/>
          <p:cNvSpPr>
            <a:spLocks noGrp="1"/>
          </p:cNvSpPr>
          <p:nvPr>
            <p:ph idx="1"/>
          </p:nvPr>
        </p:nvSpPr>
        <p:spPr>
          <a:xfrm>
            <a:off x="457200" y="1600200"/>
            <a:ext cx="8507288" cy="4525963"/>
          </a:xfrm>
        </p:spPr>
        <p:txBody>
          <a:bodyPr>
            <a:normAutofit fontScale="77500" lnSpcReduction="20000"/>
          </a:bodyPr>
          <a:lstStyle/>
          <a:p>
            <a:r>
              <a:rPr lang="el-GR" dirty="0"/>
              <a:t>Πχ : Η τιμή του Χ προϊόντος είναι κάτω των140€</a:t>
            </a:r>
          </a:p>
          <a:p>
            <a:pPr lvl="1" algn="ctr">
              <a:buNone/>
            </a:pPr>
            <a:r>
              <a:rPr lang="el-GR" sz="2400" dirty="0"/>
              <a:t>Πολύ Απίθανο 1 2 3 4 5 6 7 8 9 10 Πολύ Πιθανό</a:t>
            </a:r>
          </a:p>
          <a:p>
            <a:pPr lvl="1" algn="ctr">
              <a:buNone/>
            </a:pPr>
            <a:endParaRPr lang="el-GR" sz="2400" dirty="0"/>
          </a:p>
          <a:p>
            <a:r>
              <a:rPr lang="el-GR" dirty="0"/>
              <a:t>Εχ: Το Χ προϊόν πρέπει να κοστίζει κάτω από 140€</a:t>
            </a:r>
          </a:p>
          <a:p>
            <a:pPr algn="ctr">
              <a:buNone/>
            </a:pPr>
            <a:r>
              <a:rPr lang="el-GR" dirty="0"/>
              <a:t>	</a:t>
            </a:r>
            <a:r>
              <a:rPr lang="el-GR" sz="2400" dirty="0"/>
              <a:t>Πολύ Κακό -3 -2 -1 0 1 2 3 Πολύ Καλό</a:t>
            </a:r>
          </a:p>
          <a:p>
            <a:pPr algn="ctr">
              <a:buNone/>
            </a:pPr>
            <a:endParaRPr lang="el-GR" sz="2400" dirty="0"/>
          </a:p>
          <a:p>
            <a:r>
              <a:rPr lang="el-GR" dirty="0" err="1"/>
              <a:t>ΚΑψ</a:t>
            </a:r>
            <a:r>
              <a:rPr lang="el-GR" dirty="0"/>
              <a:t>: Οι φίλοι με τους οποίους κάνω παρέα συνήθως πιστεύουν ότι</a:t>
            </a:r>
          </a:p>
          <a:p>
            <a:pPr lvl="1" algn="ctr">
              <a:buNone/>
            </a:pPr>
            <a:r>
              <a:rPr lang="el-GR" sz="2400" dirty="0"/>
              <a:t>Δεν θα πρέπει 1 2 3 4 5 6 7 8 9 10 Θα πρέπει</a:t>
            </a:r>
          </a:p>
          <a:p>
            <a:pPr lvl="1" algn="ctr">
              <a:buNone/>
            </a:pPr>
            <a:endParaRPr lang="el-GR" sz="2400" dirty="0"/>
          </a:p>
          <a:p>
            <a:r>
              <a:rPr lang="el-GR" dirty="0" err="1"/>
              <a:t>ΩΣψ</a:t>
            </a:r>
            <a:r>
              <a:rPr lang="el-GR" dirty="0"/>
              <a:t>: Γενικά </a:t>
            </a:r>
          </a:p>
          <a:p>
            <a:pPr lvl="1" algn="ctr">
              <a:buNone/>
            </a:pPr>
            <a:r>
              <a:rPr lang="el-GR" sz="2600" dirty="0"/>
              <a:t>Δεν θα ήθελα -3 -2 -1 0 1 2 3 Θα ήθελα</a:t>
            </a:r>
          </a:p>
          <a:p>
            <a:pPr lvl="1">
              <a:buNone/>
            </a:pPr>
            <a:r>
              <a:rPr lang="el-GR" dirty="0"/>
              <a:t>Να κάνω αυτό που οι φίλοι μου νομίζουν πως πρέπει να κάνω</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Στρατηγικές αλλαγής στάσεων καταναλωτών</a:t>
            </a:r>
          </a:p>
        </p:txBody>
      </p:sp>
      <p:sp>
        <p:nvSpPr>
          <p:cNvPr id="3" name="2 - Θέση περιεχομένου"/>
          <p:cNvSpPr>
            <a:spLocks noGrp="1"/>
          </p:cNvSpPr>
          <p:nvPr>
            <p:ph idx="1"/>
          </p:nvPr>
        </p:nvSpPr>
        <p:spPr/>
        <p:txBody>
          <a:bodyPr>
            <a:normAutofit fontScale="77500" lnSpcReduction="20000"/>
          </a:bodyPr>
          <a:lstStyle/>
          <a:p>
            <a:pPr marL="514350" indent="-514350" algn="just">
              <a:buFont typeface="+mj-lt"/>
              <a:buAutoNum type="arabicPeriod"/>
            </a:pPr>
            <a:r>
              <a:rPr lang="el-GR" b="1" dirty="0"/>
              <a:t>Αύξηση των Πχ για τη μάρκα σε χαρακτηριστικά – κλειδιά του προϊόντος. </a:t>
            </a:r>
          </a:p>
          <a:p>
            <a:pPr marL="914400" lvl="1" indent="-514350" algn="just"/>
            <a:r>
              <a:rPr lang="el-GR" dirty="0"/>
              <a:t>Βελτίωση χαρακτηριστικών και </a:t>
            </a:r>
          </a:p>
          <a:p>
            <a:pPr marL="914400" lvl="1" indent="-514350"/>
            <a:r>
              <a:rPr lang="el-GR" dirty="0"/>
              <a:t>Ενίσχυση προσπαθειών προβολής (προώθηση πωλήσεων, διανομή δωρεάν δειγμάτων, ειδικές τιμές)</a:t>
            </a:r>
          </a:p>
          <a:p>
            <a:pPr marL="914400" lvl="1" indent="-514350"/>
            <a:endParaRPr lang="el-GR" sz="2400" dirty="0"/>
          </a:p>
          <a:p>
            <a:pPr marL="514350" indent="-514350">
              <a:buFont typeface="+mj-lt"/>
              <a:buAutoNum type="arabicPeriod"/>
            </a:pPr>
            <a:r>
              <a:rPr lang="el-GR" b="1" dirty="0"/>
              <a:t>Αύξηση της σημαντικότητας ενός χαρακτηριστικού-κλειδιού (Εχ)</a:t>
            </a:r>
          </a:p>
          <a:p>
            <a:pPr marL="914400" lvl="1" indent="-514350"/>
            <a:r>
              <a:rPr lang="el-GR" dirty="0"/>
              <a:t>Επιλογή χαρακτηριστικού που αξιολογείται πολύ θετικά από καταναλωτή.</a:t>
            </a:r>
          </a:p>
          <a:p>
            <a:pPr marL="914400" lvl="1" indent="-514350"/>
            <a:r>
              <a:rPr lang="el-GR" dirty="0"/>
              <a:t>Να πειστεί ο καταναλωτής να θεωρήσει το χαρακτηριστικό αυτό περισσότερο σημαντικό από ότι, το θεωρούσε πριν.</a:t>
            </a:r>
          </a:p>
          <a:p>
            <a:pPr marL="914400" lvl="1" indent="-514350"/>
            <a:r>
              <a:rPr lang="el-GR" dirty="0"/>
              <a:t>Δυο βασικά χαρακτηριστικά είναι η αξία και η τιμή. </a:t>
            </a:r>
          </a:p>
          <a:p>
            <a:pPr marL="514350" indent="-514350">
              <a:buFont typeface="+mj-lt"/>
              <a:buAutoNum type="arabicPeriod"/>
            </a:pPr>
            <a:endParaRPr lang="el-GR" dirty="0"/>
          </a:p>
          <a:p>
            <a:pPr marL="914400" lvl="1" indent="-514350" algn="just">
              <a:buFont typeface="+mj-lt"/>
              <a:buAutoNum type="arabicPeriod"/>
            </a:pPr>
            <a:endParaRPr lang="el-GR" sz="2400" dirty="0"/>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Στρατηγικές αλλαγής στάσεων καταναλωτών</a:t>
            </a:r>
          </a:p>
        </p:txBody>
      </p:sp>
      <p:sp>
        <p:nvSpPr>
          <p:cNvPr id="3" name="2 - Θέση περιεχομένου"/>
          <p:cNvSpPr>
            <a:spLocks noGrp="1"/>
          </p:cNvSpPr>
          <p:nvPr>
            <p:ph idx="1"/>
          </p:nvPr>
        </p:nvSpPr>
        <p:spPr>
          <a:xfrm>
            <a:off x="395536" y="1772817"/>
            <a:ext cx="8229600" cy="3456384"/>
          </a:xfrm>
        </p:spPr>
        <p:txBody>
          <a:bodyPr>
            <a:normAutofit lnSpcReduction="10000"/>
          </a:bodyPr>
          <a:lstStyle/>
          <a:p>
            <a:pPr marL="514350" indent="-514350">
              <a:buFont typeface="+mj-lt"/>
              <a:buAutoNum type="arabicPeriod" startAt="3"/>
            </a:pPr>
            <a:r>
              <a:rPr lang="el-GR" sz="3000" b="1" dirty="0"/>
              <a:t>Πρόσθεση ενός εντελώς νέου χαρακτηριστικού στη μάρκα – πρόσθεση ενός χ ακόμη.</a:t>
            </a:r>
          </a:p>
          <a:p>
            <a:pPr marL="914400" lvl="1" indent="-514350"/>
            <a:r>
              <a:rPr lang="el-GR" sz="2000" dirty="0"/>
              <a:t>Δημιουργία μιας καινούριας </a:t>
            </a:r>
            <a:r>
              <a:rPr lang="el-GR" sz="2000" dirty="0" err="1"/>
              <a:t>ωφελίμοτητας</a:t>
            </a:r>
            <a:r>
              <a:rPr lang="el-GR" sz="2000" dirty="0"/>
              <a:t> που το προϊόν θα προσφέρει στον καταναλωτή.</a:t>
            </a:r>
          </a:p>
          <a:p>
            <a:pPr marL="914400" lvl="1" indent="-514350"/>
            <a:r>
              <a:rPr lang="el-GR" sz="2000" dirty="0"/>
              <a:t>Παράδειγμα της οδοντόκρεμας </a:t>
            </a:r>
            <a:r>
              <a:rPr lang="en-US" sz="2000" dirty="0"/>
              <a:t>Crest </a:t>
            </a:r>
            <a:r>
              <a:rPr lang="el-GR" sz="2000" dirty="0"/>
              <a:t>της </a:t>
            </a:r>
            <a:r>
              <a:rPr lang="en-US" sz="2000" dirty="0"/>
              <a:t>P&amp;G </a:t>
            </a:r>
            <a:r>
              <a:rPr lang="el-GR" sz="2000" dirty="0"/>
              <a:t>η οποία πρόσθεσε το </a:t>
            </a:r>
            <a:r>
              <a:rPr lang="en-US" sz="2000" dirty="0"/>
              <a:t>fluoride.</a:t>
            </a:r>
          </a:p>
          <a:p>
            <a:pPr marL="914400" lvl="1" indent="-514350"/>
            <a:r>
              <a:rPr lang="el-GR" sz="2000" dirty="0"/>
              <a:t>Η εισαγωγή ενός νέου χαρακτηριστικού – καινοτομία – «δίνει πόντους» στη μάρκα εωσότου οι ανταγωνιστές να συμπεριλάβουν το νέο χαρακτηριστικό.</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Στρατηγικές αλλαγής στάσεων καταναλωτών</a:t>
            </a:r>
          </a:p>
        </p:txBody>
      </p:sp>
      <p:sp>
        <p:nvSpPr>
          <p:cNvPr id="3" name="2 - Θέση περιεχομένου"/>
          <p:cNvSpPr>
            <a:spLocks noGrp="1"/>
          </p:cNvSpPr>
          <p:nvPr>
            <p:ph idx="1"/>
          </p:nvPr>
        </p:nvSpPr>
        <p:spPr>
          <a:xfrm>
            <a:off x="457200" y="1600200"/>
            <a:ext cx="8229600" cy="3196951"/>
          </a:xfrm>
        </p:spPr>
        <p:txBody>
          <a:bodyPr>
            <a:normAutofit fontScale="70000" lnSpcReduction="20000"/>
          </a:bodyPr>
          <a:lstStyle/>
          <a:p>
            <a:pPr marL="514350" indent="-514350">
              <a:buFont typeface="+mj-lt"/>
              <a:buAutoNum type="arabicPeriod" startAt="4"/>
            </a:pPr>
            <a:r>
              <a:rPr lang="el-GR" b="1" dirty="0"/>
              <a:t>Μείωση της σημαντικότητας ενός αδύναμου χαρακτηριστικού.</a:t>
            </a:r>
          </a:p>
          <a:p>
            <a:pPr marL="914400" lvl="1" indent="-514350"/>
            <a:r>
              <a:rPr lang="el-GR" dirty="0"/>
              <a:t>Επιλογή ενός χαρακτηριστικού στο οποίο δεν αξιολογείται θετικά η μάρκα από τους καταναλωτές.</a:t>
            </a:r>
          </a:p>
          <a:p>
            <a:pPr marL="914400" lvl="1" indent="-514350"/>
            <a:r>
              <a:rPr lang="el-GR" dirty="0"/>
              <a:t>Να τους πείσουμε ότι, το χαρακτηριστικό αυτό δεν είναι τόσο σημαντικό όσο το θεωρούν.</a:t>
            </a:r>
          </a:p>
          <a:p>
            <a:pPr marL="914400" lvl="1" indent="-514350"/>
            <a:r>
              <a:rPr lang="el-GR" dirty="0"/>
              <a:t>Ακριβά προϊόντα – επιδιώκουν να μειώσουν τη σημαντικότητα του χαρακτηριστικού τιμή.</a:t>
            </a:r>
          </a:p>
          <a:p>
            <a:pPr marL="914400" lvl="1" indent="-514350"/>
            <a:r>
              <a:rPr lang="el-GR" dirty="0"/>
              <a:t>Π.χ. «Τα διαμάντια είναι για πάντα»</a:t>
            </a:r>
          </a:p>
          <a:p>
            <a:pPr marL="914400" lvl="1" indent="-514350"/>
            <a:r>
              <a:rPr lang="en-US" dirty="0" err="1"/>
              <a:t>Loreal</a:t>
            </a:r>
            <a:r>
              <a:rPr lang="en-US" dirty="0"/>
              <a:t> </a:t>
            </a:r>
            <a:r>
              <a:rPr lang="el-GR" dirty="0"/>
              <a:t>για βαφές μαλλιών «Κοστίζουμε περισσότερο αλλά αυτοί που μας χρησιμοποιούν πιστεύουν ότι, πραγματικά το αξίζουμε»</a:t>
            </a:r>
          </a:p>
        </p:txBody>
      </p:sp>
      <p:sp>
        <p:nvSpPr>
          <p:cNvPr id="4" name="2 - Θέση περιεχομένου"/>
          <p:cNvSpPr txBox="1">
            <a:spLocks/>
          </p:cNvSpPr>
          <p:nvPr/>
        </p:nvSpPr>
        <p:spPr>
          <a:xfrm>
            <a:off x="683568" y="4885184"/>
            <a:ext cx="8229600" cy="1972816"/>
          </a:xfrm>
          <a:prstGeom prst="rect">
            <a:avLst/>
          </a:prstGeom>
        </p:spPr>
        <p:txBody>
          <a:bodyPr vert="horz" lIns="91440" tIns="45720" rIns="91440" bIns="45720" rtlCol="0">
            <a:normAutofit/>
          </a:bodyPr>
          <a:lstStyle/>
          <a:p>
            <a:pPr marL="514350" marR="0" lvl="0" indent="-514350" algn="l" defTabSz="914400" rtl="0" eaLnBrk="1" fontAlgn="auto" latinLnBrk="0" hangingPunct="1">
              <a:lnSpc>
                <a:spcPct val="100000"/>
              </a:lnSpc>
              <a:spcBef>
                <a:spcPct val="20000"/>
              </a:spcBef>
              <a:spcAft>
                <a:spcPts val="0"/>
              </a:spcAft>
              <a:buClrTx/>
              <a:buSzTx/>
              <a:buFont typeface="+mj-lt"/>
              <a:buAutoNum type="arabicPeriod" startAt="5"/>
              <a:tabLst/>
              <a:defRPr/>
            </a:pPr>
            <a:r>
              <a:rPr lang="el-GR" sz="2200" b="1" dirty="0"/>
              <a:t>Μείωση των Πχ ανταγωνιστριών μαρκών.</a:t>
            </a:r>
          </a:p>
          <a:p>
            <a:pPr marL="914400" marR="0" lvl="1" indent="-514350" algn="l" defTabSz="914400" rtl="0" eaLnBrk="1" fontAlgn="auto" latinLnBrk="0" hangingPunct="1">
              <a:lnSpc>
                <a:spcPct val="100000"/>
              </a:lnSpc>
              <a:spcBef>
                <a:spcPct val="20000"/>
              </a:spcBef>
              <a:spcAft>
                <a:spcPts val="0"/>
              </a:spcAft>
              <a:buClrTx/>
              <a:buSzTx/>
              <a:buFont typeface="Arial" pitchFamily="34" charset="0"/>
              <a:buChar char="–"/>
              <a:tabLst/>
              <a:defRPr/>
            </a:pPr>
            <a:r>
              <a:rPr lang="el-GR" sz="2000" dirty="0"/>
              <a:t>Συγκριτική διαφήμιση </a:t>
            </a:r>
          </a:p>
          <a:p>
            <a:pPr marL="914400" marR="0" lvl="1" indent="-514350" algn="l" defTabSz="914400" rtl="0" eaLnBrk="1" fontAlgn="auto" latinLnBrk="0" hangingPunct="1">
              <a:lnSpc>
                <a:spcPct val="100000"/>
              </a:lnSpc>
              <a:spcBef>
                <a:spcPct val="20000"/>
              </a:spcBef>
              <a:spcAft>
                <a:spcPts val="0"/>
              </a:spcAft>
              <a:buClrTx/>
              <a:buSzTx/>
              <a:buFont typeface="Arial" pitchFamily="34" charset="0"/>
              <a:buChar char="–"/>
              <a:tabLst/>
              <a:defRPr/>
            </a:pPr>
            <a:r>
              <a:rPr lang="el-GR" sz="2000" dirty="0"/>
              <a:t>Η συγκριτική διαφήμιση μπορεί να προβεί όμως επικίνδυνη ακόμη και άδικη επειδή επικρίνει τους καταναλωτές.</a:t>
            </a:r>
          </a:p>
          <a:p>
            <a:pPr marL="914400" marR="0" lvl="1" indent="-51435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l-GR" sz="23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l-GR"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AE1D9A-8382-F762-83C2-C944D6F927BF}"/>
              </a:ext>
            </a:extLst>
          </p:cNvPr>
          <p:cNvSpPr>
            <a:spLocks noGrp="1"/>
          </p:cNvSpPr>
          <p:nvPr>
            <p:ph type="title"/>
          </p:nvPr>
        </p:nvSpPr>
        <p:spPr/>
        <p:txBody>
          <a:bodyPr>
            <a:normAutofit fontScale="90000"/>
          </a:bodyPr>
          <a:lstStyle/>
          <a:p>
            <a:r>
              <a:rPr lang="el-GR" dirty="0"/>
              <a:t>Σχέση ανάμειξης και στάσης για τη διαφήμιση</a:t>
            </a:r>
            <a:endParaRPr lang="en-US" dirty="0"/>
          </a:p>
        </p:txBody>
      </p:sp>
      <p:sp>
        <p:nvSpPr>
          <p:cNvPr id="3" name="Content Placeholder 2">
            <a:extLst>
              <a:ext uri="{FF2B5EF4-FFF2-40B4-BE49-F238E27FC236}">
                <a16:creationId xmlns:a16="http://schemas.microsoft.com/office/drawing/2014/main" id="{22FA4D35-D17B-1533-46F0-C7044D942AD8}"/>
              </a:ext>
            </a:extLst>
          </p:cNvPr>
          <p:cNvSpPr>
            <a:spLocks noGrp="1"/>
          </p:cNvSpPr>
          <p:nvPr>
            <p:ph idx="1"/>
          </p:nvPr>
        </p:nvSpPr>
        <p:spPr/>
        <p:txBody>
          <a:bodyPr>
            <a:normAutofit fontScale="77500" lnSpcReduction="20000"/>
          </a:bodyPr>
          <a:lstStyle/>
          <a:p>
            <a:r>
              <a:rPr lang="el-GR" dirty="0"/>
              <a:t>Η έρευνα έχει δείξει ότι η αποτελεσματικότητα των διαφημίσεων επηρεάζεται από τις στάσεις που έχουν οι καταναλωτές για τη διαφήμιση.</a:t>
            </a:r>
          </a:p>
          <a:p>
            <a:r>
              <a:rPr lang="el-GR" dirty="0"/>
              <a:t>Υψηλά επίπεδα ανάμειξης των καταναλωτών με τη διαφημιστή δεν οδηγούν στην αντίληψη, ότι ένα σημαντικό  χαρακτηριστικό περιέχεται σε μια μάρκα.</a:t>
            </a:r>
          </a:p>
          <a:p>
            <a:r>
              <a:rPr lang="el-GR" dirty="0"/>
              <a:t>Υψηλά επίπεδα ανάμειξης οδηγούν τους καταναλωτές στο να προσέξουν περισσότερο το περιεχόμενο της διαφήμισης. </a:t>
            </a:r>
          </a:p>
          <a:p>
            <a:r>
              <a:rPr lang="el-GR" dirty="0"/>
              <a:t>Μια τέτοια επικέντρωση οδηγεί τους καταναλωτές </a:t>
            </a:r>
            <a:r>
              <a:rPr lang="el-GR" dirty="0" err="1"/>
              <a:t>δτην</a:t>
            </a:r>
            <a:r>
              <a:rPr lang="el-GR" dirty="0"/>
              <a:t> διεξοδικότερη ανάλυση των σημείων του διαφημιστικού μηνύματος</a:t>
            </a:r>
            <a:endParaRPr lang="en-US" dirty="0"/>
          </a:p>
        </p:txBody>
      </p:sp>
    </p:spTree>
    <p:extLst>
      <p:ext uri="{BB962C8B-B14F-4D97-AF65-F5344CB8AC3E}">
        <p14:creationId xmlns:p14="http://schemas.microsoft.com/office/powerpoint/2010/main" val="2681633188"/>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188640"/>
            <a:ext cx="8867328" cy="1143000"/>
          </a:xfrm>
        </p:spPr>
        <p:txBody>
          <a:bodyPr>
            <a:normAutofit fontScale="90000"/>
          </a:bodyPr>
          <a:lstStyle/>
          <a:p>
            <a:r>
              <a:rPr lang="el-GR" b="1" dirty="0"/>
              <a:t>Ορισμοί και Σημασία των Στάσεων</a:t>
            </a:r>
          </a:p>
        </p:txBody>
      </p:sp>
      <p:sp>
        <p:nvSpPr>
          <p:cNvPr id="3" name="2 - Θέση περιεχομένου"/>
          <p:cNvSpPr>
            <a:spLocks noGrp="1"/>
          </p:cNvSpPr>
          <p:nvPr>
            <p:ph idx="1"/>
          </p:nvPr>
        </p:nvSpPr>
        <p:spPr>
          <a:xfrm>
            <a:off x="518864" y="1772816"/>
            <a:ext cx="8229600" cy="4320480"/>
          </a:xfrm>
        </p:spPr>
        <p:style>
          <a:lnRef idx="1">
            <a:schemeClr val="dk1"/>
          </a:lnRef>
          <a:fillRef idx="2">
            <a:schemeClr val="dk1"/>
          </a:fillRef>
          <a:effectRef idx="1">
            <a:schemeClr val="dk1"/>
          </a:effectRef>
          <a:fontRef idx="minor">
            <a:schemeClr val="dk1"/>
          </a:fontRef>
        </p:style>
        <p:txBody>
          <a:bodyPr>
            <a:normAutofit fontScale="85000" lnSpcReduction="20000"/>
          </a:bodyPr>
          <a:lstStyle/>
          <a:p>
            <a:r>
              <a:rPr lang="el-GR" b="1" i="1" dirty="0"/>
              <a:t>Στάσεις είναι:</a:t>
            </a:r>
            <a:r>
              <a:rPr lang="el-GR" dirty="0"/>
              <a:t>	</a:t>
            </a:r>
          </a:p>
          <a:p>
            <a:pPr>
              <a:buNone/>
            </a:pPr>
            <a:endParaRPr lang="el-GR" dirty="0"/>
          </a:p>
          <a:p>
            <a:pPr lvl="1"/>
            <a:r>
              <a:rPr lang="el-GR" dirty="0"/>
              <a:t>Συστήματα θετικών ή αρνητικών εκτιμήσεων, συγκινησιακών αισθημάτων και τάσεων για δράση σε σχέση με κάποιο αντικείμενο.</a:t>
            </a:r>
          </a:p>
          <a:p>
            <a:pPr lvl="1">
              <a:buNone/>
            </a:pPr>
            <a:endParaRPr lang="el-GR" dirty="0"/>
          </a:p>
          <a:p>
            <a:pPr lvl="1"/>
            <a:r>
              <a:rPr lang="el-GR" dirty="0"/>
              <a:t>Η γενική αρέσκεια του καταναλωτή ή η προτίμηση του για κάποιο αντικείμενο.</a:t>
            </a:r>
          </a:p>
          <a:p>
            <a:pPr lvl="1">
              <a:buNone/>
            </a:pPr>
            <a:endParaRPr lang="el-GR" dirty="0"/>
          </a:p>
          <a:p>
            <a:pPr lvl="1"/>
            <a:r>
              <a:rPr lang="el-GR" dirty="0"/>
              <a:t>Μια προδιάθεση που γεννιέται στον καταναλωτή και με βάση την οποία αντιδρά συστηματικά σε σχέση με κάποιο αντικείμενο. </a:t>
            </a: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0C2C29-E719-8746-9030-C10C5C67B6A9}"/>
              </a:ext>
            </a:extLst>
          </p:cNvPr>
          <p:cNvSpPr>
            <a:spLocks noGrp="1"/>
          </p:cNvSpPr>
          <p:nvPr>
            <p:ph type="title"/>
          </p:nvPr>
        </p:nvSpPr>
        <p:spPr/>
        <p:txBody>
          <a:bodyPr/>
          <a:lstStyle/>
          <a:p>
            <a:r>
              <a:rPr lang="el-GR" dirty="0"/>
              <a:t>Το Διαφημιστικό Μήνυμα</a:t>
            </a:r>
            <a:endParaRPr lang="en-US" dirty="0"/>
          </a:p>
        </p:txBody>
      </p:sp>
      <p:sp>
        <p:nvSpPr>
          <p:cNvPr id="3" name="Content Placeholder 2">
            <a:extLst>
              <a:ext uri="{FF2B5EF4-FFF2-40B4-BE49-F238E27FC236}">
                <a16:creationId xmlns:a16="http://schemas.microsoft.com/office/drawing/2014/main" id="{71EE230F-2056-30F7-55C6-54BB8BA28B4A}"/>
              </a:ext>
            </a:extLst>
          </p:cNvPr>
          <p:cNvSpPr>
            <a:spLocks noGrp="1"/>
          </p:cNvSpPr>
          <p:nvPr>
            <p:ph idx="1"/>
          </p:nvPr>
        </p:nvSpPr>
        <p:spPr/>
        <p:txBody>
          <a:bodyPr>
            <a:normAutofit fontScale="92500" lnSpcReduction="20000"/>
          </a:bodyPr>
          <a:lstStyle/>
          <a:p>
            <a:r>
              <a:rPr lang="el-GR" dirty="0"/>
              <a:t>Συγκριτικό μήνυμα</a:t>
            </a:r>
          </a:p>
          <a:p>
            <a:r>
              <a:rPr lang="el-GR" dirty="0"/>
              <a:t>Μονόπλευρα και δίπλευρα μηνύματα</a:t>
            </a:r>
          </a:p>
          <a:p>
            <a:r>
              <a:rPr lang="el-GR" dirty="0"/>
              <a:t>Προσέγγιση του κειμένου της διαφήμισης</a:t>
            </a:r>
          </a:p>
          <a:p>
            <a:r>
              <a:rPr lang="el-GR" dirty="0"/>
              <a:t>Φόβος </a:t>
            </a:r>
          </a:p>
          <a:p>
            <a:r>
              <a:rPr lang="el-GR" dirty="0"/>
              <a:t>Χιούμορ </a:t>
            </a:r>
          </a:p>
          <a:p>
            <a:r>
              <a:rPr lang="el-GR" dirty="0"/>
              <a:t>Ενοχλητικές διαφημίσεις</a:t>
            </a:r>
          </a:p>
          <a:p>
            <a:r>
              <a:rPr lang="el-GR" dirty="0"/>
              <a:t>Το σεξ στη διαφήμιση</a:t>
            </a:r>
          </a:p>
          <a:p>
            <a:r>
              <a:rPr lang="el-GR" dirty="0"/>
              <a:t>Υποσυνείδητη διαφήμιση</a:t>
            </a:r>
          </a:p>
          <a:p>
            <a:r>
              <a:rPr lang="el-GR"/>
              <a:t>Προσβλητικές διαφημίσεις</a:t>
            </a:r>
            <a:endParaRPr lang="en-US" dirty="0"/>
          </a:p>
        </p:txBody>
      </p:sp>
    </p:spTree>
    <p:extLst>
      <p:ext uri="{BB962C8B-B14F-4D97-AF65-F5344CB8AC3E}">
        <p14:creationId xmlns:p14="http://schemas.microsoft.com/office/powerpoint/2010/main" val="2862651239"/>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a:t>Διάλεξη 6</a:t>
            </a:r>
          </a:p>
        </p:txBody>
      </p:sp>
      <p:sp>
        <p:nvSpPr>
          <p:cNvPr id="3" name="2 - Υπότιτλος"/>
          <p:cNvSpPr>
            <a:spLocks noGrp="1"/>
          </p:cNvSpPr>
          <p:nvPr>
            <p:ph type="subTitle" idx="1"/>
          </p:nvPr>
        </p:nvSpPr>
        <p:spPr/>
        <p:txBody>
          <a:bodyPr/>
          <a:lstStyle/>
          <a:p>
            <a:r>
              <a:rPr lang="el-GR" dirty="0"/>
              <a:t>ΔΗΜΟΓΡΑΦΙΚΑ &amp; ΨΥΧΟΓΡΑΦΙΚΑ ΧΑΡΑΚΤΗΡΙΣΤΙΚΑ</a:t>
            </a: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Σημαντικότητα Δημογραφικών Χαρακτηριστικών</a:t>
            </a:r>
          </a:p>
        </p:txBody>
      </p:sp>
      <p:sp>
        <p:nvSpPr>
          <p:cNvPr id="3" name="2 - Θέση περιεχομένου"/>
          <p:cNvSpPr>
            <a:spLocks noGrp="1"/>
          </p:cNvSpPr>
          <p:nvPr>
            <p:ph idx="1"/>
          </p:nvPr>
        </p:nvSpPr>
        <p:spPr>
          <a:xfrm>
            <a:off x="467544" y="2332037"/>
            <a:ext cx="8229600" cy="4525963"/>
          </a:xfrm>
        </p:spPr>
        <p:txBody>
          <a:bodyPr>
            <a:normAutofit/>
          </a:bodyPr>
          <a:lstStyle/>
          <a:p>
            <a:r>
              <a:rPr lang="el-GR" sz="2800" dirty="0"/>
              <a:t>Ο σχεδιασμός της στρατηγικής ΜΚΤ απαιτεί καλή γνώση της σύνθεσης του πληθυσμού, των τάσεων, της ηλικίας, του εισοδήματος, της οικογενειακής δομής, των γεωγραφικών αλλαγών κ.λπ.</a:t>
            </a:r>
          </a:p>
          <a:p>
            <a:endParaRPr lang="el-GR" sz="2800" dirty="0"/>
          </a:p>
          <a:p>
            <a:r>
              <a:rPr lang="el-GR" sz="2800" dirty="0"/>
              <a:t>Οι αλλαγές στα δημογραφικά χαρακτηριστικά μας βοηθούν στο να εντοπίσουμε τις νέο-διαγραφόμενες και φθίνουσες τάσεις της αγοράς.</a:t>
            </a: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Κύριες Δημογραφικές Τάσεις</a:t>
            </a:r>
          </a:p>
        </p:txBody>
      </p:sp>
      <p:sp>
        <p:nvSpPr>
          <p:cNvPr id="3" name="2 - Θέση περιεχομένου"/>
          <p:cNvSpPr>
            <a:spLocks noGrp="1"/>
          </p:cNvSpPr>
          <p:nvPr>
            <p:ph idx="1"/>
          </p:nvPr>
        </p:nvSpPr>
        <p:spPr>
          <a:xfrm>
            <a:off x="457200" y="1600200"/>
            <a:ext cx="8229600" cy="5257800"/>
          </a:xfrm>
        </p:spPr>
        <p:txBody>
          <a:bodyPr>
            <a:normAutofit fontScale="85000" lnSpcReduction="20000"/>
          </a:bodyPr>
          <a:lstStyle/>
          <a:p>
            <a:r>
              <a:rPr lang="el-GR" sz="2800" dirty="0"/>
              <a:t>Το γκριζάρισμα της Ελλάδας – Υπογεννητικότητα</a:t>
            </a:r>
          </a:p>
          <a:p>
            <a:r>
              <a:rPr lang="el-GR" sz="2800" dirty="0"/>
              <a:t>Μεγαλύτερος μέσος όρος ζωής </a:t>
            </a:r>
          </a:p>
          <a:p>
            <a:r>
              <a:rPr lang="el-GR" sz="2800" dirty="0"/>
              <a:t> Νέοι ρόλοι των γυναικών (καθυστέρηση ηλικίας γάμου, μεγαλύτερη μόρφωση γυναικών, καθυστέρηση στην τεκνοποίηση, λιγότερα παιδιά, παιδιά σε βρεφονηπιακούς σταθμούς,)</a:t>
            </a:r>
          </a:p>
          <a:p>
            <a:pPr lvl="1"/>
            <a:r>
              <a:rPr lang="el-GR" sz="2400" dirty="0"/>
              <a:t>Πρωτότυπη υπηρεσία στις ΗΠΑ για την ικανοποίηση αναγκών εργένηδων (</a:t>
            </a:r>
            <a:r>
              <a:rPr lang="en-US" sz="2400" dirty="0"/>
              <a:t>Rent a Wife – </a:t>
            </a:r>
            <a:r>
              <a:rPr lang="el-GR" sz="2400" dirty="0"/>
              <a:t>προσφορά υπηρεσιών όπως αφορά τροφίμων, καθαριστήριο </a:t>
            </a:r>
            <a:r>
              <a:rPr lang="el-GR" sz="2400" dirty="0" err="1"/>
              <a:t>κ.λπ</a:t>
            </a:r>
            <a:r>
              <a:rPr lang="el-GR" sz="2400" dirty="0"/>
              <a:t>). Στην πορεία διαπιστώθηκε ότι, οι περισσότεροι πελάτες ήταν γυναίκες.</a:t>
            </a:r>
          </a:p>
          <a:p>
            <a:r>
              <a:rPr lang="el-GR" dirty="0"/>
              <a:t>Αυξανόμενη οικονομική και μορφωτική βελτίωση</a:t>
            </a:r>
          </a:p>
          <a:p>
            <a:pPr>
              <a:buNone/>
            </a:pPr>
            <a:endParaRPr lang="el-GR" dirty="0"/>
          </a:p>
          <a:p>
            <a:r>
              <a:rPr lang="el-GR" dirty="0"/>
              <a:t>Αλλαγές στη δομή και τη σύνθεση των νοικοκυριών (λιγότεροι γάμοι, περισσότερα διαζύγια, περισσότερα νοικοκυριά ενός ατόμου)</a:t>
            </a: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Ηλικιακές κατηγορίες καταναλωτών</a:t>
            </a:r>
          </a:p>
        </p:txBody>
      </p:sp>
      <p:sp>
        <p:nvSpPr>
          <p:cNvPr id="3" name="2 - Θέση περιεχομένου"/>
          <p:cNvSpPr>
            <a:spLocks noGrp="1"/>
          </p:cNvSpPr>
          <p:nvPr>
            <p:ph idx="1"/>
          </p:nvPr>
        </p:nvSpPr>
        <p:spPr>
          <a:xfrm>
            <a:off x="457200" y="1483568"/>
            <a:ext cx="8229600" cy="5257800"/>
          </a:xfrm>
        </p:spPr>
        <p:txBody>
          <a:bodyPr>
            <a:normAutofit fontScale="85000" lnSpcReduction="20000"/>
          </a:bodyPr>
          <a:lstStyle/>
          <a:p>
            <a:r>
              <a:rPr lang="el-GR" b="1" dirty="0"/>
              <a:t>Η ώριμη αγορά (</a:t>
            </a:r>
            <a:r>
              <a:rPr lang="en-US" b="1" dirty="0"/>
              <a:t>mature market)</a:t>
            </a:r>
          </a:p>
          <a:p>
            <a:pPr lvl="1"/>
            <a:r>
              <a:rPr lang="el-GR" dirty="0"/>
              <a:t>Γεννημένοι στα έτη 1909-1945.</a:t>
            </a:r>
          </a:p>
          <a:p>
            <a:pPr lvl="1"/>
            <a:r>
              <a:rPr lang="el-GR" dirty="0"/>
              <a:t>Παραδοσιακές αξίες όπως πειθαρχία, σκληρή δουλειά, αυταπάρνηση, υπακοή στις αρχές.</a:t>
            </a:r>
          </a:p>
          <a:p>
            <a:pPr lvl="1"/>
            <a:r>
              <a:rPr lang="el-GR" dirty="0"/>
              <a:t>Συντηρητικοί</a:t>
            </a:r>
          </a:p>
          <a:p>
            <a:pPr lvl="1"/>
            <a:r>
              <a:rPr lang="el-GR" dirty="0"/>
              <a:t>Ικανότητες επεξεργασίας πληροφοριών χειροτερεύουν όσο η ηλικία αυξάνει.</a:t>
            </a:r>
          </a:p>
          <a:p>
            <a:pPr lvl="1"/>
            <a:r>
              <a:rPr lang="el-GR" dirty="0"/>
              <a:t>Δυσκολίες στη μνήμη</a:t>
            </a:r>
          </a:p>
          <a:p>
            <a:pPr lvl="1"/>
            <a:r>
              <a:rPr lang="el-GR" dirty="0"/>
              <a:t>Προσηλωμένοι σε τοπικά καταστήματα</a:t>
            </a:r>
          </a:p>
          <a:p>
            <a:pPr lvl="1"/>
            <a:r>
              <a:rPr lang="el-GR" dirty="0"/>
              <a:t>Νοσταλγία</a:t>
            </a:r>
          </a:p>
          <a:p>
            <a:pPr lvl="1"/>
            <a:r>
              <a:rPr lang="el-GR" dirty="0"/>
              <a:t>Ενδιαφέρον για ειδήσεις, ταξίδια, οικονομικά θέματα.</a:t>
            </a:r>
          </a:p>
          <a:p>
            <a:pPr lvl="1"/>
            <a:r>
              <a:rPr lang="el-GR" dirty="0"/>
              <a:t>Αυξανόμενη αγορά για ιατρικά προϊόντα και υπηρεσίες υγείας, υπηρεσίες φροντίδας ηλικιωμένων</a:t>
            </a:r>
          </a:p>
          <a:p>
            <a:pPr lvl="1"/>
            <a:r>
              <a:rPr lang="el-GR" dirty="0"/>
              <a:t>Δαπάνες σε ταξίδια, κρουαζιέρες, και σε αθλητικά είδη, έργα ανακαίνισης των σπιτιών, δώρα σε εγγόνια.</a:t>
            </a: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Ηλικιακές κατηγορίες καταναλωτών</a:t>
            </a:r>
          </a:p>
        </p:txBody>
      </p:sp>
      <p:sp>
        <p:nvSpPr>
          <p:cNvPr id="3" name="2 - Θέση περιεχομένου"/>
          <p:cNvSpPr>
            <a:spLocks noGrp="1"/>
          </p:cNvSpPr>
          <p:nvPr>
            <p:ph idx="1"/>
          </p:nvPr>
        </p:nvSpPr>
        <p:spPr>
          <a:xfrm>
            <a:off x="457200" y="1600200"/>
            <a:ext cx="8229600" cy="4853136"/>
          </a:xfrm>
        </p:spPr>
        <p:txBody>
          <a:bodyPr>
            <a:normAutofit fontScale="70000" lnSpcReduction="20000"/>
          </a:bodyPr>
          <a:lstStyle/>
          <a:p>
            <a:r>
              <a:rPr lang="en-US" dirty="0"/>
              <a:t>Baby Boomers </a:t>
            </a:r>
          </a:p>
          <a:p>
            <a:pPr lvl="1"/>
            <a:r>
              <a:rPr lang="el-GR" dirty="0"/>
              <a:t>Γεννήθηκαν 1946-1964</a:t>
            </a:r>
          </a:p>
          <a:p>
            <a:pPr lvl="1"/>
            <a:r>
              <a:rPr lang="el-GR" dirty="0"/>
              <a:t>Η πολυπληθέστερη από όλες τις ηλικιακές ομάδες καταναλωτών</a:t>
            </a:r>
          </a:p>
          <a:p>
            <a:pPr lvl="1"/>
            <a:r>
              <a:rPr lang="el-GR" dirty="0"/>
              <a:t>Γενιά του «εγώ»</a:t>
            </a:r>
          </a:p>
          <a:p>
            <a:pPr lvl="1"/>
            <a:r>
              <a:rPr lang="el-GR" dirty="0"/>
              <a:t>Καθυστέρηση στο γάμο και την τεκνοποίηση</a:t>
            </a:r>
          </a:p>
          <a:p>
            <a:pPr lvl="1"/>
            <a:r>
              <a:rPr lang="el-GR" dirty="0"/>
              <a:t>Οικογένειες με λιγότερα παιδιά</a:t>
            </a:r>
          </a:p>
          <a:p>
            <a:pPr lvl="1"/>
            <a:r>
              <a:rPr lang="el-GR" dirty="0"/>
              <a:t>Εργάζονται και οι δυο σύζυγοι</a:t>
            </a:r>
          </a:p>
          <a:p>
            <a:pPr lvl="1"/>
            <a:r>
              <a:rPr lang="el-GR" dirty="0"/>
              <a:t>Φυσικές δραστηριότητες όπως τρέξιμο, χορός, εξοχή, ποδόσφαιρο, μπάσκετ.</a:t>
            </a:r>
          </a:p>
          <a:p>
            <a:pPr lvl="1"/>
            <a:r>
              <a:rPr lang="el-GR" dirty="0"/>
              <a:t>Χρησιμοποιούν πολύ συχνά εστιατόρια </a:t>
            </a:r>
            <a:r>
              <a:rPr lang="en-US" dirty="0"/>
              <a:t>fast-food</a:t>
            </a:r>
          </a:p>
          <a:p>
            <a:pPr lvl="1"/>
            <a:r>
              <a:rPr lang="el-GR" dirty="0"/>
              <a:t>Μεγάλα εισοδήματα</a:t>
            </a:r>
          </a:p>
          <a:p>
            <a:pPr lvl="1"/>
            <a:r>
              <a:rPr lang="el-GR" dirty="0"/>
              <a:t>Καλό μορφωτικό επίπεδο</a:t>
            </a:r>
          </a:p>
          <a:p>
            <a:pPr lvl="1"/>
            <a:r>
              <a:rPr lang="el-GR" dirty="0"/>
              <a:t>Συντηρητικοί, υλιστές και </a:t>
            </a:r>
            <a:r>
              <a:rPr lang="el-GR" dirty="0" err="1"/>
              <a:t>φιλοκτήμονες</a:t>
            </a:r>
            <a:endParaRPr lang="el-GR" dirty="0"/>
          </a:p>
          <a:p>
            <a:pPr lvl="1"/>
            <a:r>
              <a:rPr lang="el-GR" dirty="0"/>
              <a:t>Ξοδεύουν μεγάλα ποσά σε αυτοκίνητα, ηλεκτρικά και ηλεκτρονικά προϊόντα, </a:t>
            </a:r>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Ηλικιακές κατηγορίες καταναλωτών</a:t>
            </a:r>
          </a:p>
        </p:txBody>
      </p:sp>
      <p:sp>
        <p:nvSpPr>
          <p:cNvPr id="3" name="2 - Θέση περιεχομένου"/>
          <p:cNvSpPr>
            <a:spLocks noGrp="1"/>
          </p:cNvSpPr>
          <p:nvPr>
            <p:ph idx="1"/>
          </p:nvPr>
        </p:nvSpPr>
        <p:spPr>
          <a:xfrm>
            <a:off x="457200" y="1600200"/>
            <a:ext cx="8229600" cy="5257800"/>
          </a:xfrm>
        </p:spPr>
        <p:txBody>
          <a:bodyPr>
            <a:normAutofit fontScale="70000" lnSpcReduction="20000"/>
          </a:bodyPr>
          <a:lstStyle/>
          <a:p>
            <a:r>
              <a:rPr lang="el-GR" dirty="0"/>
              <a:t>Η Γενιά Χ</a:t>
            </a:r>
          </a:p>
          <a:p>
            <a:pPr lvl="1"/>
            <a:r>
              <a:rPr lang="el-GR" dirty="0"/>
              <a:t>Γεννήθηκαν μεταξύ 1965 και 1976</a:t>
            </a:r>
          </a:p>
          <a:p>
            <a:pPr lvl="1"/>
            <a:r>
              <a:rPr lang="en-US" dirty="0"/>
              <a:t>Bust</a:t>
            </a:r>
            <a:r>
              <a:rPr lang="en-US" dirty="0">
                <a:sym typeface="Wingdings" pitchFamily="2" charset="2"/>
              </a:rPr>
              <a:t> </a:t>
            </a:r>
            <a:r>
              <a:rPr lang="el-GR" dirty="0">
                <a:sym typeface="Wingdings" pitchFamily="2" charset="2"/>
              </a:rPr>
              <a:t>σπάσιμο και δραματική μείωση του ρυθμού των γεννήσεων</a:t>
            </a:r>
          </a:p>
          <a:p>
            <a:pPr lvl="1"/>
            <a:r>
              <a:rPr lang="el-GR" dirty="0">
                <a:sym typeface="Wingdings" pitchFamily="2" charset="2"/>
              </a:rPr>
              <a:t>Θεωρούνται ως φυγόπονοι, αυτοί που παραμελούν το καθήκον, παιδιά του Ν</a:t>
            </a:r>
            <a:r>
              <a:rPr lang="en-US" dirty="0" err="1">
                <a:sym typeface="Wingdings" pitchFamily="2" charset="2"/>
              </a:rPr>
              <a:t>intendo</a:t>
            </a:r>
            <a:r>
              <a:rPr lang="en-US" dirty="0">
                <a:sym typeface="Wingdings" pitchFamily="2" charset="2"/>
              </a:rPr>
              <a:t>, </a:t>
            </a:r>
            <a:r>
              <a:rPr lang="el-GR" dirty="0">
                <a:sym typeface="Wingdings" pitchFamily="2" charset="2"/>
              </a:rPr>
              <a:t>χαμένη γενιά, απογοητευμένοι γενιά.</a:t>
            </a:r>
          </a:p>
          <a:p>
            <a:pPr lvl="1"/>
            <a:r>
              <a:rPr lang="el-GR" dirty="0">
                <a:sym typeface="Wingdings" pitchFamily="2" charset="2"/>
              </a:rPr>
              <a:t>Πρόθυμα, ενθουσιώδη άτομα.</a:t>
            </a:r>
          </a:p>
          <a:p>
            <a:pPr lvl="1"/>
            <a:r>
              <a:rPr lang="el-GR" dirty="0">
                <a:sym typeface="Wingdings" pitchFamily="2" charset="2"/>
              </a:rPr>
              <a:t>Πολυπολιτισμικοί, προσανατολισμένοι στην τεχνολογία και κυνικοί σχετικά με το μέλλον τους. </a:t>
            </a:r>
          </a:p>
          <a:p>
            <a:pPr lvl="1"/>
            <a:r>
              <a:rPr lang="el-GR" dirty="0">
                <a:sym typeface="Wingdings" pitchFamily="2" charset="2"/>
              </a:rPr>
              <a:t>Αποταμιεύουν μεγάλο μέρος των χρημάτων τους για να αντιμετωπίσουν δαπάνες υγείας και κοινωνικής ασφάλισης όταν γεράσουν.</a:t>
            </a:r>
          </a:p>
          <a:p>
            <a:pPr lvl="1"/>
            <a:r>
              <a:rPr lang="el-GR" dirty="0">
                <a:sym typeface="Wingdings" pitchFamily="2" charset="2"/>
              </a:rPr>
              <a:t>Χρησιμοποιούν καθημερινά τον ηλεκτρονικό υπολογιστή και το διαδίκτυο.</a:t>
            </a:r>
          </a:p>
          <a:p>
            <a:pPr lvl="1"/>
            <a:r>
              <a:rPr lang="el-GR" dirty="0">
                <a:sym typeface="Wingdings" pitchFamily="2" charset="2"/>
              </a:rPr>
              <a:t>Κύριοι πελάτες προϊόντων όπως: εστιατόρια, μπαρ, αλκοολούχα ποτά, μπίρα, ηλεκτρονικά προϊόντα (Η/Υ), </a:t>
            </a:r>
            <a:r>
              <a:rPr lang="en-US" dirty="0">
                <a:sym typeface="Wingdings" pitchFamily="2" charset="2"/>
              </a:rPr>
              <a:t>video games, </a:t>
            </a:r>
            <a:r>
              <a:rPr lang="el-GR" dirty="0">
                <a:sym typeface="Wingdings" pitchFamily="2" charset="2"/>
              </a:rPr>
              <a:t>μουσική, ταινίες, οικονομικά πακέτα ταξιδιών, τζίν ρούχα, καλλυντικά, και αθλητικά παπούτσια.</a:t>
            </a:r>
          </a:p>
          <a:p>
            <a:pPr lvl="1"/>
            <a:endParaRPr lang="el-GR" dirty="0"/>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Ηλικιακές κατηγορίες καταναλωτών</a:t>
            </a:r>
          </a:p>
        </p:txBody>
      </p:sp>
      <p:sp>
        <p:nvSpPr>
          <p:cNvPr id="3" name="2 - Θέση περιεχομένου"/>
          <p:cNvSpPr>
            <a:spLocks noGrp="1"/>
          </p:cNvSpPr>
          <p:nvPr>
            <p:ph idx="1"/>
          </p:nvPr>
        </p:nvSpPr>
        <p:spPr>
          <a:xfrm>
            <a:off x="457200" y="1600200"/>
            <a:ext cx="8229600" cy="5257800"/>
          </a:xfrm>
        </p:spPr>
        <p:txBody>
          <a:bodyPr>
            <a:normAutofit fontScale="77500" lnSpcReduction="20000"/>
          </a:bodyPr>
          <a:lstStyle/>
          <a:p>
            <a:r>
              <a:rPr lang="el-GR" dirty="0"/>
              <a:t>Γενιά Υ (</a:t>
            </a:r>
            <a:r>
              <a:rPr lang="en-US" dirty="0"/>
              <a:t>Generation Y – </a:t>
            </a:r>
            <a:r>
              <a:rPr lang="en-US" dirty="0" err="1"/>
              <a:t>Millenials</a:t>
            </a:r>
            <a:r>
              <a:rPr lang="en-US" dirty="0"/>
              <a:t>) (1977-1995)</a:t>
            </a:r>
          </a:p>
          <a:p>
            <a:pPr lvl="1"/>
            <a:r>
              <a:rPr lang="el-GR" dirty="0"/>
              <a:t>Παιδιά </a:t>
            </a:r>
            <a:r>
              <a:rPr lang="en-US" dirty="0"/>
              <a:t>Baby boomers</a:t>
            </a:r>
          </a:p>
          <a:p>
            <a:pPr lvl="1"/>
            <a:r>
              <a:rPr lang="el-GR" dirty="0"/>
              <a:t>Αυτοπεποίθηση, ευαισθητοποιημένοι με το περιβάλλον και την υγεία τους,</a:t>
            </a:r>
          </a:p>
          <a:p>
            <a:pPr lvl="1"/>
            <a:r>
              <a:rPr lang="el-GR" dirty="0"/>
              <a:t>Ανεξαρτησία, ο πειραματισμός, και η αποδοχή από τους άλλους.</a:t>
            </a:r>
          </a:p>
          <a:p>
            <a:pPr lvl="1"/>
            <a:r>
              <a:rPr lang="el-GR" dirty="0"/>
              <a:t>Χρησιμοποιούν προϊόντα για να εκφράσουν την ταυτότητά τους αλλά και να «επαναστατήσουν κατά της αρχής και των γονέων τους»</a:t>
            </a:r>
          </a:p>
          <a:p>
            <a:pPr lvl="1"/>
            <a:r>
              <a:rPr lang="el-GR" dirty="0"/>
              <a:t>Τα περισσότερα χρήματα τα ξοδεύουν σε προϊόντα που τους κάνουν να αισθάνονται όμορφα όπως καλλυντικά, ηλεκτρονικά παιχνίδια.</a:t>
            </a:r>
          </a:p>
          <a:p>
            <a:pPr lvl="1"/>
            <a:r>
              <a:rPr lang="el-GR" dirty="0"/>
              <a:t>Υψηλή προσήλωση σε μάρκες</a:t>
            </a:r>
          </a:p>
          <a:p>
            <a:pPr lvl="1"/>
            <a:r>
              <a:rPr lang="el-GR" dirty="0"/>
              <a:t>Οι </a:t>
            </a:r>
            <a:r>
              <a:rPr lang="en-US" dirty="0"/>
              <a:t>Generation Y </a:t>
            </a:r>
            <a:r>
              <a:rPr lang="el-GR" dirty="0"/>
              <a:t>ασκούν επίσης μεγάλη επιρροή στις αγοραστικές αποφάσεις των γονέων τους που τους συμβουλεύονται.</a:t>
            </a:r>
          </a:p>
          <a:p>
            <a:pPr lvl="1"/>
            <a:r>
              <a:rPr lang="el-GR" dirty="0"/>
              <a:t>Αγοράζουν προϊόντα για όλη την οικογένεια. </a:t>
            </a:r>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72A4DC-27AB-7296-3DE8-B2B57555D20A}"/>
              </a:ext>
            </a:extLst>
          </p:cNvPr>
          <p:cNvSpPr>
            <a:spLocks noGrp="1"/>
          </p:cNvSpPr>
          <p:nvPr>
            <p:ph type="title"/>
          </p:nvPr>
        </p:nvSpPr>
        <p:spPr/>
        <p:txBody>
          <a:bodyPr/>
          <a:lstStyle/>
          <a:p>
            <a:r>
              <a:rPr lang="en-US" dirty="0"/>
              <a:t>Generation Z</a:t>
            </a:r>
          </a:p>
        </p:txBody>
      </p:sp>
      <p:sp>
        <p:nvSpPr>
          <p:cNvPr id="3" name="Content Placeholder 2">
            <a:extLst>
              <a:ext uri="{FF2B5EF4-FFF2-40B4-BE49-F238E27FC236}">
                <a16:creationId xmlns:a16="http://schemas.microsoft.com/office/drawing/2014/main" id="{C2278267-CE99-94B9-8374-D583FE048CEB}"/>
              </a:ext>
            </a:extLst>
          </p:cNvPr>
          <p:cNvSpPr>
            <a:spLocks noGrp="1"/>
          </p:cNvSpPr>
          <p:nvPr>
            <p:ph idx="1"/>
          </p:nvPr>
        </p:nvSpPr>
        <p:spPr/>
        <p:txBody>
          <a:bodyPr/>
          <a:lstStyle/>
          <a:p>
            <a:r>
              <a:rPr lang="en-US" dirty="0"/>
              <a:t>1996-2012</a:t>
            </a:r>
          </a:p>
          <a:p>
            <a:r>
              <a:rPr lang="el-GR" sz="2400" dirty="0"/>
              <a:t>Γενιά προσανατολισμένη στην τεχνολογία.</a:t>
            </a:r>
          </a:p>
          <a:p>
            <a:r>
              <a:rPr lang="el-GR" sz="2400" dirty="0"/>
              <a:t>Εκτιμούν την χρηματοοικονομική σταθερότητα.</a:t>
            </a:r>
          </a:p>
          <a:p>
            <a:r>
              <a:rPr lang="el-GR" sz="2400" dirty="0"/>
              <a:t>Βασίζονται πολύ στις κριτικές στα κοινωνικά μέσα και τις διάφορες πλατφόρμες.</a:t>
            </a:r>
          </a:p>
          <a:p>
            <a:r>
              <a:rPr lang="el-GR" sz="2400" dirty="0"/>
              <a:t>Αρκετά ενημερωμένοι καταναλωτές – διεξάγουν έρευνα και αξιολογούν τις εναλλακτικές επιλογές πριν τις αγορές τους.</a:t>
            </a:r>
          </a:p>
          <a:p>
            <a:r>
              <a:rPr lang="el-GR" sz="2400" dirty="0"/>
              <a:t>Αναζητούν την καλύτερη προσφορά και αγοράζουν μέσω κοινωνικών δικτύων συγκριτικά με άλλες γενιές. </a:t>
            </a:r>
            <a:endParaRPr lang="en-US" sz="2400" dirty="0"/>
          </a:p>
        </p:txBody>
      </p:sp>
    </p:spTree>
    <p:extLst>
      <p:ext uri="{BB962C8B-B14F-4D97-AF65-F5344CB8AC3E}">
        <p14:creationId xmlns:p14="http://schemas.microsoft.com/office/powerpoint/2010/main" val="2829316847"/>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Ψυχογραφικά Χαρακτηριστικά του Καταναλωτή</a:t>
            </a:r>
          </a:p>
        </p:txBody>
      </p:sp>
      <p:sp>
        <p:nvSpPr>
          <p:cNvPr id="3" name="2 - Θέση περιεχομένου"/>
          <p:cNvSpPr>
            <a:spLocks noGrp="1"/>
          </p:cNvSpPr>
          <p:nvPr>
            <p:ph idx="1"/>
          </p:nvPr>
        </p:nvSpPr>
        <p:spPr>
          <a:xfrm>
            <a:off x="457200" y="1600200"/>
            <a:ext cx="8229600" cy="4781128"/>
          </a:xfrm>
        </p:spPr>
        <p:txBody>
          <a:bodyPr/>
          <a:lstStyle/>
          <a:p>
            <a:pPr marL="514350" indent="-514350"/>
            <a:r>
              <a:rPr lang="el-GR" b="1" dirty="0"/>
              <a:t>Τρόπος ζωής</a:t>
            </a:r>
            <a:r>
              <a:rPr lang="el-GR" dirty="0"/>
              <a:t> (</a:t>
            </a:r>
            <a:r>
              <a:rPr lang="en-US" dirty="0"/>
              <a:t>lifestyles)</a:t>
            </a:r>
          </a:p>
          <a:p>
            <a:pPr marL="914400" lvl="1" indent="-514350"/>
            <a:r>
              <a:rPr lang="el-GR" dirty="0"/>
              <a:t>Στάσεις</a:t>
            </a:r>
          </a:p>
          <a:p>
            <a:pPr marL="914400" lvl="1" indent="-514350"/>
            <a:r>
              <a:rPr lang="el-GR" dirty="0"/>
              <a:t>Ενδιαφέροντα</a:t>
            </a:r>
          </a:p>
          <a:p>
            <a:pPr marL="914400" lvl="1" indent="-514350"/>
            <a:r>
              <a:rPr lang="el-GR" dirty="0"/>
              <a:t>Γνώμες</a:t>
            </a:r>
          </a:p>
          <a:p>
            <a:pPr marL="514350" indent="-514350"/>
            <a:r>
              <a:rPr lang="el-GR" b="1" dirty="0"/>
              <a:t>Προσωπικότητά τους</a:t>
            </a:r>
            <a:r>
              <a:rPr lang="el-GR" dirty="0"/>
              <a:t>: συνεπή και διαρκή σχέδια συμπεριφοράς</a:t>
            </a:r>
          </a:p>
          <a:p>
            <a:pPr marL="514350" indent="-514350"/>
            <a:r>
              <a:rPr lang="el-GR" b="1" dirty="0"/>
              <a:t>Αξίες</a:t>
            </a:r>
            <a:r>
              <a:rPr lang="el-GR" dirty="0"/>
              <a:t> που ασπάζονται και επηρεάζουν τη συμπεριφορά τους. </a:t>
            </a:r>
          </a:p>
          <a:p>
            <a:pPr marL="514350" indent="-514350">
              <a:buFont typeface="+mj-lt"/>
              <a:buAutoNum type="arabicPeriod"/>
            </a:pPr>
            <a:endParaRPr lang="en-US" dirty="0"/>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Η στάση του καταναλωτή </a:t>
            </a:r>
          </a:p>
        </p:txBody>
      </p:sp>
      <p:sp>
        <p:nvSpPr>
          <p:cNvPr id="3" name="2 - Θέση περιεχομένου"/>
          <p:cNvSpPr>
            <a:spLocks noGrp="1"/>
          </p:cNvSpPr>
          <p:nvPr>
            <p:ph idx="1"/>
          </p:nvPr>
        </p:nvSpPr>
        <p:spPr/>
        <p:txBody>
          <a:bodyPr>
            <a:normAutofit fontScale="85000" lnSpcReduction="20000"/>
          </a:bodyPr>
          <a:lstStyle/>
          <a:p>
            <a:r>
              <a:rPr lang="el-GR" dirty="0"/>
              <a:t>Είναι η προετοιμασία ή ετοιμότητα ή ροπή προς αντίδραση.</a:t>
            </a:r>
          </a:p>
          <a:p>
            <a:endParaRPr lang="el-GR" dirty="0"/>
          </a:p>
          <a:p>
            <a:r>
              <a:rPr lang="el-GR" dirty="0"/>
              <a:t>Η στάση δεν είναι συμπεριφορά αλλά </a:t>
            </a:r>
            <a:r>
              <a:rPr lang="el-GR" b="1" u="sng" dirty="0"/>
              <a:t>προϋπόθεση της συμπεριφοράς</a:t>
            </a:r>
            <a:r>
              <a:rPr lang="el-GR" dirty="0"/>
              <a:t>. </a:t>
            </a:r>
          </a:p>
          <a:p>
            <a:endParaRPr lang="el-GR" dirty="0"/>
          </a:p>
          <a:p>
            <a:r>
              <a:rPr lang="el-GR" dirty="0"/>
              <a:t>Εκτιμήσεις ή αξιολογήσεις του καταναλωτή που εκφράζουν τη δυνατότητα που έχουν οι μάρκες να ικανοποιούν τις ανάγκες του. </a:t>
            </a:r>
          </a:p>
          <a:p>
            <a:pPr>
              <a:buNone/>
            </a:pPr>
            <a:endParaRPr lang="el-GR" dirty="0"/>
          </a:p>
          <a:p>
            <a:r>
              <a:rPr lang="el-GR" b="1" dirty="0">
                <a:effectLst>
                  <a:outerShdw blurRad="38100" dist="38100" dir="2700000" algn="tl">
                    <a:srgbClr val="000000">
                      <a:alpha val="43137"/>
                    </a:srgbClr>
                  </a:outerShdw>
                </a:effectLst>
              </a:rPr>
              <a:t>Ανάγκες </a:t>
            </a:r>
            <a:r>
              <a:rPr lang="el-GR" b="1" dirty="0">
                <a:effectLst>
                  <a:outerShdw blurRad="38100" dist="38100" dir="2700000" algn="tl">
                    <a:srgbClr val="000000">
                      <a:alpha val="43137"/>
                    </a:srgbClr>
                  </a:outerShdw>
                </a:effectLst>
                <a:sym typeface="Wingdings" pitchFamily="2" charset="2"/>
              </a:rPr>
              <a:t> Στάσεις  Αγοραστικές Αποφάσεις</a:t>
            </a:r>
            <a:r>
              <a:rPr lang="el-GR" dirty="0">
                <a:sym typeface="Wingdings" pitchFamily="2" charset="2"/>
              </a:rPr>
              <a:t>.</a:t>
            </a:r>
            <a:endParaRPr lang="el-GR" dirty="0"/>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Η σημασία των ψυχογραφικών χαρακτηριστικών για το ΜΚΤ</a:t>
            </a:r>
          </a:p>
        </p:txBody>
      </p:sp>
      <p:sp>
        <p:nvSpPr>
          <p:cNvPr id="3" name="2 - Θέση περιεχομένου"/>
          <p:cNvSpPr>
            <a:spLocks noGrp="1"/>
          </p:cNvSpPr>
          <p:nvPr>
            <p:ph idx="1"/>
          </p:nvPr>
        </p:nvSpPr>
        <p:spPr>
          <a:xfrm>
            <a:off x="467544" y="1988840"/>
            <a:ext cx="8229600" cy="5257800"/>
          </a:xfrm>
        </p:spPr>
        <p:txBody>
          <a:bodyPr>
            <a:normAutofit/>
          </a:bodyPr>
          <a:lstStyle/>
          <a:p>
            <a:r>
              <a:rPr lang="el-GR" sz="2400" dirty="0"/>
              <a:t>Τα ψυχογραφικά χαρακτηριστικά θεωρούνται ως ένα εργαλείο περιγραφής καταναλωτών με βάση ψυχολογικούς παράγοντες που χρησιμοποιείται για να εξηγήσει:</a:t>
            </a:r>
          </a:p>
          <a:p>
            <a:endParaRPr lang="el-GR" sz="2400" dirty="0"/>
          </a:p>
          <a:p>
            <a:pPr lvl="3"/>
            <a:r>
              <a:rPr lang="el-GR" dirty="0"/>
              <a:t>Γιατί συγκεκριμένοι καταναλωτές αγοράζουν ορισμένες μάρκες;</a:t>
            </a:r>
          </a:p>
          <a:p>
            <a:pPr lvl="3"/>
            <a:r>
              <a:rPr lang="el-GR" dirty="0"/>
              <a:t>Γιατί αφιερώνουν χρόνο σε ορισμένες δραστηριότητες;</a:t>
            </a:r>
          </a:p>
          <a:p>
            <a:pPr lvl="3"/>
            <a:r>
              <a:rPr lang="el-GR" dirty="0"/>
              <a:t>Γιατί χρησιμοποιούν ορισμένα ΜΜΕ;</a:t>
            </a:r>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Η σημασία των ψυχογραφικών χαρακτηριστικών για το ΜΚΤ</a:t>
            </a:r>
          </a:p>
        </p:txBody>
      </p:sp>
      <p:sp>
        <p:nvSpPr>
          <p:cNvPr id="3" name="2 - Θέση περιεχομένου"/>
          <p:cNvSpPr>
            <a:spLocks noGrp="1"/>
          </p:cNvSpPr>
          <p:nvPr>
            <p:ph idx="1"/>
          </p:nvPr>
        </p:nvSpPr>
        <p:spPr/>
        <p:txBody>
          <a:bodyPr>
            <a:normAutofit fontScale="85000" lnSpcReduction="20000"/>
          </a:bodyPr>
          <a:lstStyle/>
          <a:p>
            <a:r>
              <a:rPr lang="el-GR" dirty="0"/>
              <a:t>Χρησιμοποιούνται στην τμηματοποίηση των αγορών και στη διαφήμιση.</a:t>
            </a:r>
          </a:p>
          <a:p>
            <a:pPr>
              <a:buNone/>
            </a:pPr>
            <a:endParaRPr lang="el-GR" dirty="0"/>
          </a:p>
          <a:p>
            <a:r>
              <a:rPr lang="el-GR" dirty="0"/>
              <a:t>Οι διαφημιστές χρησιμοποιούν τα ψυχογραφικά για να ταιριάξουν καλύτερα το μήνυμα, τη διάθεση, τη γλώσσα, το στυλ, τη σκηνογραφία και το περιεχόμενο μιας διαφήμισης με τα ενδιαφέροντα και τις προτιμήσεις των καταναλωτών.</a:t>
            </a:r>
          </a:p>
          <a:p>
            <a:pPr>
              <a:buNone/>
            </a:pPr>
            <a:endParaRPr lang="el-GR" dirty="0"/>
          </a:p>
          <a:p>
            <a:r>
              <a:rPr lang="el-GR" dirty="0"/>
              <a:t>Επιλογή των προσώπων-πρωταγωνιστών σε κάποια διαφήμιση. Τα κατάλληλα πρόσωπα που θα προβληθούν.</a:t>
            </a:r>
          </a:p>
          <a:p>
            <a:endParaRPr lang="el-GR" dirty="0"/>
          </a:p>
          <a:p>
            <a:endParaRPr lang="el-GR" dirty="0"/>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Μέτρηση Ψυχογραφικών Χαρακτηριστικών</a:t>
            </a:r>
          </a:p>
        </p:txBody>
      </p:sp>
      <p:graphicFrame>
        <p:nvGraphicFramePr>
          <p:cNvPr id="4" name="3 - Θέση περιεχομένου"/>
          <p:cNvGraphicFramePr>
            <a:graphicFrameLocks noGrp="1"/>
          </p:cNvGraphicFramePr>
          <p:nvPr>
            <p:ph idx="1"/>
          </p:nvPr>
        </p:nvGraphicFramePr>
        <p:xfrm>
          <a:off x="467544" y="2060848"/>
          <a:ext cx="8229600" cy="3708400"/>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tblGrid>
              <a:tr h="370840">
                <a:tc>
                  <a:txBody>
                    <a:bodyPr/>
                    <a:lstStyle/>
                    <a:p>
                      <a:pPr algn="ctr"/>
                      <a:r>
                        <a:rPr lang="el-GR" dirty="0"/>
                        <a:t>ΔΡΑΣΤΗΡΙΟΤΗΤΕΣ</a:t>
                      </a:r>
                    </a:p>
                  </a:txBody>
                  <a:tcPr/>
                </a:tc>
                <a:tc>
                  <a:txBody>
                    <a:bodyPr/>
                    <a:lstStyle/>
                    <a:p>
                      <a:pPr algn="ctr"/>
                      <a:r>
                        <a:rPr lang="el-GR" dirty="0"/>
                        <a:t>ΕΝΔΙΑΦΕΡΟΝΤΑ</a:t>
                      </a:r>
                    </a:p>
                  </a:txBody>
                  <a:tcPr/>
                </a:tc>
                <a:tc>
                  <a:txBody>
                    <a:bodyPr/>
                    <a:lstStyle/>
                    <a:p>
                      <a:pPr algn="ctr"/>
                      <a:r>
                        <a:rPr lang="el-GR" dirty="0"/>
                        <a:t>ΓΝΩΜΕΣ</a:t>
                      </a:r>
                    </a:p>
                  </a:txBody>
                  <a:tcPr/>
                </a:tc>
                <a:extLst>
                  <a:ext uri="{0D108BD9-81ED-4DB2-BD59-A6C34878D82A}">
                    <a16:rowId xmlns:a16="http://schemas.microsoft.com/office/drawing/2014/main" val="10000"/>
                  </a:ext>
                </a:extLst>
              </a:tr>
              <a:tr h="370840">
                <a:tc>
                  <a:txBody>
                    <a:bodyPr/>
                    <a:lstStyle/>
                    <a:p>
                      <a:pPr algn="ctr"/>
                      <a:r>
                        <a:rPr lang="el-GR" dirty="0"/>
                        <a:t>Δουλειά</a:t>
                      </a:r>
                    </a:p>
                  </a:txBody>
                  <a:tcPr/>
                </a:tc>
                <a:tc>
                  <a:txBody>
                    <a:bodyPr/>
                    <a:lstStyle/>
                    <a:p>
                      <a:pPr algn="ctr"/>
                      <a:r>
                        <a:rPr lang="el-GR" dirty="0"/>
                        <a:t>Οικογένεια</a:t>
                      </a:r>
                    </a:p>
                  </a:txBody>
                  <a:tcPr/>
                </a:tc>
                <a:tc>
                  <a:txBody>
                    <a:bodyPr/>
                    <a:lstStyle/>
                    <a:p>
                      <a:pPr algn="ctr"/>
                      <a:r>
                        <a:rPr lang="el-GR" dirty="0"/>
                        <a:t>Ο εαυτός τους</a:t>
                      </a:r>
                    </a:p>
                  </a:txBody>
                  <a:tcPr/>
                </a:tc>
                <a:extLst>
                  <a:ext uri="{0D108BD9-81ED-4DB2-BD59-A6C34878D82A}">
                    <a16:rowId xmlns:a16="http://schemas.microsoft.com/office/drawing/2014/main" val="10001"/>
                  </a:ext>
                </a:extLst>
              </a:tr>
              <a:tr h="370840">
                <a:tc>
                  <a:txBody>
                    <a:bodyPr/>
                    <a:lstStyle/>
                    <a:p>
                      <a:pPr algn="ctr"/>
                      <a:r>
                        <a:rPr lang="el-GR" dirty="0"/>
                        <a:t>Χόμπι</a:t>
                      </a:r>
                    </a:p>
                  </a:txBody>
                  <a:tcPr/>
                </a:tc>
                <a:tc>
                  <a:txBody>
                    <a:bodyPr/>
                    <a:lstStyle/>
                    <a:p>
                      <a:pPr algn="ctr"/>
                      <a:r>
                        <a:rPr lang="el-GR" dirty="0"/>
                        <a:t>Σπίτι</a:t>
                      </a:r>
                    </a:p>
                  </a:txBody>
                  <a:tcPr/>
                </a:tc>
                <a:tc>
                  <a:txBody>
                    <a:bodyPr/>
                    <a:lstStyle/>
                    <a:p>
                      <a:pPr algn="ctr"/>
                      <a:r>
                        <a:rPr lang="el-GR" dirty="0"/>
                        <a:t>Κοινωνικά θέματα</a:t>
                      </a:r>
                    </a:p>
                  </a:txBody>
                  <a:tcPr/>
                </a:tc>
                <a:extLst>
                  <a:ext uri="{0D108BD9-81ED-4DB2-BD59-A6C34878D82A}">
                    <a16:rowId xmlns:a16="http://schemas.microsoft.com/office/drawing/2014/main" val="10002"/>
                  </a:ext>
                </a:extLst>
              </a:tr>
              <a:tr h="370840">
                <a:tc>
                  <a:txBody>
                    <a:bodyPr/>
                    <a:lstStyle/>
                    <a:p>
                      <a:pPr algn="ctr"/>
                      <a:r>
                        <a:rPr lang="el-GR" dirty="0"/>
                        <a:t>Κοινωνικά</a:t>
                      </a:r>
                      <a:r>
                        <a:rPr lang="el-GR" baseline="0" dirty="0"/>
                        <a:t> γεγονότα</a:t>
                      </a:r>
                      <a:endParaRPr lang="el-GR" dirty="0"/>
                    </a:p>
                  </a:txBody>
                  <a:tcPr/>
                </a:tc>
                <a:tc>
                  <a:txBody>
                    <a:bodyPr/>
                    <a:lstStyle/>
                    <a:p>
                      <a:pPr algn="ctr"/>
                      <a:r>
                        <a:rPr lang="el-GR" dirty="0"/>
                        <a:t>Εργασία</a:t>
                      </a:r>
                    </a:p>
                  </a:txBody>
                  <a:tcPr/>
                </a:tc>
                <a:tc>
                  <a:txBody>
                    <a:bodyPr/>
                    <a:lstStyle/>
                    <a:p>
                      <a:pPr algn="ctr"/>
                      <a:r>
                        <a:rPr lang="el-GR" dirty="0"/>
                        <a:t>Πολιτικά</a:t>
                      </a:r>
                    </a:p>
                  </a:txBody>
                  <a:tcPr/>
                </a:tc>
                <a:extLst>
                  <a:ext uri="{0D108BD9-81ED-4DB2-BD59-A6C34878D82A}">
                    <a16:rowId xmlns:a16="http://schemas.microsoft.com/office/drawing/2014/main" val="10003"/>
                  </a:ext>
                </a:extLst>
              </a:tr>
              <a:tr h="370840">
                <a:tc>
                  <a:txBody>
                    <a:bodyPr/>
                    <a:lstStyle/>
                    <a:p>
                      <a:pPr algn="ctr"/>
                      <a:r>
                        <a:rPr lang="el-GR" dirty="0"/>
                        <a:t>Διακοπές</a:t>
                      </a:r>
                    </a:p>
                  </a:txBody>
                  <a:tcPr/>
                </a:tc>
                <a:tc>
                  <a:txBody>
                    <a:bodyPr/>
                    <a:lstStyle/>
                    <a:p>
                      <a:pPr algn="ctr"/>
                      <a:r>
                        <a:rPr lang="el-GR" dirty="0"/>
                        <a:t>Κοινότητα</a:t>
                      </a:r>
                    </a:p>
                  </a:txBody>
                  <a:tcPr/>
                </a:tc>
                <a:tc>
                  <a:txBody>
                    <a:bodyPr/>
                    <a:lstStyle/>
                    <a:p>
                      <a:pPr algn="ctr"/>
                      <a:r>
                        <a:rPr lang="el-GR" dirty="0"/>
                        <a:t>Επιχειρήσεις</a:t>
                      </a:r>
                    </a:p>
                  </a:txBody>
                  <a:tcPr/>
                </a:tc>
                <a:extLst>
                  <a:ext uri="{0D108BD9-81ED-4DB2-BD59-A6C34878D82A}">
                    <a16:rowId xmlns:a16="http://schemas.microsoft.com/office/drawing/2014/main" val="10004"/>
                  </a:ext>
                </a:extLst>
              </a:tr>
              <a:tr h="370840">
                <a:tc>
                  <a:txBody>
                    <a:bodyPr/>
                    <a:lstStyle/>
                    <a:p>
                      <a:pPr algn="ctr"/>
                      <a:r>
                        <a:rPr lang="el-GR" dirty="0"/>
                        <a:t>Διασκέδαση</a:t>
                      </a:r>
                    </a:p>
                  </a:txBody>
                  <a:tcPr/>
                </a:tc>
                <a:tc>
                  <a:txBody>
                    <a:bodyPr/>
                    <a:lstStyle/>
                    <a:p>
                      <a:pPr algn="ctr"/>
                      <a:r>
                        <a:rPr lang="el-GR" dirty="0"/>
                        <a:t>Ψυχαγωγία</a:t>
                      </a:r>
                    </a:p>
                  </a:txBody>
                  <a:tcPr/>
                </a:tc>
                <a:tc>
                  <a:txBody>
                    <a:bodyPr/>
                    <a:lstStyle/>
                    <a:p>
                      <a:pPr algn="ctr"/>
                      <a:r>
                        <a:rPr lang="el-GR" dirty="0"/>
                        <a:t>Οικονομικά</a:t>
                      </a:r>
                    </a:p>
                  </a:txBody>
                  <a:tcPr/>
                </a:tc>
                <a:extLst>
                  <a:ext uri="{0D108BD9-81ED-4DB2-BD59-A6C34878D82A}">
                    <a16:rowId xmlns:a16="http://schemas.microsoft.com/office/drawing/2014/main" val="10005"/>
                  </a:ext>
                </a:extLst>
              </a:tr>
              <a:tr h="370840">
                <a:tc>
                  <a:txBody>
                    <a:bodyPr/>
                    <a:lstStyle/>
                    <a:p>
                      <a:pPr algn="ctr"/>
                      <a:r>
                        <a:rPr lang="el-GR" dirty="0"/>
                        <a:t>Μέλος σε κλαμπ</a:t>
                      </a:r>
                    </a:p>
                  </a:txBody>
                  <a:tcPr/>
                </a:tc>
                <a:tc>
                  <a:txBody>
                    <a:bodyPr/>
                    <a:lstStyle/>
                    <a:p>
                      <a:pPr algn="ctr"/>
                      <a:r>
                        <a:rPr lang="el-GR" dirty="0"/>
                        <a:t>Μόδα</a:t>
                      </a:r>
                    </a:p>
                  </a:txBody>
                  <a:tcPr/>
                </a:tc>
                <a:tc>
                  <a:txBody>
                    <a:bodyPr/>
                    <a:lstStyle/>
                    <a:p>
                      <a:pPr algn="ctr"/>
                      <a:r>
                        <a:rPr lang="el-GR" dirty="0"/>
                        <a:t>Εκπαίδευση</a:t>
                      </a:r>
                    </a:p>
                  </a:txBody>
                  <a:tcPr/>
                </a:tc>
                <a:extLst>
                  <a:ext uri="{0D108BD9-81ED-4DB2-BD59-A6C34878D82A}">
                    <a16:rowId xmlns:a16="http://schemas.microsoft.com/office/drawing/2014/main" val="10006"/>
                  </a:ext>
                </a:extLst>
              </a:tr>
              <a:tr h="370840">
                <a:tc>
                  <a:txBody>
                    <a:bodyPr/>
                    <a:lstStyle/>
                    <a:p>
                      <a:pPr algn="ctr"/>
                      <a:r>
                        <a:rPr lang="el-GR" dirty="0"/>
                        <a:t>Κοινότητα</a:t>
                      </a:r>
                    </a:p>
                  </a:txBody>
                  <a:tcPr/>
                </a:tc>
                <a:tc>
                  <a:txBody>
                    <a:bodyPr/>
                    <a:lstStyle/>
                    <a:p>
                      <a:pPr algn="ctr"/>
                      <a:r>
                        <a:rPr lang="el-GR" dirty="0"/>
                        <a:t>Φαγητό</a:t>
                      </a:r>
                    </a:p>
                  </a:txBody>
                  <a:tcPr/>
                </a:tc>
                <a:tc>
                  <a:txBody>
                    <a:bodyPr/>
                    <a:lstStyle/>
                    <a:p>
                      <a:pPr algn="ctr"/>
                      <a:r>
                        <a:rPr lang="el-GR" dirty="0"/>
                        <a:t>Προϊόντα</a:t>
                      </a:r>
                    </a:p>
                  </a:txBody>
                  <a:tcPr/>
                </a:tc>
                <a:extLst>
                  <a:ext uri="{0D108BD9-81ED-4DB2-BD59-A6C34878D82A}">
                    <a16:rowId xmlns:a16="http://schemas.microsoft.com/office/drawing/2014/main" val="10007"/>
                  </a:ext>
                </a:extLst>
              </a:tr>
              <a:tr h="370840">
                <a:tc>
                  <a:txBody>
                    <a:bodyPr/>
                    <a:lstStyle/>
                    <a:p>
                      <a:pPr algn="ctr"/>
                      <a:r>
                        <a:rPr lang="el-GR" dirty="0"/>
                        <a:t>Ψώνια/Αγορές</a:t>
                      </a:r>
                    </a:p>
                  </a:txBody>
                  <a:tcPr/>
                </a:tc>
                <a:tc>
                  <a:txBody>
                    <a:bodyPr/>
                    <a:lstStyle/>
                    <a:p>
                      <a:pPr algn="ctr"/>
                      <a:r>
                        <a:rPr lang="el-GR" dirty="0"/>
                        <a:t>ΜΜΕ</a:t>
                      </a:r>
                    </a:p>
                  </a:txBody>
                  <a:tcPr/>
                </a:tc>
                <a:tc>
                  <a:txBody>
                    <a:bodyPr/>
                    <a:lstStyle/>
                    <a:p>
                      <a:pPr algn="ctr"/>
                      <a:r>
                        <a:rPr lang="el-GR" dirty="0"/>
                        <a:t>Μέλλον</a:t>
                      </a:r>
                    </a:p>
                  </a:txBody>
                  <a:tcPr/>
                </a:tc>
                <a:extLst>
                  <a:ext uri="{0D108BD9-81ED-4DB2-BD59-A6C34878D82A}">
                    <a16:rowId xmlns:a16="http://schemas.microsoft.com/office/drawing/2014/main" val="10008"/>
                  </a:ext>
                </a:extLst>
              </a:tr>
              <a:tr h="370840">
                <a:tc>
                  <a:txBody>
                    <a:bodyPr/>
                    <a:lstStyle/>
                    <a:p>
                      <a:pPr algn="ctr"/>
                      <a:r>
                        <a:rPr lang="el-GR" dirty="0"/>
                        <a:t>Σπορ</a:t>
                      </a:r>
                    </a:p>
                  </a:txBody>
                  <a:tcPr/>
                </a:tc>
                <a:tc>
                  <a:txBody>
                    <a:bodyPr/>
                    <a:lstStyle/>
                    <a:p>
                      <a:pPr algn="ctr"/>
                      <a:r>
                        <a:rPr lang="el-GR" dirty="0"/>
                        <a:t>Επιτεύγματα</a:t>
                      </a:r>
                    </a:p>
                  </a:txBody>
                  <a:tcPr/>
                </a:tc>
                <a:tc>
                  <a:txBody>
                    <a:bodyPr/>
                    <a:lstStyle/>
                    <a:p>
                      <a:pPr algn="ctr"/>
                      <a:r>
                        <a:rPr lang="el-GR" dirty="0"/>
                        <a:t>Κουλτούρα</a:t>
                      </a:r>
                    </a:p>
                  </a:txBody>
                  <a:tcPr/>
                </a:tc>
                <a:extLst>
                  <a:ext uri="{0D108BD9-81ED-4DB2-BD59-A6C34878D82A}">
                    <a16:rowId xmlns:a16="http://schemas.microsoft.com/office/drawing/2014/main" val="10009"/>
                  </a:ext>
                </a:extLst>
              </a:tr>
            </a:tbl>
          </a:graphicData>
        </a:graphic>
      </p:graphicFrame>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850106"/>
          </a:xfrm>
        </p:spPr>
        <p:txBody>
          <a:bodyPr>
            <a:normAutofit fontScale="90000"/>
          </a:bodyPr>
          <a:lstStyle/>
          <a:p>
            <a:r>
              <a:rPr lang="el-GR" dirty="0"/>
              <a:t>Προτάσεις για μέτρηση του τρόπου ζωής</a:t>
            </a:r>
          </a:p>
        </p:txBody>
      </p:sp>
      <p:sp>
        <p:nvSpPr>
          <p:cNvPr id="3" name="2 - Θέση περιεχομένου"/>
          <p:cNvSpPr>
            <a:spLocks noGrp="1"/>
          </p:cNvSpPr>
          <p:nvPr>
            <p:ph idx="1"/>
          </p:nvPr>
        </p:nvSpPr>
        <p:spPr>
          <a:xfrm>
            <a:off x="590872" y="1484784"/>
            <a:ext cx="8229600" cy="5257800"/>
          </a:xfrm>
        </p:spPr>
        <p:style>
          <a:lnRef idx="3">
            <a:schemeClr val="lt1"/>
          </a:lnRef>
          <a:fillRef idx="1">
            <a:schemeClr val="accent3"/>
          </a:fillRef>
          <a:effectRef idx="1">
            <a:schemeClr val="accent3"/>
          </a:effectRef>
          <a:fontRef idx="minor">
            <a:schemeClr val="lt1"/>
          </a:fontRef>
        </p:style>
        <p:txBody>
          <a:bodyPr>
            <a:normAutofit fontScale="92500" lnSpcReduction="20000"/>
          </a:bodyPr>
          <a:lstStyle/>
          <a:p>
            <a:r>
              <a:rPr lang="el-GR" sz="2400" b="1" dirty="0">
                <a:solidFill>
                  <a:schemeClr val="tx1"/>
                </a:solidFill>
              </a:rPr>
              <a:t>Ψώνια για φθηνά προϊόντα και ευκαιρίες</a:t>
            </a:r>
          </a:p>
          <a:p>
            <a:pPr lvl="1"/>
            <a:r>
              <a:rPr lang="el-GR" sz="2000" i="1" dirty="0">
                <a:solidFill>
                  <a:schemeClr val="tx1"/>
                </a:solidFill>
              </a:rPr>
              <a:t>Όταν ψωνίζω συνήθως ψάχνω για τις χαμηλότερες τιμές</a:t>
            </a:r>
          </a:p>
          <a:p>
            <a:r>
              <a:rPr lang="el-GR" sz="2400" b="1" dirty="0">
                <a:solidFill>
                  <a:schemeClr val="tx1"/>
                </a:solidFill>
              </a:rPr>
              <a:t>Επίδραση από άλλους</a:t>
            </a:r>
          </a:p>
          <a:p>
            <a:pPr lvl="1"/>
            <a:r>
              <a:rPr lang="el-GR" sz="2000" i="1" dirty="0">
                <a:solidFill>
                  <a:schemeClr val="tx1"/>
                </a:solidFill>
              </a:rPr>
              <a:t>Συχνά ζητώ συμβουλές από φίλους μου για το τι μάρκα να αγοράσω</a:t>
            </a:r>
          </a:p>
          <a:p>
            <a:r>
              <a:rPr lang="el-GR" sz="2400" b="1" dirty="0">
                <a:solidFill>
                  <a:schemeClr val="tx1"/>
                </a:solidFill>
              </a:rPr>
              <a:t>Επίδραση σε άλλους</a:t>
            </a:r>
          </a:p>
          <a:p>
            <a:pPr lvl="1"/>
            <a:r>
              <a:rPr lang="el-GR" sz="2000" i="1" dirty="0">
                <a:solidFill>
                  <a:schemeClr val="tx1"/>
                </a:solidFill>
              </a:rPr>
              <a:t>Επηρεάζω το τι αγοράζουν οι φίλοι μου</a:t>
            </a:r>
          </a:p>
          <a:p>
            <a:r>
              <a:rPr lang="el-GR" sz="2400" b="1" dirty="0">
                <a:solidFill>
                  <a:schemeClr val="tx1"/>
                </a:solidFill>
              </a:rPr>
              <a:t>Οικιακή απασχόληση</a:t>
            </a:r>
          </a:p>
          <a:p>
            <a:pPr lvl="1"/>
            <a:r>
              <a:rPr lang="el-GR" sz="2000" i="1" dirty="0">
                <a:solidFill>
                  <a:schemeClr val="tx1"/>
                </a:solidFill>
              </a:rPr>
              <a:t>Διατηρώ το σπίτι μου πολύ τακτοποιημένο και καθαρό</a:t>
            </a:r>
          </a:p>
          <a:p>
            <a:r>
              <a:rPr lang="el-GR" sz="2400" b="1" dirty="0">
                <a:solidFill>
                  <a:schemeClr val="tx1"/>
                </a:solidFill>
              </a:rPr>
              <a:t>Ελεύθερος χρόνος και διασκέδαση</a:t>
            </a:r>
          </a:p>
          <a:p>
            <a:pPr lvl="1"/>
            <a:r>
              <a:rPr lang="el-GR" sz="2000" i="1" dirty="0">
                <a:solidFill>
                  <a:schemeClr val="tx1"/>
                </a:solidFill>
              </a:rPr>
              <a:t>Έχω μια πολύ έντονη κοινωνική ζωή</a:t>
            </a:r>
          </a:p>
          <a:p>
            <a:r>
              <a:rPr lang="el-GR" sz="2400" b="1" dirty="0">
                <a:solidFill>
                  <a:schemeClr val="tx1"/>
                </a:solidFill>
              </a:rPr>
              <a:t>Οικογένεια, ρόλοι γυναικών, και ανδρών</a:t>
            </a:r>
          </a:p>
          <a:p>
            <a:pPr lvl="1"/>
            <a:r>
              <a:rPr lang="el-GR" sz="2000" i="1" dirty="0">
                <a:solidFill>
                  <a:schemeClr val="tx1"/>
                </a:solidFill>
              </a:rPr>
              <a:t>Το σημαντικότερό μου χόμπι είναι η οικογένειά μου</a:t>
            </a:r>
          </a:p>
          <a:p>
            <a:r>
              <a:rPr lang="el-GR" sz="2400" b="1" dirty="0">
                <a:solidFill>
                  <a:schemeClr val="tx1"/>
                </a:solidFill>
              </a:rPr>
              <a:t>Ιδέα για τον εαυτό μας</a:t>
            </a:r>
          </a:p>
          <a:p>
            <a:pPr lvl="1"/>
            <a:r>
              <a:rPr lang="el-GR" sz="2000" i="1" dirty="0">
                <a:solidFill>
                  <a:schemeClr val="tx1"/>
                </a:solidFill>
              </a:rPr>
              <a:t>Είμαι πιο ανεξάρτητος από τους περισσότερους ανθρώπους</a:t>
            </a:r>
          </a:p>
          <a:p>
            <a:r>
              <a:rPr lang="el-GR" sz="2400" b="1" dirty="0">
                <a:solidFill>
                  <a:schemeClr val="tx1"/>
                </a:solidFill>
              </a:rPr>
              <a:t>Κοινωνία</a:t>
            </a:r>
          </a:p>
          <a:p>
            <a:pPr lvl="1"/>
            <a:r>
              <a:rPr lang="el-GR" sz="2000" i="1" dirty="0">
                <a:solidFill>
                  <a:schemeClr val="tx1"/>
                </a:solidFill>
              </a:rPr>
              <a:t>Η κυβέρνηση θα πρέπει να ελέγχει τιμές και κέρδη</a:t>
            </a:r>
          </a:p>
          <a:p>
            <a:endParaRPr lang="el-GR" sz="2400" dirty="0">
              <a:solidFill>
                <a:schemeClr val="tx1"/>
              </a:solidFill>
            </a:endParaRPr>
          </a:p>
          <a:p>
            <a:pPr lvl="1"/>
            <a:endParaRPr lang="el-GR" sz="1600" i="1" dirty="0">
              <a:solidFill>
                <a:schemeClr val="tx1"/>
              </a:solidFill>
            </a:endParaRPr>
          </a:p>
          <a:p>
            <a:endParaRPr lang="el-GR" sz="2000" i="1" dirty="0">
              <a:solidFill>
                <a:schemeClr val="tx1"/>
              </a:solidFill>
            </a:endParaRPr>
          </a:p>
          <a:p>
            <a:endParaRPr lang="el-GR" dirty="0">
              <a:solidFill>
                <a:schemeClr val="tx1"/>
              </a:solidFill>
            </a:endParaRPr>
          </a:p>
        </p:txBody>
      </p:sp>
      <p:sp>
        <p:nvSpPr>
          <p:cNvPr id="4" name="3 - TextBox"/>
          <p:cNvSpPr txBox="1"/>
          <p:nvPr/>
        </p:nvSpPr>
        <p:spPr>
          <a:xfrm>
            <a:off x="6228184" y="1115452"/>
            <a:ext cx="2843808" cy="369332"/>
          </a:xfrm>
          <a:prstGeom prst="rect">
            <a:avLst/>
          </a:prstGeom>
          <a:noFill/>
        </p:spPr>
        <p:txBody>
          <a:bodyPr wrap="square" rtlCol="0">
            <a:spAutoFit/>
          </a:bodyPr>
          <a:lstStyle/>
          <a:p>
            <a:pPr algn="r"/>
            <a:r>
              <a:rPr lang="en-US" b="1" i="1" dirty="0"/>
              <a:t>Wells and </a:t>
            </a:r>
            <a:r>
              <a:rPr lang="en-US" b="1" i="1" dirty="0" err="1"/>
              <a:t>Tigert</a:t>
            </a:r>
            <a:r>
              <a:rPr lang="en-US" b="1" i="1" dirty="0"/>
              <a:t> (1971)</a:t>
            </a:r>
            <a:endParaRPr lang="el-GR" b="1" i="1" dirty="0"/>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Παράγοντες μέτρησης </a:t>
            </a:r>
            <a:br>
              <a:rPr lang="el-GR" dirty="0"/>
            </a:br>
            <a:r>
              <a:rPr lang="el-GR" dirty="0"/>
              <a:t>τρόπου ζωής</a:t>
            </a:r>
          </a:p>
        </p:txBody>
      </p:sp>
      <p:sp>
        <p:nvSpPr>
          <p:cNvPr id="3" name="2 - Θέση περιεχομένου"/>
          <p:cNvSpPr>
            <a:spLocks noGrp="1"/>
          </p:cNvSpPr>
          <p:nvPr>
            <p:ph idx="1"/>
          </p:nvPr>
        </p:nvSpPr>
        <p:spPr>
          <a:xfrm>
            <a:off x="457200" y="1600200"/>
            <a:ext cx="8229600" cy="4853136"/>
          </a:xfrm>
        </p:spPr>
        <p:txBody>
          <a:bodyPr>
            <a:normAutofit fontScale="77500" lnSpcReduction="20000"/>
          </a:bodyPr>
          <a:lstStyle/>
          <a:p>
            <a:r>
              <a:rPr lang="el-GR" i="1" dirty="0"/>
              <a:t>Ενδιαφέρον για την υγεία</a:t>
            </a:r>
          </a:p>
          <a:p>
            <a:r>
              <a:rPr lang="el-GR" i="1" dirty="0"/>
              <a:t>Ενδιαφέρον για τη μόδα</a:t>
            </a:r>
          </a:p>
          <a:p>
            <a:r>
              <a:rPr lang="el-GR" i="1" dirty="0"/>
              <a:t>Ενδιαφέρον για τις μάρκες</a:t>
            </a:r>
          </a:p>
          <a:p>
            <a:r>
              <a:rPr lang="el-GR" i="1" dirty="0"/>
              <a:t>Ανάμειξη με την κοινότητα</a:t>
            </a:r>
          </a:p>
          <a:p>
            <a:r>
              <a:rPr lang="el-GR" i="1" dirty="0"/>
              <a:t>Συντηρητισμός</a:t>
            </a:r>
          </a:p>
          <a:p>
            <a:r>
              <a:rPr lang="el-GR" i="1" dirty="0"/>
              <a:t>Συντηρητισμός φύλου</a:t>
            </a:r>
          </a:p>
          <a:p>
            <a:r>
              <a:rPr lang="el-GR" i="1" dirty="0"/>
              <a:t>Ενδιαφέρον για τα περιβάλλον</a:t>
            </a:r>
          </a:p>
          <a:p>
            <a:r>
              <a:rPr lang="el-GR" i="1" dirty="0" err="1"/>
              <a:t>Καινοτομικότητα</a:t>
            </a:r>
            <a:endParaRPr lang="el-GR" i="1" dirty="0"/>
          </a:p>
          <a:p>
            <a:r>
              <a:rPr lang="el-GR" i="1" dirty="0"/>
              <a:t>Καθοδήγηση γνώμης</a:t>
            </a:r>
          </a:p>
          <a:p>
            <a:r>
              <a:rPr lang="el-GR" i="1" dirty="0"/>
              <a:t>Ενδιαφέρον για τις τιμές</a:t>
            </a:r>
          </a:p>
          <a:p>
            <a:r>
              <a:rPr lang="el-GR" i="1" dirty="0"/>
              <a:t>Εμπιστοσύνη </a:t>
            </a:r>
          </a:p>
          <a:p>
            <a:r>
              <a:rPr lang="el-GR" i="1" dirty="0"/>
              <a:t>Θρησκευτικότητα</a:t>
            </a:r>
          </a:p>
        </p:txBody>
      </p:sp>
      <p:sp>
        <p:nvSpPr>
          <p:cNvPr id="4" name="3 - TextBox"/>
          <p:cNvSpPr txBox="1"/>
          <p:nvPr/>
        </p:nvSpPr>
        <p:spPr>
          <a:xfrm>
            <a:off x="5940152" y="1844824"/>
            <a:ext cx="2843808" cy="369332"/>
          </a:xfrm>
          <a:prstGeom prst="rect">
            <a:avLst/>
          </a:prstGeom>
          <a:noFill/>
        </p:spPr>
        <p:txBody>
          <a:bodyPr wrap="square" rtlCol="0">
            <a:spAutoFit/>
          </a:bodyPr>
          <a:lstStyle/>
          <a:p>
            <a:pPr algn="r"/>
            <a:r>
              <a:rPr lang="en-US" b="1" i="1" dirty="0" err="1"/>
              <a:t>Dutta</a:t>
            </a:r>
            <a:r>
              <a:rPr lang="en-US" b="1" i="1" dirty="0"/>
              <a:t> and Bergman (2006)</a:t>
            </a:r>
            <a:endParaRPr lang="el-GR" b="1" i="1" dirty="0"/>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dirty="0"/>
              <a:t>VALS 2 </a:t>
            </a:r>
            <a:r>
              <a:rPr lang="el-GR" dirty="0"/>
              <a:t> - </a:t>
            </a:r>
            <a:r>
              <a:rPr lang="en-US" dirty="0"/>
              <a:t>Stanford Research Institute (1989)</a:t>
            </a:r>
            <a:endParaRPr lang="el-GR" dirty="0"/>
          </a:p>
        </p:txBody>
      </p:sp>
      <p:sp>
        <p:nvSpPr>
          <p:cNvPr id="3" name="2 - Θέση περιεχομένου"/>
          <p:cNvSpPr>
            <a:spLocks noGrp="1"/>
          </p:cNvSpPr>
          <p:nvPr>
            <p:ph idx="1"/>
          </p:nvPr>
        </p:nvSpPr>
        <p:spPr/>
        <p:txBody>
          <a:bodyPr/>
          <a:lstStyle/>
          <a:p>
            <a:r>
              <a:rPr lang="el-GR" dirty="0"/>
              <a:t>Συνέχεια του εργαλείου </a:t>
            </a:r>
            <a:r>
              <a:rPr lang="en-US" dirty="0"/>
              <a:t>VALS </a:t>
            </a:r>
            <a:r>
              <a:rPr lang="el-GR" dirty="0"/>
              <a:t>(1978) </a:t>
            </a:r>
          </a:p>
          <a:p>
            <a:r>
              <a:rPr lang="el-GR" dirty="0"/>
              <a:t>Δημιουργία τμημάτων καταναλωτών με βάση τις αξίες και τους τρόπους ζωής τους.</a:t>
            </a:r>
          </a:p>
          <a:p>
            <a:endParaRPr lang="el-GR" dirty="0"/>
          </a:p>
        </p:txBody>
      </p:sp>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Οι κατηγορίες των </a:t>
            </a:r>
            <a:r>
              <a:rPr lang="en-US" dirty="0"/>
              <a:t>VALS 2</a:t>
            </a:r>
            <a:endParaRPr lang="el-GR" dirty="0"/>
          </a:p>
        </p:txBody>
      </p:sp>
      <p:sp>
        <p:nvSpPr>
          <p:cNvPr id="3" name="2 - Θέση περιεχομένου"/>
          <p:cNvSpPr>
            <a:spLocks noGrp="1"/>
          </p:cNvSpPr>
          <p:nvPr>
            <p:ph idx="1"/>
          </p:nvPr>
        </p:nvSpPr>
        <p:spPr>
          <a:xfrm>
            <a:off x="457200" y="1600200"/>
            <a:ext cx="8229600" cy="4925144"/>
          </a:xfrm>
        </p:spPr>
        <p:txBody>
          <a:bodyPr>
            <a:normAutofit fontScale="77500" lnSpcReduction="20000"/>
          </a:bodyPr>
          <a:lstStyle/>
          <a:p>
            <a:r>
              <a:rPr lang="el-GR" b="1" dirty="0"/>
              <a:t>Καταξιωμένοι (</a:t>
            </a:r>
            <a:r>
              <a:rPr lang="en-US" b="1" dirty="0" err="1"/>
              <a:t>actualizers</a:t>
            </a:r>
            <a:r>
              <a:rPr lang="el-GR" b="1" dirty="0"/>
              <a:t>) </a:t>
            </a:r>
            <a:r>
              <a:rPr lang="el-GR" dirty="0"/>
              <a:t>οι οποίοι βρίσκονται στην κορυφή της πυραμίδας (άφθονοι πόροι)</a:t>
            </a:r>
          </a:p>
          <a:p>
            <a:r>
              <a:rPr lang="el-GR" b="1" dirty="0"/>
              <a:t>Επιτυχημένοι (</a:t>
            </a:r>
            <a:r>
              <a:rPr lang="en-US" b="1" dirty="0"/>
              <a:t>achievers)</a:t>
            </a:r>
            <a:r>
              <a:rPr lang="en-US" dirty="0"/>
              <a:t> </a:t>
            </a:r>
            <a:r>
              <a:rPr lang="el-GR" dirty="0"/>
              <a:t>που επιτυγχάνουν τους σκοπούς τους.</a:t>
            </a:r>
          </a:p>
          <a:p>
            <a:r>
              <a:rPr lang="el-GR" b="1" dirty="0"/>
              <a:t>Μαχόμενοι (</a:t>
            </a:r>
            <a:r>
              <a:rPr lang="en-US" b="1" dirty="0"/>
              <a:t>strivers)</a:t>
            </a:r>
          </a:p>
          <a:p>
            <a:r>
              <a:rPr lang="el-GR" b="1" dirty="0"/>
              <a:t>Αγωνιστές </a:t>
            </a:r>
            <a:r>
              <a:rPr lang="en-US" b="1" dirty="0"/>
              <a:t>(strugglers) </a:t>
            </a:r>
            <a:r>
              <a:rPr lang="el-GR" dirty="0"/>
              <a:t>βρίσκονται στον πυθμένα της πυραμίδας.</a:t>
            </a:r>
          </a:p>
          <a:p>
            <a:r>
              <a:rPr lang="el-GR" b="1" dirty="0"/>
              <a:t>Αυτοί οι εκπληρώνουν τα καθήκοντά τους (</a:t>
            </a:r>
            <a:r>
              <a:rPr lang="en-US" b="1" dirty="0" err="1"/>
              <a:t>fulfilleds</a:t>
            </a:r>
            <a:r>
              <a:rPr lang="en-US" b="1" dirty="0"/>
              <a:t>)</a:t>
            </a:r>
          </a:p>
          <a:p>
            <a:r>
              <a:rPr lang="el-GR" b="1" dirty="0"/>
              <a:t>Πιστοί </a:t>
            </a:r>
            <a:r>
              <a:rPr lang="el-GR" dirty="0"/>
              <a:t>(</a:t>
            </a:r>
            <a:r>
              <a:rPr lang="en-US" dirty="0"/>
              <a:t>Believers)</a:t>
            </a:r>
          </a:p>
          <a:p>
            <a:r>
              <a:rPr lang="el-GR" b="1" dirty="0"/>
              <a:t>Αυτοί που δοκιμάζουν διαφορετικές εμπειρίες </a:t>
            </a:r>
            <a:r>
              <a:rPr lang="en-US" b="1" dirty="0"/>
              <a:t>(</a:t>
            </a:r>
            <a:r>
              <a:rPr lang="en-US" b="1" dirty="0" err="1"/>
              <a:t>experiencers</a:t>
            </a:r>
            <a:r>
              <a:rPr lang="en-US" b="1" dirty="0"/>
              <a:t>)</a:t>
            </a:r>
            <a:endParaRPr lang="el-GR" b="1" dirty="0"/>
          </a:p>
          <a:p>
            <a:r>
              <a:rPr lang="el-GR" b="1" dirty="0"/>
              <a:t>Δημιουργικοί (</a:t>
            </a:r>
            <a:r>
              <a:rPr lang="en-US" b="1" dirty="0"/>
              <a:t>makers) </a:t>
            </a:r>
            <a:r>
              <a:rPr lang="el-GR" dirty="0"/>
              <a:t>που τους αρέσει να φτιάχνουν πράγματα</a:t>
            </a:r>
            <a:endParaRPr lang="el-GR" b="1" dirty="0"/>
          </a:p>
        </p:txBody>
      </p:sp>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dirty="0"/>
              <a:t> </a:t>
            </a:r>
            <a:r>
              <a:rPr lang="el-GR" dirty="0"/>
              <a:t>Οι καταξιωμένοι (</a:t>
            </a:r>
            <a:r>
              <a:rPr lang="en-US" dirty="0" err="1"/>
              <a:t>actualizers</a:t>
            </a:r>
            <a:r>
              <a:rPr lang="en-US" dirty="0"/>
              <a:t>) 8%</a:t>
            </a:r>
            <a:endParaRPr lang="el-GR" dirty="0"/>
          </a:p>
        </p:txBody>
      </p:sp>
      <p:graphicFrame>
        <p:nvGraphicFramePr>
          <p:cNvPr id="4" name="3 - Θέση περιεχομένου"/>
          <p:cNvGraphicFramePr>
            <a:graphicFrameLocks noGrp="1"/>
          </p:cNvGraphicFramePr>
          <p:nvPr>
            <p:ph idx="1"/>
          </p:nvPr>
        </p:nvGraphicFramePr>
        <p:xfrm>
          <a:off x="323529" y="1600200"/>
          <a:ext cx="8363271" cy="4925144"/>
        </p:xfrm>
        <a:graphic>
          <a:graphicData uri="http://schemas.openxmlformats.org/drawingml/2006/table">
            <a:tbl>
              <a:tblPr firstRow="1" bandRow="1">
                <a:tableStyleId>{93296810-A885-4BE3-A3E7-6D5BEEA58F35}</a:tableStyleId>
              </a:tblPr>
              <a:tblGrid>
                <a:gridCol w="2787757">
                  <a:extLst>
                    <a:ext uri="{9D8B030D-6E8A-4147-A177-3AD203B41FA5}">
                      <a16:colId xmlns:a16="http://schemas.microsoft.com/office/drawing/2014/main" val="20000"/>
                    </a:ext>
                  </a:extLst>
                </a:gridCol>
                <a:gridCol w="2787757">
                  <a:extLst>
                    <a:ext uri="{9D8B030D-6E8A-4147-A177-3AD203B41FA5}">
                      <a16:colId xmlns:a16="http://schemas.microsoft.com/office/drawing/2014/main" val="20001"/>
                    </a:ext>
                  </a:extLst>
                </a:gridCol>
                <a:gridCol w="2787757">
                  <a:extLst>
                    <a:ext uri="{9D8B030D-6E8A-4147-A177-3AD203B41FA5}">
                      <a16:colId xmlns:a16="http://schemas.microsoft.com/office/drawing/2014/main" val="20002"/>
                    </a:ext>
                  </a:extLst>
                </a:gridCol>
              </a:tblGrid>
              <a:tr h="783546">
                <a:tc>
                  <a:txBody>
                    <a:bodyPr/>
                    <a:lstStyle/>
                    <a:p>
                      <a:pPr algn="ctr"/>
                      <a:r>
                        <a:rPr lang="el-GR" dirty="0"/>
                        <a:t>Ψυχολογικά</a:t>
                      </a:r>
                      <a:r>
                        <a:rPr lang="el-GR" baseline="0" dirty="0"/>
                        <a:t> Χαρακτηριστικά</a:t>
                      </a:r>
                      <a:endParaRPr lang="el-GR" dirty="0"/>
                    </a:p>
                  </a:txBody>
                  <a:tcPr/>
                </a:tc>
                <a:tc>
                  <a:txBody>
                    <a:bodyPr/>
                    <a:lstStyle/>
                    <a:p>
                      <a:pPr algn="ctr"/>
                      <a:r>
                        <a:rPr lang="el-GR" dirty="0"/>
                        <a:t>Χαρακτηριστικά</a:t>
                      </a:r>
                      <a:r>
                        <a:rPr lang="el-GR" baseline="0" dirty="0"/>
                        <a:t> Τρόπου Ζωής</a:t>
                      </a:r>
                      <a:endParaRPr lang="el-GR" dirty="0"/>
                    </a:p>
                  </a:txBody>
                  <a:tcPr/>
                </a:tc>
                <a:tc>
                  <a:txBody>
                    <a:bodyPr/>
                    <a:lstStyle/>
                    <a:p>
                      <a:pPr algn="ctr"/>
                      <a:r>
                        <a:rPr lang="el-GR" dirty="0"/>
                        <a:t>Καταναλωτικά</a:t>
                      </a:r>
                      <a:r>
                        <a:rPr lang="el-GR" baseline="0" dirty="0"/>
                        <a:t> Χαρακτηριστικά</a:t>
                      </a:r>
                      <a:endParaRPr lang="el-GR" dirty="0"/>
                    </a:p>
                  </a:txBody>
                  <a:tcPr/>
                </a:tc>
                <a:extLst>
                  <a:ext uri="{0D108BD9-81ED-4DB2-BD59-A6C34878D82A}">
                    <a16:rowId xmlns:a16="http://schemas.microsoft.com/office/drawing/2014/main" val="10000"/>
                  </a:ext>
                </a:extLst>
              </a:tr>
              <a:tr h="4141598">
                <a:tc>
                  <a:txBody>
                    <a:bodyPr/>
                    <a:lstStyle/>
                    <a:p>
                      <a:pPr algn="ctr">
                        <a:buFont typeface="Arial" pitchFamily="34" charset="0"/>
                        <a:buChar char="•"/>
                      </a:pPr>
                      <a:r>
                        <a:rPr lang="el-GR" dirty="0"/>
                        <a:t>Αισιόδοξοι</a:t>
                      </a:r>
                    </a:p>
                    <a:p>
                      <a:pPr algn="ctr">
                        <a:buFont typeface="Arial" pitchFamily="34" charset="0"/>
                        <a:buChar char="•"/>
                      </a:pPr>
                      <a:r>
                        <a:rPr lang="el-GR" dirty="0"/>
                        <a:t>Προσανατολισμένοι</a:t>
                      </a:r>
                      <a:r>
                        <a:rPr lang="el-GR" baseline="0" dirty="0"/>
                        <a:t> στην ανάπτυξη</a:t>
                      </a:r>
                    </a:p>
                    <a:p>
                      <a:pPr algn="ctr">
                        <a:buFont typeface="Arial" pitchFamily="34" charset="0"/>
                        <a:buChar char="•"/>
                      </a:pPr>
                      <a:r>
                        <a:rPr lang="el-GR" baseline="0" dirty="0"/>
                        <a:t>Εμπιστοσύνη στον εαυτό τους</a:t>
                      </a:r>
                    </a:p>
                    <a:p>
                      <a:pPr algn="ctr">
                        <a:buFont typeface="Arial" pitchFamily="34" charset="0"/>
                        <a:buChar char="•"/>
                      </a:pPr>
                      <a:r>
                        <a:rPr lang="el-GR" baseline="0" dirty="0"/>
                        <a:t>Ασχολούνται με τα κοινά</a:t>
                      </a:r>
                    </a:p>
                    <a:p>
                      <a:pPr algn="ctr">
                        <a:buFont typeface="Arial" pitchFamily="34" charset="0"/>
                        <a:buChar char="•"/>
                      </a:pPr>
                      <a:r>
                        <a:rPr lang="el-GR" baseline="0" dirty="0"/>
                        <a:t>Βγαίνουν συχνά έξω</a:t>
                      </a:r>
                      <a:endParaRPr lang="el-GR" dirty="0"/>
                    </a:p>
                  </a:txBody>
                  <a:tcPr/>
                </a:tc>
                <a:tc>
                  <a:txBody>
                    <a:bodyPr/>
                    <a:lstStyle/>
                    <a:p>
                      <a:pPr algn="ctr">
                        <a:buFont typeface="Arial" pitchFamily="34" charset="0"/>
                        <a:buChar char="•"/>
                      </a:pPr>
                      <a:r>
                        <a:rPr lang="el-GR" dirty="0"/>
                        <a:t>Μεγάλη αξία στην προσωπική</a:t>
                      </a:r>
                      <a:r>
                        <a:rPr lang="el-GR" baseline="0" dirty="0"/>
                        <a:t> ανάπτυξη</a:t>
                      </a:r>
                    </a:p>
                    <a:p>
                      <a:pPr algn="ctr">
                        <a:buFont typeface="Arial" pitchFamily="34" charset="0"/>
                        <a:buChar char="•"/>
                      </a:pPr>
                      <a:r>
                        <a:rPr lang="el-GR" baseline="0" dirty="0"/>
                        <a:t>Πνευματικά Ενδιαφέροντα και διάφορες δραστηριότητες τον ελεύθερο χρόνο</a:t>
                      </a:r>
                    </a:p>
                    <a:p>
                      <a:pPr algn="ctr">
                        <a:buFont typeface="Arial" pitchFamily="34" charset="0"/>
                        <a:buChar char="•"/>
                      </a:pPr>
                      <a:r>
                        <a:rPr lang="el-GR" baseline="0" dirty="0"/>
                        <a:t>Καλά ενημερωμένοι</a:t>
                      </a:r>
                    </a:p>
                    <a:p>
                      <a:pPr algn="ctr">
                        <a:buFont typeface="Arial" pitchFamily="34" charset="0"/>
                        <a:buChar char="•"/>
                      </a:pPr>
                      <a:r>
                        <a:rPr lang="el-GR" baseline="0" dirty="0"/>
                        <a:t>Ευαισθητοποιημένοι σε κοινωνικά θέματα</a:t>
                      </a:r>
                    </a:p>
                    <a:p>
                      <a:pPr algn="ctr">
                        <a:buFont typeface="Arial" pitchFamily="34" charset="0"/>
                        <a:buChar char="•"/>
                      </a:pPr>
                      <a:r>
                        <a:rPr lang="el-GR" baseline="0" dirty="0"/>
                        <a:t>Πολύ κοινωνικοί</a:t>
                      </a:r>
                    </a:p>
                    <a:p>
                      <a:pPr algn="ctr">
                        <a:buFont typeface="Arial" pitchFamily="34" charset="0"/>
                        <a:buChar char="•"/>
                      </a:pPr>
                      <a:r>
                        <a:rPr lang="el-GR" baseline="0" dirty="0"/>
                        <a:t>Ενεργοί στα πολιτικά</a:t>
                      </a:r>
                    </a:p>
                    <a:p>
                      <a:pPr algn="ctr">
                        <a:buFont typeface="Arial" pitchFamily="34" charset="0"/>
                        <a:buChar char="•"/>
                      </a:pPr>
                      <a:endParaRPr lang="el-GR" dirty="0"/>
                    </a:p>
                  </a:txBody>
                  <a:tcPr/>
                </a:tc>
                <a:tc>
                  <a:txBody>
                    <a:bodyPr/>
                    <a:lstStyle/>
                    <a:p>
                      <a:pPr algn="ctr">
                        <a:buFont typeface="Arial" pitchFamily="34" charset="0"/>
                        <a:buChar char="•"/>
                      </a:pPr>
                      <a:r>
                        <a:rPr lang="el-GR" dirty="0"/>
                        <a:t>Δεκτικοί σε νέα προϊόντα,</a:t>
                      </a:r>
                    </a:p>
                    <a:p>
                      <a:pPr algn="ctr">
                        <a:buFont typeface="Arial" pitchFamily="34" charset="0"/>
                        <a:buChar char="•"/>
                      </a:pPr>
                      <a:r>
                        <a:rPr lang="el-GR" dirty="0"/>
                        <a:t>Νέες τεχνολογίες </a:t>
                      </a:r>
                    </a:p>
                    <a:p>
                      <a:pPr algn="ctr">
                        <a:buFont typeface="Arial" pitchFamily="34" charset="0"/>
                        <a:buChar char="•"/>
                      </a:pPr>
                      <a:r>
                        <a:rPr lang="el-GR" dirty="0"/>
                        <a:t>Νέους τρόπους διανομής</a:t>
                      </a:r>
                    </a:p>
                    <a:p>
                      <a:pPr algn="ctr">
                        <a:buFont typeface="Arial" pitchFamily="34" charset="0"/>
                        <a:buChar char="•"/>
                      </a:pPr>
                      <a:r>
                        <a:rPr lang="el-GR" dirty="0"/>
                        <a:t>Δύσπιστοι στη διαφήμιση</a:t>
                      </a:r>
                    </a:p>
                    <a:p>
                      <a:pPr algn="ctr">
                        <a:buFont typeface="Arial" pitchFamily="34" charset="0"/>
                        <a:buChar char="•"/>
                      </a:pPr>
                      <a:r>
                        <a:rPr lang="el-GR" dirty="0"/>
                        <a:t> Τους</a:t>
                      </a:r>
                      <a:r>
                        <a:rPr lang="el-GR" baseline="0" dirty="0"/>
                        <a:t> αρέσουν «τα καλά πράγματα»</a:t>
                      </a:r>
                    </a:p>
                    <a:p>
                      <a:pPr algn="ctr">
                        <a:buFont typeface="Arial" pitchFamily="34" charset="0"/>
                        <a:buChar char="•"/>
                      </a:pPr>
                      <a:r>
                        <a:rPr lang="el-GR" baseline="0" dirty="0"/>
                        <a:t>Συχνά διαβάζουν διάφορα δημοσιεύματα</a:t>
                      </a:r>
                    </a:p>
                    <a:p>
                      <a:pPr algn="ctr">
                        <a:buFont typeface="Arial" pitchFamily="34" charset="0"/>
                        <a:buChar char="•"/>
                      </a:pPr>
                      <a:r>
                        <a:rPr lang="el-GR" baseline="0" dirty="0"/>
                        <a:t>Παρακολουθούν λίγο τηλεόραση</a:t>
                      </a:r>
                      <a:endParaRPr lang="el-GR" dirty="0"/>
                    </a:p>
                  </a:txBody>
                  <a:tcPr/>
                </a:tc>
                <a:extLst>
                  <a:ext uri="{0D108BD9-81ED-4DB2-BD59-A6C34878D82A}">
                    <a16:rowId xmlns:a16="http://schemas.microsoft.com/office/drawing/2014/main" val="10001"/>
                  </a:ext>
                </a:extLst>
              </a:tr>
            </a:tbl>
          </a:graphicData>
        </a:graphic>
      </p:graphicFrame>
    </p:spTree>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Αυτοί που εκπληρώνουν τα καθήκοντά τους</a:t>
            </a:r>
            <a:r>
              <a:rPr lang="en-US" dirty="0"/>
              <a:t> (</a:t>
            </a:r>
            <a:r>
              <a:rPr lang="en-US" dirty="0" err="1"/>
              <a:t>Fulfilleds</a:t>
            </a:r>
            <a:r>
              <a:rPr lang="en-US" dirty="0"/>
              <a:t>) 12%</a:t>
            </a:r>
            <a:endParaRPr lang="el-GR" dirty="0"/>
          </a:p>
        </p:txBody>
      </p:sp>
      <p:graphicFrame>
        <p:nvGraphicFramePr>
          <p:cNvPr id="4" name="3 - Θέση περιεχομένου"/>
          <p:cNvGraphicFramePr>
            <a:graphicFrameLocks noGrp="1"/>
          </p:cNvGraphicFramePr>
          <p:nvPr>
            <p:ph idx="1"/>
          </p:nvPr>
        </p:nvGraphicFramePr>
        <p:xfrm>
          <a:off x="323529" y="1600200"/>
          <a:ext cx="8363271" cy="4925144"/>
        </p:xfrm>
        <a:graphic>
          <a:graphicData uri="http://schemas.openxmlformats.org/drawingml/2006/table">
            <a:tbl>
              <a:tblPr firstRow="1" bandRow="1">
                <a:tableStyleId>{00A15C55-8517-42AA-B614-E9B94910E393}</a:tableStyleId>
              </a:tblPr>
              <a:tblGrid>
                <a:gridCol w="2787757">
                  <a:extLst>
                    <a:ext uri="{9D8B030D-6E8A-4147-A177-3AD203B41FA5}">
                      <a16:colId xmlns:a16="http://schemas.microsoft.com/office/drawing/2014/main" val="20000"/>
                    </a:ext>
                  </a:extLst>
                </a:gridCol>
                <a:gridCol w="2787757">
                  <a:extLst>
                    <a:ext uri="{9D8B030D-6E8A-4147-A177-3AD203B41FA5}">
                      <a16:colId xmlns:a16="http://schemas.microsoft.com/office/drawing/2014/main" val="20001"/>
                    </a:ext>
                  </a:extLst>
                </a:gridCol>
                <a:gridCol w="2787757">
                  <a:extLst>
                    <a:ext uri="{9D8B030D-6E8A-4147-A177-3AD203B41FA5}">
                      <a16:colId xmlns:a16="http://schemas.microsoft.com/office/drawing/2014/main" val="20002"/>
                    </a:ext>
                  </a:extLst>
                </a:gridCol>
              </a:tblGrid>
              <a:tr h="783546">
                <a:tc>
                  <a:txBody>
                    <a:bodyPr/>
                    <a:lstStyle/>
                    <a:p>
                      <a:pPr algn="ctr"/>
                      <a:r>
                        <a:rPr lang="el-GR" dirty="0"/>
                        <a:t>Ψυχολογικά</a:t>
                      </a:r>
                      <a:r>
                        <a:rPr lang="el-GR" baseline="0" dirty="0"/>
                        <a:t> Χαρακτηριστικά</a:t>
                      </a:r>
                      <a:endParaRPr lang="el-GR" dirty="0"/>
                    </a:p>
                  </a:txBody>
                  <a:tcPr/>
                </a:tc>
                <a:tc>
                  <a:txBody>
                    <a:bodyPr/>
                    <a:lstStyle/>
                    <a:p>
                      <a:pPr algn="ctr"/>
                      <a:r>
                        <a:rPr lang="el-GR" dirty="0"/>
                        <a:t>Χαρακτηριστικά</a:t>
                      </a:r>
                      <a:r>
                        <a:rPr lang="el-GR" baseline="0" dirty="0"/>
                        <a:t> Τρόπου Ζωής</a:t>
                      </a:r>
                      <a:endParaRPr lang="el-GR" dirty="0"/>
                    </a:p>
                  </a:txBody>
                  <a:tcPr/>
                </a:tc>
                <a:tc>
                  <a:txBody>
                    <a:bodyPr/>
                    <a:lstStyle/>
                    <a:p>
                      <a:pPr algn="ctr"/>
                      <a:r>
                        <a:rPr lang="el-GR" dirty="0"/>
                        <a:t>Καταναλωτικά</a:t>
                      </a:r>
                      <a:r>
                        <a:rPr lang="el-GR" baseline="0" dirty="0"/>
                        <a:t> Χαρακτηριστικά</a:t>
                      </a:r>
                      <a:endParaRPr lang="el-GR" dirty="0"/>
                    </a:p>
                  </a:txBody>
                  <a:tcPr/>
                </a:tc>
                <a:extLst>
                  <a:ext uri="{0D108BD9-81ED-4DB2-BD59-A6C34878D82A}">
                    <a16:rowId xmlns:a16="http://schemas.microsoft.com/office/drawing/2014/main" val="10000"/>
                  </a:ext>
                </a:extLst>
              </a:tr>
              <a:tr h="4141598">
                <a:tc>
                  <a:txBody>
                    <a:bodyPr/>
                    <a:lstStyle/>
                    <a:p>
                      <a:pPr algn="ctr">
                        <a:buFont typeface="Arial" pitchFamily="34" charset="0"/>
                        <a:buChar char="•"/>
                      </a:pPr>
                      <a:r>
                        <a:rPr lang="el-GR" dirty="0"/>
                        <a:t>Ώριμοι</a:t>
                      </a:r>
                    </a:p>
                    <a:p>
                      <a:pPr algn="ctr">
                        <a:buFont typeface="Arial" pitchFamily="34" charset="0"/>
                        <a:buChar char="•"/>
                      </a:pPr>
                      <a:r>
                        <a:rPr lang="el-GR" dirty="0"/>
                        <a:t>Ικανοποιημένοι</a:t>
                      </a:r>
                    </a:p>
                    <a:p>
                      <a:pPr algn="ctr">
                        <a:buFont typeface="Arial" pitchFamily="34" charset="0"/>
                        <a:buChar char="•"/>
                      </a:pPr>
                      <a:r>
                        <a:rPr lang="el-GR" dirty="0"/>
                        <a:t>Έχουν</a:t>
                      </a:r>
                      <a:r>
                        <a:rPr lang="el-GR" baseline="0" dirty="0"/>
                        <a:t> ανοικτό μυαλό </a:t>
                      </a:r>
                    </a:p>
                    <a:p>
                      <a:pPr algn="ctr">
                        <a:buFont typeface="Arial" pitchFamily="34" charset="0"/>
                        <a:buChar char="•"/>
                      </a:pPr>
                      <a:r>
                        <a:rPr lang="el-GR" baseline="0" dirty="0"/>
                        <a:t>Εσωτερικά παρακινούμενοι</a:t>
                      </a:r>
                      <a:endParaRPr lang="el-GR" dirty="0"/>
                    </a:p>
                  </a:txBody>
                  <a:tcPr/>
                </a:tc>
                <a:tc>
                  <a:txBody>
                    <a:bodyPr/>
                    <a:lstStyle/>
                    <a:p>
                      <a:pPr algn="ctr">
                        <a:buFont typeface="Arial" pitchFamily="34" charset="0"/>
                        <a:buChar char="•"/>
                      </a:pPr>
                      <a:r>
                        <a:rPr lang="el-GR" dirty="0"/>
                        <a:t> Μέτρια ενεργοί σε θέματα τοπικής κοινότητας</a:t>
                      </a:r>
                      <a:r>
                        <a:rPr lang="el-GR" baseline="0" dirty="0"/>
                        <a:t> και στα πολιτικά</a:t>
                      </a:r>
                    </a:p>
                    <a:p>
                      <a:pPr algn="ctr">
                        <a:buFont typeface="Arial" pitchFamily="34" charset="0"/>
                        <a:buChar char="•"/>
                      </a:pPr>
                      <a:r>
                        <a:rPr lang="el-GR" baseline="0" dirty="0"/>
                        <a:t>Ξοδεύουν τον ελεύθερο χρόνο τους στο σπίτι</a:t>
                      </a:r>
                    </a:p>
                    <a:p>
                      <a:pPr algn="ctr">
                        <a:buFont typeface="Arial" pitchFamily="34" charset="0"/>
                        <a:buChar char="•"/>
                      </a:pPr>
                      <a:r>
                        <a:rPr lang="el-GR" baseline="0" dirty="0"/>
                        <a:t>Δίνουν μεγάλη σημασία στην εκπαίδευση και στα ταξίδια</a:t>
                      </a:r>
                    </a:p>
                    <a:p>
                      <a:pPr algn="ctr">
                        <a:buFont typeface="Arial" pitchFamily="34" charset="0"/>
                        <a:buChar char="•"/>
                      </a:pPr>
                      <a:r>
                        <a:rPr lang="el-GR" baseline="0" dirty="0"/>
                        <a:t> Είναι ευαισθητοποιημένοι σε θέματα υγείας</a:t>
                      </a:r>
                    </a:p>
                    <a:p>
                      <a:pPr algn="ctr">
                        <a:buFont typeface="Arial" pitchFamily="34" charset="0"/>
                        <a:buChar char="•"/>
                      </a:pPr>
                      <a:r>
                        <a:rPr lang="el-GR" baseline="0" dirty="0"/>
                        <a:t> Ανεκτικοί</a:t>
                      </a:r>
                      <a:endParaRPr lang="el-GR" dirty="0"/>
                    </a:p>
                  </a:txBody>
                  <a:tcPr/>
                </a:tc>
                <a:tc>
                  <a:txBody>
                    <a:bodyPr/>
                    <a:lstStyle/>
                    <a:p>
                      <a:pPr algn="ctr">
                        <a:buFont typeface="Arial" pitchFamily="34" charset="0"/>
                        <a:buChar char="•"/>
                      </a:pPr>
                      <a:r>
                        <a:rPr lang="el-GR" dirty="0"/>
                        <a:t>Έχουν μικρό ενδιαφέρον για το </a:t>
                      </a:r>
                      <a:r>
                        <a:rPr lang="en-US" dirty="0"/>
                        <a:t>prestige </a:t>
                      </a:r>
                      <a:r>
                        <a:rPr lang="el-GR" dirty="0"/>
                        <a:t>ή την εικόνα τους</a:t>
                      </a:r>
                    </a:p>
                    <a:p>
                      <a:pPr algn="ctr">
                        <a:buFont typeface="Arial" pitchFamily="34" charset="0"/>
                        <a:buChar char="•"/>
                      </a:pPr>
                      <a:r>
                        <a:rPr lang="el-GR" dirty="0"/>
                        <a:t>Καταναλώνουν</a:t>
                      </a:r>
                      <a:r>
                        <a:rPr lang="el-GR" baseline="0" dirty="0"/>
                        <a:t> πάνω από το μέσο όρο προϊόντα για το σπίτι</a:t>
                      </a:r>
                    </a:p>
                    <a:p>
                      <a:pPr algn="ctr">
                        <a:buFont typeface="Arial" pitchFamily="34" charset="0"/>
                        <a:buChar char="•"/>
                      </a:pPr>
                      <a:r>
                        <a:rPr lang="el-GR" baseline="0" dirty="0"/>
                        <a:t>Τους αρέσουν οι εκπομπές εκπαιδευτικών προγραμμάτων</a:t>
                      </a:r>
                    </a:p>
                    <a:p>
                      <a:pPr algn="ctr">
                        <a:buFont typeface="Arial" pitchFamily="34" charset="0"/>
                        <a:buChar char="•"/>
                      </a:pPr>
                      <a:r>
                        <a:rPr lang="el-GR" baseline="0" dirty="0"/>
                        <a:t>Διαβάζουν πολύ και συχνά</a:t>
                      </a:r>
                      <a:endParaRPr lang="el-GR" dirty="0"/>
                    </a:p>
                  </a:txBody>
                  <a:tcPr/>
                </a:tc>
                <a:extLst>
                  <a:ext uri="{0D108BD9-81ED-4DB2-BD59-A6C34878D82A}">
                    <a16:rowId xmlns:a16="http://schemas.microsoft.com/office/drawing/2014/main" val="10001"/>
                  </a:ext>
                </a:extLst>
              </a:tr>
            </a:tbl>
          </a:graphicData>
        </a:graphic>
      </p:graphicFrame>
    </p:spTree>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Πιστοί (</a:t>
            </a:r>
            <a:r>
              <a:rPr lang="en-US" dirty="0"/>
              <a:t>Believers) (17%)</a:t>
            </a:r>
            <a:endParaRPr lang="el-GR" dirty="0"/>
          </a:p>
        </p:txBody>
      </p:sp>
      <p:graphicFrame>
        <p:nvGraphicFramePr>
          <p:cNvPr id="4" name="3 - Θέση περιεχομένου"/>
          <p:cNvGraphicFramePr>
            <a:graphicFrameLocks noGrp="1"/>
          </p:cNvGraphicFramePr>
          <p:nvPr>
            <p:ph idx="1"/>
          </p:nvPr>
        </p:nvGraphicFramePr>
        <p:xfrm>
          <a:off x="323529" y="1600200"/>
          <a:ext cx="8363271" cy="4925144"/>
        </p:xfrm>
        <a:graphic>
          <a:graphicData uri="http://schemas.openxmlformats.org/drawingml/2006/table">
            <a:tbl>
              <a:tblPr firstRow="1" bandRow="1">
                <a:tableStyleId>{F5AB1C69-6EDB-4FF4-983F-18BD219EF322}</a:tableStyleId>
              </a:tblPr>
              <a:tblGrid>
                <a:gridCol w="2787757">
                  <a:extLst>
                    <a:ext uri="{9D8B030D-6E8A-4147-A177-3AD203B41FA5}">
                      <a16:colId xmlns:a16="http://schemas.microsoft.com/office/drawing/2014/main" val="20000"/>
                    </a:ext>
                  </a:extLst>
                </a:gridCol>
                <a:gridCol w="2787757">
                  <a:extLst>
                    <a:ext uri="{9D8B030D-6E8A-4147-A177-3AD203B41FA5}">
                      <a16:colId xmlns:a16="http://schemas.microsoft.com/office/drawing/2014/main" val="20001"/>
                    </a:ext>
                  </a:extLst>
                </a:gridCol>
                <a:gridCol w="2787757">
                  <a:extLst>
                    <a:ext uri="{9D8B030D-6E8A-4147-A177-3AD203B41FA5}">
                      <a16:colId xmlns:a16="http://schemas.microsoft.com/office/drawing/2014/main" val="20002"/>
                    </a:ext>
                  </a:extLst>
                </a:gridCol>
              </a:tblGrid>
              <a:tr h="783546">
                <a:tc>
                  <a:txBody>
                    <a:bodyPr/>
                    <a:lstStyle/>
                    <a:p>
                      <a:pPr algn="ctr"/>
                      <a:r>
                        <a:rPr lang="el-GR" dirty="0"/>
                        <a:t>Ψυχολογικά</a:t>
                      </a:r>
                      <a:r>
                        <a:rPr lang="el-GR" baseline="0" dirty="0"/>
                        <a:t> Χαρακτηριστικά</a:t>
                      </a:r>
                      <a:endParaRPr lang="el-GR" dirty="0"/>
                    </a:p>
                  </a:txBody>
                  <a:tcPr/>
                </a:tc>
                <a:tc>
                  <a:txBody>
                    <a:bodyPr/>
                    <a:lstStyle/>
                    <a:p>
                      <a:pPr algn="ctr"/>
                      <a:r>
                        <a:rPr lang="el-GR" dirty="0"/>
                        <a:t>Χαρακτηριστικά</a:t>
                      </a:r>
                      <a:r>
                        <a:rPr lang="el-GR" baseline="0" dirty="0"/>
                        <a:t> Τρόπου Ζωής</a:t>
                      </a:r>
                      <a:endParaRPr lang="el-GR" dirty="0"/>
                    </a:p>
                  </a:txBody>
                  <a:tcPr/>
                </a:tc>
                <a:tc>
                  <a:txBody>
                    <a:bodyPr/>
                    <a:lstStyle/>
                    <a:p>
                      <a:pPr algn="ctr"/>
                      <a:r>
                        <a:rPr lang="el-GR" dirty="0"/>
                        <a:t>Καταναλωτικά</a:t>
                      </a:r>
                      <a:r>
                        <a:rPr lang="el-GR" baseline="0" dirty="0"/>
                        <a:t> Χαρακτηριστικά</a:t>
                      </a:r>
                      <a:endParaRPr lang="el-GR" dirty="0"/>
                    </a:p>
                  </a:txBody>
                  <a:tcPr/>
                </a:tc>
                <a:extLst>
                  <a:ext uri="{0D108BD9-81ED-4DB2-BD59-A6C34878D82A}">
                    <a16:rowId xmlns:a16="http://schemas.microsoft.com/office/drawing/2014/main" val="10000"/>
                  </a:ext>
                </a:extLst>
              </a:tr>
              <a:tr h="4141598">
                <a:tc>
                  <a:txBody>
                    <a:bodyPr/>
                    <a:lstStyle/>
                    <a:p>
                      <a:pPr algn="ctr">
                        <a:buFont typeface="Arial" pitchFamily="34" charset="0"/>
                        <a:buChar char="•"/>
                      </a:pPr>
                      <a:r>
                        <a:rPr lang="en-US" dirty="0"/>
                        <a:t> </a:t>
                      </a:r>
                      <a:r>
                        <a:rPr lang="el-GR" dirty="0"/>
                        <a:t>Παραδοσιακοί</a:t>
                      </a:r>
                    </a:p>
                    <a:p>
                      <a:pPr algn="ctr">
                        <a:buFont typeface="Arial" pitchFamily="34" charset="0"/>
                        <a:buChar char="•"/>
                      </a:pPr>
                      <a:r>
                        <a:rPr lang="el-GR" dirty="0"/>
                        <a:t>Προσεκτικοί</a:t>
                      </a:r>
                    </a:p>
                    <a:p>
                      <a:pPr algn="ctr">
                        <a:buFont typeface="Arial" pitchFamily="34" charset="0"/>
                        <a:buChar char="•"/>
                      </a:pPr>
                      <a:r>
                        <a:rPr lang="el-GR" dirty="0"/>
                        <a:t>Ηθικολόγοι</a:t>
                      </a:r>
                    </a:p>
                    <a:p>
                      <a:pPr algn="ctr">
                        <a:buFont typeface="Arial" pitchFamily="34" charset="0"/>
                        <a:buChar char="•"/>
                      </a:pPr>
                      <a:r>
                        <a:rPr lang="el-GR" dirty="0"/>
                        <a:t>Κατασταλαγμένοι</a:t>
                      </a:r>
                    </a:p>
                  </a:txBody>
                  <a:tcPr/>
                </a:tc>
                <a:tc>
                  <a:txBody>
                    <a:bodyPr/>
                    <a:lstStyle/>
                    <a:p>
                      <a:pPr algn="ctr">
                        <a:buFont typeface="Arial" pitchFamily="34" charset="0"/>
                        <a:buChar char="•"/>
                      </a:pPr>
                      <a:r>
                        <a:rPr lang="el-GR" dirty="0"/>
                        <a:t> Σέβονται τους</a:t>
                      </a:r>
                      <a:r>
                        <a:rPr lang="el-GR" baseline="0" dirty="0"/>
                        <a:t> κανόνες και εμπιστεύονται τους ανθρώπους κύρους και δύναμης</a:t>
                      </a:r>
                    </a:p>
                    <a:p>
                      <a:pPr algn="ctr">
                        <a:buFont typeface="Arial" pitchFamily="34" charset="0"/>
                        <a:buChar char="•"/>
                      </a:pPr>
                      <a:r>
                        <a:rPr lang="el-GR" baseline="0" dirty="0"/>
                        <a:t>Τους αρέσουν οι άνετες και αναμενόμενες εμπειρίες</a:t>
                      </a:r>
                    </a:p>
                    <a:p>
                      <a:pPr algn="ctr">
                        <a:buFont typeface="Arial" pitchFamily="34" charset="0"/>
                        <a:buChar char="•"/>
                      </a:pPr>
                      <a:r>
                        <a:rPr lang="el-GR" baseline="0" dirty="0"/>
                        <a:t>Συναναστρέφονται με συγγενείς και καθιερωμένες ομάδες</a:t>
                      </a:r>
                    </a:p>
                    <a:p>
                      <a:pPr algn="ctr">
                        <a:buFont typeface="Arial" pitchFamily="34" charset="0"/>
                        <a:buChar char="•"/>
                      </a:pPr>
                      <a:r>
                        <a:rPr lang="el-GR" baseline="0" dirty="0"/>
                        <a:t>Πολιτικά συντηρητικοί</a:t>
                      </a:r>
                    </a:p>
                    <a:p>
                      <a:pPr algn="ctr">
                        <a:buFont typeface="Arial" pitchFamily="34" charset="0"/>
                        <a:buChar char="•"/>
                      </a:pPr>
                      <a:r>
                        <a:rPr lang="el-GR" baseline="0" dirty="0"/>
                        <a:t>Αρκετά καλά ενημερωμένοι</a:t>
                      </a:r>
                      <a:endParaRPr lang="el-GR" dirty="0"/>
                    </a:p>
                  </a:txBody>
                  <a:tcPr/>
                </a:tc>
                <a:tc>
                  <a:txBody>
                    <a:bodyPr/>
                    <a:lstStyle/>
                    <a:p>
                      <a:pPr algn="ctr">
                        <a:buFont typeface="Arial" pitchFamily="34" charset="0"/>
                        <a:buChar char="•"/>
                      </a:pPr>
                      <a:r>
                        <a:rPr lang="el-GR" dirty="0"/>
                        <a:t> Αγοράζουν</a:t>
                      </a:r>
                      <a:r>
                        <a:rPr lang="el-GR" baseline="0" dirty="0"/>
                        <a:t> εγχώρια προϊόντα</a:t>
                      </a:r>
                    </a:p>
                    <a:p>
                      <a:pPr algn="ctr">
                        <a:buFont typeface="Arial" pitchFamily="34" charset="0"/>
                        <a:buChar char="•"/>
                      </a:pPr>
                      <a:r>
                        <a:rPr lang="el-GR" baseline="0" dirty="0"/>
                        <a:t>Είναι αργοί στο να αλλάζουν καταναλωτικές συνήθειες</a:t>
                      </a:r>
                    </a:p>
                    <a:p>
                      <a:pPr algn="ctr">
                        <a:buFont typeface="Arial" pitchFamily="34" charset="0"/>
                        <a:buChar char="•"/>
                      </a:pPr>
                      <a:r>
                        <a:rPr lang="el-GR" baseline="0" dirty="0"/>
                        <a:t>Ψάχνουν για ευκαιρίες αγορών</a:t>
                      </a:r>
                    </a:p>
                    <a:p>
                      <a:pPr algn="ctr">
                        <a:buFont typeface="Arial" pitchFamily="34" charset="0"/>
                        <a:buChar char="•"/>
                      </a:pPr>
                      <a:r>
                        <a:rPr lang="el-GR" baseline="0" dirty="0"/>
                        <a:t>Παρακολουθούν τηλεόραση περισσότερο από το μέσο τηλεθεατή</a:t>
                      </a:r>
                    </a:p>
                    <a:p>
                      <a:pPr algn="ctr">
                        <a:buFont typeface="Arial" pitchFamily="34" charset="0"/>
                        <a:buChar char="•"/>
                      </a:pPr>
                      <a:r>
                        <a:rPr lang="el-GR" baseline="0" dirty="0"/>
                        <a:t>Διαβάζουν περιοδικά για το σπίτι και περιοδικά γενικού ενδιαφέροντος</a:t>
                      </a:r>
                    </a:p>
                  </a:txBody>
                  <a:tcPr/>
                </a:tc>
                <a:extLst>
                  <a:ext uri="{0D108BD9-81ED-4DB2-BD59-A6C34878D82A}">
                    <a16:rowId xmlns:a16="http://schemas.microsoft.com/office/drawing/2014/main" val="10001"/>
                  </a:ext>
                </a:extLst>
              </a:tr>
            </a:tbl>
          </a:graphicData>
        </a:graphic>
      </p:graphicFrame>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600" b="1" dirty="0"/>
              <a:t>Γιατί είναι σημαντικές οι στάσεις των καταναλωτών για τους </a:t>
            </a:r>
            <a:r>
              <a:rPr lang="el-GR" sz="3600" b="1" dirty="0" err="1"/>
              <a:t>μαρκετίστες</a:t>
            </a:r>
            <a:r>
              <a:rPr lang="el-GR" sz="3600" b="1" dirty="0"/>
              <a:t>;</a:t>
            </a:r>
          </a:p>
        </p:txBody>
      </p:sp>
      <p:sp>
        <p:nvSpPr>
          <p:cNvPr id="3" name="2 - Θέση περιεχομένου"/>
          <p:cNvSpPr>
            <a:spLocks noGrp="1"/>
          </p:cNvSpPr>
          <p:nvPr>
            <p:ph idx="1"/>
          </p:nvPr>
        </p:nvSpPr>
        <p:spPr>
          <a:xfrm>
            <a:off x="395536" y="1600200"/>
            <a:ext cx="8291264" cy="5257800"/>
          </a:xfrm>
        </p:spPr>
        <p:txBody>
          <a:bodyPr>
            <a:normAutofit lnSpcReduction="10000"/>
          </a:bodyPr>
          <a:lstStyle/>
          <a:p>
            <a:r>
              <a:rPr lang="el-GR" dirty="0"/>
              <a:t>Τα στελέχη με την μελέτη των στάσεων είναι σε θέση να:</a:t>
            </a:r>
          </a:p>
          <a:p>
            <a:pPr>
              <a:buNone/>
            </a:pPr>
            <a:endParaRPr lang="el-GR" dirty="0"/>
          </a:p>
          <a:p>
            <a:pPr lvl="1"/>
            <a:r>
              <a:rPr lang="el-GR" dirty="0"/>
              <a:t>Προβλέψουν τις μελλοντικές αγορές.</a:t>
            </a:r>
          </a:p>
          <a:p>
            <a:pPr lvl="1">
              <a:buNone/>
            </a:pPr>
            <a:endParaRPr lang="el-GR" dirty="0"/>
          </a:p>
          <a:p>
            <a:pPr lvl="1"/>
            <a:r>
              <a:rPr lang="el-GR" dirty="0"/>
              <a:t>Να κατανοήσουν γιατί οι πωλήσεις ενός προϊόντος είναι ικανοποιητικές ή όχι.</a:t>
            </a:r>
          </a:p>
          <a:p>
            <a:pPr lvl="1">
              <a:buNone/>
            </a:pPr>
            <a:endParaRPr lang="el-GR" dirty="0"/>
          </a:p>
          <a:p>
            <a:pPr lvl="1"/>
            <a:r>
              <a:rPr lang="el-GR" dirty="0"/>
              <a:t>Να βελτιώσουν το μείγμα ΜΚΤ προκειμένου να επηρεάσουν θετικά τις στάσεις των καταναλωτών.</a:t>
            </a:r>
          </a:p>
          <a:p>
            <a:pPr lvl="1">
              <a:buNone/>
            </a:pPr>
            <a:endParaRPr lang="el-GR" dirty="0"/>
          </a:p>
        </p:txBody>
      </p:sp>
    </p:spTree>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Επιτυχημένοι (</a:t>
            </a:r>
            <a:r>
              <a:rPr lang="en-US" dirty="0"/>
              <a:t>Achievers) </a:t>
            </a:r>
            <a:r>
              <a:rPr lang="el-GR" dirty="0"/>
              <a:t>10%</a:t>
            </a:r>
          </a:p>
        </p:txBody>
      </p:sp>
      <p:graphicFrame>
        <p:nvGraphicFramePr>
          <p:cNvPr id="4" name="3 - Θέση περιεχομένου"/>
          <p:cNvGraphicFramePr>
            <a:graphicFrameLocks noGrp="1"/>
          </p:cNvGraphicFramePr>
          <p:nvPr>
            <p:ph idx="1"/>
          </p:nvPr>
        </p:nvGraphicFramePr>
        <p:xfrm>
          <a:off x="323529" y="1600200"/>
          <a:ext cx="8363271" cy="4925144"/>
        </p:xfrm>
        <a:graphic>
          <a:graphicData uri="http://schemas.openxmlformats.org/drawingml/2006/table">
            <a:tbl>
              <a:tblPr firstRow="1" bandRow="1">
                <a:tableStyleId>{21E4AEA4-8DFA-4A89-87EB-49C32662AFE0}</a:tableStyleId>
              </a:tblPr>
              <a:tblGrid>
                <a:gridCol w="2787757">
                  <a:extLst>
                    <a:ext uri="{9D8B030D-6E8A-4147-A177-3AD203B41FA5}">
                      <a16:colId xmlns:a16="http://schemas.microsoft.com/office/drawing/2014/main" val="20000"/>
                    </a:ext>
                  </a:extLst>
                </a:gridCol>
                <a:gridCol w="2787757">
                  <a:extLst>
                    <a:ext uri="{9D8B030D-6E8A-4147-A177-3AD203B41FA5}">
                      <a16:colId xmlns:a16="http://schemas.microsoft.com/office/drawing/2014/main" val="20001"/>
                    </a:ext>
                  </a:extLst>
                </a:gridCol>
                <a:gridCol w="2787757">
                  <a:extLst>
                    <a:ext uri="{9D8B030D-6E8A-4147-A177-3AD203B41FA5}">
                      <a16:colId xmlns:a16="http://schemas.microsoft.com/office/drawing/2014/main" val="20002"/>
                    </a:ext>
                  </a:extLst>
                </a:gridCol>
              </a:tblGrid>
              <a:tr h="783546">
                <a:tc>
                  <a:txBody>
                    <a:bodyPr/>
                    <a:lstStyle/>
                    <a:p>
                      <a:pPr algn="ctr"/>
                      <a:r>
                        <a:rPr lang="el-GR" dirty="0"/>
                        <a:t>Ψυχολογικά</a:t>
                      </a:r>
                      <a:r>
                        <a:rPr lang="el-GR" baseline="0" dirty="0"/>
                        <a:t> Χαρακτηριστικά</a:t>
                      </a:r>
                      <a:endParaRPr lang="el-GR" dirty="0"/>
                    </a:p>
                  </a:txBody>
                  <a:tcPr/>
                </a:tc>
                <a:tc>
                  <a:txBody>
                    <a:bodyPr/>
                    <a:lstStyle/>
                    <a:p>
                      <a:pPr algn="ctr"/>
                      <a:r>
                        <a:rPr lang="el-GR" dirty="0"/>
                        <a:t>Χαρακτηριστικά</a:t>
                      </a:r>
                      <a:r>
                        <a:rPr lang="el-GR" baseline="0" dirty="0"/>
                        <a:t> Τρόπου Ζωής</a:t>
                      </a:r>
                      <a:endParaRPr lang="el-GR" dirty="0"/>
                    </a:p>
                  </a:txBody>
                  <a:tcPr/>
                </a:tc>
                <a:tc>
                  <a:txBody>
                    <a:bodyPr/>
                    <a:lstStyle/>
                    <a:p>
                      <a:pPr algn="ctr"/>
                      <a:r>
                        <a:rPr lang="el-GR" dirty="0"/>
                        <a:t>Καταναλωτικά</a:t>
                      </a:r>
                      <a:r>
                        <a:rPr lang="el-GR" baseline="0" dirty="0"/>
                        <a:t> Χαρακτηριστικά</a:t>
                      </a:r>
                      <a:endParaRPr lang="el-GR" dirty="0"/>
                    </a:p>
                  </a:txBody>
                  <a:tcPr/>
                </a:tc>
                <a:extLst>
                  <a:ext uri="{0D108BD9-81ED-4DB2-BD59-A6C34878D82A}">
                    <a16:rowId xmlns:a16="http://schemas.microsoft.com/office/drawing/2014/main" val="10000"/>
                  </a:ext>
                </a:extLst>
              </a:tr>
              <a:tr h="4141598">
                <a:tc>
                  <a:txBody>
                    <a:bodyPr/>
                    <a:lstStyle/>
                    <a:p>
                      <a:pPr algn="ctr">
                        <a:buFont typeface="Arial" pitchFamily="34" charset="0"/>
                        <a:buChar char="•"/>
                      </a:pPr>
                      <a:r>
                        <a:rPr lang="el-GR" dirty="0"/>
                        <a:t>Μετριοπαθείς</a:t>
                      </a:r>
                    </a:p>
                    <a:p>
                      <a:pPr algn="ctr">
                        <a:buFont typeface="Arial" pitchFamily="34" charset="0"/>
                        <a:buChar char="•"/>
                      </a:pPr>
                      <a:r>
                        <a:rPr lang="el-GR" dirty="0"/>
                        <a:t>Τυπικοί</a:t>
                      </a:r>
                    </a:p>
                    <a:p>
                      <a:pPr algn="ctr">
                        <a:buFont typeface="Arial" pitchFamily="34" charset="0"/>
                        <a:buChar char="•"/>
                      </a:pPr>
                      <a:r>
                        <a:rPr lang="el-GR" dirty="0"/>
                        <a:t>Προσανατολισμένοι</a:t>
                      </a:r>
                      <a:r>
                        <a:rPr lang="el-GR" baseline="0" dirty="0"/>
                        <a:t> με βάση τους στόχους</a:t>
                      </a:r>
                    </a:p>
                    <a:p>
                      <a:pPr algn="ctr">
                        <a:buFont typeface="Arial" pitchFamily="34" charset="0"/>
                        <a:buChar char="•"/>
                      </a:pPr>
                      <a:r>
                        <a:rPr lang="el-GR" baseline="0" dirty="0"/>
                        <a:t>Θέλουν να ελέγχουν πάντα τις καταστάσεις</a:t>
                      </a:r>
                      <a:endParaRPr lang="el-GR" dirty="0"/>
                    </a:p>
                  </a:txBody>
                  <a:tcPr/>
                </a:tc>
                <a:tc>
                  <a:txBody>
                    <a:bodyPr/>
                    <a:lstStyle/>
                    <a:p>
                      <a:pPr algn="ctr">
                        <a:buFont typeface="Arial" pitchFamily="34" charset="0"/>
                        <a:buChar char="•"/>
                      </a:pPr>
                      <a:r>
                        <a:rPr lang="el-GR" dirty="0"/>
                        <a:t>Το</a:t>
                      </a:r>
                      <a:r>
                        <a:rPr lang="el-GR" baseline="0" dirty="0"/>
                        <a:t> κέντρο ζωής τους βρίσκεται σε καριέρα και οικογένεια</a:t>
                      </a:r>
                    </a:p>
                    <a:p>
                      <a:pPr algn="ctr">
                        <a:buFont typeface="Arial" pitchFamily="34" charset="0"/>
                        <a:buChar char="•"/>
                      </a:pPr>
                      <a:r>
                        <a:rPr lang="el-GR" baseline="0" dirty="0"/>
                        <a:t>Έχουν επίσημες κοινωνικές σχέσεις</a:t>
                      </a:r>
                    </a:p>
                    <a:p>
                      <a:pPr algn="ctr">
                        <a:buFont typeface="Arial" pitchFamily="34" charset="0"/>
                        <a:buChar char="•"/>
                      </a:pPr>
                      <a:r>
                        <a:rPr lang="el-GR" baseline="0" dirty="0"/>
                        <a:t>Αποφεύγουν τις υπερβολικές αλλαγές</a:t>
                      </a:r>
                    </a:p>
                    <a:p>
                      <a:pPr algn="ctr">
                        <a:buFont typeface="Arial" pitchFamily="34" charset="0"/>
                        <a:buChar char="•"/>
                      </a:pPr>
                      <a:r>
                        <a:rPr lang="el-GR" baseline="0" dirty="0"/>
                        <a:t>Πιθανό να δώσουν μεγαλύτερη έμφαση στη δουλειά τους σε βάρος της ψυχαγωγίας τους</a:t>
                      </a:r>
                    </a:p>
                    <a:p>
                      <a:pPr algn="ctr">
                        <a:buFont typeface="Arial" pitchFamily="34" charset="0"/>
                        <a:buChar char="•"/>
                      </a:pPr>
                      <a:r>
                        <a:rPr lang="el-GR" baseline="0" dirty="0"/>
                        <a:t>Πολιτικά συντηρητικοί</a:t>
                      </a:r>
                      <a:endParaRPr lang="el-GR" dirty="0"/>
                    </a:p>
                  </a:txBody>
                  <a:tcPr/>
                </a:tc>
                <a:tc>
                  <a:txBody>
                    <a:bodyPr/>
                    <a:lstStyle/>
                    <a:p>
                      <a:pPr algn="ctr">
                        <a:buFont typeface="Arial" pitchFamily="34" charset="0"/>
                        <a:buChar char="•"/>
                      </a:pPr>
                      <a:r>
                        <a:rPr lang="el-GR" baseline="0" dirty="0"/>
                        <a:t> Τους αρέσει να αγοράζουν ακριβά προϊόντα</a:t>
                      </a:r>
                    </a:p>
                    <a:p>
                      <a:pPr algn="ctr">
                        <a:buFont typeface="Arial" pitchFamily="34" charset="0"/>
                        <a:buChar char="•"/>
                      </a:pPr>
                      <a:r>
                        <a:rPr lang="el-GR" baseline="0" dirty="0"/>
                        <a:t> Παρακολουθούν τηλεόραση όσο και ο μέσος τηλεθεατής</a:t>
                      </a:r>
                    </a:p>
                    <a:p>
                      <a:pPr algn="ctr">
                        <a:buFont typeface="Arial" pitchFamily="34" charset="0"/>
                        <a:buChar char="•"/>
                      </a:pPr>
                      <a:r>
                        <a:rPr lang="el-GR" baseline="0" dirty="0"/>
                        <a:t>Διαβάζουν εκδόσεις για τις επιχειρήσεις, την οικονομία και τα νέα της επικαιρότητας</a:t>
                      </a:r>
                    </a:p>
                  </a:txBody>
                  <a:tcPr/>
                </a:tc>
                <a:extLst>
                  <a:ext uri="{0D108BD9-81ED-4DB2-BD59-A6C34878D82A}">
                    <a16:rowId xmlns:a16="http://schemas.microsoft.com/office/drawing/2014/main" val="10001"/>
                  </a:ext>
                </a:extLst>
              </a:tr>
            </a:tbl>
          </a:graphicData>
        </a:graphic>
      </p:graphicFrame>
    </p:spTree>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Μαχόμενοι (</a:t>
            </a:r>
            <a:r>
              <a:rPr lang="en-US" dirty="0"/>
              <a:t>Strivers) </a:t>
            </a:r>
            <a:r>
              <a:rPr lang="el-GR" dirty="0"/>
              <a:t>14%</a:t>
            </a:r>
          </a:p>
        </p:txBody>
      </p:sp>
      <p:graphicFrame>
        <p:nvGraphicFramePr>
          <p:cNvPr id="4" name="3 - Θέση περιεχομένου"/>
          <p:cNvGraphicFramePr>
            <a:graphicFrameLocks noGrp="1"/>
          </p:cNvGraphicFramePr>
          <p:nvPr>
            <p:ph idx="1"/>
          </p:nvPr>
        </p:nvGraphicFramePr>
        <p:xfrm>
          <a:off x="323529" y="1600200"/>
          <a:ext cx="8363271" cy="4989786"/>
        </p:xfrm>
        <a:graphic>
          <a:graphicData uri="http://schemas.openxmlformats.org/drawingml/2006/table">
            <a:tbl>
              <a:tblPr firstRow="1" bandRow="1">
                <a:tableStyleId>{073A0DAA-6AF3-43AB-8588-CEC1D06C72B9}</a:tableStyleId>
              </a:tblPr>
              <a:tblGrid>
                <a:gridCol w="2787757">
                  <a:extLst>
                    <a:ext uri="{9D8B030D-6E8A-4147-A177-3AD203B41FA5}">
                      <a16:colId xmlns:a16="http://schemas.microsoft.com/office/drawing/2014/main" val="20000"/>
                    </a:ext>
                  </a:extLst>
                </a:gridCol>
                <a:gridCol w="2787757">
                  <a:extLst>
                    <a:ext uri="{9D8B030D-6E8A-4147-A177-3AD203B41FA5}">
                      <a16:colId xmlns:a16="http://schemas.microsoft.com/office/drawing/2014/main" val="20001"/>
                    </a:ext>
                  </a:extLst>
                </a:gridCol>
                <a:gridCol w="2787757">
                  <a:extLst>
                    <a:ext uri="{9D8B030D-6E8A-4147-A177-3AD203B41FA5}">
                      <a16:colId xmlns:a16="http://schemas.microsoft.com/office/drawing/2014/main" val="20002"/>
                    </a:ext>
                  </a:extLst>
                </a:gridCol>
              </a:tblGrid>
              <a:tr h="783546">
                <a:tc>
                  <a:txBody>
                    <a:bodyPr/>
                    <a:lstStyle/>
                    <a:p>
                      <a:pPr algn="ctr"/>
                      <a:r>
                        <a:rPr lang="el-GR" dirty="0"/>
                        <a:t>Ψυχολογικά</a:t>
                      </a:r>
                      <a:r>
                        <a:rPr lang="el-GR" baseline="0" dirty="0"/>
                        <a:t> Χαρακτηριστικά</a:t>
                      </a:r>
                      <a:endParaRPr lang="el-GR" dirty="0"/>
                    </a:p>
                  </a:txBody>
                  <a:tcPr/>
                </a:tc>
                <a:tc>
                  <a:txBody>
                    <a:bodyPr/>
                    <a:lstStyle/>
                    <a:p>
                      <a:pPr algn="ctr"/>
                      <a:r>
                        <a:rPr lang="el-GR" dirty="0"/>
                        <a:t>Χαρακτηριστικά</a:t>
                      </a:r>
                      <a:r>
                        <a:rPr lang="el-GR" baseline="0" dirty="0"/>
                        <a:t> Τρόπου Ζωής</a:t>
                      </a:r>
                      <a:endParaRPr lang="el-GR" dirty="0"/>
                    </a:p>
                  </a:txBody>
                  <a:tcPr/>
                </a:tc>
                <a:tc>
                  <a:txBody>
                    <a:bodyPr/>
                    <a:lstStyle/>
                    <a:p>
                      <a:pPr algn="ctr"/>
                      <a:r>
                        <a:rPr lang="el-GR" dirty="0"/>
                        <a:t>Καταναλωτικά</a:t>
                      </a:r>
                      <a:r>
                        <a:rPr lang="el-GR" baseline="0" dirty="0"/>
                        <a:t> Χαρακτηριστικά</a:t>
                      </a:r>
                      <a:endParaRPr lang="el-GR" dirty="0"/>
                    </a:p>
                  </a:txBody>
                  <a:tcPr/>
                </a:tc>
                <a:extLst>
                  <a:ext uri="{0D108BD9-81ED-4DB2-BD59-A6C34878D82A}">
                    <a16:rowId xmlns:a16="http://schemas.microsoft.com/office/drawing/2014/main" val="10000"/>
                  </a:ext>
                </a:extLst>
              </a:tr>
              <a:tr h="4141598">
                <a:tc>
                  <a:txBody>
                    <a:bodyPr/>
                    <a:lstStyle/>
                    <a:p>
                      <a:pPr algn="ctr">
                        <a:buFont typeface="Arial" pitchFamily="34" charset="0"/>
                        <a:buChar char="•"/>
                      </a:pPr>
                      <a:r>
                        <a:rPr lang="el-GR" dirty="0"/>
                        <a:t>Είναι δυσαρεστημένοι</a:t>
                      </a:r>
                    </a:p>
                    <a:p>
                      <a:pPr algn="ctr">
                        <a:buFont typeface="Arial" pitchFamily="34" charset="0"/>
                        <a:buChar char="•"/>
                      </a:pPr>
                      <a:r>
                        <a:rPr lang="el-GR" dirty="0"/>
                        <a:t>Αβέβαιοι</a:t>
                      </a:r>
                    </a:p>
                    <a:p>
                      <a:pPr algn="ctr">
                        <a:buFont typeface="Arial" pitchFamily="34" charset="0"/>
                        <a:buChar char="•"/>
                      </a:pPr>
                      <a:r>
                        <a:rPr lang="el-GR" dirty="0"/>
                        <a:t>Αποξενωμένοι</a:t>
                      </a:r>
                    </a:p>
                    <a:p>
                      <a:pPr algn="ctr">
                        <a:buFont typeface="Arial" pitchFamily="34" charset="0"/>
                        <a:buChar char="•"/>
                      </a:pPr>
                      <a:r>
                        <a:rPr lang="el-GR" dirty="0"/>
                        <a:t>Αυθόρμητοι</a:t>
                      </a:r>
                    </a:p>
                    <a:p>
                      <a:pPr algn="ctr">
                        <a:buFont typeface="Arial" pitchFamily="34" charset="0"/>
                        <a:buChar char="•"/>
                      </a:pPr>
                      <a:r>
                        <a:rPr lang="el-GR" baseline="0" dirty="0"/>
                        <a:t> Επιδιώκουν την αναγνώριση</a:t>
                      </a:r>
                      <a:endParaRPr lang="el-GR" dirty="0"/>
                    </a:p>
                  </a:txBody>
                  <a:tcPr/>
                </a:tc>
                <a:tc>
                  <a:txBody>
                    <a:bodyPr/>
                    <a:lstStyle/>
                    <a:p>
                      <a:pPr algn="ctr">
                        <a:buFont typeface="Arial" pitchFamily="34" charset="0"/>
                        <a:buChar char="•"/>
                      </a:pPr>
                      <a:r>
                        <a:rPr lang="el-GR" dirty="0"/>
                        <a:t> Έχουν</a:t>
                      </a:r>
                      <a:r>
                        <a:rPr lang="el-GR" baseline="0" dirty="0"/>
                        <a:t> στενά ενδιαφέροντα</a:t>
                      </a:r>
                    </a:p>
                    <a:p>
                      <a:pPr algn="ctr">
                        <a:buFont typeface="Arial" pitchFamily="34" charset="0"/>
                        <a:buChar char="•"/>
                      </a:pPr>
                      <a:r>
                        <a:rPr lang="el-GR" baseline="0" dirty="0"/>
                        <a:t>Εύκολα καταλαμβάνονται από ανία</a:t>
                      </a:r>
                    </a:p>
                    <a:p>
                      <a:pPr algn="ctr">
                        <a:buFont typeface="Arial" pitchFamily="34" charset="0"/>
                        <a:buChar char="•"/>
                      </a:pPr>
                      <a:r>
                        <a:rPr lang="el-GR" baseline="0" dirty="0"/>
                        <a:t>Είναι κάπως απομονωμένοι</a:t>
                      </a:r>
                    </a:p>
                    <a:p>
                      <a:pPr algn="ctr">
                        <a:buFont typeface="Arial" pitchFamily="34" charset="0"/>
                        <a:buChar char="•"/>
                      </a:pPr>
                      <a:r>
                        <a:rPr lang="el-GR" baseline="0" dirty="0"/>
                        <a:t>Έχουν ως πρότυπο ομάδα συναδέλφων από την οποία επιδιώκουν αποδοχή και παρότρυνση</a:t>
                      </a:r>
                    </a:p>
                    <a:p>
                      <a:pPr algn="ctr">
                        <a:buFont typeface="Arial" pitchFamily="34" charset="0"/>
                        <a:buChar char="•"/>
                      </a:pPr>
                      <a:r>
                        <a:rPr lang="el-GR" baseline="0" dirty="0"/>
                        <a:t> Δεν τους ενδιαφέρουν τα θέματα υγείας ή διατροφής</a:t>
                      </a:r>
                    </a:p>
                    <a:p>
                      <a:pPr algn="ctr">
                        <a:buFont typeface="Arial" pitchFamily="34" charset="0"/>
                        <a:buChar char="•"/>
                      </a:pPr>
                      <a:r>
                        <a:rPr lang="el-GR" baseline="0" dirty="0"/>
                        <a:t>Πολιτικά απαθείς</a:t>
                      </a:r>
                      <a:endParaRPr lang="el-GR" dirty="0"/>
                    </a:p>
                  </a:txBody>
                  <a:tcPr/>
                </a:tc>
                <a:tc>
                  <a:txBody>
                    <a:bodyPr/>
                    <a:lstStyle/>
                    <a:p>
                      <a:pPr algn="ctr">
                        <a:buFont typeface="Arial" pitchFamily="34" charset="0"/>
                        <a:buChar char="•"/>
                      </a:pPr>
                      <a:r>
                        <a:rPr lang="el-GR" baseline="0" dirty="0"/>
                        <a:t>Προσέχουν την εικόνα τους</a:t>
                      </a:r>
                    </a:p>
                    <a:p>
                      <a:pPr algn="ctr">
                        <a:buFont typeface="Arial" pitchFamily="34" charset="0"/>
                        <a:buChar char="•"/>
                      </a:pPr>
                      <a:r>
                        <a:rPr lang="el-GR" baseline="0" dirty="0"/>
                        <a:t>Έχουν περιορισμένο εισόδημα για κατανάλωση</a:t>
                      </a:r>
                    </a:p>
                    <a:p>
                      <a:pPr algn="ctr">
                        <a:buFont typeface="Arial" pitchFamily="34" charset="0"/>
                        <a:buChar char="•"/>
                      </a:pPr>
                      <a:r>
                        <a:rPr lang="el-GR" baseline="0" dirty="0"/>
                        <a:t> Ξοδεύουν για την αγορά ρουχισμού και προϊόντων προσωπικής φροντίδας</a:t>
                      </a:r>
                    </a:p>
                    <a:p>
                      <a:pPr algn="ctr">
                        <a:buFont typeface="Arial" pitchFamily="34" charset="0"/>
                        <a:buChar char="•"/>
                      </a:pPr>
                      <a:r>
                        <a:rPr lang="el-GR" baseline="0" dirty="0"/>
                        <a:t>Προτιμούν την τηλεόραση από το διάβασμα</a:t>
                      </a:r>
                    </a:p>
                  </a:txBody>
                  <a:tcPr/>
                </a:tc>
                <a:extLst>
                  <a:ext uri="{0D108BD9-81ED-4DB2-BD59-A6C34878D82A}">
                    <a16:rowId xmlns:a16="http://schemas.microsoft.com/office/drawing/2014/main" val="10001"/>
                  </a:ext>
                </a:extLst>
              </a:tr>
            </a:tbl>
          </a:graphicData>
        </a:graphic>
      </p:graphicFrame>
    </p:spTree>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274638"/>
            <a:ext cx="9144000" cy="1143000"/>
          </a:xfrm>
        </p:spPr>
        <p:txBody>
          <a:bodyPr>
            <a:normAutofit fontScale="90000"/>
          </a:bodyPr>
          <a:lstStyle/>
          <a:p>
            <a:r>
              <a:rPr lang="el-GR" dirty="0"/>
              <a:t>Αυτοί που δοκιμάζουν διαφορετικές εμπειρίες (</a:t>
            </a:r>
            <a:r>
              <a:rPr lang="en-US" dirty="0" err="1"/>
              <a:t>Experiencers</a:t>
            </a:r>
            <a:r>
              <a:rPr lang="en-US" dirty="0"/>
              <a:t>) 11%</a:t>
            </a:r>
            <a:endParaRPr lang="el-GR" dirty="0"/>
          </a:p>
        </p:txBody>
      </p:sp>
      <p:graphicFrame>
        <p:nvGraphicFramePr>
          <p:cNvPr id="4" name="3 - Θέση περιεχομένου"/>
          <p:cNvGraphicFramePr>
            <a:graphicFrameLocks noGrp="1"/>
          </p:cNvGraphicFramePr>
          <p:nvPr>
            <p:ph idx="1"/>
          </p:nvPr>
        </p:nvGraphicFramePr>
        <p:xfrm>
          <a:off x="323529" y="1600200"/>
          <a:ext cx="8363271" cy="4925144"/>
        </p:xfrm>
        <a:graphic>
          <a:graphicData uri="http://schemas.openxmlformats.org/drawingml/2006/table">
            <a:tbl>
              <a:tblPr firstRow="1" bandRow="1">
                <a:tableStyleId>{85BE263C-DBD7-4A20-BB59-AAB30ACAA65A}</a:tableStyleId>
              </a:tblPr>
              <a:tblGrid>
                <a:gridCol w="2787757">
                  <a:extLst>
                    <a:ext uri="{9D8B030D-6E8A-4147-A177-3AD203B41FA5}">
                      <a16:colId xmlns:a16="http://schemas.microsoft.com/office/drawing/2014/main" val="20000"/>
                    </a:ext>
                  </a:extLst>
                </a:gridCol>
                <a:gridCol w="2787757">
                  <a:extLst>
                    <a:ext uri="{9D8B030D-6E8A-4147-A177-3AD203B41FA5}">
                      <a16:colId xmlns:a16="http://schemas.microsoft.com/office/drawing/2014/main" val="20001"/>
                    </a:ext>
                  </a:extLst>
                </a:gridCol>
                <a:gridCol w="2787757">
                  <a:extLst>
                    <a:ext uri="{9D8B030D-6E8A-4147-A177-3AD203B41FA5}">
                      <a16:colId xmlns:a16="http://schemas.microsoft.com/office/drawing/2014/main" val="20002"/>
                    </a:ext>
                  </a:extLst>
                </a:gridCol>
              </a:tblGrid>
              <a:tr h="783546">
                <a:tc>
                  <a:txBody>
                    <a:bodyPr/>
                    <a:lstStyle/>
                    <a:p>
                      <a:pPr algn="ctr"/>
                      <a:r>
                        <a:rPr lang="el-GR" dirty="0"/>
                        <a:t>Ψυχολογικά</a:t>
                      </a:r>
                      <a:r>
                        <a:rPr lang="el-GR" baseline="0" dirty="0"/>
                        <a:t> Χαρακτηριστικά</a:t>
                      </a:r>
                      <a:endParaRPr lang="el-GR" dirty="0"/>
                    </a:p>
                  </a:txBody>
                  <a:tcPr/>
                </a:tc>
                <a:tc>
                  <a:txBody>
                    <a:bodyPr/>
                    <a:lstStyle/>
                    <a:p>
                      <a:pPr algn="ctr"/>
                      <a:r>
                        <a:rPr lang="el-GR" dirty="0"/>
                        <a:t>Χαρακτηριστικά</a:t>
                      </a:r>
                      <a:r>
                        <a:rPr lang="el-GR" baseline="0" dirty="0"/>
                        <a:t> Τρόπου Ζωής</a:t>
                      </a:r>
                      <a:endParaRPr lang="el-GR" dirty="0"/>
                    </a:p>
                  </a:txBody>
                  <a:tcPr/>
                </a:tc>
                <a:tc>
                  <a:txBody>
                    <a:bodyPr/>
                    <a:lstStyle/>
                    <a:p>
                      <a:pPr algn="ctr"/>
                      <a:r>
                        <a:rPr lang="el-GR" dirty="0"/>
                        <a:t>Καταναλωτικά</a:t>
                      </a:r>
                      <a:r>
                        <a:rPr lang="el-GR" baseline="0" dirty="0"/>
                        <a:t> Χαρακτηριστικά</a:t>
                      </a:r>
                      <a:endParaRPr lang="el-GR" dirty="0"/>
                    </a:p>
                  </a:txBody>
                  <a:tcPr/>
                </a:tc>
                <a:extLst>
                  <a:ext uri="{0D108BD9-81ED-4DB2-BD59-A6C34878D82A}">
                    <a16:rowId xmlns:a16="http://schemas.microsoft.com/office/drawing/2014/main" val="10000"/>
                  </a:ext>
                </a:extLst>
              </a:tr>
              <a:tr h="4141598">
                <a:tc>
                  <a:txBody>
                    <a:bodyPr/>
                    <a:lstStyle/>
                    <a:p>
                      <a:pPr algn="ctr">
                        <a:buFont typeface="Arial" pitchFamily="34" charset="0"/>
                        <a:buChar char="•"/>
                      </a:pPr>
                      <a:r>
                        <a:rPr lang="en-US" dirty="0"/>
                        <a:t> </a:t>
                      </a:r>
                      <a:r>
                        <a:rPr lang="el-GR" dirty="0"/>
                        <a:t>Είναι</a:t>
                      </a:r>
                      <a:r>
                        <a:rPr lang="el-GR" baseline="0" dirty="0"/>
                        <a:t> δραστήριοι και ενεργητικοί</a:t>
                      </a:r>
                      <a:endParaRPr lang="el-GR" dirty="0"/>
                    </a:p>
                  </a:txBody>
                  <a:tcPr/>
                </a:tc>
                <a:tc>
                  <a:txBody>
                    <a:bodyPr/>
                    <a:lstStyle/>
                    <a:p>
                      <a:pPr algn="ctr">
                        <a:buFont typeface="Arial" pitchFamily="34" charset="0"/>
                        <a:buChar char="•"/>
                      </a:pPr>
                      <a:r>
                        <a:rPr lang="el-GR" dirty="0"/>
                        <a:t> Τους αρέσει το καινούριο</a:t>
                      </a:r>
                      <a:r>
                        <a:rPr lang="el-GR" baseline="0" dirty="0"/>
                        <a:t>, το ριψοκίνδυνο, το ασυνήθιστο.</a:t>
                      </a:r>
                    </a:p>
                    <a:p>
                      <a:pPr algn="ctr">
                        <a:buFont typeface="Arial" pitchFamily="34" charset="0"/>
                        <a:buChar char="•"/>
                      </a:pPr>
                      <a:r>
                        <a:rPr lang="el-GR" baseline="0" dirty="0"/>
                        <a:t>Η γυμναστική</a:t>
                      </a:r>
                    </a:p>
                    <a:p>
                      <a:pPr algn="ctr">
                        <a:buFont typeface="Arial" pitchFamily="34" charset="0"/>
                        <a:buChar char="•"/>
                      </a:pPr>
                      <a:r>
                        <a:rPr lang="el-GR" baseline="0" dirty="0"/>
                        <a:t>Τα σπορ</a:t>
                      </a:r>
                    </a:p>
                    <a:p>
                      <a:pPr algn="ctr">
                        <a:buFont typeface="Arial" pitchFamily="34" charset="0"/>
                        <a:buChar char="•"/>
                      </a:pPr>
                      <a:r>
                        <a:rPr lang="el-GR" baseline="0" dirty="0"/>
                        <a:t> Η κοινωνικότητα</a:t>
                      </a:r>
                    </a:p>
                    <a:p>
                      <a:pPr algn="ctr">
                        <a:buFont typeface="Arial" pitchFamily="34" charset="0"/>
                        <a:buChar char="•"/>
                      </a:pPr>
                      <a:r>
                        <a:rPr lang="el-GR" baseline="0" dirty="0"/>
                        <a:t>Να βγαίνουν έξω</a:t>
                      </a:r>
                    </a:p>
                    <a:p>
                      <a:pPr algn="ctr">
                        <a:buFont typeface="Arial" pitchFamily="34" charset="0"/>
                        <a:buChar char="•"/>
                      </a:pPr>
                      <a:r>
                        <a:rPr lang="el-GR" baseline="0" dirty="0"/>
                        <a:t> Τους απασχολεί η εικόνα</a:t>
                      </a:r>
                    </a:p>
                    <a:p>
                      <a:pPr algn="ctr">
                        <a:buFont typeface="Arial" pitchFamily="34" charset="0"/>
                        <a:buChar char="•"/>
                      </a:pPr>
                      <a:r>
                        <a:rPr lang="el-GR" baseline="0" dirty="0"/>
                        <a:t>Δεν συμβιβάζονται</a:t>
                      </a:r>
                    </a:p>
                    <a:p>
                      <a:pPr algn="ctr">
                        <a:buFont typeface="Arial" pitchFamily="34" charset="0"/>
                        <a:buChar char="•"/>
                      </a:pPr>
                      <a:r>
                        <a:rPr lang="el-GR" baseline="0" dirty="0"/>
                        <a:t>Θαυμάζουν τον πλούτο, τη δύναμη και τη φήμη</a:t>
                      </a:r>
                    </a:p>
                    <a:p>
                      <a:pPr algn="ctr">
                        <a:buFont typeface="Arial" pitchFamily="34" charset="0"/>
                        <a:buChar char="•"/>
                      </a:pPr>
                      <a:r>
                        <a:rPr lang="el-GR" baseline="0" dirty="0"/>
                        <a:t> Πολιτικά απαθείς</a:t>
                      </a:r>
                    </a:p>
                  </a:txBody>
                  <a:tcPr/>
                </a:tc>
                <a:tc>
                  <a:txBody>
                    <a:bodyPr/>
                    <a:lstStyle/>
                    <a:p>
                      <a:pPr algn="ctr">
                        <a:buFont typeface="Arial" pitchFamily="34" charset="0"/>
                        <a:buChar char="•"/>
                      </a:pPr>
                      <a:r>
                        <a:rPr lang="el-GR" baseline="0" dirty="0"/>
                        <a:t> Ακολουθούν τη μόδα</a:t>
                      </a:r>
                    </a:p>
                    <a:p>
                      <a:pPr algn="ctr">
                        <a:buFont typeface="Arial" pitchFamily="34" charset="0"/>
                        <a:buChar char="•"/>
                      </a:pPr>
                      <a:r>
                        <a:rPr lang="el-GR" baseline="0" dirty="0"/>
                        <a:t> Ξοδεύουν μεγάλο μέρος από το εισόδημά τους στις κοινωνικές τους συναναστροφές</a:t>
                      </a:r>
                    </a:p>
                    <a:p>
                      <a:pPr algn="ctr">
                        <a:buFont typeface="Arial" pitchFamily="34" charset="0"/>
                        <a:buChar char="•"/>
                      </a:pPr>
                      <a:r>
                        <a:rPr lang="el-GR" baseline="0" dirty="0"/>
                        <a:t> Αγοράζουν παρορμητικά</a:t>
                      </a:r>
                    </a:p>
                    <a:p>
                      <a:pPr algn="ctr">
                        <a:buFont typeface="Arial" pitchFamily="34" charset="0"/>
                        <a:buChar char="•"/>
                      </a:pPr>
                      <a:r>
                        <a:rPr lang="el-GR" baseline="0" dirty="0"/>
                        <a:t>Δίνουν προσοχή στις διαφημίσεις</a:t>
                      </a:r>
                    </a:p>
                    <a:p>
                      <a:pPr algn="ctr">
                        <a:buFont typeface="Arial" pitchFamily="34" charset="0"/>
                        <a:buChar char="•"/>
                      </a:pPr>
                      <a:r>
                        <a:rPr lang="el-GR" baseline="0" dirty="0"/>
                        <a:t> Ακούν ροκ μουσική</a:t>
                      </a:r>
                    </a:p>
                  </a:txBody>
                  <a:tcPr/>
                </a:tc>
                <a:extLst>
                  <a:ext uri="{0D108BD9-81ED-4DB2-BD59-A6C34878D82A}">
                    <a16:rowId xmlns:a16="http://schemas.microsoft.com/office/drawing/2014/main" val="10001"/>
                  </a:ext>
                </a:extLst>
              </a:tr>
            </a:tbl>
          </a:graphicData>
        </a:graphic>
      </p:graphicFrame>
    </p:spTree>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Δημιουργικοί (</a:t>
            </a:r>
            <a:r>
              <a:rPr lang="en-US" dirty="0"/>
              <a:t>Makers) (12%)</a:t>
            </a:r>
            <a:endParaRPr lang="el-GR" dirty="0"/>
          </a:p>
        </p:txBody>
      </p:sp>
      <p:graphicFrame>
        <p:nvGraphicFramePr>
          <p:cNvPr id="4" name="3 - Θέση περιεχομένου"/>
          <p:cNvGraphicFramePr>
            <a:graphicFrameLocks noGrp="1"/>
          </p:cNvGraphicFramePr>
          <p:nvPr>
            <p:ph idx="1"/>
          </p:nvPr>
        </p:nvGraphicFramePr>
        <p:xfrm>
          <a:off x="144016" y="1600200"/>
          <a:ext cx="8892480" cy="4989786"/>
        </p:xfrm>
        <a:graphic>
          <a:graphicData uri="http://schemas.openxmlformats.org/drawingml/2006/table">
            <a:tbl>
              <a:tblPr firstRow="1" bandRow="1">
                <a:tableStyleId>{37CE84F3-28C3-443E-9E96-99CF82512B78}</a:tableStyleId>
              </a:tblPr>
              <a:tblGrid>
                <a:gridCol w="2964160">
                  <a:extLst>
                    <a:ext uri="{9D8B030D-6E8A-4147-A177-3AD203B41FA5}">
                      <a16:colId xmlns:a16="http://schemas.microsoft.com/office/drawing/2014/main" val="20000"/>
                    </a:ext>
                  </a:extLst>
                </a:gridCol>
                <a:gridCol w="2964160">
                  <a:extLst>
                    <a:ext uri="{9D8B030D-6E8A-4147-A177-3AD203B41FA5}">
                      <a16:colId xmlns:a16="http://schemas.microsoft.com/office/drawing/2014/main" val="20001"/>
                    </a:ext>
                  </a:extLst>
                </a:gridCol>
                <a:gridCol w="2964160">
                  <a:extLst>
                    <a:ext uri="{9D8B030D-6E8A-4147-A177-3AD203B41FA5}">
                      <a16:colId xmlns:a16="http://schemas.microsoft.com/office/drawing/2014/main" val="20002"/>
                    </a:ext>
                  </a:extLst>
                </a:gridCol>
              </a:tblGrid>
              <a:tr h="783546">
                <a:tc>
                  <a:txBody>
                    <a:bodyPr/>
                    <a:lstStyle/>
                    <a:p>
                      <a:pPr algn="ctr"/>
                      <a:r>
                        <a:rPr lang="el-GR" dirty="0"/>
                        <a:t>Ψυχολογικά</a:t>
                      </a:r>
                      <a:r>
                        <a:rPr lang="el-GR" baseline="0" dirty="0"/>
                        <a:t> Χαρακτηριστικά</a:t>
                      </a:r>
                      <a:endParaRPr lang="el-GR" dirty="0"/>
                    </a:p>
                  </a:txBody>
                  <a:tcPr/>
                </a:tc>
                <a:tc>
                  <a:txBody>
                    <a:bodyPr/>
                    <a:lstStyle/>
                    <a:p>
                      <a:pPr algn="ctr"/>
                      <a:r>
                        <a:rPr lang="el-GR" dirty="0"/>
                        <a:t>Χαρακτηριστικά</a:t>
                      </a:r>
                      <a:r>
                        <a:rPr lang="el-GR" baseline="0" dirty="0"/>
                        <a:t> Τρόπου Ζωής</a:t>
                      </a:r>
                      <a:endParaRPr lang="el-GR" dirty="0"/>
                    </a:p>
                  </a:txBody>
                  <a:tcPr/>
                </a:tc>
                <a:tc>
                  <a:txBody>
                    <a:bodyPr/>
                    <a:lstStyle/>
                    <a:p>
                      <a:pPr algn="ctr"/>
                      <a:r>
                        <a:rPr lang="el-GR" dirty="0"/>
                        <a:t>Καταναλωτικά</a:t>
                      </a:r>
                      <a:r>
                        <a:rPr lang="el-GR" baseline="0" dirty="0"/>
                        <a:t> Χαρακτηριστικά</a:t>
                      </a:r>
                      <a:endParaRPr lang="el-GR" dirty="0"/>
                    </a:p>
                  </a:txBody>
                  <a:tcPr/>
                </a:tc>
                <a:extLst>
                  <a:ext uri="{0D108BD9-81ED-4DB2-BD59-A6C34878D82A}">
                    <a16:rowId xmlns:a16="http://schemas.microsoft.com/office/drawing/2014/main" val="10000"/>
                  </a:ext>
                </a:extLst>
              </a:tr>
              <a:tr h="4141598">
                <a:tc>
                  <a:txBody>
                    <a:bodyPr/>
                    <a:lstStyle/>
                    <a:p>
                      <a:pPr algn="ctr">
                        <a:buFont typeface="Arial" pitchFamily="34" charset="0"/>
                        <a:buChar char="•"/>
                      </a:pPr>
                      <a:r>
                        <a:rPr lang="en-US" dirty="0"/>
                        <a:t> </a:t>
                      </a:r>
                      <a:r>
                        <a:rPr lang="el-GR" dirty="0"/>
                        <a:t>Είναι</a:t>
                      </a:r>
                      <a:r>
                        <a:rPr lang="el-GR" baseline="0" dirty="0"/>
                        <a:t> πρακτικοί</a:t>
                      </a:r>
                    </a:p>
                    <a:p>
                      <a:pPr algn="ctr">
                        <a:buFont typeface="Arial" pitchFamily="34" charset="0"/>
                        <a:buChar char="•"/>
                      </a:pPr>
                      <a:r>
                        <a:rPr lang="el-GR" baseline="0" dirty="0"/>
                        <a:t>Αυτάρκεις</a:t>
                      </a:r>
                    </a:p>
                    <a:p>
                      <a:pPr algn="ctr">
                        <a:buFont typeface="Arial" pitchFamily="34" charset="0"/>
                        <a:buChar char="•"/>
                      </a:pPr>
                      <a:r>
                        <a:rPr lang="el-GR" baseline="0" dirty="0"/>
                        <a:t>Εποικοδομητικοί</a:t>
                      </a:r>
                    </a:p>
                    <a:p>
                      <a:pPr algn="ctr">
                        <a:buFont typeface="Arial" pitchFamily="34" charset="0"/>
                        <a:buChar char="•"/>
                      </a:pPr>
                      <a:r>
                        <a:rPr lang="el-GR" baseline="0" dirty="0"/>
                        <a:t>Αφοσιωμένοι</a:t>
                      </a:r>
                    </a:p>
                    <a:p>
                      <a:pPr algn="ctr">
                        <a:buFont typeface="Arial" pitchFamily="34" charset="0"/>
                        <a:buChar char="•"/>
                      </a:pPr>
                      <a:r>
                        <a:rPr lang="el-GR" baseline="0" dirty="0"/>
                        <a:t>Ικανοποιημένοι</a:t>
                      </a:r>
                      <a:endParaRPr lang="el-GR" dirty="0"/>
                    </a:p>
                  </a:txBody>
                  <a:tcPr/>
                </a:tc>
                <a:tc>
                  <a:txBody>
                    <a:bodyPr/>
                    <a:lstStyle/>
                    <a:p>
                      <a:pPr algn="ctr">
                        <a:buFont typeface="Arial" pitchFamily="34" charset="0"/>
                        <a:buChar char="•"/>
                      </a:pPr>
                      <a:r>
                        <a:rPr lang="el-GR" baseline="0" dirty="0"/>
                        <a:t> Τους αρέσει να βρίσκονται εκτός σπιτιού</a:t>
                      </a:r>
                    </a:p>
                    <a:p>
                      <a:pPr algn="ctr">
                        <a:buFont typeface="Arial" pitchFamily="34" charset="0"/>
                        <a:buChar char="•"/>
                      </a:pPr>
                      <a:r>
                        <a:rPr lang="el-GR" baseline="0" dirty="0"/>
                        <a:t> Προτιμούν δραστηριότητες που επιβάλουν τη χρήση των χεριών τους</a:t>
                      </a:r>
                    </a:p>
                    <a:p>
                      <a:pPr algn="ctr">
                        <a:buFont typeface="Arial" pitchFamily="34" charset="0"/>
                        <a:buChar char="•"/>
                      </a:pPr>
                      <a:r>
                        <a:rPr lang="el-GR" baseline="0" dirty="0"/>
                        <a:t>Ξοδεύουν τον ελεύθερό τους χρόνο με την οικογένεια και τους στενούς τους φίλους</a:t>
                      </a:r>
                    </a:p>
                    <a:p>
                      <a:pPr algn="ctr">
                        <a:buFont typeface="Arial" pitchFamily="34" charset="0"/>
                        <a:buChar char="•"/>
                      </a:pPr>
                      <a:r>
                        <a:rPr lang="el-GR" baseline="0" dirty="0"/>
                        <a:t> Αποφεύγουν την ενεργό συμμετοχή τους σε οργανώσεις </a:t>
                      </a:r>
                    </a:p>
                    <a:p>
                      <a:pPr algn="ctr">
                        <a:buFont typeface="Arial" pitchFamily="34" charset="0"/>
                        <a:buChar char="•"/>
                      </a:pPr>
                      <a:r>
                        <a:rPr lang="el-GR" baseline="0" dirty="0"/>
                        <a:t>Δεν εμπιστεύονται πολιτικούς, αλλοδαπούς και τις μεγάλες επιχειρήσεις</a:t>
                      </a:r>
                    </a:p>
                  </a:txBody>
                  <a:tcPr/>
                </a:tc>
                <a:tc>
                  <a:txBody>
                    <a:bodyPr/>
                    <a:lstStyle/>
                    <a:p>
                      <a:pPr algn="ctr">
                        <a:buFont typeface="Arial" pitchFamily="34" charset="0"/>
                        <a:buChar char="•"/>
                      </a:pPr>
                      <a:r>
                        <a:rPr lang="el-GR" baseline="0" dirty="0"/>
                        <a:t>Αγοράζουν προϊόντα για την άνεσή τους, την αξία τους και την αντοχή τους</a:t>
                      </a:r>
                    </a:p>
                    <a:p>
                      <a:pPr algn="ctr">
                        <a:buFont typeface="Arial" pitchFamily="34" charset="0"/>
                        <a:buChar char="•"/>
                      </a:pPr>
                      <a:r>
                        <a:rPr lang="el-GR" baseline="0" dirty="0"/>
                        <a:t>Δεν εντυπωσιάζονται από την πολυτέλεια</a:t>
                      </a:r>
                    </a:p>
                    <a:p>
                      <a:pPr algn="ctr">
                        <a:buFont typeface="Arial" pitchFamily="34" charset="0"/>
                        <a:buChar char="•"/>
                      </a:pPr>
                      <a:r>
                        <a:rPr lang="el-GR" baseline="0" dirty="0"/>
                        <a:t>Αγοράζουν τα βασικά</a:t>
                      </a:r>
                    </a:p>
                    <a:p>
                      <a:pPr algn="ctr">
                        <a:buFont typeface="Arial" pitchFamily="34" charset="0"/>
                        <a:buChar char="•"/>
                      </a:pPr>
                      <a:r>
                        <a:rPr lang="el-GR" baseline="0" dirty="0"/>
                        <a:t>Ακούν ραδιόφωνο</a:t>
                      </a:r>
                    </a:p>
                    <a:p>
                      <a:pPr algn="ctr">
                        <a:buFont typeface="Arial" pitchFamily="34" charset="0"/>
                        <a:buChar char="•"/>
                      </a:pPr>
                      <a:r>
                        <a:rPr lang="el-GR" baseline="0" dirty="0"/>
                        <a:t>Διαβάζουν περιοδικά για το αυτοκίνητο, το σπίτι, το ψάρεμα και άλλες εξωτερικές δραστηριότητες</a:t>
                      </a:r>
                    </a:p>
                    <a:p>
                      <a:pPr algn="ctr">
                        <a:buFont typeface="Arial" pitchFamily="34" charset="0"/>
                        <a:buNone/>
                      </a:pPr>
                      <a:endParaRPr lang="el-GR" baseline="0" dirty="0"/>
                    </a:p>
                  </a:txBody>
                  <a:tcPr/>
                </a:tc>
                <a:extLst>
                  <a:ext uri="{0D108BD9-81ED-4DB2-BD59-A6C34878D82A}">
                    <a16:rowId xmlns:a16="http://schemas.microsoft.com/office/drawing/2014/main" val="10001"/>
                  </a:ext>
                </a:extLst>
              </a:tr>
            </a:tbl>
          </a:graphicData>
        </a:graphic>
      </p:graphicFrame>
    </p:spTree>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Αγωνιστές (</a:t>
            </a:r>
            <a:r>
              <a:rPr lang="en-US" dirty="0"/>
              <a:t>Strugglers) 16%</a:t>
            </a:r>
            <a:endParaRPr lang="el-GR" dirty="0"/>
          </a:p>
        </p:txBody>
      </p:sp>
      <p:graphicFrame>
        <p:nvGraphicFramePr>
          <p:cNvPr id="4" name="3 - Θέση περιεχομένου"/>
          <p:cNvGraphicFramePr>
            <a:graphicFrameLocks noGrp="1"/>
          </p:cNvGraphicFramePr>
          <p:nvPr>
            <p:ph idx="1"/>
          </p:nvPr>
        </p:nvGraphicFramePr>
        <p:xfrm>
          <a:off x="144016" y="1600200"/>
          <a:ext cx="8892480" cy="4925144"/>
        </p:xfrm>
        <a:graphic>
          <a:graphicData uri="http://schemas.openxmlformats.org/drawingml/2006/table">
            <a:tbl>
              <a:tblPr firstRow="1" bandRow="1">
                <a:tableStyleId>{AF606853-7671-496A-8E4F-DF71F8EC918B}</a:tableStyleId>
              </a:tblPr>
              <a:tblGrid>
                <a:gridCol w="2964160">
                  <a:extLst>
                    <a:ext uri="{9D8B030D-6E8A-4147-A177-3AD203B41FA5}">
                      <a16:colId xmlns:a16="http://schemas.microsoft.com/office/drawing/2014/main" val="20000"/>
                    </a:ext>
                  </a:extLst>
                </a:gridCol>
                <a:gridCol w="2964160">
                  <a:extLst>
                    <a:ext uri="{9D8B030D-6E8A-4147-A177-3AD203B41FA5}">
                      <a16:colId xmlns:a16="http://schemas.microsoft.com/office/drawing/2014/main" val="20001"/>
                    </a:ext>
                  </a:extLst>
                </a:gridCol>
                <a:gridCol w="2964160">
                  <a:extLst>
                    <a:ext uri="{9D8B030D-6E8A-4147-A177-3AD203B41FA5}">
                      <a16:colId xmlns:a16="http://schemas.microsoft.com/office/drawing/2014/main" val="20002"/>
                    </a:ext>
                  </a:extLst>
                </a:gridCol>
              </a:tblGrid>
              <a:tr h="783546">
                <a:tc>
                  <a:txBody>
                    <a:bodyPr/>
                    <a:lstStyle/>
                    <a:p>
                      <a:pPr algn="ctr"/>
                      <a:r>
                        <a:rPr lang="el-GR" dirty="0"/>
                        <a:t>Ψυχολογικά</a:t>
                      </a:r>
                      <a:r>
                        <a:rPr lang="el-GR" baseline="0" dirty="0"/>
                        <a:t> Χαρακτηριστικά</a:t>
                      </a:r>
                      <a:endParaRPr lang="el-GR" dirty="0"/>
                    </a:p>
                  </a:txBody>
                  <a:tcPr/>
                </a:tc>
                <a:tc>
                  <a:txBody>
                    <a:bodyPr/>
                    <a:lstStyle/>
                    <a:p>
                      <a:pPr algn="ctr"/>
                      <a:r>
                        <a:rPr lang="el-GR" dirty="0"/>
                        <a:t>Χαρακτηριστικά</a:t>
                      </a:r>
                      <a:r>
                        <a:rPr lang="el-GR" baseline="0" dirty="0"/>
                        <a:t> Τρόπου Ζωής</a:t>
                      </a:r>
                      <a:endParaRPr lang="el-GR" dirty="0"/>
                    </a:p>
                  </a:txBody>
                  <a:tcPr/>
                </a:tc>
                <a:tc>
                  <a:txBody>
                    <a:bodyPr/>
                    <a:lstStyle/>
                    <a:p>
                      <a:pPr algn="ctr"/>
                      <a:r>
                        <a:rPr lang="el-GR" dirty="0"/>
                        <a:t>Καταναλωτικά</a:t>
                      </a:r>
                      <a:r>
                        <a:rPr lang="el-GR" baseline="0" dirty="0"/>
                        <a:t> Χαρακτηριστικά</a:t>
                      </a:r>
                      <a:endParaRPr lang="el-GR" dirty="0"/>
                    </a:p>
                  </a:txBody>
                  <a:tcPr/>
                </a:tc>
                <a:extLst>
                  <a:ext uri="{0D108BD9-81ED-4DB2-BD59-A6C34878D82A}">
                    <a16:rowId xmlns:a16="http://schemas.microsoft.com/office/drawing/2014/main" val="10000"/>
                  </a:ext>
                </a:extLst>
              </a:tr>
              <a:tr h="4141598">
                <a:tc>
                  <a:txBody>
                    <a:bodyPr/>
                    <a:lstStyle/>
                    <a:p>
                      <a:pPr algn="ctr">
                        <a:buFont typeface="Arial" pitchFamily="34" charset="0"/>
                        <a:buChar char="•"/>
                      </a:pPr>
                      <a:r>
                        <a:rPr lang="el-GR" dirty="0"/>
                        <a:t>Είναι</a:t>
                      </a:r>
                      <a:r>
                        <a:rPr lang="el-GR" baseline="0" dirty="0"/>
                        <a:t> αδύναμοι</a:t>
                      </a:r>
                    </a:p>
                    <a:p>
                      <a:pPr algn="ctr">
                        <a:buFont typeface="Arial" pitchFamily="34" charset="0"/>
                        <a:buChar char="•"/>
                      </a:pPr>
                      <a:r>
                        <a:rPr lang="el-GR" baseline="0" dirty="0"/>
                        <a:t>Στενά εστιασμένοι</a:t>
                      </a:r>
                    </a:p>
                    <a:p>
                      <a:pPr algn="ctr">
                        <a:buFont typeface="Arial" pitchFamily="34" charset="0"/>
                        <a:buChar char="•"/>
                      </a:pPr>
                      <a:r>
                        <a:rPr lang="el-GR" baseline="0" dirty="0"/>
                        <a:t>Φορτωμένοι με προβλήματα</a:t>
                      </a:r>
                    </a:p>
                    <a:p>
                      <a:pPr algn="ctr">
                        <a:buFont typeface="Arial" pitchFamily="34" charset="0"/>
                        <a:buChar char="•"/>
                      </a:pPr>
                      <a:r>
                        <a:rPr lang="el-GR" baseline="0" dirty="0"/>
                        <a:t>Συντηρητικοί</a:t>
                      </a:r>
                    </a:p>
                    <a:p>
                      <a:pPr algn="ctr">
                        <a:buFont typeface="Arial" pitchFamily="34" charset="0"/>
                        <a:buChar char="•"/>
                      </a:pPr>
                      <a:r>
                        <a:rPr lang="el-GR" baseline="0" dirty="0"/>
                        <a:t>Αποφεύγουν την ανάληψη ρίσκου</a:t>
                      </a:r>
                      <a:endParaRPr lang="el-GR" dirty="0"/>
                    </a:p>
                  </a:txBody>
                  <a:tcPr/>
                </a:tc>
                <a:tc>
                  <a:txBody>
                    <a:bodyPr/>
                    <a:lstStyle/>
                    <a:p>
                      <a:pPr algn="ctr">
                        <a:buFont typeface="Arial" pitchFamily="34" charset="0"/>
                        <a:buChar char="•"/>
                      </a:pPr>
                      <a:r>
                        <a:rPr lang="el-GR" baseline="0" dirty="0"/>
                        <a:t> Έχουν περιορισμένα ενδιαφέροντα και δραστηριότητες</a:t>
                      </a:r>
                    </a:p>
                    <a:p>
                      <a:pPr algn="ctr">
                        <a:buFont typeface="Arial" pitchFamily="34" charset="0"/>
                        <a:buChar char="•"/>
                      </a:pPr>
                      <a:r>
                        <a:rPr lang="el-GR" baseline="0" dirty="0"/>
                        <a:t>Ενδιαφέρονται κυρίως για ασφάλεια</a:t>
                      </a:r>
                    </a:p>
                    <a:p>
                      <a:pPr algn="ctr">
                        <a:buFont typeface="Arial" pitchFamily="34" charset="0"/>
                        <a:buChar char="•"/>
                      </a:pPr>
                      <a:r>
                        <a:rPr lang="el-GR" baseline="0" dirty="0"/>
                        <a:t> Είναι φορτωμένοι με προβλήματα υγείας</a:t>
                      </a:r>
                    </a:p>
                    <a:p>
                      <a:pPr algn="ctr">
                        <a:buFont typeface="Arial" pitchFamily="34" charset="0"/>
                        <a:buChar char="•"/>
                      </a:pPr>
                      <a:r>
                        <a:rPr lang="el-GR" baseline="0" dirty="0"/>
                        <a:t>Είναι συντηρητικοί</a:t>
                      </a:r>
                    </a:p>
                    <a:p>
                      <a:pPr algn="ctr">
                        <a:buFont typeface="Arial" pitchFamily="34" charset="0"/>
                        <a:buChar char="•"/>
                      </a:pPr>
                      <a:r>
                        <a:rPr lang="el-GR" baseline="0" dirty="0"/>
                        <a:t>Είναι παραδοσιακοί</a:t>
                      </a:r>
                    </a:p>
                    <a:p>
                      <a:pPr algn="ctr">
                        <a:buFont typeface="Arial" pitchFamily="34" charset="0"/>
                        <a:buChar char="•"/>
                      </a:pPr>
                      <a:r>
                        <a:rPr lang="el-GR" baseline="0" dirty="0"/>
                        <a:t>Βασίζονται στην οργανωμένη θρησκεία</a:t>
                      </a:r>
                    </a:p>
                  </a:txBody>
                  <a:tcPr/>
                </a:tc>
                <a:tc>
                  <a:txBody>
                    <a:bodyPr/>
                    <a:lstStyle/>
                    <a:p>
                      <a:pPr algn="ctr">
                        <a:buFont typeface="Arial" pitchFamily="34" charset="0"/>
                        <a:buNone/>
                      </a:pPr>
                      <a:r>
                        <a:rPr lang="el-GR" baseline="0" dirty="0"/>
                        <a:t>Είναι προσηλωμένοι σε συγκεκριμένες μάρκες</a:t>
                      </a:r>
                    </a:p>
                    <a:p>
                      <a:pPr algn="ctr">
                        <a:buFont typeface="Arial" pitchFamily="34" charset="0"/>
                        <a:buNone/>
                      </a:pPr>
                      <a:r>
                        <a:rPr lang="el-GR" baseline="0" dirty="0"/>
                        <a:t>Χρησιμοποιούν εκπτωτικά κουπόνια</a:t>
                      </a:r>
                    </a:p>
                    <a:p>
                      <a:pPr algn="ctr">
                        <a:buFont typeface="Arial" pitchFamily="34" charset="0"/>
                        <a:buNone/>
                      </a:pPr>
                      <a:r>
                        <a:rPr lang="el-GR" baseline="0" dirty="0"/>
                        <a:t>Περιμένουν τις εκπτώσεις</a:t>
                      </a:r>
                    </a:p>
                    <a:p>
                      <a:pPr algn="ctr">
                        <a:buFont typeface="Arial" pitchFamily="34" charset="0"/>
                        <a:buNone/>
                      </a:pPr>
                      <a:r>
                        <a:rPr lang="el-GR" baseline="0" dirty="0"/>
                        <a:t>Εμπιστεύονται την διαφήμιση</a:t>
                      </a:r>
                    </a:p>
                    <a:p>
                      <a:pPr algn="ctr">
                        <a:buFont typeface="Arial" pitchFamily="34" charset="0"/>
                        <a:buNone/>
                      </a:pPr>
                      <a:r>
                        <a:rPr lang="el-GR" baseline="0" dirty="0"/>
                        <a:t>Παρακολουθούν τηλεόραση συχνά</a:t>
                      </a:r>
                    </a:p>
                    <a:p>
                      <a:pPr algn="ctr">
                        <a:buFont typeface="Arial" pitchFamily="34" charset="0"/>
                        <a:buNone/>
                      </a:pPr>
                      <a:r>
                        <a:rPr lang="el-GR" baseline="0" dirty="0"/>
                        <a:t>Διαβάζουν γυναικεία περιοδικά και εκδόσεις με κουτσομπολιά</a:t>
                      </a:r>
                    </a:p>
                  </a:txBody>
                  <a:tcPr/>
                </a:tc>
                <a:extLst>
                  <a:ext uri="{0D108BD9-81ED-4DB2-BD59-A6C34878D82A}">
                    <a16:rowId xmlns:a16="http://schemas.microsoft.com/office/drawing/2014/main" val="10001"/>
                  </a:ext>
                </a:extLst>
              </a:tr>
            </a:tbl>
          </a:graphicData>
        </a:graphic>
      </p:graphicFrame>
    </p:spTree>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79512" y="274638"/>
            <a:ext cx="8892480" cy="1143000"/>
          </a:xfrm>
        </p:spPr>
        <p:txBody>
          <a:bodyPr>
            <a:normAutofit fontScale="90000"/>
          </a:bodyPr>
          <a:lstStyle/>
          <a:p>
            <a:r>
              <a:rPr lang="el-GR" dirty="0"/>
              <a:t>Σε τι χρησιμεύει η τυπολογία </a:t>
            </a:r>
            <a:r>
              <a:rPr lang="en-US" dirty="0"/>
              <a:t>VALS 2</a:t>
            </a:r>
            <a:r>
              <a:rPr lang="el-GR" dirty="0"/>
              <a:t>;</a:t>
            </a:r>
          </a:p>
        </p:txBody>
      </p:sp>
      <p:sp>
        <p:nvSpPr>
          <p:cNvPr id="3" name="2 - Θέση περιεχομένου"/>
          <p:cNvSpPr>
            <a:spLocks noGrp="1"/>
          </p:cNvSpPr>
          <p:nvPr>
            <p:ph idx="1"/>
          </p:nvPr>
        </p:nvSpPr>
        <p:spPr/>
        <p:txBody>
          <a:bodyPr>
            <a:normAutofit/>
          </a:bodyPr>
          <a:lstStyle/>
          <a:p>
            <a:r>
              <a:rPr lang="el-GR" sz="2400" dirty="0"/>
              <a:t>Οι επιχειρήσεις</a:t>
            </a:r>
          </a:p>
          <a:p>
            <a:pPr lvl="1"/>
            <a:r>
              <a:rPr lang="el-GR" sz="2400" dirty="0"/>
              <a:t>Εντοπίζουν </a:t>
            </a:r>
            <a:r>
              <a:rPr lang="el-GR" sz="2400" b="1" dirty="0"/>
              <a:t>ποιον</a:t>
            </a:r>
            <a:r>
              <a:rPr lang="el-GR" sz="2400" dirty="0"/>
              <a:t> καταναλωτή να </a:t>
            </a:r>
            <a:r>
              <a:rPr lang="el-GR" sz="2400" dirty="0" err="1"/>
              <a:t>στοχέυσουν</a:t>
            </a:r>
            <a:r>
              <a:rPr lang="el-GR" sz="2400" dirty="0"/>
              <a:t> </a:t>
            </a:r>
          </a:p>
          <a:p>
            <a:pPr lvl="1"/>
            <a:r>
              <a:rPr lang="el-GR" sz="2400" dirty="0"/>
              <a:t>Ανακαλύπτουν </a:t>
            </a:r>
            <a:r>
              <a:rPr lang="el-GR" sz="2400" b="1" dirty="0"/>
              <a:t>τι</a:t>
            </a:r>
            <a:r>
              <a:rPr lang="el-GR" sz="2400" dirty="0"/>
              <a:t> </a:t>
            </a:r>
            <a:r>
              <a:rPr lang="el-GR" sz="2400" b="1" dirty="0"/>
              <a:t>αγοράζει</a:t>
            </a:r>
            <a:r>
              <a:rPr lang="el-GR" sz="2400" dirty="0"/>
              <a:t> και </a:t>
            </a:r>
            <a:r>
              <a:rPr lang="el-GR" sz="2400" b="1" dirty="0"/>
              <a:t>τι κάνει </a:t>
            </a:r>
            <a:r>
              <a:rPr lang="el-GR" sz="2400" dirty="0"/>
              <a:t>η </a:t>
            </a:r>
            <a:r>
              <a:rPr lang="el-GR" sz="2400" dirty="0" err="1"/>
              <a:t>στοχούμενη</a:t>
            </a:r>
            <a:r>
              <a:rPr lang="el-GR" sz="2400" dirty="0"/>
              <a:t> ομάδα</a:t>
            </a:r>
          </a:p>
          <a:p>
            <a:pPr lvl="1"/>
            <a:r>
              <a:rPr lang="el-GR" sz="2400" dirty="0"/>
              <a:t>Εντοπίζουν </a:t>
            </a:r>
            <a:r>
              <a:rPr lang="el-GR" sz="2400" b="1" dirty="0"/>
              <a:t>που ζει </a:t>
            </a:r>
            <a:r>
              <a:rPr lang="el-GR" sz="2400" dirty="0"/>
              <a:t>η </a:t>
            </a:r>
            <a:r>
              <a:rPr lang="el-GR" sz="2400" dirty="0" err="1"/>
              <a:t>στοχούμενη</a:t>
            </a:r>
            <a:r>
              <a:rPr lang="el-GR" sz="2400" dirty="0"/>
              <a:t> ομάδα</a:t>
            </a:r>
          </a:p>
          <a:p>
            <a:pPr lvl="1"/>
            <a:r>
              <a:rPr lang="el-GR" sz="2400" dirty="0"/>
              <a:t>Εντοπίζουν </a:t>
            </a:r>
            <a:r>
              <a:rPr lang="el-GR" sz="2400" b="1" dirty="0"/>
              <a:t>πως είναι καλύτερο να επικοινωνούν </a:t>
            </a:r>
            <a:r>
              <a:rPr lang="el-GR" sz="2400" dirty="0"/>
              <a:t>με τη </a:t>
            </a:r>
            <a:r>
              <a:rPr lang="el-GR" sz="2400" dirty="0" err="1"/>
              <a:t>στοχούμενη</a:t>
            </a:r>
            <a:r>
              <a:rPr lang="el-GR" sz="2400" dirty="0"/>
              <a:t> ομάδα</a:t>
            </a:r>
          </a:p>
          <a:p>
            <a:pPr lvl="1"/>
            <a:r>
              <a:rPr lang="el-GR" sz="2400" dirty="0"/>
              <a:t>Κατανοούν </a:t>
            </a:r>
            <a:r>
              <a:rPr lang="el-GR" sz="2400" b="1" dirty="0"/>
              <a:t>γιατί</a:t>
            </a:r>
            <a:r>
              <a:rPr lang="el-GR" sz="2400" dirty="0"/>
              <a:t> η </a:t>
            </a:r>
            <a:r>
              <a:rPr lang="el-GR" sz="2400" dirty="0" err="1"/>
              <a:t>στοχούμενη</a:t>
            </a:r>
            <a:r>
              <a:rPr lang="el-GR" sz="2400" dirty="0"/>
              <a:t> ομάδα </a:t>
            </a:r>
            <a:r>
              <a:rPr lang="el-GR" sz="2400" b="1" dirty="0"/>
              <a:t>ενεργεί κατά τον συγκεκριμένο τρόπο</a:t>
            </a:r>
          </a:p>
          <a:p>
            <a:pPr lvl="1">
              <a:buNone/>
            </a:pPr>
            <a:endParaRPr lang="el-GR" sz="2400" dirty="0"/>
          </a:p>
          <a:p>
            <a:pPr lvl="1"/>
            <a:endParaRPr lang="el-GR" sz="2400" dirty="0"/>
          </a:p>
        </p:txBody>
      </p:sp>
    </p:spTree>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Τα </a:t>
            </a:r>
            <a:r>
              <a:rPr lang="en-US" dirty="0"/>
              <a:t>VALS 2 </a:t>
            </a:r>
            <a:r>
              <a:rPr lang="el-GR" dirty="0"/>
              <a:t>εφαρμόζονται</a:t>
            </a:r>
          </a:p>
        </p:txBody>
      </p:sp>
      <p:sp>
        <p:nvSpPr>
          <p:cNvPr id="3" name="2 - Θέση περιεχομένου"/>
          <p:cNvSpPr>
            <a:spLocks noGrp="1"/>
          </p:cNvSpPr>
          <p:nvPr>
            <p:ph idx="1"/>
          </p:nvPr>
        </p:nvSpPr>
        <p:spPr/>
        <p:txBody>
          <a:bodyPr>
            <a:normAutofit/>
          </a:bodyPr>
          <a:lstStyle/>
          <a:p>
            <a:pPr>
              <a:lnSpc>
                <a:spcPct val="150000"/>
              </a:lnSpc>
            </a:pPr>
            <a:r>
              <a:rPr lang="el-GR" sz="2500" dirty="0"/>
              <a:t>Στο σχεδιασμό νέων προϊόντων/υπηρεσιών</a:t>
            </a:r>
          </a:p>
          <a:p>
            <a:pPr>
              <a:lnSpc>
                <a:spcPct val="150000"/>
              </a:lnSpc>
            </a:pPr>
            <a:r>
              <a:rPr lang="el-GR" sz="2500" dirty="0"/>
              <a:t>Στο ΜΚΤ και τις επικοινωνίες (στόχευση, τοποθέτηση προϊόντος, σύσταση ομάδων εστίασης, σχεδιασμός προβολής, διαφήμιση)</a:t>
            </a:r>
          </a:p>
          <a:p>
            <a:pPr>
              <a:lnSpc>
                <a:spcPct val="150000"/>
              </a:lnSpc>
            </a:pPr>
            <a:r>
              <a:rPr lang="el-GR" sz="2500" dirty="0"/>
              <a:t>Στο σχεδιασμό μέσων (</a:t>
            </a:r>
            <a:r>
              <a:rPr lang="en-US" sz="2500" dirty="0"/>
              <a:t>media planning)</a:t>
            </a:r>
          </a:p>
          <a:p>
            <a:pPr>
              <a:lnSpc>
                <a:spcPct val="150000"/>
              </a:lnSpc>
            </a:pPr>
            <a:r>
              <a:rPr lang="el-GR" sz="2500" dirty="0"/>
              <a:t>Στο σχεδιασμό και εφαρμογή </a:t>
            </a:r>
            <a:r>
              <a:rPr lang="en-US" sz="2500" dirty="0"/>
              <a:t>online </a:t>
            </a:r>
            <a:r>
              <a:rPr lang="el-GR" sz="2500" dirty="0"/>
              <a:t>διαφήμισης</a:t>
            </a:r>
          </a:p>
        </p:txBody>
      </p:sp>
    </p:spTree>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RISC (</a:t>
            </a:r>
            <a:r>
              <a:rPr lang="el-GR" dirty="0" err="1"/>
              <a:t>Research</a:t>
            </a:r>
            <a:r>
              <a:rPr lang="el-GR" dirty="0"/>
              <a:t> </a:t>
            </a:r>
            <a:r>
              <a:rPr lang="el-GR" dirty="0" err="1"/>
              <a:t>Institute</a:t>
            </a:r>
            <a:r>
              <a:rPr lang="el-GR" dirty="0"/>
              <a:t> </a:t>
            </a:r>
            <a:r>
              <a:rPr lang="el-GR" dirty="0" err="1"/>
              <a:t>on</a:t>
            </a:r>
            <a:r>
              <a:rPr lang="el-GR" dirty="0"/>
              <a:t> </a:t>
            </a:r>
            <a:r>
              <a:rPr lang="el-GR" dirty="0" err="1"/>
              <a:t>Social</a:t>
            </a:r>
            <a:r>
              <a:rPr lang="el-GR" dirty="0"/>
              <a:t> </a:t>
            </a:r>
            <a:r>
              <a:rPr lang="el-GR" dirty="0" err="1"/>
              <a:t>Change</a:t>
            </a:r>
            <a:r>
              <a:rPr lang="el-GR" dirty="0"/>
              <a:t>)</a:t>
            </a:r>
          </a:p>
        </p:txBody>
      </p:sp>
      <p:sp>
        <p:nvSpPr>
          <p:cNvPr id="3" name="2 - Θέση περιεχομένου"/>
          <p:cNvSpPr>
            <a:spLocks noGrp="1"/>
          </p:cNvSpPr>
          <p:nvPr>
            <p:ph idx="1"/>
          </p:nvPr>
        </p:nvSpPr>
        <p:spPr>
          <a:xfrm>
            <a:off x="457200" y="1600200"/>
            <a:ext cx="8229600" cy="5257800"/>
          </a:xfrm>
        </p:spPr>
        <p:txBody>
          <a:bodyPr>
            <a:normAutofit fontScale="77500" lnSpcReduction="20000"/>
          </a:bodyPr>
          <a:lstStyle/>
          <a:p>
            <a:r>
              <a:rPr lang="el-GR" dirty="0"/>
              <a:t>Μετρήσεις </a:t>
            </a:r>
            <a:r>
              <a:rPr lang="el-GR" dirty="0" err="1"/>
              <a:t>κοινωνικοπολιτιστικών</a:t>
            </a:r>
            <a:r>
              <a:rPr lang="el-GR" dirty="0"/>
              <a:t> αλλαγών σε περισσότερες από 40 χώρες.</a:t>
            </a:r>
          </a:p>
          <a:p>
            <a:r>
              <a:rPr lang="el-GR" dirty="0"/>
              <a:t>Τμηματοποίηση βάσει αξιών (</a:t>
            </a:r>
            <a:r>
              <a:rPr lang="en-US" dirty="0"/>
              <a:t>values-driven)</a:t>
            </a:r>
          </a:p>
          <a:p>
            <a:r>
              <a:rPr lang="en-US" dirty="0"/>
              <a:t>RISC SCAN</a:t>
            </a:r>
          </a:p>
          <a:p>
            <a:pPr lvl="1"/>
            <a:r>
              <a:rPr lang="en-US" dirty="0"/>
              <a:t>Visionaries (</a:t>
            </a:r>
            <a:r>
              <a:rPr lang="el-GR" dirty="0"/>
              <a:t>Οραματιστές)</a:t>
            </a:r>
          </a:p>
          <a:p>
            <a:pPr lvl="1"/>
            <a:r>
              <a:rPr lang="en-US" dirty="0"/>
              <a:t>All-</a:t>
            </a:r>
            <a:r>
              <a:rPr lang="en-US" dirty="0" err="1"/>
              <a:t>Rounders</a:t>
            </a:r>
            <a:r>
              <a:rPr lang="en-US" dirty="0"/>
              <a:t> (</a:t>
            </a:r>
            <a:r>
              <a:rPr lang="el-GR" dirty="0"/>
              <a:t>Με πολλά ενδιαφέροντα και ικανότητες)</a:t>
            </a:r>
          </a:p>
          <a:p>
            <a:pPr lvl="1"/>
            <a:r>
              <a:rPr lang="en-US" dirty="0"/>
              <a:t>Rough Riders (</a:t>
            </a:r>
            <a:r>
              <a:rPr lang="el-GR" dirty="0"/>
              <a:t>Παράτολμοι)</a:t>
            </a:r>
          </a:p>
          <a:p>
            <a:pPr lvl="1"/>
            <a:r>
              <a:rPr lang="en-US" dirty="0"/>
              <a:t>Party Animals (</a:t>
            </a:r>
            <a:r>
              <a:rPr lang="el-GR" dirty="0" err="1"/>
              <a:t>Γλετζέδες</a:t>
            </a:r>
            <a:r>
              <a:rPr lang="el-GR" dirty="0"/>
              <a:t>)</a:t>
            </a:r>
          </a:p>
          <a:p>
            <a:pPr lvl="1"/>
            <a:r>
              <a:rPr lang="en-US" dirty="0"/>
              <a:t>Mainstream (</a:t>
            </a:r>
            <a:r>
              <a:rPr lang="el-GR" dirty="0"/>
              <a:t>Επικρατούσα τάση/πλειοψηφία)</a:t>
            </a:r>
          </a:p>
          <a:p>
            <a:pPr lvl="1"/>
            <a:r>
              <a:rPr lang="en-US" dirty="0"/>
              <a:t>Protectors (</a:t>
            </a:r>
            <a:r>
              <a:rPr lang="el-GR" dirty="0"/>
              <a:t>Προστάτες, φροντίζουν για το καλό όλων)</a:t>
            </a:r>
          </a:p>
          <a:p>
            <a:pPr lvl="1"/>
            <a:r>
              <a:rPr lang="en-US" dirty="0" err="1"/>
              <a:t>Nostalgics</a:t>
            </a:r>
            <a:r>
              <a:rPr lang="en-US" dirty="0"/>
              <a:t> (</a:t>
            </a:r>
            <a:r>
              <a:rPr lang="el-GR" dirty="0"/>
              <a:t>Νοσταλγικοί)</a:t>
            </a:r>
          </a:p>
          <a:p>
            <a:pPr lvl="1"/>
            <a:r>
              <a:rPr lang="en-US" dirty="0"/>
              <a:t>Easy Goers (</a:t>
            </a:r>
            <a:r>
              <a:rPr lang="el-GR" dirty="0"/>
              <a:t>Άνετοι, Ξέγνοιαστοι)</a:t>
            </a:r>
          </a:p>
          <a:p>
            <a:pPr lvl="1"/>
            <a:r>
              <a:rPr lang="en-US" dirty="0"/>
              <a:t>Chance Seekers (</a:t>
            </a:r>
            <a:r>
              <a:rPr lang="el-GR" dirty="0"/>
              <a:t>Κυνηγοί της Ευκαιρίας)</a:t>
            </a:r>
          </a:p>
          <a:p>
            <a:pPr lvl="1"/>
            <a:r>
              <a:rPr lang="en-US" dirty="0" err="1"/>
              <a:t>Contenteds</a:t>
            </a:r>
            <a:r>
              <a:rPr lang="en-US" dirty="0"/>
              <a:t> (</a:t>
            </a:r>
            <a:r>
              <a:rPr lang="el-GR" dirty="0"/>
              <a:t>Κατασταλαγμένοι, ικανοποιημένοι, ήσυχοι, που κοιτούν τη δουλεία τους)</a:t>
            </a:r>
          </a:p>
        </p:txBody>
      </p:sp>
    </p:spTree>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95536" y="0"/>
            <a:ext cx="8229600" cy="1143000"/>
          </a:xfrm>
        </p:spPr>
        <p:txBody>
          <a:bodyPr/>
          <a:lstStyle/>
          <a:p>
            <a:r>
              <a:rPr lang="el-GR" dirty="0"/>
              <a:t>Αξίες και Συστήματα</a:t>
            </a:r>
          </a:p>
        </p:txBody>
      </p:sp>
      <p:sp>
        <p:nvSpPr>
          <p:cNvPr id="3" name="2 - Θέση περιεχομένου"/>
          <p:cNvSpPr>
            <a:spLocks noGrp="1"/>
          </p:cNvSpPr>
          <p:nvPr>
            <p:ph idx="1"/>
          </p:nvPr>
        </p:nvSpPr>
        <p:spPr>
          <a:xfrm>
            <a:off x="467544" y="1124744"/>
            <a:ext cx="8229600" cy="1440161"/>
          </a:xfrm>
        </p:spPr>
        <p:style>
          <a:lnRef idx="2">
            <a:schemeClr val="accent1">
              <a:shade val="50000"/>
            </a:schemeClr>
          </a:lnRef>
          <a:fillRef idx="1">
            <a:schemeClr val="accent1"/>
          </a:fillRef>
          <a:effectRef idx="0">
            <a:schemeClr val="accent1"/>
          </a:effectRef>
          <a:fontRef idx="minor">
            <a:schemeClr val="lt1"/>
          </a:fontRef>
        </p:style>
        <p:txBody>
          <a:bodyPr>
            <a:normAutofit fontScale="92500" lnSpcReduction="10000"/>
          </a:bodyPr>
          <a:lstStyle/>
          <a:p>
            <a:pPr algn="ctr">
              <a:buNone/>
            </a:pPr>
            <a:r>
              <a:rPr lang="el-GR" u="sng" dirty="0"/>
              <a:t>ΑΞΙΑ</a:t>
            </a:r>
          </a:p>
          <a:p>
            <a:pPr algn="ctr">
              <a:buNone/>
            </a:pPr>
            <a:r>
              <a:rPr lang="el-GR" dirty="0"/>
              <a:t>Διαρκής πεποίθηση ότι, μια συγκεκριμένη συμπεριφορά είναι και η επιθυμητή ή όχι.</a:t>
            </a:r>
          </a:p>
        </p:txBody>
      </p:sp>
      <p:graphicFrame>
        <p:nvGraphicFramePr>
          <p:cNvPr id="5" name="4 - Διάγραμμα"/>
          <p:cNvGraphicFramePr/>
          <p:nvPr/>
        </p:nvGraphicFramePr>
        <p:xfrm>
          <a:off x="611560" y="2794000"/>
          <a:ext cx="7848872"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dirty="0" err="1"/>
              <a:t>Rokeach</a:t>
            </a:r>
            <a:r>
              <a:rPr lang="en-US" dirty="0"/>
              <a:t> Value System</a:t>
            </a:r>
            <a:endParaRPr lang="el-GR" dirty="0"/>
          </a:p>
        </p:txBody>
      </p:sp>
      <p:sp>
        <p:nvSpPr>
          <p:cNvPr id="3" name="2 - Θέση περιεχομένου"/>
          <p:cNvSpPr>
            <a:spLocks noGrp="1"/>
          </p:cNvSpPr>
          <p:nvPr>
            <p:ph sz="half" idx="1"/>
          </p:nvPr>
        </p:nvSpPr>
        <p:spPr/>
        <p:txBody>
          <a:bodyPr>
            <a:normAutofit fontScale="70000" lnSpcReduction="20000"/>
          </a:bodyPr>
          <a:lstStyle/>
          <a:p>
            <a:pPr marL="514350" indent="-514350">
              <a:buFont typeface="+mj-lt"/>
              <a:buAutoNum type="arabicPeriod"/>
            </a:pPr>
            <a:r>
              <a:rPr lang="el-GR" dirty="0"/>
              <a:t>Πραγματική φιλία - Υπεύθυνος</a:t>
            </a:r>
          </a:p>
          <a:p>
            <a:pPr marL="514350" indent="-514350">
              <a:buFont typeface="+mj-lt"/>
              <a:buAutoNum type="arabicPeriod"/>
            </a:pPr>
            <a:r>
              <a:rPr lang="el-GR" dirty="0"/>
              <a:t>Ώριμη αγάπη – Ανεξάρτητος</a:t>
            </a:r>
          </a:p>
          <a:p>
            <a:pPr marL="514350" indent="-514350">
              <a:buFont typeface="+mj-lt"/>
              <a:buAutoNum type="arabicPeriod"/>
            </a:pPr>
            <a:r>
              <a:rPr lang="el-GR" dirty="0"/>
              <a:t>Ευτυχία – Ειλικρινής</a:t>
            </a:r>
          </a:p>
          <a:p>
            <a:pPr marL="514350" indent="-514350">
              <a:buFont typeface="+mj-lt"/>
              <a:buAutoNum type="arabicPeriod"/>
            </a:pPr>
            <a:r>
              <a:rPr lang="el-GR" dirty="0"/>
              <a:t>Εσωτερική αρμονία – Με φαντασία</a:t>
            </a:r>
          </a:p>
          <a:p>
            <a:pPr marL="514350" indent="-514350">
              <a:buFont typeface="+mj-lt"/>
              <a:buAutoNum type="arabicPeriod"/>
            </a:pPr>
            <a:r>
              <a:rPr lang="el-GR" dirty="0"/>
              <a:t>Ένας ειρηνικός κόσμος – Εύθυμος</a:t>
            </a:r>
          </a:p>
          <a:p>
            <a:pPr marL="514350" indent="-514350">
              <a:buFont typeface="+mj-lt"/>
              <a:buAutoNum type="arabicPeriod"/>
            </a:pPr>
            <a:r>
              <a:rPr lang="el-GR" dirty="0"/>
              <a:t>Ελευθερία – Χρήσιμος, να βοηθά</a:t>
            </a:r>
          </a:p>
          <a:p>
            <a:pPr marL="514350" indent="-514350">
              <a:buFont typeface="+mj-lt"/>
              <a:buAutoNum type="arabicPeriod"/>
            </a:pPr>
            <a:r>
              <a:rPr lang="el-GR" dirty="0"/>
              <a:t>Οικογενειακή ασφάλεια – Να συγχωρεί</a:t>
            </a:r>
          </a:p>
          <a:p>
            <a:pPr marL="514350" indent="-514350">
              <a:buFont typeface="+mj-lt"/>
              <a:buAutoNum type="arabicPeriod"/>
            </a:pPr>
            <a:r>
              <a:rPr lang="el-GR" dirty="0"/>
              <a:t>Ισότητα – Θαρραλέος</a:t>
            </a:r>
          </a:p>
          <a:p>
            <a:pPr marL="514350" indent="-514350">
              <a:buFont typeface="+mj-lt"/>
              <a:buAutoNum type="arabicPeriod"/>
            </a:pPr>
            <a:r>
              <a:rPr lang="el-GR" dirty="0"/>
              <a:t>Αυτοεκτίμηση – </a:t>
            </a:r>
            <a:r>
              <a:rPr lang="el-GR" dirty="0" err="1"/>
              <a:t>Υπάκοος</a:t>
            </a:r>
            <a:endParaRPr lang="el-GR" dirty="0"/>
          </a:p>
          <a:p>
            <a:pPr marL="514350" indent="-514350">
              <a:buFont typeface="+mj-lt"/>
              <a:buAutoNum type="arabicPeriod"/>
            </a:pPr>
            <a:r>
              <a:rPr lang="el-GR" dirty="0"/>
              <a:t>Σοφία – Εγκρατής</a:t>
            </a:r>
          </a:p>
          <a:p>
            <a:pPr marL="514350" indent="-514350">
              <a:buFont typeface="+mj-lt"/>
              <a:buAutoNum type="arabicPeriod"/>
            </a:pPr>
            <a:endParaRPr lang="el-GR" dirty="0"/>
          </a:p>
          <a:p>
            <a:pPr marL="514350" indent="-514350">
              <a:buFont typeface="+mj-lt"/>
              <a:buAutoNum type="arabicPeriod"/>
            </a:pPr>
            <a:endParaRPr lang="el-GR" dirty="0"/>
          </a:p>
          <a:p>
            <a:pPr marL="514350" indent="-514350">
              <a:buFont typeface="+mj-lt"/>
              <a:buAutoNum type="arabicPeriod"/>
            </a:pPr>
            <a:endParaRPr lang="el-GR" dirty="0"/>
          </a:p>
        </p:txBody>
      </p:sp>
      <p:sp>
        <p:nvSpPr>
          <p:cNvPr id="4" name="3 - Θέση περιεχομένου"/>
          <p:cNvSpPr>
            <a:spLocks noGrp="1"/>
          </p:cNvSpPr>
          <p:nvPr>
            <p:ph sz="half" idx="2"/>
          </p:nvPr>
        </p:nvSpPr>
        <p:spPr/>
        <p:txBody>
          <a:bodyPr>
            <a:normAutofit fontScale="70000" lnSpcReduction="20000"/>
          </a:bodyPr>
          <a:lstStyle/>
          <a:p>
            <a:pPr marL="514350" indent="-514350">
              <a:buFont typeface="+mj-lt"/>
              <a:buAutoNum type="arabicPeriod" startAt="11"/>
            </a:pPr>
            <a:r>
              <a:rPr lang="el-GR" dirty="0"/>
              <a:t>Άνετη Ζωή – Φιλόδοξος</a:t>
            </a:r>
          </a:p>
          <a:p>
            <a:pPr marL="514350" indent="-514350">
              <a:buFont typeface="+mj-lt"/>
              <a:buAutoNum type="arabicPeriod" startAt="11"/>
            </a:pPr>
            <a:r>
              <a:rPr lang="el-GR" dirty="0"/>
              <a:t>Αίσθηση εκπλήρωσης – Ικανός</a:t>
            </a:r>
          </a:p>
          <a:p>
            <a:pPr marL="514350" indent="-514350">
              <a:buFont typeface="+mj-lt"/>
              <a:buAutoNum type="arabicPeriod" startAt="11"/>
            </a:pPr>
            <a:r>
              <a:rPr lang="el-GR" dirty="0"/>
              <a:t>Κόσμος Ομορφιάς – Καθαρός</a:t>
            </a:r>
          </a:p>
          <a:p>
            <a:pPr marL="514350" indent="-514350">
              <a:buFont typeface="+mj-lt"/>
              <a:buAutoNum type="arabicPeriod" startAt="11"/>
            </a:pPr>
            <a:r>
              <a:rPr lang="el-GR" dirty="0"/>
              <a:t>Ευχαρίστηση – Λογικός</a:t>
            </a:r>
          </a:p>
          <a:p>
            <a:pPr marL="514350" indent="-514350">
              <a:buFont typeface="+mj-lt"/>
              <a:buAutoNum type="arabicPeriod" startAt="11"/>
            </a:pPr>
            <a:r>
              <a:rPr lang="el-GR" dirty="0"/>
              <a:t>Κοινωνική Αναγνώριση – Ευγενικός</a:t>
            </a:r>
          </a:p>
          <a:p>
            <a:pPr marL="514350" indent="-514350">
              <a:buFont typeface="+mj-lt"/>
              <a:buAutoNum type="arabicPeriod" startAt="11"/>
            </a:pPr>
            <a:r>
              <a:rPr lang="el-GR" dirty="0"/>
              <a:t>Σωτηρία της ψυχής – Τρυφερός/Να αγαπά</a:t>
            </a:r>
          </a:p>
          <a:p>
            <a:pPr marL="514350" indent="-514350">
              <a:buFont typeface="+mj-lt"/>
              <a:buAutoNum type="arabicPeriod" startAt="11"/>
            </a:pPr>
            <a:r>
              <a:rPr lang="el-GR" dirty="0"/>
              <a:t>Εθνική Ασφάλεια – Διανοούμενος</a:t>
            </a:r>
          </a:p>
          <a:p>
            <a:pPr marL="514350" indent="-514350">
              <a:buFont typeface="+mj-lt"/>
              <a:buAutoNum type="arabicPeriod" startAt="11"/>
            </a:pPr>
            <a:r>
              <a:rPr lang="el-GR" dirty="0"/>
              <a:t>Συναρπαστική ζωή - </a:t>
            </a:r>
            <a:r>
              <a:rPr lang="el-GR" dirty="0" err="1"/>
              <a:t>Ευρυνούς</a:t>
            </a:r>
            <a:endParaRPr lang="el-GR" dirty="0"/>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274638"/>
            <a:ext cx="9144000" cy="1143000"/>
          </a:xfrm>
        </p:spPr>
        <p:txBody>
          <a:bodyPr>
            <a:normAutofit fontScale="90000"/>
          </a:bodyPr>
          <a:lstStyle/>
          <a:p>
            <a:r>
              <a:rPr lang="el-GR" b="1" dirty="0"/>
              <a:t>Γιατί είναι σημαντικές οι στάσεις των καταναλωτών για τους </a:t>
            </a:r>
            <a:r>
              <a:rPr lang="el-GR" b="1" dirty="0" err="1"/>
              <a:t>μαρκετίστες</a:t>
            </a:r>
            <a:r>
              <a:rPr lang="el-GR" b="1" dirty="0"/>
              <a:t>;</a:t>
            </a:r>
            <a:endParaRPr lang="el-GR" dirty="0"/>
          </a:p>
        </p:txBody>
      </p:sp>
      <p:sp>
        <p:nvSpPr>
          <p:cNvPr id="3" name="2 - Θέση περιεχομένου"/>
          <p:cNvSpPr>
            <a:spLocks noGrp="1"/>
          </p:cNvSpPr>
          <p:nvPr>
            <p:ph idx="1"/>
          </p:nvPr>
        </p:nvSpPr>
        <p:spPr>
          <a:xfrm>
            <a:off x="179512" y="1600200"/>
            <a:ext cx="8507288" cy="4525963"/>
          </a:xfrm>
        </p:spPr>
        <p:txBody>
          <a:bodyPr/>
          <a:lstStyle/>
          <a:p>
            <a:pPr lvl="1"/>
            <a:r>
              <a:rPr lang="el-GR" dirty="0"/>
              <a:t>Να </a:t>
            </a:r>
            <a:r>
              <a:rPr lang="el-GR" dirty="0" err="1"/>
              <a:t>τμηματοποιήσουν</a:t>
            </a:r>
            <a:r>
              <a:rPr lang="el-GR" dirty="0"/>
              <a:t> την αγορά.</a:t>
            </a:r>
          </a:p>
          <a:p>
            <a:pPr lvl="1"/>
            <a:endParaRPr lang="el-GR" dirty="0"/>
          </a:p>
          <a:p>
            <a:pPr lvl="1"/>
            <a:r>
              <a:rPr lang="el-GR" dirty="0"/>
              <a:t>Να αξιολογήσουν στρατηγικές ΜΚΤ:</a:t>
            </a:r>
          </a:p>
          <a:p>
            <a:pPr lvl="2"/>
            <a:r>
              <a:rPr lang="el-GR" dirty="0"/>
              <a:t>Ιδέες για νέα προϊόντα</a:t>
            </a:r>
          </a:p>
          <a:p>
            <a:pPr lvl="2"/>
            <a:r>
              <a:rPr lang="el-GR" dirty="0"/>
              <a:t>Προϊόντα που βρίσκονται σε δοκιμαστικές μάρκες πριν την εισαγωγή τους στην αγορά.</a:t>
            </a:r>
          </a:p>
          <a:p>
            <a:pPr lvl="2"/>
            <a:r>
              <a:rPr lang="el-GR" dirty="0"/>
              <a:t>Διαχρονική αποδοτικότητα προϊόντων</a:t>
            </a:r>
          </a:p>
          <a:p>
            <a:pPr lvl="2"/>
            <a:r>
              <a:rPr lang="el-GR" dirty="0"/>
              <a:t>Διαφημιστικά μηνύματα</a:t>
            </a:r>
          </a:p>
          <a:p>
            <a:endParaRPr lang="el-GR" dirty="0"/>
          </a:p>
        </p:txBody>
      </p:sp>
      <p:sp>
        <p:nvSpPr>
          <p:cNvPr id="4" name="3 - TextBox"/>
          <p:cNvSpPr txBox="1"/>
          <p:nvPr/>
        </p:nvSpPr>
        <p:spPr>
          <a:xfrm>
            <a:off x="539552" y="5445224"/>
            <a:ext cx="8064896" cy="1200329"/>
          </a:xfrm>
          <a:prstGeom prst="rect">
            <a:avLst/>
          </a:prstGeom>
        </p:spPr>
        <p:style>
          <a:lnRef idx="3">
            <a:schemeClr val="lt1"/>
          </a:lnRef>
          <a:fillRef idx="1">
            <a:schemeClr val="dk1"/>
          </a:fillRef>
          <a:effectRef idx="1">
            <a:schemeClr val="dk1"/>
          </a:effectRef>
          <a:fontRef idx="minor">
            <a:schemeClr val="lt1"/>
          </a:fontRef>
        </p:style>
        <p:txBody>
          <a:bodyPr wrap="square" rtlCol="0">
            <a:spAutoFit/>
          </a:bodyPr>
          <a:lstStyle/>
          <a:p>
            <a:pPr algn="ctr"/>
            <a:r>
              <a:rPr lang="el-GR" sz="2400" dirty="0"/>
              <a:t>Τα στελέχη ΜΚΤ πρέπει να παρακολουθούν συστηματικά  τις μεταβολές στις στάσεις των καταναλωτών τόσο για τις δικές τους μάρκες όσο και γι’ αυτές των ανταγωνιστών.</a:t>
            </a:r>
          </a:p>
        </p:txBody>
      </p:sp>
    </p:spTree>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Λίστα Αξιών (</a:t>
            </a:r>
            <a:r>
              <a:rPr lang="en-US" dirty="0"/>
              <a:t>LOV)</a:t>
            </a:r>
            <a:endParaRPr lang="el-GR" dirty="0"/>
          </a:p>
        </p:txBody>
      </p:sp>
      <p:sp>
        <p:nvSpPr>
          <p:cNvPr id="5" name="4 - Θέση περιεχομένου"/>
          <p:cNvSpPr>
            <a:spLocks noGrp="1"/>
          </p:cNvSpPr>
          <p:nvPr>
            <p:ph idx="1"/>
          </p:nvPr>
        </p:nvSpPr>
        <p:spPr>
          <a:xfrm>
            <a:off x="457200" y="1600200"/>
            <a:ext cx="8229600" cy="5257800"/>
          </a:xfrm>
        </p:spPr>
        <p:txBody>
          <a:bodyPr>
            <a:normAutofit fontScale="77500" lnSpcReduction="20000"/>
          </a:bodyPr>
          <a:lstStyle/>
          <a:p>
            <a:r>
              <a:rPr lang="el-GR" b="1" dirty="0"/>
              <a:t>Κατεύθυνση του εαυτού </a:t>
            </a:r>
          </a:p>
          <a:p>
            <a:pPr lvl="1"/>
            <a:r>
              <a:rPr lang="el-GR" dirty="0"/>
              <a:t>Αυτοσεβασμός</a:t>
            </a:r>
          </a:p>
          <a:p>
            <a:pPr lvl="1"/>
            <a:r>
              <a:rPr lang="el-GR" dirty="0" err="1"/>
              <a:t>Αυτοεκπλήρωση</a:t>
            </a:r>
            <a:endParaRPr lang="el-GR" dirty="0"/>
          </a:p>
          <a:p>
            <a:r>
              <a:rPr lang="el-GR" b="1" dirty="0"/>
              <a:t>Κατόρθωμα/Επίτευξη Στόχων</a:t>
            </a:r>
          </a:p>
          <a:p>
            <a:pPr lvl="1"/>
            <a:r>
              <a:rPr lang="el-GR" dirty="0"/>
              <a:t>Αίσθηση εκπλήρωσης</a:t>
            </a:r>
          </a:p>
          <a:p>
            <a:pPr lvl="1"/>
            <a:r>
              <a:rPr lang="el-GR" dirty="0"/>
              <a:t>Σεβαστούς από άλλους</a:t>
            </a:r>
          </a:p>
          <a:p>
            <a:r>
              <a:rPr lang="el-GR" b="1" dirty="0"/>
              <a:t>Απόλαυση</a:t>
            </a:r>
          </a:p>
          <a:p>
            <a:pPr lvl="1"/>
            <a:r>
              <a:rPr lang="el-GR" dirty="0"/>
              <a:t>Διασκέδαση και απόλαυση</a:t>
            </a:r>
          </a:p>
          <a:p>
            <a:pPr lvl="1"/>
            <a:r>
              <a:rPr lang="el-GR" dirty="0"/>
              <a:t>Έξαψη και διέγερση</a:t>
            </a:r>
          </a:p>
          <a:p>
            <a:r>
              <a:rPr lang="el-GR" b="1" dirty="0"/>
              <a:t>Απόλαυση/Ωριμότητα</a:t>
            </a:r>
          </a:p>
          <a:p>
            <a:pPr lvl="1"/>
            <a:r>
              <a:rPr lang="el-GR" dirty="0"/>
              <a:t>Θερμές Σχέσεις</a:t>
            </a:r>
          </a:p>
          <a:p>
            <a:r>
              <a:rPr lang="el-GR" b="1" dirty="0"/>
              <a:t>Ωριμότητα</a:t>
            </a:r>
          </a:p>
          <a:p>
            <a:pPr lvl="1"/>
            <a:r>
              <a:rPr lang="el-GR" dirty="0"/>
              <a:t>Μια αίσθηση του ανήκω</a:t>
            </a:r>
          </a:p>
          <a:p>
            <a:pPr lvl="1"/>
            <a:r>
              <a:rPr lang="el-GR" dirty="0"/>
              <a:t>Ασφάλεια</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0"/>
            <a:ext cx="8229600" cy="1143000"/>
          </a:xfrm>
        </p:spPr>
        <p:txBody>
          <a:bodyPr/>
          <a:lstStyle/>
          <a:p>
            <a:r>
              <a:rPr lang="el-GR" b="1" dirty="0"/>
              <a:t>Συστατικά Στοιχεία της Στάσης</a:t>
            </a:r>
          </a:p>
        </p:txBody>
      </p:sp>
      <p:graphicFrame>
        <p:nvGraphicFramePr>
          <p:cNvPr id="4" name="3 - Θέση περιεχομένου"/>
          <p:cNvGraphicFramePr>
            <a:graphicFrameLocks noGrp="1"/>
          </p:cNvGraphicFramePr>
          <p:nvPr>
            <p:ph idx="1"/>
          </p:nvPr>
        </p:nvGraphicFramePr>
        <p:xfrm>
          <a:off x="-1116632" y="1268760"/>
          <a:ext cx="11593288" cy="24482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6" name="5 - Ευθύγραμμο βέλος σύνδεσης"/>
          <p:cNvCxnSpPr/>
          <p:nvPr/>
        </p:nvCxnSpPr>
        <p:spPr>
          <a:xfrm flipH="1">
            <a:off x="1979712" y="3645024"/>
            <a:ext cx="432048" cy="43204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7" name="6 - TextBox"/>
          <p:cNvSpPr txBox="1"/>
          <p:nvPr/>
        </p:nvSpPr>
        <p:spPr>
          <a:xfrm>
            <a:off x="179512" y="4149080"/>
            <a:ext cx="3384376" cy="923330"/>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pPr algn="ctr"/>
            <a:r>
              <a:rPr lang="el-GR" b="1" dirty="0">
                <a:solidFill>
                  <a:schemeClr val="tx1"/>
                </a:solidFill>
              </a:rPr>
              <a:t>Αναφέρεται στις γνώσεις, τα πιστεύω, στις πεποιθήσεις ή τις απόψεις για κάποιο προϊόν.</a:t>
            </a:r>
          </a:p>
        </p:txBody>
      </p:sp>
      <p:cxnSp>
        <p:nvCxnSpPr>
          <p:cNvPr id="9" name="8 - Ευθύγραμμο βέλος σύνδεσης"/>
          <p:cNvCxnSpPr/>
          <p:nvPr/>
        </p:nvCxnSpPr>
        <p:spPr>
          <a:xfrm>
            <a:off x="4572000" y="3789040"/>
            <a:ext cx="0" cy="187220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10" name="9 - TextBox"/>
          <p:cNvSpPr txBox="1"/>
          <p:nvPr/>
        </p:nvSpPr>
        <p:spPr>
          <a:xfrm>
            <a:off x="2411760" y="5818038"/>
            <a:ext cx="4392488" cy="923330"/>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el-GR" b="1" dirty="0">
                <a:solidFill>
                  <a:schemeClr val="tx1"/>
                </a:solidFill>
              </a:rPr>
              <a:t>Αντανακλά στα συναισθήματα (θετικά ή αρνητικά), τις συγκινήσεις, τις αξιολογήσεις σχετικά με το προϊόν.</a:t>
            </a:r>
          </a:p>
        </p:txBody>
      </p:sp>
      <p:cxnSp>
        <p:nvCxnSpPr>
          <p:cNvPr id="11" name="10 - Ευθύγραμμο βέλος σύνδεσης"/>
          <p:cNvCxnSpPr/>
          <p:nvPr/>
        </p:nvCxnSpPr>
        <p:spPr>
          <a:xfrm>
            <a:off x="6876256" y="3717032"/>
            <a:ext cx="504056" cy="43204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14" name="13 - TextBox"/>
          <p:cNvSpPr txBox="1"/>
          <p:nvPr/>
        </p:nvSpPr>
        <p:spPr>
          <a:xfrm>
            <a:off x="5220072" y="4149080"/>
            <a:ext cx="3923928" cy="1477328"/>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el-GR" b="1" dirty="0" err="1"/>
              <a:t>Συμπεριφορικές</a:t>
            </a:r>
            <a:r>
              <a:rPr lang="el-GR" b="1" dirty="0"/>
              <a:t> τάσεις. Τάση του καταναλωτή να αναλάβει μια συγκεκριμένη δράση σε σχέση με το προϊόν. Έκφραση της πρόθεσης του καταναλωτή να αγοράσει το προϊόν. </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Μέτρηση Στάσεων</a:t>
            </a:r>
          </a:p>
        </p:txBody>
      </p:sp>
      <p:sp>
        <p:nvSpPr>
          <p:cNvPr id="3" name="2 - Θέση περιεχομένου"/>
          <p:cNvSpPr>
            <a:spLocks noGrp="1"/>
          </p:cNvSpPr>
          <p:nvPr>
            <p:ph idx="1"/>
          </p:nvPr>
        </p:nvSpPr>
        <p:spPr/>
        <p:txBody>
          <a:bodyPr>
            <a:normAutofit/>
          </a:bodyPr>
          <a:lstStyle/>
          <a:p>
            <a:r>
              <a:rPr lang="el-GR" sz="2800" dirty="0"/>
              <a:t>Τα στελέχη ΜΚΤ μπορούν να μετρήσουν τη στάση ρωτώντας τους καταναλωτές «πόσο τους αρέσει ή όχι η Χ μάρκα του προϊόντος;» ΌΜΩΣ </a:t>
            </a:r>
          </a:p>
          <a:p>
            <a:pPr lvl="1"/>
            <a:r>
              <a:rPr lang="el-GR" sz="2400" dirty="0"/>
              <a:t>μια τέτοια μέθοδος μέτρησης δεν μετρά το «γιατί» κάποιος έχει θετική ή αρνητική στάση και δεν </a:t>
            </a:r>
          </a:p>
          <a:p>
            <a:pPr lvl="1"/>
            <a:r>
              <a:rPr lang="el-GR" sz="2400" dirty="0"/>
              <a:t>Μπορούν να εντοπιστούν τα ισχυρά ή αδύνατα σημεία.</a:t>
            </a:r>
            <a:endParaRPr lang="el-GR" sz="2800" dirty="0"/>
          </a:p>
          <a:p>
            <a:r>
              <a:rPr lang="el-GR" sz="2800" dirty="0"/>
              <a:t>Πολύ-χαρακτηριστικά υποδείγματα μέτρησης στάσεων.</a:t>
            </a:r>
          </a:p>
          <a:p>
            <a:r>
              <a:rPr lang="el-GR" sz="2800" dirty="0"/>
              <a:t>Αξιολογούν τις μάρκες στα βασικότερα γι’ αυτόν χαρακτηριστικά του προϊόντος.</a:t>
            </a:r>
          </a:p>
          <a:p>
            <a:endParaRPr lang="el-GR" sz="2800" dirty="0"/>
          </a:p>
          <a:p>
            <a:endParaRPr lang="el-GR" sz="2800"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0"/>
            <a:ext cx="8229600" cy="1143000"/>
          </a:xfrm>
        </p:spPr>
        <p:txBody>
          <a:bodyPr/>
          <a:lstStyle/>
          <a:p>
            <a:r>
              <a:rPr lang="el-GR" b="1" dirty="0"/>
              <a:t>Υπόδειγμα του </a:t>
            </a:r>
            <a:r>
              <a:rPr lang="en-US" b="1" dirty="0" err="1"/>
              <a:t>Fishbein</a:t>
            </a:r>
            <a:endParaRPr lang="el-GR" b="1" dirty="0"/>
          </a:p>
        </p:txBody>
      </p:sp>
      <p:sp>
        <p:nvSpPr>
          <p:cNvPr id="3" name="2 - Θέση περιεχομένου"/>
          <p:cNvSpPr>
            <a:spLocks noGrp="1"/>
          </p:cNvSpPr>
          <p:nvPr>
            <p:ph idx="1"/>
          </p:nvPr>
        </p:nvSpPr>
        <p:spPr>
          <a:xfrm>
            <a:off x="251520" y="1124744"/>
            <a:ext cx="8892480" cy="2260848"/>
          </a:xfrm>
        </p:spPr>
        <p:txBody>
          <a:bodyPr/>
          <a:lstStyle/>
          <a:p>
            <a:r>
              <a:rPr lang="el-GR" dirty="0"/>
              <a:t>Πολύ-χαρακτηριστικό μοντέλο μέτρησης στάσεων</a:t>
            </a:r>
            <a:r>
              <a:rPr lang="en-US" dirty="0"/>
              <a:t> </a:t>
            </a:r>
            <a:r>
              <a:rPr lang="el-GR" dirty="0"/>
              <a:t>που δημιουργήθηκε από τον </a:t>
            </a:r>
            <a:r>
              <a:rPr lang="en-US" dirty="0" err="1"/>
              <a:t>Fishbein</a:t>
            </a:r>
            <a:r>
              <a:rPr lang="en-US" dirty="0"/>
              <a:t> </a:t>
            </a:r>
            <a:r>
              <a:rPr lang="el-GR" dirty="0"/>
              <a:t>το 1963.</a:t>
            </a:r>
          </a:p>
          <a:p>
            <a:r>
              <a:rPr lang="el-GR" dirty="0"/>
              <a:t>Το επικρατέστερο στο ΜΚΤ.</a:t>
            </a:r>
          </a:p>
        </p:txBody>
      </p:sp>
      <p:grpSp>
        <p:nvGrpSpPr>
          <p:cNvPr id="7" name="6 - Ομάδα"/>
          <p:cNvGrpSpPr/>
          <p:nvPr/>
        </p:nvGrpSpPr>
        <p:grpSpPr>
          <a:xfrm>
            <a:off x="2771800" y="3429000"/>
            <a:ext cx="2520280" cy="1107996"/>
            <a:chOff x="2771800" y="3429000"/>
            <a:chExt cx="2520280" cy="1107996"/>
          </a:xfrm>
        </p:grpSpPr>
        <p:sp>
          <p:nvSpPr>
            <p:cNvPr id="4" name="3 - TextBox"/>
            <p:cNvSpPr txBox="1"/>
            <p:nvPr/>
          </p:nvSpPr>
          <p:spPr>
            <a:xfrm>
              <a:off x="2771800" y="3429000"/>
              <a:ext cx="2520280" cy="1107996"/>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l-GR" sz="3600" dirty="0" err="1"/>
                <a:t>Α</a:t>
              </a:r>
              <a:r>
                <a:rPr lang="el-GR" sz="2000" dirty="0" err="1"/>
                <a:t>ο</a:t>
              </a:r>
              <a:r>
                <a:rPr lang="el-GR" sz="3600" dirty="0" err="1"/>
                <a:t>=</a:t>
              </a:r>
              <a:r>
                <a:rPr lang="el-GR" sz="6600" dirty="0" err="1"/>
                <a:t>Σ</a:t>
              </a:r>
              <a:r>
                <a:rPr lang="el-GR" sz="3600" dirty="0" err="1"/>
                <a:t>Π</a:t>
              </a:r>
              <a:r>
                <a:rPr lang="el-GR" sz="2400" dirty="0" err="1"/>
                <a:t>χ</a:t>
              </a:r>
              <a:r>
                <a:rPr lang="el-GR" sz="3600" dirty="0" err="1"/>
                <a:t>Ε</a:t>
              </a:r>
              <a:r>
                <a:rPr lang="el-GR" sz="2400" dirty="0" err="1"/>
                <a:t>χ</a:t>
              </a:r>
              <a:endParaRPr lang="el-GR" sz="3600" dirty="0"/>
            </a:p>
          </p:txBody>
        </p:sp>
        <p:sp>
          <p:nvSpPr>
            <p:cNvPr id="5" name="4 - TextBox"/>
            <p:cNvSpPr txBox="1"/>
            <p:nvPr/>
          </p:nvSpPr>
          <p:spPr>
            <a:xfrm>
              <a:off x="3563888" y="4221088"/>
              <a:ext cx="827584" cy="276999"/>
            </a:xfrm>
            <a:prstGeom prst="rect">
              <a:avLst/>
            </a:prstGeom>
            <a:noFill/>
          </p:spPr>
          <p:txBody>
            <a:bodyPr wrap="square" rtlCol="0">
              <a:spAutoFit/>
            </a:bodyPr>
            <a:lstStyle/>
            <a:p>
              <a:r>
                <a:rPr lang="el-GR" sz="1200" dirty="0"/>
                <a:t>Χ = 1</a:t>
              </a:r>
            </a:p>
          </p:txBody>
        </p:sp>
        <p:sp>
          <p:nvSpPr>
            <p:cNvPr id="6" name="5 - TextBox"/>
            <p:cNvSpPr txBox="1"/>
            <p:nvPr/>
          </p:nvSpPr>
          <p:spPr>
            <a:xfrm>
              <a:off x="3744416" y="3440033"/>
              <a:ext cx="827584" cy="276999"/>
            </a:xfrm>
            <a:prstGeom prst="rect">
              <a:avLst/>
            </a:prstGeom>
            <a:noFill/>
          </p:spPr>
          <p:txBody>
            <a:bodyPr wrap="square" rtlCol="0">
              <a:spAutoFit/>
            </a:bodyPr>
            <a:lstStyle/>
            <a:p>
              <a:r>
                <a:rPr lang="el-GR" sz="1200" dirty="0"/>
                <a:t>ν</a:t>
              </a:r>
            </a:p>
          </p:txBody>
        </p:sp>
      </p:grpSp>
      <p:sp>
        <p:nvSpPr>
          <p:cNvPr id="8" name="7 - TextBox"/>
          <p:cNvSpPr txBox="1"/>
          <p:nvPr/>
        </p:nvSpPr>
        <p:spPr>
          <a:xfrm>
            <a:off x="611560" y="4581128"/>
            <a:ext cx="7992888" cy="2554545"/>
          </a:xfrm>
          <a:prstGeom prst="rect">
            <a:avLst/>
          </a:prstGeom>
          <a:noFill/>
        </p:spPr>
        <p:txBody>
          <a:bodyPr wrap="square" rtlCol="0">
            <a:spAutoFit/>
          </a:bodyPr>
          <a:lstStyle/>
          <a:p>
            <a:r>
              <a:rPr lang="el-GR" sz="3200" dirty="0" err="1"/>
              <a:t>Α</a:t>
            </a:r>
            <a:r>
              <a:rPr lang="el-GR" dirty="0" err="1"/>
              <a:t>ο</a:t>
            </a:r>
            <a:r>
              <a:rPr lang="el-GR" dirty="0"/>
              <a:t>= η στάση για το αντικείμενο</a:t>
            </a:r>
          </a:p>
          <a:p>
            <a:r>
              <a:rPr lang="el-GR" sz="2800" dirty="0"/>
              <a:t>Π</a:t>
            </a:r>
            <a:r>
              <a:rPr lang="el-GR" dirty="0"/>
              <a:t>χ= η άποψη για το χαρακτηριστικό χ του αντικειμένου ή η αξιολόγησή του ή η πιθανότητα να υπάρχει το χ χαρακτηριστικό.</a:t>
            </a:r>
          </a:p>
          <a:p>
            <a:r>
              <a:rPr lang="el-GR" sz="3200" dirty="0"/>
              <a:t>Ε</a:t>
            </a:r>
            <a:r>
              <a:rPr lang="el-GR" dirty="0"/>
              <a:t>χ= η εκτίμηση της άποψης ή η σημαντικότητα του χαρακτηριστικού</a:t>
            </a:r>
          </a:p>
          <a:p>
            <a:r>
              <a:rPr lang="el-GR" sz="3200" dirty="0"/>
              <a:t>ν</a:t>
            </a:r>
            <a:r>
              <a:rPr lang="el-GR" dirty="0"/>
              <a:t>= ο συνολικός αριθμός των χαρακτηριστικών</a:t>
            </a:r>
          </a:p>
          <a:p>
            <a:endParaRPr lang="el-GR" dirty="0"/>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0"/>
            <a:ext cx="8229600" cy="1143000"/>
          </a:xfrm>
        </p:spPr>
        <p:txBody>
          <a:bodyPr>
            <a:normAutofit fontScale="90000"/>
          </a:bodyPr>
          <a:lstStyle/>
          <a:p>
            <a:r>
              <a:rPr lang="el-GR" dirty="0"/>
              <a:t>Παράδειγμα μέτρησης στάσης</a:t>
            </a:r>
          </a:p>
        </p:txBody>
      </p:sp>
      <p:sp>
        <p:nvSpPr>
          <p:cNvPr id="3" name="2 - Θέση περιεχομένου"/>
          <p:cNvSpPr>
            <a:spLocks noGrp="1"/>
          </p:cNvSpPr>
          <p:nvPr>
            <p:ph idx="1"/>
          </p:nvPr>
        </p:nvSpPr>
        <p:spPr>
          <a:xfrm>
            <a:off x="60648" y="1268760"/>
            <a:ext cx="9083352" cy="2980928"/>
          </a:xfrm>
        </p:spPr>
        <p:txBody>
          <a:bodyPr/>
          <a:lstStyle/>
          <a:p>
            <a:r>
              <a:rPr lang="el-GR" dirty="0"/>
              <a:t>Πόσο πιθανό είναι ότι, η 7</a:t>
            </a:r>
            <a:r>
              <a:rPr lang="en-US" dirty="0"/>
              <a:t>UP </a:t>
            </a:r>
            <a:r>
              <a:rPr lang="el-GR" dirty="0"/>
              <a:t>δεν έχει καφεΐνη.</a:t>
            </a:r>
          </a:p>
          <a:p>
            <a:pPr>
              <a:buNone/>
            </a:pPr>
            <a:r>
              <a:rPr lang="el-GR" sz="2400" dirty="0"/>
              <a:t>		Εξαιρετικά Απίθανο 1 2 3 4 5 6 7 8 9 10 Εξαιρετικά Πιθανό</a:t>
            </a:r>
          </a:p>
          <a:p>
            <a:pPr>
              <a:buNone/>
            </a:pPr>
            <a:endParaRPr lang="el-GR" sz="2400" dirty="0"/>
          </a:p>
          <a:p>
            <a:r>
              <a:rPr lang="el-GR" dirty="0"/>
              <a:t>Η 7</a:t>
            </a:r>
            <a:r>
              <a:rPr lang="en-US" dirty="0"/>
              <a:t>UP </a:t>
            </a:r>
            <a:r>
              <a:rPr lang="el-GR" dirty="0"/>
              <a:t>δεν έχει καφεΐνη </a:t>
            </a:r>
          </a:p>
          <a:p>
            <a:pPr>
              <a:buNone/>
            </a:pPr>
            <a:r>
              <a:rPr lang="el-GR" sz="2400" dirty="0"/>
              <a:t>		Πολύ κακό -3 -2 -1 0 +1 +2 +3 Πολύ Κακό</a:t>
            </a:r>
          </a:p>
        </p:txBody>
      </p:sp>
      <p:graphicFrame>
        <p:nvGraphicFramePr>
          <p:cNvPr id="4" name="3 - Πίνακας"/>
          <p:cNvGraphicFramePr>
            <a:graphicFrameLocks noGrp="1"/>
          </p:cNvGraphicFramePr>
          <p:nvPr/>
        </p:nvGraphicFramePr>
        <p:xfrm>
          <a:off x="539552" y="4339848"/>
          <a:ext cx="3561715" cy="1569720"/>
        </p:xfrm>
        <a:graphic>
          <a:graphicData uri="http://schemas.openxmlformats.org/drawingml/2006/table">
            <a:tbl>
              <a:tblPr firstRow="1" bandRow="1">
                <a:tableStyleId>{5940675A-B579-460E-94D1-54222C63F5DA}</a:tableStyleId>
              </a:tblPr>
              <a:tblGrid>
                <a:gridCol w="1437005">
                  <a:extLst>
                    <a:ext uri="{9D8B030D-6E8A-4147-A177-3AD203B41FA5}">
                      <a16:colId xmlns:a16="http://schemas.microsoft.com/office/drawing/2014/main" val="20000"/>
                    </a:ext>
                  </a:extLst>
                </a:gridCol>
                <a:gridCol w="1078230">
                  <a:extLst>
                    <a:ext uri="{9D8B030D-6E8A-4147-A177-3AD203B41FA5}">
                      <a16:colId xmlns:a16="http://schemas.microsoft.com/office/drawing/2014/main" val="20001"/>
                    </a:ext>
                  </a:extLst>
                </a:gridCol>
                <a:gridCol w="1046480">
                  <a:extLst>
                    <a:ext uri="{9D8B030D-6E8A-4147-A177-3AD203B41FA5}">
                      <a16:colId xmlns:a16="http://schemas.microsoft.com/office/drawing/2014/main" val="20002"/>
                    </a:ext>
                  </a:extLst>
                </a:gridCol>
              </a:tblGrid>
              <a:tr h="370840">
                <a:tc>
                  <a:txBody>
                    <a:bodyPr/>
                    <a:lstStyle/>
                    <a:p>
                      <a:endParaRPr lang="el-GR" sz="1200" dirty="0"/>
                    </a:p>
                  </a:txBody>
                  <a:tcPr/>
                </a:tc>
                <a:tc>
                  <a:txBody>
                    <a:bodyPr/>
                    <a:lstStyle/>
                    <a:p>
                      <a:r>
                        <a:rPr lang="el-GR" sz="1200" dirty="0"/>
                        <a:t>Πιθανό</a:t>
                      </a:r>
                      <a:r>
                        <a:rPr lang="el-GR" sz="1200" baseline="0" dirty="0"/>
                        <a:t>τητα :</a:t>
                      </a:r>
                      <a:endParaRPr lang="el-GR" sz="1200" dirty="0"/>
                    </a:p>
                  </a:txBody>
                  <a:tcPr/>
                </a:tc>
                <a:tc>
                  <a:txBody>
                    <a:bodyPr/>
                    <a:lstStyle/>
                    <a:p>
                      <a:r>
                        <a:rPr lang="el-GR" sz="1200" dirty="0"/>
                        <a:t>Αξιολόγηση:</a:t>
                      </a:r>
                    </a:p>
                  </a:txBody>
                  <a:tcPr/>
                </a:tc>
                <a:extLst>
                  <a:ext uri="{0D108BD9-81ED-4DB2-BD59-A6C34878D82A}">
                    <a16:rowId xmlns:a16="http://schemas.microsoft.com/office/drawing/2014/main" val="10000"/>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dirty="0"/>
                        <a:t>Χωρίς</a:t>
                      </a:r>
                      <a:r>
                        <a:rPr lang="el-GR" sz="1200" baseline="0" dirty="0"/>
                        <a:t> καφεΐνη </a:t>
                      </a:r>
                      <a:endParaRPr lang="el-GR" sz="1200" dirty="0"/>
                    </a:p>
                    <a:p>
                      <a:endParaRPr lang="el-GR" sz="1200" dirty="0"/>
                    </a:p>
                  </a:txBody>
                  <a:tcPr/>
                </a:tc>
                <a:tc>
                  <a:txBody>
                    <a:bodyPr/>
                    <a:lstStyle/>
                    <a:p>
                      <a:pPr algn="ctr"/>
                      <a:r>
                        <a:rPr lang="el-GR" sz="1200" dirty="0"/>
                        <a:t>10</a:t>
                      </a:r>
                    </a:p>
                  </a:txBody>
                  <a:tcPr/>
                </a:tc>
                <a:tc>
                  <a:txBody>
                    <a:bodyPr/>
                    <a:lstStyle/>
                    <a:p>
                      <a:pPr algn="ctr"/>
                      <a:r>
                        <a:rPr lang="el-GR" sz="1200" dirty="0"/>
                        <a:t>+3</a:t>
                      </a:r>
                    </a:p>
                  </a:txBody>
                  <a:tcPr/>
                </a:tc>
                <a:extLst>
                  <a:ext uri="{0D108BD9-81ED-4DB2-BD59-A6C34878D82A}">
                    <a16:rowId xmlns:a16="http://schemas.microsoft.com/office/drawing/2014/main" val="10001"/>
                  </a:ext>
                </a:extLst>
              </a:tr>
              <a:tr h="370840">
                <a:tc>
                  <a:txBody>
                    <a:bodyPr/>
                    <a:lstStyle/>
                    <a:p>
                      <a:r>
                        <a:rPr lang="el-GR" sz="1200" dirty="0"/>
                        <a:t>Φυσικά Συστατικά</a:t>
                      </a:r>
                    </a:p>
                  </a:txBody>
                  <a:tcPr/>
                </a:tc>
                <a:tc>
                  <a:txBody>
                    <a:bodyPr/>
                    <a:lstStyle/>
                    <a:p>
                      <a:pPr algn="ctr"/>
                      <a:r>
                        <a:rPr lang="el-GR" sz="1200" dirty="0"/>
                        <a:t>5</a:t>
                      </a:r>
                    </a:p>
                  </a:txBody>
                  <a:tcPr/>
                </a:tc>
                <a:tc>
                  <a:txBody>
                    <a:bodyPr/>
                    <a:lstStyle/>
                    <a:p>
                      <a:pPr algn="ctr"/>
                      <a:r>
                        <a:rPr lang="el-GR" sz="1200" dirty="0"/>
                        <a:t>+1</a:t>
                      </a:r>
                    </a:p>
                  </a:txBody>
                  <a:tcPr/>
                </a:tc>
                <a:extLst>
                  <a:ext uri="{0D108BD9-81ED-4DB2-BD59-A6C34878D82A}">
                    <a16:rowId xmlns:a16="http://schemas.microsoft.com/office/drawing/2014/main" val="10002"/>
                  </a:ext>
                </a:extLst>
              </a:tr>
              <a:tr h="370840">
                <a:tc>
                  <a:txBody>
                    <a:bodyPr/>
                    <a:lstStyle/>
                    <a:p>
                      <a:r>
                        <a:rPr lang="el-GR" sz="1200" dirty="0"/>
                        <a:t>Γεύση Λεμονιού</a:t>
                      </a:r>
                    </a:p>
                  </a:txBody>
                  <a:tcPr/>
                </a:tc>
                <a:tc>
                  <a:txBody>
                    <a:bodyPr/>
                    <a:lstStyle/>
                    <a:p>
                      <a:pPr algn="ctr"/>
                      <a:r>
                        <a:rPr lang="el-GR" sz="1200" dirty="0"/>
                        <a:t>8</a:t>
                      </a:r>
                    </a:p>
                  </a:txBody>
                  <a:tcPr/>
                </a:tc>
                <a:tc>
                  <a:txBody>
                    <a:bodyPr/>
                    <a:lstStyle/>
                    <a:p>
                      <a:pPr algn="ctr"/>
                      <a:r>
                        <a:rPr lang="el-GR" sz="1200" dirty="0"/>
                        <a:t>-1</a:t>
                      </a:r>
                    </a:p>
                  </a:txBody>
                  <a:tcPr/>
                </a:tc>
                <a:extLst>
                  <a:ext uri="{0D108BD9-81ED-4DB2-BD59-A6C34878D82A}">
                    <a16:rowId xmlns:a16="http://schemas.microsoft.com/office/drawing/2014/main" val="10003"/>
                  </a:ext>
                </a:extLst>
              </a:tr>
            </a:tbl>
          </a:graphicData>
        </a:graphic>
      </p:graphicFrame>
      <p:sp>
        <p:nvSpPr>
          <p:cNvPr id="5" name="4 - TextBox"/>
          <p:cNvSpPr txBox="1"/>
          <p:nvPr/>
        </p:nvSpPr>
        <p:spPr>
          <a:xfrm>
            <a:off x="1475656" y="3835792"/>
            <a:ext cx="2808312" cy="369332"/>
          </a:xfrm>
          <a:prstGeom prst="rect">
            <a:avLst/>
          </a:prstGeom>
          <a:noFill/>
        </p:spPr>
        <p:txBody>
          <a:bodyPr wrap="square" rtlCol="0">
            <a:spAutoFit/>
          </a:bodyPr>
          <a:lstStyle/>
          <a:p>
            <a:pPr algn="ctr"/>
            <a:r>
              <a:rPr lang="el-GR" b="1" dirty="0"/>
              <a:t>7</a:t>
            </a:r>
            <a:r>
              <a:rPr lang="en-US" b="1" dirty="0"/>
              <a:t>UP</a:t>
            </a:r>
            <a:endParaRPr lang="el-GR" b="1" dirty="0"/>
          </a:p>
        </p:txBody>
      </p:sp>
      <p:graphicFrame>
        <p:nvGraphicFramePr>
          <p:cNvPr id="7" name="6 - Πίνακας"/>
          <p:cNvGraphicFramePr>
            <a:graphicFrameLocks noGrp="1"/>
          </p:cNvGraphicFramePr>
          <p:nvPr/>
        </p:nvGraphicFramePr>
        <p:xfrm>
          <a:off x="5004048" y="4365104"/>
          <a:ext cx="3561715" cy="1558920"/>
        </p:xfrm>
        <a:graphic>
          <a:graphicData uri="http://schemas.openxmlformats.org/drawingml/2006/table">
            <a:tbl>
              <a:tblPr firstRow="1" bandRow="1">
                <a:tableStyleId>{5940675A-B579-460E-94D1-54222C63F5DA}</a:tableStyleId>
              </a:tblPr>
              <a:tblGrid>
                <a:gridCol w="1437005">
                  <a:extLst>
                    <a:ext uri="{9D8B030D-6E8A-4147-A177-3AD203B41FA5}">
                      <a16:colId xmlns:a16="http://schemas.microsoft.com/office/drawing/2014/main" val="20000"/>
                    </a:ext>
                  </a:extLst>
                </a:gridCol>
                <a:gridCol w="1078230">
                  <a:extLst>
                    <a:ext uri="{9D8B030D-6E8A-4147-A177-3AD203B41FA5}">
                      <a16:colId xmlns:a16="http://schemas.microsoft.com/office/drawing/2014/main" val="20001"/>
                    </a:ext>
                  </a:extLst>
                </a:gridCol>
                <a:gridCol w="1046480">
                  <a:extLst>
                    <a:ext uri="{9D8B030D-6E8A-4147-A177-3AD203B41FA5}">
                      <a16:colId xmlns:a16="http://schemas.microsoft.com/office/drawing/2014/main" val="20002"/>
                    </a:ext>
                  </a:extLst>
                </a:gridCol>
              </a:tblGrid>
              <a:tr h="360040">
                <a:tc>
                  <a:txBody>
                    <a:bodyPr/>
                    <a:lstStyle/>
                    <a:p>
                      <a:endParaRPr lang="el-GR" sz="1200" dirty="0"/>
                    </a:p>
                  </a:txBody>
                  <a:tcPr/>
                </a:tc>
                <a:tc>
                  <a:txBody>
                    <a:bodyPr/>
                    <a:lstStyle/>
                    <a:p>
                      <a:r>
                        <a:rPr lang="el-GR" sz="1200" dirty="0"/>
                        <a:t>Πιθανό</a:t>
                      </a:r>
                      <a:r>
                        <a:rPr lang="el-GR" sz="1200" baseline="0" dirty="0"/>
                        <a:t>τητα :</a:t>
                      </a:r>
                      <a:endParaRPr lang="el-GR" sz="1200" dirty="0"/>
                    </a:p>
                  </a:txBody>
                  <a:tcPr/>
                </a:tc>
                <a:tc>
                  <a:txBody>
                    <a:bodyPr/>
                    <a:lstStyle/>
                    <a:p>
                      <a:r>
                        <a:rPr lang="el-GR" sz="1200" dirty="0"/>
                        <a:t>Αξιολόγηση:</a:t>
                      </a:r>
                    </a:p>
                  </a:txBody>
                  <a:tcPr/>
                </a:tc>
                <a:extLst>
                  <a:ext uri="{0D108BD9-81ED-4DB2-BD59-A6C34878D82A}">
                    <a16:rowId xmlns:a16="http://schemas.microsoft.com/office/drawing/2014/main" val="10000"/>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dirty="0"/>
                        <a:t>Χωρίς</a:t>
                      </a:r>
                      <a:r>
                        <a:rPr lang="el-GR" sz="1200" baseline="0" dirty="0"/>
                        <a:t> καφεΐνη </a:t>
                      </a:r>
                      <a:endParaRPr lang="el-GR" sz="1200" dirty="0"/>
                    </a:p>
                    <a:p>
                      <a:endParaRPr lang="el-GR" sz="1200" dirty="0"/>
                    </a:p>
                  </a:txBody>
                  <a:tcPr/>
                </a:tc>
                <a:tc>
                  <a:txBody>
                    <a:bodyPr/>
                    <a:lstStyle/>
                    <a:p>
                      <a:pPr algn="ctr"/>
                      <a:r>
                        <a:rPr lang="en-US" sz="1200" dirty="0"/>
                        <a:t>7</a:t>
                      </a:r>
                      <a:endParaRPr lang="el-GR" sz="1200" dirty="0"/>
                    </a:p>
                  </a:txBody>
                  <a:tcPr/>
                </a:tc>
                <a:tc>
                  <a:txBody>
                    <a:bodyPr/>
                    <a:lstStyle/>
                    <a:p>
                      <a:pPr algn="ctr"/>
                      <a:r>
                        <a:rPr lang="en-US" sz="1200" dirty="0"/>
                        <a:t>+2</a:t>
                      </a:r>
                      <a:endParaRPr lang="el-GR" sz="1200" dirty="0"/>
                    </a:p>
                  </a:txBody>
                  <a:tcPr/>
                </a:tc>
                <a:extLst>
                  <a:ext uri="{0D108BD9-81ED-4DB2-BD59-A6C34878D82A}">
                    <a16:rowId xmlns:a16="http://schemas.microsoft.com/office/drawing/2014/main" val="10001"/>
                  </a:ext>
                </a:extLst>
              </a:tr>
              <a:tr h="370840">
                <a:tc>
                  <a:txBody>
                    <a:bodyPr/>
                    <a:lstStyle/>
                    <a:p>
                      <a:r>
                        <a:rPr lang="el-GR" sz="1200" dirty="0"/>
                        <a:t>Φυσικά Συστατικά</a:t>
                      </a:r>
                    </a:p>
                  </a:txBody>
                  <a:tcPr/>
                </a:tc>
                <a:tc>
                  <a:txBody>
                    <a:bodyPr/>
                    <a:lstStyle/>
                    <a:p>
                      <a:pPr algn="ctr"/>
                      <a:r>
                        <a:rPr lang="en-US" sz="1200" dirty="0"/>
                        <a:t>6</a:t>
                      </a:r>
                      <a:endParaRPr lang="el-GR" sz="1200" dirty="0"/>
                    </a:p>
                  </a:txBody>
                  <a:tcPr/>
                </a:tc>
                <a:tc>
                  <a:txBody>
                    <a:bodyPr/>
                    <a:lstStyle/>
                    <a:p>
                      <a:pPr algn="ctr"/>
                      <a:r>
                        <a:rPr lang="en-US" sz="1200" dirty="0"/>
                        <a:t>-3</a:t>
                      </a:r>
                      <a:endParaRPr lang="el-GR" sz="1200" dirty="0"/>
                    </a:p>
                  </a:txBody>
                  <a:tcPr/>
                </a:tc>
                <a:extLst>
                  <a:ext uri="{0D108BD9-81ED-4DB2-BD59-A6C34878D82A}">
                    <a16:rowId xmlns:a16="http://schemas.microsoft.com/office/drawing/2014/main" val="10002"/>
                  </a:ext>
                </a:extLst>
              </a:tr>
              <a:tr h="370840">
                <a:tc>
                  <a:txBody>
                    <a:bodyPr/>
                    <a:lstStyle/>
                    <a:p>
                      <a:r>
                        <a:rPr lang="el-GR" sz="1200" dirty="0"/>
                        <a:t>Γεύση Λεμονιού</a:t>
                      </a:r>
                    </a:p>
                  </a:txBody>
                  <a:tcPr/>
                </a:tc>
                <a:tc>
                  <a:txBody>
                    <a:bodyPr/>
                    <a:lstStyle/>
                    <a:p>
                      <a:pPr algn="ctr"/>
                      <a:r>
                        <a:rPr lang="en-US" sz="1200" dirty="0"/>
                        <a:t>10</a:t>
                      </a:r>
                      <a:endParaRPr lang="el-GR" sz="1200" dirty="0"/>
                    </a:p>
                  </a:txBody>
                  <a:tcPr/>
                </a:tc>
                <a:tc>
                  <a:txBody>
                    <a:bodyPr/>
                    <a:lstStyle/>
                    <a:p>
                      <a:pPr algn="ctr"/>
                      <a:r>
                        <a:rPr lang="en-US" sz="1200" dirty="0"/>
                        <a:t>+1</a:t>
                      </a:r>
                      <a:endParaRPr lang="el-GR" sz="1200" dirty="0"/>
                    </a:p>
                  </a:txBody>
                  <a:tcPr/>
                </a:tc>
                <a:extLst>
                  <a:ext uri="{0D108BD9-81ED-4DB2-BD59-A6C34878D82A}">
                    <a16:rowId xmlns:a16="http://schemas.microsoft.com/office/drawing/2014/main" val="10003"/>
                  </a:ext>
                </a:extLst>
              </a:tr>
            </a:tbl>
          </a:graphicData>
        </a:graphic>
      </p:graphicFrame>
      <p:sp>
        <p:nvSpPr>
          <p:cNvPr id="8" name="7 - TextBox"/>
          <p:cNvSpPr txBox="1"/>
          <p:nvPr/>
        </p:nvSpPr>
        <p:spPr>
          <a:xfrm>
            <a:off x="5436096" y="3835792"/>
            <a:ext cx="2808312" cy="369332"/>
          </a:xfrm>
          <a:prstGeom prst="rect">
            <a:avLst/>
          </a:prstGeom>
          <a:noFill/>
        </p:spPr>
        <p:txBody>
          <a:bodyPr wrap="square" rtlCol="0">
            <a:spAutoFit/>
          </a:bodyPr>
          <a:lstStyle/>
          <a:p>
            <a:pPr algn="ctr"/>
            <a:r>
              <a:rPr lang="en-US" b="1" dirty="0"/>
              <a:t>Diet Coke</a:t>
            </a:r>
            <a:endParaRPr lang="el-GR" b="1" dirty="0"/>
          </a:p>
        </p:txBody>
      </p:sp>
      <p:sp>
        <p:nvSpPr>
          <p:cNvPr id="9" name="2 - Θέση περιεχομένου"/>
          <p:cNvSpPr txBox="1">
            <a:spLocks/>
          </p:cNvSpPr>
          <p:nvPr/>
        </p:nvSpPr>
        <p:spPr>
          <a:xfrm>
            <a:off x="2031032" y="5848672"/>
            <a:ext cx="8229600" cy="1252736"/>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Aft>
                <a:spcPts val="0"/>
              </a:spcAft>
              <a:buClrTx/>
              <a:buSzTx/>
              <a:buFont typeface="Arial" pitchFamily="34" charset="0"/>
              <a:buChar char="•"/>
              <a:tabLst/>
              <a:defRPr/>
            </a:pPr>
            <a:r>
              <a:rPr kumimoji="0" lang="el-GR" sz="3200" b="0" i="0" u="none" strike="noStrike" kern="1200" cap="none" spc="0" normalizeH="0" baseline="0" noProof="0" dirty="0">
                <a:ln>
                  <a:noFill/>
                </a:ln>
                <a:solidFill>
                  <a:schemeClr val="tx1"/>
                </a:solidFill>
                <a:effectLst/>
                <a:uLnTx/>
                <a:uFillTx/>
                <a:latin typeface="+mn-lt"/>
                <a:ea typeface="+mn-ea"/>
                <a:cs typeface="+mn-cs"/>
              </a:rPr>
              <a:t>Α</a:t>
            </a:r>
            <a:r>
              <a:rPr kumimoji="0" lang="el-GR" sz="2000" b="0" i="0" u="none" strike="noStrike" kern="1200" cap="none" spc="0" normalizeH="0" baseline="0" noProof="0" dirty="0">
                <a:ln>
                  <a:noFill/>
                </a:ln>
                <a:solidFill>
                  <a:schemeClr val="tx1"/>
                </a:solidFill>
                <a:effectLst/>
                <a:uLnTx/>
                <a:uFillTx/>
                <a:latin typeface="+mn-lt"/>
                <a:ea typeface="+mn-ea"/>
                <a:cs typeface="+mn-cs"/>
              </a:rPr>
              <a:t>7</a:t>
            </a:r>
            <a:r>
              <a:rPr kumimoji="0" lang="en-US" sz="2000" b="0" i="0" u="none" strike="noStrike" kern="1200" cap="none" spc="0" normalizeH="0" baseline="0" noProof="0" dirty="0">
                <a:ln>
                  <a:noFill/>
                </a:ln>
                <a:solidFill>
                  <a:schemeClr val="tx1"/>
                </a:solidFill>
                <a:effectLst/>
                <a:uLnTx/>
                <a:uFillTx/>
                <a:latin typeface="+mn-lt"/>
                <a:ea typeface="+mn-ea"/>
                <a:cs typeface="+mn-cs"/>
              </a:rPr>
              <a:t>UP= (10) (3) + (5)(1) + (8)(-1)=27</a:t>
            </a:r>
          </a:p>
          <a:p>
            <a:pPr marL="342900" marR="0" lvl="0" indent="-342900" algn="l" defTabSz="914400" rtl="0" eaLnBrk="1" fontAlgn="auto" latinLnBrk="0" hangingPunct="1">
              <a:lnSpc>
                <a:spcPct val="100000"/>
              </a:lnSpc>
              <a:spcAft>
                <a:spcPts val="0"/>
              </a:spcAft>
              <a:buClrTx/>
              <a:buSzTx/>
              <a:buFont typeface="Arial" pitchFamily="34" charset="0"/>
              <a:buChar char="•"/>
              <a:tabLst/>
              <a:defRPr/>
            </a:pPr>
            <a:r>
              <a:rPr kumimoji="0" lang="el-GR" sz="3200" b="0" i="0" u="none" strike="noStrike" kern="1200" cap="none" spc="0" normalizeH="0" baseline="0" noProof="0" dirty="0">
                <a:ln>
                  <a:noFill/>
                </a:ln>
                <a:solidFill>
                  <a:prstClr val="black"/>
                </a:solidFill>
                <a:effectLst/>
                <a:uLnTx/>
                <a:uFillTx/>
                <a:latin typeface="+mn-lt"/>
                <a:ea typeface="+mn-ea"/>
                <a:cs typeface="+mn-cs"/>
              </a:rPr>
              <a:t>Α</a:t>
            </a:r>
            <a:r>
              <a:rPr kumimoji="0" lang="en-US" sz="2000" b="0" i="0" u="none" strike="noStrike" kern="1200" cap="none" spc="0" normalizeH="0" baseline="0" noProof="0" dirty="0">
                <a:ln>
                  <a:noFill/>
                </a:ln>
                <a:solidFill>
                  <a:prstClr val="black"/>
                </a:solidFill>
                <a:effectLst/>
                <a:uLnTx/>
                <a:uFillTx/>
                <a:latin typeface="+mn-lt"/>
                <a:ea typeface="+mn-ea"/>
                <a:cs typeface="+mn-cs"/>
              </a:rPr>
              <a:t>DIET COKE= (7) (2) + (6)(-3) + (10)(1)=6</a:t>
            </a:r>
          </a:p>
          <a:p>
            <a:pPr marL="342900" marR="0" lvl="0" indent="-342900" algn="l" defTabSz="914400" rtl="0" eaLnBrk="1" fontAlgn="auto" latinLnBrk="0" hangingPunct="1">
              <a:lnSpc>
                <a:spcPct val="100000"/>
              </a:lnSpc>
              <a:spcAft>
                <a:spcPts val="0"/>
              </a:spcAft>
              <a:buClrTx/>
              <a:buSzTx/>
              <a:buFont typeface="Arial" pitchFamily="34" charset="0"/>
              <a:buChar char="•"/>
              <a:tabLst/>
              <a:defRPr/>
            </a:pPr>
            <a:endParaRPr kumimoji="0" lang="el-GR" sz="3200" b="0" i="0" u="none" strike="noStrike" kern="1200" cap="none" spc="0" normalizeH="0" baseline="0" noProof="0" dirty="0">
              <a:ln>
                <a:noFill/>
              </a:ln>
              <a:solidFill>
                <a:prstClr val="black"/>
              </a:solidFill>
              <a:effectLst/>
              <a:uLnTx/>
              <a:uFillTx/>
              <a:latin typeface="+mn-lt"/>
              <a:ea typeface="+mn-ea"/>
              <a:cs typeface="+mn-cs"/>
            </a:endParaRPr>
          </a:p>
          <a:p>
            <a:pPr marL="342900" marR="0" lvl="0" indent="-342900" algn="l" defTabSz="914400" rtl="0" eaLnBrk="1" fontAlgn="auto" latinLnBrk="0" hangingPunct="1">
              <a:lnSpc>
                <a:spcPct val="100000"/>
              </a:lnSpc>
              <a:spcAft>
                <a:spcPts val="0"/>
              </a:spcAft>
              <a:buClrTx/>
              <a:buSzTx/>
              <a:buFont typeface="Arial" pitchFamily="34" charset="0"/>
              <a:buChar char="•"/>
              <a:tabLst/>
              <a:defRPr/>
            </a:pPr>
            <a:endParaRPr kumimoji="0" lang="el-GR"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Προσαρμοσμένος 3">
      <a:majorFont>
        <a:latin typeface="Century Gothic"/>
        <a:ea typeface=""/>
        <a:cs typeface="Arial"/>
      </a:majorFont>
      <a:minorFont>
        <a:latin typeface="Sylfaen"/>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834</TotalTime>
  <Words>3628</Words>
  <Application>Microsoft Office PowerPoint</Application>
  <PresentationFormat>On-screen Show (4:3)</PresentationFormat>
  <Paragraphs>634</Paragraphs>
  <Slides>50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50</vt:i4>
      </vt:variant>
    </vt:vector>
  </HeadingPairs>
  <TitlesOfParts>
    <vt:vector size="55" baseType="lpstr">
      <vt:lpstr>Arial</vt:lpstr>
      <vt:lpstr>Century Gothic</vt:lpstr>
      <vt:lpstr>Sylfaen</vt:lpstr>
      <vt:lpstr>Wingdings</vt:lpstr>
      <vt:lpstr>Θέμα του Office</vt:lpstr>
      <vt:lpstr>Διάλεξη 5</vt:lpstr>
      <vt:lpstr>Ορισμοί και Σημασία των Στάσεων</vt:lpstr>
      <vt:lpstr>Η στάση του καταναλωτή </vt:lpstr>
      <vt:lpstr>Γιατί είναι σημαντικές οι στάσεις των καταναλωτών για τους μαρκετίστες;</vt:lpstr>
      <vt:lpstr>Γιατί είναι σημαντικές οι στάσεις των καταναλωτών για τους μαρκετίστες;</vt:lpstr>
      <vt:lpstr>Συστατικά Στοιχεία της Στάσης</vt:lpstr>
      <vt:lpstr>Μέτρηση Στάσεων</vt:lpstr>
      <vt:lpstr>Υπόδειγμα του Fishbein</vt:lpstr>
      <vt:lpstr>Παράδειγμα μέτρησης στάσης</vt:lpstr>
      <vt:lpstr>Παράδειγμα Μέτρησης Στάσης</vt:lpstr>
      <vt:lpstr>Παράδειγμα Μέτρησης Στάσης</vt:lpstr>
      <vt:lpstr>Η θεωρία της αιτιολογημένης δράση (Theory of Reasoned Action)</vt:lpstr>
      <vt:lpstr>Υπόδειγμα TORA</vt:lpstr>
      <vt:lpstr>Υπόδειγμα TORA</vt:lpstr>
      <vt:lpstr>Υπόδειγμα TORA</vt:lpstr>
      <vt:lpstr>Στρατηγικές αλλαγής στάσεων καταναλωτών</vt:lpstr>
      <vt:lpstr>Στρατηγικές αλλαγής στάσεων καταναλωτών</vt:lpstr>
      <vt:lpstr>Στρατηγικές αλλαγής στάσεων καταναλωτών</vt:lpstr>
      <vt:lpstr>Σχέση ανάμειξης και στάσης για τη διαφήμιση</vt:lpstr>
      <vt:lpstr>Το Διαφημιστικό Μήνυμα</vt:lpstr>
      <vt:lpstr>Διάλεξη 6</vt:lpstr>
      <vt:lpstr>Σημαντικότητα Δημογραφικών Χαρακτηριστικών</vt:lpstr>
      <vt:lpstr>Κύριες Δημογραφικές Τάσεις</vt:lpstr>
      <vt:lpstr>Ηλικιακές κατηγορίες καταναλωτών</vt:lpstr>
      <vt:lpstr>Ηλικιακές κατηγορίες καταναλωτών</vt:lpstr>
      <vt:lpstr>Ηλικιακές κατηγορίες καταναλωτών</vt:lpstr>
      <vt:lpstr>Ηλικιακές κατηγορίες καταναλωτών</vt:lpstr>
      <vt:lpstr>Generation Z</vt:lpstr>
      <vt:lpstr>Ψυχογραφικά Χαρακτηριστικά του Καταναλωτή</vt:lpstr>
      <vt:lpstr>Η σημασία των ψυχογραφικών χαρακτηριστικών για το ΜΚΤ</vt:lpstr>
      <vt:lpstr>Η σημασία των ψυχογραφικών χαρακτηριστικών για το ΜΚΤ</vt:lpstr>
      <vt:lpstr>Μέτρηση Ψυχογραφικών Χαρακτηριστικών</vt:lpstr>
      <vt:lpstr>Προτάσεις για μέτρηση του τρόπου ζωής</vt:lpstr>
      <vt:lpstr>Παράγοντες μέτρησης  τρόπου ζωής</vt:lpstr>
      <vt:lpstr>VALS 2  - Stanford Research Institute (1989)</vt:lpstr>
      <vt:lpstr>Οι κατηγορίες των VALS 2</vt:lpstr>
      <vt:lpstr> Οι καταξιωμένοι (actualizers) 8%</vt:lpstr>
      <vt:lpstr>Αυτοί που εκπληρώνουν τα καθήκοντά τους (Fulfilleds) 12%</vt:lpstr>
      <vt:lpstr>Πιστοί (Believers) (17%)</vt:lpstr>
      <vt:lpstr>Επιτυχημένοι (Achievers) 10%</vt:lpstr>
      <vt:lpstr>Μαχόμενοι (Strivers) 14%</vt:lpstr>
      <vt:lpstr>Αυτοί που δοκιμάζουν διαφορετικές εμπειρίες (Experiencers) 11%</vt:lpstr>
      <vt:lpstr>Δημιουργικοί (Makers) (12%)</vt:lpstr>
      <vt:lpstr>Αγωνιστές (Strugglers) 16%</vt:lpstr>
      <vt:lpstr>Σε τι χρησιμεύει η τυπολογία VALS 2;</vt:lpstr>
      <vt:lpstr>Τα VALS 2 εφαρμόζονται</vt:lpstr>
      <vt:lpstr>RISC (Research Institute on Social Change)</vt:lpstr>
      <vt:lpstr>Αξίες και Συστήματα</vt:lpstr>
      <vt:lpstr>Rokeach Value System</vt:lpstr>
      <vt:lpstr>Λίστα Αξιών (LOV)</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Διάλεξη 5</dc:title>
  <dc:creator>Amalia</dc:creator>
  <cp:lastModifiedBy>Πρεβέντης Παναγιώτης</cp:lastModifiedBy>
  <cp:revision>23</cp:revision>
  <dcterms:created xsi:type="dcterms:W3CDTF">2016-04-05T07:35:39Z</dcterms:created>
  <dcterms:modified xsi:type="dcterms:W3CDTF">2025-04-03T12:59:05Z</dcterms:modified>
</cp:coreProperties>
</file>