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handoutMasterIdLst>
    <p:handoutMasterId r:id="rId10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Lst>
  <p:sldSz cx="10080625" cy="7559675" type="screen4x3"/>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98" y="-72"/>
      </p:cViewPr>
      <p:guideLst>
        <p:guide orient="horz" pos="2381"/>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Θέση κεφαλίδας"/>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Andale Sans UI" pitchFamily="2"/>
              <a:cs typeface="Tahoma" pitchFamily="2"/>
            </a:endParaRPr>
          </a:p>
        </p:txBody>
      </p:sp>
      <p:sp>
        <p:nvSpPr>
          <p:cNvPr id="3" name="2 - Θέση ημερομηνίας"/>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Andale Sans UI" pitchFamily="2"/>
              <a:cs typeface="Tahoma" pitchFamily="2"/>
            </a:endParaRPr>
          </a:p>
        </p:txBody>
      </p:sp>
      <p:sp>
        <p:nvSpPr>
          <p:cNvPr id="4" name="3 - Θέση υποσέλιδου"/>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l-GR" sz="1400" b="0" i="0" u="none" strike="noStrike" kern="1200" cap="none" spc="0" baseline="0">
              <a:solidFill>
                <a:srgbClr val="000000"/>
              </a:solidFill>
              <a:uFillTx/>
              <a:latin typeface="Arial" pitchFamily="18"/>
              <a:ea typeface="Andale Sans UI" pitchFamily="2"/>
              <a:cs typeface="Tahoma" pitchFamily="2"/>
            </a:endParaRPr>
          </a:p>
        </p:txBody>
      </p:sp>
      <p:sp>
        <p:nvSpPr>
          <p:cNvPr id="5" name="4 - Θέση αριθμού διαφάνειας"/>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7CF9F03-664B-4089-9F87-E64E242306C6}" type="slidenum">
              <a:t>‹#›</a:t>
            </a:fld>
            <a:endParaRPr lang="en-US" sz="1400" b="0" i="0" u="none" strike="noStrike" kern="1200" cap="none" spc="0" baseline="0">
              <a:solidFill>
                <a:srgbClr val="000000"/>
              </a:solidFill>
              <a:uFillTx/>
              <a:latin typeface="Arial" pitchFamily="18"/>
              <a:ea typeface="Andale Sans UI" pitchFamily="2"/>
              <a:cs typeface="Tahoma"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idx="2"/>
          </p:nvPr>
        </p:nvSpPr>
        <p:spPr>
          <a:xfrm>
            <a:off x="1107000" y="812517"/>
            <a:ext cx="5345280" cy="4008958"/>
          </a:xfrm>
          <a:prstGeom prst="rect">
            <a:avLst/>
          </a:prstGeom>
          <a:noFill/>
          <a:ln>
            <a:noFill/>
            <a:prstDash val="solid"/>
          </a:ln>
        </p:spPr>
      </p:sp>
      <p:sp>
        <p:nvSpPr>
          <p:cNvPr id="3" name="2 - Θέση σημειώσεων"/>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lstStyle/>
          <a:p>
            <a:pPr lvl="0"/>
            <a:endParaRPr lang="el-GR"/>
          </a:p>
        </p:txBody>
      </p:sp>
      <p:sp>
        <p:nvSpPr>
          <p:cNvPr id="4" name="3 - Θέση κεφαλίδας"/>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el-GR"/>
          </a:p>
        </p:txBody>
      </p:sp>
      <p:sp>
        <p:nvSpPr>
          <p:cNvPr id="5" name="4 - Θέση ημερομηνίας"/>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el-GR"/>
          </a:p>
        </p:txBody>
      </p:sp>
      <p:sp>
        <p:nvSpPr>
          <p:cNvPr id="6" name="5 - Θέση υποσέλιδου"/>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lstStyle>
            <a:lvl1pPr marL="0" marR="0" lvl="0" indent="0" algn="l"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ndale Sans UI" pitchFamily="2"/>
                <a:cs typeface="Tahoma" pitchFamily="2"/>
              </a:defRPr>
            </a:lvl1pPr>
          </a:lstStyle>
          <a:p>
            <a:pPr lvl="0"/>
            <a:endParaRPr lang="el-GR"/>
          </a:p>
        </p:txBody>
      </p:sp>
      <p:sp>
        <p:nvSpPr>
          <p:cNvPr id="7" name="6 - Θέση αριθμού διαφάνειας"/>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lstStyle>
            <a:lvl1pPr marL="0" marR="0" lvl="0" indent="0" algn="r" defTabSz="914400" rtl="0" fontAlgn="auto" hangingPunct="0">
              <a:lnSpc>
                <a:spcPct val="100000"/>
              </a:lnSpc>
              <a:spcBef>
                <a:spcPts val="0"/>
              </a:spcBef>
              <a:spcAft>
                <a:spcPts val="0"/>
              </a:spcAft>
              <a:buNone/>
              <a:tabLst/>
              <a:defRPr lang="el-GR" sz="1400" b="0" i="0" u="none" strike="noStrike" kern="1200" cap="none" spc="0" baseline="0">
                <a:solidFill>
                  <a:srgbClr val="000000"/>
                </a:solidFill>
                <a:uFillTx/>
                <a:latin typeface="Times New Roman" pitchFamily="18"/>
                <a:ea typeface="Andale Sans UI" pitchFamily="2"/>
                <a:cs typeface="Tahoma" pitchFamily="2"/>
              </a:defRPr>
            </a:lvl1pPr>
          </a:lstStyle>
          <a:p>
            <a:pPr lvl="0"/>
            <a:fld id="{312C0652-FAD5-4B9C-961B-3839643DDDCC}" type="slidenum">
              <a:t>‹#›</a:t>
            </a:fld>
            <a:endParaRPr lang="el-GR"/>
          </a:p>
        </p:txBody>
      </p:sp>
    </p:spTree>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l-GR" sz="2000" b="0" i="0" u="none" strike="noStrike" kern="1200" cap="none" spc="0" baseline="0">
        <a:solidFill>
          <a:srgbClr val="000000"/>
        </a:solidFill>
        <a:uFillTx/>
        <a:latin typeface="Arial" pitchFamily="18"/>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6 - Ευθεία γραμμή σύνδεσης"/>
          <p:cNvSpPr/>
          <p:nvPr/>
        </p:nvSpPr>
        <p:spPr>
          <a:xfrm>
            <a:off x="567037" y="589727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28 - Τίτλος"/>
          <p:cNvSpPr txBox="1">
            <a:spLocks noGrp="1"/>
          </p:cNvSpPr>
          <p:nvPr>
            <p:ph type="ctrTitle"/>
          </p:nvPr>
        </p:nvSpPr>
        <p:spPr>
          <a:xfrm>
            <a:off x="420029" y="5349989"/>
            <a:ext cx="9324575" cy="1347441"/>
          </a:xfrm>
        </p:spPr>
        <p:txBody>
          <a:bodyPr anchor="t"/>
          <a:lstStyle>
            <a:lvl1pPr>
              <a:defRPr/>
            </a:lvl1pPr>
          </a:lstStyle>
          <a:p>
            <a:pPr lvl="0"/>
            <a:r>
              <a:rPr lang="el-GR"/>
              <a:t>Kλικ για επεξεργασία του τίτλου</a:t>
            </a:r>
            <a:endParaRPr lang="en-US"/>
          </a:p>
        </p:txBody>
      </p:sp>
      <p:sp>
        <p:nvSpPr>
          <p:cNvPr id="4" name="8 - Υπότιτλος"/>
          <p:cNvSpPr txBox="1">
            <a:spLocks noGrp="1"/>
          </p:cNvSpPr>
          <p:nvPr>
            <p:ph type="subTitle" idx="1"/>
          </p:nvPr>
        </p:nvSpPr>
        <p:spPr>
          <a:xfrm>
            <a:off x="420029" y="4283817"/>
            <a:ext cx="9324575" cy="1007961"/>
          </a:xfrm>
        </p:spPr>
        <p:txBody>
          <a:bodyPr anchor="b"/>
          <a:lstStyle>
            <a:lvl1pPr marL="0" indent="0">
              <a:spcBef>
                <a:spcPts val="600"/>
              </a:spcBef>
              <a:buNone/>
              <a:defRPr sz="2600">
                <a:solidFill>
                  <a:srgbClr val="443329"/>
                </a:solidFill>
              </a:defRPr>
            </a:lvl1pPr>
          </a:lstStyle>
          <a:p>
            <a:pPr lvl="0"/>
            <a:r>
              <a:rPr lang="el-GR"/>
              <a:t>Κάντε κλικ για να επεξεργαστείτε τον υπότιτλο του υποδείγματος</a:t>
            </a:r>
            <a:endParaRPr lang="en-US"/>
          </a:p>
        </p:txBody>
      </p:sp>
      <p:sp>
        <p:nvSpPr>
          <p:cNvPr id="5" name="15 - Θέση ημερομηνίας"/>
          <p:cNvSpPr txBox="1">
            <a:spLocks noGrp="1"/>
          </p:cNvSpPr>
          <p:nvPr>
            <p:ph type="dt" sz="half" idx="7"/>
          </p:nvPr>
        </p:nvSpPr>
        <p:spPr/>
        <p:txBody>
          <a:bodyPr/>
          <a:lstStyle>
            <a:lvl1pPr>
              <a:defRPr/>
            </a:lvl1pPr>
          </a:lstStyle>
          <a:p>
            <a:pPr lvl="0"/>
            <a:endParaRPr lang="el-GR"/>
          </a:p>
        </p:txBody>
      </p:sp>
      <p:sp>
        <p:nvSpPr>
          <p:cNvPr id="6" name="1 - Θέση υποσέλιδου"/>
          <p:cNvSpPr txBox="1">
            <a:spLocks noGrp="1"/>
          </p:cNvSpPr>
          <p:nvPr>
            <p:ph type="ftr" sz="quarter" idx="9"/>
          </p:nvPr>
        </p:nvSpPr>
        <p:spPr/>
        <p:txBody>
          <a:bodyPr/>
          <a:lstStyle>
            <a:lvl1pPr>
              <a:defRPr/>
            </a:lvl1pPr>
          </a:lstStyle>
          <a:p>
            <a:pPr lvl="0"/>
            <a:endParaRPr lang="el-GR"/>
          </a:p>
        </p:txBody>
      </p:sp>
      <p:sp>
        <p:nvSpPr>
          <p:cNvPr id="7" name="14 - Θέση αριθμού διαφάνειας"/>
          <p:cNvSpPr txBox="1">
            <a:spLocks noGrp="1"/>
          </p:cNvSpPr>
          <p:nvPr>
            <p:ph type="sldNum" sz="quarter" idx="8"/>
          </p:nvPr>
        </p:nvSpPr>
        <p:spPr>
          <a:xfrm>
            <a:off x="9072557" y="7136334"/>
            <a:ext cx="836694" cy="272143"/>
          </a:xfrm>
        </p:spPr>
        <p:txBody>
          <a:bodyPr/>
          <a:lstStyle>
            <a:lvl1pPr>
              <a:defRPr/>
            </a:lvl1pPr>
          </a:lstStyle>
          <a:p>
            <a:pPr lvl="0"/>
            <a:fld id="{4D3679C6-99A4-4F4C-BDA4-0E68B12C2BB3}" type="slidenum">
              <a:t>‹#›</a:t>
            </a:fld>
            <a:endParaRPr lang="el-GR"/>
          </a:p>
        </p:txBody>
      </p:sp>
    </p:spTree>
  </p:cSld>
  <p:clrMapOvr>
    <a:masterClrMapping/>
  </p:clrMapOvr>
  <p:transition>
    <p:dissolv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lvl1pPr>
              <a:defRPr/>
            </a:lvl1pPr>
          </a:lstStyle>
          <a:p>
            <a:pPr lvl="0"/>
            <a:r>
              <a:rPr lang="el-GR"/>
              <a:t>Kλικ για επεξεργασία του τίτλου</a:t>
            </a:r>
            <a:endParaRPr lang="en-US"/>
          </a:p>
        </p:txBody>
      </p:sp>
      <p:sp>
        <p:nvSpPr>
          <p:cNvPr id="3" name="2 - Θέση κατακόρυφου κειμένου"/>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txBox="1">
            <a:spLocks noGrp="1"/>
          </p:cNvSpPr>
          <p:nvPr>
            <p:ph type="dt" sz="half" idx="7"/>
          </p:nvPr>
        </p:nvSpPr>
        <p:spPr/>
        <p:txBody>
          <a:bodyPr/>
          <a:lstStyle>
            <a:lvl1pPr>
              <a:defRPr/>
            </a:lvl1pPr>
          </a:lstStyle>
          <a:p>
            <a:pPr lvl="0"/>
            <a:endParaRPr lang="el-GR"/>
          </a:p>
        </p:txBody>
      </p:sp>
      <p:sp>
        <p:nvSpPr>
          <p:cNvPr id="5" name="4 - Θέση υποσέλιδου"/>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p:cNvSpPr txBox="1">
            <a:spLocks noGrp="1"/>
          </p:cNvSpPr>
          <p:nvPr>
            <p:ph type="sldNum" sz="quarter" idx="8"/>
          </p:nvPr>
        </p:nvSpPr>
        <p:spPr/>
        <p:txBody>
          <a:bodyPr/>
          <a:lstStyle>
            <a:lvl1pPr>
              <a:defRPr/>
            </a:lvl1pPr>
          </a:lstStyle>
          <a:p>
            <a:pPr lvl="0"/>
            <a:fld id="{751B514A-FCCD-4223-A286-081D6E9B5959}" type="slidenum">
              <a:t>‹#›</a:t>
            </a:fld>
            <a:endParaRPr lang="el-GR"/>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txBox="1">
            <a:spLocks noGrp="1"/>
          </p:cNvSpPr>
          <p:nvPr>
            <p:ph type="title" orient="vert"/>
          </p:nvPr>
        </p:nvSpPr>
        <p:spPr>
          <a:xfrm>
            <a:off x="7560469" y="605479"/>
            <a:ext cx="2016123" cy="6450223"/>
          </a:xfrm>
        </p:spPr>
        <p:txBody>
          <a:bodyPr vert="eaVert"/>
          <a:lstStyle>
            <a:lvl1pPr>
              <a:defRPr/>
            </a:lvl1pPr>
          </a:lstStyle>
          <a:p>
            <a:pPr lvl="0"/>
            <a:r>
              <a:rPr lang="el-GR"/>
              <a:t>Kλικ για επεξεργασία του τίτλου</a:t>
            </a:r>
            <a:endParaRPr lang="en-US"/>
          </a:p>
        </p:txBody>
      </p:sp>
      <p:sp>
        <p:nvSpPr>
          <p:cNvPr id="3" name="2 - Θέση κατακόρυφου κειμένου"/>
          <p:cNvSpPr txBox="1">
            <a:spLocks noGrp="1"/>
          </p:cNvSpPr>
          <p:nvPr>
            <p:ph type="body" orient="vert" idx="1"/>
          </p:nvPr>
        </p:nvSpPr>
        <p:spPr>
          <a:xfrm>
            <a:off x="504035" y="605479"/>
            <a:ext cx="6888431" cy="6450223"/>
          </a:xfrm>
        </p:spPr>
        <p:txBody>
          <a:bodyPr vert="eaVert"/>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ημερομηνίας"/>
          <p:cNvSpPr txBox="1">
            <a:spLocks noGrp="1"/>
          </p:cNvSpPr>
          <p:nvPr>
            <p:ph type="dt" sz="half" idx="7"/>
          </p:nvPr>
        </p:nvSpPr>
        <p:spPr/>
        <p:txBody>
          <a:bodyPr/>
          <a:lstStyle>
            <a:lvl1pPr>
              <a:defRPr/>
            </a:lvl1pPr>
          </a:lstStyle>
          <a:p>
            <a:pPr lvl="0"/>
            <a:endParaRPr lang="el-GR"/>
          </a:p>
        </p:txBody>
      </p:sp>
      <p:sp>
        <p:nvSpPr>
          <p:cNvPr id="5" name="4 - Θέση υποσέλιδου"/>
          <p:cNvSpPr txBox="1">
            <a:spLocks noGrp="1"/>
          </p:cNvSpPr>
          <p:nvPr>
            <p:ph type="ftr" sz="quarter" idx="9"/>
          </p:nvPr>
        </p:nvSpPr>
        <p:spPr/>
        <p:txBody>
          <a:bodyPr/>
          <a:lstStyle>
            <a:lvl1pPr>
              <a:defRPr/>
            </a:lvl1pPr>
          </a:lstStyle>
          <a:p>
            <a:pPr lvl="0"/>
            <a:endParaRPr lang="el-GR"/>
          </a:p>
        </p:txBody>
      </p:sp>
      <p:sp>
        <p:nvSpPr>
          <p:cNvPr id="6" name="5 - Θέση αριθμού διαφάνειας"/>
          <p:cNvSpPr txBox="1">
            <a:spLocks noGrp="1"/>
          </p:cNvSpPr>
          <p:nvPr>
            <p:ph type="sldNum" sz="quarter" idx="8"/>
          </p:nvPr>
        </p:nvSpPr>
        <p:spPr/>
        <p:txBody>
          <a:bodyPr/>
          <a:lstStyle>
            <a:lvl1pPr>
              <a:defRPr/>
            </a:lvl1pPr>
          </a:lstStyle>
          <a:p>
            <a:pPr lvl="0"/>
            <a:fld id="{62236630-1169-4704-80D0-504C5BBB9430}" type="slidenum">
              <a:t>‹#›</a:t>
            </a:fld>
            <a:endParaRPr lang="el-G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21 - Τίτλος"/>
          <p:cNvSpPr txBox="1">
            <a:spLocks noGrp="1"/>
          </p:cNvSpPr>
          <p:nvPr>
            <p:ph type="title"/>
          </p:nvPr>
        </p:nvSpPr>
        <p:spPr/>
        <p:txBody>
          <a:bodyPr/>
          <a:lstStyle>
            <a:lvl1pPr>
              <a:defRPr/>
            </a:lvl1pPr>
          </a:lstStyle>
          <a:p>
            <a:pPr lvl="0"/>
            <a:r>
              <a:rPr lang="el-GR"/>
              <a:t>Kλικ για επεξεργασία του τίτλου</a:t>
            </a:r>
            <a:endParaRPr lang="en-US"/>
          </a:p>
        </p:txBody>
      </p:sp>
      <p:sp>
        <p:nvSpPr>
          <p:cNvPr id="3" name="26 - Θέση περιεχομένου"/>
          <p:cNvSpPr txBox="1">
            <a:spLocks noGrp="1"/>
          </p:cNvSpPr>
          <p:nvPr>
            <p:ph idx="1"/>
          </p:nvPr>
        </p:nvSpPr>
        <p:spPr/>
        <p:txBody>
          <a:bodyPr/>
          <a:lstStyle>
            <a:lvl1pPr>
              <a:defRPr/>
            </a:lvl1pPr>
            <a:lvl2pPr>
              <a:defRPr/>
            </a:lvl2pPr>
            <a:lvl3pPr>
              <a:defRPr/>
            </a:lvl3pPr>
            <a:lvl4pPr>
              <a:defRPr/>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24 - Θέση ημερομηνίας"/>
          <p:cNvSpPr txBox="1">
            <a:spLocks noGrp="1"/>
          </p:cNvSpPr>
          <p:nvPr>
            <p:ph type="dt" sz="half" idx="7"/>
          </p:nvPr>
        </p:nvSpPr>
        <p:spPr/>
        <p:txBody>
          <a:bodyPr/>
          <a:lstStyle>
            <a:lvl1pPr>
              <a:defRPr/>
            </a:lvl1pPr>
          </a:lstStyle>
          <a:p>
            <a:pPr lvl="0"/>
            <a:endParaRPr lang="el-GR"/>
          </a:p>
        </p:txBody>
      </p:sp>
      <p:sp>
        <p:nvSpPr>
          <p:cNvPr id="5" name="18 - Θέση υποσέλιδου"/>
          <p:cNvSpPr txBox="1">
            <a:spLocks noGrp="1"/>
          </p:cNvSpPr>
          <p:nvPr>
            <p:ph type="ftr" sz="quarter" idx="9"/>
          </p:nvPr>
        </p:nvSpPr>
        <p:spPr>
          <a:xfrm>
            <a:off x="3948242" y="83996"/>
            <a:ext cx="3192197" cy="318485"/>
          </a:xfrm>
        </p:spPr>
        <p:txBody>
          <a:bodyPr/>
          <a:lstStyle>
            <a:lvl1pPr>
              <a:defRPr/>
            </a:lvl1pPr>
          </a:lstStyle>
          <a:p>
            <a:pPr lvl="0"/>
            <a:endParaRPr lang="el-GR"/>
          </a:p>
        </p:txBody>
      </p:sp>
      <p:sp>
        <p:nvSpPr>
          <p:cNvPr id="6" name="15 - Θέση αριθμού διαφάνειας"/>
          <p:cNvSpPr txBox="1">
            <a:spLocks noGrp="1"/>
          </p:cNvSpPr>
          <p:nvPr>
            <p:ph type="sldNum" sz="quarter" idx="8"/>
          </p:nvPr>
        </p:nvSpPr>
        <p:spPr>
          <a:xfrm>
            <a:off x="9072557" y="7136334"/>
            <a:ext cx="836694" cy="272143"/>
          </a:xfrm>
        </p:spPr>
        <p:txBody>
          <a:bodyPr/>
          <a:lstStyle>
            <a:lvl1pPr>
              <a:defRPr/>
            </a:lvl1pPr>
          </a:lstStyle>
          <a:p>
            <a:pPr lvl="0"/>
            <a:fld id="{77EA4CAC-5ABF-476B-B909-192FC0C4118F}" type="slidenum">
              <a:t>‹#›</a:t>
            </a:fld>
            <a:endParaRPr lang="el-GR"/>
          </a:p>
        </p:txBody>
      </p:sp>
    </p:spTree>
  </p:cSld>
  <p:clrMapOvr>
    <a:masterClrMapping/>
  </p:clrMapOvr>
  <p:transition>
    <p:dissolv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Pr>
        <a:blipFill>
          <a:blip r:embed="rId2" r:link="rId3" cstate="print"/>
          <a:stretch>
            <a:fillRect/>
          </a:stretch>
        </a:blipFill>
        <a:effectLst/>
      </p:bgPr>
    </p:bg>
    <p:spTree>
      <p:nvGrpSpPr>
        <p:cNvPr id="1" name=""/>
        <p:cNvGrpSpPr/>
        <p:nvPr/>
      </p:nvGrpSpPr>
      <p:grpSpPr>
        <a:xfrm>
          <a:off x="0" y="0"/>
          <a:ext cx="0" cy="0"/>
          <a:chOff x="0" y="0"/>
          <a:chExt cx="0" cy="0"/>
        </a:xfrm>
      </p:grpSpPr>
      <p:sp>
        <p:nvSpPr>
          <p:cNvPr id="2" name="6 - Ευθεία γραμμή σύνδεσης"/>
          <p:cNvSpPr/>
          <p:nvPr/>
        </p:nvSpPr>
        <p:spPr>
          <a:xfrm>
            <a:off x="567037" y="379736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Franklin Gothic Book"/>
            </a:endParaRPr>
          </a:p>
        </p:txBody>
      </p:sp>
      <p:sp>
        <p:nvSpPr>
          <p:cNvPr id="3" name="5 - Θέση κειμένου"/>
          <p:cNvSpPr txBox="1">
            <a:spLocks noGrp="1"/>
          </p:cNvSpPr>
          <p:nvPr>
            <p:ph type="body" idx="1"/>
          </p:nvPr>
        </p:nvSpPr>
        <p:spPr>
          <a:xfrm>
            <a:off x="420029" y="1847920"/>
            <a:ext cx="9324575" cy="1343939"/>
          </a:xfrm>
        </p:spPr>
        <p:txBody>
          <a:bodyPr anchor="b"/>
          <a:lstStyle>
            <a:lvl1pPr marL="0" indent="0" algn="r">
              <a:spcBef>
                <a:spcPts val="500"/>
              </a:spcBef>
              <a:buNone/>
              <a:defRPr sz="2200">
                <a:solidFill>
                  <a:srgbClr val="DDD2B1"/>
                </a:solidFill>
              </a:defRPr>
            </a:lvl1pPr>
          </a:lstStyle>
          <a:p>
            <a:pPr lvl="0"/>
            <a:r>
              <a:rPr lang="el-GR"/>
              <a:t>Kλικ για επεξεργασία των στυλ του υποδείγματος</a:t>
            </a:r>
          </a:p>
        </p:txBody>
      </p:sp>
      <p:sp>
        <p:nvSpPr>
          <p:cNvPr id="4" name="18 - Θέση ημερομηνίας"/>
          <p:cNvSpPr txBox="1">
            <a:spLocks noGrp="1"/>
          </p:cNvSpPr>
          <p:nvPr>
            <p:ph type="dt" sz="half" idx="7"/>
          </p:nvPr>
        </p:nvSpPr>
        <p:spPr/>
        <p:txBody>
          <a:bodyPr/>
          <a:lstStyle>
            <a:lvl1pPr>
              <a:defRPr/>
            </a:lvl1pPr>
          </a:lstStyle>
          <a:p>
            <a:pPr lvl="0"/>
            <a:endParaRPr lang="el-GR"/>
          </a:p>
        </p:txBody>
      </p:sp>
      <p:sp>
        <p:nvSpPr>
          <p:cNvPr id="5" name="10 - Θέση υποσέλιδου"/>
          <p:cNvSpPr txBox="1">
            <a:spLocks noGrp="1"/>
          </p:cNvSpPr>
          <p:nvPr>
            <p:ph type="ftr" sz="quarter" idx="9"/>
          </p:nvPr>
        </p:nvSpPr>
        <p:spPr/>
        <p:txBody>
          <a:bodyPr/>
          <a:lstStyle>
            <a:lvl1pPr>
              <a:defRPr/>
            </a:lvl1pPr>
          </a:lstStyle>
          <a:p>
            <a:pPr lvl="0"/>
            <a:endParaRPr lang="el-GR"/>
          </a:p>
        </p:txBody>
      </p:sp>
      <p:sp>
        <p:nvSpPr>
          <p:cNvPr id="6" name="15 - Θέση αριθμού διαφάνειας"/>
          <p:cNvSpPr txBox="1">
            <a:spLocks noGrp="1"/>
          </p:cNvSpPr>
          <p:nvPr>
            <p:ph type="sldNum" sz="quarter" idx="8"/>
          </p:nvPr>
        </p:nvSpPr>
        <p:spPr/>
        <p:txBody>
          <a:bodyPr/>
          <a:lstStyle>
            <a:lvl1pPr>
              <a:defRPr/>
            </a:lvl1pPr>
          </a:lstStyle>
          <a:p>
            <a:pPr lvl="0"/>
            <a:fld id="{1F2F9C8E-1EE9-4F7F-84BB-FCF0065DD6E4}" type="slidenum">
              <a:t>‹#›</a:t>
            </a:fld>
            <a:endParaRPr lang="el-GR"/>
          </a:p>
        </p:txBody>
      </p:sp>
      <p:sp>
        <p:nvSpPr>
          <p:cNvPr id="7" name="7 - Τίτλος"/>
          <p:cNvSpPr txBox="1">
            <a:spLocks noGrp="1"/>
          </p:cNvSpPr>
          <p:nvPr>
            <p:ph type="title"/>
          </p:nvPr>
        </p:nvSpPr>
        <p:spPr>
          <a:xfrm>
            <a:off x="198964" y="3248616"/>
            <a:ext cx="9576593" cy="1306046"/>
          </a:xfrm>
        </p:spPr>
        <p:txBody>
          <a:bodyPr anchor="t"/>
          <a:lstStyle>
            <a:lvl1pPr algn="r">
              <a:defRPr>
                <a:solidFill>
                  <a:srgbClr val="FBEEC9"/>
                </a:solidFill>
              </a:defRPr>
            </a:lvl1pPr>
          </a:lstStyle>
          <a:p>
            <a:pPr lvl="0"/>
            <a:r>
              <a:rPr lang="el-GR"/>
              <a:t>Kλικ για επεξεργασία του τίτλου</a:t>
            </a:r>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9 - Τίτλος"/>
          <p:cNvSpPr txBox="1">
            <a:spLocks noGrp="1"/>
          </p:cNvSpPr>
          <p:nvPr>
            <p:ph type="title"/>
          </p:nvPr>
        </p:nvSpPr>
        <p:spPr>
          <a:xfrm>
            <a:off x="332658" y="503980"/>
            <a:ext cx="9576593" cy="927320"/>
          </a:xfrm>
        </p:spPr>
        <p:txBody>
          <a:bodyPr/>
          <a:lstStyle>
            <a:lvl1pPr>
              <a:defRPr/>
            </a:lvl1pPr>
          </a:lstStyle>
          <a:p>
            <a:pPr lvl="0"/>
            <a:r>
              <a:rPr lang="el-GR"/>
              <a:t>Kλικ για επεξεργασία του τίτλου</a:t>
            </a:r>
            <a:endParaRPr lang="en-US"/>
          </a:p>
        </p:txBody>
      </p:sp>
      <p:sp>
        <p:nvSpPr>
          <p:cNvPr id="3" name="13 - Θέση περιεχομένου"/>
          <p:cNvSpPr txBox="1">
            <a:spLocks noGrp="1"/>
          </p:cNvSpPr>
          <p:nvPr>
            <p:ph idx="1"/>
          </p:nvPr>
        </p:nvSpPr>
        <p:spPr>
          <a:xfrm>
            <a:off x="336023" y="1763923"/>
            <a:ext cx="4620289" cy="5207773"/>
          </a:xfrm>
        </p:spPr>
        <p:txBody>
          <a:bodyPr/>
          <a:lstStyle>
            <a:lvl1pPr>
              <a:spcBef>
                <a:spcPts val="700"/>
              </a:spcBef>
              <a:defRPr sz="3100"/>
            </a:lvl1pPr>
            <a:lvl2pPr>
              <a:spcBef>
                <a:spcPts val="600"/>
              </a:spcBef>
              <a:defRPr sz="2600"/>
            </a:lvl2pPr>
            <a:lvl3pPr>
              <a:spcBef>
                <a:spcPts val="500"/>
              </a:spcBef>
              <a:defRPr sz="2200"/>
            </a:lvl3pPr>
            <a:lvl4pPr>
              <a:defRPr sz="2000"/>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2 - Θέση περιεχομένου"/>
          <p:cNvSpPr txBox="1">
            <a:spLocks noGrp="1"/>
          </p:cNvSpPr>
          <p:nvPr>
            <p:ph idx="2"/>
          </p:nvPr>
        </p:nvSpPr>
        <p:spPr>
          <a:xfrm>
            <a:off x="5124315" y="1763923"/>
            <a:ext cx="4788301" cy="5207773"/>
          </a:xfrm>
        </p:spPr>
        <p:txBody>
          <a:bodyPr/>
          <a:lstStyle>
            <a:lvl1pPr>
              <a:spcBef>
                <a:spcPts val="700"/>
              </a:spcBef>
              <a:defRPr sz="3100"/>
            </a:lvl1pPr>
            <a:lvl2pPr>
              <a:spcBef>
                <a:spcPts val="600"/>
              </a:spcBef>
              <a:defRPr sz="2600"/>
            </a:lvl2pPr>
            <a:lvl3pPr>
              <a:spcBef>
                <a:spcPts val="500"/>
              </a:spcBef>
              <a:defRPr sz="2200"/>
            </a:lvl3pPr>
            <a:lvl4pPr>
              <a:defRPr sz="2000"/>
            </a:lvl4pPr>
            <a:lvl5pPr>
              <a:defRPr/>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20 - Θέση ημερομηνίας"/>
          <p:cNvSpPr txBox="1">
            <a:spLocks noGrp="1"/>
          </p:cNvSpPr>
          <p:nvPr>
            <p:ph type="dt" sz="half" idx="7"/>
          </p:nvPr>
        </p:nvSpPr>
        <p:spPr/>
        <p:txBody>
          <a:bodyPr/>
          <a:lstStyle>
            <a:lvl1pPr>
              <a:defRPr/>
            </a:lvl1pPr>
          </a:lstStyle>
          <a:p>
            <a:pPr lvl="0"/>
            <a:endParaRPr lang="el-GR"/>
          </a:p>
        </p:txBody>
      </p:sp>
      <p:sp>
        <p:nvSpPr>
          <p:cNvPr id="6" name="9 - Θέση υποσέλιδου"/>
          <p:cNvSpPr txBox="1">
            <a:spLocks noGrp="1"/>
          </p:cNvSpPr>
          <p:nvPr>
            <p:ph type="ftr" sz="quarter" idx="9"/>
          </p:nvPr>
        </p:nvSpPr>
        <p:spPr/>
        <p:txBody>
          <a:bodyPr/>
          <a:lstStyle>
            <a:lvl1pPr>
              <a:defRPr/>
            </a:lvl1pPr>
          </a:lstStyle>
          <a:p>
            <a:pPr lvl="0"/>
            <a:endParaRPr lang="el-GR"/>
          </a:p>
        </p:txBody>
      </p:sp>
      <p:sp>
        <p:nvSpPr>
          <p:cNvPr id="7" name="30 - Θέση αριθμού διαφάνειας"/>
          <p:cNvSpPr txBox="1">
            <a:spLocks noGrp="1"/>
          </p:cNvSpPr>
          <p:nvPr>
            <p:ph type="sldNum" sz="quarter" idx="8"/>
          </p:nvPr>
        </p:nvSpPr>
        <p:spPr/>
        <p:txBody>
          <a:bodyPr/>
          <a:lstStyle>
            <a:lvl1pPr>
              <a:defRPr/>
            </a:lvl1pPr>
          </a:lstStyle>
          <a:p>
            <a:pPr lvl="0"/>
            <a:fld id="{85232B13-1C59-47CC-BC7E-CCB69A8F8B06}" type="slidenum">
              <a:t>‹#›</a:t>
            </a:fld>
            <a:endParaRPr lang="el-GR"/>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28 - Τίτλος"/>
          <p:cNvSpPr txBox="1">
            <a:spLocks noGrp="1"/>
          </p:cNvSpPr>
          <p:nvPr>
            <p:ph type="title"/>
          </p:nvPr>
        </p:nvSpPr>
        <p:spPr>
          <a:xfrm>
            <a:off x="336023" y="5963744"/>
            <a:ext cx="9492587" cy="972958"/>
          </a:xfrm>
        </p:spPr>
        <p:txBody>
          <a:bodyPr/>
          <a:lstStyle>
            <a:lvl1pPr>
              <a:defRPr/>
            </a:lvl1pPr>
          </a:lstStyle>
          <a:p>
            <a:pPr lvl="0"/>
            <a:r>
              <a:rPr lang="el-GR"/>
              <a:t>Kλικ για επεξεργασία του τίτλου</a:t>
            </a:r>
            <a:endParaRPr lang="en-US"/>
          </a:p>
        </p:txBody>
      </p:sp>
      <p:sp>
        <p:nvSpPr>
          <p:cNvPr id="3" name="12 - Θέση κειμένου"/>
          <p:cNvSpPr txBox="1">
            <a:spLocks noGrp="1"/>
          </p:cNvSpPr>
          <p:nvPr>
            <p:ph type="body" idx="1"/>
          </p:nvPr>
        </p:nvSpPr>
        <p:spPr>
          <a:xfrm>
            <a:off x="310274" y="734967"/>
            <a:ext cx="4730035" cy="705221"/>
          </a:xfrm>
        </p:spPr>
        <p:txBody>
          <a:bodyPr anchor="ctr"/>
          <a:lstStyle>
            <a:lvl1pPr marL="0" indent="0">
              <a:spcBef>
                <a:spcPts val="500"/>
              </a:spcBef>
              <a:buNone/>
              <a:defRPr sz="2000" cap="all">
                <a:solidFill>
                  <a:srgbClr val="B0761F"/>
                </a:solidFill>
                <a:latin typeface="Franklin Gothic Medium"/>
              </a:defRPr>
            </a:lvl1pPr>
          </a:lstStyle>
          <a:p>
            <a:pPr lvl="0"/>
            <a:r>
              <a:rPr lang="el-GR"/>
              <a:t>Kλικ για επεξεργασία των στυλ του υποδείγματος</a:t>
            </a:r>
          </a:p>
        </p:txBody>
      </p:sp>
      <p:sp>
        <p:nvSpPr>
          <p:cNvPr id="4" name="24 - Θέση κειμένου"/>
          <p:cNvSpPr txBox="1">
            <a:spLocks noGrp="1"/>
          </p:cNvSpPr>
          <p:nvPr>
            <p:ph type="body" idx="3"/>
          </p:nvPr>
        </p:nvSpPr>
        <p:spPr>
          <a:xfrm>
            <a:off x="5120813" y="734967"/>
            <a:ext cx="4731901" cy="705221"/>
          </a:xfrm>
        </p:spPr>
        <p:txBody>
          <a:bodyPr anchor="ctr"/>
          <a:lstStyle>
            <a:lvl1pPr marL="0" indent="0">
              <a:spcBef>
                <a:spcPts val="500"/>
              </a:spcBef>
              <a:buNone/>
              <a:defRPr sz="2000" cap="all">
                <a:solidFill>
                  <a:srgbClr val="B0761F"/>
                </a:solidFill>
                <a:latin typeface="Franklin Gothic Medium"/>
              </a:defRPr>
            </a:lvl1pPr>
          </a:lstStyle>
          <a:p>
            <a:pPr lvl="0"/>
            <a:r>
              <a:rPr lang="el-GR"/>
              <a:t>Kλικ για επεξεργασία των στυλ του υποδείγματος</a:t>
            </a:r>
          </a:p>
        </p:txBody>
      </p:sp>
      <p:sp>
        <p:nvSpPr>
          <p:cNvPr id="5" name="3 - Θέση περιεχομένου"/>
          <p:cNvSpPr txBox="1">
            <a:spLocks noGrp="1"/>
          </p:cNvSpPr>
          <p:nvPr>
            <p:ph idx="2"/>
          </p:nvPr>
        </p:nvSpPr>
        <p:spPr>
          <a:xfrm>
            <a:off x="310274" y="1450686"/>
            <a:ext cx="4730035" cy="4345064"/>
          </a:xfrm>
        </p:spPr>
        <p:txBody>
          <a:bodyPr/>
          <a:lstStyle>
            <a:lvl1pPr>
              <a:spcBef>
                <a:spcPts val="600"/>
              </a:spcBef>
              <a:defRPr sz="26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27 - Θέση περιεχομένου"/>
          <p:cNvSpPr txBox="1">
            <a:spLocks noGrp="1"/>
          </p:cNvSpPr>
          <p:nvPr>
            <p:ph idx="4"/>
          </p:nvPr>
        </p:nvSpPr>
        <p:spPr>
          <a:xfrm>
            <a:off x="5124901" y="1450686"/>
            <a:ext cx="4727813" cy="4345064"/>
          </a:xfrm>
        </p:spPr>
        <p:txBody>
          <a:bodyPr/>
          <a:lstStyle>
            <a:lvl1pPr>
              <a:spcBef>
                <a:spcPts val="600"/>
              </a:spcBef>
              <a:defRPr sz="2600"/>
            </a:lvl1pPr>
            <a:lvl2pPr>
              <a:spcBef>
                <a:spcPts val="500"/>
              </a:spcBef>
              <a:defRPr sz="2200"/>
            </a:lvl2pPr>
            <a:lvl3pPr>
              <a:spcBef>
                <a:spcPts val="500"/>
              </a:spcBef>
              <a:defRPr sz="2000"/>
            </a:lvl3pPr>
            <a:lvl4pPr>
              <a:spcBef>
                <a:spcPts val="400"/>
              </a:spcBef>
              <a:defRPr sz="1800"/>
            </a:lvl4pPr>
            <a:lvl5pPr>
              <a:spcBef>
                <a:spcPts val="400"/>
              </a:spcBef>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txBox="1">
            <a:spLocks noGrp="1"/>
          </p:cNvSpPr>
          <p:nvPr>
            <p:ph type="dt" sz="half" idx="7"/>
          </p:nvPr>
        </p:nvSpPr>
        <p:spPr/>
        <p:txBody>
          <a:bodyPr/>
          <a:lstStyle>
            <a:lvl1pPr>
              <a:defRPr/>
            </a:lvl1pPr>
          </a:lstStyle>
          <a:p>
            <a:pPr lvl="0"/>
            <a:endParaRPr lang="el-GR"/>
          </a:p>
        </p:txBody>
      </p:sp>
      <p:sp>
        <p:nvSpPr>
          <p:cNvPr id="8" name="5 - Θέση υποσέλιδου"/>
          <p:cNvSpPr txBox="1">
            <a:spLocks noGrp="1"/>
          </p:cNvSpPr>
          <p:nvPr>
            <p:ph type="ftr" sz="quarter" idx="9"/>
          </p:nvPr>
        </p:nvSpPr>
        <p:spPr/>
        <p:txBody>
          <a:bodyPr/>
          <a:lstStyle>
            <a:lvl1pPr>
              <a:defRPr/>
            </a:lvl1pPr>
          </a:lstStyle>
          <a:p>
            <a:pPr lvl="0"/>
            <a:endParaRPr lang="el-GR"/>
          </a:p>
        </p:txBody>
      </p:sp>
      <p:sp>
        <p:nvSpPr>
          <p:cNvPr id="9" name="6 - Θέση αριθμού διαφάνειας"/>
          <p:cNvSpPr txBox="1">
            <a:spLocks noGrp="1"/>
          </p:cNvSpPr>
          <p:nvPr>
            <p:ph type="sldNum" sz="quarter" idx="8"/>
          </p:nvPr>
        </p:nvSpPr>
        <p:spPr>
          <a:xfrm>
            <a:off x="9072567" y="7139690"/>
            <a:ext cx="840050" cy="272143"/>
          </a:xfrm>
        </p:spPr>
        <p:txBody>
          <a:bodyPr/>
          <a:lstStyle>
            <a:lvl1pPr>
              <a:defRPr/>
            </a:lvl1pPr>
          </a:lstStyle>
          <a:p>
            <a:pPr lvl="0"/>
            <a:fld id="{B42288CB-8AE8-4ABE-A6E0-3E399B22750F}" type="slidenum">
              <a:t>‹#›</a:t>
            </a:fld>
            <a:endParaRPr lang="el-GR"/>
          </a:p>
        </p:txBody>
      </p:sp>
      <p:sp>
        <p:nvSpPr>
          <p:cNvPr id="10" name="10 - Ευθεία γραμμή σύνδεσης"/>
          <p:cNvSpPr/>
          <p:nvPr/>
        </p:nvSpPr>
        <p:spPr>
          <a:xfrm>
            <a:off x="567037" y="6635718"/>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29 - Τίτλος"/>
          <p:cNvSpPr txBox="1">
            <a:spLocks noGrp="1"/>
          </p:cNvSpPr>
          <p:nvPr>
            <p:ph type="title"/>
          </p:nvPr>
        </p:nvSpPr>
        <p:spPr>
          <a:xfrm>
            <a:off x="332658" y="503980"/>
            <a:ext cx="9576593" cy="927320"/>
          </a:xfrm>
        </p:spPr>
        <p:txBody>
          <a:bodyPr/>
          <a:lstStyle>
            <a:lvl1pPr>
              <a:defRPr/>
            </a:lvl1pPr>
          </a:lstStyle>
          <a:p>
            <a:pPr lvl="0"/>
            <a:r>
              <a:rPr lang="el-GR"/>
              <a:t>Kλικ για επεξεργασία του τίτλου</a:t>
            </a:r>
            <a:endParaRPr lang="en-US"/>
          </a:p>
        </p:txBody>
      </p:sp>
      <p:sp>
        <p:nvSpPr>
          <p:cNvPr id="3" name="11 - Θέση ημερομηνίας"/>
          <p:cNvSpPr txBox="1">
            <a:spLocks noGrp="1"/>
          </p:cNvSpPr>
          <p:nvPr>
            <p:ph type="dt" sz="half" idx="7"/>
          </p:nvPr>
        </p:nvSpPr>
        <p:spPr/>
        <p:txBody>
          <a:bodyPr/>
          <a:lstStyle>
            <a:lvl1pPr>
              <a:defRPr/>
            </a:lvl1pPr>
          </a:lstStyle>
          <a:p>
            <a:pPr lvl="0"/>
            <a:endParaRPr lang="el-GR"/>
          </a:p>
        </p:txBody>
      </p:sp>
      <p:sp>
        <p:nvSpPr>
          <p:cNvPr id="4" name="20 - Θέση υποσέλιδου"/>
          <p:cNvSpPr txBox="1">
            <a:spLocks noGrp="1"/>
          </p:cNvSpPr>
          <p:nvPr>
            <p:ph type="ftr" sz="quarter" idx="9"/>
          </p:nvPr>
        </p:nvSpPr>
        <p:spPr/>
        <p:txBody>
          <a:bodyPr/>
          <a:lstStyle>
            <a:lvl1pPr>
              <a:defRPr/>
            </a:lvl1pPr>
          </a:lstStyle>
          <a:p>
            <a:pPr lvl="0"/>
            <a:endParaRPr lang="el-GR"/>
          </a:p>
        </p:txBody>
      </p:sp>
      <p:sp>
        <p:nvSpPr>
          <p:cNvPr id="5" name="5 - Θέση αριθμού διαφάνειας"/>
          <p:cNvSpPr txBox="1">
            <a:spLocks noGrp="1"/>
          </p:cNvSpPr>
          <p:nvPr>
            <p:ph type="sldNum" sz="quarter" idx="8"/>
          </p:nvPr>
        </p:nvSpPr>
        <p:spPr/>
        <p:txBody>
          <a:bodyPr/>
          <a:lstStyle>
            <a:lvl1pPr>
              <a:defRPr/>
            </a:lvl1pPr>
          </a:lstStyle>
          <a:p>
            <a:pPr lvl="0"/>
            <a:fld id="{748B15E6-2370-4E23-8249-D6A66112F058}" type="slidenum">
              <a:t>‹#›</a:t>
            </a:fld>
            <a:endParaRPr lang="el-G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2 - Θέση ημερομηνίας"/>
          <p:cNvSpPr txBox="1">
            <a:spLocks noGrp="1"/>
          </p:cNvSpPr>
          <p:nvPr>
            <p:ph type="dt" sz="half" idx="7"/>
          </p:nvPr>
        </p:nvSpPr>
        <p:spPr/>
        <p:txBody>
          <a:bodyPr/>
          <a:lstStyle>
            <a:lvl1pPr>
              <a:defRPr/>
            </a:lvl1pPr>
          </a:lstStyle>
          <a:p>
            <a:pPr lvl="0"/>
            <a:endParaRPr lang="el-GR"/>
          </a:p>
        </p:txBody>
      </p:sp>
      <p:sp>
        <p:nvSpPr>
          <p:cNvPr id="3" name="23 - Θέση υποσέλιδου"/>
          <p:cNvSpPr txBox="1">
            <a:spLocks noGrp="1"/>
          </p:cNvSpPr>
          <p:nvPr>
            <p:ph type="ftr" sz="quarter" idx="9"/>
          </p:nvPr>
        </p:nvSpPr>
        <p:spPr/>
        <p:txBody>
          <a:bodyPr/>
          <a:lstStyle>
            <a:lvl1pPr>
              <a:defRPr/>
            </a:lvl1pPr>
          </a:lstStyle>
          <a:p>
            <a:pPr lvl="0"/>
            <a:endParaRPr lang="el-GR"/>
          </a:p>
        </p:txBody>
      </p:sp>
      <p:sp>
        <p:nvSpPr>
          <p:cNvPr id="4" name="6 - Θέση αριθμού διαφάνειας"/>
          <p:cNvSpPr txBox="1">
            <a:spLocks noGrp="1"/>
          </p:cNvSpPr>
          <p:nvPr>
            <p:ph type="sldNum" sz="quarter" idx="8"/>
          </p:nvPr>
        </p:nvSpPr>
        <p:spPr/>
        <p:txBody>
          <a:bodyPr/>
          <a:lstStyle>
            <a:lvl1pPr>
              <a:defRPr/>
            </a:lvl1pPr>
          </a:lstStyle>
          <a:p>
            <a:pPr lvl="0"/>
            <a:fld id="{02E1D4EA-E18D-4D09-950F-944E0084B89F}" type="slidenum">
              <a:t>‹#›</a:t>
            </a:fld>
            <a:endParaRPr lang="el-GR"/>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7 - Ευθεία γραμμή σύνδεσης"/>
          <p:cNvSpPr/>
          <p:nvPr/>
        </p:nvSpPr>
        <p:spPr>
          <a:xfrm>
            <a:off x="567037" y="6447571"/>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11 - Τίτλος"/>
          <p:cNvSpPr txBox="1">
            <a:spLocks noGrp="1"/>
          </p:cNvSpPr>
          <p:nvPr>
            <p:ph type="title"/>
          </p:nvPr>
        </p:nvSpPr>
        <p:spPr>
          <a:xfrm>
            <a:off x="504035" y="6047741"/>
            <a:ext cx="9324575" cy="573978"/>
          </a:xfrm>
        </p:spPr>
        <p:txBody>
          <a:bodyPr/>
          <a:lstStyle>
            <a:lvl1pPr>
              <a:defRPr sz="2200" b="1"/>
            </a:lvl1pPr>
          </a:lstStyle>
          <a:p>
            <a:pPr lvl="0"/>
            <a:r>
              <a:rPr lang="el-GR"/>
              <a:t>Kλικ για επεξεργασία του τίτλου</a:t>
            </a:r>
            <a:endParaRPr lang="en-US"/>
          </a:p>
        </p:txBody>
      </p:sp>
      <p:sp>
        <p:nvSpPr>
          <p:cNvPr id="4" name="25 - Θέση κειμένου"/>
          <p:cNvSpPr txBox="1">
            <a:spLocks noGrp="1"/>
          </p:cNvSpPr>
          <p:nvPr>
            <p:ph type="body" idx="2"/>
          </p:nvPr>
        </p:nvSpPr>
        <p:spPr>
          <a:xfrm>
            <a:off x="504035" y="671974"/>
            <a:ext cx="3316455" cy="5291769"/>
          </a:xfrm>
        </p:spPr>
        <p:txBody>
          <a:bodyPr/>
          <a:lstStyle>
            <a:lvl1pPr marL="0" indent="0">
              <a:spcBef>
                <a:spcPts val="400"/>
              </a:spcBef>
              <a:buNone/>
              <a:defRPr sz="1500"/>
            </a:lvl1pPr>
          </a:lstStyle>
          <a:p>
            <a:pPr lvl="0"/>
            <a:r>
              <a:rPr lang="el-GR"/>
              <a:t>Kλικ για επεξεργασία των στυλ του υποδείγματος</a:t>
            </a:r>
          </a:p>
        </p:txBody>
      </p:sp>
      <p:sp>
        <p:nvSpPr>
          <p:cNvPr id="5" name="13 - Θέση περιεχομένου"/>
          <p:cNvSpPr txBox="1">
            <a:spLocks noGrp="1"/>
          </p:cNvSpPr>
          <p:nvPr>
            <p:ph idx="1"/>
          </p:nvPr>
        </p:nvSpPr>
        <p:spPr>
          <a:xfrm>
            <a:off x="3941246" y="671974"/>
            <a:ext cx="5887364" cy="5291769"/>
          </a:xfrm>
        </p:spPr>
        <p:txBody>
          <a:bodyPr/>
          <a:lstStyle>
            <a:lvl1pPr>
              <a:defRPr/>
            </a:lvl1pPr>
            <a:lvl2pPr>
              <a:defRPr/>
            </a:lvl2pPr>
            <a:lvl3pPr>
              <a:defRPr/>
            </a:lvl3pPr>
            <a:lvl4pPr>
              <a:defRPr/>
            </a:lvl4pPr>
            <a:lvl5pPr>
              <a:defRPr sz="22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24 - Θέση ημερομηνίας"/>
          <p:cNvSpPr txBox="1">
            <a:spLocks noGrp="1"/>
          </p:cNvSpPr>
          <p:nvPr>
            <p:ph type="dt" sz="half" idx="7"/>
          </p:nvPr>
        </p:nvSpPr>
        <p:spPr/>
        <p:txBody>
          <a:bodyPr/>
          <a:lstStyle>
            <a:lvl1pPr>
              <a:defRPr/>
            </a:lvl1pPr>
          </a:lstStyle>
          <a:p>
            <a:pPr lvl="0"/>
            <a:endParaRPr lang="el-GR"/>
          </a:p>
        </p:txBody>
      </p:sp>
      <p:sp>
        <p:nvSpPr>
          <p:cNvPr id="7" name="28 - Θέση υποσέλιδου"/>
          <p:cNvSpPr txBox="1">
            <a:spLocks noGrp="1"/>
          </p:cNvSpPr>
          <p:nvPr>
            <p:ph type="ftr" sz="quarter" idx="9"/>
          </p:nvPr>
        </p:nvSpPr>
        <p:spPr/>
        <p:txBody>
          <a:bodyPr/>
          <a:lstStyle>
            <a:lvl1pPr>
              <a:defRPr/>
            </a:lvl1pPr>
          </a:lstStyle>
          <a:p>
            <a:pPr lvl="0"/>
            <a:endParaRPr lang="el-GR"/>
          </a:p>
        </p:txBody>
      </p:sp>
      <p:sp>
        <p:nvSpPr>
          <p:cNvPr id="8" name="6 - Θέση αριθμού διαφάνειας"/>
          <p:cNvSpPr txBox="1">
            <a:spLocks noGrp="1"/>
          </p:cNvSpPr>
          <p:nvPr>
            <p:ph type="sldNum" sz="quarter" idx="8"/>
          </p:nvPr>
        </p:nvSpPr>
        <p:spPr/>
        <p:txBody>
          <a:bodyPr/>
          <a:lstStyle>
            <a:lvl1pPr>
              <a:defRPr/>
            </a:lvl1pPr>
          </a:lstStyle>
          <a:p>
            <a:pPr lvl="0"/>
            <a:fld id="{9ED4E864-D3B8-4746-AE17-E362169E71C9}" type="slidenum">
              <a:t>‹#›</a:t>
            </a:fld>
            <a:endParaRPr lang="el-GR"/>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2 - Θέση εικόνας"/>
          <p:cNvSpPr txBox="1">
            <a:spLocks noGrp="1"/>
          </p:cNvSpPr>
          <p:nvPr>
            <p:ph type="pic" idx="1"/>
          </p:nvPr>
        </p:nvSpPr>
        <p:spPr>
          <a:xfrm>
            <a:off x="3864236" y="679728"/>
            <a:ext cx="5544345" cy="4031827"/>
          </a:xfrm>
          <a:solidFill>
            <a:srgbClr val="FFFFFF"/>
          </a:solidFill>
          <a:ln w="6345">
            <a:solidFill>
              <a:srgbClr val="F0A22E"/>
            </a:solidFill>
            <a:prstDash val="solid"/>
          </a:ln>
        </p:spPr>
        <p:txBody>
          <a:bodyPr/>
          <a:lstStyle>
            <a:lvl1pPr marL="0" indent="0">
              <a:buNone/>
              <a:defRPr/>
            </a:lvl1pPr>
          </a:lstStyle>
          <a:p>
            <a:pPr lvl="0"/>
            <a:r>
              <a:rPr lang="el-GR"/>
              <a:t>Κάντε κλικ στο εικονίδιο για να προσθέσετε μια εικόνα</a:t>
            </a:r>
            <a:endParaRPr lang="en-US"/>
          </a:p>
        </p:txBody>
      </p:sp>
      <p:sp>
        <p:nvSpPr>
          <p:cNvPr id="3" name="6 - Θέση ημερομηνίας"/>
          <p:cNvSpPr txBox="1">
            <a:spLocks noGrp="1"/>
          </p:cNvSpPr>
          <p:nvPr>
            <p:ph type="dt" sz="half" idx="7"/>
          </p:nvPr>
        </p:nvSpPr>
        <p:spPr/>
        <p:txBody>
          <a:bodyPr/>
          <a:lstStyle>
            <a:lvl1pPr>
              <a:defRPr/>
            </a:lvl1pPr>
          </a:lstStyle>
          <a:p>
            <a:pPr lvl="0"/>
            <a:endParaRPr lang="el-GR"/>
          </a:p>
        </p:txBody>
      </p:sp>
      <p:sp>
        <p:nvSpPr>
          <p:cNvPr id="4" name="4 - Θέση υποσέλιδου"/>
          <p:cNvSpPr txBox="1">
            <a:spLocks noGrp="1"/>
          </p:cNvSpPr>
          <p:nvPr>
            <p:ph type="ftr" sz="quarter" idx="9"/>
          </p:nvPr>
        </p:nvSpPr>
        <p:spPr/>
        <p:txBody>
          <a:bodyPr/>
          <a:lstStyle>
            <a:lvl1pPr>
              <a:defRPr/>
            </a:lvl1pPr>
          </a:lstStyle>
          <a:p>
            <a:pPr lvl="0"/>
            <a:endParaRPr lang="el-GR"/>
          </a:p>
        </p:txBody>
      </p:sp>
      <p:sp>
        <p:nvSpPr>
          <p:cNvPr id="5" name="30 - Θέση αριθμού διαφάνειας"/>
          <p:cNvSpPr txBox="1">
            <a:spLocks noGrp="1"/>
          </p:cNvSpPr>
          <p:nvPr>
            <p:ph type="sldNum" sz="quarter" idx="8"/>
          </p:nvPr>
        </p:nvSpPr>
        <p:spPr/>
        <p:txBody>
          <a:bodyPr/>
          <a:lstStyle>
            <a:lvl1pPr>
              <a:defRPr/>
            </a:lvl1pPr>
          </a:lstStyle>
          <a:p>
            <a:pPr lvl="0"/>
            <a:fld id="{5DC17306-7AEB-46F7-AEA5-35BC84C8C057}" type="slidenum">
              <a:t>‹#›</a:t>
            </a:fld>
            <a:endParaRPr lang="el-GR"/>
          </a:p>
        </p:txBody>
      </p:sp>
      <p:sp>
        <p:nvSpPr>
          <p:cNvPr id="6" name="16 - Τίτλος"/>
          <p:cNvSpPr txBox="1">
            <a:spLocks noGrp="1"/>
          </p:cNvSpPr>
          <p:nvPr>
            <p:ph type="title"/>
          </p:nvPr>
        </p:nvSpPr>
        <p:spPr>
          <a:xfrm>
            <a:off x="420029" y="5504697"/>
            <a:ext cx="6468401" cy="575724"/>
          </a:xfrm>
        </p:spPr>
        <p:txBody>
          <a:bodyPr/>
          <a:lstStyle>
            <a:lvl1pPr>
              <a:defRPr sz="2200" b="1"/>
            </a:lvl1pPr>
          </a:lstStyle>
          <a:p>
            <a:pPr lvl="0"/>
            <a:r>
              <a:rPr lang="el-GR"/>
              <a:t>Kλικ για επεξεργασία του τίτλου</a:t>
            </a:r>
            <a:endParaRPr lang="en-US"/>
          </a:p>
        </p:txBody>
      </p:sp>
      <p:sp>
        <p:nvSpPr>
          <p:cNvPr id="7" name="25 - Θέση κειμένου"/>
          <p:cNvSpPr txBox="1">
            <a:spLocks noGrp="1"/>
          </p:cNvSpPr>
          <p:nvPr>
            <p:ph type="body" idx="2"/>
          </p:nvPr>
        </p:nvSpPr>
        <p:spPr>
          <a:xfrm>
            <a:off x="420029" y="6099349"/>
            <a:ext cx="6468401" cy="846963"/>
          </a:xfrm>
        </p:spPr>
        <p:txBody>
          <a:bodyPr lIns="120956" tIns="0"/>
          <a:lstStyle>
            <a:lvl1pPr marL="0" indent="0">
              <a:spcBef>
                <a:spcPts val="400"/>
              </a:spcBef>
              <a:buNone/>
              <a:defRPr sz="1500"/>
            </a:lvl1pPr>
          </a:lstStyle>
          <a:p>
            <a:pPr lvl="0"/>
            <a:r>
              <a:rPr lang="el-GR"/>
              <a:t>Kλικ για επεξεργασία των στυλ του υποδείγματος</a:t>
            </a:r>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0.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r:link="rId14" cstate="print"/>
          <a:stretch>
            <a:fillRect/>
          </a:stretch>
        </a:blipFill>
        <a:effectLst/>
      </p:bgPr>
    </p:bg>
    <p:spTree>
      <p:nvGrpSpPr>
        <p:cNvPr id="1" name=""/>
        <p:cNvGrpSpPr/>
        <p:nvPr/>
      </p:nvGrpSpPr>
      <p:grpSpPr>
        <a:xfrm>
          <a:off x="0" y="0"/>
          <a:ext cx="0" cy="0"/>
          <a:chOff x="0" y="0"/>
          <a:chExt cx="0" cy="0"/>
        </a:xfrm>
      </p:grpSpPr>
      <p:sp>
        <p:nvSpPr>
          <p:cNvPr id="2" name="6 - Ευθεία γραμμή σύνδεσης"/>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3" name="7 - Θέση κειμένου"/>
          <p:cNvSpPr txBox="1">
            <a:spLocks noGrp="1"/>
          </p:cNvSpPr>
          <p:nvPr>
            <p:ph type="body" idx="1"/>
          </p:nvPr>
        </p:nvSpPr>
        <p:spPr>
          <a:xfrm>
            <a:off x="336023" y="1713174"/>
            <a:ext cx="9576593" cy="4989039"/>
          </a:xfrm>
          <a:prstGeom prst="rect">
            <a:avLst/>
          </a:prstGeom>
          <a:noFill/>
          <a:ln>
            <a:noFill/>
          </a:ln>
        </p:spPr>
        <p:txBody>
          <a:bodyPr vert="horz" wrap="square" lIns="100794" tIns="50392" rIns="100794" bIns="50392" anchor="t" anchorCtr="0" compatLnSpc="1"/>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10 - Θέση ημερομηνίας"/>
          <p:cNvSpPr txBox="1">
            <a:spLocks noGrp="1"/>
          </p:cNvSpPr>
          <p:nvPr>
            <p:ph type="dt" sz="half" idx="2"/>
          </p:nvPr>
        </p:nvSpPr>
        <p:spPr>
          <a:xfrm>
            <a:off x="7140439" y="83996"/>
            <a:ext cx="2772168" cy="318485"/>
          </a:xfrm>
          <a:prstGeom prst="rect">
            <a:avLst/>
          </a:prstGeom>
          <a:noFill/>
          <a:ln>
            <a:noFill/>
          </a:ln>
        </p:spPr>
        <p:txBody>
          <a:bodyPr vert="horz" wrap="square" lIns="100794" tIns="50392" rIns="100794" bIns="50392" anchor="t" anchorCtr="0" compatLnSpc="1"/>
          <a:lstStyle>
            <a:lvl1pPr marL="0" marR="0" lvl="0" indent="0" algn="l" defTabSz="914400" rtl="0" fontAlgn="auto" hangingPunct="1">
              <a:lnSpc>
                <a:spcPct val="100000"/>
              </a:lnSpc>
              <a:spcBef>
                <a:spcPts val="0"/>
              </a:spcBef>
              <a:spcAft>
                <a:spcPts val="0"/>
              </a:spcAft>
              <a:buNone/>
              <a:tabLst/>
              <a:defRPr lang="el-GR" sz="1300" b="0" i="0" u="none" strike="noStrike" kern="1200" cap="none" spc="0" baseline="0">
                <a:solidFill>
                  <a:srgbClr val="D38E27"/>
                </a:solidFill>
                <a:uFillTx/>
                <a:latin typeface="Franklin Gothic Book"/>
              </a:defRPr>
            </a:lvl1pPr>
          </a:lstStyle>
          <a:p>
            <a:pPr lvl="0"/>
            <a:endParaRPr lang="el-GR"/>
          </a:p>
        </p:txBody>
      </p:sp>
      <p:sp>
        <p:nvSpPr>
          <p:cNvPr id="5" name="27 - Θέση υποσέλιδου"/>
          <p:cNvSpPr txBox="1">
            <a:spLocks noGrp="1"/>
          </p:cNvSpPr>
          <p:nvPr>
            <p:ph type="ftr" sz="quarter" idx="3"/>
          </p:nvPr>
        </p:nvSpPr>
        <p:spPr>
          <a:xfrm>
            <a:off x="3444215" y="83996"/>
            <a:ext cx="3696233" cy="318485"/>
          </a:xfrm>
          <a:prstGeom prst="rect">
            <a:avLst/>
          </a:prstGeom>
          <a:noFill/>
          <a:ln>
            <a:noFill/>
          </a:ln>
        </p:spPr>
        <p:txBody>
          <a:bodyPr vert="horz" wrap="square" lIns="100794" tIns="50392" rIns="100794" bIns="50392" anchor="t" anchorCtr="0" compatLnSpc="1"/>
          <a:lstStyle>
            <a:lvl1pPr marL="0" marR="0" lvl="0" indent="0" algn="r" defTabSz="914400" rtl="0" fontAlgn="auto" hangingPunct="1">
              <a:lnSpc>
                <a:spcPct val="100000"/>
              </a:lnSpc>
              <a:spcBef>
                <a:spcPts val="0"/>
              </a:spcBef>
              <a:spcAft>
                <a:spcPts val="0"/>
              </a:spcAft>
              <a:buNone/>
              <a:tabLst/>
              <a:defRPr lang="el-GR" sz="1300" b="0" i="0" u="none" strike="noStrike" kern="1200" cap="none" spc="0" baseline="0">
                <a:solidFill>
                  <a:srgbClr val="D38E27"/>
                </a:solidFill>
                <a:uFillTx/>
                <a:latin typeface="Franklin Gothic Book"/>
              </a:defRPr>
            </a:lvl1pPr>
          </a:lstStyle>
          <a:p>
            <a:pPr lvl="0"/>
            <a:endParaRPr lang="el-GR"/>
          </a:p>
        </p:txBody>
      </p:sp>
      <p:sp>
        <p:nvSpPr>
          <p:cNvPr id="6" name="4 - Θέση αριθμού διαφάνειας"/>
          <p:cNvSpPr txBox="1">
            <a:spLocks noGrp="1"/>
          </p:cNvSpPr>
          <p:nvPr>
            <p:ph type="sldNum" sz="quarter" idx="4"/>
          </p:nvPr>
        </p:nvSpPr>
        <p:spPr>
          <a:xfrm>
            <a:off x="9072567" y="7139690"/>
            <a:ext cx="840050" cy="269491"/>
          </a:xfrm>
          <a:prstGeom prst="rect">
            <a:avLst/>
          </a:prstGeom>
          <a:noFill/>
          <a:ln>
            <a:noFill/>
          </a:ln>
        </p:spPr>
        <p:txBody>
          <a:bodyPr vert="horz" wrap="square" lIns="100794" tIns="50392" rIns="100794" bIns="50392" anchor="t" anchorCtr="0" compatLnSpc="1"/>
          <a:lstStyle>
            <a:lvl1pPr marL="0" marR="0" lvl="0" indent="0" algn="r" defTabSz="914400" rtl="0" fontAlgn="auto" hangingPunct="1">
              <a:lnSpc>
                <a:spcPct val="100000"/>
              </a:lnSpc>
              <a:spcBef>
                <a:spcPts val="0"/>
              </a:spcBef>
              <a:spcAft>
                <a:spcPts val="0"/>
              </a:spcAft>
              <a:buNone/>
              <a:tabLst/>
              <a:defRPr lang="el-GR" sz="1300" b="0" i="0" u="none" strike="noStrike" kern="1200" cap="none" spc="0" baseline="0">
                <a:solidFill>
                  <a:srgbClr val="D38E27"/>
                </a:solidFill>
                <a:uFillTx/>
                <a:latin typeface="Franklin Gothic Book"/>
              </a:defRPr>
            </a:lvl1pPr>
          </a:lstStyle>
          <a:p>
            <a:pPr lvl="0"/>
            <a:fld id="{26CCE315-476E-4E23-B99C-3EF0B9DF4D60}" type="slidenum">
              <a:t>‹#›</a:t>
            </a:fld>
            <a:endParaRPr lang="el-GR"/>
          </a:p>
        </p:txBody>
      </p:sp>
      <p:sp>
        <p:nvSpPr>
          <p:cNvPr id="7" name="9 - Θέση τίτλου"/>
          <p:cNvSpPr txBox="1">
            <a:spLocks noGrp="1"/>
          </p:cNvSpPr>
          <p:nvPr>
            <p:ph type="title"/>
          </p:nvPr>
        </p:nvSpPr>
        <p:spPr>
          <a:xfrm>
            <a:off x="336023" y="503980"/>
            <a:ext cx="9576593" cy="923955"/>
          </a:xfrm>
          <a:prstGeom prst="rect">
            <a:avLst/>
          </a:prstGeom>
          <a:noFill/>
          <a:ln>
            <a:noFill/>
          </a:ln>
        </p:spPr>
        <p:txBody>
          <a:bodyPr vert="horz" wrap="square" lIns="100794" tIns="50392" rIns="100794" bIns="50392" anchor="ctr" anchorCtr="0" compatLnSpc="1"/>
          <a:lstStyle/>
          <a:p>
            <a:pPr lvl="0"/>
            <a:r>
              <a:rPr lang="el-GR"/>
              <a:t>Kλικ για επεξεργασία του τίτλου</a:t>
            </a:r>
            <a:endParaRPr lang="en-US"/>
          </a:p>
        </p:txBody>
      </p:sp>
      <p:sp>
        <p:nvSpPr>
          <p:cNvPr id="8" name="8 - Ευθεία γραμμή σύνδεσης"/>
          <p:cNvSpPr/>
          <p:nvPr/>
        </p:nvSpPr>
        <p:spPr>
          <a:xfrm>
            <a:off x="567037" y="1158416"/>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
        <p:nvSpPr>
          <p:cNvPr id="9" name="11 - Ευθεία γραμμή σύνδεσης"/>
          <p:cNvSpPr/>
          <p:nvPr/>
        </p:nvSpPr>
        <p:spPr>
          <a:xfrm>
            <a:off x="567037" y="1166234"/>
            <a:ext cx="9513591" cy="2624"/>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F0A22E">
                <a:alpha val="0"/>
              </a:srgbClr>
            </a:solidFill>
            <a:prstDash val="solid"/>
            <a:round/>
          </a:ln>
        </p:spPr>
        <p:txBody>
          <a:bodyPr vert="horz" wrap="square" lIns="100794" tIns="50392" rIns="100794" bIns="50392"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Franklin Gothic Book"/>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marL="0" marR="0" lvl="0" indent="0" algn="l" defTabSz="914400" rtl="0" fontAlgn="auto" hangingPunct="1">
        <a:lnSpc>
          <a:spcPct val="100000"/>
        </a:lnSpc>
        <a:spcBef>
          <a:spcPts val="0"/>
        </a:spcBef>
        <a:spcAft>
          <a:spcPts val="0"/>
        </a:spcAft>
        <a:buNone/>
        <a:tabLst/>
        <a:defRPr lang="el-GR" sz="4000" b="0" i="0" u="none" strike="noStrike" kern="1200" cap="all" spc="0" baseline="0">
          <a:solidFill>
            <a:srgbClr val="4E3B30"/>
          </a:solidFill>
          <a:uFillTx/>
          <a:latin typeface="Franklin Gothic Medium"/>
        </a:defRPr>
      </a:lvl1pPr>
    </p:titleStyle>
    <p:bodyStyle>
      <a:lvl1pPr marL="377976" marR="0" lvl="0" indent="-377976" algn="l" defTabSz="914400" rtl="0" fontAlgn="auto" hangingPunct="1">
        <a:lnSpc>
          <a:spcPct val="100000"/>
        </a:lnSpc>
        <a:spcBef>
          <a:spcPts val="800"/>
        </a:spcBef>
        <a:spcAft>
          <a:spcPts val="0"/>
        </a:spcAft>
        <a:buClr>
          <a:srgbClr val="F0A22E"/>
        </a:buClr>
        <a:buSzPct val="70000"/>
        <a:buFont typeface="Wingdings 2"/>
        <a:buChar char=""/>
        <a:tabLst/>
        <a:defRPr lang="el-GR" sz="3500" b="0" i="0" u="none" strike="noStrike" kern="1200" cap="none" spc="0" baseline="0">
          <a:solidFill>
            <a:srgbClr val="4E3B30"/>
          </a:solidFill>
          <a:uFillTx/>
          <a:latin typeface="Franklin Gothic Book"/>
        </a:defRPr>
      </a:lvl1pPr>
      <a:lvl2pPr marL="818954" marR="0" lvl="1" indent="-314983" algn="l" defTabSz="914400" rtl="0" fontAlgn="auto" hangingPunct="1">
        <a:lnSpc>
          <a:spcPct val="100000"/>
        </a:lnSpc>
        <a:spcBef>
          <a:spcPts val="700"/>
        </a:spcBef>
        <a:spcAft>
          <a:spcPts val="0"/>
        </a:spcAft>
        <a:buClr>
          <a:srgbClr val="F0A22E"/>
        </a:buClr>
        <a:buSzPct val="70000"/>
        <a:buFont typeface="Wingdings 2"/>
        <a:buChar char=""/>
        <a:tabLst/>
        <a:defRPr lang="el-GR" sz="3100" b="0" i="0" u="none" strike="noStrike" kern="1200" cap="none" spc="0" baseline="0">
          <a:solidFill>
            <a:srgbClr val="4E3B30"/>
          </a:solidFill>
          <a:uFillTx/>
          <a:latin typeface="Franklin Gothic Book"/>
        </a:defRPr>
      </a:lvl2pPr>
      <a:lvl3pPr marL="1259933" marR="0" lvl="2" indent="-251990" algn="l" defTabSz="914400" rtl="0" fontAlgn="auto" hangingPunct="1">
        <a:lnSpc>
          <a:spcPct val="100000"/>
        </a:lnSpc>
        <a:spcBef>
          <a:spcPts val="600"/>
        </a:spcBef>
        <a:spcAft>
          <a:spcPts val="0"/>
        </a:spcAft>
        <a:buClr>
          <a:srgbClr val="F0A22E"/>
        </a:buClr>
        <a:buSzPct val="70000"/>
        <a:buFont typeface="Wingdings 2"/>
        <a:buChar char=""/>
        <a:tabLst/>
        <a:defRPr lang="el-GR" sz="2600" b="0" i="0" u="none" strike="noStrike" kern="1200" cap="none" spc="0" baseline="0">
          <a:solidFill>
            <a:srgbClr val="4E3B30"/>
          </a:solidFill>
          <a:uFillTx/>
          <a:latin typeface="Franklin Gothic Book"/>
        </a:defRPr>
      </a:lvl3pPr>
      <a:lvl4pPr marL="1763895" marR="0" lvl="3" indent="-251990" algn="l" defTabSz="914400" rtl="0" fontAlgn="auto" hangingPunct="1">
        <a:lnSpc>
          <a:spcPct val="100000"/>
        </a:lnSpc>
        <a:spcBef>
          <a:spcPts val="500"/>
        </a:spcBef>
        <a:spcAft>
          <a:spcPts val="0"/>
        </a:spcAft>
        <a:buClr>
          <a:srgbClr val="F0A22E"/>
        </a:buClr>
        <a:buSzPct val="70000"/>
        <a:buFont typeface="Wingdings 2"/>
        <a:buChar char=""/>
        <a:tabLst/>
        <a:defRPr lang="el-GR" sz="2200" b="0" i="0" u="none" strike="noStrike" kern="1200" cap="none" spc="0" baseline="0">
          <a:solidFill>
            <a:srgbClr val="4E3B30"/>
          </a:solidFill>
          <a:uFillTx/>
          <a:latin typeface="Franklin Gothic Book"/>
        </a:defRPr>
      </a:lvl4pPr>
      <a:lvl5pPr marL="2267867" marR="0" lvl="4" indent="-251990" algn="l" defTabSz="914400" rtl="0" fontAlgn="auto" hangingPunct="1">
        <a:lnSpc>
          <a:spcPct val="100000"/>
        </a:lnSpc>
        <a:spcBef>
          <a:spcPts val="500"/>
        </a:spcBef>
        <a:spcAft>
          <a:spcPts val="0"/>
        </a:spcAft>
        <a:buClr>
          <a:srgbClr val="F0A22E"/>
        </a:buClr>
        <a:buSzPct val="60000"/>
        <a:buFont typeface="Wingdings 2"/>
        <a:buChar char=""/>
        <a:tabLst/>
        <a:defRPr lang="el-GR" sz="2000" b="0" i="0" u="none" strike="noStrike" kern="1200" cap="none" spc="0" baseline="0">
          <a:solidFill>
            <a:srgbClr val="4E3B30"/>
          </a:solidFill>
          <a:uFillTx/>
          <a:latin typeface="Franklin Gothic Book"/>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1 - Τίτλος"/>
          <p:cNvSpPr txBox="1">
            <a:spLocks noGrp="1"/>
          </p:cNvSpPr>
          <p:nvPr>
            <p:ph type="ctrTitle"/>
          </p:nvPr>
        </p:nvSpPr>
        <p:spPr/>
        <p:txBody>
          <a:bodyPr/>
          <a:lstStyle/>
          <a:p>
            <a:pPr lvl="0"/>
            <a:r>
              <a:rPr lang="el-GR"/>
              <a:t>Η Μικρασιατική εκστρατεία</a:t>
            </a:r>
            <a:endParaRPr lang="en-US"/>
          </a:p>
        </p:txBody>
      </p:sp>
      <p:sp>
        <p:nvSpPr>
          <p:cNvPr id="3" name="2 - Υπότιτλος"/>
          <p:cNvSpPr txBox="1">
            <a:spLocks noGrp="1"/>
          </p:cNvSpPr>
          <p:nvPr>
            <p:ph type="subTitle" idx="1"/>
          </p:nvPr>
        </p:nvSpPr>
        <p:spPr/>
        <p:txBody>
          <a:bodyPr/>
          <a:lstStyle/>
          <a:p>
            <a:pPr lvl="0"/>
            <a:r>
              <a:rPr lang="el-GR" b="1"/>
              <a:t>Σ. Ηλιάδου-Τάχου</a:t>
            </a:r>
          </a:p>
          <a:p>
            <a:pPr lvl="0"/>
            <a:r>
              <a:rPr lang="el-GR" b="1"/>
              <a:t>Καθηγήτρια Πανεπιστημίου Δυτικής Μακεδονίας</a:t>
            </a:r>
            <a:endParaRPr lang="en-US" b="1"/>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 εξαρσησ εθνικισμου</a:t>
            </a:r>
          </a:p>
        </p:txBody>
      </p:sp>
      <p:sp>
        <p:nvSpPr>
          <p:cNvPr id="3" name="2 - Θέση περιεχομένου"/>
          <p:cNvSpPr txBox="1">
            <a:spLocks noGrp="1"/>
          </p:cNvSpPr>
          <p:nvPr>
            <p:ph idx="1"/>
          </p:nvPr>
        </p:nvSpPr>
        <p:spPr/>
        <p:txBody>
          <a:bodyPr/>
          <a:lstStyle/>
          <a:p>
            <a:pPr lvl="0"/>
            <a:r>
              <a:rPr lang="el-GR" b="1"/>
              <a:t>Οι ντόπιοι Έλληνες και Αρμένιοι της Σμύρνης αντιμετώπισαν την απόβαση ως αρχή της απελευθέρωσης.</a:t>
            </a:r>
          </a:p>
          <a:p>
            <a:pPr lvl="0"/>
            <a:r>
              <a:rPr lang="el-GR" b="1"/>
              <a:t>Οι Τούρκοι έβλεπαν τους Έλληνες ως κατακτητές στον τόπο τους. </a:t>
            </a:r>
          </a:p>
          <a:p>
            <a:pPr lvl="0"/>
            <a:r>
              <a:rPr lang="el-GR" b="1"/>
              <a:t>Το μεγαλύτερο μέρος του τούρκικου στρατού στην περιοχή παραδόθηκε στα συμμαχικά στρατεύματα ή κατέφυγε στην ύπαιθρο.</a:t>
            </a:r>
          </a:p>
        </p:txBody>
      </p:sp>
    </p:spTree>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name="Slide10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ΚΑΘΕΣΤΩΣ ΠΑΤΡΙΑΡΧΕΙΟΥ</a:t>
            </a:r>
          </a:p>
        </p:txBody>
      </p:sp>
      <p:sp>
        <p:nvSpPr>
          <p:cNvPr id="3" name="2 - Θέση περιεχομένου"/>
          <p:cNvSpPr txBox="1">
            <a:spLocks noGrp="1"/>
          </p:cNvSpPr>
          <p:nvPr>
            <p:ph idx="1"/>
          </p:nvPr>
        </p:nvSpPr>
        <p:spPr/>
        <p:txBody>
          <a:bodyPr/>
          <a:lstStyle/>
          <a:p>
            <a:pPr lvl="0"/>
            <a:r>
              <a:rPr lang="el-GR" b="1"/>
              <a:t>Ο Πατριάρχης  έχασε την ιδιότητα του </a:t>
            </a:r>
            <a:r>
              <a:rPr lang="el-GR" b="1" i="1"/>
              <a:t>Εθνάρχη</a:t>
            </a:r>
            <a:r>
              <a:rPr lang="el-GR" b="1"/>
              <a:t> και το Πατριαρχείο τέθηκε υπό ειδικό διεθνές νομικό καθεστώς.</a:t>
            </a:r>
          </a:p>
          <a:p>
            <a:pPr lvl="0"/>
            <a:r>
              <a:rPr lang="el-GR" b="1"/>
              <a:t>Σε αντάλλαγμα, η Τουρκία παραιτήθηκε από όλες τις διεκδικήσεις για τις παλιές περιοχές της Οθωμανικής Αυτοκρατορίας εκτός των συνόρων της και εγγυήθηκε τα δικαιώματα των μειονοτήτων στην Τουρκία. </a:t>
            </a:r>
          </a:p>
        </p:txBody>
      </p:sp>
    </p:spTree>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name="Slide10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ΑΝΤΑΛΛΑΓΗ</a:t>
            </a:r>
          </a:p>
        </p:txBody>
      </p:sp>
      <p:sp>
        <p:nvSpPr>
          <p:cNvPr id="3" name="2 - Θέση περιεχομένου"/>
          <p:cNvSpPr txBox="1">
            <a:spLocks noGrp="1"/>
          </p:cNvSpPr>
          <p:nvPr>
            <p:ph idx="1"/>
          </p:nvPr>
        </p:nvSpPr>
        <p:spPr/>
        <p:txBody>
          <a:bodyPr/>
          <a:lstStyle/>
          <a:p>
            <a:pPr lvl="0"/>
            <a:r>
              <a:rPr lang="el-GR" b="1"/>
              <a:t>Με ξεχωριστή συμφωνία μεταξύ Ελλάδας και Τουρκίας αποφασίστηκε η υποχρεωτική  ανταλλαγή πληθυσμών από τις δύο χώρες και η αποστρατικοποίηση κάποιων νησιών του Αιγαίου</a:t>
            </a:r>
          </a:p>
        </p:txBody>
      </p:sp>
    </p:spTree>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name="Slide10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ΕΚΤΑΣΗ ΑΝΤΑΛΛΑΓΗΣ</a:t>
            </a:r>
          </a:p>
        </p:txBody>
      </p:sp>
      <p:sp>
        <p:nvSpPr>
          <p:cNvPr id="3" name="2 - Θέση περιεχομένου"/>
          <p:cNvSpPr txBox="1">
            <a:spLocks noGrp="1"/>
          </p:cNvSpPr>
          <p:nvPr>
            <p:ph idx="1"/>
          </p:nvPr>
        </p:nvSpPr>
        <p:spPr/>
        <p:txBody>
          <a:bodyPr/>
          <a:lstStyle/>
          <a:p>
            <a:pPr lvl="0"/>
            <a:r>
              <a:rPr lang="el-GR" b="1"/>
              <a:t>Η ανταλλαγή μειονοτήτων που πραγματοποιήθηκε προκάλεσε μεγάλες μετακινήσεις πληθυσμών.</a:t>
            </a:r>
          </a:p>
          <a:p>
            <a:pPr lvl="0"/>
            <a:r>
              <a:rPr lang="el-GR" b="1"/>
              <a:t>Μετακινήθηκαν από τη Μικρά Ασία  στην Ελλάδα 1.650.000 Τούρκοι υπήκοοι χριστιανικού θρησκεύματος και από την Ελλάδα στην Τουρκία 670.000 Έλληνες υπήκοοι μουσουλμάνοι.</a:t>
            </a:r>
          </a:p>
        </p:txBody>
      </p:sp>
    </p:spTree>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name="Slide10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 κριτήριο τηΣ θρησκείαΣ</a:t>
            </a:r>
          </a:p>
        </p:txBody>
      </p:sp>
      <p:sp>
        <p:nvSpPr>
          <p:cNvPr id="3" name="2 - Θέση περιεχομένου"/>
          <p:cNvSpPr txBox="1">
            <a:spLocks noGrp="1"/>
          </p:cNvSpPr>
          <p:nvPr>
            <p:ph idx="1"/>
          </p:nvPr>
        </p:nvSpPr>
        <p:spPr/>
        <p:txBody>
          <a:bodyPr/>
          <a:lstStyle/>
          <a:p>
            <a:pPr lvl="0"/>
            <a:r>
              <a:rPr lang="el-GR" b="1"/>
              <a:t>Η θρησκεία και όχι η ράτσα αποτέλεσε το βασικό κριτήριο για την ανταλλαγή .</a:t>
            </a:r>
          </a:p>
          <a:p>
            <a:pPr lvl="0"/>
            <a:r>
              <a:rPr lang="el-GR" b="1"/>
              <a:t>Σύμφωνα με το άρθρο 2β της συνθήκης χρησιμοποιήθηκε ο όρος </a:t>
            </a:r>
            <a:r>
              <a:rPr lang="el-GR" b="1" i="1"/>
              <a:t>Μουσουλμάνοι</a:t>
            </a:r>
            <a:r>
              <a:rPr lang="el-GR" b="1"/>
              <a:t> και όχι </a:t>
            </a:r>
            <a:r>
              <a:rPr lang="el-GR" b="1" i="1"/>
              <a:t>Τούρκοι</a:t>
            </a:r>
            <a:r>
              <a:rPr lang="el-GR" b="1"/>
              <a:t>.</a:t>
            </a:r>
          </a:p>
          <a:p>
            <a:pPr lvl="0"/>
            <a:r>
              <a:rPr lang="el-GR" b="1"/>
              <a:t>Αυτό οφείλεται  και στο ότι η Τουρκία ήθελε όλοι οι μουσουλμάνοι της Δυτικής Θράκης να παραμείνουν. </a:t>
            </a:r>
          </a:p>
        </p:txBody>
      </p:sp>
    </p:spTree>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name="Slide10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ΑΝΑΛΛΑΞΙΜΟΙ</a:t>
            </a:r>
          </a:p>
        </p:txBody>
      </p:sp>
      <p:sp>
        <p:nvSpPr>
          <p:cNvPr id="3" name="2 - Θέση περιεχομένου"/>
          <p:cNvSpPr txBox="1">
            <a:spLocks noGrp="1"/>
          </p:cNvSpPr>
          <p:nvPr>
            <p:ph idx="1"/>
          </p:nvPr>
        </p:nvSpPr>
        <p:spPr/>
        <p:txBody>
          <a:bodyPr/>
          <a:lstStyle/>
          <a:p>
            <a:pPr lvl="0"/>
            <a:r>
              <a:rPr lang="el-GR" b="1"/>
              <a:t>Μεταξύ των ανταλλάξιμων περιλαμβάνονταν επίσης οι Έλληνες του Πόντου, αλλά και τουρκόφωνοι Έλληνες, όπως τουρκόφωνοι Πόντιοι και Καραμανλήδες, καθώς και ελληνόφωνοι μουσουλμάνοι, όπως οι  Βαλαάδες της Δυτικής Μακεδονίας.</a:t>
            </a:r>
          </a:p>
          <a:p>
            <a:pPr lvl="0"/>
            <a:r>
              <a:rPr lang="el-GR" b="1"/>
              <a:t>Μαζί με τους Έλληνες, πέρασε στην Ελλάδα και αριθμός Αρμενίων και Συροχαλδαίων</a:t>
            </a:r>
            <a:r>
              <a:rPr lang="el-GR"/>
              <a:t>. </a:t>
            </a:r>
            <a:endParaRPr lang="el-GR" b="1"/>
          </a:p>
          <a:p>
            <a:pPr lvl="0"/>
            <a:endParaRPr lang="el-GR"/>
          </a:p>
          <a:p>
            <a:pPr lvl="0"/>
            <a:endParaRPr lang="el-GR"/>
          </a:p>
        </p:txBody>
      </p:sp>
    </p:spTree>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name="Slide10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ΕΞΑΙΡΕΘΗΚΑΝ</a:t>
            </a:r>
          </a:p>
        </p:txBody>
      </p:sp>
      <p:sp>
        <p:nvSpPr>
          <p:cNvPr id="3" name="2 - Θέση περιεχομένου"/>
          <p:cNvSpPr txBox="1">
            <a:spLocks noGrp="1"/>
          </p:cNvSpPr>
          <p:nvPr>
            <p:ph idx="1"/>
          </p:nvPr>
        </p:nvSpPr>
        <p:spPr/>
        <p:txBody>
          <a:bodyPr/>
          <a:lstStyle/>
          <a:p>
            <a:pPr lvl="0"/>
            <a:r>
              <a:rPr lang="el-GR" b="1"/>
              <a:t>Α) οι Έλληνες κάτοικοι της νομαρχίας της Κωνσταντινούπολης (οι 125.000 μόνιμοι κάτοικοι της Κωνσταντινούπολης, των Πριγκηπονήσων και των περιχώρων, οι οποίοι ήταν εγκατεστημένοι πριν από τις  30.10.1918</a:t>
            </a:r>
          </a:p>
          <a:p>
            <a:pPr lvl="0"/>
            <a:r>
              <a:rPr lang="el-GR" b="1"/>
              <a:t>β) οι κάτοικοι της Ίμβρου και της Τενέδου (6.000 κάτοικοι)</a:t>
            </a:r>
          </a:p>
          <a:p>
            <a:pPr lvl="0"/>
            <a:r>
              <a:rPr lang="el-GR" b="1"/>
              <a:t>Γ) στην Ελλάδα παρέμειναν 110.000 Μουσουλμάνοι της Δυτικής Θράκης</a:t>
            </a:r>
          </a:p>
          <a:p>
            <a:pPr lvl="0"/>
            <a:endParaRPr lang="el-G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Επεισόδια κατά την αποβαση</a:t>
            </a:r>
            <a:endParaRPr lang="en-US"/>
          </a:p>
        </p:txBody>
      </p:sp>
      <p:sp>
        <p:nvSpPr>
          <p:cNvPr id="3" name="2 - Θέση περιεχομένου"/>
          <p:cNvSpPr txBox="1">
            <a:spLocks noGrp="1"/>
          </p:cNvSpPr>
          <p:nvPr>
            <p:ph idx="1"/>
          </p:nvPr>
        </p:nvSpPr>
        <p:spPr/>
        <p:txBody>
          <a:bodyPr/>
          <a:lstStyle/>
          <a:p>
            <a:pPr lvl="0"/>
            <a:r>
              <a:rPr lang="el-GR" b="1"/>
              <a:t>Ενώ ο χριστιανικός πληθυσμός της πόλης πανηγύριζε, τα ελληνικά στρατεύματα, παρέλασαν μπροστά από το διοικητήριο (Κονάκ).</a:t>
            </a:r>
          </a:p>
          <a:p>
            <a:pPr lvl="0"/>
            <a:r>
              <a:rPr lang="el-GR" b="1"/>
              <a:t>Ύστερα από «μια προβληματικά εκτελεσμένη διαταγή», ακούστηκε ο πρώτος πυροβολισμός.</a:t>
            </a:r>
          </a:p>
          <a:p>
            <a:pPr lvl="0"/>
            <a:r>
              <a:rPr lang="el-GR" b="1"/>
              <a:t> </a:t>
            </a:r>
            <a:r>
              <a:rPr lang="el-GR" sz="2400" b="1"/>
              <a:t>Έφη Αλλαμανή-Κρίστα Παναγιωτοπούλου, «Η ελληνική απόβαση στη Σμύρνη. Προετοιμασία και πραγματοποίηση», Ιστορία του Ελληνικού Έθνους, τομ.ΙΕ', Εκδοτική Αθηνών, Αθήνα, 1978, σελ.118. </a:t>
            </a:r>
            <a:r>
              <a:rPr lang="el-GR" sz="2200" b="1"/>
              <a:t>Νεράτζης, Χ.Το Έπος Της Μικρασίας 1919‐1922. Μορφωτικός Κόσμος, σελ.165.  </a:t>
            </a:r>
            <a:endParaRPr lang="en-US" sz="2000" b="1"/>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αντιφασεισ των πηγων</a:t>
            </a:r>
            <a:endParaRPr lang="en-US"/>
          </a:p>
        </p:txBody>
      </p:sp>
      <p:sp>
        <p:nvSpPr>
          <p:cNvPr id="3" name="2 - Θέση περιεχομένου"/>
          <p:cNvSpPr txBox="1">
            <a:spLocks noGrp="1"/>
          </p:cNvSpPr>
          <p:nvPr>
            <p:ph idx="1"/>
          </p:nvPr>
        </p:nvSpPr>
        <p:spPr/>
        <p:txBody>
          <a:bodyPr/>
          <a:lstStyle/>
          <a:p>
            <a:pPr lvl="0">
              <a:lnSpc>
                <a:spcPct val="80000"/>
              </a:lnSpc>
              <a:spcBef>
                <a:spcPts val="600"/>
              </a:spcBef>
            </a:pPr>
            <a:r>
              <a:rPr lang="el-GR" sz="2700" b="1"/>
              <a:t>η πατρότητα του πρώτου πυροβολισμού δεν έχει διευκρινιστεί. </a:t>
            </a:r>
            <a:r>
              <a:rPr lang="en-US" sz="2700" b="1"/>
              <a:t>Toynbee (2007), Smith (2004)  </a:t>
            </a:r>
            <a:r>
              <a:rPr lang="el-GR" sz="2700" b="1"/>
              <a:t>.</a:t>
            </a:r>
          </a:p>
          <a:p>
            <a:pPr lvl="0">
              <a:lnSpc>
                <a:spcPct val="80000"/>
              </a:lnSpc>
              <a:spcBef>
                <a:spcPts val="600"/>
              </a:spcBef>
            </a:pPr>
            <a:r>
              <a:rPr lang="el-GR" sz="2700" b="1"/>
              <a:t>μεγάλο μέρος του παρευρισκομένου πλήθους, ήταν οπλισμένο «</a:t>
            </a:r>
            <a:r>
              <a:rPr lang="el-GR" sz="2700" b="1" i="1"/>
              <a:t>Οι διοργανωτές της συνάντησης  ελευθέρωσαν Τούρκους  από την φυλακή και διέρρηξαν το οπλοφυλάκιο στρατώνων και ξεκίνησαν να διανέμουν όπλα  στους Μουσουλμάνους». </a:t>
            </a:r>
            <a:r>
              <a:rPr lang="el-GR" sz="2700" b="1"/>
              <a:t>Mango, A. (2001). Atatürk. London: John Murray, σελ. 217 </a:t>
            </a:r>
          </a:p>
          <a:p>
            <a:pPr lvl="0">
              <a:lnSpc>
                <a:spcPct val="80000"/>
              </a:lnSpc>
              <a:spcBef>
                <a:spcPts val="600"/>
              </a:spcBef>
            </a:pPr>
            <a:r>
              <a:rPr lang="el-GR" sz="2700" b="1"/>
              <a:t>Ο θάνατος του έλληνα στρατιώτη από το πρώτο πυροβολισμό είναι ασαφής. </a:t>
            </a:r>
            <a:r>
              <a:rPr lang="el-GR" sz="2700" b="1" i="1"/>
              <a:t>Γενικό Επιτελείο Στρατού Διεύθυνση Ιστορίας Στρατού. (2001). Επίτομη  Ιστορία Της Εκστρατείας Στη Μικρά Ασία 1919‐1922. Αθήνα: Διεύθυνση Ιστορίας Στρατού, </a:t>
            </a:r>
            <a:r>
              <a:rPr lang="el-GR" sz="2700" b="1"/>
              <a:t>… </a:t>
            </a:r>
          </a:p>
          <a:p>
            <a:pPr lvl="0">
              <a:lnSpc>
                <a:spcPct val="80000"/>
              </a:lnSpc>
              <a:spcBef>
                <a:spcPts val="600"/>
              </a:spcBef>
            </a:pPr>
            <a:r>
              <a:rPr lang="el-GR" sz="2700" b="1" i="1"/>
              <a:t>«σκοτώθηκαν δύο έλληνες στρατιώτες  κατά την πρώτη μέρα</a:t>
            </a:r>
            <a:r>
              <a:rPr lang="el-GR" sz="2700"/>
              <a:t> »</a:t>
            </a:r>
            <a:endParaRPr lang="en-US" sz="270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Εικασιεσ</a:t>
            </a:r>
            <a:endParaRPr lang="en-US"/>
          </a:p>
        </p:txBody>
      </p:sp>
      <p:sp>
        <p:nvSpPr>
          <p:cNvPr id="3" name="2 - Θέση περιεχομένου"/>
          <p:cNvSpPr txBox="1">
            <a:spLocks noGrp="1"/>
          </p:cNvSpPr>
          <p:nvPr>
            <p:ph idx="1"/>
          </p:nvPr>
        </p:nvSpPr>
        <p:spPr/>
        <p:txBody>
          <a:bodyPr/>
          <a:lstStyle/>
          <a:p>
            <a:pPr lvl="0"/>
            <a:r>
              <a:rPr lang="el-GR" b="1"/>
              <a:t>Εκδοχή 1</a:t>
            </a:r>
            <a:r>
              <a:rPr lang="el-GR" b="1" baseline="30000"/>
              <a:t>η</a:t>
            </a:r>
            <a:r>
              <a:rPr lang="el-GR" b="1"/>
              <a:t>¨: Ο πυροβολισμός ήταν πράξη ενός εθνικιστή Τούρκου πολίτη, ονόματι Aziz (Ben de Yazdim,1796-7). (</a:t>
            </a:r>
            <a:r>
              <a:rPr lang="en-US" b="1"/>
              <a:t>Mango)</a:t>
            </a:r>
            <a:endParaRPr lang="el-GR" b="1"/>
          </a:p>
          <a:p>
            <a:pPr lvl="0"/>
            <a:r>
              <a:rPr lang="el-GR" b="1"/>
              <a:t>Εκδοχή 2</a:t>
            </a:r>
            <a:r>
              <a:rPr lang="el-GR" b="1" baseline="30000"/>
              <a:t>η</a:t>
            </a:r>
            <a:r>
              <a:rPr lang="el-GR" b="1"/>
              <a:t> :Ο πυροβολισμός οφείλεται στον Τούρκο δημοσιογράφο, Hasan Tahsin (Tekeli and Ilkin, 76), ο οποίος στην πραγματικότητα ήταν ένας πρώην πράκτορας της Teşkilât-I Mahusa και εργαζόταν με ψεύτικο όνομα.</a:t>
            </a:r>
            <a:r>
              <a:rPr lang="de-DE" b="1"/>
              <a:t> </a:t>
            </a:r>
            <a:endParaRPr lang="el-GR" b="1"/>
          </a:p>
          <a:p>
            <a:pPr lvl="0"/>
            <a:r>
              <a:rPr lang="de-DE" sz="2400" b="1"/>
              <a:t>Jaschke, G. (1965). Die Welt des Islams, New Series , 10 (1/2), σσ. 105‐107</a:t>
            </a:r>
            <a:r>
              <a:rPr lang="de-DE" sz="2400"/>
              <a:t>.</a:t>
            </a:r>
            <a:r>
              <a:rPr lang="el-GR" sz="2400"/>
              <a:t> </a:t>
            </a:r>
            <a:endParaRPr lang="en-US" sz="240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ΕΛΛΗΝΙΚΗ ΕΚΔΟΧΗ</a:t>
            </a:r>
          </a:p>
        </p:txBody>
      </p:sp>
      <p:sp>
        <p:nvSpPr>
          <p:cNvPr id="3" name="2 - Θέση περιεχομένου"/>
          <p:cNvSpPr txBox="1">
            <a:spLocks noGrp="1"/>
          </p:cNvSpPr>
          <p:nvPr>
            <p:ph idx="1"/>
          </p:nvPr>
        </p:nvSpPr>
        <p:spPr/>
        <p:txBody>
          <a:bodyPr/>
          <a:lstStyle/>
          <a:p>
            <a:pPr lvl="0"/>
            <a:r>
              <a:rPr lang="el-GR" b="1"/>
              <a:t>Ο ελληνικός στρατός βρισκόταν κάτω από τις οδηγίες του μεράρχου, συνταγματάρχη Ν. Ζαφειρίου. </a:t>
            </a:r>
          </a:p>
          <a:p>
            <a:pPr lvl="0"/>
            <a:r>
              <a:rPr lang="el-GR" b="1"/>
              <a:t>Πρώτη φάλαγγα που ξεκίνησε για τα ενδότερα ήταν αυτή του ταγματάρχη Κ. Τζαβέλα</a:t>
            </a:r>
            <a:r>
              <a:rPr lang="el-GR"/>
              <a:t>.</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ΠΥΡΟΒΟΛΙΣΜΟΙ</a:t>
            </a:r>
          </a:p>
        </p:txBody>
      </p:sp>
      <p:sp>
        <p:nvSpPr>
          <p:cNvPr id="3" name="2 - Θέση περιεχομένου"/>
          <p:cNvSpPr txBox="1">
            <a:spLocks noGrp="1"/>
          </p:cNvSpPr>
          <p:nvPr>
            <p:ph idx="1"/>
          </p:nvPr>
        </p:nvSpPr>
        <p:spPr/>
        <p:txBody>
          <a:bodyPr/>
          <a:lstStyle/>
          <a:p>
            <a:pPr lvl="0"/>
            <a:r>
              <a:rPr lang="el-GR" sz="3200" b="1"/>
              <a:t>Οι άνδρες παρατάχθηκαν κατά τετράδες και προχώρησαν, ενώ δεξιά κι αριστερά τους ο κόσμος έτρεχε</a:t>
            </a:r>
          </a:p>
          <a:p>
            <a:pPr lvl="0"/>
            <a:r>
              <a:rPr lang="el-GR" sz="3200" b="1"/>
              <a:t>Σε μια στροφή, με το που φάνηκε κρατώντας υψωμένη τη σημαία ο σημαιοφόρος με τους παραστάτες εύζωνες, μια ομοβροντία ακούστηκε. Ο σημαιοφόρος κι ένας εύζωνας χτυπήθηκαν. Ταυτόχρονα, άρχισαν να πέφτουν πυροβολισμοί από παράθυρα ξενοδοχείων και σπιτιών. </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ΟΙ ΟΔΟΜΑΧΙΕΣ</a:t>
            </a:r>
          </a:p>
        </p:txBody>
      </p:sp>
      <p:sp>
        <p:nvSpPr>
          <p:cNvPr id="3" name="2 - Θέση περιεχομένου"/>
          <p:cNvSpPr txBox="1">
            <a:spLocks noGrp="1"/>
          </p:cNvSpPr>
          <p:nvPr>
            <p:ph idx="1"/>
          </p:nvPr>
        </p:nvSpPr>
        <p:spPr/>
        <p:txBody>
          <a:bodyPr/>
          <a:lstStyle/>
          <a:p>
            <a:pPr lvl="0"/>
            <a:r>
              <a:rPr lang="el-GR" b="1"/>
              <a:t>Οι Έλληνες ανασυντάχθηκαν γρήγορα και ξεκίνησαν συστηματική εκκαθάριση των οπλισμένων Τούρκων.</a:t>
            </a:r>
          </a:p>
          <a:p>
            <a:pPr lvl="0"/>
            <a:r>
              <a:rPr lang="el-GR" b="1"/>
              <a:t>Την ίδια ώρα ο κυβερνήτης του ιταλικού θωρηκτού στο λιμάνι ζητούσε να γίνει απόβαση Ιταλικών αγημάτων «για την αποκατάσταση της τάξης». Του την απαγόρευσε ο Βρετανός ναύαρχος.</a:t>
            </a:r>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ΑΠΟΚΑΤΑΣΤΑΣΗ ΤΗΣ ΤΑΞΗΣ</a:t>
            </a:r>
          </a:p>
        </p:txBody>
      </p:sp>
      <p:sp>
        <p:nvSpPr>
          <p:cNvPr id="3" name="2 - Θέση περιεχομένου"/>
          <p:cNvSpPr txBox="1">
            <a:spLocks noGrp="1"/>
          </p:cNvSpPr>
          <p:nvPr>
            <p:ph idx="1"/>
          </p:nvPr>
        </p:nvSpPr>
        <p:spPr/>
        <p:txBody>
          <a:bodyPr/>
          <a:lstStyle/>
          <a:p>
            <a:pPr lvl="0"/>
            <a:r>
              <a:rPr lang="el-GR" b="1"/>
              <a:t>Η τάξη αποκαταστάθηκε γύρω στις 4 μετά το μεσημέρι, με νεκρούς και τραυματίες πολλούς Έλληνες και Τούρκους.</a:t>
            </a:r>
          </a:p>
          <a:p>
            <a:pPr lvl="0"/>
            <a:r>
              <a:rPr lang="el-GR" b="1"/>
              <a:t>Στη διάρκεια της αναταραχής, σημειώθηκαν και λεηλασίες και βανδαλισμοί.</a:t>
            </a:r>
          </a:p>
          <a:p>
            <a:pPr lvl="0"/>
            <a:endParaRPr lang="el-GR"/>
          </a:p>
          <a:p>
            <a:pPr lvl="0"/>
            <a:endParaRPr lang="el-G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ΥΠΟΘΕΣΕΙΣ</a:t>
            </a:r>
          </a:p>
        </p:txBody>
      </p:sp>
      <p:sp>
        <p:nvSpPr>
          <p:cNvPr id="3" name="2 - Θέση περιεχομένου"/>
          <p:cNvSpPr txBox="1">
            <a:spLocks noGrp="1"/>
          </p:cNvSpPr>
          <p:nvPr>
            <p:ph idx="1"/>
          </p:nvPr>
        </p:nvSpPr>
        <p:spPr/>
        <p:txBody>
          <a:bodyPr/>
          <a:lstStyle/>
          <a:p>
            <a:pPr lvl="0"/>
            <a:r>
              <a:rPr lang="el-GR" b="1"/>
              <a:t>Η ενέδρα μπορεί να στήθηκε έπειτα από ιταλοτουρκική συνεννόηση.</a:t>
            </a:r>
          </a:p>
          <a:p>
            <a:pPr lvl="0"/>
            <a:r>
              <a:rPr lang="el-GR" b="1"/>
              <a:t>Οι Ιταλοί στόχο είχαν να εκβιάσουν δική τους συμμετοχή στην κατάληψη και διοίκηση της Σμύρνης.</a:t>
            </a:r>
          </a:p>
          <a:p>
            <a:pPr lvl="0"/>
            <a:r>
              <a:rPr lang="el-GR" b="1"/>
              <a:t>Οι Τούρκοι να πείσουν τους δικούς τους ότι οι Έλληνες σκοπό έχουν να τους αφανίσουν, ότι δεν έρχονταν να απελευθερώσουν τη Σμύρνη αλλά να κατακτήσουν την Τουρκία</a:t>
            </a:r>
            <a:r>
              <a:rPr lang="el-GR"/>
              <a:t>. </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Αντίδραση Βενιζέλου</a:t>
            </a:r>
          </a:p>
        </p:txBody>
      </p:sp>
      <p:sp>
        <p:nvSpPr>
          <p:cNvPr id="3" name="2 - Θέση περιεχομένου"/>
          <p:cNvSpPr txBox="1">
            <a:spLocks noGrp="1"/>
          </p:cNvSpPr>
          <p:nvPr>
            <p:ph idx="1"/>
          </p:nvPr>
        </p:nvSpPr>
        <p:spPr/>
        <p:txBody>
          <a:bodyPr/>
          <a:lstStyle/>
          <a:p>
            <a:pPr lvl="0"/>
            <a:r>
              <a:rPr lang="el-GR" b="1"/>
              <a:t>Ο Ελευθέριος Βενιζέλος μαθαίνοντας τα επεισόδια έστειλε επειγόντως στη Σμύρνη τον Εμμανουήλ Ρέπουλη να επιληφθεί της κατάστασης. </a:t>
            </a:r>
          </a:p>
          <a:p>
            <a:pPr lvl="0"/>
            <a:r>
              <a:rPr lang="el-GR" b="1"/>
              <a:t>Την ίδια κιόλας μέρα άρχισαν ανακρίσεις και την επόμενη λειτούργησε στρατοδικείο που καταδίκασε σε θάνατο δυο Έλληνες που κρίθηκαν ένοχοι.</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ΣΥΝΕΔΡΙΟ ΕΙΡΗΝΗΣ</a:t>
            </a:r>
          </a:p>
        </p:txBody>
      </p:sp>
      <p:sp>
        <p:nvSpPr>
          <p:cNvPr id="3" name="2 - Θέση περιεχομένου"/>
          <p:cNvSpPr txBox="1">
            <a:spLocks noGrp="1"/>
          </p:cNvSpPr>
          <p:nvPr>
            <p:ph idx="1"/>
          </p:nvPr>
        </p:nvSpPr>
        <p:spPr/>
        <p:txBody>
          <a:bodyPr/>
          <a:lstStyle/>
          <a:p>
            <a:pPr lvl="0"/>
            <a:r>
              <a:rPr lang="el-GR" b="1"/>
              <a:t>Οι ελληνικές διεκδικήσεις για την Ιωνία, όπως παρουσιάστηκαν στο Συνέδριο της Ειρήνης, προσέκρουαν όχι μόνο στην τουρκική αντίδραση αλλά και σε ενδοσυμμαχικές διαφωνίες</a:t>
            </a:r>
            <a:r>
              <a:rPr lang="el-GR"/>
              <a:t>. </a:t>
            </a:r>
            <a:endParaRPr lang="en-US"/>
          </a:p>
          <a:p>
            <a:pPr lvl="0"/>
            <a:endParaRPr lang="el-G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ΚΑΤΑΔΙΚΕΣ</a:t>
            </a:r>
          </a:p>
        </p:txBody>
      </p:sp>
      <p:sp>
        <p:nvSpPr>
          <p:cNvPr id="3" name="2 - Θέση περιεχομένου"/>
          <p:cNvSpPr txBox="1">
            <a:spLocks noGrp="1"/>
          </p:cNvSpPr>
          <p:nvPr>
            <p:ph idx="1"/>
          </p:nvPr>
        </p:nvSpPr>
        <p:spPr/>
        <p:txBody>
          <a:bodyPr/>
          <a:lstStyle/>
          <a:p>
            <a:pPr lvl="0"/>
            <a:r>
              <a:rPr lang="el-GR" b="1"/>
              <a:t>το ελληνικό δημόσιο θα αποζημίωνε όσους έπαθαν ζημιές.</a:t>
            </a:r>
          </a:p>
          <a:p>
            <a:pPr lvl="0"/>
            <a:r>
              <a:rPr lang="el-GR" b="1"/>
              <a:t>κινήθηκε η διαδικασία για τον εντοπισμό εκείνων που είχαν μετάσχει στις λεηλασίες.</a:t>
            </a:r>
          </a:p>
          <a:p>
            <a:pPr lvl="0"/>
            <a:r>
              <a:rPr lang="el-GR" b="1"/>
              <a:t>Βρέθηκαν δυο εύζωνες αλλά και άλλοι Έλληνες και Τούρκοι. Οι δυο εύζωνες καταδικάστηκαν σε θάνατο. Οι υπόλοιποι σε βαριές ποινές</a:t>
            </a:r>
            <a:r>
              <a:rPr lang="el-GR"/>
              <a:t>.</a:t>
            </a:r>
          </a:p>
          <a:p>
            <a:pPr lvl="0"/>
            <a:r>
              <a:rPr lang="el-GR"/>
              <a:t> </a:t>
            </a:r>
          </a:p>
          <a:p>
            <a:pPr lvl="0"/>
            <a:endParaRPr lang="el-G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b="1"/>
              <a:t>Στις 19 Μαΐου, με την αναχώρηση του Εμμανουήλ Ρέπουλη και την άφιξη του Αριστείδη Στεργιάδη, ήδη διορισμένου από το Βενιζέλο ως Ύπατου Αρμοστή Σμύρνης, η τάξη αποκαθίσταται και τυπικά στην πόλη της Σμύρνης</a:t>
            </a:r>
            <a:r>
              <a:rPr lang="el-GR"/>
              <a:t>.</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b="1"/>
              <a:t>Ο Έλληνας πρωθυπουργός και ο Έλληνας Υπουργός των Εξωτερικών τον εγκωμίαζαν.</a:t>
            </a:r>
          </a:p>
          <a:p>
            <a:pPr lvl="0"/>
            <a:r>
              <a:rPr lang="el-GR" b="1"/>
              <a:t> οι ξένοι ανταποκριτές υπογράμμιζαν το </a:t>
            </a:r>
            <a:r>
              <a:rPr lang="el-GR" b="1" i="1"/>
              <a:t>αμερόληπτο</a:t>
            </a:r>
            <a:r>
              <a:rPr lang="el-GR" b="1"/>
              <a:t> της διοίκησής του.</a:t>
            </a:r>
          </a:p>
          <a:p>
            <a:pPr lvl="0"/>
            <a:r>
              <a:rPr lang="el-GR" b="1"/>
              <a:t> Η επιθυμία του να διοικήσει χωρίς τη γνώμη της Σμυρναϊκής Δημογεροντίας, </a:t>
            </a:r>
          </a:p>
          <a:p>
            <a:pPr lvl="0"/>
            <a:r>
              <a:rPr lang="el-GR" b="1"/>
              <a:t>η επιθυμία του να εφαρμόσει τις αρχές της ισοπολιτείας σε όλους τους κατοίκους της περιοχής.</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ΔΙΚΑΙΟΔΟΣΙΑ ΣΤΕΡΓΙΑΔΗ</a:t>
            </a:r>
          </a:p>
        </p:txBody>
      </p:sp>
      <p:sp>
        <p:nvSpPr>
          <p:cNvPr id="3" name="2 - Θέση περιεχομένου"/>
          <p:cNvSpPr txBox="1">
            <a:spLocks noGrp="1"/>
          </p:cNvSpPr>
          <p:nvPr>
            <p:ph idx="1"/>
          </p:nvPr>
        </p:nvSpPr>
        <p:spPr/>
        <p:txBody>
          <a:bodyPr/>
          <a:lstStyle/>
          <a:p>
            <a:pPr lvl="0"/>
            <a:r>
              <a:rPr lang="el-GR" b="1"/>
              <a:t>Το ελληνικό στράτευμα ετίθετο υπό τις διαταγές του Αρμοστή,  αν και αρχικά ο ρόλος του δεν ήταν παρά συμβουλευτικός του Αρχηγού Στρατιωτικής Κατοχής. </a:t>
            </a:r>
          </a:p>
          <a:p>
            <a:pPr lvl="0"/>
            <a:r>
              <a:rPr lang="el-GR" b="1"/>
              <a:t>Ήταν εκπρόσωπος των Μεγάλων Δυνάμεων.</a:t>
            </a:r>
          </a:p>
          <a:p>
            <a:pPr lvl="0"/>
            <a:r>
              <a:rPr lang="el-GR" b="1"/>
              <a:t>Οι ενέργειές του χαρακτηρίστηκαν από πολλούς φιλοτουρκικές και ενάντια στα Εθνικά συμφέροντα</a:t>
            </a:r>
            <a:r>
              <a:rPr lang="el-GR" b="1" baseline="30000"/>
              <a:t>.</a:t>
            </a:r>
            <a:r>
              <a:rPr lang="el-GR" b="1"/>
              <a:t> </a:t>
            </a: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ΣΤΕΡΓΙΑΔΗΣ-ΧΡΥΣΟΣΤΟΜΟΣ</a:t>
            </a:r>
          </a:p>
        </p:txBody>
      </p:sp>
      <p:sp>
        <p:nvSpPr>
          <p:cNvPr id="3" name="2 - Θέση περιεχομένου"/>
          <p:cNvSpPr txBox="1">
            <a:spLocks noGrp="1"/>
          </p:cNvSpPr>
          <p:nvPr>
            <p:ph idx="1"/>
          </p:nvPr>
        </p:nvSpPr>
        <p:spPr/>
        <p:txBody>
          <a:bodyPr/>
          <a:lstStyle/>
          <a:p>
            <a:pPr lvl="0"/>
            <a:r>
              <a:rPr lang="el-GR" b="1"/>
              <a:t>Χαρακτηριστικά είναι τα επεισόδια μεταξύ αυτού και του Παρασκευόπουλου, ή του Μητροπολίτη Κυδωνιών Γρηγόριου </a:t>
            </a:r>
          </a:p>
          <a:p>
            <a:pPr lvl="0"/>
            <a:r>
              <a:rPr lang="el-GR" b="1"/>
              <a:t>του  Χρυσοστόμου Σμύρνης θα διακόψει κήρυγμα σε επίσημη δοξολογία για τον εορτασμό της συμμαχικής νίκης, επειδή θεώρησε πως το περιεχόμενο δεν ήταν θρησκευτικό αλλά εθνικοπατριωτική πολιτικολογία και θα εισηγηθεί να διακοπεί η επιχορήγηση </a:t>
            </a:r>
            <a:endParaRPr lang="el-G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ΑΡΙΣΤΕΙΔΗΣ ΣΤΕΡΓΙΑΔΗΣ</a:t>
            </a:r>
          </a:p>
        </p:txBody>
      </p:sp>
      <p:sp>
        <p:nvSpPr>
          <p:cNvPr id="3" name="2 - Θέση περιεχομένου"/>
          <p:cNvSpPr txBox="1">
            <a:spLocks noGrp="1"/>
          </p:cNvSpPr>
          <p:nvPr>
            <p:ph idx="1"/>
          </p:nvPr>
        </p:nvSpPr>
        <p:spPr/>
        <p:txBody>
          <a:bodyPr/>
          <a:lstStyle/>
          <a:p>
            <a:pPr lvl="0"/>
            <a:r>
              <a:rPr lang="el-GR"/>
              <a:t>  </a:t>
            </a:r>
            <a:r>
              <a:rPr lang="el-GR" b="1"/>
              <a:t>«Είχε πολύ αυστηρή αίσθηση του δικαίου και τον χαρακτήριζε υψηλό αίσθημα του καθήκοντος. Ζούσε σαν ερημίτης, δεν αποδεχόταν καμιά πρόσκληση και δεν εμφανιζόταν ποτέ σε κοινωνικές εκδηλώσεις. Επιθυμούσε (...) να μη δέχεται φιλοφρονήσεις και να μη δημιουργεί δεσμούς, έτσι ώστε να μπορεί να αποδίδει δικαιοσύνη σε όλους, υψηλά και χαμηλά ιστάμενους...»</a:t>
            </a:r>
          </a:p>
          <a:p>
            <a:pPr lvl="0"/>
            <a:r>
              <a:rPr lang="el-GR"/>
              <a:t>ΤΖΩΡΤΖ ΧΟΡΤΟΝ</a:t>
            </a: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ΑΝΤΙΔΡΑΣΕΙΣ</a:t>
            </a:r>
          </a:p>
        </p:txBody>
      </p:sp>
      <p:sp>
        <p:nvSpPr>
          <p:cNvPr id="3" name="2 - Θέση περιεχομένου"/>
          <p:cNvSpPr txBox="1">
            <a:spLocks noGrp="1"/>
          </p:cNvSpPr>
          <p:nvPr>
            <p:ph idx="1"/>
          </p:nvPr>
        </p:nvSpPr>
        <p:spPr/>
        <p:txBody>
          <a:bodyPr/>
          <a:lstStyle/>
          <a:p>
            <a:pPr lvl="0"/>
            <a:r>
              <a:rPr lang="el-GR" b="1"/>
              <a:t>Ο Βενιζέλος γίνεται αποδέκτης διαμαρτυριών εκ μέρους των Εμμ. Ρέπουλη και  Αλεξάνδρου Διομήδη  για αδυναμία εκτέλεσης των καθηκόντων από τον Στεργιάδη.</a:t>
            </a:r>
          </a:p>
          <a:p>
            <a:pPr lvl="0"/>
            <a:r>
              <a:rPr lang="el-GR" b="1"/>
              <a:t>Ο Βενιζέλος υποστηρίζει τον Στεργιάδη </a:t>
            </a: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 ΥΠΟΣΤΗΡΙΞΗΣ ΒΕΝΙΖΕΛΟΥ</a:t>
            </a:r>
          </a:p>
        </p:txBody>
      </p:sp>
      <p:sp>
        <p:nvSpPr>
          <p:cNvPr id="3" name="2 - Θέση περιεχομένου"/>
          <p:cNvSpPr txBox="1">
            <a:spLocks noGrp="1"/>
          </p:cNvSpPr>
          <p:nvPr>
            <p:ph idx="1"/>
          </p:nvPr>
        </p:nvSpPr>
        <p:spPr/>
        <p:txBody>
          <a:bodyPr/>
          <a:lstStyle/>
          <a:p>
            <a:pPr lvl="0"/>
            <a:r>
              <a:rPr lang="el-GR" b="1"/>
              <a:t>Η υποστήριξη στον Στεργιάδη είχε να κάνει με την πρόβλεψη εκ μέρους του Βενιζέλου, ότι μια μια πρώιμη αντικατάσταση του εκπροσώπου της Ελληνικής Κυβέρνησης στη Σμύρνη θα έβλαπτε το κύρος της Ελληνικής Κατοχής στην περιοχή της Μικράς Ασίας</a:t>
            </a:r>
            <a:r>
              <a:rPr lang="el-GR"/>
              <a:t>.</a:t>
            </a:r>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Πολιτεία ΣΤΕΡΓΙΑΔΗ</a:t>
            </a:r>
          </a:p>
        </p:txBody>
      </p:sp>
      <p:sp>
        <p:nvSpPr>
          <p:cNvPr id="3" name="2 - Θέση περιεχομένου"/>
          <p:cNvSpPr txBox="1">
            <a:spLocks noGrp="1"/>
          </p:cNvSpPr>
          <p:nvPr>
            <p:ph idx="1"/>
          </p:nvPr>
        </p:nvSpPr>
        <p:spPr/>
        <p:txBody>
          <a:bodyPr/>
          <a:lstStyle/>
          <a:p>
            <a:pPr lvl="0"/>
            <a:r>
              <a:rPr lang="el-GR" b="1"/>
              <a:t>Παρεμβάσεις από την Αθήνα με σκοπό την ανάκληση ποινών ή μεταθέσεων σε βάρος του πολιτικού και στρατιωτικού προσωπικού της περιοχής, ακυρώνονταν από τον ίδιο.</a:t>
            </a:r>
          </a:p>
          <a:p>
            <a:pPr lvl="0"/>
            <a:r>
              <a:rPr lang="el-GR" b="1"/>
              <a:t>Ο Στεργιάδης δεν έκρυβε τη δυσφορία του, ώστε στους οκτώ πρώτους μήνες της εκεί παρουσίας του  ζήτησε τρεις φορές την αντικατάστασή του</a:t>
            </a:r>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Βιβλιογραφια για στεργιαδη</a:t>
            </a:r>
          </a:p>
        </p:txBody>
      </p:sp>
      <p:sp>
        <p:nvSpPr>
          <p:cNvPr id="3" name="2 - Θέση περιεχομένου"/>
          <p:cNvSpPr txBox="1">
            <a:spLocks noGrp="1"/>
          </p:cNvSpPr>
          <p:nvPr>
            <p:ph idx="1"/>
          </p:nvPr>
        </p:nvSpPr>
        <p:spPr/>
        <p:txBody>
          <a:bodyPr/>
          <a:lstStyle/>
          <a:p>
            <a:pPr lvl="0"/>
            <a:r>
              <a:rPr lang="el-GR" sz="2400" b="1"/>
              <a:t>Βικτωρία Σολωμονίδου, «Βενιζέλος-Στεργιάδης: μύθος και πραγματικότητα», στο: Θάνος Βερέμης-Γιούλα Γουλιμή (επίμ.), Ελευθέριος Βενιζέλος: κοινωνία-οικονομία-πολιτική στην εποχή του, εκδ.Γνώση, Αθήνα, 1989, σελ.478</a:t>
            </a:r>
          </a:p>
          <a:p>
            <a:pPr lvl="0"/>
            <a:r>
              <a:rPr lang="el-GR" sz="2400" b="1"/>
              <a:t>Μανόλης Καρέλλης, «Οι ευθύνες των αντιβενιζελικών κυβερνήσεων και ο ρόλος του Αριστείδη Στεργιάδη», </a:t>
            </a:r>
            <a:r>
              <a:rPr lang="el-GR" sz="2400" b="1" i="1"/>
              <a:t>Η Μικρασιατική καταστροφή</a:t>
            </a:r>
            <a:r>
              <a:rPr lang="el-GR" sz="2400" b="1"/>
              <a:t>, Ε Ιστορικά , τ/χ.46 (31 Αυγούστου 2000),σελ.42</a:t>
            </a:r>
          </a:p>
          <a:p>
            <a:pPr lvl="0"/>
            <a:r>
              <a:rPr lang="el-GR" sz="2400" b="1"/>
              <a:t>Έφη Αλλαμανή-Κρίστα Παναγιωτοπούλου, «Διάσταση στρατιωτικής και πολιτικής ηγεσίας. Το πρόβλημα Στεργιάδη», Ιστορία του Ελληνικού Έθνους, τομ.ΙΕ', Εκδοτική Αθηνών, Αθήνα, 1978, σελ.124</a:t>
            </a:r>
          </a:p>
          <a:p>
            <a:pPr lvl="0"/>
            <a:r>
              <a:rPr lang="el-GR" sz="2400" b="1"/>
              <a:t>Χρήστου Αγγελομάτη, Χρονικόν μεγάλης τραγωδίας (Το έπος της Μικράς Ασίας),εκδ.Βιβλιοπωλείον της Εστίας, Αθήνα, χ.χ., σελ.59-74</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ΑΙΤΙΑ</a:t>
            </a:r>
            <a:r>
              <a:rPr lang="en-US"/>
              <a:t> An</a:t>
            </a:r>
            <a:r>
              <a:rPr lang="el-GR"/>
              <a:t>τιδρασησ των συμμαχων</a:t>
            </a:r>
            <a:endParaRPr lang="en-US"/>
          </a:p>
        </p:txBody>
      </p:sp>
      <p:sp>
        <p:nvSpPr>
          <p:cNvPr id="3" name="2 - Θέση περιεχομένου"/>
          <p:cNvSpPr txBox="1">
            <a:spLocks noGrp="1"/>
          </p:cNvSpPr>
          <p:nvPr>
            <p:ph idx="1"/>
          </p:nvPr>
        </p:nvSpPr>
        <p:spPr/>
        <p:txBody>
          <a:bodyPr/>
          <a:lstStyle/>
          <a:p>
            <a:pPr lvl="0">
              <a:lnSpc>
                <a:spcPct val="90000"/>
              </a:lnSpc>
            </a:pPr>
            <a:r>
              <a:rPr lang="el-GR" b="1"/>
              <a:t>Με το τέλος, του Α παγκοσμίου πολέμου η κοινή γνώμη των συμμαχικών χωρών έδειχνε αδιαθεσία ανάληψης δράσης.</a:t>
            </a:r>
          </a:p>
          <a:p>
            <a:pPr lvl="0">
              <a:lnSpc>
                <a:spcPct val="90000"/>
              </a:lnSpc>
            </a:pPr>
            <a:r>
              <a:rPr lang="el-GR" b="1"/>
              <a:t>Η ιταλική πολιτική επεδίωκε την προσάρτηση της δυτικής ακτής της Μικρασίας και ήταν διατεθειμένη να την επιβάλει  με τη στρατιωτική της ισχύ.</a:t>
            </a:r>
          </a:p>
          <a:p>
            <a:pPr lvl="0">
              <a:lnSpc>
                <a:spcPct val="90000"/>
              </a:lnSpc>
              <a:spcBef>
                <a:spcPts val="700"/>
              </a:spcBef>
            </a:pPr>
            <a:r>
              <a:rPr lang="el-GR" sz="2900"/>
              <a:t>Μ.</a:t>
            </a:r>
            <a:r>
              <a:rPr lang="en-US" sz="2900"/>
              <a:t>L</a:t>
            </a:r>
            <a:r>
              <a:rPr lang="el-GR" sz="2900"/>
              <a:t>.Smith,(2004).Το Όραμα της Ιωνίας. Η Ελλάδα στη Μικρά Ασία 1919‐1922. (Λ</a:t>
            </a:r>
            <a:r>
              <a:rPr lang="en-US" sz="2900"/>
              <a:t>. </a:t>
            </a:r>
            <a:r>
              <a:rPr lang="el-GR" sz="2900"/>
              <a:t>Κασδάγλη, Μεταφρ.) Αθήνα: ΜΙΕΤ, σελ 160‐172.</a:t>
            </a:r>
            <a:endParaRPr lang="en-US" sz="2900"/>
          </a:p>
          <a:p>
            <a:pPr lvl="0">
              <a:lnSpc>
                <a:spcPct val="90000"/>
              </a:lnSpc>
              <a:buNone/>
            </a:pPr>
            <a:endParaRPr lang="en-US"/>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ΕπειΣΟδια ΑϊΔΙνι-ΠέργαμοΣ</a:t>
            </a:r>
          </a:p>
        </p:txBody>
      </p:sp>
      <p:sp>
        <p:nvSpPr>
          <p:cNvPr id="3" name="2 - Θέση περιεχομένου"/>
          <p:cNvSpPr txBox="1">
            <a:spLocks noGrp="1"/>
          </p:cNvSpPr>
          <p:nvPr>
            <p:ph idx="1"/>
          </p:nvPr>
        </p:nvSpPr>
        <p:spPr/>
        <p:txBody>
          <a:bodyPr/>
          <a:lstStyle/>
          <a:p>
            <a:pPr lvl="0"/>
            <a:r>
              <a:rPr lang="el-GR" b="1"/>
              <a:t>Επεισόδια και συμπλοκές με τους Τούρκους συνέβησαν στο Αϊδίνιο και στην Πέργαμο. </a:t>
            </a:r>
          </a:p>
          <a:p>
            <a:pPr lvl="0"/>
            <a:r>
              <a:rPr lang="el-GR" b="1"/>
              <a:t>Τα επεισόδια αυτά στοίχησαν σημαντικά στη θέση της Ελλάδας στις διαπραγματεύσεις της ειρήνης, ειδικά μετά την έκδοση του πορίσματος της </a:t>
            </a:r>
            <a:r>
              <a:rPr lang="el-GR" b="1" i="1"/>
              <a:t>Διασυμμαχικής Ανακριτικής Επιτροπής </a:t>
            </a:r>
            <a:r>
              <a:rPr lang="el-GR" b="1"/>
              <a:t>τον Οκτώβριο που απέδωσε μεγάλο μέρος των ευθυνών στην Ελλάδα.</a:t>
            </a: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Ανώτατο Συμβούλιο ΝΟΕΜΒΡΙΟΣ</a:t>
            </a:r>
          </a:p>
        </p:txBody>
      </p:sp>
      <p:sp>
        <p:nvSpPr>
          <p:cNvPr id="3" name="2 - Θέση περιεχομένου"/>
          <p:cNvSpPr txBox="1">
            <a:spLocks noGrp="1"/>
          </p:cNvSpPr>
          <p:nvPr>
            <p:ph idx="1"/>
          </p:nvPr>
        </p:nvSpPr>
        <p:spPr/>
        <p:txBody>
          <a:bodyPr/>
          <a:lstStyle/>
          <a:p>
            <a:pPr lvl="0"/>
            <a:r>
              <a:rPr lang="el-GR" b="1"/>
              <a:t>Συνιστούσε στην Ελλάδα προσοχή, θυμίζοντάς της πως η κατοχή ήταν προσωρινή.</a:t>
            </a:r>
          </a:p>
          <a:p>
            <a:pPr lvl="0"/>
            <a:r>
              <a:rPr lang="el-GR" b="1"/>
              <a:t> Η ελληνική αντίδραση εκφράστηκε</a:t>
            </a:r>
          </a:p>
          <a:p>
            <a:pPr lvl="0"/>
            <a:r>
              <a:rPr lang="el-GR" b="1"/>
              <a:t>α)  με επιστολή του Βενιζέλου στον Κλεμανσώ, εισηγητή της απόφασης, </a:t>
            </a:r>
          </a:p>
          <a:p>
            <a:pPr lvl="0"/>
            <a:r>
              <a:rPr lang="el-GR" b="1"/>
              <a:t>β) του Χρυσοστόμου Σμύρνης εκ μέρους του μικρασιατικού ελληνισμού.</a:t>
            </a: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ελληνική κατοχή</a:t>
            </a:r>
            <a:endParaRPr lang="en-US"/>
          </a:p>
        </p:txBody>
      </p:sp>
      <p:sp>
        <p:nvSpPr>
          <p:cNvPr id="3" name="2 - Θέση περιεχομένου"/>
          <p:cNvSpPr txBox="1">
            <a:spLocks noGrp="1"/>
          </p:cNvSpPr>
          <p:nvPr>
            <p:ph idx="1"/>
          </p:nvPr>
        </p:nvSpPr>
        <p:spPr/>
        <p:txBody>
          <a:bodyPr/>
          <a:lstStyle/>
          <a:p>
            <a:pPr lvl="0">
              <a:lnSpc>
                <a:spcPct val="80000"/>
              </a:lnSpc>
              <a:spcBef>
                <a:spcPts val="600"/>
              </a:spcBef>
            </a:pPr>
            <a:r>
              <a:rPr lang="el-GR" sz="2700"/>
              <a:t>« </a:t>
            </a:r>
            <a:r>
              <a:rPr lang="el-GR" sz="2700" b="1" i="1"/>
              <a:t>Εις τον ποταμόν αυτόν [σ.σ. Μαίανδρο] οι αντίπαλοι στρατοί είχαν τα φυλάκια των εκατέρωθεν των οχθών του. Η βόρεια όχθη κατείχετο από ημάς, η νοτία από τους κεμαλικούς. Και ο ποταμός είχε πλάτος εις πολλά σημεία μόλις 50 μέτρων, ενώ το βάθος του το καλοκαίρι ήτο μόλις έως τα γόνατα. Πολλές φορές Έλληνες και Τούρκοι έπλυναν μαζί τα ρούχα των ή τα πόδια των εις το ποτάμι συζητούντες […] Αι συζητήσεις μεταξύ των ήσαν σχεδόν αί ίδιαι: ‘Πότε θα τελειώση αυτός ο πόλεμος; Βαρεθήκαμε κι εμείς και εσείς. Ούτε σεις μπορείτε να νικήσετε οριστικά εμάς, ούτ’ εμείς εσάς. Αυτό αποδεικνύεται από τα γεγονότα. Και έτσι, χρόνια τώρα, υποφέρουμε και οι δυό!’».</a:t>
            </a:r>
          </a:p>
          <a:p>
            <a:pPr lvl="0">
              <a:lnSpc>
                <a:spcPct val="80000"/>
              </a:lnSpc>
              <a:spcBef>
                <a:spcPts val="600"/>
              </a:spcBef>
            </a:pPr>
            <a:r>
              <a:rPr lang="el-GR" sz="2700"/>
              <a:t>Ε. Σταυρίδης</a:t>
            </a:r>
            <a:endParaRPr lang="en-US" sz="270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Ως τον Ιούλιο 1919</a:t>
            </a:r>
            <a:endParaRPr lang="en-US"/>
          </a:p>
        </p:txBody>
      </p:sp>
      <p:sp>
        <p:nvSpPr>
          <p:cNvPr id="3" name="2 - Θέση περιεχομένου"/>
          <p:cNvSpPr txBox="1">
            <a:spLocks noGrp="1"/>
          </p:cNvSpPr>
          <p:nvPr>
            <p:ph idx="1"/>
          </p:nvPr>
        </p:nvSpPr>
        <p:spPr/>
        <p:txBody>
          <a:bodyPr/>
          <a:lstStyle/>
          <a:p>
            <a:pPr lvl="0"/>
            <a:r>
              <a:rPr lang="el-GR" sz="3200" b="1"/>
              <a:t>Οι ελληνικές δυνάμεις άρχισαν σταδιακά να επεκτείνουν τη ζώνη κατοχής στα περίχωρα, υπάρχει  κάποια αντίσταση,  και ο Μουσταφά Κεμάλ «αρνείται να αποδεχτεί έστω προσωρινή ελληνική παρουσία στην Σμύρνη».</a:t>
            </a:r>
          </a:p>
          <a:p>
            <a:pPr lvl="0"/>
            <a:r>
              <a:rPr lang="el-GR" sz="3200" b="1"/>
              <a:t>Μέχρι τον Ιούλιο [1919] οι ελληνικές δυνάμεις κατέχουν ένα μεγάλο κομμάτι της δυτικής Τουρκίας</a:t>
            </a:r>
            <a:r>
              <a:rPr lang="el-GR" sz="3200"/>
              <a:t>. </a:t>
            </a:r>
          </a:p>
          <a:p>
            <a:pPr lvl="0"/>
            <a:r>
              <a:rPr lang="el-GR" sz="2700" i="1"/>
              <a:t>τηλεγράφημα του πληρεξούσιου κυβερνήτη του Αιδινίου (22/7/1919): (</a:t>
            </a:r>
            <a:r>
              <a:rPr lang="en-US" sz="2700" i="1"/>
              <a:t>Greek Atrocities in the Vilayet of Smyrna(1919), </a:t>
            </a:r>
            <a:r>
              <a:rPr lang="el-GR" sz="2700" i="1"/>
              <a:t>σ.76</a:t>
            </a:r>
            <a:r>
              <a:rPr lang="el-GR" sz="3200" i="1"/>
              <a:t>).</a:t>
            </a:r>
            <a:endParaRPr lang="en-US" sz="3200" i="1"/>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575815" y="323450"/>
            <a:ext cx="9145014" cy="6984772"/>
          </a:xfrm>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Ιουνιοσ 1920</a:t>
            </a:r>
          </a:p>
        </p:txBody>
      </p:sp>
      <p:sp>
        <p:nvSpPr>
          <p:cNvPr id="3" name="2 - Θέση περιεχομένου"/>
          <p:cNvSpPr txBox="1">
            <a:spLocks noGrp="1"/>
          </p:cNvSpPr>
          <p:nvPr>
            <p:ph idx="1"/>
          </p:nvPr>
        </p:nvSpPr>
        <p:spPr/>
        <p:txBody>
          <a:bodyPr/>
          <a:lstStyle/>
          <a:p>
            <a:pPr lvl="0">
              <a:lnSpc>
                <a:spcPct val="90000"/>
              </a:lnSpc>
            </a:pPr>
            <a:r>
              <a:rPr lang="el-GR" sz="3200" b="1"/>
              <a:t>Τον Ιούνιο του 1920 σημειώθηκε η κατάληψη της Αρτάκης και της Πανόρμου. Έτσι, τον Οκτώβριο του ίδιου χρόνου η ελληνική ζώνη εκτεινόταν ως τη γραμμή Προύσα-Ουρσάκ, μια ζώνη πολύ ευρύτερη από αυτή που όριζε η συνθήκη των Σεβρών που είχε υπογραφεί το καλοκαίρι.</a:t>
            </a:r>
          </a:p>
          <a:p>
            <a:pPr lvl="0">
              <a:lnSpc>
                <a:spcPct val="90000"/>
              </a:lnSpc>
            </a:pPr>
            <a:r>
              <a:rPr lang="el-GR" sz="3200" b="1"/>
              <a:t>|13| Μαίου του 1920 ο ελληνικός στρατός με συμμαχική απόφαση είχε καταλάβει την ανατολική Θράκη μετά την καταστολή της αυτονομιστικής κίνησης του Τζαφέρ Ταγιάρ</a:t>
            </a:r>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ΣΥΝΘΗΚΗ ΣΕΒΡΩΝ 28 ΙΟΥΛΙΟΥ/10 ΑΥΓΟΥΣΤΟΥ 1920</a:t>
            </a:r>
          </a:p>
        </p:txBody>
      </p:sp>
      <p:sp>
        <p:nvSpPr>
          <p:cNvPr id="3" name="2 - Θέση περιεχομένου"/>
          <p:cNvSpPr txBox="1">
            <a:spLocks noGrp="1"/>
          </p:cNvSpPr>
          <p:nvPr>
            <p:ph idx="1"/>
          </p:nvPr>
        </p:nvSpPr>
        <p:spPr/>
        <p:txBody>
          <a:bodyPr/>
          <a:lstStyle/>
          <a:p>
            <a:pPr lvl="0"/>
            <a:r>
              <a:rPr lang="el-GR"/>
              <a:t>Η </a:t>
            </a:r>
            <a:r>
              <a:rPr lang="el-GR" b="1"/>
              <a:t>Συνθήκη των Σεβρών</a:t>
            </a:r>
            <a:r>
              <a:rPr lang="el-GR"/>
              <a:t> υπεγράφη  υπογράφηκε στην πόλη </a:t>
            </a:r>
            <a:r>
              <a:rPr lang="el-GR" i="1"/>
              <a:t> </a:t>
            </a:r>
            <a:r>
              <a:rPr lang="el-GR"/>
              <a:t>(</a:t>
            </a:r>
            <a:r>
              <a:rPr lang="el-GR" i="1"/>
              <a:t>Sèvres</a:t>
            </a:r>
            <a:r>
              <a:rPr lang="el-GR"/>
              <a:t>) ανάμεσα στην Οθωμανική Αυτοκρατορία και στις Συμμαχικές Δυνάμεις μετά τον Α παγκόσμιο πόλεμο. Εκ μέρους της Οθωμανικής Αυτοκρατορίας έγινε αποδεκτή από τον σουλτάνο Μεχμέτ ΣΤ ο οποίος προσπαθούσε να σώσει τον θρόνο του, αλλά απορρίφθηκε από το ανεξάρτητο κίνημα των Νεότουρκων.</a:t>
            </a:r>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Η Οθωμανική Αυτοκρατορία παρέδιδε την κυριαρχία της Μεσοποταμίας, Παλαιστίνης, Υπεριορδανίας στην  Βρετανία ως ρποτεκτοράτα της ΚΤΕ την Συρία  και   τον Λίβανο  στην Γαλλία επίσης ως προτεκτοράτα. Μέρος της σημερινής  Σαουδικής Αραβίας, το  Κουρδιστάν  και η Αρμενία  θα γίνονταν ανεξάρτητα κράτη.</a:t>
            </a:r>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9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Στην Ελλάδα  παραχωρούνταν τα νησιά Ίμβρος  και Τένεδος  και η ανατολική Θράκη  μέχρι τη γραμμή της Τσατάλτζας κοντά στην Κωνσταντινούπολη.</a:t>
            </a:r>
          </a:p>
          <a:p>
            <a:pPr lvl="0"/>
            <a:r>
              <a:rPr lang="el-GR" b="1"/>
              <a:t>Η περιοχή της Σμύρνης   έμενε υπό την ονομαστική επικυριαρχία του Σουλτάνου αλλά θα διοικούνταν από Έλληνα Αρμοστή ως εντολοδόχο των Συμμάχων, και θα μπορούσε να προσαρτήθει στην Ελλάδα μετά από πέντε χρόνια με  δημοψήφισμα</a:t>
            </a:r>
          </a:p>
        </p:txBody>
      </p:sp>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Το άρθρο 26 της Συνθήκης όριζε ακόμα ότι αν οι οθωμανικές αρχές δεν συναινούσαν στην εφαρμογή της, θα εξέπιπταν από την κυριαρχία τους στην Κωνσταντινούπολη, την οποία θα μπορούσε να καταλάβει η Ελλάδα, κάτι το οποίο έντεχνα είχε προωθήσει ο Βενιζέλος.</a:t>
            </a:r>
          </a:p>
          <a:p>
            <a:pPr lvl="0"/>
            <a:r>
              <a:rPr lang="el-GR" b="1"/>
              <a:t>Παράλληλα, η Βόρεια Ήπειρος  ενσωματωνόταν στην Ελλάδα με το μυστικό  Σύμφωνο Βενιζέλου-Τιτόνι.</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Ιταλικεσ βλεψεισ</a:t>
            </a:r>
          </a:p>
        </p:txBody>
      </p:sp>
      <p:sp>
        <p:nvSpPr>
          <p:cNvPr id="3" name="2 - Θέση περιεχομένου"/>
          <p:cNvSpPr txBox="1">
            <a:spLocks noGrp="1"/>
          </p:cNvSpPr>
          <p:nvPr>
            <p:ph idx="1"/>
          </p:nvPr>
        </p:nvSpPr>
        <p:spPr/>
        <p:txBody>
          <a:bodyPr/>
          <a:lstStyle/>
          <a:p>
            <a:pPr lvl="0"/>
            <a:r>
              <a:rPr lang="el-GR" b="1"/>
              <a:t>Οι Ιταλοί αντιδρούσαν αντιμετωπίζοντας ανταγωνιστικά μια ενισχυμένη ελληνική παρουσία στο χώρο της Ανατολικής Μεσογείου Σύμφωνα με τη συνθήκη της Μωριέννης του 1917 τους παραχωρούνταν η Σμύρνη και το Ικόνιο, για να παραιτηθούν από την πρόθεση να υπογράψουν χωριστή συνθήκη ειρήνης με την Αυστρία</a:t>
            </a: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Η Ιταλία  συμφώνησε ακόμα να παραχωρήσει τα Δωδεκάνησα (εκτός από τη Ρόδο και το Καστελλόριζο) στην Ελλάδα, και όταν η Βρετανία έδινε στο μέλλον την Κύπρο στην Ελλάδα, τότε (μετά από δημοψήφισμα) θα παραχωρούταν και αυτά τα νησιά (η συμφωνία ακυρώθηκε αργότερα από την Ιταλία το 1922).</a:t>
            </a:r>
          </a:p>
          <a:p>
            <a:pPr lvl="0"/>
            <a:endParaRPr lang="el-GR"/>
          </a:p>
          <a:p>
            <a:pPr lvl="0"/>
            <a:endParaRPr lang="el-GR"/>
          </a:p>
          <a:p>
            <a:pPr lvl="0"/>
            <a:endParaRPr lang="el-G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ΤΗΣ ΣΥΝΘΗΚΗΣ ΤΩΝ ΣΕΒΡΩΝ</a:t>
            </a:r>
          </a:p>
        </p:txBody>
      </p:sp>
      <p:sp>
        <p:nvSpPr>
          <p:cNvPr id="3" name="2 - Θέση περιεχομένου"/>
          <p:cNvSpPr txBox="1">
            <a:spLocks noGrp="1"/>
          </p:cNvSpPr>
          <p:nvPr>
            <p:ph idx="1"/>
          </p:nvPr>
        </p:nvSpPr>
        <p:spPr/>
        <p:txBody>
          <a:bodyPr/>
          <a:lstStyle/>
          <a:p>
            <a:pPr lvl="0"/>
            <a:r>
              <a:rPr lang="el-GR" b="1"/>
              <a:t>Τα στενά των Δαρδανελίων και η  θάλασσα του Μαρμαρά αποστρατικοποιήθηκαν και έγιναν προσωρινά διεθνής περιοχή</a:t>
            </a:r>
          </a:p>
          <a:p>
            <a:pPr lvl="0"/>
            <a:r>
              <a:rPr lang="el-GR" b="1"/>
              <a:t>οι Σύμμαχοι απέκτησαν τον οικονομικό έλεγχο της Οθωμανικής Αυτοκρατορίας</a:t>
            </a:r>
          </a:p>
          <a:p>
            <a:pPr lvl="0"/>
            <a:r>
              <a:rPr lang="el-GR" b="1"/>
              <a:t>Καθοριζόταν η ισότητα και τα δικαιώματα των χριστιανικών μειονοτήτων</a:t>
            </a:r>
            <a:r>
              <a:rPr lang="el-GR"/>
              <a:t>.</a:t>
            </a:r>
          </a:p>
          <a:p>
            <a:pPr lvl="0"/>
            <a:endParaRPr lang="el-G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503806" y="251441"/>
            <a:ext cx="9073005" cy="6502005"/>
          </a:xfrm>
        </p:spPr>
      </p:pic>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503806" y="251441"/>
            <a:ext cx="9145014" cy="6984772"/>
          </a:xfrm>
        </p:spPr>
      </p:pic>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Μεταστροφή των συμμάχων</a:t>
            </a:r>
          </a:p>
        </p:txBody>
      </p:sp>
      <p:sp>
        <p:nvSpPr>
          <p:cNvPr id="3" name="2 - Θέση περιεχομένου"/>
          <p:cNvSpPr txBox="1">
            <a:spLocks noGrp="1"/>
          </p:cNvSpPr>
          <p:nvPr>
            <p:ph idx="1"/>
          </p:nvPr>
        </p:nvSpPr>
        <p:spPr/>
        <p:txBody>
          <a:bodyPr/>
          <a:lstStyle/>
          <a:p>
            <a:pPr lvl="0"/>
            <a:r>
              <a:rPr lang="el-GR" sz="3200" b="1"/>
              <a:t>Η συμμαχική ομοφωνία όμως για τη στρατιωτική κατάληψη της Σμύρνης από τον ελληνικό στρατό ήταν εντελώς πλασματική και προσωρινή. Η ετερογένεια των ανταγωνιστικών επιδιώξεων των Μεγάλων Δυνάμεων στην τόσο νευραλγική αυτή περιοχή γρήγορα θα φαινόταν και θα οδηγούσε σε ρητή διάστασή τους που θα γινόταν απαγορευτική για την ευόδωση των ελληνικών σχεδίων. Οι σύμμαχοι θα επιλέξουν πια άλλους χειρισμούς, ευνοϊκούς στο εξής για την τουρκική πλευρά</a:t>
            </a:r>
          </a:p>
        </p:txBody>
      </p:sp>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 συγκείμενο</a:t>
            </a:r>
            <a:endParaRPr lang="en-US"/>
          </a:p>
        </p:txBody>
      </p:sp>
      <p:sp>
        <p:nvSpPr>
          <p:cNvPr id="3" name="2 - Θέση περιεχομένου"/>
          <p:cNvSpPr txBox="1">
            <a:spLocks noGrp="1"/>
          </p:cNvSpPr>
          <p:nvPr>
            <p:ph idx="1"/>
          </p:nvPr>
        </p:nvSpPr>
        <p:spPr/>
        <p:txBody>
          <a:bodyPr/>
          <a:lstStyle/>
          <a:p>
            <a:pPr lvl="0">
              <a:lnSpc>
                <a:spcPct val="80000"/>
              </a:lnSpc>
              <a:spcBef>
                <a:spcPts val="600"/>
              </a:spcBef>
            </a:pPr>
            <a:r>
              <a:rPr lang="el-GR" sz="2700" b="1"/>
              <a:t>Οι τουρκικές δυνάμεις, έχοντας καταστείλει την αρμενική απειλή στα ανατολικά και περιορίζοντας τους Γάλλους στο νότο, μετά την επικράτηση Κεμάλ στρέφονται δυτικά</a:t>
            </a:r>
          </a:p>
          <a:p>
            <a:pPr lvl="0">
              <a:lnSpc>
                <a:spcPct val="80000"/>
              </a:lnSpc>
              <a:spcBef>
                <a:spcPts val="600"/>
              </a:spcBef>
            </a:pPr>
            <a:r>
              <a:rPr lang="el-GR" sz="2700" b="1"/>
              <a:t>Στο εσωτερικό οι πολίτες δυσανασχετούν με τον πόλεμο, η οικονομία  αποδυναμώνεται, ο βασιλιάς Αλέξανδρος πεθαίνει από σηψαιμία.</a:t>
            </a:r>
          </a:p>
          <a:p>
            <a:pPr lvl="0">
              <a:lnSpc>
                <a:spcPct val="80000"/>
              </a:lnSpc>
              <a:spcBef>
                <a:spcPts val="600"/>
              </a:spcBef>
            </a:pPr>
            <a:r>
              <a:rPr lang="el-GR" sz="2700" b="1"/>
              <a:t>Ο Βενιζέλος χάνει τις εκλογές και φεύγει από την χώρα. Η αντιβενιζελική παράταξη παλινορθώνει τον βασιλιά Κωνσταντίνο και “αποκαθιστά” τους αντιβενιζελικούς</a:t>
            </a:r>
            <a:r>
              <a:rPr lang="el-GR" sz="2700"/>
              <a:t>. </a:t>
            </a:r>
          </a:p>
          <a:p>
            <a:pPr lvl="0">
              <a:lnSpc>
                <a:spcPct val="80000"/>
              </a:lnSpc>
              <a:spcBef>
                <a:spcPts val="600"/>
              </a:spcBef>
            </a:pPr>
            <a:r>
              <a:rPr lang="el-GR" sz="2700" b="1"/>
              <a:t>Οι εκλογές του Νοεμβρίου του 1920 οδήγησαν στην ήττα του Βενιζέλου και στην επαναφορά του Κωνσταντίνου, κατόπιν δημοψηφίσματος (5 Δεκεμβρίου), στο θρόνο. Παρά τις προεκλογικές τους εξαγγελίες οι αντιβενιζελικοί συνέχισαν τη Μικρασιατική Εκστρατεία</a:t>
            </a:r>
          </a:p>
          <a:p>
            <a:pPr lvl="0">
              <a:lnSpc>
                <a:spcPct val="80000"/>
              </a:lnSpc>
              <a:spcBef>
                <a:spcPts val="600"/>
              </a:spcBef>
            </a:pPr>
            <a:endParaRPr lang="en-US" sz="270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431797" y="395459"/>
            <a:ext cx="9145014" cy="7164214"/>
          </a:xfrm>
        </p:spPr>
      </p:pic>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Δυσχέρειεσ</a:t>
            </a:r>
            <a:endParaRPr lang="en-US"/>
          </a:p>
        </p:txBody>
      </p:sp>
      <p:sp>
        <p:nvSpPr>
          <p:cNvPr id="3" name="2 - Θέση περιεχομένου"/>
          <p:cNvSpPr txBox="1">
            <a:spLocks noGrp="1"/>
          </p:cNvSpPr>
          <p:nvPr>
            <p:ph idx="1"/>
          </p:nvPr>
        </p:nvSpPr>
        <p:spPr/>
        <p:txBody>
          <a:bodyPr/>
          <a:lstStyle/>
          <a:p>
            <a:pPr lvl="0"/>
            <a:r>
              <a:rPr lang="el-GR" b="1"/>
              <a:t>Οι ελληνικές δυνάμεις, εκτείνονταν σ’ ένα διευρυμένο μέτωπο,</a:t>
            </a:r>
          </a:p>
          <a:p>
            <a:pPr lvl="0"/>
            <a:r>
              <a:rPr lang="el-GR" b="1"/>
              <a:t>Η οικονομία τελούσε υπό κατάρρευση</a:t>
            </a:r>
          </a:p>
          <a:p>
            <a:pPr lvl="0"/>
            <a:r>
              <a:rPr lang="el-GR" b="1"/>
              <a:t>Το λαϊκό αίσθημα δεν έτρεφε  την ίδια συμπάθεια για το όραμα της Μεγάλης Ελλάδας</a:t>
            </a:r>
            <a:endParaRPr lang="en-US" b="1"/>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Τα άτακτα σώματα των τσετών</a:t>
            </a:r>
          </a:p>
        </p:txBody>
      </p:sp>
      <p:pic>
        <p:nvPicPr>
          <p:cNvPr id="3" name="Picture 2"/>
          <p:cNvPicPr>
            <a:picLocks noGrp="1" noChangeAspect="1"/>
          </p:cNvPicPr>
          <p:nvPr>
            <p:ph idx="1"/>
          </p:nvPr>
        </p:nvPicPr>
        <p:blipFill>
          <a:blip r:embed="rId2" cstate="print"/>
          <a:stretch>
            <a:fillRect/>
          </a:stretch>
        </p:blipFill>
        <p:spPr>
          <a:xfrm>
            <a:off x="0" y="1403576"/>
            <a:ext cx="10080629" cy="6156106"/>
          </a:xfrm>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ρολοσ των Σοβιετικων</a:t>
            </a:r>
          </a:p>
        </p:txBody>
      </p:sp>
      <p:sp>
        <p:nvSpPr>
          <p:cNvPr id="3" name="2 - Θέση περιεχομένου"/>
          <p:cNvSpPr txBox="1">
            <a:spLocks noGrp="1"/>
          </p:cNvSpPr>
          <p:nvPr>
            <p:ph idx="1"/>
          </p:nvPr>
        </p:nvSpPr>
        <p:spPr/>
        <p:txBody>
          <a:bodyPr/>
          <a:lstStyle/>
          <a:p>
            <a:pPr lvl="0"/>
            <a:r>
              <a:rPr lang="el-GR" b="1"/>
              <a:t>Η σοβιετική διπλωματία  ενισχύει τον Κεμάλ στην αντίστασή του απέναντι στους δυτικούς συμμάχους.</a:t>
            </a:r>
          </a:p>
          <a:p>
            <a:pPr lvl="0"/>
            <a:r>
              <a:rPr lang="el-GR" b="1"/>
              <a:t>Ο παράγοντας αυτός θα προσανατολίσει τους Δυτικούς  υπέρ του κεμαλικού κινήματος</a:t>
            </a:r>
            <a:r>
              <a:rPr lang="el-GR"/>
              <a:t>.</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Αμερικανικοσ παραγοντασ</a:t>
            </a:r>
          </a:p>
        </p:txBody>
      </p:sp>
      <p:sp>
        <p:nvSpPr>
          <p:cNvPr id="3" name="2 - Θέση περιεχομένου"/>
          <p:cNvSpPr txBox="1">
            <a:spLocks noGrp="1"/>
          </p:cNvSpPr>
          <p:nvPr>
            <p:ph idx="1"/>
          </p:nvPr>
        </p:nvSpPr>
        <p:spPr/>
        <p:txBody>
          <a:bodyPr/>
          <a:lstStyle/>
          <a:p>
            <a:pPr lvl="0"/>
            <a:r>
              <a:rPr lang="el-GR" b="1"/>
              <a:t>Οι Αμερικανοί αμφισβητούσαν την αξιοπιστία της ίδιας της βούλησης των Ελλήνων της Ιωνίας να ενωθούν με την Ελλάδα .</a:t>
            </a:r>
          </a:p>
          <a:p>
            <a:pPr lvl="0"/>
            <a:r>
              <a:rPr lang="el-GR" b="1"/>
              <a:t>Εκτιμούσαν ότι η Μικρά Ασία ήταν οργανικά συνδεμένη, γεωγραφικά και οικονομικά, με το εσωτερικό της Ανατολίας.</a:t>
            </a:r>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ρόλος των συμμαχικών δυνάμεων</a:t>
            </a:r>
            <a:endParaRPr lang="en-US"/>
          </a:p>
        </p:txBody>
      </p:sp>
      <p:sp>
        <p:nvSpPr>
          <p:cNvPr id="3" name="2 - Θέση περιεχομένου"/>
          <p:cNvSpPr txBox="1">
            <a:spLocks noGrp="1"/>
          </p:cNvSpPr>
          <p:nvPr>
            <p:ph idx="1"/>
          </p:nvPr>
        </p:nvSpPr>
        <p:spPr/>
        <p:txBody>
          <a:bodyPr/>
          <a:lstStyle/>
          <a:p>
            <a:pPr lvl="0">
              <a:lnSpc>
                <a:spcPct val="90000"/>
              </a:lnSpc>
              <a:spcBef>
                <a:spcPts val="700"/>
              </a:spcBef>
            </a:pPr>
            <a:r>
              <a:rPr lang="el-GR" sz="3000"/>
              <a:t>Οι αμερικάνοι μένουν αμέτοχοι εξ’ αρχής.</a:t>
            </a:r>
          </a:p>
          <a:p>
            <a:pPr lvl="0">
              <a:lnSpc>
                <a:spcPct val="90000"/>
              </a:lnSpc>
              <a:spcBef>
                <a:spcPts val="700"/>
              </a:spcBef>
            </a:pPr>
            <a:r>
              <a:rPr lang="el-GR" sz="3000"/>
              <a:t>Η Γαλλία “βιώνει” στην Κιλικία την άνοδο των Κεμαλικών δυνάμεων Μαζί με την Ιταλία προβαίνει  σε μια εκ νέου διαπραγμάτευση των όρων της ειρήνης</a:t>
            </a:r>
          </a:p>
          <a:p>
            <a:pPr lvl="0">
              <a:lnSpc>
                <a:spcPct val="90000"/>
              </a:lnSpc>
              <a:spcBef>
                <a:spcPts val="700"/>
              </a:spcBef>
            </a:pPr>
            <a:r>
              <a:rPr lang="el-GR" sz="3000"/>
              <a:t>Η Μεγάλη Βρεττανία παρακολουθεί την αλλαγή συσχετισμών, αλλά το Foreign Office επηρεάζεται από τη κάλυψη που προσφέρουν οι ελληνικές δυνάμεις στις βρετανικές θέσεις.</a:t>
            </a:r>
          </a:p>
          <a:p>
            <a:pPr lvl="0">
              <a:lnSpc>
                <a:spcPct val="90000"/>
              </a:lnSpc>
              <a:spcBef>
                <a:spcPts val="700"/>
              </a:spcBef>
            </a:pPr>
            <a:r>
              <a:rPr lang="el-GR" sz="3000"/>
              <a:t>Η Ελλάδα, χωρίς υποστήριξη προσπαθεί να λύσει την κατάσταση στρατιωτικά, επιφέροντας ένα τελειωτικό χτύπημα. </a:t>
            </a:r>
            <a:endParaRPr lang="en-US" sz="300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sz="3200"/>
              <a:t>Οι κύκλοι του Λονδίνου εναντιώνονταν όλο και πιο ανοιχτά στην κατά τη γνώμη τους φιλελληνική πολιτική του Λόυντ Τζωρτζ.</a:t>
            </a:r>
          </a:p>
          <a:p>
            <a:pPr lvl="0"/>
            <a:r>
              <a:rPr lang="el-GR" sz="3200"/>
              <a:t>Η Γαλλία επανεξέταζε την ανατολική πολιτική της.</a:t>
            </a:r>
          </a:p>
          <a:p>
            <a:pPr lvl="0"/>
            <a:r>
              <a:rPr lang="el-GR" sz="3200"/>
              <a:t>Η Ιταλία εκδήλωνε απροκάλυπτα τη γνωστή αντίθεσή της στην ελληνική επέκταση, ενώ οι Ηνωμένες Πολιτείες αποσύρθηκαν επιστρέφοντας στην πολιτική του απομονωτισμού.</a:t>
            </a:r>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sz="3200"/>
              <a:t>Τέλος, η δεκτικότητα της κεμαλικής παράταξης σε οικονομικές συμφωνίες λιγότερο επαχθείς από τις διομολογήσεις άφηνε περιθώρια συνεννόησης μεταξύ των δυτικοευρωπαίων και της κεμαλικής Τουρκίας.</a:t>
            </a:r>
          </a:p>
          <a:p>
            <a:pPr lvl="0"/>
            <a:r>
              <a:rPr lang="el-GR" sz="3200"/>
              <a:t>Η Σοβιετική Ένωση προέκρινε την κεμαλική Τουρκία ως μέσο ανάσχεσης της βρετανικής επιρροής και προχώρησε σε συμφωνίες με τον Κεμάλ, γεγονός που θορύβησε τους Δυτικούς κάνοντάς τους όλο και πιο διαλλακτικούς απέναντι στη νέα τουρκική ηγεσία.</a:t>
            </a:r>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πρώτο δείγμα της ευρωπαϊκής μεταστροφής ήταν η διακοπή κάθε οικονομικής βοήθειας προς την Ελλάδα.</a:t>
            </a:r>
          </a:p>
          <a:p>
            <a:pPr lvl="0"/>
            <a:r>
              <a:rPr lang="el-GR"/>
              <a:t>Οι προσπάθειες των μετανοεμβριανών κυβερνήσεων να συνάψουν δάνεια, όπως αυτά που είχαν συναφθεί ή συμφωνηθεί με τη βενιζελική κυβέρνηση, απέτυχαν.</a:t>
            </a:r>
          </a:p>
        </p:txBody>
      </p:sp>
    </p:spTree>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600"/>
              <a:t>Διασυμμαχική Συνδιάσκεψη Φεβρουάριος 1921</a:t>
            </a:r>
          </a:p>
        </p:txBody>
      </p:sp>
      <p:sp>
        <p:nvSpPr>
          <p:cNvPr id="3" name="2 - Θέση περιεχομένου"/>
          <p:cNvSpPr txBox="1">
            <a:spLocks noGrp="1"/>
          </p:cNvSpPr>
          <p:nvPr>
            <p:ph idx="1"/>
          </p:nvPr>
        </p:nvSpPr>
        <p:spPr/>
        <p:txBody>
          <a:bodyPr/>
          <a:lstStyle/>
          <a:p>
            <a:pPr lvl="0"/>
            <a:r>
              <a:rPr lang="el-GR"/>
              <a:t>Το Φεβρουάριο του 1921 συγκλήθηκε Διασυμμαχική Συνδιάσκεψη στο Λονδίνο. Εκεί η Ελλάδα διαπίστωσε την υπαναχώρηση των συμμάχων της στο μικρασιατικό ζήτημα. Η προσπάθειά της για υποβολή κοινού συμμαχικού σχεδίου που περιφρουρούσε την ελληνική κυριαρχία στις επιδικασμένες περιοχές προσέκρουε στην αδιάλλακτη αντίθεση των τούρκων</a:t>
            </a:r>
          </a:p>
        </p:txBody>
      </p:sp>
    </p:spTree>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εθνικιστές απαιτούσαν την αποχώρηση των ελληνικών στρατευμάτων από τη Μικρά Ασία και την ανατολική Θράκη και την άρση των οικονομικών όρων της συνθήκης των Σεβρών, για να συγκατατεθούν στην έναρξη ουσιαστικών διαπραγματεύσεων.</a:t>
            </a:r>
          </a:p>
        </p:txBody>
      </p:sp>
    </p:spTree>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Η Συνδιάσκεψη όμως κυρίως θα αποκαλύψει τη διάσταση που υπήρxε ανάμεσα στις σύμμαχες δυνάμεις. Η Αγγλία ενέμενε στη σε γενικές γραμμές διατήρηση του πλαισίου της συνθήκης των Σεβρών, ενώ η Γαλλία και η Ιταλία προσανατολίζονταν πλέον στην επίτευξη συμφωνιών με τον Κεμάλ και στην ενίσχυσή του, προκειμένου να αντισταθεί στα διαβήματα των Συμμάχων.</a:t>
            </a:r>
          </a:p>
        </p:txBody>
      </p:sp>
    </p:spTree>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buNone/>
            </a:pPr>
            <a:r>
              <a:rPr lang="el-GR"/>
              <a:t>Μετά την αποτυχία της Συνδιάσκεψης για την Ελλάδα συγκεκριμενοποιείται ως δίλημμα, στρατιωτικό και διπλωματικό ταυτόχρονα, η απόφαση για την περαιτέρω πορεία, αν θα πραγματοποιούταν προέλαση στο εσωτερικό ως την Άγκυρα, προκειμένου να πληγεί ο Κεμάλ στην εστία του ή αν διατηρούσαν αμυντική στάση στη γραμμή της συνθήκης. Τελικά προκρίθηκε η επιθετική πολεμική τακτική για λόγους πολιτικούς.</a:t>
            </a:r>
          </a:p>
        </p:txBody>
      </p:sp>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Μάιος –Ιούνιος 1921</a:t>
            </a:r>
          </a:p>
        </p:txBody>
      </p:sp>
      <p:sp>
        <p:nvSpPr>
          <p:cNvPr id="3" name="2 - Θέση περιεχομένου"/>
          <p:cNvSpPr txBox="1">
            <a:spLocks noGrp="1"/>
          </p:cNvSpPr>
          <p:nvPr>
            <p:ph idx="1"/>
          </p:nvPr>
        </p:nvSpPr>
        <p:spPr/>
        <p:txBody>
          <a:bodyPr/>
          <a:lstStyle/>
          <a:p>
            <a:pPr lvl="0"/>
            <a:r>
              <a:rPr lang="el-GR"/>
              <a:t>Το Μάιο του 1921 μετέβη στη Σμύρνη ο βασιλιάς Κωνσταντίνος με το επιτελείο του</a:t>
            </a:r>
          </a:p>
          <a:p>
            <a:pPr lvl="0"/>
            <a:r>
              <a:rPr lang="el-GR"/>
              <a:t>Τον Ιούνιο έγινε σύσκεψη στο Κορδελιό που ρύθμισε τις τελευταίες λεπτομέρειες της επίθεσης, την ίδια εποχή που οι σύμμαχοι πρότειναν αναστολή των επιχειρήσεων, πρόταση που απορρίφθηκε από την ελληνική πλευρά.</a:t>
            </a:r>
          </a:p>
        </p:txBody>
      </p:sp>
    </p:spTree>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καλοκαίρι του 1921</a:t>
            </a:r>
          </a:p>
        </p:txBody>
      </p:sp>
      <p:sp>
        <p:nvSpPr>
          <p:cNvPr id="3" name="2 - Θέση περιεχομένου"/>
          <p:cNvSpPr txBox="1">
            <a:spLocks noGrp="1"/>
          </p:cNvSpPr>
          <p:nvPr>
            <p:ph idx="1"/>
          </p:nvPr>
        </p:nvSpPr>
        <p:spPr/>
        <p:txBody>
          <a:bodyPr/>
          <a:lstStyle/>
          <a:p>
            <a:pPr lvl="0"/>
            <a:r>
              <a:rPr lang="el-GR" sz="3200"/>
              <a:t>Άρχισε η ελληνική επίθεση από τέσσερα σημεία με απώτερο στόχο την κατάληψη της Άγκυρας Ο ελληνικός στρατός θα προχωρήσει ως την Κιουτάχεια, με την ελπίδα να περικυκλώσει εκεί τον τουρκικό στρατό που αποσύρθηκε στα ενδότερα. Η σύσκεψη στην Κιουτάχεια υπό την προεδρία του Κωνσταντίνου θα αποφασίσει περαιτέρω προέλαση παρά τις αντίθετες υποδείξεις και συστάσεις. Ο ελληνικός στρατός θα προχωρήσει και θα φτάσει ως το Σαγγάριο ποταμό.</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b="1"/>
              <a:t>έγκριση ΑΠΟΒΑΣΗΣ (6 Μαΐου 1919)</a:t>
            </a:r>
            <a:endParaRPr lang="el-GR"/>
          </a:p>
        </p:txBody>
      </p:sp>
      <p:sp>
        <p:nvSpPr>
          <p:cNvPr id="3" name="2 - Θέση περιεχομένου"/>
          <p:cNvSpPr txBox="1">
            <a:spLocks noGrp="1"/>
          </p:cNvSpPr>
          <p:nvPr>
            <p:ph idx="1"/>
          </p:nvPr>
        </p:nvSpPr>
        <p:spPr/>
        <p:txBody>
          <a:bodyPr/>
          <a:lstStyle/>
          <a:p>
            <a:pPr lvl="0"/>
            <a:r>
              <a:rPr lang="el-GR" sz="3200" b="1"/>
              <a:t>Η στάση των Αγγλογάλλων καθοριζόταν από</a:t>
            </a:r>
          </a:p>
          <a:p>
            <a:pPr lvl="0"/>
            <a:r>
              <a:rPr lang="el-GR" sz="3200" b="1"/>
              <a:t>α) τη δυσφορία  τους απέναντι στη Ρώμη</a:t>
            </a:r>
          </a:p>
          <a:p>
            <a:pPr lvl="0"/>
            <a:r>
              <a:rPr lang="el-GR" sz="3200" b="1"/>
              <a:t>β) την εντεινόμενη πίεση της τουρκικής εθνικιστικής κίνησης </a:t>
            </a:r>
          </a:p>
          <a:p>
            <a:pPr lvl="0"/>
            <a:r>
              <a:rPr lang="el-GR" sz="3200" b="1"/>
              <a:t>Η απόβαση στη Σμύρνη  εγκρίθηκε «με σκοπό τη διασφάλιση της τάξης και την προστασία του χριστιανικού πληθυσμού» από το Ανώτατο Συμβούλιο της Συνδιάσκεψης</a:t>
            </a:r>
          </a:p>
          <a:p>
            <a:pPr lvl="0"/>
            <a:endParaRPr lang="el-GR" sz="320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μάχη του Σαγγάριου</a:t>
            </a:r>
          </a:p>
        </p:txBody>
      </p:sp>
      <p:sp>
        <p:nvSpPr>
          <p:cNvPr id="3" name="2 - Θέση περιεχομένου"/>
          <p:cNvSpPr txBox="1">
            <a:spLocks noGrp="1"/>
          </p:cNvSpPr>
          <p:nvPr>
            <p:ph idx="1"/>
          </p:nvPr>
        </p:nvSpPr>
        <p:spPr/>
        <p:txBody>
          <a:bodyPr/>
          <a:lstStyle/>
          <a:p>
            <a:pPr lvl="0"/>
            <a:r>
              <a:rPr lang="el-GR" sz="3200"/>
              <a:t>ανέκοψε οριστικά την επιθετική πορεία του ελληνικού στρατού, ο οποίος τελικά συμπτύχθηκε στη γραμμή Εσκί – Σεχίρ – Κιουτάχεια - Αφιόν Καραχισάρ, όπου και θα καθηλωθεί για ένα χρόνο. Ο Κεμάλ είχε καταφέρει να παρασύρει τους Έλληνες μακριά από τις πηγές ανεφοδιασμού τους κάνοντας όλο και πιο εύθραυστο το μέτωπό τους σε περίπτωση επίθεσης, ενώ το ηθικό του στρατού, καθηλωμένου στον άξενο τόπο, ήταν προφανές ότι θα αποδυναμωνόταν.</a:t>
            </a:r>
          </a:p>
        </p:txBody>
      </p:sp>
    </p:spTree>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Τον Οκτώβριο του 1921 ο Δημήτριος Γούναρης ξεκινά περιοδεία στις ευρωπαϊκές πρωτεύουσες με σκοπό να εξασφαλίσει τη σύναψη δανείου και να συμβάλει στη σύγκληση συνδιάσκεψης, προκειμένου να εξευρεθεί πλέον ειρηνικός διακανονισμός. Η Γαλλία είναι ολοένα και περισσότερο αντίθετη με κάθε ελληνική προσπάθεια, η Αγγλία απλώς πιο συναινετική.</a:t>
            </a:r>
          </a:p>
        </p:txBody>
      </p:sp>
    </p:spTree>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 ίδιος ο Κεμάλ, σε θέση ισχύος πια, προτείνει τη σύναψη ειρήνης αλλά μόνο με τους όρους να αποδοθεί η Σμύρνη στην Τουρκία, να αποκτήσει η Θράκη τοπική αυτονομία και να καταβληθεί πολεμική αποζημίωση. Η ελληνική κυβέρνηση απορρίπτει τους όρους αυτούς και ο πόλεμος συνεχίζεται.</a:t>
            </a:r>
          </a:p>
          <a:p>
            <a:pPr lvl="0"/>
            <a:endParaRPr lang="el-GR"/>
          </a:p>
        </p:txBody>
      </p:sp>
    </p:spTree>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600"/>
              <a:t>Διασυμμαχική Συνδιάσκεψη στο Παρίσι 1922</a:t>
            </a:r>
          </a:p>
        </p:txBody>
      </p:sp>
      <p:sp>
        <p:nvSpPr>
          <p:cNvPr id="3" name="2 - Θέση περιεχομένου"/>
          <p:cNvSpPr txBox="1">
            <a:spLocks noGrp="1"/>
          </p:cNvSpPr>
          <p:nvPr>
            <p:ph idx="1"/>
          </p:nvPr>
        </p:nvSpPr>
        <p:spPr/>
        <p:txBody>
          <a:bodyPr/>
          <a:lstStyle/>
          <a:p>
            <a:pPr lvl="0"/>
            <a:r>
              <a:rPr lang="el-GR"/>
              <a:t>Το Μάρτιο του 1922 συγκλήθηκε νέα Διασυμμαχική Συνδιάσκεψη στο Παρίσι, όπου δεν έγινε άλλο από το να συμπληρωθεί το ήδη σαφές στρατιωτικό αδιέξοδο του Μικρασιατικού Ζητήματος και με διπλωματικό. Οι αντιπρόσωποι των συμμάχων πρότειναν και στις δυο πλευρές όρους, προκειμένου να οδηγηθεί το όλο ζήτημα σε οριστική διευθέτηση και σύγκληση συνδιάσκεψης για τους όρους της ειρήνης.</a:t>
            </a:r>
          </a:p>
        </p:txBody>
      </p:sp>
    </p:spTree>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προτάσεις των συμμάχων αφαιρούσαν στην ουσία από την Ελλάδα όλα τα κέρδη της συνθήκης των Σεβρών, ενώ η τύχη των ελληνικών πληθυσμών της Μικρασίας έμοιαζε επισφαλής.</a:t>
            </a:r>
          </a:p>
          <a:p>
            <a:pPr lvl="0"/>
            <a:r>
              <a:rPr lang="el-GR"/>
              <a:t>Σε κάθε περίπτωση η άρνηση του Κεμάλ ακόμα και για τη διαδικασία της μεσολάβησης έλυσε το όποιο δίλημμα αποδοχής των συμμαχικών προτάσεων για την ελληνική κυβέρνηση.</a:t>
            </a:r>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καλοκαίρι πλέον του 1922 η ελληνική πλευρά θα προσανατολιστεί σε δύο πρωτοβουλίες. Η πρώτη στόχευε στη δημιουργία υπό την υψηλή τουρκική επικυριαρχία αυτόνομου μικρασιατικού κράτους με κέντρο τη Σμύρνη, εδραιωμένου στη βάση της ισότιμης συνεργασίας χριστιανών και μουσουλμάνων.</a:t>
            </a:r>
          </a:p>
        </p:txBody>
      </p:sp>
    </p:spTree>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Η δεύτερη ήταν πρόταση κατάληψης της Κωνσταντινούπολης ως μέσου πίεσης στην Άγκυρα. Η δεύτερη πρόταση συνάντησε την κατηγορηματική άρνηση των συμμάχων, ενώ για την πρώτη ήταν πια πολύ αργά, αφού ο Κεμάλ ενισχυμένος οικονομικά, διπλωματικά και στρατιωτικά προσανατολιζόταν σε επίθεση εναντίον του ελληνικού στρατού.</a:t>
            </a:r>
          </a:p>
        </p:txBody>
      </p:sp>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Franklin-Bouillon</a:t>
            </a:r>
          </a:p>
        </p:txBody>
      </p:sp>
      <p:sp>
        <p:nvSpPr>
          <p:cNvPr id="3" name="2 - Θέση περιεχομένου"/>
          <p:cNvSpPr txBox="1">
            <a:spLocks noGrp="1"/>
          </p:cNvSpPr>
          <p:nvPr>
            <p:ph idx="1"/>
          </p:nvPr>
        </p:nvSpPr>
        <p:spPr/>
        <p:txBody>
          <a:bodyPr/>
          <a:lstStyle/>
          <a:p>
            <a:pPr lvl="0">
              <a:lnSpc>
                <a:spcPct val="90000"/>
              </a:lnSpc>
            </a:pPr>
            <a:r>
              <a:rPr lang="el-GR" sz="3200"/>
              <a:t>Το Μάρτιο του 1921 οι Γάλλοι και ο Κεμάλ υπογράφουν σύμφωνο αποχώρησης των πρώτων από τη νοτιοανατολική Μικρά Ασία,</a:t>
            </a:r>
          </a:p>
          <a:p>
            <a:pPr lvl="0">
              <a:lnSpc>
                <a:spcPct val="90000"/>
              </a:lnSpc>
            </a:pPr>
            <a:r>
              <a:rPr lang="el-GR" sz="3200"/>
              <a:t>Οκτώβριο του 1921 υπογράφτηκε στην Άγκυρα το γαλλοκεμαλικό σύμφωνο Franklin-Bouillon Το τελευταίο προέβλεπε τις λεπτομέρειες αποχώρησης των γαλλικών στρατευμάτων από την Κιλικία, καλούσε γάλλους καθηγητές να εργαστούν στην τουρκική εκπαίδευση και γάλλους κεφαλαιούχους να αναπτύξουν οικονομικές σχέσεις με την Τουρκία,</a:t>
            </a:r>
          </a:p>
        </p:txBody>
      </p:sp>
    </p:spTree>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ενώ δεν ανέφερε πουθενά τη σουλτανική κυβέρνηση της Κωνσταντινούπολης. Εικόνα 10: Ο Μουσταφά Κεμάλ και ο Ισμέτ Ινονού υποδέχονται το γάλλο βουλευτή Franklin Bouillon καθώς και το συνταγματάρχη Sarrou στο σιδηροδρομικό σταθμό του Δορυλαίου ( Εσκί Σεχίρ) το Μάιο του 1921.</a:t>
            </a:r>
          </a:p>
        </p:txBody>
      </p:sp>
    </p:spTree>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Συνέπειες γαλλοκεμαλικού συμφώνου</a:t>
            </a:r>
          </a:p>
        </p:txBody>
      </p:sp>
      <p:sp>
        <p:nvSpPr>
          <p:cNvPr id="3" name="2 - Θέση περιεχομένου"/>
          <p:cNvSpPr txBox="1">
            <a:spLocks noGrp="1"/>
          </p:cNvSpPr>
          <p:nvPr>
            <p:ph idx="1"/>
          </p:nvPr>
        </p:nvSpPr>
        <p:spPr/>
        <p:txBody>
          <a:bodyPr/>
          <a:lstStyle/>
          <a:p>
            <a:pPr lvl="0"/>
            <a:r>
              <a:rPr lang="el-GR" sz="3200"/>
              <a:t>Το γαλλοκεμαλικό σύμφωνο διατάραξε τις αγγλογαλλικές σχέσεις, καθώς οι Άγγλοι υποπτεύονταν ότι το σύμφωνο έκρυβε πολύ περισσότερες παραχωρήσεις στη Γαλλία. Για την Ελλάδα η σημασία του συμφώνου ήταν σοβαρότατη, αφού δυσχέραινε την κατάσταση της τόσο στρατιωτικά όσο και διπλωματικά, αφού σήμαινε την πλήρη απομόνωση της ελληνικής κυβέρνησης που δεν μπορούσε να ελπίζει παρά στην έτσι κι αλλιώς περιορισμένη αγγλική υποστήριξη.</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600" b="1"/>
              <a:t>Απόβαση ελληνικού στρατού στη Σμύρνη</a:t>
            </a:r>
            <a:br>
              <a:rPr lang="el-GR" sz="3600" b="1"/>
            </a:br>
            <a:r>
              <a:rPr lang="en-US" sz="3600" b="1"/>
              <a:t> </a:t>
            </a:r>
            <a:r>
              <a:rPr lang="en-US" sz="2400" b="1"/>
              <a:t>https://www.youtube.com/watch?v=Ib7QVnicRt0</a:t>
            </a:r>
            <a:endParaRPr lang="el-GR" sz="2400" b="1"/>
          </a:p>
        </p:txBody>
      </p:sp>
      <p:pic>
        <p:nvPicPr>
          <p:cNvPr id="3" name="Picture 2"/>
          <p:cNvPicPr>
            <a:picLocks noGrp="1" noChangeAspect="1"/>
          </p:cNvPicPr>
          <p:nvPr>
            <p:ph idx="1"/>
          </p:nvPr>
        </p:nvPicPr>
        <p:blipFill>
          <a:blip r:embed="rId2" cstate="print"/>
          <a:stretch>
            <a:fillRect/>
          </a:stretch>
        </p:blipFill>
        <p:spPr>
          <a:xfrm>
            <a:off x="2028825" y="2116927"/>
            <a:ext cx="6191246" cy="4181478"/>
          </a:xfrm>
        </p:spPr>
      </p:pic>
    </p:spTree>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Ιταλοτουρκικές συμφωνίες</a:t>
            </a:r>
          </a:p>
        </p:txBody>
      </p:sp>
      <p:sp>
        <p:nvSpPr>
          <p:cNvPr id="3" name="2 - Θέση περιεχομένου"/>
          <p:cNvSpPr txBox="1">
            <a:spLocks noGrp="1"/>
          </p:cNvSpPr>
          <p:nvPr>
            <p:ph idx="1"/>
          </p:nvPr>
        </p:nvSpPr>
        <p:spPr/>
        <p:txBody>
          <a:bodyPr/>
          <a:lstStyle/>
          <a:p>
            <a:pPr lvl="0">
              <a:lnSpc>
                <a:spcPct val="90000"/>
              </a:lnSpc>
            </a:pPr>
            <a:r>
              <a:rPr lang="el-GR"/>
              <a:t>Την ίδια πολιτική με τους Γάλλους ακολούθησαν και οι Ιταλοί, οι οποίοι με τη σειρά τους υπογράφουν με τον Κεμάλ το Μάρτιο του 1921 σύμφωνο αποχώρησής τους από την Αττάλεια, παραχωρώντας και τον οπλισμό τους έναντι οικονομικών προνομίων στη νέα Τουρκία. Το καλοκαίρι του 1921 Γάλλοι και Ιταλοί αποσύρονται από τη Μικρά Ασία, αφήνοντας στον Κεμάλ όπλα και τα λιμάνια του νότου ελεύθερα.</a:t>
            </a:r>
          </a:p>
        </p:txBody>
      </p:sp>
    </p:spTree>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Τουρκοσοβιετικές συμφωνίες</a:t>
            </a:r>
          </a:p>
        </p:txBody>
      </p:sp>
      <p:sp>
        <p:nvSpPr>
          <p:cNvPr id="3" name="2 - Θέση περιεχομένου"/>
          <p:cNvSpPr txBox="1">
            <a:spLocks noGrp="1"/>
          </p:cNvSpPr>
          <p:nvPr>
            <p:ph idx="1"/>
          </p:nvPr>
        </p:nvSpPr>
        <p:spPr/>
        <p:txBody>
          <a:bodyPr/>
          <a:lstStyle/>
          <a:p>
            <a:pPr lvl="0">
              <a:lnSpc>
                <a:spcPct val="80000"/>
              </a:lnSpc>
            </a:pPr>
            <a:r>
              <a:rPr lang="el-GR" sz="3200"/>
              <a:t>Η Σοβιετική Ένωση σταθερά αντίθετη στη στρατιωτική επέμβαση στη Μικρά Ασία, θεωρώντας την επεκτατικό πόλεμο υποκινούμενο από τις δυτικές δυνάμεις, έκανε τη δική της πολιτική προσέγγισης του Κεμάλ.</a:t>
            </a:r>
          </a:p>
          <a:p>
            <a:pPr lvl="0">
              <a:lnSpc>
                <a:spcPct val="80000"/>
              </a:lnSpc>
            </a:pPr>
            <a:r>
              <a:rPr lang="el-GR" sz="3200"/>
              <a:t>Ήδη με τη συνθήκη του Alexandropol (Δεκέμβρης 1920) Σοβιετικοί και κεμαλικοί έλυσαν το αρμενικό ζήτημα μοιράζοντας τα εδάφη της Αρμενίας μεταξύ τους, μετά την ήττα των Αρμενίων στο Ερζερούμ και την αναγκαστική συνθηκολόγησή τους.</a:t>
            </a:r>
          </a:p>
          <a:p>
            <a:pPr lvl="0">
              <a:lnSpc>
                <a:spcPct val="80000"/>
              </a:lnSpc>
            </a:pPr>
            <a:endParaRPr lang="el-GR"/>
          </a:p>
        </p:txBody>
      </p:sp>
    </p:spTree>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Το Μάρτιο του 1921 υπογράφτηκε μεταξύ του κεμαλικού καθεστώτος και της Σοβιετικής Ένωσης σύμφωνο φιλίας, το οποίο διακανόνιζε την περιοχή των Στενών αγνοώντας τους Δυτικούς και προέβλεπε οικονομικοτεχνική βοήθεια εκ μέρους της Σοβιετικής Ένωσης προς την κεμαλική Τουρκία.</a:t>
            </a:r>
          </a:p>
        </p:txBody>
      </p:sp>
    </p:spTree>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sz="3600"/>
              <a:t>Οκτώβριος 1921 νέα σοβιετοτουρκική συμφωνία</a:t>
            </a:r>
          </a:p>
        </p:txBody>
      </p:sp>
      <p:sp>
        <p:nvSpPr>
          <p:cNvPr id="3" name="2 - Θέση περιεχομένου"/>
          <p:cNvSpPr txBox="1">
            <a:spLocks noGrp="1"/>
          </p:cNvSpPr>
          <p:nvPr>
            <p:ph idx="1"/>
          </p:nvPr>
        </p:nvSpPr>
        <p:spPr/>
        <p:txBody>
          <a:bodyPr/>
          <a:lstStyle/>
          <a:p>
            <a:pPr lvl="0"/>
            <a:r>
              <a:rPr lang="el-GR" sz="3200"/>
              <a:t>Τον Οκτώβριο του 1921 εξάλλου υπογράφτηκε νέα συμφωνία συνεργασίας ανάμεσα στην κεμαλική Τουρκία και τις τρεις σοβιετικές δημοκρατίες του Καυκάσου (Γεωργία, Αρμενία και Αζερμπαϊτζάν). Οι επαφές του Κεμάλ με το νέο σοβιετικό καθεστώς άλλωστε υπήρξαν σημαντικότατος παράγοντας για τη διαμόρφωση της στάσης των ευρωπαϊκών δυνάμεων, καθώς φοβούνταν τον αποκλεισμό τους από τη νέα Τουρκία και τις ενδεχόμενες ιδεολογικές επιρροές στο διαμορφούμενο κεμαλικό καθεστώς</a:t>
            </a:r>
          </a:p>
        </p:txBody>
      </p:sp>
    </p:spTree>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τουρκική αντεπίθεση</a:t>
            </a:r>
          </a:p>
        </p:txBody>
      </p:sp>
      <p:sp>
        <p:nvSpPr>
          <p:cNvPr id="3" name="2 - Θέση περιεχομένου"/>
          <p:cNvSpPr txBox="1">
            <a:spLocks noGrp="1"/>
          </p:cNvSpPr>
          <p:nvPr>
            <p:ph idx="1"/>
          </p:nvPr>
        </p:nvSpPr>
        <p:spPr/>
        <p:txBody>
          <a:bodyPr/>
          <a:lstStyle/>
          <a:p>
            <a:pPr lvl="0">
              <a:buNone/>
            </a:pPr>
            <a:r>
              <a:rPr lang="el-GR" sz="3200"/>
              <a:t>Οι Τούρκοι άρχισαν να αντιμετωπίζουν την περίπτωση επίθεσης στο μέτωπο του ελληνικού στρατού από το Μάϊο του 1922, γνωρίζοντας πλέον την κατάσταση του ηθικού του ελληνικού στρατού. Τον Ιούλιο, οι πληροφορίες για μεταφορά στρατευμάτων στη Θράκη και οι φήμες για ενδεχόμενη σύμπτυξη του ελληνικού στρατού στη ζώνη της συνθήκης των Σεβρών προσανατόλισαν τον Κεμάλ και τους συμβούλους του στην επίσπευση της επίθεσης, η οποία καθορίστηκε για τις 13 Αυγούστου.</a:t>
            </a:r>
          </a:p>
        </p:txBody>
      </p:sp>
    </p:spTree>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575815" y="0"/>
            <a:ext cx="9145014" cy="7559673"/>
          </a:xfrm>
        </p:spPr>
      </p:pic>
    </p:spTree>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Αντεπίθεση</a:t>
            </a:r>
          </a:p>
        </p:txBody>
      </p:sp>
      <p:sp>
        <p:nvSpPr>
          <p:cNvPr id="3" name="2 - Θέση περιεχομένου"/>
          <p:cNvSpPr txBox="1">
            <a:spLocks noGrp="1"/>
          </p:cNvSpPr>
          <p:nvPr>
            <p:ph idx="1"/>
          </p:nvPr>
        </p:nvSpPr>
        <p:spPr/>
        <p:txBody>
          <a:bodyPr/>
          <a:lstStyle/>
          <a:p>
            <a:pPr lvl="0"/>
            <a:r>
              <a:rPr lang="el-GR"/>
              <a:t>Ύστερα από μια σειρά παραπλανητικών επιθετικών ενεργειών στις 6 και 11 Αυγούστου κι ενώ η ελληνική Διοίκηση, υποτιμώντας τις πληροφορίες που είχε για τη σχεδιαζόμενη επίθεση, δεν έλαβε τα κατάλληλα μέτρα, την αυγή της 13ης Αυγούστου άρχισε η τουρκική επίθεση</a:t>
            </a:r>
          </a:p>
          <a:p>
            <a:pPr lvl="0"/>
            <a:endParaRPr lang="el-GR"/>
          </a:p>
        </p:txBody>
      </p:sp>
    </p:spTree>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Οπισθοχώρηση</a:t>
            </a:r>
          </a:p>
        </p:txBody>
      </p:sp>
      <p:sp>
        <p:nvSpPr>
          <p:cNvPr id="3" name="2 - Θέση περιεχομένου"/>
          <p:cNvSpPr txBox="1">
            <a:spLocks noGrp="1"/>
          </p:cNvSpPr>
          <p:nvPr>
            <p:ph idx="1"/>
          </p:nvPr>
        </p:nvSpPr>
        <p:spPr/>
        <p:txBody>
          <a:bodyPr/>
          <a:lstStyle/>
          <a:p>
            <a:pPr lvl="0"/>
            <a:r>
              <a:rPr lang="el-GR" sz="3200"/>
              <a:t>Μέσα στις επόμενες μέρες το μέτωπο διασπάστηκε και άρχισε η υποχώρηση και η σύμπτυξη των ελληνικών δυνάμεων προς τα παράλια. Το στρατό ακολουθούσαν οι ελληνικοί πληθυσμοί και οι Αρμένιοι από τις περιοχές που εγκαταλείπονταν στα χέρια των Τούρκων. Οι μεραρχίες του Α' και Β' Σώματος Στρατού έφτασαν άλλες ασύντακτες και άλλες συνταγμένες στον Τσεσμέ, από όπου επιβιβάστηκαν προς τα νησιά μέχρι τις 3 Σεπτεμβρίου.</a:t>
            </a:r>
          </a:p>
        </p:txBody>
      </p:sp>
    </p:spTree>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Ως οπισθοφυλακή όλων ορίστηκε το απόσπασμα του Νικόλαου Πλαστήρα, ενισχυμένο από το 3ο Σύνταγμα Ιππικού, εντεταλμένο να επιβραδύνει την προέλαση του εχθρού. Η Ανεξάρτητη Μεραρχία πραγματοποίησε έναν εξαιρετικό άθλο, διανύοντας σε 15 μέρες 600 χιλιόμετρα σε χώρα εχθρική κι ενώ βαλλόταν συνεχώς από το τουρκικό ιππικό και τους κατοίκους.</a:t>
            </a:r>
          </a:p>
        </p:txBody>
      </p:sp>
    </p:spTree>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Έφτασε όμως στο Δικελί σώζοντας τους Έλληνες και τους Αρμένιους της περιοχής και στις 31 Αυγούστου είχε περάσει στη Μυτιλήνη. Τέλος, το Γ' Σώμα κατάφερε να φτάσει στα λιμάνια της Πανόρμου και της Κυζίκου και να επιβιβαστεί με τάξη. Πολλοί ήταν οι νεκροί της Εκστρατείας, ενώ τραγική τύχη περίμενε τους στρατιώτες που έπεσαν ως αιχμάλωτοι στα χέρια των Τούρκων.</a:t>
            </a:r>
          </a:p>
          <a:p>
            <a:pPr lvl="0"/>
            <a:endParaRPr lang="el-GR"/>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15 Μαΐου 1919: η αποβαση</a:t>
            </a:r>
            <a:endParaRPr lang="en-US"/>
          </a:p>
        </p:txBody>
      </p:sp>
      <p:sp>
        <p:nvSpPr>
          <p:cNvPr id="3" name="2 - Θέση περιεχομένου"/>
          <p:cNvSpPr txBox="1">
            <a:spLocks noGrp="1"/>
          </p:cNvSpPr>
          <p:nvPr>
            <p:ph idx="1"/>
          </p:nvPr>
        </p:nvSpPr>
        <p:spPr/>
        <p:txBody>
          <a:bodyPr/>
          <a:lstStyle/>
          <a:p>
            <a:pPr lvl="0"/>
            <a:r>
              <a:rPr lang="el-GR" sz="3200" b="1"/>
              <a:t>« </a:t>
            </a:r>
            <a:r>
              <a:rPr lang="el-GR" sz="2800" b="1"/>
              <a:t>Ο ελληνικός στρατός αποβιβάστηκε στη Σμύρνη που ήταν γεμάτη με ελληνικές σημαίες, στις 15 Μαΐου 1919 μεταξύ 10.00 και 11.00 ενώ στις 8.00 πμ είχε αποβιβαστεί ένα απόσπασμα ναυτικών δυνάμεων .</a:t>
            </a:r>
          </a:p>
          <a:p>
            <a:pPr lvl="0"/>
            <a:r>
              <a:rPr lang="el-GR" sz="2800" b="1"/>
              <a:t>Η αποβίβαση, συνοδεύτηκε από χορούς, καθαγιασμό των όπλων και λόγο από τον Μητροπολίτη Σμύρνης Χρυσόστομο</a:t>
            </a:r>
            <a:endParaRPr lang="en-US" sz="2800" b="1"/>
          </a:p>
          <a:p>
            <a:pPr lvl="0"/>
            <a:r>
              <a:rPr lang="el-GR" sz="2800" b="1"/>
              <a:t>Οι Δυτικές δυνάμεις συνέχισαν την κατάκτηση των γύρω περιοχών με σκοπό να ενισχύσουν τη θέση τους στην περιοχή της Σμύρνης. Σταδιακά, η Ελλάδα είχε κατακτήσει το μεγαλύτερο μέρος των παραλίων της Μικράς Ασίας</a:t>
            </a:r>
          </a:p>
        </p:txBody>
      </p:sp>
    </p:spTree>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Υποχώρηση</a:t>
            </a:r>
            <a:endParaRPr lang="en-US"/>
          </a:p>
        </p:txBody>
      </p:sp>
      <p:sp>
        <p:nvSpPr>
          <p:cNvPr id="3" name="2 - Θέση περιεχομένου"/>
          <p:cNvSpPr txBox="1">
            <a:spLocks noGrp="1"/>
          </p:cNvSpPr>
          <p:nvPr>
            <p:ph idx="1"/>
          </p:nvPr>
        </p:nvSpPr>
        <p:spPr/>
        <p:txBody>
          <a:bodyPr/>
          <a:lstStyle/>
          <a:p>
            <a:pPr lvl="0"/>
            <a:r>
              <a:rPr lang="el-GR"/>
              <a:t>η υποχώρηση του κυρίως όγκου του ελληνικού στρατού έγινε «Στις 5 Σεπτεμβρίου[…] απ' το λιμάνι της Αρτάκης».</a:t>
            </a:r>
          </a:p>
          <a:p>
            <a:pPr lvl="0"/>
            <a:r>
              <a:rPr lang="el-GR"/>
              <a:t>ο τουρκικός στρατός κατέλαβε ή ανακατέλαβε την πόλη της Σμύρνης στις 9 Σεπτεμβρίου</a:t>
            </a:r>
          </a:p>
          <a:p>
            <a:pPr lvl="0"/>
            <a:r>
              <a:rPr lang="el-GR"/>
              <a:t> </a:t>
            </a:r>
            <a:r>
              <a:rPr lang="el-GR" sz="3100" i="1"/>
              <a:t>Γενικό Επιτελείο Στρατού Διεύθυνση Ιστορίας Στρατού, 2001, σ. 594  </a:t>
            </a:r>
            <a:endParaRPr lang="en-US" sz="3100" i="1"/>
          </a:p>
        </p:txBody>
      </p:sp>
    </p:spTree>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Δημογραφικά στοιχεία</a:t>
            </a:r>
            <a:endParaRPr lang="en-US"/>
          </a:p>
        </p:txBody>
      </p:sp>
      <p:sp>
        <p:nvSpPr>
          <p:cNvPr id="3" name="2 - Θέση περιεχομένου"/>
          <p:cNvSpPr txBox="1">
            <a:spLocks noGrp="1"/>
          </p:cNvSpPr>
          <p:nvPr>
            <p:ph idx="1"/>
          </p:nvPr>
        </p:nvSpPr>
        <p:spPr/>
        <p:txBody>
          <a:bodyPr/>
          <a:lstStyle/>
          <a:p>
            <a:pPr lvl="0"/>
            <a:r>
              <a:rPr lang="el-GR"/>
              <a:t>Ο αριθμός των ρωμιών της  Σμύρνης ποικίλει από 52.000 (περίπου 25%) έως 135.080 (50%) (</a:t>
            </a:r>
            <a:r>
              <a:rPr lang="el-GR" sz="2200"/>
              <a:t>βλ. Αναγνωστοπούλου, Σ. (1998). Μικρά Ασία, 19ος αι. ‐ 1919 Οι Ελληνορθόδοξες Κοινότητες Από το  Μιλλέτ των Ρωμιών στο Ελληνικό Έθνος (Β' εκδ.). Αθήνα: Ελληνικά Γράμματα, .  </a:t>
            </a:r>
            <a:endParaRPr lang="en-US" sz="2200"/>
          </a:p>
        </p:txBody>
      </p:sp>
    </p:spTree>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9 Σεπτεμβρίου</a:t>
            </a:r>
            <a:endParaRPr lang="en-US"/>
          </a:p>
        </p:txBody>
      </p:sp>
      <p:sp>
        <p:nvSpPr>
          <p:cNvPr id="3" name="2 - Θέση περιεχομένου"/>
          <p:cNvSpPr txBox="1">
            <a:spLocks noGrp="1"/>
          </p:cNvSpPr>
          <p:nvPr>
            <p:ph idx="1"/>
          </p:nvPr>
        </p:nvSpPr>
        <p:spPr/>
        <p:txBody>
          <a:bodyPr/>
          <a:lstStyle/>
          <a:p>
            <a:pPr lvl="0"/>
            <a:r>
              <a:rPr lang="el-GR" sz="3200"/>
              <a:t>Τα πρώτα τουρκικά στρατεύματα έφτασαν στην πόλη της Σμύρνης, τις 9 Σεπτεμβρίου. Ο ρόλος του διοικητή Nurettin, που ήταν καταλυτικός για την τύχη των χριστιανικών πληθυσμών της πόλης. Στις 27 Αυγούστου/ 9 Σεπτεμβρίου ο τουρκικός στρατός μπήκε στη Σμύρνη. Η πόλη ήταν γεμάτη από ελληνικούς πληθυσμούς, οι οποίοι είχαν καταφύγει εκεί από τα ενδότερα με την κατάρρευση του μετώπου. Ο ελληνικός στρατός έφτανε κι αυτός στη Σμύρνη συνταγμένος ή μη.</a:t>
            </a:r>
          </a:p>
          <a:p>
            <a:pPr lvl="0"/>
            <a:endParaRPr lang="el-GR" sz="3200"/>
          </a:p>
        </p:txBody>
      </p:sp>
    </p:spTree>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pic>
        <p:nvPicPr>
          <p:cNvPr id="3" name="Picture 2"/>
          <p:cNvPicPr>
            <a:picLocks noGrp="1" noChangeAspect="1"/>
          </p:cNvPicPr>
          <p:nvPr>
            <p:ph idx="1"/>
          </p:nvPr>
        </p:nvPicPr>
        <p:blipFill>
          <a:blip r:embed="rId2" cstate="print"/>
          <a:srcRect/>
          <a:stretch>
            <a:fillRect/>
          </a:stretch>
        </p:blipFill>
        <p:spPr>
          <a:xfrm>
            <a:off x="215780" y="395459"/>
            <a:ext cx="9361041" cy="6768754"/>
          </a:xfrm>
        </p:spPr>
      </p:pic>
    </p:spTree>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pPr>
            <a:r>
              <a:rPr lang="el-GR"/>
              <a:t>Ο Αριστείδης Στεργιάδης είχε εγκαταλείψει την πόλη στις 25 Αυγούστου με αγγλικό πλοίο, ενώ την ίδια μέρα η Σμύρνη άδειαζε και από τους τελευταίους υπάλληλους, εκπροσώπους του ελληνικού κράτους. Η πόλη παραδόθηκε στις φλόγες και ο ελληνικός και ο αρμένικος πληθυσμός στη σφαγή. Απίστευτες σκηνές εκτυλίχτηκαν στην προκυμαία της Σμύρνης, όπου τα πλήθη συνέρρεαν κυνηγημένα ελπίζοντας στη σωτηρία τους</a:t>
            </a:r>
          </a:p>
        </p:txBody>
      </p:sp>
    </p:spTree>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καταστροφή της Σμύρνης</a:t>
            </a:r>
            <a:endParaRPr lang="en-US"/>
          </a:p>
        </p:txBody>
      </p:sp>
      <p:sp>
        <p:nvSpPr>
          <p:cNvPr id="3" name="2 - Θέση περιεχομένου"/>
          <p:cNvSpPr txBox="1">
            <a:spLocks noGrp="1"/>
          </p:cNvSpPr>
          <p:nvPr>
            <p:ph idx="1"/>
          </p:nvPr>
        </p:nvSpPr>
        <p:spPr/>
        <p:txBody>
          <a:bodyPr/>
          <a:lstStyle/>
          <a:p>
            <a:pPr lvl="0">
              <a:lnSpc>
                <a:spcPct val="80000"/>
              </a:lnSpc>
              <a:spcBef>
                <a:spcPts val="600"/>
              </a:spcBef>
            </a:pPr>
            <a:r>
              <a:rPr lang="el-GR" sz="2700"/>
              <a:t>Φήμες για την κατάρρευση του μετώπου  έφτασαν στην πόλη της Σμύρνης, λίγες μέρες πριν την είσοδο των κεμαλικών δυνάμεων.</a:t>
            </a:r>
          </a:p>
          <a:p>
            <a:pPr lvl="0">
              <a:lnSpc>
                <a:spcPct val="80000"/>
              </a:lnSpc>
              <a:spcBef>
                <a:spcPts val="600"/>
              </a:spcBef>
            </a:pPr>
            <a:r>
              <a:rPr lang="el-GR" sz="2700"/>
              <a:t>Ακολούθησαν κύματα προσφύγων και έλληνες στρατιώτες,</a:t>
            </a:r>
          </a:p>
          <a:p>
            <a:pPr lvl="0">
              <a:lnSpc>
                <a:spcPct val="80000"/>
              </a:lnSpc>
              <a:spcBef>
                <a:spcPts val="600"/>
              </a:spcBef>
            </a:pPr>
            <a:r>
              <a:rPr lang="el-GR" sz="2700"/>
              <a:t>Διοικητικά και τραπεζικά στελέχη ξεκίνησαν να εγκαταλείπουν την πόλη</a:t>
            </a:r>
          </a:p>
          <a:p>
            <a:pPr lvl="0">
              <a:lnSpc>
                <a:spcPct val="80000"/>
              </a:lnSpc>
              <a:spcBef>
                <a:spcPts val="600"/>
              </a:spcBef>
            </a:pPr>
            <a:r>
              <a:rPr lang="el-GR" sz="2700"/>
              <a:t>Μέχρι την είσοδο των τουρκικών δυνάμεων, δεν είχε απομείνει ελληνική αρχή στην πόλη και την τήρηση της τάξης ανέλαβαν, περίπολα πεζοναυτών των συμμαχικών δυνάμεων</a:t>
            </a:r>
          </a:p>
          <a:p>
            <a:pPr lvl="0">
              <a:lnSpc>
                <a:spcPct val="80000"/>
              </a:lnSpc>
              <a:spcBef>
                <a:spcPts val="600"/>
              </a:spcBef>
            </a:pPr>
            <a:r>
              <a:rPr lang="en-US" sz="2700"/>
              <a:t>Horton, G. (1926). The Blight of Asia. New York: Braunworth &amp; CO INC.Α</a:t>
            </a:r>
            <a:endParaRPr lang="el-GR" sz="2700"/>
          </a:p>
          <a:p>
            <a:pPr lvl="0">
              <a:lnSpc>
                <a:spcPct val="80000"/>
              </a:lnSpc>
              <a:spcBef>
                <a:spcPts val="600"/>
              </a:spcBef>
            </a:pPr>
            <a:endParaRPr lang="en-US" sz="2700"/>
          </a:p>
        </p:txBody>
      </p:sp>
    </p:spTree>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Πυρπόληση προκυμαίας της Σμύρνης</a:t>
            </a:r>
          </a:p>
        </p:txBody>
      </p:sp>
      <p:pic>
        <p:nvPicPr>
          <p:cNvPr id="3" name="Picture 2"/>
          <p:cNvPicPr>
            <a:picLocks noGrp="1" noChangeAspect="1"/>
          </p:cNvPicPr>
          <p:nvPr>
            <p:ph idx="1"/>
          </p:nvPr>
        </p:nvPicPr>
        <p:blipFill>
          <a:blip r:embed="rId2" cstate="print"/>
          <a:stretch>
            <a:fillRect/>
          </a:stretch>
        </p:blipFill>
        <p:spPr>
          <a:xfrm>
            <a:off x="2028825" y="2969422"/>
            <a:ext cx="6191246" cy="2476496"/>
          </a:xfrm>
        </p:spPr>
      </p:pic>
    </p:spTree>
  </p:cSld>
  <p:clrMapOvr>
    <a:masterClrMapping/>
  </p:clrMapOvr>
  <p:transition>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lnSpc>
                <a:spcPct val="90000"/>
              </a:lnSpc>
              <a:buNone/>
            </a:pPr>
            <a:r>
              <a:rPr lang="el-GR"/>
              <a:t>Ανάμεσα στα θύματα ήταν και ο μητροπολίτης Χρυσόστομος, ο οποίος, αρνούμενος να εγκαταλείψει το ποίμνιό του όπως του προτάθηκε, κακοποιήθηκε και θανατώθηκε από το φανατισμένο τουρκικό όχλο.</a:t>
            </a:r>
          </a:p>
          <a:p>
            <a:pPr lvl="0">
              <a:lnSpc>
                <a:spcPct val="90000"/>
              </a:lnSpc>
              <a:buNone/>
            </a:pPr>
            <a:r>
              <a:rPr lang="el-GR"/>
              <a:t>Η πυρπόληση, η σφαγή και η αιχμαλωσία ήταν η τύχη των ελληνικών πληθυσμών και στη χερσόνησο της Ερυθραίας, στις Κυδωνίες και στην περιοχή της Προποντίδας..</a:t>
            </a:r>
          </a:p>
        </p:txBody>
      </p:sp>
    </p:spTree>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Οι άντρες μεταφέρθηκαν σε στρατόπεδα στο εσωτερικό, ενώ κάποτε και γυναικόπαιδα ακολούθησαν ανάλογη πορεία προς την ενδοχώρα</a:t>
            </a:r>
          </a:p>
        </p:txBody>
      </p:sp>
    </p:spTree>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 ρόλος των συμμάχων</a:t>
            </a:r>
            <a:endParaRPr lang="en-US"/>
          </a:p>
        </p:txBody>
      </p:sp>
      <p:sp>
        <p:nvSpPr>
          <p:cNvPr id="3" name="2 - Θέση περιεχομένου"/>
          <p:cNvSpPr txBox="1">
            <a:spLocks noGrp="1"/>
          </p:cNvSpPr>
          <p:nvPr>
            <p:ph idx="1"/>
          </p:nvPr>
        </p:nvSpPr>
        <p:spPr/>
        <p:txBody>
          <a:bodyPr/>
          <a:lstStyle/>
          <a:p>
            <a:pPr lvl="0"/>
            <a:r>
              <a:rPr lang="el-GR"/>
              <a:t>«Οι σύμμαχοι όμως παρ' όλο που διέθεταν 26 πολεμικά πλοία στη γύρω περιοχή δεν έκαναν απολύτως τίποτα για να βοηθήσουν τους Έλληνες και τους Αρμένιους παρά τις αναμέτρησες εκκλήσεις καθ' όλη τη διάρκεια της καταστροφής»</a:t>
            </a:r>
          </a:p>
          <a:p>
            <a:pPr lvl="0"/>
            <a:r>
              <a:rPr lang="en-US"/>
              <a:t>Dobkin </a:t>
            </a:r>
            <a:r>
              <a:rPr lang="el-GR"/>
              <a:t>και  </a:t>
            </a:r>
            <a:r>
              <a:rPr lang="en-US"/>
              <a:t>Kasaba</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Αποβαση και εξαρση τουρκικου εθνικισμου</a:t>
            </a:r>
            <a:endParaRPr lang="en-US"/>
          </a:p>
        </p:txBody>
      </p:sp>
      <p:sp>
        <p:nvSpPr>
          <p:cNvPr id="3" name="2 - Θέση περιεχομένου"/>
          <p:cNvSpPr txBox="1">
            <a:spLocks noGrp="1"/>
          </p:cNvSpPr>
          <p:nvPr>
            <p:ph idx="1"/>
          </p:nvPr>
        </p:nvSpPr>
        <p:spPr/>
        <p:txBody>
          <a:bodyPr/>
          <a:lstStyle/>
          <a:p>
            <a:pPr lvl="0">
              <a:lnSpc>
                <a:spcPct val="90000"/>
              </a:lnSpc>
            </a:pPr>
            <a:r>
              <a:rPr lang="el-GR" sz="3200" b="1"/>
              <a:t>Πριν από την απόβαση στη Σμύρνη το τουρκικό εθνικιστικό κίνημα ήταν μάλλον ανύπαρκτο</a:t>
            </a:r>
            <a:endParaRPr lang="en-US" sz="3200" b="1"/>
          </a:p>
          <a:p>
            <a:pPr lvl="0">
              <a:lnSpc>
                <a:spcPct val="90000"/>
              </a:lnSpc>
            </a:pPr>
            <a:r>
              <a:rPr lang="el-GR" sz="3200" b="1"/>
              <a:t>Υποστηρίζεται ότι η ελληνική απόβαση στη Σμύρνη ξύπνησε τον εθνικισμό.</a:t>
            </a:r>
          </a:p>
          <a:p>
            <a:pPr lvl="0">
              <a:lnSpc>
                <a:spcPct val="90000"/>
              </a:lnSpc>
            </a:pPr>
            <a:endParaRPr lang="el-GR" sz="3200" b="1"/>
          </a:p>
          <a:p>
            <a:pPr lvl="0">
              <a:lnSpc>
                <a:spcPct val="90000"/>
              </a:lnSpc>
              <a:spcBef>
                <a:spcPts val="500"/>
              </a:spcBef>
            </a:pPr>
            <a:r>
              <a:rPr lang="en-US" sz="2200" b="1"/>
              <a:t>Edib, H. Turkish Ordeal. Being the further memoirs of Halide Edib. The Century CO. </a:t>
            </a:r>
            <a:r>
              <a:rPr lang="el-GR" sz="2200" b="1"/>
              <a:t>Ανάκτηση Αύγουστος 2008, από </a:t>
            </a:r>
            <a:r>
              <a:rPr lang="en-US" sz="2200" b="1"/>
              <a:t>Univeristy of Louisville. Turkish Mortality and Migration. The Baykan, Kuzay and Kevenk Collection : http://louisville.edu/a‐ s/history/turks</a:t>
            </a:r>
            <a:r>
              <a:rPr lang="en-US" sz="2200"/>
              <a:t>/.</a:t>
            </a:r>
          </a:p>
        </p:txBody>
      </p:sp>
    </p:spTree>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sz="3200"/>
              <a:t>«Οι ελληνικοί πληθυσμοί αναζητούσαν απεγνωσμένα τρόπους να περάσουν στα νησιά για να γλυτώσουν τη σφαγή και οι παλιοί σύμμαχοι της Ελλάδας που το 1897 είχαν σταματήσει τους Τούρκους έξω απ' τη Λαμία αυτή τη φορά κοιτούσαν αδιάφορα» </a:t>
            </a:r>
            <a:r>
              <a:rPr lang="el-GR" sz="2700"/>
              <a:t>Γιανουλόπουλος,  Γ.  Ν. (2001). "Η  Ευγενής  μας  τύφλωσις..." Εξωτερική Πολιτική και "Εθνικά Θέματα" από την Ήττα του 1897 εώς τη Μικρασιατική Καταστροφή (Γ  εκδ.). Αθήνα: Βιβλιόραμα, σελ 161</a:t>
            </a:r>
            <a:r>
              <a:rPr lang="el-GR" sz="3200"/>
              <a:t>.</a:t>
            </a:r>
            <a:endParaRPr lang="en-US" sz="3200"/>
          </a:p>
        </p:txBody>
      </p:sp>
    </p:spTree>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Από την ειδησεογραφία της εποχής:</a:t>
            </a:r>
            <a:endParaRPr lang="en-US"/>
          </a:p>
        </p:txBody>
      </p:sp>
      <p:sp>
        <p:nvSpPr>
          <p:cNvPr id="3" name="2 - Θέση περιεχομένου"/>
          <p:cNvSpPr txBox="1">
            <a:spLocks noGrp="1"/>
          </p:cNvSpPr>
          <p:nvPr>
            <p:ph idx="1"/>
          </p:nvPr>
        </p:nvSpPr>
        <p:spPr/>
        <p:txBody>
          <a:bodyPr/>
          <a:lstStyle/>
          <a:p>
            <a:pPr lvl="0">
              <a:lnSpc>
                <a:spcPct val="80000"/>
              </a:lnSpc>
            </a:pPr>
            <a:r>
              <a:rPr lang="el-GR" sz="3200" i="1"/>
              <a:t>οι σύμμαχοι δεν «κοιτούσαν αδιάφορα» άλλα αφενός διασφάλισαν την ασφάλεια του πληθυσμού που είχε προσφύγει στην προκυμαία αποβιβάζοντας «πυκνά ναυτικά αγήματα εις την πόλιν δια των οποίων εσχημάτισαν αρκετά ευρεία ζώνην γύρω των καταφυγόντων εις το ‘Και’ της Σμύρνης προσφύγων, απαγορεύσαντες εις τους Τούρκους να πλησιάσουν, με την απειλήν ότι θα ετυφέκιζον οιονδήποτε ετόλμα να διασπάση τη ζώνη</a:t>
            </a:r>
            <a:r>
              <a:rPr lang="el-GR" sz="3200"/>
              <a:t>»</a:t>
            </a:r>
          </a:p>
          <a:p>
            <a:pPr lvl="0">
              <a:lnSpc>
                <a:spcPct val="80000"/>
              </a:lnSpc>
            </a:pPr>
            <a:r>
              <a:rPr lang="el-GR" sz="3200"/>
              <a:t>Το Σφαγείον της Σμύρνης. Δραστική Επέμβασις Άγγλων και Αμερικάνων. Η  Γενναία Στάσις των Ιαπώνων. (1922, Σεπτέμβριος 4). Εμπρός , 1. </a:t>
            </a:r>
            <a:endParaRPr lang="en-US" sz="3200"/>
          </a:p>
        </p:txBody>
      </p:sp>
    </p:spTree>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a:t>Dobkin: «Ιταλικά καράβια περισυνέλεξαν, όποιον ήταν αρκετά τυχερός, να κολυμπήσει ως την ακτίνα δράσης τους. Τα γαλλικά καράβια συνέχισαν να στέλνουν λέμβους στην</a:t>
            </a:r>
            <a:endParaRPr lang="en-US"/>
          </a:p>
        </p:txBody>
      </p:sp>
    </p:spTree>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Charles Kassabian</a:t>
            </a:r>
            <a:endParaRPr lang="en-US"/>
          </a:p>
        </p:txBody>
      </p:sp>
      <p:sp>
        <p:nvSpPr>
          <p:cNvPr id="3" name="2 - Θέση περιεχομένου"/>
          <p:cNvSpPr txBox="1">
            <a:spLocks noGrp="1"/>
          </p:cNvSpPr>
          <p:nvPr>
            <p:ph idx="1"/>
          </p:nvPr>
        </p:nvSpPr>
        <p:spPr/>
        <p:txBody>
          <a:bodyPr/>
          <a:lstStyle/>
          <a:p>
            <a:pPr lvl="0">
              <a:buNone/>
            </a:pPr>
            <a:r>
              <a:rPr lang="el-GR"/>
              <a:t>« </a:t>
            </a:r>
            <a:r>
              <a:rPr lang="el-GR" i="1"/>
              <a:t>Είναι σκοτεινά. Τον Σεπτέμβρη σκοτεινιάζει ήδη από τις 18.30-19.00. Και αυτοί οι άνθρωποι κολυμπούσαν προς τις βάρκες και κείνοι έριχναν τους προβολείς πάνω τους και τους έσπρωχναν πίσω. Από τα αγγλικά καράβια, ρίχνουν νερό πάνω τους. Δεν μπορούμε να πιστέψουμε αυτό που συμβαίνει. Δεν περισυνέλεξαν τους κολυμβητές. Τους βιντεοσκοπούσαν</a:t>
            </a:r>
            <a:r>
              <a:rPr lang="el-GR"/>
              <a:t>».</a:t>
            </a:r>
            <a:endParaRPr lang="en-US"/>
          </a:p>
        </p:txBody>
      </p:sp>
    </p:spTree>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Μετά την κατάληψη</a:t>
            </a:r>
            <a:endParaRPr lang="en-US"/>
          </a:p>
        </p:txBody>
      </p:sp>
      <p:sp>
        <p:nvSpPr>
          <p:cNvPr id="3" name="2 - Θέση περιεχομένου"/>
          <p:cNvSpPr txBox="1">
            <a:spLocks noGrp="1"/>
          </p:cNvSpPr>
          <p:nvPr>
            <p:ph idx="1"/>
          </p:nvPr>
        </p:nvSpPr>
        <p:spPr/>
        <p:txBody>
          <a:bodyPr/>
          <a:lstStyle/>
          <a:p>
            <a:pPr lvl="0"/>
            <a:r>
              <a:rPr lang="el-GR"/>
              <a:t>Μετά την κατάληψη της Σμύρνης από τους Τούρκους, Έλληνες πρόσφυγες αναζητούν μέσο να διαφύγουν. Πίσω τους διακρίνονται Τούρκοι ιππείς και πυρπολημένα κτίρια.</a:t>
            </a:r>
          </a:p>
          <a:p>
            <a:pPr lvl="0"/>
            <a:r>
              <a:rPr lang="el-GR"/>
              <a:t>Με την κατάρρευση του μετώπου αποφασίστηκε η άμεση εκδίωξη των Ελλήνων του Πόντου. Οι Πόντιοι πήγαιναν στην Κωνσταντινούπολη, απ' όπου ύστερα περνούσαν στην Ελλάδα.</a:t>
            </a:r>
            <a:endParaRPr lang="en-US"/>
          </a:p>
        </p:txBody>
      </p:sp>
    </p:spTree>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endParaRPr lang="el-GR"/>
          </a:p>
        </p:txBody>
      </p:sp>
      <p:sp>
        <p:nvSpPr>
          <p:cNvPr id="3" name="2 - Θέση περιεχομένου"/>
          <p:cNvSpPr txBox="1">
            <a:spLocks noGrp="1"/>
          </p:cNvSpPr>
          <p:nvPr>
            <p:ph idx="1"/>
          </p:nvPr>
        </p:nvSpPr>
        <p:spPr/>
        <p:txBody>
          <a:bodyPr/>
          <a:lstStyle/>
          <a:p>
            <a:pPr lvl="0"/>
            <a:r>
              <a:rPr lang="el-GR" sz="3200"/>
              <a:t>Από την ανατολική Θράκη ο ελληνικός πληθυσμός αποχώρησε μετά την υπογραφή της ανακωχής των Μουδανιών, τον Οκτώβριο του 1922, ακολουθώντας τα ελληνικά στρατεύματα που επίσης αποχωρούσαν. Με πλοία μεταφέρθηκαν οι περισσότεροι από τους Έλληνες και της ανατολικής Θράκης, ενώ άλλοι χρησιμοποίησαν το οδικό δίκτυο των διαβάσεων του Έβρου, μεταφέροντας με υποζύγια και βοϊδάμαξες ότι μπορούσαν από την κινητή περιουσία τους.</a:t>
            </a:r>
          </a:p>
        </p:txBody>
      </p:sp>
    </p:spTree>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Η </a:t>
            </a:r>
            <a:r>
              <a:rPr lang="el-GR" b="1"/>
              <a:t>Συνθήκη της ΛωζάνηΣ 24 ΙΟΥΛΙΟΥ 1923</a:t>
            </a:r>
            <a:endParaRPr lang="el-GR"/>
          </a:p>
        </p:txBody>
      </p:sp>
      <p:sp>
        <p:nvSpPr>
          <p:cNvPr id="3" name="2 - Θέση περιεχομένου"/>
          <p:cNvSpPr txBox="1">
            <a:spLocks noGrp="1"/>
          </p:cNvSpPr>
          <p:nvPr>
            <p:ph idx="1"/>
          </p:nvPr>
        </p:nvSpPr>
        <p:spPr/>
        <p:txBody>
          <a:bodyPr/>
          <a:lstStyle/>
          <a:p>
            <a:pPr lvl="0"/>
            <a:r>
              <a:rPr lang="el-GR"/>
              <a:t>   </a:t>
            </a:r>
            <a:r>
              <a:rPr lang="el-GR" b="1"/>
              <a:t>Υπογράφηκε από την Ελλάδα, την Τουρκία  και τις άλλες χώρες που πολέμησαν στον Α παγκόσμιο πόλεμο και στην Μικρασιατική εκστρατεία και συμμετείχαν στην  Συνθήκη των Σεβρών συμπεριλαμβανομένης και της ΕΣΣΔ (που δεν συμμετείχε στην προηγούμενη συνθήκη).</a:t>
            </a:r>
          </a:p>
        </p:txBody>
      </p:sp>
    </p:spTree>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ΓΙΑ ΤΗΝ ΤΟΥΡΚΙΑ</a:t>
            </a:r>
          </a:p>
        </p:txBody>
      </p:sp>
      <p:sp>
        <p:nvSpPr>
          <p:cNvPr id="3" name="2 - Θέση περιεχομένου"/>
          <p:cNvSpPr txBox="1">
            <a:spLocks noGrp="1"/>
          </p:cNvSpPr>
          <p:nvPr>
            <p:ph idx="1"/>
          </p:nvPr>
        </p:nvSpPr>
        <p:spPr/>
        <p:txBody>
          <a:bodyPr/>
          <a:lstStyle/>
          <a:p>
            <a:pPr lvl="0"/>
            <a:r>
              <a:rPr lang="el-GR" b="1"/>
              <a:t>Η Τουρκία ανέκτησε την Ανατολική Θράκη την Ίμβρο και την Τένεδο, μια λωρίδα γης κατά μήκος των συνόρων με την Συρία την περιοχή της Σμύρνης  και της Διεθνοποιημένης Ζώνης των Στενών η οποία όμως θα έμενε αποστρατικοποιημένη και αντικείμενο νέας διεθνούς διάσκεψης..</a:t>
            </a:r>
          </a:p>
        </p:txBody>
      </p:sp>
    </p:spTree>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name="Slide101">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ΓΙΑ ΤΗΝ ΕΛΛΑΔΑ</a:t>
            </a:r>
          </a:p>
        </p:txBody>
      </p:sp>
      <p:sp>
        <p:nvSpPr>
          <p:cNvPr id="3" name="2 - Θέση περιεχομένου"/>
          <p:cNvSpPr txBox="1">
            <a:spLocks noGrp="1"/>
          </p:cNvSpPr>
          <p:nvPr>
            <p:ph idx="1"/>
          </p:nvPr>
        </p:nvSpPr>
        <p:spPr/>
        <p:txBody>
          <a:bodyPr/>
          <a:lstStyle/>
          <a:p>
            <a:pPr lvl="0"/>
            <a:r>
              <a:rPr lang="el-GR" b="1"/>
              <a:t>Η Ελλάδα υποχρεώθηκε να πληρώσει σε είδος (ελλείψει χρημάτων) τις πολεμικές επανορθώσεις. Η αποπληρωμή έγινε με επέκταση των τουρκικών εδαφών της Ανατολικής Θράκης πέρα από τα όρια της συμφωνίας. </a:t>
            </a:r>
          </a:p>
          <a:p>
            <a:pPr lvl="0"/>
            <a:r>
              <a:rPr lang="el-GR" b="1"/>
              <a:t>Τα νησιά Ίμβρος και Τένεδος παραχωρήθηκαν στην Τουρκία με τον όρο ότι θα διοικούνταν με ευνοϊκούς όρους για τους Έλληνες</a:t>
            </a:r>
            <a:r>
              <a:rPr lang="el-GR"/>
              <a:t>..</a:t>
            </a:r>
          </a:p>
          <a:p>
            <a:pPr lvl="0"/>
            <a:endParaRPr lang="el-GR"/>
          </a:p>
        </p:txBody>
      </p:sp>
    </p:spTree>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name="Slide100">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lstStyle/>
          <a:p>
            <a:pPr lvl="0"/>
            <a:r>
              <a:rPr lang="el-GR"/>
              <a:t>ΟΡΟΙ ΕΛΛΑΔΑΣ</a:t>
            </a:r>
          </a:p>
        </p:txBody>
      </p:sp>
      <p:sp>
        <p:nvSpPr>
          <p:cNvPr id="3" name="2 - Θέση περιεχομένου"/>
          <p:cNvSpPr txBox="1">
            <a:spLocks noGrp="1"/>
          </p:cNvSpPr>
          <p:nvPr>
            <p:ph idx="1"/>
          </p:nvPr>
        </p:nvSpPr>
        <p:spPr/>
        <p:txBody>
          <a:bodyPr/>
          <a:lstStyle/>
          <a:p>
            <a:pPr lvl="0"/>
            <a:r>
              <a:rPr lang="el-GR" b="1"/>
              <a:t>Παραχώρησε τα  Δωδεκάνησα στην Ιταλία  όπως προέβλεπε και η συνθήκη των Σεβρών, αλλά χωρίς πρόβλεψη για δυνατότητα αυτοδιάθεσης.</a:t>
            </a:r>
          </a:p>
          <a:p>
            <a:pPr lvl="0"/>
            <a:r>
              <a:rPr lang="el-GR" b="1"/>
              <a:t>Ανέκτησε πλήρη κυριαρχικά δικαιώματα σε όλη της την επικράτεια και απέκτησε δικαιώματα στρατιωτικών εγκαταστάσεων σε όλη την επικράτειά της εκτός της ζώνης των στενών</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Διαστημικ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385</TotalTime>
  <Words>4396</Words>
  <Application>Microsoft Office PowerPoint</Application>
  <PresentationFormat>Προβολή στην οθόνη (4:3)</PresentationFormat>
  <Paragraphs>266</Paragraphs>
  <Slides>105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105</vt:i4>
      </vt:variant>
    </vt:vector>
  </HeadingPairs>
  <TitlesOfParts>
    <vt:vector size="106" baseType="lpstr">
      <vt:lpstr>Διαστημικό</vt:lpstr>
      <vt:lpstr>Η Μικρασιατική εκστρατεία</vt:lpstr>
      <vt:lpstr>ΣΥΝΕΔΡΙΟ ΕΙΡΗΝΗΣ</vt:lpstr>
      <vt:lpstr>ΑΙΤΙΑ Anτιδρασησ των συμμαχων</vt:lpstr>
      <vt:lpstr>Ιταλικεσ βλεψεισ</vt:lpstr>
      <vt:lpstr>Αμερικανικοσ παραγοντασ</vt:lpstr>
      <vt:lpstr>έγκριση ΑΠΟΒΑΣΗΣ (6 Μαΐου 1919)</vt:lpstr>
      <vt:lpstr>Απόβαση ελληνικού στρατού στη Σμύρνη  https://www.youtube.com/watch?v=Ib7QVnicRt0</vt:lpstr>
      <vt:lpstr>15 Μαΐου 1919: η αποβαση</vt:lpstr>
      <vt:lpstr>Αποβαση και εξαρση τουρκικου εθνικισμου</vt:lpstr>
      <vt:lpstr>Αιτια εξαρσησ εθνικισμου</vt:lpstr>
      <vt:lpstr>Επεισόδια κατά την αποβαση</vt:lpstr>
      <vt:lpstr>Οι αντιφασεισ των πηγων</vt:lpstr>
      <vt:lpstr>Εικασιεσ</vt:lpstr>
      <vt:lpstr>Η ΕΛΛΗΝΙΚΗ ΕΚΔΟΧΗ</vt:lpstr>
      <vt:lpstr>ΟΙ ΠΥΡΟΒΟΛΙΣΜΟΙ</vt:lpstr>
      <vt:lpstr>ΟΙ ΟΔΟΜΑΧΙΕΣ</vt:lpstr>
      <vt:lpstr>ΑΠΟΚΑΤΑΣΤΑΣΗ ΤΗΣ ΤΑΞΗΣ</vt:lpstr>
      <vt:lpstr>ΥΠΟΘΕΣΕΙΣ</vt:lpstr>
      <vt:lpstr>Αντίδραση Βενιζέλου</vt:lpstr>
      <vt:lpstr>ΚΑΤΑΔΙΚΕΣ</vt:lpstr>
      <vt:lpstr>ΑΡΙΣΤΕΙΔΗΣ ΣΤΕΡΓΙΑΔΗΣ</vt:lpstr>
      <vt:lpstr>ΑΡΙΣΤΕΙΔΗΣ ΣΤΕΡΓΙΑΔΗΣ</vt:lpstr>
      <vt:lpstr>ΔΙΚΑΙΟΔΟΣΙΑ ΣΤΕΡΓΙΑΔΗ</vt:lpstr>
      <vt:lpstr>ΣΤΕΡΓΙΑΔΗΣ-ΧΡΥΣΟΣΤΟΜΟΣ</vt:lpstr>
      <vt:lpstr>ΑΡΙΣΤΕΙΔΗΣ ΣΤΕΡΓΙΑΔΗΣ</vt:lpstr>
      <vt:lpstr>ΑΝΤΙΔΡΑΣΕΙΣ</vt:lpstr>
      <vt:lpstr>ΑΙΤΙΑ ΥΠΟΣΤΗΡΙΞΗΣ ΒΕΝΙΖΕΛΟΥ</vt:lpstr>
      <vt:lpstr>Πολιτεία ΣΤΕΡΓΙΑΔΗ</vt:lpstr>
      <vt:lpstr>Βιβλιογραφια για στεργιαδη</vt:lpstr>
      <vt:lpstr>ΕπειΣΟδια ΑϊΔΙνι-ΠέργαμοΣ</vt:lpstr>
      <vt:lpstr>Ανώτατο Συμβούλιο ΝΟΕΜΒΡΙΟΣ</vt:lpstr>
      <vt:lpstr>Η ελληνική κατοχή</vt:lpstr>
      <vt:lpstr>Ως τον Ιούλιο 1919</vt:lpstr>
      <vt:lpstr>Διαφάνεια 34</vt:lpstr>
      <vt:lpstr>Ιουνιοσ 1920</vt:lpstr>
      <vt:lpstr>ΣΥΝΘΗΚΗ ΣΕΒΡΩΝ 28 ΙΟΥΛΙΟΥ/10 ΑΥΓΟΥΣΤΟΥ 1920</vt:lpstr>
      <vt:lpstr>ΟΡΟΙ ΤΗΣ ΣΥΝΘΗΚΗΣ ΤΩΝ ΣΕΒΡΩΝ</vt:lpstr>
      <vt:lpstr>ΟΡΟΙ ΤΗΣ ΣΥΝΘΗΚΗΣ ΤΩΝ ΣΕΒΡΩΝ</vt:lpstr>
      <vt:lpstr>ΟΡΟΙ ΤΗΣ ΣΥΝΘΗΚΗΣ ΤΩΝ ΣΕΒΡΩΝ</vt:lpstr>
      <vt:lpstr>ΟΡΟΙ ΤΗΣ ΣΥΝΘΗΚΗΣ ΤΩΝ ΣΕΒΡΩΝ</vt:lpstr>
      <vt:lpstr>ΟΡΟΙ ΤΗΣ ΣΥΝΘΗΚΗΣ ΤΩΝ ΣΕΒΡΩΝ</vt:lpstr>
      <vt:lpstr>Διαφάνεια 42</vt:lpstr>
      <vt:lpstr>Διαφάνεια 43</vt:lpstr>
      <vt:lpstr>Μεταστροφή των συμμάχων</vt:lpstr>
      <vt:lpstr>Το συγκείμενο</vt:lpstr>
      <vt:lpstr>Διαφάνεια 46</vt:lpstr>
      <vt:lpstr>Δυσχέρειεσ</vt:lpstr>
      <vt:lpstr>Τα άτακτα σώματα των τσετών</vt:lpstr>
      <vt:lpstr>Ο ρολοσ των Σοβιετικων</vt:lpstr>
      <vt:lpstr>Ο ρόλος των συμμαχικών δυνάμεων</vt:lpstr>
      <vt:lpstr>Διαφάνεια 51</vt:lpstr>
      <vt:lpstr>Διαφάνεια 52</vt:lpstr>
      <vt:lpstr>Διαφάνεια 53</vt:lpstr>
      <vt:lpstr>Διασυμμαχική Συνδιάσκεψη Φεβρουάριος 1921</vt:lpstr>
      <vt:lpstr>Διαφάνεια 55</vt:lpstr>
      <vt:lpstr>Διαφάνεια 56</vt:lpstr>
      <vt:lpstr>Διαφάνεια 57</vt:lpstr>
      <vt:lpstr>Μάιος –Ιούνιος 1921</vt:lpstr>
      <vt:lpstr>καλοκαίρι του 1921</vt:lpstr>
      <vt:lpstr>Η μάχη του Σαγγάριου</vt:lpstr>
      <vt:lpstr>Διαφάνεια 61</vt:lpstr>
      <vt:lpstr>Διαφάνεια 62</vt:lpstr>
      <vt:lpstr>Διασυμμαχική Συνδιάσκεψη στο Παρίσι 1922</vt:lpstr>
      <vt:lpstr>Διαφάνεια 64</vt:lpstr>
      <vt:lpstr>Διαφάνεια 65</vt:lpstr>
      <vt:lpstr>Διαφάνεια 66</vt:lpstr>
      <vt:lpstr>Franklin-Bouillon</vt:lpstr>
      <vt:lpstr>Διαφάνεια 68</vt:lpstr>
      <vt:lpstr>Συνέπειες γαλλοκεμαλικού συμφώνου</vt:lpstr>
      <vt:lpstr>Ιταλοτουρκικές συμφωνίες</vt:lpstr>
      <vt:lpstr>Τουρκοσοβιετικές συμφωνίες</vt:lpstr>
      <vt:lpstr>Διαφάνεια 72</vt:lpstr>
      <vt:lpstr>Οκτώβριος 1921 νέα σοβιετοτουρκική συμφωνία</vt:lpstr>
      <vt:lpstr>Η τουρκική αντεπίθεση</vt:lpstr>
      <vt:lpstr>Διαφάνεια 75</vt:lpstr>
      <vt:lpstr>Αντεπίθεση</vt:lpstr>
      <vt:lpstr>Οπισθοχώρηση</vt:lpstr>
      <vt:lpstr>Διαφάνεια 78</vt:lpstr>
      <vt:lpstr>Διαφάνεια 79</vt:lpstr>
      <vt:lpstr>Υποχώρηση</vt:lpstr>
      <vt:lpstr>Δημογραφικά στοιχεία</vt:lpstr>
      <vt:lpstr>9 Σεπτεμβρίου</vt:lpstr>
      <vt:lpstr>Διαφάνεια 83</vt:lpstr>
      <vt:lpstr>Διαφάνεια 84</vt:lpstr>
      <vt:lpstr>Η καταστροφή της Σμύρνης</vt:lpstr>
      <vt:lpstr>Πυρπόληση προκυμαίας της Σμύρνης</vt:lpstr>
      <vt:lpstr>Διαφάνεια 87</vt:lpstr>
      <vt:lpstr>Διαφάνεια 88</vt:lpstr>
      <vt:lpstr>Ο ρόλος των συμμάχων</vt:lpstr>
      <vt:lpstr>Διαφάνεια 90</vt:lpstr>
      <vt:lpstr>Από την ειδησεογραφία της εποχής:</vt:lpstr>
      <vt:lpstr>Διαφάνεια 92</vt:lpstr>
      <vt:lpstr>Charles Kassabian</vt:lpstr>
      <vt:lpstr>Μετά την κατάληψη</vt:lpstr>
      <vt:lpstr>Διαφάνεια 95</vt:lpstr>
      <vt:lpstr>Η Συνθήκη της ΛωζάνηΣ 24 ΙΟΥΛΙΟΥ 1923</vt:lpstr>
      <vt:lpstr>ΟΡΟΙ ΓΙΑ ΤΗΝ ΤΟΥΡΚΙΑ</vt:lpstr>
      <vt:lpstr>ΟΡΟΙ ΓΙΑ ΤΗΝ ΕΛΛΑΔΑ</vt:lpstr>
      <vt:lpstr>ΟΡΟΙ ΕΛΛΑΔΑΣ</vt:lpstr>
      <vt:lpstr>ΚΑΘΕΣΤΩΣ ΠΑΤΡΙΑΡΧΕΙΟΥ</vt:lpstr>
      <vt:lpstr>ΑΝΤΑΛΛΑΓΗ</vt:lpstr>
      <vt:lpstr>ΕΚΤΑΣΗ ΑΝΤΑΛΛΑΓΗΣ</vt:lpstr>
      <vt:lpstr>Το κριτήριο τηΣ θρησκείαΣ</vt:lpstr>
      <vt:lpstr>ΑΝΑΛΛΑΞΙΜΟΙ</vt:lpstr>
      <vt:lpstr>ΕΞΑΙΡΕΘΗΚΑΝ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Μικρασιατική εκστρατεία</dc:title>
  <dc:creator>user</dc:creator>
  <cp:lastModifiedBy>user</cp:lastModifiedBy>
  <cp:revision>24</cp:revision>
  <dcterms:created xsi:type="dcterms:W3CDTF">2009-04-16T11:32:32Z</dcterms:created>
  <dcterms:modified xsi:type="dcterms:W3CDTF">2015-12-08T06:42:13Z</dcterms:modified>
</cp:coreProperties>
</file>