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323" r:id="rId23"/>
    <p:sldId id="313" r:id="rId24"/>
    <p:sldId id="314" r:id="rId25"/>
    <p:sldId id="316" r:id="rId26"/>
    <p:sldId id="318" r:id="rId27"/>
    <p:sldId id="319" r:id="rId28"/>
    <p:sldId id="320" r:id="rId29"/>
    <p:sldId id="321" r:id="rId30"/>
    <p:sldId id="322" r:id="rId31"/>
    <p:sldId id="279" r:id="rId32"/>
    <p:sldId id="280" r:id="rId33"/>
    <p:sldId id="281" r:id="rId34"/>
    <p:sldId id="282" r:id="rId35"/>
    <p:sldId id="283" r:id="rId36"/>
    <p:sldId id="284" r:id="rId37"/>
    <p:sldId id="285" r:id="rId38"/>
    <p:sldId id="286" r:id="rId39"/>
    <p:sldId id="287" r:id="rId40"/>
    <p:sldId id="324" r:id="rId41"/>
    <p:sldId id="289"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2342CEA3-3058-4D43-AE35-B3DA76CB4003}" type="datetimeFigureOut">
              <a:rPr lang="el-GR" smtClean="0"/>
              <a:pPr/>
              <a:t>20/12/2016</a:t>
            </a:fld>
            <a:endParaRPr lang="el-GR"/>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2342CEA3-3058-4D43-AE35-B3DA76CB4003}" type="datetimeFigureOut">
              <a:rPr lang="el-GR" smtClean="0"/>
              <a:pPr/>
              <a:t>20/12/2016</a:t>
            </a:fld>
            <a:endParaRPr lang="el-GR"/>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D3F1D1C4-C2D9-4231-9FB2-B2D9D97AA41D}" type="slidenum">
              <a:rPr lang="el-GR" smtClean="0"/>
              <a:pPr/>
              <a:t>‹#›</a:t>
            </a:fld>
            <a:endParaRPr lang="el-GR"/>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20/12/2016</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2342CEA3-3058-4D43-AE35-B3DA76CB4003}" type="datetimeFigureOut">
              <a:rPr lang="el-GR" smtClean="0"/>
              <a:pPr/>
              <a:t>20/12/2016</a:t>
            </a:fld>
            <a:endParaRPr lang="el-GR"/>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2342CEA3-3058-4D43-AE35-B3DA76CB4003}" type="datetimeFigureOut">
              <a:rPr lang="el-GR" smtClean="0"/>
              <a:pPr/>
              <a:t>20/12/2016</a:t>
            </a:fld>
            <a:endParaRPr lang="el-GR"/>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342CEA3-3058-4D43-AE35-B3DA76CB4003}" type="datetimeFigureOut">
              <a:rPr lang="el-GR" smtClean="0"/>
              <a:pPr/>
              <a:t>20/12/2016</a:t>
            </a:fld>
            <a:endParaRPr lang="el-GR"/>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3F1D1C4-C2D9-4231-9FB2-B2D9D97AA41D}" type="slidenum">
              <a:rPr lang="el-GR" smtClean="0"/>
              <a:pPr/>
              <a:t>‹#›</a:t>
            </a:fld>
            <a:endParaRPr lang="el-GR"/>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214290"/>
            <a:ext cx="8429684" cy="2357453"/>
          </a:xfrm>
        </p:spPr>
        <p:txBody>
          <a:bodyPr>
            <a:normAutofit fontScale="90000"/>
          </a:bodyPr>
          <a:lstStyle/>
          <a:p>
            <a:pPr algn="ctr"/>
            <a:r>
              <a:rPr lang="el-GR" dirty="0" smtClean="0"/>
              <a:t>ΠΟΛΙΤΙΣΜΙΚΗ ΟΙΚΕΙΟΤΗΤΑ</a:t>
            </a:r>
            <a:br>
              <a:rPr lang="el-GR" dirty="0" smtClean="0"/>
            </a:br>
            <a:r>
              <a:rPr lang="el-GR" sz="4000" dirty="0" smtClean="0"/>
              <a:t>Κοινωνική ποιητική στο έθνος-κράτος</a:t>
            </a:r>
            <a:br>
              <a:rPr lang="el-GR" sz="4000" dirty="0" smtClean="0"/>
            </a:br>
            <a:r>
              <a:rPr lang="en-US" sz="4000" dirty="0" smtClean="0"/>
              <a:t>Michael Herzfeld</a:t>
            </a:r>
            <a:endParaRPr lang="el-GR" sz="4000" dirty="0"/>
          </a:p>
        </p:txBody>
      </p:sp>
      <p:sp>
        <p:nvSpPr>
          <p:cNvPr id="3" name="2 - Υπότιτλος"/>
          <p:cNvSpPr>
            <a:spLocks noGrp="1"/>
          </p:cNvSpPr>
          <p:nvPr>
            <p:ph type="subTitle" idx="1"/>
          </p:nvPr>
        </p:nvSpPr>
        <p:spPr>
          <a:xfrm>
            <a:off x="0" y="2643182"/>
            <a:ext cx="9144000" cy="4214818"/>
          </a:xfrm>
        </p:spPr>
        <p:txBody>
          <a:bodyPr>
            <a:normAutofit/>
          </a:bodyPr>
          <a:lstStyle/>
          <a:p>
            <a:pPr algn="l"/>
            <a:endParaRPr lang="el-GR" sz="2800" dirty="0" smtClean="0"/>
          </a:p>
          <a:p>
            <a:pPr algn="l"/>
            <a:r>
              <a:rPr lang="el-GR" sz="2800" b="1" dirty="0" smtClean="0"/>
              <a:t>Μάθημα:</a:t>
            </a:r>
            <a:r>
              <a:rPr lang="el-GR" sz="2800" dirty="0" smtClean="0"/>
              <a:t> Ιστορία και Πολιτισμός στην Εκπαίδευση</a:t>
            </a:r>
          </a:p>
          <a:p>
            <a:pPr algn="l"/>
            <a:r>
              <a:rPr lang="el-GR" sz="2800" b="1" dirty="0" smtClean="0"/>
              <a:t>Καθηγητής:</a:t>
            </a:r>
            <a:r>
              <a:rPr lang="el-GR" sz="2800" dirty="0" smtClean="0"/>
              <a:t> Ανδρέου Ανδρέας</a:t>
            </a:r>
          </a:p>
          <a:p>
            <a:pPr algn="l"/>
            <a:endParaRPr lang="el-GR" sz="2800" dirty="0" smtClean="0"/>
          </a:p>
          <a:p>
            <a:pPr algn="l"/>
            <a:r>
              <a:rPr lang="el-GR" sz="2800" b="1" dirty="0" smtClean="0"/>
              <a:t>Φοιτητές:</a:t>
            </a:r>
          </a:p>
          <a:p>
            <a:pPr algn="l"/>
            <a:r>
              <a:rPr lang="el-GR" sz="2800" dirty="0" err="1" smtClean="0"/>
              <a:t>Αταλασίδου</a:t>
            </a:r>
            <a:r>
              <a:rPr lang="el-GR" sz="2800" dirty="0" smtClean="0"/>
              <a:t>-</a:t>
            </a:r>
            <a:r>
              <a:rPr lang="el-GR" sz="2800" dirty="0" err="1" smtClean="0"/>
              <a:t>Καραντίνη</a:t>
            </a:r>
            <a:r>
              <a:rPr lang="el-GR" sz="2800" dirty="0" smtClean="0"/>
              <a:t> Δήμητρα, Α.Ε.Μ.: 3544</a:t>
            </a:r>
          </a:p>
          <a:p>
            <a:pPr algn="l"/>
            <a:r>
              <a:rPr lang="el-GR" sz="2800" dirty="0" smtClean="0"/>
              <a:t>Γεωργίου Ιωάννα, Α.Ε.Μ.: 3554</a:t>
            </a:r>
          </a:p>
          <a:p>
            <a:pPr algn="l"/>
            <a:r>
              <a:rPr lang="el-GR" sz="2800" dirty="0" err="1" smtClean="0"/>
              <a:t>Κουλκουδίνα</a:t>
            </a:r>
            <a:r>
              <a:rPr lang="el-GR" sz="2800" dirty="0" smtClean="0"/>
              <a:t> Θωμαΐς, Α.Ε.Μ.: 3585</a:t>
            </a:r>
          </a:p>
          <a:p>
            <a:pPr algn="l"/>
            <a:r>
              <a:rPr lang="el-GR" sz="2800" dirty="0" err="1" smtClean="0"/>
              <a:t>Τομπουλίδης</a:t>
            </a:r>
            <a:r>
              <a:rPr lang="el-GR" sz="2800" dirty="0" smtClean="0"/>
              <a:t> Θεόδωρος-Νεκτάριος, Α.Ε.Μ.: 3649 </a:t>
            </a:r>
          </a:p>
          <a:p>
            <a:pPr algn="l"/>
            <a:endParaRPr lang="el-G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428604"/>
            <a:ext cx="8929718" cy="6429396"/>
          </a:xfrm>
        </p:spPr>
        <p:txBody>
          <a:bodyPr>
            <a:normAutofit/>
          </a:bodyPr>
          <a:lstStyle/>
          <a:p>
            <a:pPr>
              <a:buClr>
                <a:srgbClr val="FF0000"/>
              </a:buClr>
            </a:pPr>
            <a:r>
              <a:rPr lang="el-GR" sz="2400" dirty="0" smtClean="0"/>
              <a:t>Ενώ υπάρχει καχυποψία απέναντι στις υποθέσεις του δομισμού για τη δυαδική οργάνωση της σκέψης και του πολιτισμού, δε μπορούμε να αγνοήσουμε το γεγονός ότι στη Δύση η ανθρώπινη κοινωνία </a:t>
            </a:r>
            <a:r>
              <a:rPr lang="el-GR" sz="2400" dirty="0" err="1" smtClean="0"/>
              <a:t>εννοιολογείται</a:t>
            </a:r>
            <a:r>
              <a:rPr lang="el-GR" sz="2400" dirty="0" smtClean="0"/>
              <a:t> συχνά με σαφώς δυαδικούς όρους.</a:t>
            </a:r>
          </a:p>
          <a:p>
            <a:pPr>
              <a:buClr>
                <a:srgbClr val="FF0000"/>
              </a:buClr>
            </a:pPr>
            <a:endParaRPr lang="el-GR" sz="2400" dirty="0" smtClean="0"/>
          </a:p>
          <a:p>
            <a:pPr>
              <a:buClr>
                <a:srgbClr val="FF0000"/>
              </a:buClr>
            </a:pPr>
            <a:r>
              <a:rPr lang="el-GR" sz="2400" dirty="0" smtClean="0"/>
              <a:t>Για παράδειγμα, η απλοϊκή αντίθεση ανάμεσα στις αναπτυγμένες και αναπτυσσόμενες χώρες μεταφράζει τη διάκριση του </a:t>
            </a:r>
            <a:r>
              <a:rPr lang="el-GR" sz="2400" dirty="0" err="1" smtClean="0"/>
              <a:t>εξελικτικισμού</a:t>
            </a:r>
            <a:r>
              <a:rPr lang="el-GR" sz="2400" dirty="0" smtClean="0"/>
              <a:t> ανάμεσα στο πριν και το μετά σε εφαρμοζόμενες πολιτικές και πρακτικές.</a:t>
            </a:r>
          </a:p>
          <a:p>
            <a:pPr>
              <a:buClr>
                <a:srgbClr val="FF0000"/>
              </a:buClr>
            </a:pPr>
            <a:endParaRPr lang="el-GR" sz="2400" dirty="0" smtClean="0"/>
          </a:p>
          <a:p>
            <a:pPr>
              <a:buClr>
                <a:srgbClr val="FF0000"/>
              </a:buClr>
            </a:pPr>
            <a:r>
              <a:rPr lang="el-GR" sz="2400" dirty="0" smtClean="0"/>
              <a:t>Η Ελλάδα είναι μια χώρα που έχει εσωτερικεύσει τη </a:t>
            </a:r>
            <a:r>
              <a:rPr lang="el-GR" sz="2400" dirty="0" err="1" smtClean="0"/>
              <a:t>δυϊστική</a:t>
            </a:r>
            <a:r>
              <a:rPr lang="el-GR" sz="2400" dirty="0" smtClean="0"/>
              <a:t> αντίληψη που έχει η Δύση για τον κόσμο. Δείχνει </a:t>
            </a:r>
            <a:r>
              <a:rPr lang="el-GR" sz="2400" dirty="0" err="1" smtClean="0"/>
              <a:t>δυϊστική</a:t>
            </a:r>
            <a:r>
              <a:rPr lang="el-GR" sz="2400" dirty="0" smtClean="0"/>
              <a:t> αίσθηση και της δικής της ταυτότητας, παρουσιάζοντας ιστορικά διαφορετικά ονόματα για τους ανθρώπους της όταν συνομιλούν μεταξύ τους και όταν επιδεικνύουν τον πολιτισμό τους διεθνώς.  ( π.χ. διαχωρισμός μεταξύ Ελλήνων και Ρωμιών)</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858280" cy="6643710"/>
          </a:xfrm>
        </p:spPr>
        <p:txBody>
          <a:bodyPr>
            <a:normAutofit lnSpcReduction="10000"/>
          </a:bodyPr>
          <a:lstStyle/>
          <a:p>
            <a:pPr>
              <a:buClr>
                <a:srgbClr val="FF0000"/>
              </a:buClr>
            </a:pPr>
            <a:r>
              <a:rPr lang="el-GR" sz="2400" dirty="0" smtClean="0"/>
              <a:t>Είναι αναπόφευκτο να παραμένουν κάποια υπολείμματα δυϊσμού ακόμα και αν έχουμε απαλλαγεί από τα δεσμά του αποικιακού τρόπου σκέψης. Έτσι, η Π.Ο. θα απηχεί πάντα αυτό το κατάλοιπο δυϊσμού και η ιδέα ενός ιδιωτικού πολιτισμικού χώρου προστατευμένου από το κριτικό βλέμμα των ισχυρών θα είναι </a:t>
            </a:r>
            <a:r>
              <a:rPr lang="el-GR" sz="2400" dirty="0" err="1" smtClean="0"/>
              <a:t>δυϊστική</a:t>
            </a:r>
            <a:r>
              <a:rPr lang="el-GR" sz="2400" dirty="0" smtClean="0"/>
              <a:t> και θα εκφράζει μια ιεραρχία απεχθή αλλά εκ των πραγμάτων αναγνωρισμένη.</a:t>
            </a:r>
          </a:p>
          <a:p>
            <a:pPr>
              <a:buClr>
                <a:srgbClr val="FF0000"/>
              </a:buClr>
            </a:pPr>
            <a:endParaRPr lang="el-GR" sz="2400" dirty="0" smtClean="0"/>
          </a:p>
          <a:p>
            <a:pPr>
              <a:buClr>
                <a:srgbClr val="FF0000"/>
              </a:buClr>
            </a:pPr>
            <a:r>
              <a:rPr lang="el-GR" sz="2400" dirty="0" smtClean="0"/>
              <a:t>Οι δύο αλληλοεξαρτώμενοι παράγοντες που επιτρέπουν την </a:t>
            </a:r>
            <a:r>
              <a:rPr lang="el-GR" sz="2400" dirty="0" err="1" smtClean="0"/>
              <a:t>εννοιακή</a:t>
            </a:r>
            <a:r>
              <a:rPr lang="el-GR" sz="2400" dirty="0" smtClean="0"/>
              <a:t> προσαρμογή του δυϊσμού είναι </a:t>
            </a:r>
            <a:r>
              <a:rPr lang="el-GR" sz="2400" i="1" dirty="0" smtClean="0"/>
              <a:t>ο χρόνος </a:t>
            </a:r>
            <a:r>
              <a:rPr lang="el-GR" sz="2400" dirty="0" smtClean="0"/>
              <a:t>και </a:t>
            </a:r>
            <a:r>
              <a:rPr lang="el-GR" sz="2400" i="1" dirty="0" smtClean="0"/>
              <a:t>η εμπρόθετη δράση</a:t>
            </a:r>
            <a:r>
              <a:rPr lang="el-GR" sz="2400" dirty="0" smtClean="0"/>
              <a:t>.</a:t>
            </a:r>
          </a:p>
          <a:p>
            <a:pPr>
              <a:buClr>
                <a:srgbClr val="FF0000"/>
              </a:buClr>
            </a:pPr>
            <a:endParaRPr lang="el-GR" sz="2400" dirty="0" smtClean="0"/>
          </a:p>
          <a:p>
            <a:pPr>
              <a:buClr>
                <a:srgbClr val="FF0000"/>
              </a:buClr>
            </a:pPr>
            <a:r>
              <a:rPr lang="el-GR" sz="2400" dirty="0" smtClean="0"/>
              <a:t>Η μετασχηματιστική αρχή είναι αυτή της </a:t>
            </a:r>
            <a:r>
              <a:rPr lang="el-GR" sz="2400" b="1" dirty="0" smtClean="0"/>
              <a:t>κοινωνικής ποιητικής</a:t>
            </a:r>
            <a:r>
              <a:rPr lang="el-GR" sz="2400" dirty="0" smtClean="0"/>
              <a:t>,</a:t>
            </a:r>
            <a:r>
              <a:rPr lang="el-GR" sz="2400" b="1" dirty="0" smtClean="0"/>
              <a:t> </a:t>
            </a:r>
            <a:r>
              <a:rPr lang="el-GR" sz="2400" dirty="0" smtClean="0"/>
              <a:t>η οποία μας επιτρέπει να αναλύσουμε στρατηγικές ή τακτικές μοντέλων, ώστε να μπορέσουμε να κατανοήσουμε την Π.Ο. ως σύνθετη διαδικασία και όχι ως έναν στατικό τύπο μύησης που χαρακτηρίζεται από ένα μόνο θεσμικό πλαίσιο, ένα ιδίωμα αναπαράστασης και έναν προσανατολισμό.</a:t>
            </a:r>
            <a:endParaRPr lang="el-G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643998" cy="6286544"/>
          </a:xfrm>
        </p:spPr>
        <p:txBody>
          <a:bodyPr>
            <a:normAutofit/>
          </a:bodyPr>
          <a:lstStyle/>
          <a:p>
            <a:pPr>
              <a:buClr>
                <a:srgbClr val="FF0000"/>
              </a:buClr>
            </a:pPr>
            <a:r>
              <a:rPr lang="el-GR" sz="2800" dirty="0" smtClean="0"/>
              <a:t>Ανάγοντας αυτές τις αξιώσεις στην αιωνιότητα με όρους χρόνου και εμπειρίας μπορούμε να θέσουμε τα ερωτήματα:</a:t>
            </a:r>
          </a:p>
          <a:p>
            <a:pPr>
              <a:buClr>
                <a:srgbClr val="FF0000"/>
              </a:buClr>
            </a:pPr>
            <a:endParaRPr lang="el-GR" sz="2800" dirty="0" smtClean="0"/>
          </a:p>
          <a:p>
            <a:pPr>
              <a:buClr>
                <a:srgbClr val="FF0000"/>
              </a:buClr>
              <a:buFont typeface="Wingdings" pitchFamily="2" charset="2"/>
              <a:buChar char="v"/>
            </a:pPr>
            <a:r>
              <a:rPr lang="el-GR" sz="2800" dirty="0" smtClean="0"/>
              <a:t>Γιατί το έθνος-κράτος έχει φανεί ο πιο προφανής χώρος για τη λειτουργία της Π.Ο.;</a:t>
            </a:r>
          </a:p>
          <a:p>
            <a:pPr>
              <a:buClr>
                <a:srgbClr val="FF0000"/>
              </a:buClr>
              <a:buFont typeface="Wingdings" pitchFamily="2" charset="2"/>
              <a:buChar char="v"/>
            </a:pPr>
            <a:endParaRPr lang="el-GR" sz="2800" dirty="0" smtClean="0"/>
          </a:p>
          <a:p>
            <a:pPr>
              <a:buClr>
                <a:srgbClr val="FF0000"/>
              </a:buClr>
              <a:buFont typeface="Wingdings" pitchFamily="2" charset="2"/>
              <a:buChar char="v"/>
            </a:pPr>
            <a:r>
              <a:rPr lang="el-GR" sz="2800" dirty="0" smtClean="0"/>
              <a:t>Γιατί ορισμένα χαρακτηριστικά θεωρούνται ντροπή σε συγκεκριμένες ιστορικές στιγμές; </a:t>
            </a:r>
          </a:p>
          <a:p>
            <a:pPr>
              <a:buClr>
                <a:srgbClr val="FF0000"/>
              </a:buClr>
              <a:buFont typeface="Wingdings" pitchFamily="2" charset="2"/>
              <a:buChar char="v"/>
            </a:pPr>
            <a:endParaRPr lang="el-GR" sz="2800" dirty="0" smtClean="0"/>
          </a:p>
          <a:p>
            <a:pPr>
              <a:buClr>
                <a:srgbClr val="FF0000"/>
              </a:buClr>
              <a:buFont typeface="Wingdings" pitchFamily="2" charset="2"/>
              <a:buChar char="v"/>
            </a:pPr>
            <a:r>
              <a:rPr lang="el-GR" sz="2800" dirty="0" smtClean="0"/>
              <a:t>Γιατί η «Δύση» παραμένει αν όχι η μοναδική εξωτερική αναφορά για την ώρα τουλάχιστον η κυρίαρχη;</a:t>
            </a:r>
            <a:endParaRPr lang="el-G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142852"/>
            <a:ext cx="8858312" cy="6572296"/>
          </a:xfrm>
        </p:spPr>
        <p:txBody>
          <a:bodyPr>
            <a:normAutofit/>
          </a:bodyPr>
          <a:lstStyle/>
          <a:p>
            <a:pPr>
              <a:buNone/>
            </a:pPr>
            <a:r>
              <a:rPr lang="el-GR" sz="2800" u="sng" dirty="0" smtClean="0"/>
              <a:t>Σκιές και αποχρώσεις της οικειότητας</a:t>
            </a:r>
          </a:p>
          <a:p>
            <a:pPr>
              <a:buNone/>
            </a:pPr>
            <a:endParaRPr lang="el-GR" sz="2800" u="sng" dirty="0" smtClean="0"/>
          </a:p>
          <a:p>
            <a:pPr>
              <a:buClr>
                <a:srgbClr val="FF0000"/>
              </a:buClr>
            </a:pPr>
            <a:r>
              <a:rPr lang="el-GR" sz="2400" dirty="0" smtClean="0"/>
              <a:t>Το περιεχόμενο της Π.Ο. είναι ευμετάβλητο, δηλαδή ασταθές. Οι αντιλήψεις που υφίστανται για αυτό παρά το ότι θεωρούν ότι εκφράζουν αλήθειες είναι και οι ίδιες ασταθείς.</a:t>
            </a:r>
          </a:p>
          <a:p>
            <a:pPr>
              <a:buClr>
                <a:srgbClr val="FF0000"/>
              </a:buClr>
            </a:pPr>
            <a:r>
              <a:rPr lang="el-GR" sz="2400" dirty="0" smtClean="0"/>
              <a:t>Η Π.Ο. είναι και αυτή ένας χώρος πραγμοποίησης. Είναι επίσης,  ένας χώρος όπου οι άνθρωποι αισθάνονται προστατευμένοι από τις επίσημες παρεμβάσεις. Αυτό μπορεί να επιφέρει το παράδοξο αποτέλεσμα, να κινητοποιεί την υποστήριξη ή τουλάχιστον την εξασθένηση των αντιστάσεων. </a:t>
            </a:r>
          </a:p>
          <a:p>
            <a:pPr>
              <a:buClr>
                <a:srgbClr val="FF0000"/>
              </a:buClr>
            </a:pPr>
            <a:r>
              <a:rPr lang="el-GR" sz="2400" dirty="0" smtClean="0"/>
              <a:t>Σε αυτό το σημείο ο </a:t>
            </a:r>
            <a:r>
              <a:rPr lang="en-US" sz="2400" dirty="0" smtClean="0"/>
              <a:t>Herzfeld </a:t>
            </a:r>
            <a:r>
              <a:rPr lang="el-GR" sz="2400" dirty="0" smtClean="0"/>
              <a:t>απαντά στην πραγμάτευση του Βούλγαρου ακαδημαϊκού </a:t>
            </a:r>
            <a:r>
              <a:rPr lang="en-US" sz="2400" dirty="0" smtClean="0"/>
              <a:t>Alexander </a:t>
            </a:r>
            <a:r>
              <a:rPr lang="en-US" sz="2400" dirty="0" err="1" smtClean="0"/>
              <a:t>Kiossev</a:t>
            </a:r>
            <a:r>
              <a:rPr lang="en-US" sz="2800" dirty="0" smtClean="0"/>
              <a:t> </a:t>
            </a:r>
            <a:r>
              <a:rPr lang="el-GR" sz="2400" dirty="0" smtClean="0"/>
              <a:t>για τη «σκοτεινή οικειότητα». </a:t>
            </a:r>
          </a:p>
          <a:p>
            <a:pPr>
              <a:buClr>
                <a:srgbClr val="FF0000"/>
              </a:buClr>
            </a:pPr>
            <a:r>
              <a:rPr lang="el-GR" sz="2400" dirty="0" smtClean="0"/>
              <a:t>Ο </a:t>
            </a:r>
            <a:r>
              <a:rPr lang="en-US" sz="2400" dirty="0" err="1" smtClean="0"/>
              <a:t>Kiossev</a:t>
            </a:r>
            <a:r>
              <a:rPr lang="en-US" sz="2400" dirty="0" smtClean="0"/>
              <a:t> </a:t>
            </a:r>
            <a:r>
              <a:rPr lang="el-GR" sz="2400" dirty="0" smtClean="0"/>
              <a:t>υποστηρίζει ότι στις Βαλκανικές </a:t>
            </a:r>
            <a:r>
              <a:rPr lang="el-GR" sz="2400" dirty="0" err="1" smtClean="0"/>
              <a:t>μετασοσιαλιστικές</a:t>
            </a:r>
            <a:r>
              <a:rPr lang="el-GR" sz="2400" dirty="0" smtClean="0"/>
              <a:t> χώρες υπάρχουν πολλές ποικιλίες συλλογικής οικειότητας. Αυτό ωστόσο, θα μπορούσε να ερμηνευτεί λανθασμένα σύμφωνα με τον </a:t>
            </a:r>
            <a:r>
              <a:rPr lang="en-US" sz="2400" dirty="0" smtClean="0"/>
              <a:t>Herzfeld.</a:t>
            </a:r>
            <a:endParaRPr lang="el-GR"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85728"/>
            <a:ext cx="8715436" cy="6429420"/>
          </a:xfrm>
        </p:spPr>
        <p:txBody>
          <a:bodyPr>
            <a:normAutofit/>
          </a:bodyPr>
          <a:lstStyle/>
          <a:p>
            <a:pPr>
              <a:buClr>
                <a:srgbClr val="FF0000"/>
              </a:buClr>
            </a:pPr>
            <a:r>
              <a:rPr lang="el-GR" sz="2400" dirty="0" smtClean="0"/>
              <a:t>Επίσης, υποστηρίζει ότι η Π.Ο. δεν είναι απλώς το αποτέλεσμα μιας αντίδρασης στη</a:t>
            </a:r>
            <a:r>
              <a:rPr lang="el-GR" sz="2400" dirty="0"/>
              <a:t>ν</a:t>
            </a:r>
            <a:r>
              <a:rPr lang="el-GR" sz="2400" dirty="0" smtClean="0"/>
              <a:t> παρουσία του κράτους, αλλά διακλαδίζεται σε ένα πλήθος παρόμοιων αντιδράσεων στην εξουσία.</a:t>
            </a:r>
          </a:p>
          <a:p>
            <a:pPr>
              <a:buClr>
                <a:srgbClr val="FF0000"/>
              </a:buClr>
            </a:pPr>
            <a:endParaRPr lang="el-GR" sz="2400" dirty="0" smtClean="0"/>
          </a:p>
          <a:p>
            <a:pPr>
              <a:buClr>
                <a:srgbClr val="FF0000"/>
              </a:buClr>
            </a:pPr>
            <a:r>
              <a:rPr lang="el-GR" sz="2400" dirty="0" smtClean="0"/>
              <a:t>Στη «σκοτεινή οικειότητα» των Βαλκανίων οι άνθρωποι όχι μόνο ιδιοποιούνται τον επίσημο λόγο για τους δικούς τους σκοπούς, αλλά κυρίως αντιτίθενται σε κάθε επίσημο λόγο μέσω μιας ασεβούς απόρριψης κάθε είδους τάξης. Αυτό συμβαίνει σε Ελλάδα, Βουλγαρία και Σερβία.</a:t>
            </a:r>
          </a:p>
          <a:p>
            <a:pPr>
              <a:buClr>
                <a:srgbClr val="FF0000"/>
              </a:buClr>
            </a:pPr>
            <a:endParaRPr lang="el-GR" sz="2400" dirty="0" smtClean="0"/>
          </a:p>
          <a:p>
            <a:pPr>
              <a:buClr>
                <a:srgbClr val="FF0000"/>
              </a:buClr>
            </a:pPr>
            <a:r>
              <a:rPr lang="el-GR" sz="2400" dirty="0" smtClean="0"/>
              <a:t>Για παράδειγμα, όταν οι κρητικοί ζωοκλέφτες υιοθετούν το προσωπείο των επαναστατών ανταρτών του εθνικού πολέμου της ανεξαρτησίας, αναμφίβολα αμφισβητούν την επίσημη ιστοριογραφία. Αυτού του είδους η ιδιοποίηση του επίσημου λόγου δεν πρέπει να γίνεται το καθοριστικό χαρακτηριστικό της Π.Ο. .</a:t>
            </a:r>
          </a:p>
          <a:p>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260648"/>
            <a:ext cx="8749636" cy="6454500"/>
          </a:xfrm>
        </p:spPr>
        <p:txBody>
          <a:bodyPr>
            <a:normAutofit lnSpcReduction="10000"/>
          </a:bodyPr>
          <a:lstStyle/>
          <a:p>
            <a:pPr>
              <a:buClr>
                <a:srgbClr val="FF0000"/>
              </a:buClr>
            </a:pPr>
            <a:r>
              <a:rPr lang="el-GR" sz="2400" dirty="0" smtClean="0"/>
              <a:t>Ο </a:t>
            </a:r>
            <a:r>
              <a:rPr lang="en-US" sz="2400" dirty="0" err="1" smtClean="0"/>
              <a:t>Kiossev</a:t>
            </a:r>
            <a:r>
              <a:rPr lang="en-US" sz="2400" dirty="0" smtClean="0"/>
              <a:t> </a:t>
            </a:r>
            <a:r>
              <a:rPr lang="el-GR" sz="2400" dirty="0" smtClean="0"/>
              <a:t>παρατηρεί ότι η εμπρόθετη δράση της εξουσίας πολλαπλασιάζεται πέρα από την απλή αντίθεση ανάμεσα στο κράτος και τους πολίτες του, επειδή η οικειότητα για την οποία γράφει σκανδαλίζει τα επίσημα ιδιώματα αντί να τα χρησιμοποιεί και να τα ιδιοποιείται.</a:t>
            </a:r>
          </a:p>
          <a:p>
            <a:pPr>
              <a:buClr>
                <a:srgbClr val="FF0000"/>
              </a:buClr>
            </a:pPr>
            <a:endParaRPr lang="el-GR" sz="2400" dirty="0" smtClean="0"/>
          </a:p>
          <a:p>
            <a:pPr>
              <a:buClr>
                <a:srgbClr val="FF0000"/>
              </a:buClr>
            </a:pPr>
            <a:r>
              <a:rPr lang="el-GR" sz="2400" dirty="0" smtClean="0"/>
              <a:t>Ο </a:t>
            </a:r>
            <a:r>
              <a:rPr lang="en-US" sz="2400" dirty="0" smtClean="0"/>
              <a:t>Herzfeld</a:t>
            </a:r>
            <a:r>
              <a:rPr lang="el-GR" sz="2400" dirty="0" smtClean="0"/>
              <a:t> υποστηρίζει ότι η ιδιοποίηση του επίσημου λόγου είναι μια μόνο από τις ποικιλίες του σκανδάλου. Είναι ένα είδος σημασιολογικού παιχνιδιού, ειρωνικό ως προς το αποτέλεσμα και ενίοτε ως προς τις προθέσεις. </a:t>
            </a:r>
          </a:p>
          <a:p>
            <a:pPr>
              <a:buClr>
                <a:srgbClr val="FF0000"/>
              </a:buClr>
            </a:pPr>
            <a:endParaRPr lang="el-GR" sz="2400" dirty="0" smtClean="0"/>
          </a:p>
          <a:p>
            <a:pPr>
              <a:buClr>
                <a:srgbClr val="FF0000"/>
              </a:buClr>
            </a:pPr>
            <a:r>
              <a:rPr lang="el-GR" sz="2400" dirty="0" smtClean="0"/>
              <a:t>Για παράδειγμα, οι κρητικοί ζωοκλέφτες που πρώτα προσκαλούν φορτικά τους αστυνομικούς σε ένα πλουσιοπάροχο γεύμα και στη συνέχεια τους ενημερώνουν ότι μόλις έφαγαν τα αποδεικτικά στοιχεία.</a:t>
            </a:r>
          </a:p>
          <a:p>
            <a:pPr>
              <a:buClr>
                <a:srgbClr val="FF0000"/>
              </a:buClr>
            </a:pPr>
            <a:endParaRPr lang="el-GR" sz="2400" dirty="0" smtClean="0"/>
          </a:p>
          <a:p>
            <a:pPr>
              <a:buClr>
                <a:srgbClr val="FF0000"/>
              </a:buClr>
            </a:pPr>
            <a:r>
              <a:rPr lang="el-GR" sz="2400" dirty="0" smtClean="0"/>
              <a:t>Αυτό είναι μια συνηθισμένη ανατροπή που είναι δύσκολο να ελεγχθεί από το κράτος επειδή μετατρέπει ανοιχτά μια ειρωνική στάση συμμόρφωσης σε πραγματική ζημιά.</a:t>
            </a:r>
          </a:p>
          <a:p>
            <a:pPr>
              <a:buNone/>
            </a:pP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0"/>
            <a:ext cx="9001156" cy="6715148"/>
          </a:xfrm>
        </p:spPr>
        <p:txBody>
          <a:bodyPr>
            <a:normAutofit lnSpcReduction="10000"/>
          </a:bodyPr>
          <a:lstStyle/>
          <a:p>
            <a:pPr>
              <a:buClr>
                <a:srgbClr val="FF0000"/>
              </a:buClr>
            </a:pPr>
            <a:r>
              <a:rPr lang="el-GR" sz="2400" dirty="0" smtClean="0"/>
              <a:t>Από τη σκοπιά του νεωτερικού εγχειρήματος οικοδόμησης του κράτους, η παράδοση μπορεί να είναι το αντίθετο της τάξης, μπορεί να μοιάζει με μια απόρριψη της ενοχλητικής </a:t>
            </a:r>
            <a:r>
              <a:rPr lang="el-GR" sz="2400" dirty="0" err="1" smtClean="0"/>
              <a:t>νεωτερικότητας</a:t>
            </a:r>
            <a:r>
              <a:rPr lang="el-GR" sz="2400" dirty="0" smtClean="0"/>
              <a:t> και μπορεί να εξυπηρετεί τον περιορισμό της τοπικής ή της ατομικής δράσης.</a:t>
            </a:r>
          </a:p>
          <a:p>
            <a:pPr>
              <a:buClr>
                <a:srgbClr val="FF0000"/>
              </a:buClr>
            </a:pPr>
            <a:r>
              <a:rPr lang="el-GR" sz="2400" dirty="0" smtClean="0"/>
              <a:t>Η παραδοσιαρχία  φαίνεται να εξυψώνει τους φορείς  της σε έναν ένδοξο ρόλο αλλά και να είναι η αιτία για την περιθωριοποίησή τους.</a:t>
            </a:r>
          </a:p>
          <a:p>
            <a:pPr>
              <a:buClr>
                <a:srgbClr val="FF0000"/>
              </a:buClr>
            </a:pPr>
            <a:endParaRPr lang="el-GR" sz="2400" dirty="0" smtClean="0"/>
          </a:p>
          <a:p>
            <a:pPr>
              <a:buClr>
                <a:srgbClr val="FF0000"/>
              </a:buClr>
            </a:pPr>
            <a:r>
              <a:rPr lang="el-GR" sz="2400" dirty="0" smtClean="0"/>
              <a:t>Στην πραγμάτευση του </a:t>
            </a:r>
            <a:r>
              <a:rPr lang="en-US" sz="2400" dirty="0" err="1" smtClean="0"/>
              <a:t>Kiossev</a:t>
            </a:r>
            <a:r>
              <a:rPr lang="el-GR" sz="2400" dirty="0" smtClean="0"/>
              <a:t> επίσης,</a:t>
            </a:r>
            <a:r>
              <a:rPr lang="en-US" sz="2400" dirty="0" smtClean="0"/>
              <a:t> </a:t>
            </a:r>
            <a:r>
              <a:rPr lang="el-GR" sz="2400" dirty="0" smtClean="0"/>
              <a:t>αυτό που αλλάζει δεν είναι η βασική διχοτομία ανάμεσα στους μέσα και τους έξω αλλά το συγκεκριμένο περιεχόμενο, αυτό που ο </a:t>
            </a:r>
            <a:r>
              <a:rPr lang="en-US" sz="2400" dirty="0" smtClean="0"/>
              <a:t>Fredrik Barth </a:t>
            </a:r>
            <a:r>
              <a:rPr lang="el-GR" sz="2400" dirty="0" smtClean="0"/>
              <a:t>(1969) είχε ονομάσει καυστικά «πολιτισμικά πράγματα», τα οποία ανήκουν στη ζώνη της Π.Ο. </a:t>
            </a:r>
          </a:p>
          <a:p>
            <a:pPr>
              <a:buClr>
                <a:srgbClr val="FF0000"/>
              </a:buClr>
            </a:pPr>
            <a:r>
              <a:rPr lang="el-GR" sz="2400" dirty="0" smtClean="0"/>
              <a:t>Τα πολιτισμικά πράγματα σύμφωνα με τον </a:t>
            </a:r>
            <a:r>
              <a:rPr lang="en-US" sz="2400" dirty="0" smtClean="0"/>
              <a:t>Barth</a:t>
            </a:r>
            <a:r>
              <a:rPr lang="el-GR" sz="2400" dirty="0" smtClean="0"/>
              <a:t> διαχώριζαν ομάδες που καταλάμβαναν αντιτιθέμενους χώρους στις δυο πλευρές κάποιου συνόρου, ενώ στην περίπτωση της Π.Ο. εξετάζεται η επιλεκτική αξιοποίηση πολιτισμικών χαρακτηριστικών από μία ομάδα ανθρώπων που αντιμετωπίζουν διαφορετικές όψεις ενός συνόρου.                                                                                                                                                                                                                       </a:t>
            </a:r>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260648"/>
            <a:ext cx="8677628" cy="6454500"/>
          </a:xfrm>
        </p:spPr>
        <p:txBody>
          <a:bodyPr>
            <a:normAutofit lnSpcReduction="10000"/>
          </a:bodyPr>
          <a:lstStyle/>
          <a:p>
            <a:pPr>
              <a:buClr>
                <a:srgbClr val="FF0000"/>
              </a:buClr>
            </a:pPr>
            <a:endParaRPr lang="el-GR" sz="2400" dirty="0" smtClean="0"/>
          </a:p>
          <a:p>
            <a:pPr>
              <a:buClr>
                <a:srgbClr val="FF0000"/>
              </a:buClr>
            </a:pPr>
            <a:r>
              <a:rPr lang="el-GR" sz="2400" dirty="0" smtClean="0"/>
              <a:t>Έτσι η Π.Ο. προσφέρει την αναλαμπή μιας ερμηνείας της πολιτικής αλλαγής. Αυτό που δεν αλλάζει εύκολα είναι η </a:t>
            </a:r>
            <a:r>
              <a:rPr lang="el-GR" sz="2400" b="1" dirty="0" smtClean="0"/>
              <a:t>δομική νοσταλγία</a:t>
            </a:r>
            <a:r>
              <a:rPr lang="el-GR" sz="2400" dirty="0" smtClean="0"/>
              <a:t>, δηλαδή η πεποίθηση κάθε εποχής ότι τα πράγματα δεν είναι όπως παλιά.</a:t>
            </a:r>
          </a:p>
          <a:p>
            <a:pPr>
              <a:buClr>
                <a:srgbClr val="FF0000"/>
              </a:buClr>
            </a:pPr>
            <a:endParaRPr lang="el-GR" sz="2400" dirty="0" smtClean="0"/>
          </a:p>
          <a:p>
            <a:pPr>
              <a:buClr>
                <a:srgbClr val="FF0000"/>
              </a:buClr>
            </a:pPr>
            <a:r>
              <a:rPr lang="el-GR" sz="2400" dirty="0" smtClean="0"/>
              <a:t>Η περίπτωση της Γερμανίας με τη διπλή της ιστορία είναι ιδιαίτερα διαφωτιστική και ξετυλίγεται με τη μορφή της δομημένης πολιτικής διχοτόμησής της. Αυτά τα αμοιβαία εχθρικά αλλά πολιτισμικά αδιαχώριστα κράτη διακινούσαν αρνητικές εικόνες το ένα για το άλλο. Η </a:t>
            </a:r>
            <a:r>
              <a:rPr lang="el-GR" sz="2400" dirty="0" err="1" smtClean="0"/>
              <a:t>αυτοαποδοκιμασία</a:t>
            </a:r>
            <a:r>
              <a:rPr lang="el-GR" sz="2400" dirty="0" smtClean="0"/>
              <a:t> των Γερμανών προσφέρει τα όπλα για την επίθεση σε έναν ιδεολογικά άλλο, με τον οποίο ωστόσο αναγνωρίζεται σιωπηρά τουλάχιστον η πολιτισμική συγγένεια.</a:t>
            </a:r>
          </a:p>
          <a:p>
            <a:pPr>
              <a:buClr>
                <a:srgbClr val="FF0000"/>
              </a:buClr>
            </a:pPr>
            <a:endParaRPr lang="el-GR" sz="2400" dirty="0" smtClean="0"/>
          </a:p>
          <a:p>
            <a:pPr>
              <a:buClr>
                <a:srgbClr val="FF0000"/>
              </a:buClr>
            </a:pPr>
            <a:r>
              <a:rPr lang="el-GR" sz="2400" dirty="0" smtClean="0"/>
              <a:t>Κατά την σύγκριση Ελλάδας –Ιταλίας παρατηρείται, από την μία κυρίως κοινωνικός κατακερματισμός και όχι πολιτισμικός και από την άλλη υπάρχει μια τάση προς την αντίθετη κατεύθυνση. Το ίδιο συμβαίνει και στα Βαλκάνια.</a:t>
            </a:r>
            <a:endParaRPr lang="el-G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0"/>
            <a:ext cx="9001156" cy="6643710"/>
          </a:xfrm>
        </p:spPr>
        <p:txBody>
          <a:bodyPr>
            <a:normAutofit lnSpcReduction="10000"/>
          </a:bodyPr>
          <a:lstStyle/>
          <a:p>
            <a:pPr>
              <a:buClr>
                <a:srgbClr val="FF0000"/>
              </a:buClr>
            </a:pPr>
            <a:r>
              <a:rPr lang="el-GR" sz="2400" dirty="0" smtClean="0"/>
              <a:t>Άρα δεν χρειάζεται να πολλαπλασιάζουμε τις κατηγορίες Π.Ο. για να διαπιστώσουμε ότι είναι προϊόν της κυριαρχίας δυτικών μοντέλων. Πρέπει να διατηρήσουμε την ιδέα μιας ζώνης οικείου πολιτισμού σε όλη της την απλότητα που θα εννοείται σε αντίθεση με τις ισχυρές εικόνες μιας εξιδανικευμένης Δύσης.</a:t>
            </a:r>
          </a:p>
          <a:p>
            <a:pPr>
              <a:buClr>
                <a:srgbClr val="FF0000"/>
              </a:buClr>
            </a:pPr>
            <a:endParaRPr lang="el-GR" sz="2400" dirty="0" smtClean="0"/>
          </a:p>
          <a:p>
            <a:pPr>
              <a:buClr>
                <a:srgbClr val="FF0000"/>
              </a:buClr>
              <a:buNone/>
            </a:pPr>
            <a:r>
              <a:rPr lang="el-GR" sz="2800" u="sng" dirty="0" err="1" smtClean="0"/>
              <a:t>Ιστορικοποίηση</a:t>
            </a:r>
            <a:r>
              <a:rPr lang="el-GR" sz="2800" u="sng" dirty="0" smtClean="0"/>
              <a:t> της Π.Ο.</a:t>
            </a:r>
          </a:p>
          <a:p>
            <a:pPr>
              <a:buClr>
                <a:srgbClr val="FF0000"/>
              </a:buClr>
            </a:pPr>
            <a:r>
              <a:rPr lang="el-GR" sz="2400" dirty="0" smtClean="0"/>
              <a:t>Πατριαρχικά  μοντέλα που παλιότερα αποτελούσαν τον πυρήνα των φαντασιακών ταυτοτήτων σε πολλές χώρες, σήμερα αποτελούν αιτία ντροπής και αντίστροφα αυτό που άλλοτε θεωρούνταν ντροπή, όπως οι πιο ανοιχτοί ρόλοι των γυναικών είναι σήμερα το σύμβολο της επιτυχημένης πολιτισμικής χειραφέτησης.</a:t>
            </a:r>
          </a:p>
          <a:p>
            <a:pPr>
              <a:buClr>
                <a:srgbClr val="FF0000"/>
              </a:buClr>
            </a:pPr>
            <a:r>
              <a:rPr lang="el-GR" sz="2400" dirty="0" smtClean="0"/>
              <a:t>Η λέξη κλειδί που συχνά δεν προφέρεται είναι η «οπισθοδρομικότητα». </a:t>
            </a:r>
          </a:p>
          <a:p>
            <a:pPr>
              <a:buClr>
                <a:srgbClr val="FF0000"/>
              </a:buClr>
            </a:pPr>
            <a:r>
              <a:rPr lang="el-GR" sz="2400" dirty="0" smtClean="0"/>
              <a:t>Ακόμα και η επίκληση της πιο ένδοξης παραδοσιακής ταυτότητας περιορίζει τον βαθμό στον οποίο η εμπρόθετη δράση μπορεί να υπερνικήσει την εντύπωση της οπισθοδρομικότητας ή κάποιου άλλου ανεξάλειπτου ελαττώματος.</a:t>
            </a:r>
          </a:p>
          <a:p>
            <a:pPr>
              <a:buClr>
                <a:srgbClr val="FF0000"/>
              </a:buClr>
              <a:buNone/>
            </a:pPr>
            <a:endParaRPr lang="el-GR"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001156" cy="6715148"/>
          </a:xfrm>
        </p:spPr>
        <p:txBody>
          <a:bodyPr>
            <a:normAutofit lnSpcReduction="10000"/>
          </a:bodyPr>
          <a:lstStyle/>
          <a:p>
            <a:pPr>
              <a:buClr>
                <a:srgbClr val="FF0000"/>
              </a:buClr>
            </a:pPr>
            <a:r>
              <a:rPr lang="el-GR" sz="2400" dirty="0" smtClean="0"/>
              <a:t>Αυτό μπορεί να μας βοηθήσει να βελτιώσουμε τη περίπλοκη σχέση ανάμεσα στην εμπρόθετη δράση και την αποτελεσματικότητα. Για να κατανοήσουμε τα πρακτικά αποτελέσματα της εμπρόθετης δράσης πρέπει να εξετάσουμε τις συνέπειες της </a:t>
            </a:r>
            <a:r>
              <a:rPr lang="el-GR" sz="2400" dirty="0" err="1" smtClean="0"/>
              <a:t>παραδοσιακότητάς</a:t>
            </a:r>
            <a:r>
              <a:rPr lang="el-GR" sz="2400" dirty="0" smtClean="0"/>
              <a:t> τους στο ευρύτερο πεδίο.</a:t>
            </a:r>
          </a:p>
          <a:p>
            <a:pPr>
              <a:buClr>
                <a:srgbClr val="FF0000"/>
              </a:buClr>
            </a:pPr>
            <a:r>
              <a:rPr lang="el-GR" sz="2400" dirty="0" smtClean="0"/>
              <a:t>Για να επιτευχθεί η υπέρβαση οι κοινωνικοί δρώντες πρέπει να είναι νεωτεριστές, να αποσυνδεθούν δηλαδή από το συλλογικό μορφολογικά φολκλορικό παρελθόν.</a:t>
            </a:r>
          </a:p>
          <a:p>
            <a:pPr>
              <a:buClr>
                <a:srgbClr val="FF0000"/>
              </a:buClr>
            </a:pPr>
            <a:endParaRPr lang="el-GR" sz="2400" dirty="0" smtClean="0"/>
          </a:p>
          <a:p>
            <a:pPr>
              <a:buClr>
                <a:srgbClr val="FF0000"/>
              </a:buClr>
            </a:pPr>
            <a:r>
              <a:rPr lang="el-GR" sz="2400" dirty="0" smtClean="0"/>
              <a:t>Για να κερδίσει κανείς τη θέση του στο νεωτεριστικό κόσμο πρέπει να έχει υπό τον έλεγχό του τη </a:t>
            </a:r>
            <a:r>
              <a:rPr lang="el-GR" sz="2400" b="1" dirty="0" smtClean="0"/>
              <a:t>νοσταλγία</a:t>
            </a:r>
            <a:r>
              <a:rPr lang="el-GR" sz="2400" dirty="0" smtClean="0"/>
              <a:t> και συγχρόνως να απομακρυνθεί από αυτή χρονικά, διατηρώντας μια λεπτή αίσθηση του θεμελιωδώς νεωτερικού χαρακτήρα της παραδοσιαρχίας. Η νοσταλγία δεν πρέπει να κατασκευαστεί απλώς, πρέπει να φαίνεται καθώς κατασκευάζεται.</a:t>
            </a:r>
          </a:p>
          <a:p>
            <a:pPr>
              <a:buClr>
                <a:srgbClr val="FF0000"/>
              </a:buClr>
            </a:pPr>
            <a:endParaRPr lang="el-GR" sz="2400" dirty="0" smtClean="0"/>
          </a:p>
          <a:p>
            <a:pPr>
              <a:buClr>
                <a:srgbClr val="FF0000"/>
              </a:buClr>
            </a:pPr>
            <a:r>
              <a:rPr lang="el-GR" sz="2400" dirty="0" smtClean="0"/>
              <a:t>Όπως έχει δείξει επιτυχημένα ο </a:t>
            </a:r>
            <a:r>
              <a:rPr lang="en-US" sz="2400" dirty="0" smtClean="0"/>
              <a:t>Fabian </a:t>
            </a:r>
            <a:r>
              <a:rPr lang="el-GR" sz="2400" dirty="0" smtClean="0"/>
              <a:t>(1983), η αναπαράσταση κάποιου πράγματος ως μέρος του παρελθόντος σημαίνει τη τοποθέτησή του σε μια υποδεέστερη κατηγορία. Είναι μια σαφής έκφραση πολιτισμικής και πολιτικής ιεραρχίας.</a:t>
            </a:r>
          </a:p>
          <a:p>
            <a:pPr>
              <a:buClr>
                <a:srgbClr val="FF0000"/>
              </a:buClr>
            </a:pP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001156" cy="1214422"/>
          </a:xfrm>
        </p:spPr>
        <p:txBody>
          <a:bodyPr>
            <a:normAutofit/>
          </a:bodyPr>
          <a:lstStyle/>
          <a:p>
            <a:pPr algn="ctr"/>
            <a:r>
              <a:rPr lang="el-GR" sz="3600" dirty="0" smtClean="0"/>
              <a:t>Νέες σκέψεις για τη γεωπολιτική της πολιτισμικής οικειότητας</a:t>
            </a:r>
            <a:endParaRPr lang="el-GR" sz="3600" dirty="0"/>
          </a:p>
        </p:txBody>
      </p:sp>
      <p:sp>
        <p:nvSpPr>
          <p:cNvPr id="3" name="2 - Θέση περιεχομένου"/>
          <p:cNvSpPr>
            <a:spLocks noGrp="1"/>
          </p:cNvSpPr>
          <p:nvPr>
            <p:ph idx="1"/>
          </p:nvPr>
        </p:nvSpPr>
        <p:spPr>
          <a:xfrm>
            <a:off x="0" y="1285860"/>
            <a:ext cx="9144000" cy="5429288"/>
          </a:xfrm>
        </p:spPr>
        <p:txBody>
          <a:bodyPr>
            <a:normAutofit/>
          </a:bodyPr>
          <a:lstStyle/>
          <a:p>
            <a:pPr>
              <a:buNone/>
            </a:pPr>
            <a:r>
              <a:rPr lang="el-GR" sz="2800" u="sng" dirty="0" smtClean="0"/>
              <a:t>Αναθεωρητικοί στοχασμοί</a:t>
            </a:r>
          </a:p>
          <a:p>
            <a:pPr>
              <a:buNone/>
            </a:pPr>
            <a:endParaRPr lang="el-GR" sz="2800" u="sng" dirty="0" smtClean="0"/>
          </a:p>
          <a:p>
            <a:pPr>
              <a:buClr>
                <a:srgbClr val="FF0000"/>
              </a:buClr>
            </a:pPr>
            <a:r>
              <a:rPr lang="el-GR" sz="2400" dirty="0" smtClean="0"/>
              <a:t>Στην πρώτη έκδοση της πολιτισμικής οικειότητας (Π.Ο.) ο </a:t>
            </a:r>
            <a:r>
              <a:rPr lang="en-US" sz="2400" dirty="0" smtClean="0"/>
              <a:t>Herzfeld</a:t>
            </a:r>
            <a:r>
              <a:rPr lang="el-GR" sz="2400" dirty="0" smtClean="0"/>
              <a:t> ήλπιζε να βοηθήσει να διατυπωθούν κάποια ζητήματα που είχε συναντήσει κατά την εργασία του πάνω στην ανθρωπολογία της Ευρώπης.</a:t>
            </a:r>
          </a:p>
          <a:p>
            <a:pPr>
              <a:buClr>
                <a:srgbClr val="FF0000"/>
              </a:buClr>
            </a:pPr>
            <a:r>
              <a:rPr lang="el-GR" sz="2400" dirty="0" smtClean="0"/>
              <a:t>Τα τέλη της δεκαετίας του 1990 ήταν μια σημαντική περίοδος για την ανθρωπολογία καθώς υπήρχε τάση για </a:t>
            </a:r>
            <a:r>
              <a:rPr lang="el-GR" sz="2400" dirty="0" err="1" smtClean="0"/>
              <a:t>αναστοχαστικότητα</a:t>
            </a:r>
            <a:r>
              <a:rPr lang="el-GR" sz="2400" dirty="0" smtClean="0"/>
              <a:t> που συνδυαζόταν με το κριτικό ενδιαφέρον για την εθνογραφία κυρίως των δυτικών κοινωνιών.</a:t>
            </a:r>
          </a:p>
          <a:p>
            <a:pPr>
              <a:buClr>
                <a:srgbClr val="FF0000"/>
              </a:buClr>
            </a:pPr>
            <a:r>
              <a:rPr lang="el-GR" sz="2400" dirty="0" smtClean="0"/>
              <a:t>Το νέο ενδιαφέρον για αυτές τις περιοχές δεν έχει ακόμα αρχίσει να συνομιλεί σε ικανοποιητικό βαθμό με την </a:t>
            </a:r>
            <a:r>
              <a:rPr lang="el-GR" sz="2400" dirty="0" err="1" smtClean="0"/>
              <a:t>μετα</a:t>
            </a:r>
            <a:r>
              <a:rPr lang="el-GR" sz="2400" dirty="0" smtClean="0"/>
              <a:t>-αποικιακή θεωρία. Μια κίνηση που είναι απαραίτητη  για την αποφυγή του τοπικισμού που εμφανίζεται αποκλειστικά σε ισχυρές περιοχές.</a:t>
            </a:r>
          </a:p>
          <a:p>
            <a:pPr>
              <a:buNone/>
            </a:pPr>
            <a:endParaRPr lang="el-GR"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14290"/>
            <a:ext cx="8858312" cy="6500858"/>
          </a:xfrm>
        </p:spPr>
        <p:txBody>
          <a:bodyPr>
            <a:normAutofit lnSpcReduction="10000"/>
          </a:bodyPr>
          <a:lstStyle/>
          <a:p>
            <a:pPr>
              <a:buClr>
                <a:srgbClr val="FF0000"/>
              </a:buClr>
            </a:pPr>
            <a:r>
              <a:rPr lang="el-GR" sz="2400" dirty="0" smtClean="0"/>
              <a:t>Η αποδοχή της παραδοσιαρχίας δίνει τις περισσότερες φορές στους νεωτεριστές αντιπάλους το πάνω χέρι.</a:t>
            </a:r>
          </a:p>
          <a:p>
            <a:pPr>
              <a:buClr>
                <a:srgbClr val="FF0000"/>
              </a:buClr>
            </a:pPr>
            <a:endParaRPr lang="el-GR" sz="2400" dirty="0" smtClean="0"/>
          </a:p>
          <a:p>
            <a:pPr>
              <a:buClr>
                <a:srgbClr val="FF0000"/>
              </a:buClr>
            </a:pPr>
            <a:r>
              <a:rPr lang="el-GR" sz="2400" dirty="0" smtClean="0"/>
              <a:t>Στη Μάλτα για παράδειγμα, εγκωμιάζουν την αλληλεγγύη της κοινότητας μιας άλλοτε κακόφημης περιοχής που είχε κατεδαφιστεί και η οποία βασιζόταν στις αξίες της οικογένειας και της αλληλοβοήθειας. Επίσης υποστήριζαν ότι η κοινότητα ήταν τουλάχιστον φαντασιακά, «μια οικογένεια».</a:t>
            </a:r>
          </a:p>
          <a:p>
            <a:pPr>
              <a:buClr>
                <a:srgbClr val="FF0000"/>
              </a:buClr>
            </a:pPr>
            <a:r>
              <a:rPr lang="el-GR" sz="2400" dirty="0" smtClean="0"/>
              <a:t>Αυτά ήταν τα χαρακτηριστικά που οδήγησαν τους εκσυγχρονιστές να επισπεύσουν την κατεδάφιση της περιοχής. Το κράτος δεν ενδιαφέρεται να διατηρεί οικογενειακού τύπου οντότητες που βρίσκονται ανάμεσα στο επίπεδο του νοικοκυριού και του κράτους, καθώς οι οντότητες αυτές μπορεί να αμφισβητούν την νομιμότητα του ίδιου του κράτους.</a:t>
            </a:r>
          </a:p>
          <a:p>
            <a:pPr>
              <a:buClr>
                <a:srgbClr val="FF0000"/>
              </a:buClr>
            </a:pPr>
            <a:r>
              <a:rPr lang="el-GR" sz="2400" dirty="0" smtClean="0"/>
              <a:t>Η συμπάθεια με την οποία τους θυμούνται μετά την έξωσή τους δείχνει ότι οι αξίες που πρέσβευαν παρέμεναν σημαντικό κομμάτι των συλλογικών αισθημάτων για την εθνική ταυτότητα. Αυτές οι αξίες παραμένουν κεντρικές στην Π.Ο. του έθνους-κράτους της Μάλτας.</a:t>
            </a:r>
            <a:endParaRPr lang="el-G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332656"/>
            <a:ext cx="8677628" cy="6382492"/>
          </a:xfrm>
        </p:spPr>
        <p:txBody>
          <a:bodyPr>
            <a:normAutofit lnSpcReduction="10000"/>
          </a:bodyPr>
          <a:lstStyle/>
          <a:p>
            <a:pPr>
              <a:buClr>
                <a:srgbClr val="FF0000"/>
              </a:buClr>
            </a:pPr>
            <a:r>
              <a:rPr lang="el-GR" sz="2400" dirty="0" smtClean="0"/>
              <a:t>Ακόμα κι όταν το κράτος δε δέχεται κανένα συμβιβασμό, υπάρχουν πολλές περιπτώσεις κοινωνιών που κατάφεραν να ξεπεράσουν καταστροφές που είχαν προκληθεί από το κράτος, επειδή τα μέλη τους μπορούσαν να βασιστούν  στην εσωτερική γνώση που το ίδιο το κράτος καταδίκαζε ως οπισθοδρομική, ανάρμοστη ή ανήθικη. </a:t>
            </a:r>
          </a:p>
          <a:p>
            <a:pPr>
              <a:buClr>
                <a:srgbClr val="FF0000"/>
              </a:buClr>
            </a:pPr>
            <a:endParaRPr lang="el-GR" sz="2400" dirty="0" smtClean="0"/>
          </a:p>
          <a:p>
            <a:pPr>
              <a:buClr>
                <a:srgbClr val="FF0000"/>
              </a:buClr>
            </a:pPr>
            <a:r>
              <a:rPr lang="el-GR" sz="2400" dirty="0" smtClean="0"/>
              <a:t>Αυτοανακηρυγμένοι πολέμιοι του κράτους μπορούν να προβάλλουν έναν βαθύ πατριωτισμό όχι πάντα με αγνές προθέσεις, αλλά διαθέτοντας ορισμένες φορές αυτό το είδος ανέμελης παλικαριάς που αποσπά το θαυμασμό ακόμα και των γραφειοκρατών που χλευάζουν.</a:t>
            </a:r>
          </a:p>
          <a:p>
            <a:pPr>
              <a:buClr>
                <a:srgbClr val="FF0000"/>
              </a:buClr>
            </a:pPr>
            <a:endParaRPr lang="el-GR" sz="2400" dirty="0" smtClean="0"/>
          </a:p>
          <a:p>
            <a:pPr>
              <a:buClr>
                <a:srgbClr val="FF0000"/>
              </a:buClr>
            </a:pPr>
            <a:r>
              <a:rPr lang="el-GR" sz="2400" dirty="0" smtClean="0"/>
              <a:t>Η τοπική οικογενειοκρατία εμφανίζεται ως εμπόδιο στο νεωτεριστικό- </a:t>
            </a:r>
            <a:r>
              <a:rPr lang="el-GR" sz="2400" dirty="0" err="1" smtClean="0"/>
              <a:t>εξελικτιστικό</a:t>
            </a:r>
            <a:r>
              <a:rPr lang="el-GR" sz="2400" dirty="0" smtClean="0"/>
              <a:t> εγχείρημα. Οι προεκτάσεις της οικογένειας σε δίκτυα </a:t>
            </a:r>
            <a:r>
              <a:rPr lang="el-GR" sz="2400" dirty="0" err="1" smtClean="0"/>
              <a:t>πατρονίας</a:t>
            </a:r>
            <a:r>
              <a:rPr lang="el-GR" sz="2400" dirty="0" smtClean="0"/>
              <a:t> γίνονται μορφές διαφθοράς και νεποτισμού. Ο νεποτισμός είναι το πολιτικό ισοδύναμο της αιμομιξίας. </a:t>
            </a:r>
            <a:endParaRPr lang="el-GR"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26" y="142852"/>
            <a:ext cx="8786874" cy="6572296"/>
          </a:xfrm>
        </p:spPr>
        <p:txBody>
          <a:bodyPr/>
          <a:lstStyle/>
          <a:p>
            <a:pPr>
              <a:buNone/>
            </a:pPr>
            <a:r>
              <a:rPr lang="el-GR" sz="2800" u="sng" dirty="0" smtClean="0"/>
              <a:t>Ο πολιτισμός ενάντια στην κοινωνία</a:t>
            </a:r>
          </a:p>
          <a:p>
            <a:pPr>
              <a:buNone/>
            </a:pPr>
            <a:endParaRPr lang="el-GR" sz="2800" u="sng" dirty="0" smtClean="0"/>
          </a:p>
          <a:p>
            <a:pPr>
              <a:buClr>
                <a:srgbClr val="FF0000"/>
              </a:buClr>
            </a:pPr>
            <a:r>
              <a:rPr lang="el-GR" sz="2400" dirty="0" smtClean="0"/>
              <a:t>Στο Ινδονησιακό κράτος που μελέτησε η </a:t>
            </a:r>
            <a:r>
              <a:rPr lang="en-US" sz="2400" dirty="0" smtClean="0"/>
              <a:t>Li, </a:t>
            </a:r>
            <a:r>
              <a:rPr lang="el-GR" sz="2400" dirty="0" smtClean="0"/>
              <a:t>παρατηρείται η έννοια της οικογενειοκρατίας. </a:t>
            </a:r>
          </a:p>
          <a:p>
            <a:pPr>
              <a:buClr>
                <a:srgbClr val="FF0000"/>
              </a:buClr>
            </a:pPr>
            <a:endParaRPr lang="el-GR" sz="2400" dirty="0" smtClean="0"/>
          </a:p>
          <a:p>
            <a:pPr>
              <a:buClr>
                <a:srgbClr val="FF0000"/>
              </a:buClr>
            </a:pPr>
            <a:r>
              <a:rPr lang="el-GR" sz="2400" b="1" dirty="0" smtClean="0"/>
              <a:t>Οικογενειοκρατία</a:t>
            </a:r>
            <a:r>
              <a:rPr lang="el-GR" sz="2400" dirty="0" smtClean="0"/>
              <a:t> είναι το φαινόμενο κατά το οποίο επιβιώνουν και κυριαρχούν στην πολιτική, κοινωνική, ακαδημαϊκή και οικονομική ζωή ενός τόπου, μέλη της ίδιας οικογενείας, επί σειρά πολλών γενεών.</a:t>
            </a:r>
          </a:p>
          <a:p>
            <a:pPr>
              <a:buClr>
                <a:srgbClr val="FF0000"/>
              </a:buClr>
            </a:pPr>
            <a:endParaRPr lang="el-GR" sz="2400" dirty="0" smtClean="0"/>
          </a:p>
          <a:p>
            <a:pPr>
              <a:buClr>
                <a:srgbClr val="FF0000"/>
              </a:buClr>
            </a:pPr>
            <a:r>
              <a:rPr lang="el-GR" sz="2400" b="1" dirty="0" smtClean="0"/>
              <a:t>Για παράδειγμα </a:t>
            </a:r>
            <a:r>
              <a:rPr lang="el-GR" sz="2400" dirty="0" smtClean="0"/>
              <a:t>στην κοινότητα της Κρήτης κυριαρχεί αυτό το φαινόμενο, οπού αποτελεί ένα παιχνίδι μεταξύ πολιτικών και ντόπιων. </a:t>
            </a:r>
          </a:p>
          <a:p>
            <a:pPr>
              <a:buClr>
                <a:srgbClr val="FF0000"/>
              </a:buClr>
            </a:pPr>
            <a:endParaRPr lang="el-GR" sz="2400" dirty="0" smtClean="0"/>
          </a:p>
          <a:p>
            <a:pPr>
              <a:buClr>
                <a:srgbClr val="FF0000"/>
              </a:buClr>
            </a:pPr>
            <a:r>
              <a:rPr lang="el-GR" sz="2400" dirty="0" smtClean="0"/>
              <a:t>Ωστόσο, κανένα κράτος δεν παραδέχεται αυτού του είδους τα οικογενειακά δίκτυα.</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Clr>
                <a:srgbClr val="FF0000"/>
              </a:buClr>
            </a:pPr>
            <a:endParaRPr lang="el-GR" dirty="0" smtClean="0"/>
          </a:p>
          <a:p>
            <a:pPr>
              <a:buClr>
                <a:srgbClr val="FF0000"/>
              </a:buClr>
            </a:pPr>
            <a:r>
              <a:rPr lang="el-GR" dirty="0" smtClean="0"/>
              <a:t> </a:t>
            </a:r>
            <a:r>
              <a:rPr lang="el-GR" sz="2400" dirty="0" smtClean="0"/>
              <a:t>Σύμφωνα με τον </a:t>
            </a:r>
            <a:r>
              <a:rPr lang="en-US" sz="2400" b="1" dirty="0" smtClean="0"/>
              <a:t>Herzfeld </a:t>
            </a:r>
            <a:r>
              <a:rPr lang="el-GR" sz="2400" dirty="0" smtClean="0"/>
              <a:t>σε έρευνα που διεξήγαγε στην κοινότητα της Μπανγκόκ στην περιοχή </a:t>
            </a:r>
            <a:r>
              <a:rPr lang="el-GR" sz="2400" dirty="0" err="1" smtClean="0"/>
              <a:t>Πομ</a:t>
            </a:r>
            <a:r>
              <a:rPr lang="el-GR" sz="2400" dirty="0" smtClean="0"/>
              <a:t> </a:t>
            </a:r>
            <a:r>
              <a:rPr lang="el-GR" sz="2400" dirty="0" err="1" smtClean="0"/>
              <a:t>Μαχακάν</a:t>
            </a:r>
            <a:r>
              <a:rPr lang="el-GR" sz="2400" dirty="0" smtClean="0"/>
              <a:t>, οι κάτοικοι της αποτελούσαν μια οικογένεια παρόλο που δεν είχαν μεταξύ τους κοινή καταγωγή. Διατηρούσαν τις παραδόσεις, επιδίωκαν την ανάπτυξη και μια μορφή νεωτερικότητας, καινοτομίας του εθνικού πολιτισμού τους, σε αντίθεση με το κράτος που δεν υποστήριζε αυτήν την πολιτική.</a:t>
            </a:r>
          </a:p>
          <a:p>
            <a:pPr>
              <a:buClr>
                <a:srgbClr val="FF0000"/>
              </a:buClr>
            </a:pPr>
            <a:endParaRPr lang="el-GR" sz="2400" dirty="0" smtClean="0"/>
          </a:p>
          <a:p>
            <a:pPr>
              <a:buClr>
                <a:srgbClr val="FF0000"/>
              </a:buClr>
            </a:pPr>
            <a:r>
              <a:rPr lang="el-GR" sz="2400" dirty="0" smtClean="0"/>
              <a:t>Το κράτος, ωστόσο, μπορεί να αποτελεί μια οικογενειακή οντότητα, όμως συνεχώς αλλάζει χωρίς να υπάρχει μονιμότητα</a:t>
            </a:r>
            <a:r>
              <a:rPr lang="en-US" sz="2400" dirty="0" smtClean="0"/>
              <a:t>.</a:t>
            </a:r>
            <a:endParaRPr lang="el-GR" sz="2400" dirty="0" smtClean="0"/>
          </a:p>
          <a:p>
            <a:pPr>
              <a:buClr>
                <a:srgbClr val="FF0000"/>
              </a:buClr>
              <a:buNone/>
            </a:pPr>
            <a:endParaRPr lang="el-GR" sz="2400" dirty="0" smtClean="0"/>
          </a:p>
          <a:p>
            <a:pPr>
              <a:buClr>
                <a:srgbClr val="FF0000"/>
              </a:buClr>
            </a:pPr>
            <a:r>
              <a:rPr lang="el-GR" sz="2400" dirty="0" smtClean="0"/>
              <a:t>Επίσης παρατήρησε, ότι οι κοινωνικές σχέσεις που παρουσιάζονται στα μέλη διαβρώνονται χρονικά απ’ ότι οι πολιτισμικές ομοιότητες που έχουν σαν πολίτες.</a:t>
            </a:r>
          </a:p>
          <a:p>
            <a:pPr>
              <a:buClr>
                <a:srgbClr val="FF0000"/>
              </a:buClr>
            </a:pPr>
            <a:endParaRPr lang="el-GR" sz="2400" dirty="0" smtClean="0"/>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buNone/>
            </a:pPr>
            <a:endParaRPr lang="el-GR" sz="2400" dirty="0" smtClean="0"/>
          </a:p>
          <a:p>
            <a:pPr>
              <a:buClr>
                <a:srgbClr val="FF0000"/>
              </a:buClr>
            </a:pPr>
            <a:r>
              <a:rPr lang="el-GR" sz="2400" dirty="0" smtClean="0"/>
              <a:t>Όπως στο έθνος, το οποίο αποτελεί μια απέραντη οικογένεια δίνουμε έμφαση στις ομοιότητες των πολιτών και όχι στις σχέσεις που έχουν μεταξύ τους, το ίδιο ισχύει και στην Π.Ο. </a:t>
            </a:r>
          </a:p>
          <a:p>
            <a:pPr>
              <a:buClr>
                <a:srgbClr val="FF0000"/>
              </a:buClr>
              <a:buNone/>
            </a:pPr>
            <a:endParaRPr lang="el-GR" sz="2400" dirty="0" smtClean="0"/>
          </a:p>
          <a:p>
            <a:pPr>
              <a:buClr>
                <a:srgbClr val="FF0000"/>
              </a:buClr>
            </a:pPr>
            <a:endParaRPr lang="el-GR" sz="2400" dirty="0" smtClean="0"/>
          </a:p>
          <a:p>
            <a:pPr>
              <a:buClr>
                <a:srgbClr val="FF0000"/>
              </a:buClr>
            </a:pPr>
            <a:r>
              <a:rPr lang="el-GR" sz="2400" dirty="0" smtClean="0"/>
              <a:t>Η ζωοκλοπή στην Κρήτη και στην Σαρδηνία, η μαφία στη Σικελία, οι επιθέσεις ανδρών στην Ισπανία αποτελούν τοπικές εκδοχές της Π.Ο. , οι οποίες φαίνονται πιο ισχυρές απ’ ότι οι εθνικές εκδοχές. Ιδιαίτερα στην Ιταλία, της οποίας το έθνος – κράτος είναι αδύναμο, παρατηρείται μια δυνατή υπεράσπιση της πολιτισμικής οικειότητας ενάντια σε κριτικές που αναφέρονται όχι τόσο στο έθνος, όσο στην πόλη ή στην περιφέρεια.</a:t>
            </a:r>
          </a:p>
          <a:p>
            <a:pPr>
              <a:buClr>
                <a:srgbClr val="FF0000"/>
              </a:buClr>
            </a:pPr>
            <a:endParaRPr lang="el-GR" sz="2400" dirty="0" smtClean="0"/>
          </a:p>
          <a:p>
            <a:pPr>
              <a:buClr>
                <a:srgbClr val="FF0000"/>
              </a:buClr>
            </a:pPr>
            <a:r>
              <a:rPr lang="el-GR" sz="2400" dirty="0" smtClean="0"/>
              <a:t>Επομένως, η βάση της Π.Ο. είναι τα απομεινάρια της ιστορίας.</a:t>
            </a:r>
          </a:p>
          <a:p>
            <a:pPr>
              <a:buClr>
                <a:srgbClr val="FF0000"/>
              </a:buClr>
            </a:pPr>
            <a:endParaRPr lang="el-GR" sz="2400" dirty="0" smtClean="0"/>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l-GR" sz="2800" u="sng" dirty="0" smtClean="0"/>
          </a:p>
          <a:p>
            <a:pPr>
              <a:buNone/>
            </a:pPr>
            <a:r>
              <a:rPr lang="el-GR" sz="2800" u="sng" dirty="0" smtClean="0"/>
              <a:t>Η σκιά της Ευρώπης </a:t>
            </a:r>
          </a:p>
          <a:p>
            <a:pPr>
              <a:buNone/>
            </a:pPr>
            <a:endParaRPr lang="el-GR" sz="2800" u="sng" dirty="0" smtClean="0"/>
          </a:p>
          <a:p>
            <a:pPr>
              <a:buClr>
                <a:srgbClr val="FF0000"/>
              </a:buClr>
            </a:pPr>
            <a:r>
              <a:rPr lang="el-GR" sz="2400" dirty="0" smtClean="0"/>
              <a:t>Η Ταϋλάνδη, το Νεπάλ και η Ιαπωνία είναι χώρες οι οποίες αποικήθηκαν από ανθρώπους της Δύσης. Επομένως στις χώρες αυτές αλλά και στην Ελλάδα, στην Ισπανία και στην Πορτογαλία κάποιες εκδοχές της πολιτισμικής οικειότητας δεν γίνονται κατανοητές αν διαχωριστούν από την Ευρωπαϊκή αποικιακή κυριαρχία.</a:t>
            </a:r>
          </a:p>
          <a:p>
            <a:pPr>
              <a:buClr>
                <a:srgbClr val="FF0000"/>
              </a:buClr>
            </a:pPr>
            <a:endParaRPr lang="el-GR" sz="2400" dirty="0" smtClean="0"/>
          </a:p>
          <a:p>
            <a:pPr>
              <a:buClr>
                <a:srgbClr val="FF0000"/>
              </a:buClr>
            </a:pPr>
            <a:r>
              <a:rPr lang="el-GR" sz="2400" dirty="0" smtClean="0"/>
              <a:t>Ωστόσο, η πολιτισμική οικειότητα εμπεριέχει και αρνητικά στοιχεία δεν προσφέρει πάντα δύναμη. Διότι, αυτή η ισχύς που έχει μπορεί να δώσει την ευκαιρία σε ισχυρότερους να πάρουν τον έλεγχο. Εξαιτίας αυτού τις περισσότερες φορές εμφανίζεται αμυντική. </a:t>
            </a:r>
          </a:p>
          <a:p>
            <a:pPr>
              <a:buClr>
                <a:srgbClr val="FF0000"/>
              </a:buClr>
            </a:pPr>
            <a:endParaRPr lang="el-GR" sz="2400" dirty="0" smtClean="0"/>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643998" cy="6357982"/>
          </a:xfrm>
        </p:spPr>
        <p:txBody>
          <a:bodyPr>
            <a:normAutofit lnSpcReduction="10000"/>
          </a:bodyPr>
          <a:lstStyle/>
          <a:p>
            <a:pPr>
              <a:buClr>
                <a:srgbClr val="FF0000"/>
              </a:buClr>
            </a:pPr>
            <a:r>
              <a:rPr lang="el-GR" sz="2400" dirty="0" smtClean="0"/>
              <a:t>Στόχος του </a:t>
            </a:r>
            <a:r>
              <a:rPr lang="en-US" sz="2400" b="1" dirty="0" smtClean="0"/>
              <a:t>Herzfeld</a:t>
            </a:r>
            <a:r>
              <a:rPr lang="en-US" sz="2400" dirty="0" smtClean="0"/>
              <a:t> </a:t>
            </a:r>
            <a:r>
              <a:rPr lang="el-GR" sz="2400" dirty="0" smtClean="0"/>
              <a:t>είναι να αναδείξει τη χαλαρότητα, ελαστικότητα του μοντέλου της πολιτισμικής οικειότητας. Δεν επιδιώκει να περιοριστεί μόνο σε Ευρωπαϊκές καταστάσεις και κρατικά συστήματα αλλά θέλει να αναδείξει τις πολύπλευρες όψεις του δυτικού πολιτισμού και όλου του κόσμου. </a:t>
            </a:r>
          </a:p>
          <a:p>
            <a:pPr>
              <a:buClr>
                <a:srgbClr val="FF0000"/>
              </a:buClr>
            </a:pPr>
            <a:endParaRPr lang="el-GR" sz="2400" dirty="0" smtClean="0"/>
          </a:p>
          <a:p>
            <a:pPr>
              <a:buClr>
                <a:srgbClr val="FF0000"/>
              </a:buClr>
            </a:pPr>
            <a:r>
              <a:rPr lang="el-GR" sz="2400" dirty="0" smtClean="0"/>
              <a:t>Επίσης ο </a:t>
            </a:r>
            <a:r>
              <a:rPr lang="en-US" sz="2400" b="1" dirty="0" smtClean="0"/>
              <a:t>Herzfeld</a:t>
            </a:r>
            <a:r>
              <a:rPr lang="el-GR" sz="2400" dirty="0" smtClean="0"/>
              <a:t> αναφέρεται στον πρακτικό </a:t>
            </a:r>
            <a:r>
              <a:rPr lang="el-GR" sz="2400" dirty="0" err="1" smtClean="0"/>
              <a:t>οριενταλισμό</a:t>
            </a:r>
            <a:r>
              <a:rPr lang="el-GR" sz="2400" dirty="0" smtClean="0"/>
              <a:t>. Ο  όρος αυτός χρησιμοποιείται κυρίως στις πολιτισμικές σπουδές για αναπαραστάσεις πτυχών της Μέσης Ανατολής και της Ανατολικής Ασίας από άτομα της Δύσης, αναδεικνύοντας την ανωτερότητα της σε σχέση με άλλες κοινωνίες εκτός Δύσης, εθελοτυφλώντας συχνά μπροστά στα λάθη και τα αδιέξοδα του δυτικού πολιτισμού.</a:t>
            </a:r>
          </a:p>
          <a:p>
            <a:pPr>
              <a:buClr>
                <a:srgbClr val="FF0000"/>
              </a:buClr>
              <a:buNone/>
            </a:pPr>
            <a:endParaRPr lang="el-GR" sz="2400" dirty="0" smtClean="0"/>
          </a:p>
          <a:p>
            <a:pPr>
              <a:buClr>
                <a:srgbClr val="FF0000"/>
              </a:buClr>
            </a:pPr>
            <a:r>
              <a:rPr lang="el-GR" sz="2400" dirty="0" smtClean="0"/>
              <a:t>Άμα συγκρίνουμε την Ελλάδα με την Ιταλία και την Ελλάδα με την Ταϋλάνδη κυριαρχεί και στα δυο αυτά σχήματα έντονο το στοιχείο της δυτικής κουλτούρας στην καθημερινή ζωή των ανθρώπων. </a:t>
            </a:r>
          </a:p>
          <a:p>
            <a:pPr>
              <a:buClr>
                <a:srgbClr val="FF0000"/>
              </a:buClr>
            </a:pPr>
            <a:endParaRPr lang="el-GR" sz="2400"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42852"/>
            <a:ext cx="8572560" cy="6429420"/>
          </a:xfrm>
        </p:spPr>
        <p:txBody>
          <a:bodyPr>
            <a:normAutofit/>
          </a:bodyPr>
          <a:lstStyle/>
          <a:p>
            <a:pPr>
              <a:buClr>
                <a:srgbClr val="FF0000"/>
              </a:buClr>
            </a:pPr>
            <a:r>
              <a:rPr lang="el-GR" sz="2400" b="1" dirty="0" smtClean="0"/>
              <a:t>Για παράδειγμα </a:t>
            </a:r>
            <a:r>
              <a:rPr lang="el-GR" sz="2400" dirty="0" smtClean="0"/>
              <a:t>την Μπανγκόκ της Ταϋλάνδης ήθελαν να την μετατρέψουν σε Παρίσι της Ασίας δηλαδή σαν μια ευρωπαϊκή πρωτεύουσα και όχι σαν μια πρωτεύουσα της Ασίας όπως το Τόκιο ή το Πεκίνο. </a:t>
            </a:r>
          </a:p>
          <a:p>
            <a:pPr>
              <a:buClr>
                <a:srgbClr val="FF0000"/>
              </a:buClr>
              <a:buNone/>
            </a:pPr>
            <a:endParaRPr lang="el-GR" sz="2400" dirty="0" smtClean="0"/>
          </a:p>
          <a:p>
            <a:pPr>
              <a:buClr>
                <a:srgbClr val="FF0000"/>
              </a:buClr>
            </a:pPr>
            <a:r>
              <a:rPr lang="el-GR" sz="2400" dirty="0" smtClean="0"/>
              <a:t>Η προσπάθεια αυτή δεν ολοκληρώθηκε χωρίς αντίσταση, διότι ο κυβερνήτης της Μπανγκόκ παρομοίασε τους άστεγους με αδέσποτα σκυλιά. Αυτή η όψη της πραγματικής ζωής αποτελεί παραβίαση της οικειότητας με σκοπό τον εκτοπισμό των ανθρώπων που χαλάνε την αισθητική της χώρας. Αυτή η απόκρυψη της σκληρής πλευράς της ζωής της Μπανγκόκ ήταν μια προσπάθεια ώστε να προστατευθούν οι χώροι πολιτισμικής οικειότητας του έθνους.</a:t>
            </a:r>
          </a:p>
          <a:p>
            <a:pPr>
              <a:buClr>
                <a:srgbClr val="FF0000"/>
              </a:buClr>
            </a:pP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42852"/>
            <a:ext cx="8786874" cy="6429420"/>
          </a:xfrm>
        </p:spPr>
        <p:txBody>
          <a:bodyPr>
            <a:normAutofit/>
          </a:bodyPr>
          <a:lstStyle/>
          <a:p>
            <a:pPr>
              <a:buNone/>
            </a:pPr>
            <a:r>
              <a:rPr lang="el-GR" sz="2800" u="sng" dirty="0" smtClean="0"/>
              <a:t>Περί ορισμών και ορίων</a:t>
            </a:r>
          </a:p>
          <a:p>
            <a:pPr>
              <a:buClr>
                <a:srgbClr val="FF0000"/>
              </a:buClr>
            </a:pPr>
            <a:r>
              <a:rPr lang="el-GR" sz="2400" dirty="0" smtClean="0"/>
              <a:t>Σύμφωνα με τον </a:t>
            </a:r>
            <a:r>
              <a:rPr lang="en-US" sz="2400" b="1" dirty="0" err="1" smtClean="0"/>
              <a:t>Vico</a:t>
            </a:r>
            <a:r>
              <a:rPr lang="en-US" sz="2400" dirty="0" smtClean="0"/>
              <a:t>,</a:t>
            </a:r>
            <a:r>
              <a:rPr lang="el-GR" sz="2400" dirty="0" smtClean="0"/>
              <a:t> η ιταλική λέξη «</a:t>
            </a:r>
            <a:r>
              <a:rPr lang="en-US" sz="2400" b="1" dirty="0" err="1" smtClean="0"/>
              <a:t>stato</a:t>
            </a:r>
            <a:r>
              <a:rPr lang="el-GR" sz="2400" dirty="0" smtClean="0"/>
              <a:t>»</a:t>
            </a:r>
            <a:r>
              <a:rPr lang="en-US" sz="2400" dirty="0" smtClean="0"/>
              <a:t> </a:t>
            </a:r>
            <a:r>
              <a:rPr lang="el-GR" sz="2400" dirty="0" smtClean="0"/>
              <a:t>(</a:t>
            </a:r>
            <a:r>
              <a:rPr lang="el-GR" sz="2400" b="1" dirty="0" smtClean="0"/>
              <a:t>κράτος</a:t>
            </a:r>
            <a:r>
              <a:rPr lang="el-GR" sz="2400" dirty="0" smtClean="0"/>
              <a:t>) χρησιμοποιείται ως μετοχή του ρήματος</a:t>
            </a:r>
            <a:r>
              <a:rPr lang="en-GB" sz="2400" dirty="0" smtClean="0"/>
              <a:t> </a:t>
            </a:r>
            <a:r>
              <a:rPr lang="el-GR" sz="2400" b="1" dirty="0" smtClean="0"/>
              <a:t>είμαι</a:t>
            </a:r>
            <a:r>
              <a:rPr lang="el-GR" sz="2400" dirty="0" smtClean="0"/>
              <a:t>, που προέρχεται από το ρήμα «</a:t>
            </a:r>
            <a:r>
              <a:rPr lang="en-US" sz="2400" b="1" dirty="0" smtClean="0"/>
              <a:t>stare</a:t>
            </a:r>
            <a:r>
              <a:rPr lang="el-GR" sz="2400" dirty="0" smtClean="0"/>
              <a:t>» που σημαίνει</a:t>
            </a:r>
            <a:r>
              <a:rPr lang="el-GR" sz="2400" b="1" dirty="0" smtClean="0"/>
              <a:t> ίσταμαι</a:t>
            </a:r>
            <a:r>
              <a:rPr lang="el-GR" sz="2400" dirty="0" smtClean="0"/>
              <a:t>, είμαι σε μια ορισμένη κατάσταση ή διάθεση. Η ετοιμολογία αυτή αναπαριστά το κράτος ως την απόλυτη αιώνια αλήθεια, αυτό που πάντα υπήρχε. </a:t>
            </a:r>
          </a:p>
          <a:p>
            <a:pPr>
              <a:buClr>
                <a:srgbClr val="FF0000"/>
              </a:buClr>
            </a:pPr>
            <a:endParaRPr lang="el-GR" sz="2400" dirty="0" smtClean="0"/>
          </a:p>
          <a:p>
            <a:pPr>
              <a:buClr>
                <a:srgbClr val="FF0000"/>
              </a:buClr>
            </a:pPr>
            <a:r>
              <a:rPr lang="el-GR" sz="2400" dirty="0" smtClean="0"/>
              <a:t>Στην ιδεολογία του ρομαντισμού το </a:t>
            </a:r>
            <a:r>
              <a:rPr lang="el-GR" sz="2400" b="1" dirty="0" smtClean="0"/>
              <a:t>έθνος</a:t>
            </a:r>
            <a:r>
              <a:rPr lang="el-GR" sz="2400" dirty="0" smtClean="0"/>
              <a:t> αποτελεί μια φυσική οντότητα που καθορίζεται με την απόκτηση της πολιτικής ιδιότητας του κράτους, δηλαδή της πολιτισμικής επιβολής τάξης στο χάος.</a:t>
            </a:r>
          </a:p>
          <a:p>
            <a:pPr>
              <a:buClr>
                <a:srgbClr val="FF0000"/>
              </a:buClr>
            </a:pPr>
            <a:endParaRPr lang="el-GR" sz="2400" dirty="0" smtClean="0"/>
          </a:p>
          <a:p>
            <a:pPr>
              <a:buClr>
                <a:srgbClr val="FF0000"/>
              </a:buClr>
            </a:pPr>
            <a:r>
              <a:rPr lang="el-GR" sz="2400" dirty="0" smtClean="0"/>
              <a:t>Επίσης με το οριστικό άρθρο στη λέξη «</a:t>
            </a:r>
            <a:r>
              <a:rPr lang="el-GR" sz="2400" b="1" dirty="0" smtClean="0"/>
              <a:t>η φυλή</a:t>
            </a:r>
            <a:r>
              <a:rPr lang="el-GR" sz="2400" dirty="0" smtClean="0"/>
              <a:t>» αναφερόμαστε στον ελληνικό λαό, ενώ όταν συνοδεύεται από έναν προσδιορισμό όπως η φυλή των τσιγγάνων αναφέρεται στη συγκεκριμένη φυλή. Το ίδιο ισχύει και με τον όρο γένος.</a:t>
            </a:r>
          </a:p>
          <a:p>
            <a:pPr>
              <a:buClr>
                <a:srgbClr val="FF0000"/>
              </a:buClr>
            </a:pPr>
            <a:endParaRPr lang="el-GR" sz="2400" dirty="0" smtClean="0"/>
          </a:p>
          <a:p>
            <a:pPr>
              <a:buClr>
                <a:srgbClr val="FF0000"/>
              </a:buClr>
            </a:pPr>
            <a:endParaRPr lang="el-GR" sz="2400" dirty="0" smtClean="0"/>
          </a:p>
          <a:p>
            <a:endParaRPr lang="el-GR" dirty="0" smtClean="0"/>
          </a:p>
          <a:p>
            <a:pPr>
              <a:buNone/>
            </a:pPr>
            <a:endParaRPr lang="el-G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858280" cy="6357982"/>
          </a:xfrm>
        </p:spPr>
        <p:txBody>
          <a:bodyPr/>
          <a:lstStyle/>
          <a:p>
            <a:pPr>
              <a:buClr>
                <a:srgbClr val="FF0000"/>
              </a:buClr>
            </a:pPr>
            <a:r>
              <a:rPr lang="el-GR" sz="2400" dirty="0" smtClean="0"/>
              <a:t>Ο όρος «</a:t>
            </a:r>
            <a:r>
              <a:rPr lang="el-GR" sz="2400" b="1" dirty="0" smtClean="0"/>
              <a:t>γένος</a:t>
            </a:r>
            <a:r>
              <a:rPr lang="el-GR" sz="2400" dirty="0" smtClean="0"/>
              <a:t>» έχει επικρατήσει και ως «</a:t>
            </a:r>
            <a:r>
              <a:rPr lang="el-GR" sz="2400" b="1" dirty="0" smtClean="0"/>
              <a:t>γενιά</a:t>
            </a:r>
            <a:r>
              <a:rPr lang="el-GR" sz="2400" dirty="0" smtClean="0"/>
              <a:t>». Επιπλέον ενώνεται με πολλές διαφορετικές κοινωνικές ομάδες της τοπικής κοινωνίας. Συνδέεται στενά με τις έννοιες της φύσης και της γέννησης. Αντίστοιχα και η λέξη φύση( </a:t>
            </a:r>
            <a:r>
              <a:rPr lang="en-US" sz="2400" dirty="0" smtClean="0"/>
              <a:t>nature)</a:t>
            </a:r>
            <a:r>
              <a:rPr lang="el-GR" sz="2400" dirty="0" smtClean="0"/>
              <a:t> και το έθνος(</a:t>
            </a:r>
            <a:r>
              <a:rPr lang="en-US" sz="2400" dirty="0" smtClean="0"/>
              <a:t>nation)</a:t>
            </a:r>
            <a:r>
              <a:rPr lang="el-GR" sz="2400" dirty="0" smtClean="0"/>
              <a:t> συνδέονται μέσω κοινής ρίζας με τη λέξη γέννηση.</a:t>
            </a:r>
          </a:p>
          <a:p>
            <a:pPr>
              <a:buClr>
                <a:srgbClr val="FF0000"/>
              </a:buClr>
              <a:buNone/>
            </a:pPr>
            <a:endParaRPr lang="el-GR" sz="2400" dirty="0" smtClean="0"/>
          </a:p>
          <a:p>
            <a:pPr>
              <a:buClr>
                <a:srgbClr val="FF0000"/>
              </a:buClr>
            </a:pPr>
            <a:r>
              <a:rPr lang="el-GR" sz="2400" dirty="0" smtClean="0"/>
              <a:t> Επομένως η λέξη </a:t>
            </a:r>
            <a:r>
              <a:rPr lang="el-GR" sz="2400" b="1" dirty="0" smtClean="0"/>
              <a:t>έθνος </a:t>
            </a:r>
            <a:r>
              <a:rPr lang="el-GR" sz="2400" dirty="0" smtClean="0"/>
              <a:t>συνδέει τη γέννηση του ως φύση και την ιδέα του έθνους – κράτους ως πολιτισμό, όπου και τα δυο αυτά έχουν κοινό χαρακτήρα.</a:t>
            </a:r>
          </a:p>
          <a:p>
            <a:pPr>
              <a:buClr>
                <a:srgbClr val="FF0000"/>
              </a:buClr>
              <a:buNone/>
            </a:pPr>
            <a:endParaRPr lang="el-GR" sz="2400" dirty="0" smtClean="0"/>
          </a:p>
          <a:p>
            <a:pPr>
              <a:buClr>
                <a:srgbClr val="FF0000"/>
              </a:buClr>
              <a:buNone/>
            </a:pPr>
            <a:endParaRPr lang="el-GR" sz="2400" dirty="0" smtClean="0"/>
          </a:p>
          <a:p>
            <a:pPr>
              <a:buClr>
                <a:srgbClr val="FF0000"/>
              </a:buClr>
            </a:pPr>
            <a:r>
              <a:rPr lang="el-GR" sz="2400" dirty="0" smtClean="0"/>
              <a:t>Αντιπροσωπεύει μια μορφή λογικής οντότητας και βασίζεται στην ιδέα της γενετικής κληρονομιάς. </a:t>
            </a:r>
          </a:p>
          <a:p>
            <a:pPr>
              <a:buClr>
                <a:srgbClr val="FF0000"/>
              </a:buClr>
            </a:pPr>
            <a:endParaRPr lang="el-GR" sz="2400" dirty="0" smtClean="0"/>
          </a:p>
          <a:p>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142852"/>
            <a:ext cx="8858312" cy="6572296"/>
          </a:xfrm>
        </p:spPr>
        <p:txBody>
          <a:bodyPr>
            <a:normAutofit/>
          </a:bodyPr>
          <a:lstStyle/>
          <a:p>
            <a:pPr>
              <a:buClr>
                <a:srgbClr val="FF0000"/>
              </a:buClr>
            </a:pPr>
            <a:r>
              <a:rPr lang="el-GR" sz="2400" dirty="0" smtClean="0"/>
              <a:t>Η </a:t>
            </a:r>
            <a:r>
              <a:rPr lang="el-GR" sz="2400" b="1" dirty="0" err="1" smtClean="0"/>
              <a:t>μετα</a:t>
            </a:r>
            <a:r>
              <a:rPr lang="el-GR" sz="2400" b="1" dirty="0" smtClean="0"/>
              <a:t>-αποικιακή θεωρία </a:t>
            </a:r>
            <a:r>
              <a:rPr lang="el-GR" sz="2400" dirty="0" smtClean="0"/>
              <a:t>μελετά την εξουσία και τη συνεχιζόμενη κυριαρχία που ασκούν οι τρόποι σκέψεις της «Δύσης» στη διανοητική αναζήτηση και γνώση.</a:t>
            </a:r>
          </a:p>
          <a:p>
            <a:pPr algn="ctr">
              <a:buNone/>
            </a:pPr>
            <a:endParaRPr lang="el-GR" sz="2400" b="1" dirty="0" smtClean="0"/>
          </a:p>
          <a:p>
            <a:pPr algn="ctr">
              <a:buNone/>
            </a:pPr>
            <a:r>
              <a:rPr lang="el-GR" sz="2400" b="1" dirty="0" smtClean="0"/>
              <a:t>Εθνολογία </a:t>
            </a:r>
          </a:p>
          <a:p>
            <a:endParaRPr lang="el-GR" sz="2400" dirty="0" smtClean="0"/>
          </a:p>
          <a:p>
            <a:endParaRPr lang="el-GR" sz="2400" dirty="0" smtClean="0"/>
          </a:p>
          <a:p>
            <a:pPr>
              <a:buNone/>
            </a:pPr>
            <a:r>
              <a:rPr lang="el-GR" sz="2400" dirty="0" smtClean="0"/>
              <a:t>               </a:t>
            </a:r>
            <a:r>
              <a:rPr lang="el-GR" sz="2400" dirty="0" smtClean="0"/>
              <a:t>  </a:t>
            </a:r>
            <a:r>
              <a:rPr lang="el-GR" sz="2400" b="1" dirty="0" smtClean="0"/>
              <a:t>Φυσική</a:t>
            </a:r>
            <a:r>
              <a:rPr lang="el-GR" sz="2400" dirty="0" smtClean="0"/>
              <a:t> </a:t>
            </a:r>
            <a:r>
              <a:rPr lang="el-GR" sz="2400" b="1" dirty="0" smtClean="0"/>
              <a:t>Ανθρωπολογία</a:t>
            </a:r>
            <a:r>
              <a:rPr lang="el-GR" sz="2400" dirty="0" smtClean="0"/>
              <a:t>                </a:t>
            </a:r>
            <a:r>
              <a:rPr lang="el-GR" sz="2400" b="1" dirty="0" smtClean="0"/>
              <a:t>Εθνογραφία</a:t>
            </a:r>
          </a:p>
          <a:p>
            <a:pPr>
              <a:buNone/>
            </a:pPr>
            <a:endParaRPr lang="el-GR" sz="2400" dirty="0"/>
          </a:p>
        </p:txBody>
      </p:sp>
      <p:cxnSp>
        <p:nvCxnSpPr>
          <p:cNvPr id="5" name="4 - Ευθύγραμμο βέλος σύνδεσης"/>
          <p:cNvCxnSpPr/>
          <p:nvPr/>
        </p:nvCxnSpPr>
        <p:spPr>
          <a:xfrm rot="10800000" flipV="1">
            <a:off x="3286116" y="2071678"/>
            <a:ext cx="1143008" cy="64294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 name="6 - Ευθύγραμμο βέλος σύνδεσης"/>
          <p:cNvCxnSpPr/>
          <p:nvPr/>
        </p:nvCxnSpPr>
        <p:spPr>
          <a:xfrm>
            <a:off x="4429124" y="2071678"/>
            <a:ext cx="1214446" cy="64294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11 - TextBox"/>
          <p:cNvSpPr txBox="1"/>
          <p:nvPr/>
        </p:nvSpPr>
        <p:spPr>
          <a:xfrm>
            <a:off x="2285984" y="3714752"/>
            <a:ext cx="2643206" cy="2677656"/>
          </a:xfrm>
          <a:prstGeom prst="rect">
            <a:avLst/>
          </a:prstGeom>
          <a:noFill/>
        </p:spPr>
        <p:txBody>
          <a:bodyPr wrap="square" rtlCol="0">
            <a:spAutoFit/>
          </a:bodyPr>
          <a:lstStyle/>
          <a:p>
            <a:r>
              <a:rPr lang="el-GR" sz="2400" dirty="0" smtClean="0"/>
              <a:t>Ένα σύνολο επιστημών που μελετά τα ανατομικά και βιολογικά χαρακτηριστικά του ανθρώπου </a:t>
            </a:r>
            <a:endParaRPr lang="el-GR" sz="2400" dirty="0"/>
          </a:p>
        </p:txBody>
      </p:sp>
      <p:sp>
        <p:nvSpPr>
          <p:cNvPr id="13" name="12 - Βέλος προς τα κάτω"/>
          <p:cNvSpPr/>
          <p:nvPr/>
        </p:nvSpPr>
        <p:spPr>
          <a:xfrm>
            <a:off x="2928926" y="3143248"/>
            <a:ext cx="571504" cy="50006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p>
        </p:txBody>
      </p:sp>
      <p:sp>
        <p:nvSpPr>
          <p:cNvPr id="14" name="13 - Βέλος προς τα κάτω"/>
          <p:cNvSpPr/>
          <p:nvPr/>
        </p:nvSpPr>
        <p:spPr>
          <a:xfrm>
            <a:off x="6072198" y="3214686"/>
            <a:ext cx="642942" cy="57150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p>
        </p:txBody>
      </p:sp>
      <p:sp>
        <p:nvSpPr>
          <p:cNvPr id="15" name="14 - TextBox"/>
          <p:cNvSpPr txBox="1"/>
          <p:nvPr/>
        </p:nvSpPr>
        <p:spPr>
          <a:xfrm>
            <a:off x="5286380" y="3929066"/>
            <a:ext cx="3286148" cy="2308324"/>
          </a:xfrm>
          <a:prstGeom prst="rect">
            <a:avLst/>
          </a:prstGeom>
          <a:noFill/>
        </p:spPr>
        <p:txBody>
          <a:bodyPr wrap="square" rtlCol="0">
            <a:spAutoFit/>
          </a:bodyPr>
          <a:lstStyle/>
          <a:p>
            <a:r>
              <a:rPr lang="el-GR" sz="2400" dirty="0" smtClean="0"/>
              <a:t>Η περιγραφή και η ανάλυση των σχέσεων που υπάρχουν ανάμεσα στα στοιχεία του πολιτισμού μιας κοινότητας</a:t>
            </a:r>
            <a:endParaRPr lang="el-G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r>
              <a:rPr lang="el-GR" sz="2800" u="sng" dirty="0" smtClean="0"/>
              <a:t>Ηθική και Ταυτότητα: Το καθεστώς των αιώνιων αληθειών</a:t>
            </a:r>
          </a:p>
          <a:p>
            <a:pPr>
              <a:buNone/>
            </a:pPr>
            <a:endParaRPr lang="el-GR" sz="2800" u="sng" dirty="0" smtClean="0"/>
          </a:p>
          <a:p>
            <a:pPr>
              <a:buClr>
                <a:srgbClr val="FF0000"/>
              </a:buClr>
            </a:pPr>
            <a:r>
              <a:rPr lang="el-GR" sz="2400" dirty="0" smtClean="0"/>
              <a:t>Ο εθνικισμός στερεί από την ηθική ορολογία της ταυτότητας τη σχετικότητα της, επιβάλλοντας μια σταθερότητα στους ορισμούς που δημιουργεί δυσκολίες.</a:t>
            </a:r>
          </a:p>
          <a:p>
            <a:pPr>
              <a:buClr>
                <a:srgbClr val="FF0000"/>
              </a:buClr>
            </a:pPr>
            <a:r>
              <a:rPr lang="el-GR" sz="2400" dirty="0" smtClean="0"/>
              <a:t>Για παράδειγμα, οι μουσουλμάνοι πολίτες μπορούν να υπηρετήσουν στην αστυνομία επειδή είναι Έλληνες πολίτες.</a:t>
            </a:r>
          </a:p>
          <a:p>
            <a:pPr>
              <a:buClr>
                <a:srgbClr val="FF0000"/>
              </a:buClr>
            </a:pPr>
            <a:r>
              <a:rPr lang="el-GR" sz="2400" dirty="0" smtClean="0"/>
              <a:t>Το κράτος αρνείται την ύπαρξη </a:t>
            </a:r>
            <a:r>
              <a:rPr lang="el-GR" sz="2400" dirty="0" err="1" smtClean="0"/>
              <a:t>εθνοτικών</a:t>
            </a:r>
            <a:r>
              <a:rPr lang="el-GR" sz="2400" dirty="0" smtClean="0"/>
              <a:t> μειονοτήτων.</a:t>
            </a:r>
          </a:p>
          <a:p>
            <a:pPr>
              <a:buClr>
                <a:srgbClr val="FF0000"/>
              </a:buClr>
            </a:pPr>
            <a:r>
              <a:rPr lang="el-GR" sz="2400" dirty="0" smtClean="0"/>
              <a:t>Η </a:t>
            </a:r>
            <a:r>
              <a:rPr lang="el-GR" sz="2400" dirty="0" err="1" smtClean="0"/>
              <a:t>εθνοτική</a:t>
            </a:r>
            <a:r>
              <a:rPr lang="el-GR" sz="2400" dirty="0" smtClean="0"/>
              <a:t> ταυτότητα είναι μια έννοια, την οποία η πολιτική ηθική του πολιτισμού προσπαθεί να μετατρέψει σε απόλυτη.</a:t>
            </a:r>
          </a:p>
          <a:p>
            <a:pPr>
              <a:buClr>
                <a:srgbClr val="FF0000"/>
              </a:buClr>
            </a:pPr>
            <a:r>
              <a:rPr lang="el-GR" sz="2400" dirty="0" smtClean="0"/>
              <a:t>Η γλώσσα της εθνικής ταυτότητας είναι ένας κωδικοποιημένος λόγος σχετικά με τη συμμετοχή και τον αποκλεισμό. Το σύστημα αυτό γίνεται αντικείμενο χειρισμού καθημερινά.</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929718" cy="6572272"/>
          </a:xfrm>
        </p:spPr>
        <p:txBody>
          <a:bodyPr>
            <a:normAutofit/>
          </a:bodyPr>
          <a:lstStyle/>
          <a:p>
            <a:pPr>
              <a:buClr>
                <a:srgbClr val="FF0000"/>
              </a:buClr>
              <a:buFont typeface="Wingdings 2" pitchFamily="18" charset="2"/>
              <a:buChar char=""/>
            </a:pPr>
            <a:r>
              <a:rPr lang="el-GR" sz="2400" dirty="0" smtClean="0"/>
              <a:t>Ο κρατισμός δημιουργεί ομοιώματα αιώνιων αληθειών, αφομοιώνει την ηθική ως λειτουργία του κράτους και εισάγει τη δική του ταυτότητα στον κανόνα αξιών που προκύπτει.</a:t>
            </a:r>
          </a:p>
          <a:p>
            <a:pPr>
              <a:buClr>
                <a:srgbClr val="FF0000"/>
              </a:buClr>
              <a:buFont typeface="Wingdings 2" pitchFamily="18" charset="2"/>
              <a:buChar char=""/>
            </a:pPr>
            <a:r>
              <a:rPr lang="el-GR" sz="2400" dirty="0" smtClean="0"/>
              <a:t>Για παράδειγμα, είναι η χρήση του όρου «πατριώτης» στα ελληνικά.</a:t>
            </a:r>
          </a:p>
          <a:p>
            <a:pPr>
              <a:buClr>
                <a:srgbClr val="FF0000"/>
              </a:buClr>
              <a:buFont typeface="Wingdings 2" pitchFamily="18" charset="2"/>
              <a:buChar char=""/>
            </a:pPr>
            <a:r>
              <a:rPr lang="el-GR" sz="2400" dirty="0" smtClean="0"/>
              <a:t>Αν οι εθνικοί όροι είναι ηθικοί επειδή δηλώνουν μια ποιοτική διαφοροποίηση μεταξύ ντόπιων και ξένων, τότε οι όροι που δηλώνουν ηθική αξία είναι δείκτες για τα όρια κοινωνικής η πολιτισμικής συμμετοχής και αποκλεισμού.</a:t>
            </a:r>
          </a:p>
          <a:p>
            <a:pPr>
              <a:buClr>
                <a:srgbClr val="FF0000"/>
              </a:buClr>
              <a:buFont typeface="Wingdings 2" pitchFamily="18" charset="2"/>
              <a:buChar char=""/>
            </a:pPr>
            <a:r>
              <a:rPr lang="el-GR" sz="2400" dirty="0" smtClean="0"/>
              <a:t>Οι στρατηγικές εξαρτώνται από τις καταστάσεις και η επιλογή των όρων εξαρτάται από τον ηθικό προσδιορισμό που επικαλείται κανείς για τον εαυτό του.</a:t>
            </a:r>
          </a:p>
          <a:p>
            <a:pPr>
              <a:buClr>
                <a:srgbClr val="FF0000"/>
              </a:buClr>
              <a:buFont typeface="Wingdings 2" pitchFamily="18" charset="2"/>
              <a:buChar char=""/>
            </a:pPr>
            <a:r>
              <a:rPr lang="el-GR" sz="2400" dirty="0" smtClean="0"/>
              <a:t>Κυριολεκτικά, αποκαλώντας κάποιον «</a:t>
            </a:r>
            <a:r>
              <a:rPr lang="el-GR" sz="2400" dirty="0" err="1" smtClean="0"/>
              <a:t>βλάχο</a:t>
            </a:r>
            <a:r>
              <a:rPr lang="el-GR" sz="2400" dirty="0" smtClean="0"/>
              <a:t>» εννοούμε ένα μέλος της </a:t>
            </a:r>
            <a:r>
              <a:rPr lang="el-GR" sz="2400" dirty="0" err="1" smtClean="0"/>
              <a:t>ρουμανόφωνης</a:t>
            </a:r>
            <a:r>
              <a:rPr lang="el-GR" sz="2400" dirty="0" smtClean="0"/>
              <a:t> ποιμενικής κοινότητας των Κουτσόβλαχων και προκαλεί δυσαρέσκεια σε πολλούς Έλληνες, επειδή τους δημιουργεί δυσπιστία σε μια ξένη ομάδα. Κάθε άλλη χρήση του όρου θα ήταν μεταφορική. </a:t>
            </a:r>
          </a:p>
          <a:p>
            <a:endParaRPr lang="el-GR"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786842" cy="6500834"/>
          </a:xfrm>
        </p:spPr>
        <p:txBody>
          <a:bodyPr>
            <a:normAutofit/>
          </a:bodyPr>
          <a:lstStyle/>
          <a:p>
            <a:pPr>
              <a:buClr>
                <a:srgbClr val="FF0000"/>
              </a:buClr>
            </a:pPr>
            <a:r>
              <a:rPr lang="el-GR" sz="2400" dirty="0" smtClean="0"/>
              <a:t>Αυτή η ρευστότητα στη χρήση όρων είναι αντίδραση περιθωριοποιημένων πληθυσμών όπως: η λέξη </a:t>
            </a:r>
            <a:r>
              <a:rPr lang="el-GR" sz="2400" dirty="0" err="1" smtClean="0"/>
              <a:t>Σεφαραδίτης</a:t>
            </a:r>
            <a:r>
              <a:rPr lang="el-GR" sz="2400" dirty="0" smtClean="0"/>
              <a:t> που χρησιμοποιούν οι Άραβες πολίτες του Ισραήλ για να περιγράψουν τον εαυτό τους σε αντίθεση με τους Εβραίους.</a:t>
            </a:r>
          </a:p>
          <a:p>
            <a:pPr>
              <a:buClr>
                <a:srgbClr val="FF0000"/>
              </a:buClr>
            </a:pPr>
            <a:r>
              <a:rPr lang="el-GR" sz="2400" dirty="0" smtClean="0"/>
              <a:t>Οι χρήσεις αυτές είναι ασαφείς μόνο αν επιμείνει κανείς στην απόλυτη λογική της επίσημης </a:t>
            </a:r>
            <a:r>
              <a:rPr lang="el-GR" sz="2400" dirty="0" err="1" smtClean="0"/>
              <a:t>εθνοτικής</a:t>
            </a:r>
            <a:r>
              <a:rPr lang="el-GR" sz="2400" dirty="0" smtClean="0"/>
              <a:t> καταγωγής και όχι στις διαφορετικές θεωρητικές βάσεις της καθημερινής ομιλίας.</a:t>
            </a:r>
          </a:p>
          <a:p>
            <a:pPr>
              <a:buClr>
                <a:srgbClr val="FF0000"/>
              </a:buClr>
            </a:pPr>
            <a:r>
              <a:rPr lang="el-GR" sz="2400" dirty="0" smtClean="0"/>
              <a:t>Το νόημα ενός </a:t>
            </a:r>
            <a:r>
              <a:rPr lang="el-GR" sz="2400" dirty="0" err="1" smtClean="0"/>
              <a:t>εθνοτικού</a:t>
            </a:r>
            <a:r>
              <a:rPr lang="el-GR" sz="2400" dirty="0" smtClean="0"/>
              <a:t> μεταβλητού σημείου εξαρτάται από τις σχέσεις της προκείμενης κοινωνικής ομάδας και της κοινωνικής ταυτότητας του ομιλητή.</a:t>
            </a:r>
          </a:p>
          <a:p>
            <a:pPr>
              <a:buClr>
                <a:srgbClr val="FF0000"/>
              </a:buClr>
            </a:pPr>
            <a:r>
              <a:rPr lang="el-GR" sz="2400" dirty="0" smtClean="0"/>
              <a:t>Για παράδειγμα, στο χωριό Γλέντι υπάρχουν φωτογραφίες του Ελευθέριου Βενιζέλου στα περισσότερα καφενεία ακόμη και σε αυτά των πιο αδιάλλακτων συντηρητικών. Έτσι, οι αξίες που αντιπροσωπεύει ο Βενιζέλος είναι διαπραγματεύσιμες ως προς το περιεχόμενο τους. Η εικόνα του αποτελεί ένα μεταβλητό σημείο.</a:t>
            </a:r>
            <a:endParaRPr lang="el-G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85728"/>
            <a:ext cx="8858280" cy="6572272"/>
          </a:xfrm>
        </p:spPr>
        <p:txBody>
          <a:bodyPr>
            <a:normAutofit/>
          </a:bodyPr>
          <a:lstStyle/>
          <a:p>
            <a:pPr>
              <a:buClr>
                <a:srgbClr val="FF0000"/>
              </a:buClr>
            </a:pPr>
            <a:r>
              <a:rPr lang="el-GR" sz="2400" dirty="0" smtClean="0"/>
              <a:t>Στις </a:t>
            </a:r>
            <a:r>
              <a:rPr lang="el-GR" sz="2400" dirty="0" err="1" smtClean="0"/>
              <a:t>κρατιστικές</a:t>
            </a:r>
            <a:r>
              <a:rPr lang="el-GR" sz="2400" dirty="0" smtClean="0"/>
              <a:t> κοινωνίες τα μεταβλητά σημεία που έχουν τις μικρότερες βλάβες στη σημασιολογική αστάθεια είναι εκείνα που δηλώνουν ηθικές αξίες, που δεν επικυρώνονται ενεργά από την ιδιαίτερη εκδοχή της εθνικής ηθικής</a:t>
            </a:r>
            <a:r>
              <a:rPr lang="el-GR" sz="2400" dirty="0" smtClean="0"/>
              <a:t>.</a:t>
            </a:r>
          </a:p>
          <a:p>
            <a:pPr>
              <a:buClr>
                <a:srgbClr val="FF0000"/>
              </a:buClr>
            </a:pPr>
            <a:endParaRPr lang="el-GR" sz="2400" dirty="0" smtClean="0"/>
          </a:p>
          <a:p>
            <a:pPr>
              <a:buClr>
                <a:srgbClr val="FF0000"/>
              </a:buClr>
            </a:pPr>
            <a:r>
              <a:rPr lang="el-GR" sz="2400" dirty="0" smtClean="0"/>
              <a:t>Παραδείγματος χάρη, ο </a:t>
            </a:r>
            <a:r>
              <a:rPr lang="en-US" sz="2400" dirty="0" err="1" smtClean="0"/>
              <a:t>Gilsenan</a:t>
            </a:r>
            <a:r>
              <a:rPr lang="en-US" sz="2400" dirty="0" smtClean="0"/>
              <a:t> (1976:201) </a:t>
            </a:r>
            <a:r>
              <a:rPr lang="el-GR" sz="2400" dirty="0" smtClean="0"/>
              <a:t>μελετά τον όρο </a:t>
            </a:r>
            <a:r>
              <a:rPr lang="en-US" sz="2400" dirty="0" err="1" smtClean="0"/>
              <a:t>makhlu</a:t>
            </a:r>
            <a:r>
              <a:rPr lang="en-US" sz="2400" dirty="0" smtClean="0"/>
              <a:t>, </a:t>
            </a:r>
            <a:r>
              <a:rPr lang="el-GR" sz="2400" dirty="0" smtClean="0"/>
              <a:t>μια έννοια συνδεδεμένη με τη βεντέτα. Ένας δολοφόνος που έχει σκοτώσει για εκδίκηση θεωρείται</a:t>
            </a:r>
            <a:r>
              <a:rPr lang="en-US" sz="2400" dirty="0" smtClean="0"/>
              <a:t> </a:t>
            </a:r>
            <a:r>
              <a:rPr lang="en-US" sz="2400" dirty="0" err="1" smtClean="0"/>
              <a:t>makhlu</a:t>
            </a:r>
            <a:r>
              <a:rPr lang="en-US" sz="2400" dirty="0" smtClean="0"/>
              <a:t> </a:t>
            </a:r>
            <a:r>
              <a:rPr lang="el-GR" sz="2400" dirty="0" smtClean="0"/>
              <a:t>όταν απελευθερώνεται. </a:t>
            </a:r>
            <a:endParaRPr lang="el-GR" sz="2400" dirty="0" smtClean="0"/>
          </a:p>
          <a:p>
            <a:pPr>
              <a:buClr>
                <a:srgbClr val="FF0000"/>
              </a:buClr>
            </a:pPr>
            <a:endParaRPr lang="el-GR" sz="2400" dirty="0" smtClean="0"/>
          </a:p>
          <a:p>
            <a:pPr>
              <a:buClr>
                <a:srgbClr val="FF0000"/>
              </a:buClr>
            </a:pPr>
            <a:r>
              <a:rPr lang="el-GR" sz="2400" dirty="0" smtClean="0"/>
              <a:t>Επιπλέον, αν δεχόταν επίθεση αργότερα η οικογένεια θα ενδιαφερόταν για το αν το είχε κάνει κάποια από τις οικογένειες του χωρίου.</a:t>
            </a:r>
            <a:r>
              <a:rPr lang="en-US" sz="2400" dirty="0" smtClean="0"/>
              <a:t> </a:t>
            </a:r>
            <a:r>
              <a:rPr lang="el-GR" sz="2400" dirty="0" smtClean="0"/>
              <a:t>Αν ίσχυε, δε θα υπήρχε άλλη επιλογή από τη συνέχιση της εκδίκησης, εφόσον το ότι ήταν </a:t>
            </a:r>
            <a:r>
              <a:rPr lang="en-US" sz="2400" dirty="0" err="1" smtClean="0"/>
              <a:t>makhlu</a:t>
            </a:r>
            <a:r>
              <a:rPr lang="en-US" sz="2400" dirty="0" smtClean="0"/>
              <a:t> </a:t>
            </a:r>
            <a:r>
              <a:rPr lang="el-GR" sz="2400" dirty="0" smtClean="0"/>
              <a:t>τον όριζε ως κοινωνικά </a:t>
            </a:r>
            <a:r>
              <a:rPr lang="el-GR" sz="2400" dirty="0" smtClean="0"/>
              <a:t>ανώνυμο </a:t>
            </a:r>
            <a:r>
              <a:rPr lang="el-GR" sz="2400" dirty="0" smtClean="0"/>
              <a:t>μέσα στην ομάδα του όχι όμως και στους ξένους</a:t>
            </a:r>
            <a:r>
              <a:rPr lang="el-GR" sz="2400" dirty="0" smtClean="0"/>
              <a:t>. </a:t>
            </a:r>
            <a:endParaRPr lang="el-GR"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85728"/>
            <a:ext cx="8858280" cy="6572272"/>
          </a:xfrm>
        </p:spPr>
        <p:txBody>
          <a:bodyPr>
            <a:normAutofit/>
          </a:bodyPr>
          <a:lstStyle/>
          <a:p>
            <a:pPr>
              <a:buClr>
                <a:srgbClr val="FF0000"/>
              </a:buClr>
            </a:pPr>
            <a:r>
              <a:rPr lang="el-GR" sz="2400" dirty="0" smtClean="0"/>
              <a:t>Η ηθική στάση είναι αντικείμενο διαπραγμάτευσης και η </a:t>
            </a:r>
            <a:r>
              <a:rPr lang="el-GR" sz="2400" dirty="0" err="1" smtClean="0"/>
              <a:t>διαπραγματευσιμότητα</a:t>
            </a:r>
            <a:r>
              <a:rPr lang="el-GR" sz="2400" dirty="0" smtClean="0"/>
              <a:t> της συγκεκριμένης ταυτότητας γίνεται εφικτή από τη φαινομενική σταθερότητα και τη σχετική αστάθεια της ορολογίας.</a:t>
            </a:r>
          </a:p>
          <a:p>
            <a:pPr>
              <a:buClr>
                <a:srgbClr val="FF0000"/>
              </a:buClr>
            </a:pPr>
            <a:r>
              <a:rPr lang="el-GR" sz="2400" dirty="0" smtClean="0"/>
              <a:t>Η έννοια της βαρβαρότητας είναι ένα καλό παράδειγμα αλληλεπίδρασης  μεταξύ σταθερότητας και αστάθειας μαζί με το παράδειγμα του «πολιτισμού» και της γεωγραφικής του ενσάρκωσης στην Ελλάδα.</a:t>
            </a:r>
          </a:p>
          <a:p>
            <a:pPr>
              <a:buClr>
                <a:srgbClr val="FF0000"/>
              </a:buClr>
            </a:pPr>
            <a:r>
              <a:rPr lang="el-GR" sz="2400" dirty="0" smtClean="0"/>
              <a:t>Οι όροι αυτοί αντλούνται από την εθνικιστική αντίληψη της Ελλάδας ως συνέχειας της αρχαίας Ελλάδας και συνεπώς ως πηγής όλου του ευρωπαϊκού πολιτισμού.</a:t>
            </a:r>
          </a:p>
          <a:p>
            <a:pPr>
              <a:buClr>
                <a:srgbClr val="FF0000"/>
              </a:buClr>
            </a:pPr>
            <a:r>
              <a:rPr lang="el-GR" sz="2400" dirty="0" smtClean="0"/>
              <a:t>Στον εθνικιστικό λόγο της Ελλάδας η βαρβαρότητα είναι η υποτιθέμενη σκληρότητα των Τούρκων και ο ισχυρισμός ότι δεν έχουν θρησκεία.  </a:t>
            </a:r>
            <a:endParaRPr lang="el-GR"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85728"/>
            <a:ext cx="8929718" cy="6429396"/>
          </a:xfrm>
        </p:spPr>
        <p:txBody>
          <a:bodyPr>
            <a:normAutofit/>
          </a:bodyPr>
          <a:lstStyle/>
          <a:p>
            <a:pPr>
              <a:buClr>
                <a:srgbClr val="FF0000"/>
              </a:buClr>
            </a:pPr>
            <a:r>
              <a:rPr lang="el-GR" sz="2400" dirty="0" smtClean="0"/>
              <a:t>Ο πολιτισμός συνδυάζει το νόημα της «κουλτούρας» και του «πολιτισμού» και συνδέεται στενά με το ιδεώδες της ευρωπαϊκής κληρονομιάς. </a:t>
            </a:r>
          </a:p>
          <a:p>
            <a:pPr>
              <a:buClr>
                <a:srgbClr val="FF0000"/>
              </a:buClr>
            </a:pPr>
            <a:r>
              <a:rPr lang="el-GR" sz="2400" dirty="0" smtClean="0"/>
              <a:t>Για τον εθνικιστή η Ευρώπη συνδυάζει τη γεωγραφία με την έννοια μιας κοινής κληρονομιάς που προέρχεται από τον κλασικό ελληνισμό. Η Ευρώπη περιλαμβάνει τους Έλληνες σε καταστάσεις όπου η απαιτείται η επίδειξη πολιτισμικού πατριωτισμού, αποκλείεται όμως όταν οι Έλληνες εκλαμβάνουν τις εθνικές αποτυχίες ως απόδειξη της κατάστασης τους ως δούλοι των βαρβάρων.</a:t>
            </a:r>
          </a:p>
          <a:p>
            <a:pPr>
              <a:buClr>
                <a:srgbClr val="FF0000"/>
              </a:buClr>
            </a:pPr>
            <a:r>
              <a:rPr lang="el-GR" sz="2400" dirty="0" smtClean="0"/>
              <a:t>Αν και η βαρβαρότητα συνδέεται με τους Τούρκους οι Έλληνες την αντιμετωπίζουν ως ειδικό ελληνικό πρόβλημα όταν συνομιλούν μεταξύ τους. </a:t>
            </a:r>
          </a:p>
          <a:p>
            <a:pPr>
              <a:buClr>
                <a:srgbClr val="FF0000"/>
              </a:buClr>
            </a:pPr>
            <a:r>
              <a:rPr lang="el-GR" sz="2400" dirty="0" smtClean="0"/>
              <a:t>Παραδείγματος χάρη, κάποιοι κάτοικοι της Νισύρου διαμαρτύρονται πως η συνήθεια να πετούν κροτίδες είναι «βάρβαρο  έθιμο». Εξοργίστηκαν όμως με τον </a:t>
            </a:r>
            <a:r>
              <a:rPr lang="en-US" sz="2400" dirty="0" smtClean="0"/>
              <a:t>Herzfeld </a:t>
            </a:r>
            <a:r>
              <a:rPr lang="el-GR" sz="2400" dirty="0" smtClean="0"/>
              <a:t>όταν θέλησε να βάλει τέλος στο έθιμο υιοθετώντας τη ρητορική τους.</a:t>
            </a:r>
            <a:endParaRPr lang="el-G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Clr>
                <a:srgbClr val="FF0000"/>
              </a:buClr>
            </a:pPr>
            <a:r>
              <a:rPr lang="el-GR" sz="2400" dirty="0" smtClean="0"/>
              <a:t>Ο </a:t>
            </a:r>
            <a:r>
              <a:rPr lang="en-US" sz="2400" dirty="0" smtClean="0"/>
              <a:t>Herzfeld </a:t>
            </a:r>
            <a:r>
              <a:rPr lang="el-GR" sz="2400" dirty="0" smtClean="0"/>
              <a:t>χρησιμοποιώντας τον τούρκικο όρο «βαρβαρότητα» ήταν σα να μεμφόταν την Π.Ο. των κατοίκων, σα να παραβίαζε την φιλοξενία τους.</a:t>
            </a:r>
          </a:p>
          <a:p>
            <a:pPr>
              <a:buClr>
                <a:srgbClr val="FF0000"/>
              </a:buClr>
            </a:pPr>
            <a:r>
              <a:rPr lang="el-GR" sz="2400" dirty="0" smtClean="0"/>
              <a:t>Η φιλοξενία θεσπίζει τα όρια της κοινωνικής και Π.Ο.</a:t>
            </a:r>
          </a:p>
          <a:p>
            <a:pPr>
              <a:buClr>
                <a:srgbClr val="FF0000"/>
              </a:buClr>
            </a:pPr>
            <a:r>
              <a:rPr lang="el-GR" sz="2400" dirty="0" smtClean="0"/>
              <a:t>Το δίδαγμα είναι ότι οι Ευρωπαίοι είναι υποχρεωμένοι να σέβονται τη σημασιολογική διάκριση μεταξύ Ελλήνων και βαρβάρων. Μόνο εκείνοι που έχουν πρόσβαση στην οικειότητα της ελληνικής κουλτούρας μπορούν να συμμετέχουν στο παιχνίδι της σημασιολογικής ρευστότητας που επιτρέπει τις αρνητικές αξιολογήσεις της τοπικής κουλτούρας. </a:t>
            </a:r>
          </a:p>
          <a:p>
            <a:pPr>
              <a:buNone/>
            </a:pPr>
            <a:r>
              <a:rPr lang="el-GR" sz="2800" u="sng" dirty="0" smtClean="0"/>
              <a:t>Περισσότερα εθνογραφικά παραδείγματα από την Ελλάδα</a:t>
            </a:r>
          </a:p>
          <a:p>
            <a:pPr>
              <a:buClr>
                <a:srgbClr val="FF0000"/>
              </a:buClr>
            </a:pPr>
            <a:r>
              <a:rPr lang="el-GR" sz="2400" dirty="0" smtClean="0"/>
              <a:t>Η παρουσία του ξένου προκαλεί τη σημασιολογική συγχώνευση που οδηγεί στον αποκλεισμό. Ο </a:t>
            </a:r>
            <a:r>
              <a:rPr lang="el-GR" sz="2400" dirty="0" err="1" smtClean="0"/>
              <a:t>Νισύριος</a:t>
            </a:r>
            <a:r>
              <a:rPr lang="el-GR" sz="2400" dirty="0" smtClean="0"/>
              <a:t> μετέβαλε τη θέση του με την τεχνική έννοια του σημασιολογικού μεταβλητού σημείου, από μια </a:t>
            </a:r>
            <a:r>
              <a:rPr lang="el-GR" sz="2400" dirty="0" err="1" smtClean="0"/>
              <a:t>αναστοχαστική</a:t>
            </a:r>
            <a:r>
              <a:rPr lang="el-GR" sz="2400" dirty="0" smtClean="0"/>
              <a:t> αντίληψη της έννοιας σε μια αντίληψη ταυτισμένη με τις αξίες του έθνους-κράτους, ορθώνοντας μια άμυνα στην παραβίαση της Π.Ο. .</a:t>
            </a:r>
            <a:endParaRPr lang="el-GR"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Clr>
                <a:srgbClr val="FF0000"/>
              </a:buClr>
            </a:pPr>
            <a:r>
              <a:rPr lang="el-GR" sz="2400" dirty="0" smtClean="0"/>
              <a:t>Στο χωριό Γλέντι δυο άντρες με καταγωγή από εκεί, που όμως έμεναν χρόνια στην Αθήνα κατηγόρησαν τον </a:t>
            </a:r>
            <a:r>
              <a:rPr lang="en-US" sz="2400" dirty="0" smtClean="0"/>
              <a:t>Herzfeld </a:t>
            </a:r>
            <a:r>
              <a:rPr lang="el-GR" sz="2400" dirty="0" smtClean="0"/>
              <a:t>για τα εγκλήματα της </a:t>
            </a:r>
            <a:r>
              <a:rPr lang="el-GR" sz="2400" dirty="0" err="1" smtClean="0"/>
              <a:t>αγγλο</a:t>
            </a:r>
            <a:r>
              <a:rPr lang="el-GR" sz="2400" dirty="0" smtClean="0"/>
              <a:t>-αμερικανικής συνομωσίας εναντίον της Ελλάδας. Ένας ντόπιος, γνωρίζοντας την αγάπη του για την Ελλάδα θέλησε να τον υπερασπιστεί μιας και σε αντίθεση με τους δυο ντόπιους διέμενε στο χωριό και γνώριζε  την τοπική διάλεκτο.</a:t>
            </a:r>
          </a:p>
          <a:p>
            <a:pPr>
              <a:buClr>
                <a:srgbClr val="FF0000"/>
              </a:buClr>
            </a:pPr>
            <a:r>
              <a:rPr lang="el-GR" sz="2400" dirty="0" smtClean="0"/>
              <a:t>Το αυτό-</a:t>
            </a:r>
            <a:r>
              <a:rPr lang="el-GR" sz="2400" dirty="0" err="1" smtClean="0"/>
              <a:t>πραγμοποιημένο</a:t>
            </a:r>
            <a:r>
              <a:rPr lang="el-GR" sz="2400" dirty="0" smtClean="0"/>
              <a:t> κράτος έχει ως στόχο την εδαφική ακεραιότητα και την απόλυτη εθνική ταυτότητα και έτσι δε δέχεται τις αμφισημίες. Αυτό ισχύει για κάθε ηθική έννοια που έχει σχέση με την εθνική ταυτότητα.</a:t>
            </a:r>
          </a:p>
          <a:p>
            <a:pPr>
              <a:buClr>
                <a:srgbClr val="FF0000"/>
              </a:buClr>
            </a:pPr>
            <a:r>
              <a:rPr lang="el-GR" sz="2400" dirty="0" smtClean="0"/>
              <a:t>Για παράδειγμα, για την </a:t>
            </a:r>
            <a:r>
              <a:rPr lang="el-GR" sz="2400" dirty="0" err="1" smtClean="0"/>
              <a:t>κρατιστική</a:t>
            </a:r>
            <a:r>
              <a:rPr lang="el-GR" sz="2400" dirty="0" smtClean="0"/>
              <a:t> ηθική ο εγωισμός έχει αρνητική αξία ενώ η ίδια έννοια μπορεί να αντιπροσωπεύει τον ατομισμό (ευρωπαϊκή αρετή).</a:t>
            </a:r>
          </a:p>
          <a:p>
            <a:pPr>
              <a:buClr>
                <a:srgbClr val="FF0000"/>
              </a:buClr>
            </a:pPr>
            <a:r>
              <a:rPr lang="el-GR" sz="2400" dirty="0" smtClean="0"/>
              <a:t>Για τους κατοίκους του Γλεντιού ο όρος έχει μια αμφισημία. Υπάρχουν μορφές εγωισμού αποδεκτές (ζωοκλοπή) που έρχεται σε  αντίθεση με τους νόμους. Ενώ με το αόριστο «έναν εγωισμό» δείχνουν μια συγκεκριμένη εκδοχή της κοινωνικής αξίας, αναγνωρίζουν δηλαδή τη μεταβλητότητα της.</a:t>
            </a:r>
            <a:endParaRPr lang="el-G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42852"/>
            <a:ext cx="8715436" cy="6500858"/>
          </a:xfrm>
        </p:spPr>
        <p:txBody>
          <a:bodyPr>
            <a:normAutofit/>
          </a:bodyPr>
          <a:lstStyle/>
          <a:p>
            <a:pPr>
              <a:buClr>
                <a:srgbClr val="FF0000"/>
              </a:buClr>
            </a:pPr>
            <a:r>
              <a:rPr lang="el-GR" sz="2400" dirty="0" smtClean="0"/>
              <a:t>Οι κάτοικοι  του Πεύκου εξισώνουν συμβολικά τον υλικό αποκλεισμό των δαιμονίων με το κοινωνικό αποκλεισμό των κακών ανθρώπων. Επιπλέον θεωρούν πως η γρουσουζιά, η κατάσταση των κακών συγχωριανών, είναι απόρροια της μοίρας. Οι κακοί άνθρωποι που δεν είναι μέλη της κοινότητας είναι άτιμοι, χωρίς κοινωνική αξία</a:t>
            </a:r>
            <a:r>
              <a:rPr lang="el-GR" sz="2400" dirty="0" smtClean="0"/>
              <a:t>.</a:t>
            </a:r>
          </a:p>
          <a:p>
            <a:pPr>
              <a:buClr>
                <a:srgbClr val="FF0000"/>
              </a:buClr>
            </a:pPr>
            <a:endParaRPr lang="el-GR" sz="2400" dirty="0" smtClean="0"/>
          </a:p>
          <a:p>
            <a:pPr>
              <a:buClr>
                <a:srgbClr val="FF0000"/>
              </a:buClr>
            </a:pPr>
            <a:r>
              <a:rPr lang="el-GR" sz="2400" dirty="0" smtClean="0"/>
              <a:t>Το ηθικό περιεχόμενο του «εκτός» δεν έχει κάποια σύνδεση με ένα συγκεκριμένο επίπεδο συνειδητοποίησης, αν και τα διαγνωστικά γνωρίσματα μπορεί να διαφέρουν από επίπεδο σε επίπεδο</a:t>
            </a:r>
            <a:r>
              <a:rPr lang="el-GR" sz="2400" dirty="0" smtClean="0"/>
              <a:t>.</a:t>
            </a:r>
          </a:p>
          <a:p>
            <a:pPr>
              <a:buClr>
                <a:srgbClr val="FF0000"/>
              </a:buClr>
            </a:pPr>
            <a:endParaRPr lang="el-GR" sz="2400" dirty="0" smtClean="0"/>
          </a:p>
          <a:p>
            <a:pPr>
              <a:buClr>
                <a:srgbClr val="FF0000"/>
              </a:buClr>
            </a:pPr>
            <a:r>
              <a:rPr lang="el-GR" sz="2400" dirty="0" smtClean="0"/>
              <a:t>Το συμπέρασμα είναι ότι εκείνοι που θεωρούν τον εαυτό τους καλό πολίτη μπορεί να μιλάνε για την εθνική οντότητα σαν να πρόκειται για εισβολέα, ενώ εκείνοι που θεωρούν ότι βρίσκονται έξω από το νόμο αντιμετωπίζουν ως εισβολέα το κράτος.</a:t>
            </a:r>
          </a:p>
          <a:p>
            <a:pPr>
              <a:buClr>
                <a:srgbClr val="FF0000"/>
              </a:buClr>
            </a:pPr>
            <a:endParaRPr lang="el-GR"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142852"/>
            <a:ext cx="8786874" cy="6572296"/>
          </a:xfrm>
        </p:spPr>
        <p:txBody>
          <a:bodyPr>
            <a:normAutofit/>
          </a:bodyPr>
          <a:lstStyle/>
          <a:p>
            <a:pPr>
              <a:buClr>
                <a:srgbClr val="FF0000"/>
              </a:buClr>
              <a:buNone/>
            </a:pPr>
            <a:r>
              <a:rPr lang="el-GR" sz="2800" u="sng" dirty="0" smtClean="0"/>
              <a:t>Νόημα και κράτος: το στάτους του ορισμού</a:t>
            </a:r>
          </a:p>
          <a:p>
            <a:pPr>
              <a:buClr>
                <a:srgbClr val="FF0000"/>
              </a:buClr>
            </a:pPr>
            <a:r>
              <a:rPr lang="el-GR" sz="2400" dirty="0" smtClean="0"/>
              <a:t>Το γεγονός ότι χρησιμοποιούνται τούρκικες λέξεις για να εκφράσουν συναισθήματα όπως κέφι και μεράκι, δείχνει σε ποιο βαθμό η Π.Ο. ταυτίζει την προσωπική με τη πολιτισμική </a:t>
            </a:r>
            <a:r>
              <a:rPr lang="el-GR" sz="2400" dirty="0" err="1" smtClean="0"/>
              <a:t>ιδιωτικότητα</a:t>
            </a:r>
            <a:r>
              <a:rPr lang="el-GR" sz="2400" dirty="0" smtClean="0"/>
              <a:t>. Οι όροι αυτοί διατυπώνονται με αίσθηση ευθυμίας η αυτοσαρκασμού και όχι πολιτισμικής αποξένωσης.</a:t>
            </a:r>
          </a:p>
          <a:p>
            <a:pPr>
              <a:buClr>
                <a:srgbClr val="FF0000"/>
              </a:buClr>
            </a:pPr>
            <a:r>
              <a:rPr lang="el-GR" sz="2400" dirty="0" smtClean="0"/>
              <a:t>Τα αισθήματα αυτά είναι όψεις του εσωτερικού «φυσικού προσωπικού» χαρακτήρα των ανθρώπων που αποτελεί την ουσία της Π.Ο.</a:t>
            </a:r>
          </a:p>
          <a:p>
            <a:pPr>
              <a:buClr>
                <a:srgbClr val="FF0000"/>
              </a:buClr>
            </a:pPr>
            <a:r>
              <a:rPr lang="el-GR" sz="2400" dirty="0" smtClean="0"/>
              <a:t>Είναι μια διαδικασία μέσω της οποίας, οι κοινές έννοιες της ηθικής και της ταυτότητας εναρμονίζονται με την ενιαία εικόνα του έθνους.</a:t>
            </a:r>
          </a:p>
          <a:p>
            <a:pPr>
              <a:buClr>
                <a:srgbClr val="FF0000"/>
              </a:buClr>
            </a:pPr>
            <a:r>
              <a:rPr lang="el-GR" sz="2400" dirty="0" smtClean="0"/>
              <a:t>Επομένως, οι άνθρωποι δεν σκέφτονται,  δρουν ή μιλούν σύμφωνα με τις ιδεολογίες του κράτους.</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Clr>
                <a:srgbClr val="FF0000"/>
              </a:buClr>
            </a:pPr>
            <a:r>
              <a:rPr lang="el-GR" sz="2400" dirty="0" smtClean="0"/>
              <a:t>Πολλοί συγγραφείς έχουν χρησιμοποιήσει την έννοια της Π.Ο. από τους οποίους κάποιοι την αντιμετώπισαν κριτικά και άλλοι στράφηκαν σε κάποιες από τις συναφείς ιδέες όπως: </a:t>
            </a:r>
          </a:p>
          <a:p>
            <a:pPr lvl="1">
              <a:buClr>
                <a:srgbClr val="FF0000"/>
              </a:buClr>
              <a:buFont typeface="Wingdings" pitchFamily="2" charset="2"/>
              <a:buChar char="Ø"/>
            </a:pPr>
            <a:r>
              <a:rPr lang="el-GR" sz="2400" dirty="0" smtClean="0"/>
              <a:t>Δομική νοσταλγία</a:t>
            </a:r>
          </a:p>
          <a:p>
            <a:pPr lvl="1">
              <a:buClr>
                <a:srgbClr val="FF0000"/>
              </a:buClr>
              <a:buFont typeface="Wingdings" pitchFamily="2" charset="2"/>
              <a:buChar char="Ø"/>
            </a:pPr>
            <a:r>
              <a:rPr lang="el-GR" sz="2400" dirty="0" smtClean="0"/>
              <a:t>Κοινωνική ποιητική</a:t>
            </a:r>
          </a:p>
          <a:p>
            <a:pPr lvl="1">
              <a:buClr>
                <a:srgbClr val="FF0000"/>
              </a:buClr>
              <a:buFont typeface="Wingdings" pitchFamily="2" charset="2"/>
              <a:buChar char="Ø"/>
            </a:pPr>
            <a:endParaRPr lang="el-GR" sz="2400" dirty="0" smtClean="0"/>
          </a:p>
          <a:p>
            <a:pPr>
              <a:buClr>
                <a:srgbClr val="FF0000"/>
              </a:buClr>
            </a:pPr>
            <a:r>
              <a:rPr lang="el-GR" sz="2400" dirty="0" smtClean="0"/>
              <a:t>Σε ορισμένες περιπτώσεις οι νύξεις αυτές προσαρμόστηκαν σε συγκεκριμένες εθνογραφικές περιπτώσεις, σε άλλες η κριτική προσέγγιση βοήθησε στην ανάπτυξη του πλαισίου.</a:t>
            </a:r>
          </a:p>
          <a:p>
            <a:pPr>
              <a:buClr>
                <a:srgbClr val="FF0000"/>
              </a:buClr>
            </a:pPr>
            <a:r>
              <a:rPr lang="el-GR" sz="2400" dirty="0" smtClean="0"/>
              <a:t>Μετά την πρώτη έκδοση της Π.Ο. ο </a:t>
            </a:r>
            <a:r>
              <a:rPr lang="en-US" sz="2400" dirty="0" smtClean="0"/>
              <a:t>Herzfeld </a:t>
            </a:r>
            <a:r>
              <a:rPr lang="el-GR" sz="2400" dirty="0" smtClean="0"/>
              <a:t>αναδιοργάνωσε τα επιχειρήματά του και απάντησε στις χρήσιμες αυτές επεξεργασίες της θεωρίας.</a:t>
            </a:r>
          </a:p>
          <a:p>
            <a:pPr>
              <a:buClr>
                <a:srgbClr val="FF0000"/>
              </a:buClr>
            </a:pPr>
            <a:r>
              <a:rPr lang="el-GR" sz="2400" dirty="0" smtClean="0"/>
              <a:t>Η αρχική σκέψη του ήταν να εκθέσει σε αυτό το κεφάλαιο τις βασικές έννοιες καθώς επίσης και τα ελαττώματα και τις ατέλειες τους. Θέλει να τοποθετήσει ιστορικά τα επιχειρήματά του, να αξιοποιήσει εποικοδομητικά τις προτάσεις άλλων για να διασαφηνίσει την τοποθέτησή του και να την κάνει πιο ευέλικτη.</a:t>
            </a:r>
            <a:endParaRPr lang="el-GR"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142852"/>
            <a:ext cx="8786874" cy="6572296"/>
          </a:xfrm>
        </p:spPr>
        <p:txBody>
          <a:bodyPr>
            <a:normAutofit lnSpcReduction="10000"/>
          </a:bodyPr>
          <a:lstStyle/>
          <a:p>
            <a:pPr algn="ctr">
              <a:buNone/>
            </a:pPr>
            <a:endParaRPr lang="el-GR" dirty="0" smtClean="0"/>
          </a:p>
          <a:p>
            <a:pPr algn="ctr">
              <a:buNone/>
            </a:pPr>
            <a:r>
              <a:rPr lang="el-GR" dirty="0" smtClean="0"/>
              <a:t>ΣΥΜΠΕΡΑΣΜΑ</a:t>
            </a:r>
          </a:p>
          <a:p>
            <a:pPr>
              <a:buNone/>
            </a:pPr>
            <a:endParaRPr lang="el-GR" sz="2800" dirty="0" smtClean="0"/>
          </a:p>
          <a:p>
            <a:pPr marL="0" indent="0">
              <a:buClr>
                <a:srgbClr val="FF0000"/>
              </a:buClr>
              <a:buFont typeface="Cambria" pitchFamily="18" charset="0"/>
              <a:buChar char="⨀"/>
            </a:pPr>
            <a:endParaRPr lang="el-GR" sz="2600" dirty="0" smtClean="0"/>
          </a:p>
          <a:p>
            <a:pPr marL="0" indent="0">
              <a:buClr>
                <a:srgbClr val="FF0000"/>
              </a:buClr>
              <a:buFont typeface="Cambria" pitchFamily="18" charset="0"/>
              <a:buChar char="⨀"/>
            </a:pPr>
            <a:r>
              <a:rPr lang="el-GR" sz="2600" dirty="0" smtClean="0"/>
              <a:t>Η πολιτισμική οικειότητα περιγράφει τα βασικά χαρακτηριστικά που συνθέτουν κράτη- έθνη και είναι κοινά μεταξύ τους. Είναι τα δομικά χαρακτηριστικά, που σε κάποιες περιπτώσεις έχουν εξαλειφθεί, λόγω μιας ομοιογένειας .</a:t>
            </a:r>
          </a:p>
          <a:p>
            <a:pPr marL="0" indent="0">
              <a:buClr>
                <a:srgbClr val="FF0000"/>
              </a:buClr>
              <a:buFont typeface="Cambria" pitchFamily="18" charset="0"/>
              <a:buChar char="⨀"/>
            </a:pPr>
            <a:endParaRPr lang="el-GR" sz="2600" dirty="0" smtClean="0"/>
          </a:p>
          <a:p>
            <a:pPr marL="0" indent="0">
              <a:buClr>
                <a:srgbClr val="FF0000"/>
              </a:buClr>
              <a:buFont typeface="Cambria" pitchFamily="18" charset="0"/>
              <a:buChar char="⨀"/>
            </a:pPr>
            <a:r>
              <a:rPr lang="el-GR" sz="2600" dirty="0" smtClean="0"/>
              <a:t>Παρατηρείται επίσης, το έθνος-κράτος αποτελεί θεμελιώδης χώρος για τη λειτουργία της πολιτισμικής οικειότητας.</a:t>
            </a:r>
          </a:p>
          <a:p>
            <a:pPr marL="0" indent="0">
              <a:buClr>
                <a:srgbClr val="FF0000"/>
              </a:buClr>
              <a:buFont typeface="Cambria" pitchFamily="18" charset="0"/>
              <a:buChar char="⨀"/>
            </a:pPr>
            <a:endParaRPr lang="el-GR" sz="2600" dirty="0" smtClean="0"/>
          </a:p>
          <a:p>
            <a:pPr marL="0" indent="0">
              <a:buClr>
                <a:srgbClr val="FF0000"/>
              </a:buClr>
              <a:buFont typeface="Cambria" pitchFamily="18" charset="0"/>
              <a:buChar char="⨀"/>
            </a:pPr>
            <a:r>
              <a:rPr lang="el-GR" sz="2600" dirty="0" smtClean="0"/>
              <a:t>Το πρότυπο της Δύσης φαίνεται να είναι το κυρίαρχο μοντέλο για την ανάπτυξη της πολιτισμικής οικειότητας.</a:t>
            </a:r>
            <a:endParaRPr lang="el-GR"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42852"/>
            <a:ext cx="8715436" cy="6572296"/>
          </a:xfrm>
        </p:spPr>
        <p:txBody>
          <a:bodyPr>
            <a:normAutofit/>
          </a:bodyPr>
          <a:lstStyle/>
          <a:p>
            <a:pPr marL="0" indent="0" algn="ctr">
              <a:buNone/>
            </a:pPr>
            <a:endParaRPr lang="el-GR" sz="2800" dirty="0" smtClean="0"/>
          </a:p>
          <a:p>
            <a:pPr marL="0" indent="0" algn="ctr">
              <a:buNone/>
            </a:pPr>
            <a:r>
              <a:rPr lang="el-GR" sz="2800" b="1" dirty="0" smtClean="0"/>
              <a:t>Έγραψε για το βιβλίο</a:t>
            </a:r>
          </a:p>
          <a:p>
            <a:pPr marL="0" indent="0">
              <a:buNone/>
            </a:pPr>
            <a:endParaRPr lang="el-GR" sz="2800" dirty="0" smtClean="0"/>
          </a:p>
          <a:p>
            <a:pPr marL="0" indent="0">
              <a:buNone/>
            </a:pPr>
            <a:endParaRPr lang="el-GR" sz="2800" dirty="0" smtClean="0"/>
          </a:p>
          <a:p>
            <a:pPr marL="0" indent="0">
              <a:buNone/>
            </a:pPr>
            <a:r>
              <a:rPr lang="el-GR" sz="2800" dirty="0" smtClean="0"/>
              <a:t>Ο </a:t>
            </a:r>
            <a:r>
              <a:rPr lang="el-GR" sz="2800" dirty="0" err="1" smtClean="0"/>
              <a:t>Μάικλ</a:t>
            </a:r>
            <a:r>
              <a:rPr lang="el-GR" sz="2800" dirty="0" smtClean="0"/>
              <a:t> </a:t>
            </a:r>
            <a:r>
              <a:rPr lang="el-GR" sz="2800" dirty="0" err="1" smtClean="0"/>
              <a:t>Χέρτσφελντ</a:t>
            </a:r>
            <a:r>
              <a:rPr lang="el-GR" sz="2800" dirty="0" smtClean="0"/>
              <a:t> μάς δείχνει, πέραν πάσης αμφιβολίας, ότι η «πολιτισμική οικειότητα» είναι μια ουσιαστική όψη της εθνικής πολιτικής στην καθημερινή ζωή  Οι συνέπειες αυτού του έργου για την ανθρωπολογία και την πολιτική θεωρία γενικότερα, είναι γόνιμες, προκλητικές και ηθικά πολυσύνθετες.</a:t>
            </a:r>
            <a:br>
              <a:rPr lang="el-GR" sz="2800" dirty="0" smtClean="0"/>
            </a:br>
            <a:r>
              <a:rPr lang="el-GR" sz="2800" dirty="0" smtClean="0"/>
              <a:t/>
            </a:r>
            <a:br>
              <a:rPr lang="el-GR" sz="2800" dirty="0" smtClean="0"/>
            </a:br>
            <a:r>
              <a:rPr lang="el-GR" sz="2800" dirty="0" smtClean="0"/>
              <a:t>ANDREW SHRYOCK, </a:t>
            </a:r>
            <a:r>
              <a:rPr lang="el-GR" sz="2800" dirty="0" err="1" smtClean="0"/>
              <a:t>University</a:t>
            </a:r>
            <a:r>
              <a:rPr lang="el-GR" sz="2800" dirty="0" smtClean="0"/>
              <a:t> </a:t>
            </a:r>
            <a:r>
              <a:rPr lang="el-GR" sz="2800" dirty="0" err="1" smtClean="0"/>
              <a:t>of</a:t>
            </a:r>
            <a:r>
              <a:rPr lang="el-GR" sz="2800" dirty="0" smtClean="0"/>
              <a:t> </a:t>
            </a:r>
            <a:r>
              <a:rPr lang="el-GR" sz="2800" dirty="0" err="1" smtClean="0"/>
              <a:t>Michigan</a:t>
            </a:r>
            <a:endParaRPr lang="el-G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786842" cy="6643710"/>
          </a:xfrm>
        </p:spPr>
        <p:txBody>
          <a:bodyPr vert="horz">
            <a:normAutofit/>
          </a:bodyPr>
          <a:lstStyle/>
          <a:p>
            <a:pPr>
              <a:buClr>
                <a:srgbClr val="FF0000"/>
              </a:buClr>
              <a:buNone/>
            </a:pPr>
            <a:r>
              <a:rPr lang="el-GR" sz="2800" u="sng" dirty="0" smtClean="0"/>
              <a:t>Αλλαγή προσανατολισμού</a:t>
            </a:r>
          </a:p>
          <a:p>
            <a:pPr>
              <a:buClr>
                <a:srgbClr val="FF0000"/>
              </a:buClr>
              <a:buNone/>
            </a:pPr>
            <a:endParaRPr lang="el-GR" sz="2800" u="sng" dirty="0" smtClean="0"/>
          </a:p>
          <a:p>
            <a:pPr>
              <a:buClr>
                <a:srgbClr val="FF0000"/>
              </a:buClr>
              <a:buNone/>
            </a:pPr>
            <a:endParaRPr lang="el-GR" sz="2800" u="sng" dirty="0" smtClean="0"/>
          </a:p>
          <a:p>
            <a:pPr>
              <a:buClr>
                <a:srgbClr val="FF0000"/>
              </a:buClr>
            </a:pPr>
            <a:r>
              <a:rPr lang="el-GR" sz="2400" dirty="0" smtClean="0"/>
              <a:t>Η αλλαγή που έκανε ο συγγραφέας μετά από πολλά χρόνια έρευνας στην Ελλάδα ήταν να επεκτείνει το πεδίο της έρευνας στην Ιταλία και στην Ταϊλάνδη. Αυτό έδειξε ότι ένα μοντέλο που είχε αρχικά θεμελιωθεί στην Ευρώπη μπορούσε να εφαρμοστεί σε κάποιο βαθμό και αλλού παρά την ιστορική σημασία που δίνει η κυριαρχία της Ευρώπης ως πολιτισμικού προτύπου τελειότητας.</a:t>
            </a:r>
          </a:p>
          <a:p>
            <a:pPr>
              <a:buClr>
                <a:srgbClr val="FF0000"/>
              </a:buClr>
            </a:pPr>
            <a:r>
              <a:rPr lang="el-GR" sz="2400" dirty="0" smtClean="0"/>
              <a:t> Είναι χρήσιμο να αναρωτηθούμε γιατί ένα μοντέλο που αναπτύχθηκε στην Ελλάδα μπορεί να παράγει συνηχήσεις με τις δύο άλλες χώρες.</a:t>
            </a:r>
          </a:p>
          <a:p>
            <a:pPr>
              <a:buClr>
                <a:srgbClr val="FF0000"/>
              </a:buClr>
            </a:pPr>
            <a:r>
              <a:rPr lang="el-GR" sz="2400" dirty="0" smtClean="0"/>
              <a:t>Η απάντηση αρχίζει να φανερώνεται από το στοχασμό για το πολιτισμικό πλαίσιο των πρακτικών και της ιστορίας της ανθρωπολογίας.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85728"/>
            <a:ext cx="8858280" cy="6572272"/>
          </a:xfrm>
        </p:spPr>
        <p:txBody>
          <a:bodyPr>
            <a:normAutofit lnSpcReduction="10000"/>
          </a:bodyPr>
          <a:lstStyle/>
          <a:p>
            <a:pPr>
              <a:buClr>
                <a:srgbClr val="FF0000"/>
              </a:buClr>
            </a:pPr>
            <a:r>
              <a:rPr lang="el-GR" sz="2400" dirty="0" smtClean="0"/>
              <a:t>Η </a:t>
            </a:r>
            <a:r>
              <a:rPr lang="el-GR" sz="2400" b="1" dirty="0" smtClean="0"/>
              <a:t>Ελλάδα</a:t>
            </a:r>
            <a:r>
              <a:rPr lang="el-GR" sz="2400" dirty="0" smtClean="0"/>
              <a:t> αναδύθηκε από τη σκιά της αποικιοκρατίας και στο γεωγραφικό και πολιτικό της περιθώριο, ως μια φαινομενικά «ανατολίτικη» χώρα που ήταν επίσης ο τόπος γέννησης της Δύσης.</a:t>
            </a:r>
          </a:p>
          <a:p>
            <a:pPr>
              <a:buClr>
                <a:srgbClr val="FF0000"/>
              </a:buClr>
            </a:pPr>
            <a:r>
              <a:rPr lang="el-GR" sz="2400" dirty="0" smtClean="0"/>
              <a:t>Η </a:t>
            </a:r>
            <a:r>
              <a:rPr lang="el-GR" sz="2400" b="1" dirty="0" smtClean="0"/>
              <a:t>Ιταλία </a:t>
            </a:r>
            <a:r>
              <a:rPr lang="el-GR" sz="2400" dirty="0" smtClean="0"/>
              <a:t>τοποθετημένη με ασφάλεια στο δυτικό τμήμα της ηπείρου, παλεύει με την περίπλοκη σχέση της με την Αφρική, ενώ ταυτόχρονα βράζει από τις εντάσεις ανάμεσα στις κουλτούρες και στις διαλέκτους των περιοχών της από τη μια και το ουτοπικό όραμα μιας εθνικής κουλτούρας από την άλλη. </a:t>
            </a:r>
          </a:p>
          <a:p>
            <a:pPr>
              <a:buClr>
                <a:srgbClr val="FF0000"/>
              </a:buClr>
            </a:pPr>
            <a:r>
              <a:rPr lang="el-GR" sz="2400" dirty="0" smtClean="0"/>
              <a:t>Η </a:t>
            </a:r>
            <a:r>
              <a:rPr lang="el-GR" sz="2400" b="1" dirty="0" smtClean="0"/>
              <a:t>Ταϊλάνδη </a:t>
            </a:r>
            <a:r>
              <a:rPr lang="el-GR" sz="2400" dirty="0" smtClean="0"/>
              <a:t>είναι</a:t>
            </a:r>
            <a:r>
              <a:rPr lang="el-GR" sz="2400" b="1" dirty="0" smtClean="0"/>
              <a:t> </a:t>
            </a:r>
            <a:r>
              <a:rPr lang="el-GR" sz="2400" dirty="0" smtClean="0"/>
              <a:t>αναμφισβήτητα ασιατική χώρα από γεωγραφική σκοπιά. Η ιστορία της σχέσης της με τις δυτικές δυνάμεις, που είναι παράλληλη με αυτή της Ελλάδας, αντανακλάται σε πολυάριθμους πολιτισμικούς συμβιβασμούς που συνεχίζονται μέχρι σήμερα. </a:t>
            </a:r>
          </a:p>
          <a:p>
            <a:pPr>
              <a:buClr>
                <a:srgbClr val="FF0000"/>
              </a:buClr>
            </a:pPr>
            <a:endParaRPr lang="el-GR" sz="2400" dirty="0" smtClean="0"/>
          </a:p>
          <a:p>
            <a:pPr>
              <a:buClr>
                <a:srgbClr val="FF0000"/>
              </a:buClr>
            </a:pPr>
            <a:r>
              <a:rPr lang="el-GR" sz="2400" dirty="0" smtClean="0"/>
              <a:t>Καθένα από αυτά τα μέρη αναγνωρίζει διαφορετικές διαθλάσεις της ιδέας της Δύσης και το καθένα με τους δικούς του σύνθετους τρόπους, εμπεριέχει προκλήσεις για την αυτοκρατορική του σταθερότητα.</a:t>
            </a:r>
          </a:p>
          <a:p>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428604"/>
            <a:ext cx="8929718" cy="6429396"/>
          </a:xfrm>
        </p:spPr>
        <p:txBody>
          <a:bodyPr>
            <a:normAutofit/>
          </a:bodyPr>
          <a:lstStyle/>
          <a:p>
            <a:pPr>
              <a:buClr>
                <a:srgbClr val="FF0000"/>
              </a:buClr>
            </a:pPr>
            <a:r>
              <a:rPr lang="el-GR" sz="2400" dirty="0" smtClean="0"/>
              <a:t>Οι υποθέσεις σχετικά με το τι θα πρέπει να μένει κρυφό από τις άλλες χώρες εκπηγάζουν από προγενέστερες υποθέσεις σχετικά με την πολιτισμική αξία.</a:t>
            </a:r>
          </a:p>
          <a:p>
            <a:pPr>
              <a:buClr>
                <a:srgbClr val="FF0000"/>
              </a:buClr>
            </a:pPr>
            <a:endParaRPr lang="el-GR" sz="2400" dirty="0" smtClean="0"/>
          </a:p>
          <a:p>
            <a:pPr>
              <a:buClr>
                <a:srgbClr val="FF0000"/>
              </a:buClr>
            </a:pPr>
            <a:r>
              <a:rPr lang="el-GR" sz="2400" dirty="0" smtClean="0"/>
              <a:t>Οι πιο αδύναμες χώρες που έχουν μοχθήσει σκληρά για να αποκτήσουν το «ευρωπαϊκό» τους στάτους (Ρουμανία, Τουρκία, Ρωσία) ή να μιμηθούν τα στοιχεία του στάτους αυτού ως υψηλής κουλτούρας (Ιαπωνία, Ταϊλάνδη), καθορίζουν τις πολιτιστικές τους προτεραιότητες σε σχέση με την «Ευρώπη».</a:t>
            </a:r>
          </a:p>
          <a:p>
            <a:pPr>
              <a:buClr>
                <a:srgbClr val="FF0000"/>
              </a:buClr>
            </a:pPr>
            <a:endParaRPr lang="el-GR" sz="2400" dirty="0" smtClean="0"/>
          </a:p>
          <a:p>
            <a:pPr>
              <a:buClr>
                <a:srgbClr val="FF0000"/>
              </a:buClr>
            </a:pPr>
            <a:r>
              <a:rPr lang="el-GR" sz="2400" dirty="0" smtClean="0"/>
              <a:t>Κάποιες χώρες (Σιγκαπούρη) επιλέγουν εναλλακτικά να τονίζουν τις «ασιατικές αξίες». </a:t>
            </a:r>
          </a:p>
          <a:p>
            <a:pPr>
              <a:buClr>
                <a:srgbClr val="FF0000"/>
              </a:buClr>
            </a:pPr>
            <a:endParaRPr lang="el-GR" sz="2400" dirty="0" smtClean="0"/>
          </a:p>
          <a:p>
            <a:pPr>
              <a:buClr>
                <a:srgbClr val="FF0000"/>
              </a:buClr>
            </a:pPr>
            <a:r>
              <a:rPr lang="el-GR" sz="2400" dirty="0" smtClean="0"/>
              <a:t>Έτσι, η απόφαση του συγγραφέα να δουλέψει στην Ιταλία και την Ταϊλάνδη ενίσχυσε την αντίληψη του για αυτές τις ευρύτερες συνέπειες.</a:t>
            </a:r>
          </a:p>
          <a:p>
            <a:pPr>
              <a:buNone/>
            </a:pP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0"/>
            <a:ext cx="9001156" cy="6858000"/>
          </a:xfrm>
        </p:spPr>
        <p:txBody>
          <a:bodyPr>
            <a:normAutofit/>
          </a:bodyPr>
          <a:lstStyle/>
          <a:p>
            <a:pPr>
              <a:buNone/>
            </a:pPr>
            <a:r>
              <a:rPr lang="el-GR" sz="2800" u="sng" dirty="0" smtClean="0"/>
              <a:t>Περιπλέκοντας τις έννοιες</a:t>
            </a:r>
          </a:p>
          <a:p>
            <a:pPr>
              <a:buNone/>
            </a:pPr>
            <a:endParaRPr lang="el-GR" sz="2800" u="sng" dirty="0" smtClean="0"/>
          </a:p>
          <a:p>
            <a:pPr>
              <a:buClr>
                <a:srgbClr val="FF0000"/>
              </a:buClr>
            </a:pPr>
            <a:r>
              <a:rPr lang="el-GR" sz="2400" dirty="0" smtClean="0"/>
              <a:t>Πρόθεση του συγγραφέα είναι να δείξει κάποια επιχειρήματα που είχε είτε αναπτύξει ανεπαρκώς είτε δεν ερμηνεύτηκαν σωστά και να μπορέσει να τα αξιοποιήσει παραγωγικά ώστε να κάνουν το αρχικό μοντέλο πιο χρήσιμο.</a:t>
            </a:r>
          </a:p>
          <a:p>
            <a:pPr>
              <a:buClr>
                <a:srgbClr val="FF0000"/>
              </a:buClr>
            </a:pPr>
            <a:endParaRPr lang="el-GR" sz="2400" dirty="0" smtClean="0"/>
          </a:p>
          <a:p>
            <a:pPr>
              <a:buClr>
                <a:srgbClr val="FF0000"/>
              </a:buClr>
            </a:pPr>
            <a:r>
              <a:rPr lang="el-GR" sz="2400" dirty="0" smtClean="0"/>
              <a:t>Οι επεκτάσεις που έγιναν παίρνουν τρεις κύριες μορφές:</a:t>
            </a:r>
          </a:p>
          <a:p>
            <a:pPr lvl="1">
              <a:buClr>
                <a:srgbClr val="FFFF00"/>
              </a:buClr>
              <a:buFont typeface="Wingdings" pitchFamily="2" charset="2"/>
              <a:buChar char="q"/>
            </a:pPr>
            <a:r>
              <a:rPr lang="el-GR" sz="2400" dirty="0" smtClean="0"/>
              <a:t>Ιστορική </a:t>
            </a:r>
          </a:p>
          <a:p>
            <a:pPr lvl="1">
              <a:buClr>
                <a:srgbClr val="FFFF00"/>
              </a:buClr>
              <a:buFont typeface="Wingdings" pitchFamily="2" charset="2"/>
              <a:buChar char="q"/>
            </a:pPr>
            <a:r>
              <a:rPr lang="el-GR" sz="2400" dirty="0" smtClean="0"/>
              <a:t>Θεσμική</a:t>
            </a:r>
          </a:p>
          <a:p>
            <a:pPr lvl="1">
              <a:buClr>
                <a:srgbClr val="FFFF00"/>
              </a:buClr>
              <a:buFont typeface="Wingdings" pitchFamily="2" charset="2"/>
              <a:buChar char="q"/>
            </a:pPr>
            <a:r>
              <a:rPr lang="el-GR" sz="2400" dirty="0" smtClean="0"/>
              <a:t>Γεωγραφική</a:t>
            </a:r>
          </a:p>
          <a:p>
            <a:pPr lvl="1">
              <a:buClr>
                <a:srgbClr val="FFFF00"/>
              </a:buClr>
              <a:buFont typeface="Wingdings" pitchFamily="2" charset="2"/>
              <a:buChar char="q"/>
            </a:pPr>
            <a:endParaRPr lang="el-GR" sz="2000" dirty="0" smtClean="0"/>
          </a:p>
          <a:p>
            <a:pPr>
              <a:buClr>
                <a:srgbClr val="FF0000"/>
              </a:buClr>
            </a:pPr>
            <a:r>
              <a:rPr lang="el-GR" sz="2400" dirty="0" smtClean="0"/>
              <a:t>Ένας  πειρασμός είναι να αυξήσουμε τα είδη της Π.Ο. όπως έχει συμβεί και με τη νοσταλγία, παραδείγματος χάρη την «πρακτική νοσταλγία» (</a:t>
            </a:r>
            <a:r>
              <a:rPr lang="en-US" sz="2400" dirty="0" err="1" smtClean="0"/>
              <a:t>Battaglia</a:t>
            </a:r>
            <a:r>
              <a:rPr lang="en-US" sz="2400" dirty="0" smtClean="0"/>
              <a:t>, 1995)</a:t>
            </a:r>
            <a:r>
              <a:rPr lang="el-GR" sz="2400" dirty="0" smtClean="0"/>
              <a:t>, «λαογραφική νοσταλγία», «ιμπεριαλιστική νοσταλγία» (</a:t>
            </a:r>
            <a:r>
              <a:rPr lang="en-US" sz="2400" dirty="0" err="1" smtClean="0"/>
              <a:t>Rosaldo</a:t>
            </a:r>
            <a:r>
              <a:rPr lang="en-US" sz="2400" dirty="0" smtClean="0"/>
              <a:t>, 1989)</a:t>
            </a:r>
            <a:r>
              <a:rPr lang="el-GR" sz="2400" dirty="0" smtClean="0"/>
              <a:t> και «δομική νοσταλγία».</a:t>
            </a:r>
          </a:p>
          <a:p>
            <a:pPr>
              <a:buClr>
                <a:srgbClr val="FF0000"/>
              </a:buClr>
              <a:buNone/>
            </a:pPr>
            <a:endParaRPr lang="el-G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786842" cy="6643710"/>
          </a:xfrm>
        </p:spPr>
        <p:txBody>
          <a:bodyPr>
            <a:normAutofit/>
          </a:bodyPr>
          <a:lstStyle/>
          <a:p>
            <a:pPr>
              <a:buClr>
                <a:srgbClr val="FF0000"/>
              </a:buClr>
            </a:pPr>
            <a:r>
              <a:rPr lang="el-GR" sz="2400" dirty="0" smtClean="0"/>
              <a:t>Το ίδιο μπορεί να κάνει κανείς και με την Π.Ο. όπως για παράδειγμα ο </a:t>
            </a:r>
            <a:r>
              <a:rPr lang="en-US" sz="2400" dirty="0" smtClean="0"/>
              <a:t>Richard Maddox </a:t>
            </a:r>
            <a:r>
              <a:rPr lang="el-GR" sz="2400" dirty="0" smtClean="0"/>
              <a:t>(2004) καταγράφει διάφορες </a:t>
            </a:r>
            <a:r>
              <a:rPr lang="el-GR" sz="2400" dirty="0" err="1" smtClean="0"/>
              <a:t>τροπικότητες</a:t>
            </a:r>
            <a:r>
              <a:rPr lang="el-GR" sz="2400" dirty="0" smtClean="0"/>
              <a:t> (σκεπτικιστική, </a:t>
            </a:r>
            <a:r>
              <a:rPr lang="el-GR" sz="2400" dirty="0" err="1" smtClean="0"/>
              <a:t>κοινοτιστική</a:t>
            </a:r>
            <a:r>
              <a:rPr lang="el-GR" sz="2400" dirty="0" smtClean="0"/>
              <a:t>, του αποκλεισμού). Όλες οι παραπάνω είναι όψεις της Π.Ο. που έρχονται στο προσκήνιο από την ευμετάβλητη πολιτική της στιγμής και τις συνθήκες από τις οποίες η Π.Ο. αποκτά καθένα από αυτά τα πεδία έμφασης.</a:t>
            </a:r>
          </a:p>
          <a:p>
            <a:pPr>
              <a:buClr>
                <a:srgbClr val="FF0000"/>
              </a:buClr>
            </a:pPr>
            <a:endParaRPr lang="el-GR" sz="2400" dirty="0" smtClean="0"/>
          </a:p>
          <a:p>
            <a:pPr>
              <a:buClr>
                <a:srgbClr val="FF0000"/>
              </a:buClr>
            </a:pPr>
            <a:r>
              <a:rPr lang="el-GR" sz="2400" dirty="0" smtClean="0"/>
              <a:t>Ωστόσο, υπάρχει ο πειρασμός να γίνει ανεξέλεγκτη ταξινόμηση της Π.Ο. . Ο λόγος είναι η αντιπάθεια των ανθρωπολόγων για τον απλοϊκό δυϊσμό που χαρακτήριζε τη </a:t>
            </a:r>
            <a:r>
              <a:rPr lang="el-GR" sz="2400" dirty="0" err="1" smtClean="0"/>
              <a:t>δομιστική</a:t>
            </a:r>
            <a:r>
              <a:rPr lang="el-GR" sz="2400" dirty="0" smtClean="0"/>
              <a:t> σκέψη στο απόγειο της. </a:t>
            </a:r>
          </a:p>
          <a:p>
            <a:pPr>
              <a:buClr>
                <a:srgbClr val="FF0000"/>
              </a:buClr>
            </a:pPr>
            <a:endParaRPr lang="el-GR" sz="2400" dirty="0" smtClean="0"/>
          </a:p>
          <a:p>
            <a:pPr>
              <a:buClr>
                <a:srgbClr val="FF0000"/>
              </a:buClr>
            </a:pPr>
            <a:r>
              <a:rPr lang="el-GR" sz="2400" dirty="0" smtClean="0"/>
              <a:t>Δυϊσμός: φιλοσοφική θεωρία που δέχεται ότι ο κόσμος ή η πραγματικότητα βασίζεται στην ύπαρξη δύο αρχών με ριζική διάκριση και ανομοιότητα. Ο ανθρωπολογικός δυϊσμός διχάζει τον άνθρωπο σε δύο στοιχεία σε σώμα και σε ψυχή.</a:t>
            </a:r>
            <a:endParaRPr lang="el-G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1143</TotalTime>
  <Words>4642</Words>
  <Application>Microsoft Office PowerPoint</Application>
  <PresentationFormat>Προβολή στην οθόνη (4:3)</PresentationFormat>
  <Paragraphs>245</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Τήξη</vt:lpstr>
      <vt:lpstr>ΠΟΛΙΤΙΣΜΙΚΗ ΟΙΚΕΙΟΤΗΤΑ Κοινωνική ποιητική στο έθνος-κράτος Michael Herzfeld</vt:lpstr>
      <vt:lpstr>Νέες σκέψεις για τη γεωπολιτική της πολιτισμικής οικειότητας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ΠΟΛΙΤΙΣΜΙΚΗ ΟΙΚΕΙΟΤΗΤΑ Κοινωνική ποιητική στο έθνος-κράτος Michael Herzfeld</dc:title>
  <dc:creator>User</dc:creator>
  <cp:lastModifiedBy>Θοδωρής-Νεκτάριος</cp:lastModifiedBy>
  <cp:revision>270</cp:revision>
  <dcterms:created xsi:type="dcterms:W3CDTF">2016-12-11T18:31:32Z</dcterms:created>
  <dcterms:modified xsi:type="dcterms:W3CDTF">2016-12-20T21:39:21Z</dcterms:modified>
</cp:coreProperties>
</file>