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52" r:id="rId1"/>
  </p:sldMasterIdLst>
  <p:notesMasterIdLst>
    <p:notesMasterId r:id="rId18"/>
  </p:notesMasterIdLst>
  <p:sldIdLst>
    <p:sldId id="256" r:id="rId2"/>
    <p:sldId id="261" r:id="rId3"/>
    <p:sldId id="273" r:id="rId4"/>
    <p:sldId id="260" r:id="rId5"/>
    <p:sldId id="257" r:id="rId6"/>
    <p:sldId id="270" r:id="rId7"/>
    <p:sldId id="263" r:id="rId8"/>
    <p:sldId id="264" r:id="rId9"/>
    <p:sldId id="265" r:id="rId10"/>
    <p:sldId id="267" r:id="rId11"/>
    <p:sldId id="268" r:id="rId12"/>
    <p:sldId id="271" r:id="rId13"/>
    <p:sldId id="258" r:id="rId14"/>
    <p:sldId id="272" r:id="rId15"/>
    <p:sldId id="269" r:id="rId16"/>
    <p:sldId id="259"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7E0000"/>
    <a:srgbClr val="336699"/>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114" y="-6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29C9C6-9BCF-48C0-B78E-6FA4720A13BA}" type="datetimeFigureOut">
              <a:rPr lang="el-GR" smtClean="0"/>
              <a:pPr/>
              <a:t>23/10/2015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D9E0AD-7ADB-45C6-9299-1D936C61F75D}" type="slidenum">
              <a:rPr lang="el-GR" smtClean="0"/>
              <a:pPr/>
              <a:t>‹#›</a:t>
            </a:fld>
            <a:endParaRPr lang="el-GR"/>
          </a:p>
        </p:txBody>
      </p:sp>
    </p:spTree>
    <p:extLst>
      <p:ext uri="{BB962C8B-B14F-4D97-AF65-F5344CB8AC3E}">
        <p14:creationId xmlns:p14="http://schemas.microsoft.com/office/powerpoint/2010/main" xmlns="" val="1576436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685800" y="1143000"/>
            <a:ext cx="5486400" cy="3086100"/>
          </a:xfrm>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6AD9E0AD-7ADB-45C6-9299-1D936C61F75D}" type="slidenum">
              <a:rPr lang="el-GR" smtClean="0"/>
              <a:pPr/>
              <a:t>1</a:t>
            </a:fld>
            <a:endParaRPr lang="el-GR"/>
          </a:p>
        </p:txBody>
      </p:sp>
    </p:spTree>
    <p:extLst>
      <p:ext uri="{BB962C8B-B14F-4D97-AF65-F5344CB8AC3E}">
        <p14:creationId xmlns:p14="http://schemas.microsoft.com/office/powerpoint/2010/main" xmlns="" val="3911731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6"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100052"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D483F03A-E5EE-4AA6-A504-C09E0A4AB7DD}" type="datetime1">
              <a:rPr lang="el-GR" smtClean="0"/>
              <a:t>23/10/2015</a:t>
            </a:fld>
            <a:endParaRPr lang="el-GR"/>
          </a:p>
        </p:txBody>
      </p:sp>
      <p:sp>
        <p:nvSpPr>
          <p:cNvPr id="5" name="Footer Placeholder 4"/>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
        <p:nvSpPr>
          <p:cNvPr id="6" name="Slide Number Placeholder 5"/>
          <p:cNvSpPr>
            <a:spLocks noGrp="1"/>
          </p:cNvSpPr>
          <p:nvPr>
            <p:ph type="sldNum" sz="quarter" idx="12"/>
          </p:nvPr>
        </p:nvSpPr>
        <p:spPr/>
        <p:txBody>
          <a:bodyPr/>
          <a:lstStyle/>
          <a:p>
            <a:fld id="{AC35D047-E5B7-4094-8950-93F7FF2D68A4}" type="slidenum">
              <a:rPr lang="el-GR" smtClean="0"/>
              <a:pPr/>
              <a:t>‹#›</a:t>
            </a:fld>
            <a:endParaRPr lang="el-GR"/>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60621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4612F6F0-1622-4B60-92C5-E34667424CC0}" type="datetime1">
              <a:rPr lang="el-GR" smtClean="0"/>
              <a:t>23/10/2015</a:t>
            </a:fld>
            <a:endParaRPr lang="el-GR"/>
          </a:p>
        </p:txBody>
      </p:sp>
      <p:sp>
        <p:nvSpPr>
          <p:cNvPr id="5" name="Footer Placeholder 4"/>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
        <p:nvSpPr>
          <p:cNvPr id="6" name="Slide Number Placeholder 5"/>
          <p:cNvSpPr>
            <a:spLocks noGrp="1"/>
          </p:cNvSpPr>
          <p:nvPr>
            <p:ph type="sldNum" sz="quarter" idx="12"/>
          </p:nvPr>
        </p:nvSpPr>
        <p:spPr/>
        <p:txBody>
          <a:bodyPr/>
          <a:lstStyle/>
          <a:p>
            <a:fld id="{AC35D047-E5B7-4094-8950-93F7FF2D68A4}" type="slidenum">
              <a:rPr lang="el-GR" smtClean="0"/>
              <a:pPr/>
              <a:t>‹#›</a:t>
            </a:fld>
            <a:endParaRPr lang="el-GR"/>
          </a:p>
        </p:txBody>
      </p:sp>
    </p:spTree>
    <p:extLst>
      <p:ext uri="{BB962C8B-B14F-4D97-AF65-F5344CB8AC3E}">
        <p14:creationId xmlns:p14="http://schemas.microsoft.com/office/powerpoint/2010/main" xmlns="" val="4014822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6"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899" y="412302"/>
            <a:ext cx="2628900" cy="5759898"/>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38199" y="412302"/>
            <a:ext cx="7734300" cy="5759898"/>
          </a:xfrm>
        </p:spPr>
        <p:txBody>
          <a:bodyPr vert="eaVert" lIns="45720" tIns="0" rIns="45720" bIns="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DD58F7BC-8ECF-4983-ACC3-B7A9873E0831}" type="datetime1">
              <a:rPr lang="el-GR" smtClean="0"/>
              <a:t>23/10/2015</a:t>
            </a:fld>
            <a:endParaRPr lang="el-GR"/>
          </a:p>
        </p:txBody>
      </p:sp>
      <p:sp>
        <p:nvSpPr>
          <p:cNvPr id="5" name="Footer Placeholder 4"/>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
        <p:nvSpPr>
          <p:cNvPr id="6" name="Slide Number Placeholder 5"/>
          <p:cNvSpPr>
            <a:spLocks noGrp="1"/>
          </p:cNvSpPr>
          <p:nvPr>
            <p:ph type="sldNum" sz="quarter" idx="12"/>
          </p:nvPr>
        </p:nvSpPr>
        <p:spPr/>
        <p:txBody>
          <a:bodyPr/>
          <a:lstStyle/>
          <a:p>
            <a:fld id="{AC35D047-E5B7-4094-8950-93F7FF2D68A4}" type="slidenum">
              <a:rPr lang="el-GR" smtClean="0"/>
              <a:pPr/>
              <a:t>‹#›</a:t>
            </a:fld>
            <a:endParaRPr lang="el-GR"/>
          </a:p>
        </p:txBody>
      </p:sp>
    </p:spTree>
    <p:extLst>
      <p:ext uri="{BB962C8B-B14F-4D97-AF65-F5344CB8AC3E}">
        <p14:creationId xmlns:p14="http://schemas.microsoft.com/office/powerpoint/2010/main" xmlns="" val="1008477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5C1B7A93-03CD-44E1-B86F-EA16EE9E4C44}" type="datetime1">
              <a:rPr lang="el-GR" smtClean="0"/>
              <a:t>23/10/2015</a:t>
            </a:fld>
            <a:endParaRPr lang="el-GR"/>
          </a:p>
        </p:txBody>
      </p:sp>
      <p:sp>
        <p:nvSpPr>
          <p:cNvPr id="5" name="Footer Placeholder 4"/>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
        <p:nvSpPr>
          <p:cNvPr id="6" name="Slide Number Placeholder 5"/>
          <p:cNvSpPr>
            <a:spLocks noGrp="1"/>
          </p:cNvSpPr>
          <p:nvPr>
            <p:ph type="sldNum" sz="quarter" idx="12"/>
          </p:nvPr>
        </p:nvSpPr>
        <p:spPr/>
        <p:txBody>
          <a:bodyPr/>
          <a:lstStyle/>
          <a:p>
            <a:fld id="{AC35D047-E5B7-4094-8950-93F7FF2D68A4}" type="slidenum">
              <a:rPr lang="el-GR" smtClean="0"/>
              <a:pPr/>
              <a:t>‹#›</a:t>
            </a:fld>
            <a:endParaRPr lang="el-GR"/>
          </a:p>
        </p:txBody>
      </p:sp>
    </p:spTree>
    <p:extLst>
      <p:ext uri="{BB962C8B-B14F-4D97-AF65-F5344CB8AC3E}">
        <p14:creationId xmlns:p14="http://schemas.microsoft.com/office/powerpoint/2010/main" xmlns="" val="2602331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6"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0161B8C-16CD-4251-8CC9-806570BCAE86}" type="datetime1">
              <a:rPr lang="el-GR" smtClean="0"/>
              <a:t>23/10/2015</a:t>
            </a:fld>
            <a:endParaRPr lang="el-GR"/>
          </a:p>
        </p:txBody>
      </p:sp>
      <p:sp>
        <p:nvSpPr>
          <p:cNvPr id="5" name="Footer Placeholder 4"/>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
        <p:nvSpPr>
          <p:cNvPr id="6" name="Slide Number Placeholder 5"/>
          <p:cNvSpPr>
            <a:spLocks noGrp="1"/>
          </p:cNvSpPr>
          <p:nvPr>
            <p:ph type="sldNum" sz="quarter" idx="12"/>
          </p:nvPr>
        </p:nvSpPr>
        <p:spPr/>
        <p:txBody>
          <a:bodyPr/>
          <a:lstStyle/>
          <a:p>
            <a:fld id="{AC35D047-E5B7-4094-8950-93F7FF2D68A4}" type="slidenum">
              <a:rPr lang="el-GR" smtClean="0"/>
              <a:pPr/>
              <a:t>‹#›</a:t>
            </a:fld>
            <a:endParaRPr lang="el-GR"/>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345232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AAECA3EB-2B55-4F28-B8A4-B6475EC6A378}" type="datetime1">
              <a:rPr lang="el-GR" smtClean="0"/>
              <a:t>23/10/2015</a:t>
            </a:fld>
            <a:endParaRPr lang="el-GR"/>
          </a:p>
        </p:txBody>
      </p:sp>
      <p:sp>
        <p:nvSpPr>
          <p:cNvPr id="6" name="Footer Placeholder 5"/>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
        <p:nvSpPr>
          <p:cNvPr id="7" name="Slide Number Placeholder 6"/>
          <p:cNvSpPr>
            <a:spLocks noGrp="1"/>
          </p:cNvSpPr>
          <p:nvPr>
            <p:ph type="sldNum" sz="quarter" idx="12"/>
          </p:nvPr>
        </p:nvSpPr>
        <p:spPr/>
        <p:txBody>
          <a:bodyPr/>
          <a:lstStyle/>
          <a:p>
            <a:fld id="{AC35D047-E5B7-4094-8950-93F7FF2D68A4}" type="slidenum">
              <a:rPr lang="el-GR" smtClean="0"/>
              <a:pPr/>
              <a:t>‹#›</a:t>
            </a:fld>
            <a:endParaRPr lang="el-GR"/>
          </a:p>
        </p:txBody>
      </p:sp>
    </p:spTree>
    <p:extLst>
      <p:ext uri="{BB962C8B-B14F-4D97-AF65-F5344CB8AC3E}">
        <p14:creationId xmlns:p14="http://schemas.microsoft.com/office/powerpoint/2010/main" xmlns="" val="3395622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97280" y="2582334"/>
            <a:ext cx="4937760" cy="3378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217920" y="2582334"/>
            <a:ext cx="4937760" cy="3378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DF06AC33-7272-46C4-B9BE-903B8A59EA59}" type="datetime1">
              <a:rPr lang="el-GR" smtClean="0"/>
              <a:t>23/10/2015</a:t>
            </a:fld>
            <a:endParaRPr lang="el-GR"/>
          </a:p>
        </p:txBody>
      </p:sp>
      <p:sp>
        <p:nvSpPr>
          <p:cNvPr id="8" name="Footer Placeholder 7"/>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
        <p:nvSpPr>
          <p:cNvPr id="9" name="Slide Number Placeholder 8"/>
          <p:cNvSpPr>
            <a:spLocks noGrp="1"/>
          </p:cNvSpPr>
          <p:nvPr>
            <p:ph type="sldNum" sz="quarter" idx="12"/>
          </p:nvPr>
        </p:nvSpPr>
        <p:spPr/>
        <p:txBody>
          <a:bodyPr/>
          <a:lstStyle/>
          <a:p>
            <a:fld id="{AC35D047-E5B7-4094-8950-93F7FF2D68A4}" type="slidenum">
              <a:rPr lang="el-GR" smtClean="0"/>
              <a:pPr/>
              <a:t>‹#›</a:t>
            </a:fld>
            <a:endParaRPr lang="el-GR"/>
          </a:p>
        </p:txBody>
      </p:sp>
    </p:spTree>
    <p:extLst>
      <p:ext uri="{BB962C8B-B14F-4D97-AF65-F5344CB8AC3E}">
        <p14:creationId xmlns:p14="http://schemas.microsoft.com/office/powerpoint/2010/main" xmlns="" val="3627680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DECB4B99-32B1-4653-8B57-106F1854D17B}" type="datetime1">
              <a:rPr lang="el-GR" smtClean="0"/>
              <a:t>23/10/2015</a:t>
            </a:fld>
            <a:endParaRPr lang="el-GR"/>
          </a:p>
        </p:txBody>
      </p:sp>
      <p:sp>
        <p:nvSpPr>
          <p:cNvPr id="4" name="Footer Placeholder 3"/>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
        <p:nvSpPr>
          <p:cNvPr id="5" name="Slide Number Placeholder 4"/>
          <p:cNvSpPr>
            <a:spLocks noGrp="1"/>
          </p:cNvSpPr>
          <p:nvPr>
            <p:ph type="sldNum" sz="quarter" idx="12"/>
          </p:nvPr>
        </p:nvSpPr>
        <p:spPr/>
        <p:txBody>
          <a:bodyPr/>
          <a:lstStyle/>
          <a:p>
            <a:fld id="{AC35D047-E5B7-4094-8950-93F7FF2D68A4}" type="slidenum">
              <a:rPr lang="el-GR" smtClean="0"/>
              <a:pPr/>
              <a:t>‹#›</a:t>
            </a:fld>
            <a:endParaRPr lang="el-GR"/>
          </a:p>
        </p:txBody>
      </p:sp>
    </p:spTree>
    <p:extLst>
      <p:ext uri="{BB962C8B-B14F-4D97-AF65-F5344CB8AC3E}">
        <p14:creationId xmlns:p14="http://schemas.microsoft.com/office/powerpoint/2010/main" xmlns="" val="514823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6"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C4CB08E-5C82-46CF-8A5B-DF512FB2E45D}" type="datetime1">
              <a:rPr lang="el-GR" smtClean="0"/>
              <a:t>23/10/2015</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
        <p:nvSpPr>
          <p:cNvPr id="9" name="Slide Number Placeholder 8"/>
          <p:cNvSpPr>
            <a:spLocks noGrp="1"/>
          </p:cNvSpPr>
          <p:nvPr>
            <p:ph type="sldNum" sz="quarter" idx="12"/>
          </p:nvPr>
        </p:nvSpPr>
        <p:spPr/>
        <p:txBody>
          <a:bodyPr/>
          <a:lstStyle/>
          <a:p>
            <a:fld id="{AC35D047-E5B7-4094-8950-93F7FF2D68A4}" type="slidenum">
              <a:rPr lang="el-GR" smtClean="0"/>
              <a:pPr/>
              <a:t>‹#›</a:t>
            </a:fld>
            <a:endParaRPr lang="el-GR"/>
          </a:p>
        </p:txBody>
      </p:sp>
    </p:spTree>
    <p:extLst>
      <p:ext uri="{BB962C8B-B14F-4D97-AF65-F5344CB8AC3E}">
        <p14:creationId xmlns:p14="http://schemas.microsoft.com/office/powerpoint/2010/main" xmlns="" val="939594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2" y="0"/>
            <a:ext cx="6400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1" y="594359"/>
            <a:ext cx="3200400" cy="2286000"/>
          </a:xfrm>
        </p:spPr>
        <p:txBody>
          <a:bodyPr anchor="b">
            <a:normAutofit/>
          </a:bodyPr>
          <a:lstStyle>
            <a:lvl1pPr>
              <a:defRPr sz="3600" b="0">
                <a:solidFill>
                  <a:srgbClr val="FFFFFF"/>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800602" y="731520"/>
            <a:ext cx="6492240" cy="5257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457201"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a:xfrm>
            <a:off x="465511" y="6459786"/>
            <a:ext cx="2618510" cy="365125"/>
          </a:xfrm>
        </p:spPr>
        <p:txBody>
          <a:bodyPr/>
          <a:lstStyle>
            <a:lvl1pPr algn="l">
              <a:defRPr/>
            </a:lvl1pPr>
          </a:lstStyle>
          <a:p>
            <a:fld id="{A64B0488-B32B-4A83-9401-D9D9680D7E3C}" type="datetime1">
              <a:rPr lang="el-GR" smtClean="0"/>
              <a:t>23/10/2015</a:t>
            </a:fld>
            <a:endParaRPr lang="el-GR"/>
          </a:p>
        </p:txBody>
      </p:sp>
      <p:sp>
        <p:nvSpPr>
          <p:cNvPr id="6" name="Footer Placeholder 5"/>
          <p:cNvSpPr>
            <a:spLocks noGrp="1"/>
          </p:cNvSpPr>
          <p:nvPr>
            <p:ph type="ftr" sz="quarter" idx="11"/>
          </p:nvPr>
        </p:nvSpPr>
        <p:spPr>
          <a:xfrm>
            <a:off x="4800600" y="6459786"/>
            <a:ext cx="4648201" cy="365125"/>
          </a:xfrm>
        </p:spPr>
        <p:txBody>
          <a:bodyPr/>
          <a:lstStyle>
            <a:lvl1pPr algn="l">
              <a:defRPr>
                <a:solidFill>
                  <a:schemeClr val="tx2"/>
                </a:solidFill>
              </a:defRPr>
            </a:lvl1p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C35D047-E5B7-4094-8950-93F7FF2D68A4}" type="slidenum">
              <a:rPr lang="el-GR" smtClean="0"/>
              <a:pPr/>
              <a:t>‹#›</a:t>
            </a:fld>
            <a:endParaRPr lang="el-GR"/>
          </a:p>
        </p:txBody>
      </p:sp>
    </p:spTree>
    <p:extLst>
      <p:ext uri="{BB962C8B-B14F-4D97-AF65-F5344CB8AC3E}">
        <p14:creationId xmlns:p14="http://schemas.microsoft.com/office/powerpoint/2010/main" xmlns="" val="1174088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6"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1" y="5074920"/>
            <a:ext cx="10113644" cy="822960"/>
          </a:xfrm>
        </p:spPr>
        <p:txBody>
          <a:bodyPr lIns="91440" tIns="0" rIns="91440" bIns="0" anchor="b">
            <a:noAutofit/>
          </a:bodyPr>
          <a:lstStyle>
            <a:lvl1pPr>
              <a:defRPr sz="3600" b="0">
                <a:solidFill>
                  <a:srgbClr val="FFFFFF"/>
                </a:solidFill>
              </a:defRPr>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4" y="0"/>
            <a:ext cx="12191986"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1"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06054EC8-40FF-4C3B-B0DB-98F04B3C801B}" type="datetime1">
              <a:rPr lang="el-GR" smtClean="0"/>
              <a:t>23/10/2015</a:t>
            </a:fld>
            <a:endParaRPr lang="el-GR"/>
          </a:p>
        </p:txBody>
      </p:sp>
      <p:sp>
        <p:nvSpPr>
          <p:cNvPr id="6" name="Footer Placeholder 5"/>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
        <p:nvSpPr>
          <p:cNvPr id="7" name="Slide Number Placeholder 6"/>
          <p:cNvSpPr>
            <a:spLocks noGrp="1"/>
          </p:cNvSpPr>
          <p:nvPr>
            <p:ph type="sldNum" sz="quarter" idx="12"/>
          </p:nvPr>
        </p:nvSpPr>
        <p:spPr/>
        <p:txBody>
          <a:bodyPr/>
          <a:lstStyle/>
          <a:p>
            <a:fld id="{AC35D047-E5B7-4094-8950-93F7FF2D68A4}" type="slidenum">
              <a:rPr lang="el-GR" smtClean="0"/>
              <a:pPr/>
              <a:t>‹#›</a:t>
            </a:fld>
            <a:endParaRPr lang="el-GR"/>
          </a:p>
        </p:txBody>
      </p:sp>
    </p:spTree>
    <p:extLst>
      <p:ext uri="{BB962C8B-B14F-4D97-AF65-F5344CB8AC3E}">
        <p14:creationId xmlns:p14="http://schemas.microsoft.com/office/powerpoint/2010/main" xmlns="" val="2432790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2"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4" y="6334316"/>
            <a:ext cx="12191986"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97282" y="6459786"/>
            <a:ext cx="2472270" cy="365125"/>
          </a:xfrm>
          <a:prstGeom prst="rect">
            <a:avLst/>
          </a:prstGeom>
        </p:spPr>
        <p:txBody>
          <a:bodyPr vert="horz" lIns="91440" tIns="45720" rIns="91440" bIns="45720" rtlCol="0" anchor="ctr"/>
          <a:lstStyle>
            <a:lvl1pPr algn="l">
              <a:defRPr sz="900">
                <a:solidFill>
                  <a:srgbClr val="FFFFFF"/>
                </a:solidFill>
              </a:defRPr>
            </a:lvl1pPr>
          </a:lstStyle>
          <a:p>
            <a:fld id="{969CD8F9-4293-4A36-8CBF-30389F25A43D}" type="datetime1">
              <a:rPr lang="el-GR" smtClean="0"/>
              <a:t>23/10/2015</a:t>
            </a:fld>
            <a:endParaRPr lang="el-GR"/>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
        <p:nvSpPr>
          <p:cNvPr id="6" name="Slide Number Placeholder 5"/>
          <p:cNvSpPr>
            <a:spLocks noGrp="1"/>
          </p:cNvSpPr>
          <p:nvPr>
            <p:ph type="sldNum" sz="quarter" idx="4"/>
          </p:nvPr>
        </p:nvSpPr>
        <p:spPr>
          <a:xfrm>
            <a:off x="9900459" y="6459786"/>
            <a:ext cx="1312025" cy="365125"/>
          </a:xfrm>
          <a:prstGeom prst="rect">
            <a:avLst/>
          </a:prstGeom>
        </p:spPr>
        <p:txBody>
          <a:bodyPr vert="horz" lIns="91440" tIns="45720" rIns="91440" bIns="45720" rtlCol="0" anchor="ctr"/>
          <a:lstStyle>
            <a:lvl1pPr algn="r">
              <a:defRPr sz="1050">
                <a:solidFill>
                  <a:srgbClr val="FFFFFF"/>
                </a:solidFill>
              </a:defRPr>
            </a:lvl1pPr>
          </a:lstStyle>
          <a:p>
            <a:fld id="{AC35D047-E5B7-4094-8950-93F7FF2D68A4}" type="slidenum">
              <a:rPr lang="el-GR" smtClean="0"/>
              <a:pPr/>
              <a:t>‹#›</a:t>
            </a:fld>
            <a:endParaRPr lang="el-GR"/>
          </a:p>
        </p:txBody>
      </p:sp>
      <p:cxnSp>
        <p:nvCxnSpPr>
          <p:cNvPr id="10" name="Straight Connector 9"/>
          <p:cNvCxnSpPr/>
          <p:nvPr/>
        </p:nvCxnSpPr>
        <p:spPr>
          <a:xfrm>
            <a:off x="1193533"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287175307"/>
      </p:ext>
    </p:extLst>
  </p:cSld>
  <p:clrMap bg1="lt1" tx1="dk1" bg2="lt2" tx2="dk2" accent1="accent1" accent2="accent2" accent3="accent3" accent4="accent4" accent5="accent5" accent6="accent6" hlink="hlink" folHlink="folHlink"/>
  <p:sldLayoutIdLst>
    <p:sldLayoutId id="2147484053" r:id="rId1"/>
    <p:sldLayoutId id="2147484054" r:id="rId2"/>
    <p:sldLayoutId id="2147484055" r:id="rId3"/>
    <p:sldLayoutId id="2147484056" r:id="rId4"/>
    <p:sldLayoutId id="2147484057" r:id="rId5"/>
    <p:sldLayoutId id="2147484058" r:id="rId6"/>
    <p:sldLayoutId id="2147484059" r:id="rId7"/>
    <p:sldLayoutId id="2147484060" r:id="rId8"/>
    <p:sldLayoutId id="2147484061" r:id="rId9"/>
    <p:sldLayoutId id="2147484062" r:id="rId10"/>
    <p:sldLayoutId id="2147484063"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slide" Target="slide9.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z="4800" dirty="0" smtClean="0"/>
              <a:t>Η εμπειρικά θεμελιωμένη θεωρία </a:t>
            </a:r>
            <a:r>
              <a:rPr lang="el-GR" sz="4000" dirty="0" smtClean="0"/>
              <a:t>(</a:t>
            </a:r>
            <a:r>
              <a:rPr lang="en-US" sz="4000" dirty="0" smtClean="0"/>
              <a:t>Grounded Theory)</a:t>
            </a:r>
            <a:endParaRPr lang="el-GR" sz="4000" dirty="0"/>
          </a:p>
        </p:txBody>
      </p:sp>
      <p:sp>
        <p:nvSpPr>
          <p:cNvPr id="3" name="Υπότιτλος 2"/>
          <p:cNvSpPr>
            <a:spLocks noGrp="1"/>
          </p:cNvSpPr>
          <p:nvPr>
            <p:ph type="subTitle" idx="1"/>
          </p:nvPr>
        </p:nvSpPr>
        <p:spPr/>
        <p:txBody>
          <a:bodyPr>
            <a:normAutofit/>
          </a:bodyPr>
          <a:lstStyle/>
          <a:p>
            <a:r>
              <a:rPr lang="el-GR" sz="1800" dirty="0" err="1" smtClean="0"/>
              <a:t>Πηνελοπη</a:t>
            </a:r>
            <a:r>
              <a:rPr lang="el-GR" sz="1800" dirty="0" smtClean="0"/>
              <a:t> </a:t>
            </a:r>
            <a:r>
              <a:rPr lang="el-GR" sz="1800" dirty="0" err="1" smtClean="0"/>
              <a:t>παπαδοπουλου</a:t>
            </a:r>
            <a:endParaRPr lang="el-GR" sz="1800" dirty="0" smtClean="0"/>
          </a:p>
          <a:p>
            <a:r>
              <a:rPr lang="el-GR" sz="1800" dirty="0" err="1" smtClean="0"/>
              <a:t>Επικουρη</a:t>
            </a:r>
            <a:r>
              <a:rPr lang="el-GR" sz="1800" dirty="0" smtClean="0"/>
              <a:t> </a:t>
            </a:r>
            <a:r>
              <a:rPr lang="el-GR" sz="1800" dirty="0" err="1" smtClean="0"/>
              <a:t>καθηγητρια</a:t>
            </a:r>
            <a:r>
              <a:rPr lang="el-GR" sz="1800" dirty="0" smtClean="0"/>
              <a:t> </a:t>
            </a:r>
            <a:r>
              <a:rPr lang="el-GR" sz="1800" dirty="0" err="1" smtClean="0"/>
              <a:t>πτν-πδμ</a:t>
            </a:r>
            <a:endParaRPr lang="el-GR" sz="1800" dirty="0"/>
          </a:p>
        </p:txBody>
      </p:sp>
    </p:spTree>
    <p:extLst>
      <p:ext uri="{BB962C8B-B14F-4D97-AF65-F5344CB8AC3E}">
        <p14:creationId xmlns:p14="http://schemas.microsoft.com/office/powerpoint/2010/main" xmlns="" val="50247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3 - Θέση υποσέλιδου"/>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pic>
        <p:nvPicPr>
          <p:cNvPr id="1026" name="Picture 2"/>
          <p:cNvPicPr>
            <a:picLocks noGrp="1" noChangeAspect="1" noChangeArrowheads="1"/>
          </p:cNvPicPr>
          <p:nvPr>
            <p:ph idx="1"/>
          </p:nvPr>
        </p:nvPicPr>
        <p:blipFill>
          <a:blip r:embed="rId2" cstate="print"/>
          <a:srcRect r="7419"/>
          <a:stretch>
            <a:fillRect/>
          </a:stretch>
        </p:blipFill>
        <p:spPr bwMode="auto">
          <a:xfrm>
            <a:off x="1470818" y="1846264"/>
            <a:ext cx="10059922" cy="5011737"/>
          </a:xfrm>
          <a:prstGeom prst="rect">
            <a:avLst/>
          </a:prstGeom>
          <a:noFill/>
          <a:ln w="9525">
            <a:noFill/>
            <a:miter lim="800000"/>
            <a:headEnd/>
            <a:tailEnd/>
          </a:ln>
        </p:spPr>
      </p:pic>
      <p:sp>
        <p:nvSpPr>
          <p:cNvPr id="7" name="6 - Στρογγυλεμένο ορθογώνιο"/>
          <p:cNvSpPr/>
          <p:nvPr/>
        </p:nvSpPr>
        <p:spPr>
          <a:xfrm>
            <a:off x="30997" y="2402237"/>
            <a:ext cx="1317356" cy="805912"/>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rgbClr val="C00000"/>
                </a:solidFill>
              </a:rPr>
              <a:t>Κωδικοί</a:t>
            </a:r>
            <a:endParaRPr lang="el-GR" b="1" dirty="0">
              <a:solidFill>
                <a:srgbClr val="C00000"/>
              </a:solidFill>
            </a:endParaRPr>
          </a:p>
        </p:txBody>
      </p:sp>
      <p:cxnSp>
        <p:nvCxnSpPr>
          <p:cNvPr id="9" name="8 - Ευθύγραμμο βέλος σύνδεσης"/>
          <p:cNvCxnSpPr>
            <a:stCxn id="7" idx="3"/>
          </p:cNvCxnSpPr>
          <p:nvPr/>
        </p:nvCxnSpPr>
        <p:spPr>
          <a:xfrm flipV="1">
            <a:off x="1348353" y="2634713"/>
            <a:ext cx="557940" cy="170481"/>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a:stCxn id="7" idx="3"/>
          </p:cNvCxnSpPr>
          <p:nvPr/>
        </p:nvCxnSpPr>
        <p:spPr>
          <a:xfrm>
            <a:off x="1348353" y="2805194"/>
            <a:ext cx="573438" cy="263471"/>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12 - Ευθύγραμμο βέλος σύνδεσης"/>
          <p:cNvCxnSpPr>
            <a:stCxn id="7" idx="3"/>
          </p:cNvCxnSpPr>
          <p:nvPr/>
        </p:nvCxnSpPr>
        <p:spPr>
          <a:xfrm>
            <a:off x="1348353" y="2805194"/>
            <a:ext cx="542441" cy="2061275"/>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14 - Ευθύγραμμο βέλος σύνδεσης"/>
          <p:cNvCxnSpPr>
            <a:stCxn id="7" idx="3"/>
          </p:cNvCxnSpPr>
          <p:nvPr/>
        </p:nvCxnSpPr>
        <p:spPr>
          <a:xfrm>
            <a:off x="1348353" y="2805194"/>
            <a:ext cx="573438" cy="2991173"/>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6" name="15 - Διάγραμμα ροής: Διεργασία"/>
          <p:cNvSpPr/>
          <p:nvPr/>
        </p:nvSpPr>
        <p:spPr>
          <a:xfrm>
            <a:off x="2898184" y="294469"/>
            <a:ext cx="1441342" cy="40295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dirty="0" smtClean="0">
                <a:solidFill>
                  <a:srgbClr val="C00000"/>
                </a:solidFill>
              </a:rPr>
              <a:t>ΠΧΕΓΑ</a:t>
            </a:r>
            <a:endParaRPr lang="el-GR" sz="3200" dirty="0">
              <a:solidFill>
                <a:srgbClr val="C00000"/>
              </a:solidFill>
            </a:endParaRPr>
          </a:p>
        </p:txBody>
      </p:sp>
      <p:sp>
        <p:nvSpPr>
          <p:cNvPr id="17" name="16 - Διάγραμμα ροής: Διεργασία"/>
          <p:cNvSpPr/>
          <p:nvPr/>
        </p:nvSpPr>
        <p:spPr>
          <a:xfrm>
            <a:off x="3004086" y="834327"/>
            <a:ext cx="1441342" cy="40295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3200" dirty="0" smtClean="0">
                <a:solidFill>
                  <a:srgbClr val="C00000"/>
                </a:solidFill>
              </a:rPr>
              <a:t>ΠΧΕΙ</a:t>
            </a:r>
            <a:endParaRPr lang="el-GR" sz="3200" dirty="0">
              <a:solidFill>
                <a:srgbClr val="C00000"/>
              </a:solidFill>
            </a:endParaRPr>
          </a:p>
        </p:txBody>
      </p:sp>
      <p:sp>
        <p:nvSpPr>
          <p:cNvPr id="18" name="17 - Διάγραμμα ροής: Διεργασία"/>
          <p:cNvSpPr/>
          <p:nvPr/>
        </p:nvSpPr>
        <p:spPr>
          <a:xfrm>
            <a:off x="2960176" y="216977"/>
            <a:ext cx="774916" cy="1162373"/>
          </a:xfrm>
          <a:prstGeom prst="flowChartProcess">
            <a:avLst/>
          </a:prstGeom>
          <a:noFill/>
          <a:ln>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 name="18 - TextBox"/>
          <p:cNvSpPr txBox="1"/>
          <p:nvPr/>
        </p:nvSpPr>
        <p:spPr>
          <a:xfrm>
            <a:off x="232477" y="216977"/>
            <a:ext cx="2371241" cy="923330"/>
          </a:xfrm>
          <a:prstGeom prst="rect">
            <a:avLst/>
          </a:prstGeom>
          <a:noFill/>
        </p:spPr>
        <p:txBody>
          <a:bodyPr wrap="square" rtlCol="0">
            <a:spAutoFit/>
          </a:bodyPr>
          <a:lstStyle/>
          <a:p>
            <a:r>
              <a:rPr lang="el-GR" b="1" dirty="0" smtClean="0">
                <a:solidFill>
                  <a:srgbClr val="336699"/>
                </a:solidFill>
              </a:rPr>
              <a:t>Γνώση του χώρου επίσκεψης από τους εκπαιδευτικού</a:t>
            </a:r>
            <a:endParaRPr lang="el-GR" b="1" dirty="0">
              <a:solidFill>
                <a:srgbClr val="336699"/>
              </a:solidFill>
            </a:endParaRPr>
          </a:p>
        </p:txBody>
      </p:sp>
      <p:cxnSp>
        <p:nvCxnSpPr>
          <p:cNvPr id="21" name="20 - Ευθύγραμμο βέλος σύνδεσης"/>
          <p:cNvCxnSpPr>
            <a:endCxn id="18" idx="1"/>
          </p:cNvCxnSpPr>
          <p:nvPr/>
        </p:nvCxnSpPr>
        <p:spPr>
          <a:xfrm>
            <a:off x="2231754" y="712921"/>
            <a:ext cx="728420" cy="85242"/>
          </a:xfrm>
          <a:prstGeom prst="straightConnector1">
            <a:avLst/>
          </a:prstGeom>
          <a:ln>
            <a:solidFill>
              <a:srgbClr val="336699"/>
            </a:solidFill>
            <a:tailEnd type="arrow"/>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3" cstate="print"/>
          <a:srcRect/>
          <a:stretch>
            <a:fillRect/>
          </a:stretch>
        </p:blipFill>
        <p:spPr bwMode="auto">
          <a:xfrm>
            <a:off x="4525750" y="300926"/>
            <a:ext cx="7077076" cy="304800"/>
          </a:xfrm>
          <a:prstGeom prst="rect">
            <a:avLst/>
          </a:prstGeom>
          <a:noFill/>
          <a:ln w="9525">
            <a:noFill/>
            <a:miter lim="800000"/>
            <a:headEnd/>
            <a:tailEnd/>
          </a:ln>
        </p:spPr>
      </p:pic>
      <p:sp>
        <p:nvSpPr>
          <p:cNvPr id="27" name="26 - Έλλειψη"/>
          <p:cNvSpPr/>
          <p:nvPr/>
        </p:nvSpPr>
        <p:spPr>
          <a:xfrm>
            <a:off x="3688600" y="340964"/>
            <a:ext cx="511444" cy="371959"/>
          </a:xfrm>
          <a:prstGeom prst="ellipse">
            <a:avLst/>
          </a:prstGeom>
          <a:noFill/>
          <a:ln w="28575">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028" name="Picture 4"/>
          <p:cNvPicPr>
            <a:picLocks noChangeAspect="1" noChangeArrowheads="1"/>
          </p:cNvPicPr>
          <p:nvPr/>
        </p:nvPicPr>
        <p:blipFill>
          <a:blip r:embed="rId4" cstate="print"/>
          <a:srcRect/>
          <a:stretch>
            <a:fillRect/>
          </a:stretch>
        </p:blipFill>
        <p:spPr bwMode="auto">
          <a:xfrm>
            <a:off x="4632137" y="933935"/>
            <a:ext cx="5686425" cy="247650"/>
          </a:xfrm>
          <a:prstGeom prst="rect">
            <a:avLst/>
          </a:prstGeom>
          <a:noFill/>
          <a:ln w="9525">
            <a:noFill/>
            <a:miter lim="800000"/>
            <a:headEnd/>
            <a:tailEnd/>
          </a:ln>
        </p:spPr>
      </p:pic>
      <p:sp>
        <p:nvSpPr>
          <p:cNvPr id="29" name="28 - Έλλειψη"/>
          <p:cNvSpPr/>
          <p:nvPr/>
        </p:nvSpPr>
        <p:spPr>
          <a:xfrm>
            <a:off x="3719596" y="898902"/>
            <a:ext cx="356460" cy="402956"/>
          </a:xfrm>
          <a:prstGeom prst="ellipse">
            <a:avLst/>
          </a:prstGeom>
          <a:noFill/>
          <a:ln w="28575">
            <a:solidFill>
              <a:srgbClr val="0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0" name="29 - Δεξιό βέλος">
            <a:hlinkClick r:id="rId5" action="ppaction://hlinksldjump"/>
          </p:cNvPr>
          <p:cNvSpPr/>
          <p:nvPr/>
        </p:nvSpPr>
        <p:spPr>
          <a:xfrm>
            <a:off x="11613398" y="6261316"/>
            <a:ext cx="366793" cy="3254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1" name="30 - TextBox"/>
          <p:cNvSpPr txBox="1"/>
          <p:nvPr/>
        </p:nvSpPr>
        <p:spPr>
          <a:xfrm>
            <a:off x="10290876" y="557940"/>
            <a:ext cx="1901125" cy="646331"/>
          </a:xfrm>
          <a:prstGeom prst="rect">
            <a:avLst/>
          </a:prstGeom>
          <a:noFill/>
        </p:spPr>
        <p:txBody>
          <a:bodyPr wrap="square" rtlCol="0">
            <a:spAutoFit/>
          </a:bodyPr>
          <a:lstStyle/>
          <a:p>
            <a:r>
              <a:rPr lang="el-GR" b="1" dirty="0" smtClean="0">
                <a:solidFill>
                  <a:srgbClr val="7E0000"/>
                </a:solidFill>
                <a:effectLst>
                  <a:outerShdw blurRad="38100" dist="38100" dir="2700000" algn="tl">
                    <a:srgbClr val="000000">
                      <a:alpha val="43137"/>
                    </a:srgbClr>
                  </a:outerShdw>
                </a:effectLst>
              </a:rPr>
              <a:t>Διαστάσεις της κατηγορίας</a:t>
            </a:r>
            <a:endParaRPr lang="el-GR" b="1" dirty="0">
              <a:solidFill>
                <a:srgbClr val="7E0000"/>
              </a:solidFill>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000"/>
                                        <p:tgtEl>
                                          <p:spTgt spid="13"/>
                                        </p:tgtEl>
                                      </p:cBhvr>
                                    </p:animEffect>
                                    <p:anim calcmode="lin" valueType="num">
                                      <p:cBhvr>
                                        <p:cTn id="23" dur="1000" fill="hold"/>
                                        <p:tgtEl>
                                          <p:spTgt spid="13"/>
                                        </p:tgtEl>
                                        <p:attrNameLst>
                                          <p:attrName>ppt_x</p:attrName>
                                        </p:attrNameLst>
                                      </p:cBhvr>
                                      <p:tavLst>
                                        <p:tav tm="0">
                                          <p:val>
                                            <p:strVal val="#ppt_x"/>
                                          </p:val>
                                        </p:tav>
                                        <p:tav tm="100000">
                                          <p:val>
                                            <p:strVal val="#ppt_x"/>
                                          </p:val>
                                        </p:tav>
                                      </p:tavLst>
                                    </p:anim>
                                    <p:anim calcmode="lin" valueType="num">
                                      <p:cBhvr>
                                        <p:cTn id="24" dur="1000" fill="hold"/>
                                        <p:tgtEl>
                                          <p:spTgt spid="13"/>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1000"/>
                                        <p:tgtEl>
                                          <p:spTgt spid="15"/>
                                        </p:tgtEl>
                                      </p:cBhvr>
                                    </p:animEffect>
                                    <p:anim calcmode="lin" valueType="num">
                                      <p:cBhvr>
                                        <p:cTn id="28" dur="1000" fill="hold"/>
                                        <p:tgtEl>
                                          <p:spTgt spid="15"/>
                                        </p:tgtEl>
                                        <p:attrNameLst>
                                          <p:attrName>ppt_x</p:attrName>
                                        </p:attrNameLst>
                                      </p:cBhvr>
                                      <p:tavLst>
                                        <p:tav tm="0">
                                          <p:val>
                                            <p:strVal val="#ppt_x"/>
                                          </p:val>
                                        </p:tav>
                                        <p:tav tm="100000">
                                          <p:val>
                                            <p:strVal val="#ppt_x"/>
                                          </p:val>
                                        </p:tav>
                                      </p:tavLst>
                                    </p:anim>
                                    <p:anim calcmode="lin" valueType="num">
                                      <p:cBhvr>
                                        <p:cTn id="2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fade">
                                      <p:cBhvr>
                                        <p:cTn id="34" dur="1000"/>
                                        <p:tgtEl>
                                          <p:spTgt spid="17"/>
                                        </p:tgtEl>
                                      </p:cBhvr>
                                    </p:animEffect>
                                    <p:anim calcmode="lin" valueType="num">
                                      <p:cBhvr>
                                        <p:cTn id="35" dur="1000" fill="hold"/>
                                        <p:tgtEl>
                                          <p:spTgt spid="17"/>
                                        </p:tgtEl>
                                        <p:attrNameLst>
                                          <p:attrName>ppt_x</p:attrName>
                                        </p:attrNameLst>
                                      </p:cBhvr>
                                      <p:tavLst>
                                        <p:tav tm="0">
                                          <p:val>
                                            <p:strVal val="#ppt_x"/>
                                          </p:val>
                                        </p:tav>
                                        <p:tav tm="100000">
                                          <p:val>
                                            <p:strVal val="#ppt_x"/>
                                          </p:val>
                                        </p:tav>
                                      </p:tavLst>
                                    </p:anim>
                                    <p:anim calcmode="lin" valueType="num">
                                      <p:cBhvr>
                                        <p:cTn id="36" dur="1000" fill="hold"/>
                                        <p:tgtEl>
                                          <p:spTgt spid="17"/>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1000"/>
                                        <p:tgtEl>
                                          <p:spTgt spid="16"/>
                                        </p:tgtEl>
                                      </p:cBhvr>
                                    </p:animEffect>
                                    <p:anim calcmode="lin" valueType="num">
                                      <p:cBhvr>
                                        <p:cTn id="40" dur="1000" fill="hold"/>
                                        <p:tgtEl>
                                          <p:spTgt spid="16"/>
                                        </p:tgtEl>
                                        <p:attrNameLst>
                                          <p:attrName>ppt_x</p:attrName>
                                        </p:attrNameLst>
                                      </p:cBhvr>
                                      <p:tavLst>
                                        <p:tav tm="0">
                                          <p:val>
                                            <p:strVal val="#ppt_x"/>
                                          </p:val>
                                        </p:tav>
                                        <p:tav tm="100000">
                                          <p:val>
                                            <p:strVal val="#ppt_x"/>
                                          </p:val>
                                        </p:tav>
                                      </p:tavLst>
                                    </p:anim>
                                    <p:anim calcmode="lin" valueType="num">
                                      <p:cBhvr>
                                        <p:cTn id="4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55" presetClass="entr" presetSubtype="0" fill="hold" nodeType="clickEffect">
                                  <p:stCondLst>
                                    <p:cond delay="0"/>
                                  </p:stCondLst>
                                  <p:childTnLst>
                                    <p:set>
                                      <p:cBhvr>
                                        <p:cTn id="45" dur="1" fill="hold">
                                          <p:stCondLst>
                                            <p:cond delay="0"/>
                                          </p:stCondLst>
                                        </p:cTn>
                                        <p:tgtEl>
                                          <p:spTgt spid="21"/>
                                        </p:tgtEl>
                                        <p:attrNameLst>
                                          <p:attrName>style.visibility</p:attrName>
                                        </p:attrNameLst>
                                      </p:cBhvr>
                                      <p:to>
                                        <p:strVal val="visible"/>
                                      </p:to>
                                    </p:set>
                                    <p:anim calcmode="lin" valueType="num">
                                      <p:cBhvr>
                                        <p:cTn id="46" dur="1000" fill="hold"/>
                                        <p:tgtEl>
                                          <p:spTgt spid="21"/>
                                        </p:tgtEl>
                                        <p:attrNameLst>
                                          <p:attrName>ppt_w</p:attrName>
                                        </p:attrNameLst>
                                      </p:cBhvr>
                                      <p:tavLst>
                                        <p:tav tm="0">
                                          <p:val>
                                            <p:strVal val="#ppt_w*0.70"/>
                                          </p:val>
                                        </p:tav>
                                        <p:tav tm="100000">
                                          <p:val>
                                            <p:strVal val="#ppt_w"/>
                                          </p:val>
                                        </p:tav>
                                      </p:tavLst>
                                    </p:anim>
                                    <p:anim calcmode="lin" valueType="num">
                                      <p:cBhvr>
                                        <p:cTn id="47" dur="1000" fill="hold"/>
                                        <p:tgtEl>
                                          <p:spTgt spid="21"/>
                                        </p:tgtEl>
                                        <p:attrNameLst>
                                          <p:attrName>ppt_h</p:attrName>
                                        </p:attrNameLst>
                                      </p:cBhvr>
                                      <p:tavLst>
                                        <p:tav tm="0">
                                          <p:val>
                                            <p:strVal val="#ppt_h"/>
                                          </p:val>
                                        </p:tav>
                                        <p:tav tm="100000">
                                          <p:val>
                                            <p:strVal val="#ppt_h"/>
                                          </p:val>
                                        </p:tav>
                                      </p:tavLst>
                                    </p:anim>
                                    <p:animEffect transition="in" filter="fade">
                                      <p:cBhvr>
                                        <p:cTn id="48" dur="1000"/>
                                        <p:tgtEl>
                                          <p:spTgt spid="21"/>
                                        </p:tgtEl>
                                      </p:cBhvr>
                                    </p:animEffect>
                                  </p:childTnLst>
                                </p:cTn>
                              </p:par>
                              <p:par>
                                <p:cTn id="49" presetID="55" presetClass="entr" presetSubtype="0" fill="hold" grpId="1" nodeType="withEffect">
                                  <p:stCondLst>
                                    <p:cond delay="0"/>
                                  </p:stCondLst>
                                  <p:childTnLst>
                                    <p:set>
                                      <p:cBhvr>
                                        <p:cTn id="50" dur="1" fill="hold">
                                          <p:stCondLst>
                                            <p:cond delay="0"/>
                                          </p:stCondLst>
                                        </p:cTn>
                                        <p:tgtEl>
                                          <p:spTgt spid="18"/>
                                        </p:tgtEl>
                                        <p:attrNameLst>
                                          <p:attrName>style.visibility</p:attrName>
                                        </p:attrNameLst>
                                      </p:cBhvr>
                                      <p:to>
                                        <p:strVal val="visible"/>
                                      </p:to>
                                    </p:set>
                                    <p:anim calcmode="lin" valueType="num">
                                      <p:cBhvr>
                                        <p:cTn id="51" dur="1000" fill="hold"/>
                                        <p:tgtEl>
                                          <p:spTgt spid="18"/>
                                        </p:tgtEl>
                                        <p:attrNameLst>
                                          <p:attrName>ppt_w</p:attrName>
                                        </p:attrNameLst>
                                      </p:cBhvr>
                                      <p:tavLst>
                                        <p:tav tm="0">
                                          <p:val>
                                            <p:strVal val="#ppt_w*0.70"/>
                                          </p:val>
                                        </p:tav>
                                        <p:tav tm="100000">
                                          <p:val>
                                            <p:strVal val="#ppt_w"/>
                                          </p:val>
                                        </p:tav>
                                      </p:tavLst>
                                    </p:anim>
                                    <p:anim calcmode="lin" valueType="num">
                                      <p:cBhvr>
                                        <p:cTn id="52" dur="1000" fill="hold"/>
                                        <p:tgtEl>
                                          <p:spTgt spid="18"/>
                                        </p:tgtEl>
                                        <p:attrNameLst>
                                          <p:attrName>ppt_h</p:attrName>
                                        </p:attrNameLst>
                                      </p:cBhvr>
                                      <p:tavLst>
                                        <p:tav tm="0">
                                          <p:val>
                                            <p:strVal val="#ppt_h"/>
                                          </p:val>
                                        </p:tav>
                                        <p:tav tm="100000">
                                          <p:val>
                                            <p:strVal val="#ppt_h"/>
                                          </p:val>
                                        </p:tav>
                                      </p:tavLst>
                                    </p:anim>
                                    <p:animEffect transition="in" filter="fade">
                                      <p:cBhvr>
                                        <p:cTn id="53" dur="1000"/>
                                        <p:tgtEl>
                                          <p:spTgt spid="18"/>
                                        </p:tgtEl>
                                      </p:cBhvr>
                                    </p:animEffect>
                                  </p:childTnLst>
                                </p:cTn>
                              </p:par>
                              <p:par>
                                <p:cTn id="54" presetID="55" presetClass="entr" presetSubtype="0" fill="hold" grpId="0" nodeType="with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1000" fill="hold"/>
                                        <p:tgtEl>
                                          <p:spTgt spid="19"/>
                                        </p:tgtEl>
                                        <p:attrNameLst>
                                          <p:attrName>ppt_w</p:attrName>
                                        </p:attrNameLst>
                                      </p:cBhvr>
                                      <p:tavLst>
                                        <p:tav tm="0">
                                          <p:val>
                                            <p:strVal val="#ppt_w*0.70"/>
                                          </p:val>
                                        </p:tav>
                                        <p:tav tm="100000">
                                          <p:val>
                                            <p:strVal val="#ppt_w"/>
                                          </p:val>
                                        </p:tav>
                                      </p:tavLst>
                                    </p:anim>
                                    <p:anim calcmode="lin" valueType="num">
                                      <p:cBhvr>
                                        <p:cTn id="57" dur="1000" fill="hold"/>
                                        <p:tgtEl>
                                          <p:spTgt spid="19"/>
                                        </p:tgtEl>
                                        <p:attrNameLst>
                                          <p:attrName>ppt_h</p:attrName>
                                        </p:attrNameLst>
                                      </p:cBhvr>
                                      <p:tavLst>
                                        <p:tav tm="0">
                                          <p:val>
                                            <p:strVal val="#ppt_h"/>
                                          </p:val>
                                        </p:tav>
                                        <p:tav tm="100000">
                                          <p:val>
                                            <p:strVal val="#ppt_h"/>
                                          </p:val>
                                        </p:tav>
                                      </p:tavLst>
                                    </p:anim>
                                    <p:animEffect transition="in" filter="fade">
                                      <p:cBhvr>
                                        <p:cTn id="58" dur="10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additive="base">
                                        <p:cTn id="63" dur="500" fill="hold"/>
                                        <p:tgtEl>
                                          <p:spTgt spid="27"/>
                                        </p:tgtEl>
                                        <p:attrNameLst>
                                          <p:attrName>ppt_x</p:attrName>
                                        </p:attrNameLst>
                                      </p:cBhvr>
                                      <p:tavLst>
                                        <p:tav tm="0">
                                          <p:val>
                                            <p:strVal val="#ppt_x"/>
                                          </p:val>
                                        </p:tav>
                                        <p:tav tm="100000">
                                          <p:val>
                                            <p:strVal val="#ppt_x"/>
                                          </p:val>
                                        </p:tav>
                                      </p:tavLst>
                                    </p:anim>
                                    <p:anim calcmode="lin" valueType="num">
                                      <p:cBhvr additive="base">
                                        <p:cTn id="64" dur="500" fill="hold"/>
                                        <p:tgtEl>
                                          <p:spTgt spid="27"/>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1027"/>
                                        </p:tgtEl>
                                        <p:attrNameLst>
                                          <p:attrName>style.visibility</p:attrName>
                                        </p:attrNameLst>
                                      </p:cBhvr>
                                      <p:to>
                                        <p:strVal val="visible"/>
                                      </p:to>
                                    </p:set>
                                    <p:anim calcmode="lin" valueType="num">
                                      <p:cBhvr additive="base">
                                        <p:cTn id="67" dur="500" fill="hold"/>
                                        <p:tgtEl>
                                          <p:spTgt spid="1027"/>
                                        </p:tgtEl>
                                        <p:attrNameLst>
                                          <p:attrName>ppt_x</p:attrName>
                                        </p:attrNameLst>
                                      </p:cBhvr>
                                      <p:tavLst>
                                        <p:tav tm="0">
                                          <p:val>
                                            <p:strVal val="#ppt_x"/>
                                          </p:val>
                                        </p:tav>
                                        <p:tav tm="100000">
                                          <p:val>
                                            <p:strVal val="#ppt_x"/>
                                          </p:val>
                                        </p:tav>
                                      </p:tavLst>
                                    </p:anim>
                                    <p:anim calcmode="lin" valueType="num">
                                      <p:cBhvr additive="base">
                                        <p:cTn id="6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fade">
                                      <p:cBhvr>
                                        <p:cTn id="73" dur="1000"/>
                                        <p:tgtEl>
                                          <p:spTgt spid="29"/>
                                        </p:tgtEl>
                                      </p:cBhvr>
                                    </p:animEffect>
                                    <p:anim calcmode="lin" valueType="num">
                                      <p:cBhvr>
                                        <p:cTn id="74" dur="1000" fill="hold"/>
                                        <p:tgtEl>
                                          <p:spTgt spid="29"/>
                                        </p:tgtEl>
                                        <p:attrNameLst>
                                          <p:attrName>ppt_x</p:attrName>
                                        </p:attrNameLst>
                                      </p:cBhvr>
                                      <p:tavLst>
                                        <p:tav tm="0">
                                          <p:val>
                                            <p:strVal val="#ppt_x"/>
                                          </p:val>
                                        </p:tav>
                                        <p:tav tm="100000">
                                          <p:val>
                                            <p:strVal val="#ppt_x"/>
                                          </p:val>
                                        </p:tav>
                                      </p:tavLst>
                                    </p:anim>
                                    <p:anim calcmode="lin" valueType="num">
                                      <p:cBhvr>
                                        <p:cTn id="75" dur="1000" fill="hold"/>
                                        <p:tgtEl>
                                          <p:spTgt spid="29"/>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028"/>
                                        </p:tgtEl>
                                        <p:attrNameLst>
                                          <p:attrName>style.visibility</p:attrName>
                                        </p:attrNameLst>
                                      </p:cBhvr>
                                      <p:to>
                                        <p:strVal val="visible"/>
                                      </p:to>
                                    </p:set>
                                    <p:animEffect transition="in" filter="fade">
                                      <p:cBhvr>
                                        <p:cTn id="78" dur="1000"/>
                                        <p:tgtEl>
                                          <p:spTgt spid="1028"/>
                                        </p:tgtEl>
                                      </p:cBhvr>
                                    </p:animEffect>
                                    <p:anim calcmode="lin" valueType="num">
                                      <p:cBhvr>
                                        <p:cTn id="79" dur="1000" fill="hold"/>
                                        <p:tgtEl>
                                          <p:spTgt spid="1028"/>
                                        </p:tgtEl>
                                        <p:attrNameLst>
                                          <p:attrName>ppt_x</p:attrName>
                                        </p:attrNameLst>
                                      </p:cBhvr>
                                      <p:tavLst>
                                        <p:tav tm="0">
                                          <p:val>
                                            <p:strVal val="#ppt_x"/>
                                          </p:val>
                                        </p:tav>
                                        <p:tav tm="100000">
                                          <p:val>
                                            <p:strVal val="#ppt_x"/>
                                          </p:val>
                                        </p:tav>
                                      </p:tavLst>
                                    </p:anim>
                                    <p:anim calcmode="lin" valueType="num">
                                      <p:cBhvr>
                                        <p:cTn id="80" dur="1000" fill="hold"/>
                                        <p:tgtEl>
                                          <p:spTgt spid="1028"/>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grpId="0" nodeType="click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1000"/>
                                        <p:tgtEl>
                                          <p:spTgt spid="31"/>
                                        </p:tgtEl>
                                      </p:cBhvr>
                                    </p:animEffect>
                                    <p:anim calcmode="lin" valueType="num">
                                      <p:cBhvr>
                                        <p:cTn id="86" dur="1000" fill="hold"/>
                                        <p:tgtEl>
                                          <p:spTgt spid="31"/>
                                        </p:tgtEl>
                                        <p:attrNameLst>
                                          <p:attrName>ppt_x</p:attrName>
                                        </p:attrNameLst>
                                      </p:cBhvr>
                                      <p:tavLst>
                                        <p:tav tm="0">
                                          <p:val>
                                            <p:strVal val="#ppt_x"/>
                                          </p:val>
                                        </p:tav>
                                        <p:tav tm="100000">
                                          <p:val>
                                            <p:strVal val="#ppt_x"/>
                                          </p:val>
                                        </p:tav>
                                      </p:tavLst>
                                    </p:anim>
                                    <p:anim calcmode="lin" valueType="num">
                                      <p:cBhvr>
                                        <p:cTn id="87"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6" grpId="0"/>
      <p:bldP spid="17" grpId="0"/>
      <p:bldP spid="18" grpId="1" animBg="1"/>
      <p:bldP spid="19" grpId="0"/>
      <p:bldP spid="27" grpId="0" animBg="1"/>
      <p:bldP spid="29" grpId="0" animBg="1"/>
      <p:bldP spid="3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Η μέθοδος της διαρκούς (σταθερής) σύγκρισης </a:t>
            </a:r>
            <a:r>
              <a:rPr lang="en-US" sz="3600" dirty="0" smtClean="0"/>
              <a:t>(constant comparative method)</a:t>
            </a:r>
            <a:endParaRPr lang="el-GR" sz="3600" dirty="0"/>
          </a:p>
        </p:txBody>
      </p:sp>
      <p:sp>
        <p:nvSpPr>
          <p:cNvPr id="3" name="2 - Θέση περιεχομένου"/>
          <p:cNvSpPr>
            <a:spLocks noGrp="1"/>
          </p:cNvSpPr>
          <p:nvPr>
            <p:ph idx="1"/>
          </p:nvPr>
        </p:nvSpPr>
        <p:spPr/>
        <p:txBody>
          <a:bodyPr>
            <a:normAutofit lnSpcReduction="10000"/>
          </a:bodyPr>
          <a:lstStyle/>
          <a:p>
            <a:endParaRPr lang="en-US" dirty="0" smtClean="0"/>
          </a:p>
          <a:p>
            <a:r>
              <a:rPr lang="en-US" dirty="0" smtClean="0"/>
              <a:t>O </a:t>
            </a:r>
            <a:r>
              <a:rPr lang="el-GR" dirty="0" smtClean="0"/>
              <a:t>βασικός κανόνας είναι:</a:t>
            </a:r>
            <a:endParaRPr lang="en-US" dirty="0" smtClean="0"/>
          </a:p>
          <a:p>
            <a:r>
              <a:rPr lang="el-GR" dirty="0" smtClean="0"/>
              <a:t>«ενώ κωδικοποιείς ένα </a:t>
            </a:r>
            <a:r>
              <a:rPr lang="el-GR" dirty="0" smtClean="0"/>
              <a:t>γεγονός (μονάδα πληροφορίας) </a:t>
            </a:r>
            <a:r>
              <a:rPr lang="el-GR" dirty="0" smtClean="0"/>
              <a:t>για </a:t>
            </a:r>
            <a:r>
              <a:rPr lang="el-GR" i="1" dirty="0" smtClean="0"/>
              <a:t>μια κατηγορία, σύγκρινέ το με προηγούμενα γεγονότα που είναι κωδικοποιημένα στην ίδια κατηγορία» (</a:t>
            </a:r>
            <a:r>
              <a:rPr lang="el-GR" i="1" dirty="0" err="1" smtClean="0"/>
              <a:t>Glaser</a:t>
            </a:r>
            <a:r>
              <a:rPr lang="el-GR" i="1" dirty="0" smtClean="0"/>
              <a:t> &amp; </a:t>
            </a:r>
            <a:r>
              <a:rPr lang="el-GR" i="1" dirty="0" err="1" smtClean="0"/>
              <a:t>Strauss</a:t>
            </a:r>
            <a:r>
              <a:rPr lang="el-GR" i="1" dirty="0" smtClean="0"/>
              <a:t>, 1967, σ. 106</a:t>
            </a:r>
            <a:r>
              <a:rPr lang="el-GR" i="1" dirty="0" smtClean="0"/>
              <a:t>).</a:t>
            </a:r>
            <a:endParaRPr lang="en-US" i="1" dirty="0" smtClean="0"/>
          </a:p>
          <a:p>
            <a:r>
              <a:rPr lang="el-GR" dirty="0" smtClean="0"/>
              <a:t>Το βασικό έργο </a:t>
            </a:r>
            <a:r>
              <a:rPr lang="el-GR" dirty="0" smtClean="0"/>
              <a:t>είναι </a:t>
            </a:r>
            <a:r>
              <a:rPr lang="el-GR" dirty="0" smtClean="0"/>
              <a:t>να εντοπίσουμε </a:t>
            </a:r>
            <a:r>
              <a:rPr lang="el-GR" dirty="0" smtClean="0"/>
              <a:t>και </a:t>
            </a:r>
            <a:r>
              <a:rPr lang="el-GR" dirty="0" smtClean="0"/>
              <a:t>να ομαδοποιήσουμε, σε αναθεωρήσιμες κατηγορίες, αυτές τις μονάδες πληροφορίας οι οποίες έστω φαινομενικά έχουν το ίδιο </a:t>
            </a:r>
            <a:r>
              <a:rPr lang="el-GR" dirty="0" smtClean="0"/>
              <a:t>ή παρόμοιο περιεχόμενο</a:t>
            </a:r>
            <a:r>
              <a:rPr lang="el-GR" dirty="0" smtClean="0"/>
              <a:t>.</a:t>
            </a:r>
            <a:endParaRPr lang="en-US" i="1" dirty="0" smtClean="0"/>
          </a:p>
          <a:p>
            <a:r>
              <a:rPr lang="el-GR" dirty="0" smtClean="0"/>
              <a:t>Τέλος, είναι </a:t>
            </a:r>
            <a:r>
              <a:rPr lang="el-GR" dirty="0" smtClean="0"/>
              <a:t>σημαντικό να αναπτύξουμε κανόνες οι οποίοι περιγράφουν τις ιδιότητες της κατηγορίας και είναι δυνατόν τελικά να χρησιμοποιηθούν για να δικαιολογήσουν την συγκατάταξη κάθε κομματιού πληροφορίας που εξακολουθεί να αποδίδεται στην κατηγορία, καθώς επίσης και να αποτελέσουν τη βάση για τους κατοπινούς ελέγχους και </a:t>
            </a:r>
            <a:r>
              <a:rPr lang="el-GR" dirty="0" smtClean="0"/>
              <a:t>συγκρίσεις</a:t>
            </a:r>
            <a:r>
              <a:rPr lang="en-US" dirty="0" smtClean="0"/>
              <a:t>. </a:t>
            </a:r>
            <a:endParaRPr lang="el-GR" dirty="0"/>
          </a:p>
        </p:txBody>
      </p:sp>
      <p:sp>
        <p:nvSpPr>
          <p:cNvPr id="4" name="3 - Θέση υποσέλιδου"/>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
        <p:nvSpPr>
          <p:cNvPr id="5" name="4 - TextBox"/>
          <p:cNvSpPr txBox="1"/>
          <p:nvPr/>
        </p:nvSpPr>
        <p:spPr>
          <a:xfrm>
            <a:off x="10802321" y="4618496"/>
            <a:ext cx="1162373" cy="461665"/>
          </a:xfrm>
          <a:prstGeom prst="rect">
            <a:avLst/>
          </a:prstGeom>
          <a:noFill/>
        </p:spPr>
        <p:txBody>
          <a:bodyPr wrap="square" rtlCol="0">
            <a:spAutoFit/>
          </a:bodyPr>
          <a:lstStyle/>
          <a:p>
            <a:r>
              <a:rPr lang="en-US" sz="2400" b="1" dirty="0" smtClean="0">
                <a:solidFill>
                  <a:srgbClr val="C00000"/>
                </a:solidFill>
              </a:rPr>
              <a:t>memos</a:t>
            </a:r>
            <a:endParaRPr lang="el-GR" sz="24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pic>
        <p:nvPicPr>
          <p:cNvPr id="2050" name="Picture 2"/>
          <p:cNvPicPr>
            <a:picLocks noChangeAspect="1" noChangeArrowheads="1"/>
          </p:cNvPicPr>
          <p:nvPr/>
        </p:nvPicPr>
        <p:blipFill>
          <a:blip r:embed="rId2" cstate="print"/>
          <a:srcRect/>
          <a:stretch>
            <a:fillRect/>
          </a:stretch>
        </p:blipFill>
        <p:spPr bwMode="auto">
          <a:xfrm>
            <a:off x="3486150" y="0"/>
            <a:ext cx="5051323" cy="6858000"/>
          </a:xfrm>
          <a:prstGeom prst="rect">
            <a:avLst/>
          </a:prstGeom>
          <a:noFill/>
          <a:ln w="9525">
            <a:noFill/>
            <a:miter lim="800000"/>
            <a:headEnd/>
            <a:tailEnd/>
          </a:ln>
        </p:spPr>
      </p:pic>
      <p:sp>
        <p:nvSpPr>
          <p:cNvPr id="7" name="6 - TextBox"/>
          <p:cNvSpPr txBox="1"/>
          <p:nvPr/>
        </p:nvSpPr>
        <p:spPr>
          <a:xfrm>
            <a:off x="1162372" y="2836190"/>
            <a:ext cx="2324746" cy="830997"/>
          </a:xfrm>
          <a:prstGeom prst="rect">
            <a:avLst/>
          </a:prstGeom>
          <a:solidFill>
            <a:schemeClr val="bg1"/>
          </a:solidFill>
        </p:spPr>
        <p:txBody>
          <a:bodyPr wrap="square" rtlCol="0">
            <a:spAutoFit/>
          </a:bodyPr>
          <a:lstStyle/>
          <a:p>
            <a:r>
              <a:rPr lang="el-GR" sz="2400" b="1" dirty="0" smtClean="0">
                <a:solidFill>
                  <a:srgbClr val="008080"/>
                </a:solidFill>
                <a:effectLst>
                  <a:outerShdw blurRad="38100" dist="38100" dir="2700000" algn="tl">
                    <a:srgbClr val="000000">
                      <a:alpha val="43137"/>
                    </a:srgbClr>
                  </a:outerShdw>
                </a:effectLst>
              </a:rPr>
              <a:t>Πυρηνική κατηγορία</a:t>
            </a:r>
            <a:endParaRPr lang="el-GR" sz="2400" b="1" dirty="0">
              <a:solidFill>
                <a:srgbClr val="008080"/>
              </a:solidFill>
              <a:effectLst>
                <a:outerShdw blurRad="38100" dist="38100" dir="2700000" algn="tl">
                  <a:srgbClr val="000000">
                    <a:alpha val="43137"/>
                  </a:srgbClr>
                </a:outerShdw>
              </a:effectLst>
            </a:endParaRPr>
          </a:p>
        </p:txBody>
      </p:sp>
      <p:sp>
        <p:nvSpPr>
          <p:cNvPr id="8" name="7 - TextBox"/>
          <p:cNvSpPr txBox="1"/>
          <p:nvPr/>
        </p:nvSpPr>
        <p:spPr>
          <a:xfrm>
            <a:off x="8539571" y="2712208"/>
            <a:ext cx="1844298" cy="1200329"/>
          </a:xfrm>
          <a:prstGeom prst="rect">
            <a:avLst/>
          </a:prstGeom>
          <a:solidFill>
            <a:schemeClr val="bg1"/>
          </a:solidFill>
        </p:spPr>
        <p:txBody>
          <a:bodyPr wrap="square" rtlCol="0">
            <a:spAutoFit/>
          </a:bodyPr>
          <a:lstStyle/>
          <a:p>
            <a:r>
              <a:rPr lang="el-GR" sz="2400" b="1" dirty="0" smtClean="0">
                <a:solidFill>
                  <a:srgbClr val="C00000"/>
                </a:solidFill>
                <a:effectLst>
                  <a:outerShdw blurRad="38100" dist="38100" dir="2700000" algn="tl">
                    <a:srgbClr val="000000">
                      <a:alpha val="43137"/>
                    </a:srgbClr>
                  </a:outerShdw>
                </a:effectLst>
              </a:rPr>
              <a:t>Μελέτη της αρνητικής περίπτωσης</a:t>
            </a:r>
            <a:endParaRPr lang="el-GR" sz="2400" b="1" dirty="0">
              <a:solidFill>
                <a:srgbClr val="C00000"/>
              </a:solidFill>
              <a:effectLst>
                <a:outerShdw blurRad="38100" dist="38100" dir="2700000" algn="tl">
                  <a:srgbClr val="000000">
                    <a:alpha val="43137"/>
                  </a:srgbClr>
                </a:outerShdw>
              </a:effectLst>
            </a:endParaRPr>
          </a:p>
        </p:txBody>
      </p:sp>
      <p:sp>
        <p:nvSpPr>
          <p:cNvPr id="9" name="8 - TextBox"/>
          <p:cNvSpPr txBox="1"/>
          <p:nvPr/>
        </p:nvSpPr>
        <p:spPr>
          <a:xfrm>
            <a:off x="185982" y="5145437"/>
            <a:ext cx="3037668" cy="1477328"/>
          </a:xfrm>
          <a:prstGeom prst="rect">
            <a:avLst/>
          </a:prstGeom>
          <a:noFill/>
        </p:spPr>
        <p:txBody>
          <a:bodyPr wrap="square" rtlCol="0">
            <a:spAutoFit/>
          </a:bodyPr>
          <a:lstStyle/>
          <a:p>
            <a:r>
              <a:rPr lang="el-GR" dirty="0" err="1" smtClean="0"/>
              <a:t>Τσιώλης</a:t>
            </a:r>
            <a:r>
              <a:rPr lang="el-GR" dirty="0" smtClean="0"/>
              <a:t>, Γ. (2014). Μέθοδοι </a:t>
            </a:r>
            <a:r>
              <a:rPr lang="el-GR" dirty="0" smtClean="0"/>
              <a:t>και τεχνικές ανάλυσης στην ποιοτική κοινωνική </a:t>
            </a:r>
            <a:r>
              <a:rPr lang="el-GR" dirty="0" smtClean="0"/>
              <a:t>έρευνα. Αθήνα: Κριτική</a:t>
            </a:r>
            <a:endParaRPr lang="el-GR" dirty="0" smtClean="0"/>
          </a:p>
          <a:p>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Αυστηρότητα της Εμπειρικά Θεμελιωμένης Θεωρίας (</a:t>
            </a:r>
            <a:r>
              <a:rPr lang="el-GR" dirty="0" err="1" smtClean="0"/>
              <a:t>rigor</a:t>
            </a:r>
            <a:r>
              <a:rPr lang="el-GR" dirty="0" smtClean="0"/>
              <a:t>: </a:t>
            </a:r>
            <a:r>
              <a:rPr lang="el-GR" dirty="0" err="1" smtClean="0"/>
              <a:t>Glaser</a:t>
            </a:r>
            <a:r>
              <a:rPr lang="el-GR" dirty="0" smtClean="0"/>
              <a:t> 1978)</a:t>
            </a:r>
            <a:endParaRPr lang="el-GR" dirty="0"/>
          </a:p>
        </p:txBody>
      </p:sp>
      <p:sp>
        <p:nvSpPr>
          <p:cNvPr id="3" name="Θέση περιεχομένου 2"/>
          <p:cNvSpPr>
            <a:spLocks noGrp="1"/>
          </p:cNvSpPr>
          <p:nvPr>
            <p:ph idx="1"/>
          </p:nvPr>
        </p:nvSpPr>
        <p:spPr/>
        <p:txBody>
          <a:bodyPr>
            <a:normAutofit/>
          </a:bodyPr>
          <a:lstStyle/>
          <a:p>
            <a:r>
              <a:rPr lang="el-GR" dirty="0" smtClean="0"/>
              <a:t>● </a:t>
            </a:r>
            <a:r>
              <a:rPr lang="el-GR" sz="2400" b="1" dirty="0" smtClean="0"/>
              <a:t>Συνάφεια και Αρμογή (</a:t>
            </a:r>
            <a:r>
              <a:rPr lang="el-GR" sz="2400" b="1" dirty="0" err="1" smtClean="0"/>
              <a:t>Fit</a:t>
            </a:r>
            <a:r>
              <a:rPr lang="el-GR" sz="2400" b="1" dirty="0" smtClean="0"/>
              <a:t> </a:t>
            </a:r>
            <a:r>
              <a:rPr lang="el-GR" sz="2400" b="1" dirty="0" err="1" smtClean="0"/>
              <a:t>and</a:t>
            </a:r>
            <a:r>
              <a:rPr lang="el-GR" sz="2400" b="1" dirty="0" smtClean="0"/>
              <a:t> </a:t>
            </a:r>
            <a:r>
              <a:rPr lang="el-GR" sz="2400" b="1" dirty="0" err="1" smtClean="0"/>
              <a:t>relevance</a:t>
            </a:r>
            <a:r>
              <a:rPr lang="el-GR" sz="2400" b="1" dirty="0" smtClean="0"/>
              <a:t>): πόσο καλά σχετίζονται </a:t>
            </a:r>
            <a:r>
              <a:rPr lang="el-GR" sz="2400" b="1" dirty="0" smtClean="0"/>
              <a:t>οι </a:t>
            </a:r>
            <a:r>
              <a:rPr lang="el-GR" sz="2400" dirty="0" smtClean="0"/>
              <a:t>κατηγορίες </a:t>
            </a:r>
            <a:r>
              <a:rPr lang="el-GR" sz="2400" dirty="0" smtClean="0"/>
              <a:t>με τα δεδομένα, δηλαδή με τη συνεχή σύγκριση </a:t>
            </a:r>
            <a:r>
              <a:rPr lang="el-GR" sz="2400" dirty="0" smtClean="0"/>
              <a:t>και </a:t>
            </a:r>
            <a:r>
              <a:rPr lang="el-GR" sz="2400" dirty="0" err="1" smtClean="0"/>
              <a:t>εννοιολόγηση</a:t>
            </a:r>
            <a:r>
              <a:rPr lang="el-GR" sz="2400" dirty="0" smtClean="0"/>
              <a:t> </a:t>
            </a:r>
            <a:r>
              <a:rPr lang="el-GR" sz="2400" dirty="0" smtClean="0"/>
              <a:t>των δεδομένων</a:t>
            </a:r>
          </a:p>
          <a:p>
            <a:r>
              <a:rPr lang="el-GR" sz="2400" dirty="0" smtClean="0"/>
              <a:t>● </a:t>
            </a:r>
            <a:r>
              <a:rPr lang="el-GR" sz="2400" b="1" dirty="0" smtClean="0"/>
              <a:t>Λειτουργικότητα (</a:t>
            </a:r>
            <a:r>
              <a:rPr lang="el-GR" sz="2400" b="1" dirty="0" err="1" smtClean="0"/>
              <a:t>Workability</a:t>
            </a:r>
            <a:r>
              <a:rPr lang="el-GR" sz="2400" b="1" dirty="0" smtClean="0"/>
              <a:t>): πως ενσωματώνονται οι </a:t>
            </a:r>
            <a:r>
              <a:rPr lang="el-GR" sz="2400" b="1" dirty="0" smtClean="0"/>
              <a:t>κατηγορίες </a:t>
            </a:r>
            <a:r>
              <a:rPr lang="el-GR" sz="2400" dirty="0" smtClean="0"/>
              <a:t>στην </a:t>
            </a:r>
            <a:r>
              <a:rPr lang="el-GR" sz="2400" dirty="0" smtClean="0"/>
              <a:t>πυρηνική κατηγορία που αναδύεται</a:t>
            </a:r>
          </a:p>
          <a:p>
            <a:r>
              <a:rPr lang="el-GR" sz="2400" dirty="0" smtClean="0"/>
              <a:t>● </a:t>
            </a:r>
            <a:r>
              <a:rPr lang="el-GR" sz="2400" b="1" dirty="0" smtClean="0"/>
              <a:t>Δυνατότητα Μετασχηματισμού (</a:t>
            </a:r>
            <a:r>
              <a:rPr lang="el-GR" sz="2400" b="1" dirty="0" err="1" smtClean="0"/>
              <a:t>Modifiability</a:t>
            </a:r>
            <a:r>
              <a:rPr lang="el-GR" sz="2400" b="1" dirty="0" smtClean="0"/>
              <a:t>): επιβεβαίωση </a:t>
            </a:r>
            <a:r>
              <a:rPr lang="el-GR" sz="2400" b="1" dirty="0" smtClean="0"/>
              <a:t>ότι </a:t>
            </a:r>
            <a:r>
              <a:rPr lang="el-GR" sz="2400" dirty="0" smtClean="0"/>
              <a:t>όλες </a:t>
            </a:r>
            <a:r>
              <a:rPr lang="el-GR" sz="2400" dirty="0" smtClean="0"/>
              <a:t>οι έννοιες που είναι σημαντικές για την θεωρία </a:t>
            </a:r>
            <a:r>
              <a:rPr lang="el-GR" sz="2400" dirty="0" smtClean="0"/>
              <a:t>ενσωματώνονται σε </a:t>
            </a:r>
            <a:r>
              <a:rPr lang="el-GR" sz="2400" dirty="0" smtClean="0"/>
              <a:t>αυτή με τη διαδικασία συνεχών συγκρίσεων. Μια θεωρία </a:t>
            </a:r>
            <a:r>
              <a:rPr lang="el-GR" sz="2400" dirty="0" smtClean="0"/>
              <a:t>με δυνατότητα </a:t>
            </a:r>
            <a:r>
              <a:rPr lang="el-GR" sz="2400" dirty="0" smtClean="0"/>
              <a:t>μετασχηματισμού μπορεί να αλλάξει όταν </a:t>
            </a:r>
            <a:r>
              <a:rPr lang="el-GR" sz="2400" dirty="0" smtClean="0"/>
              <a:t>καινούρια συναφή </a:t>
            </a:r>
            <a:r>
              <a:rPr lang="el-GR" sz="2400" dirty="0" smtClean="0"/>
              <a:t>δεδομένα συγκρίνονται με τα υπάρχοντα δεδομένα</a:t>
            </a:r>
            <a:endParaRPr lang="el-GR" sz="2400" dirty="0"/>
          </a:p>
        </p:txBody>
      </p:sp>
      <p:sp>
        <p:nvSpPr>
          <p:cNvPr id="4" name="Θέση υποσέλιδου 3"/>
          <p:cNvSpPr>
            <a:spLocks noGrp="1"/>
          </p:cNvSpPr>
          <p:nvPr>
            <p:ph type="ftr" sz="quarter" idx="11"/>
          </p:nvPr>
        </p:nvSpPr>
        <p:spPr>
          <a:xfrm>
            <a:off x="2689414" y="6459786"/>
            <a:ext cx="7637929" cy="365125"/>
          </a:xfrm>
        </p:spPr>
        <p:txBody>
          <a:bodyPr/>
          <a:lstStyle/>
          <a:p>
            <a:r>
              <a:rPr lang="el-GR" sz="1400" smtClean="0"/>
              <a:t>ΔΠΜΣ «ΕΚΠΑΙΔΕΥΣΗ ΣΤΙΣ ΦΥΣΙΚΕΣ ΕΠΙΣΤΗΜΕΣ, ΤΟ ΠΕΡΙΒΑΛΛΟΝ ΚΑΙ ΤΗΝ ΤΕΧΝΟΛΟΓΙΑ − </a:t>
            </a:r>
            <a:r>
              <a:rPr lang="en-US" sz="1400" smtClean="0"/>
              <a:t>Science, Environment and Technology in Education»</a:t>
            </a:r>
            <a:endParaRPr lang="el-GR" sz="1400" dirty="0"/>
          </a:p>
        </p:txBody>
      </p:sp>
    </p:spTree>
    <p:extLst>
      <p:ext uri="{BB962C8B-B14F-4D97-AF65-F5344CB8AC3E}">
        <p14:creationId xmlns:p14="http://schemas.microsoft.com/office/powerpoint/2010/main" xmlns="" val="212706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50786" y="-534805"/>
            <a:ext cx="10058400" cy="1450757"/>
          </a:xfrm>
        </p:spPr>
        <p:txBody>
          <a:bodyPr/>
          <a:lstStyle/>
          <a:p>
            <a:r>
              <a:rPr lang="el-GR" dirty="0" smtClean="0"/>
              <a:t>Αντί για αξιοπιστία και εγκυρότητα </a:t>
            </a:r>
            <a:endParaRPr lang="el-GR" dirty="0"/>
          </a:p>
        </p:txBody>
      </p:sp>
      <p:sp>
        <p:nvSpPr>
          <p:cNvPr id="3" name="2 - Θέση περιεχομένου"/>
          <p:cNvSpPr>
            <a:spLocks noGrp="1"/>
          </p:cNvSpPr>
          <p:nvPr>
            <p:ph idx="1"/>
          </p:nvPr>
        </p:nvSpPr>
        <p:spPr>
          <a:xfrm>
            <a:off x="356463" y="945398"/>
            <a:ext cx="11251771" cy="5253925"/>
          </a:xfrm>
          <a:solidFill>
            <a:schemeClr val="bg2"/>
          </a:solidFill>
        </p:spPr>
        <p:txBody>
          <a:bodyPr>
            <a:normAutofit fontScale="92500" lnSpcReduction="20000"/>
          </a:bodyPr>
          <a:lstStyle/>
          <a:p>
            <a:r>
              <a:rPr lang="el-GR" dirty="0" smtClean="0"/>
              <a:t>Οι </a:t>
            </a:r>
            <a:r>
              <a:rPr lang="el-GR" dirty="0" err="1" smtClean="0"/>
              <a:t>Guba</a:t>
            </a:r>
            <a:r>
              <a:rPr lang="el-GR" dirty="0" smtClean="0"/>
              <a:t> &amp; </a:t>
            </a:r>
            <a:r>
              <a:rPr lang="el-GR" dirty="0" err="1" smtClean="0"/>
              <a:t>Lincoln</a:t>
            </a:r>
            <a:r>
              <a:rPr lang="el-GR" dirty="0" smtClean="0"/>
              <a:t> (1985) υποκατέστησαν την αξιοπιστία και την εγκυρότητα </a:t>
            </a:r>
            <a:r>
              <a:rPr lang="el-GR" sz="2400" b="1" dirty="0" smtClean="0">
                <a:solidFill>
                  <a:srgbClr val="008080"/>
                </a:solidFill>
              </a:rPr>
              <a:t>με την παράλληλη έννοια της συνέπειας (</a:t>
            </a:r>
            <a:r>
              <a:rPr lang="el-GR" sz="2400" b="1" dirty="0" err="1" smtClean="0">
                <a:solidFill>
                  <a:srgbClr val="008080"/>
                </a:solidFill>
              </a:rPr>
              <a:t>trustworthiness</a:t>
            </a:r>
            <a:r>
              <a:rPr lang="el-GR" sz="2400" b="1" dirty="0" smtClean="0">
                <a:solidFill>
                  <a:srgbClr val="008080"/>
                </a:solidFill>
              </a:rPr>
              <a:t>) </a:t>
            </a:r>
            <a:r>
              <a:rPr lang="el-GR" dirty="0" smtClean="0"/>
              <a:t>η οποία έχει τέσσερις όψεις:</a:t>
            </a:r>
          </a:p>
          <a:p>
            <a:r>
              <a:rPr lang="el-GR" sz="2400" dirty="0" smtClean="0">
                <a:solidFill>
                  <a:srgbClr val="008080"/>
                </a:solidFill>
              </a:rPr>
              <a:t>την "</a:t>
            </a:r>
            <a:r>
              <a:rPr lang="el-GR" sz="2400" dirty="0" err="1" smtClean="0">
                <a:solidFill>
                  <a:srgbClr val="008080"/>
                </a:solidFill>
              </a:rPr>
              <a:t>πιστευτότητα</a:t>
            </a:r>
            <a:r>
              <a:rPr lang="el-GR" sz="2400" dirty="0" smtClean="0">
                <a:solidFill>
                  <a:srgbClr val="008080"/>
                </a:solidFill>
              </a:rPr>
              <a:t>" (</a:t>
            </a:r>
            <a:r>
              <a:rPr lang="el-GR" sz="2400" dirty="0" err="1" smtClean="0">
                <a:solidFill>
                  <a:srgbClr val="008080"/>
                </a:solidFill>
              </a:rPr>
              <a:t>credibility</a:t>
            </a:r>
            <a:r>
              <a:rPr lang="el-GR" sz="2400" dirty="0" smtClean="0">
                <a:solidFill>
                  <a:srgbClr val="008080"/>
                </a:solidFill>
              </a:rPr>
              <a:t>), τη δυνατότητα μεταφοράς,  εξάρτησης και επιβεβαίωσης</a:t>
            </a:r>
            <a:r>
              <a:rPr lang="el-GR" dirty="0" smtClean="0"/>
              <a:t>. </a:t>
            </a:r>
          </a:p>
          <a:p>
            <a:r>
              <a:rPr lang="el-GR" dirty="0" smtClean="0"/>
              <a:t>Στα πλαίσια αυτών καθόρισαν ειδικές μεθοδολογικές στρατηγικές για την απόδειξη της αυστηρότητας (ακρίβειας) της έρευνας όπως είναι μεταξύ άλλων, ο έλεγχος κατά την κωδικοποίηση, και τη κατηγοριοποίηση</a:t>
            </a:r>
            <a:r>
              <a:rPr lang="el-GR" dirty="0" smtClean="0">
                <a:solidFill>
                  <a:srgbClr val="C00000"/>
                </a:solidFill>
              </a:rPr>
              <a:t>, η επιβεβαίωση των αποτελεσμάτων από τους συμμετέχοντες</a:t>
            </a:r>
            <a:r>
              <a:rPr lang="el-GR" dirty="0" smtClean="0"/>
              <a:t>, η ανάλυση των αρνητικών περιπτώσεων, η επάρκεια του υλικού αναφοράς (</a:t>
            </a:r>
            <a:r>
              <a:rPr lang="el-GR" dirty="0" err="1" smtClean="0"/>
              <a:t>Lincoln</a:t>
            </a:r>
            <a:r>
              <a:rPr lang="el-GR" dirty="0" smtClean="0"/>
              <a:t> &amp; </a:t>
            </a:r>
            <a:r>
              <a:rPr lang="el-GR" dirty="0" err="1" smtClean="0"/>
              <a:t>Guba</a:t>
            </a:r>
            <a:r>
              <a:rPr lang="el-GR" dirty="0" smtClean="0"/>
              <a:t>).</a:t>
            </a:r>
          </a:p>
          <a:p>
            <a:r>
              <a:rPr lang="el-GR" dirty="0" smtClean="0">
                <a:solidFill>
                  <a:srgbClr val="C00000"/>
                </a:solidFill>
              </a:rPr>
              <a:t>Ο </a:t>
            </a:r>
            <a:r>
              <a:rPr lang="el-GR" dirty="0" err="1" smtClean="0">
                <a:solidFill>
                  <a:srgbClr val="C00000"/>
                </a:solidFill>
              </a:rPr>
              <a:t>Glaser</a:t>
            </a:r>
            <a:r>
              <a:rPr lang="el-GR" dirty="0" smtClean="0">
                <a:solidFill>
                  <a:srgbClr val="C00000"/>
                </a:solidFill>
              </a:rPr>
              <a:t> αντιτίθεται κατηγορηματικά στην εμπλοκή των συμμετεχόντων στην επισκόπηση των ευρημάτων, καθώς η τελική αφήγηση των ευρημάτων (στην περίπτωσή του η θεμελιωμένη θεωρία) «…δεν είναι η φωνή τους</a:t>
            </a:r>
            <a:r>
              <a:rPr lang="el-GR" i="1" dirty="0" smtClean="0">
                <a:solidFill>
                  <a:srgbClr val="C00000"/>
                </a:solidFill>
              </a:rPr>
              <a:t>: είναι η γενίκευση που προέκυψε από τις πράξεις τους και τα νοήματά τους, τα οποία έχουν θεωρηθεί ως δεδομένα για την δημιουργία των εννοιών. …” (</a:t>
            </a:r>
            <a:r>
              <a:rPr lang="el-GR" i="1" dirty="0" err="1" smtClean="0">
                <a:solidFill>
                  <a:srgbClr val="C00000"/>
                </a:solidFill>
              </a:rPr>
              <a:t>Glaser</a:t>
            </a:r>
            <a:r>
              <a:rPr lang="el-GR" i="1" dirty="0" smtClean="0">
                <a:solidFill>
                  <a:srgbClr val="C00000"/>
                </a:solidFill>
              </a:rPr>
              <a:t> 2002, §12).</a:t>
            </a:r>
          </a:p>
          <a:p>
            <a:r>
              <a:rPr lang="el-GR" dirty="0" smtClean="0"/>
              <a:t>Η </a:t>
            </a:r>
            <a:r>
              <a:rPr lang="el-GR" dirty="0" smtClean="0"/>
              <a:t>επιστροφή των αποτελεσμάτων στους αρχικούς συμμετέχοντες για επαλήθευση είναι γοητευτική ιδέα, δεν είναι στην πραγματικότητα διαδικασία επαλήθευσης και με την εξαίρεση της μελέτης περίπτωσης και κάποιων αφηγηματικών </a:t>
            </a:r>
            <a:r>
              <a:rPr lang="el-GR" dirty="0" err="1" smtClean="0"/>
              <a:t>ερευνών</a:t>
            </a:r>
            <a:r>
              <a:rPr lang="el-GR" i="1" dirty="0" err="1" smtClean="0"/>
              <a:t>,</a:t>
            </a:r>
            <a:r>
              <a:rPr lang="el-GR" i="1" dirty="0" err="1" smtClean="0">
                <a:solidFill>
                  <a:srgbClr val="C00000"/>
                </a:solidFill>
              </a:rPr>
              <a:t>“</a:t>
            </a:r>
            <a:r>
              <a:rPr lang="el-GR" i="1" dirty="0" err="1" smtClean="0">
                <a:solidFill>
                  <a:srgbClr val="C00000"/>
                </a:solidFill>
              </a:rPr>
              <a:t>τα</a:t>
            </a:r>
            <a:r>
              <a:rPr lang="el-GR" i="1" dirty="0" smtClean="0">
                <a:solidFill>
                  <a:srgbClr val="C00000"/>
                </a:solidFill>
              </a:rPr>
              <a:t> αποτελέσματα της μελέτης έχουν συντεθεί, </a:t>
            </a:r>
            <a:r>
              <a:rPr lang="el-GR" i="1" dirty="0" err="1" smtClean="0">
                <a:solidFill>
                  <a:srgbClr val="C00000"/>
                </a:solidFill>
              </a:rPr>
              <a:t>αποπλαισιωθεί</a:t>
            </a:r>
            <a:r>
              <a:rPr lang="el-GR" i="1" dirty="0" smtClean="0">
                <a:solidFill>
                  <a:srgbClr val="C00000"/>
                </a:solidFill>
              </a:rPr>
              <a:t> και γενικευθεί έτσι ώστε να μην υπάρχει λόγος να μπορούν οι συμμετέχοντες να αναγνωρίζουν τους εαυτούς ή τις συγκεκριμένες εμπειρίες τους. Οι ερευνητές που θα ήθελαν να είναι ευαίσθητοι στα συγκεκριμένα ενδιαφέροντα των συμμετεχόντων, θα πρέπει να περιορίσουν τα αποτελέσματά τους σε πιο περιγραφικό επίπεδο. Κατά συνέπεια, ο έλεγχος των συμμετεχόντων, στην πραγματικότητα είναι δυνατόν να </a:t>
            </a:r>
            <a:r>
              <a:rPr lang="el-GR" i="1" dirty="0" err="1" smtClean="0">
                <a:solidFill>
                  <a:srgbClr val="C00000"/>
                </a:solidFill>
              </a:rPr>
              <a:t>απεγκυροποιήσει</a:t>
            </a:r>
            <a:r>
              <a:rPr lang="el-GR" i="1" dirty="0" smtClean="0">
                <a:solidFill>
                  <a:srgbClr val="C00000"/>
                </a:solidFill>
              </a:rPr>
              <a:t> το έργο του ερευνητή και να διατηρήσει το επίπεδο της ανάλυσης πολύ κοντά στα δεδομένα με ακατάλληλο τρόπο» </a:t>
            </a:r>
            <a:endParaRPr lang="el-GR" i="1" dirty="0" smtClean="0">
              <a:solidFill>
                <a:srgbClr val="C00000"/>
              </a:solidFill>
            </a:endParaRPr>
          </a:p>
          <a:p>
            <a:pPr algn="r"/>
            <a:r>
              <a:rPr lang="el-GR" i="1" dirty="0" smtClean="0">
                <a:solidFill>
                  <a:srgbClr val="C00000"/>
                </a:solidFill>
              </a:rPr>
              <a:t>(</a:t>
            </a:r>
            <a:r>
              <a:rPr lang="el-GR" i="1" dirty="0" err="1" smtClean="0">
                <a:solidFill>
                  <a:srgbClr val="C00000"/>
                </a:solidFill>
              </a:rPr>
              <a:t>Morse</a:t>
            </a:r>
            <a:r>
              <a:rPr lang="el-GR" i="1" dirty="0" smtClean="0">
                <a:solidFill>
                  <a:srgbClr val="C00000"/>
                </a:solidFill>
              </a:rPr>
              <a:t> κ.α. 2002, §12).</a:t>
            </a:r>
            <a:endParaRPr lang="el-GR" i="1" dirty="0" smtClean="0">
              <a:solidFill>
                <a:srgbClr val="C00000"/>
              </a:solidFill>
            </a:endParaRPr>
          </a:p>
          <a:p>
            <a:endParaRPr lang="el-GR" dirty="0">
              <a:solidFill>
                <a:srgbClr val="C00000"/>
              </a:solidFill>
            </a:endParaRPr>
          </a:p>
        </p:txBody>
      </p:sp>
      <p:sp>
        <p:nvSpPr>
          <p:cNvPr id="4" name="3 - Θέση υποσέλιδου"/>
          <p:cNvSpPr>
            <a:spLocks noGrp="1"/>
          </p:cNvSpPr>
          <p:nvPr>
            <p:ph type="ftr" sz="quarter" idx="11"/>
          </p:nvPr>
        </p:nvSpPr>
        <p:spPr/>
        <p:txBody>
          <a:bodyPr/>
          <a:lstStyle/>
          <a:p>
            <a:r>
              <a:rPr lang="el-GR" dirty="0" smtClean="0"/>
              <a:t>ΔΠΜΣ «ΕΚΠΑΙΔΕΥΣΗ ΣΤΙΣ ΦΥΣΙΚΕΣ ΕΠΙΣΤΗΜΕΣ, ΤΟ ΠΕΡΙΒΑΛΛΟΝ ΚΑΙ ΤΗΝ ΤΕΧΝΟΛΟΓΙΑ − </a:t>
            </a:r>
            <a:r>
              <a:rPr lang="en-US" dirty="0" smtClean="0"/>
              <a:t>Science, Environment and Technology in Education»</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χαρακτηριστικά της εμπειρικά θεμελιωμένης θεωρίας</a:t>
            </a:r>
            <a:endParaRPr lang="el-GR" dirty="0"/>
          </a:p>
        </p:txBody>
      </p:sp>
      <p:sp>
        <p:nvSpPr>
          <p:cNvPr id="3" name="2 - Θέση κειμένου"/>
          <p:cNvSpPr>
            <a:spLocks noGrp="1"/>
          </p:cNvSpPr>
          <p:nvPr>
            <p:ph type="body" idx="1"/>
          </p:nvPr>
        </p:nvSpPr>
        <p:spPr/>
        <p:txBody>
          <a:bodyPr/>
          <a:lstStyle/>
          <a:p>
            <a:r>
              <a:rPr lang="el-GR" b="1" dirty="0" err="1" smtClean="0">
                <a:solidFill>
                  <a:srgbClr val="008080"/>
                </a:solidFill>
                <a:effectLst>
                  <a:outerShdw blurRad="38100" dist="38100" dir="2700000" algn="tl">
                    <a:srgbClr val="000000">
                      <a:alpha val="43137"/>
                    </a:srgbClr>
                  </a:outerShdw>
                </a:effectLst>
              </a:rPr>
              <a:t>Ελκυστικα</a:t>
            </a:r>
            <a:r>
              <a:rPr lang="el-GR" b="1" dirty="0" smtClean="0">
                <a:solidFill>
                  <a:srgbClr val="008080"/>
                </a:solidFill>
                <a:effectLst>
                  <a:outerShdw blurRad="38100" dist="38100" dir="2700000" algn="tl">
                    <a:srgbClr val="000000">
                      <a:alpha val="43137"/>
                    </a:srgbClr>
                  </a:outerShdw>
                </a:effectLst>
              </a:rPr>
              <a:t> </a:t>
            </a:r>
            <a:r>
              <a:rPr lang="el-GR" b="1" dirty="0" err="1" smtClean="0">
                <a:solidFill>
                  <a:srgbClr val="008080"/>
                </a:solidFill>
                <a:effectLst>
                  <a:outerShdw blurRad="38100" dist="38100" dir="2700000" algn="tl">
                    <a:srgbClr val="000000">
                      <a:alpha val="43137"/>
                    </a:srgbClr>
                  </a:outerShdw>
                </a:effectLst>
              </a:rPr>
              <a:t>χαρακτηριστικα</a:t>
            </a:r>
            <a:endParaRPr lang="el-GR" b="1" dirty="0">
              <a:solidFill>
                <a:srgbClr val="008080"/>
              </a:solidFill>
              <a:effectLst>
                <a:outerShdw blurRad="38100" dist="38100" dir="2700000" algn="tl">
                  <a:srgbClr val="000000">
                    <a:alpha val="43137"/>
                  </a:srgbClr>
                </a:outerShdw>
              </a:effectLst>
            </a:endParaRPr>
          </a:p>
        </p:txBody>
      </p:sp>
      <p:sp>
        <p:nvSpPr>
          <p:cNvPr id="4" name="3 - Θέση περιεχομένου"/>
          <p:cNvSpPr>
            <a:spLocks noGrp="1"/>
          </p:cNvSpPr>
          <p:nvPr>
            <p:ph sz="half" idx="2"/>
          </p:nvPr>
        </p:nvSpPr>
        <p:spPr/>
        <p:txBody>
          <a:bodyPr>
            <a:normAutofit fontScale="85000" lnSpcReduction="10000"/>
          </a:bodyPr>
          <a:lstStyle/>
          <a:p>
            <a:pPr marL="457200" indent="-457200">
              <a:buFont typeface="+mj-lt"/>
              <a:buAutoNum type="arabicPeriod"/>
            </a:pPr>
            <a:r>
              <a:rPr lang="el-GR" dirty="0" smtClean="0"/>
              <a:t>Σ</a:t>
            </a:r>
            <a:r>
              <a:rPr lang="el-GR" dirty="0" smtClean="0"/>
              <a:t>αφείς διαδικασίες για την παραγωγή θεωρίας στην έρευνα</a:t>
            </a:r>
          </a:p>
          <a:p>
            <a:pPr marL="457200" indent="-457200">
              <a:buFont typeface="+mj-lt"/>
              <a:buAutoNum type="arabicPeriod"/>
            </a:pPr>
            <a:r>
              <a:rPr lang="el-GR" dirty="0" smtClean="0"/>
              <a:t>Στρατηγική για τη διεξαγωγή έρευνας, η οποία ενώ είναι ευέλικτη, είναι και συστηματική και συντονισμένη.</a:t>
            </a:r>
          </a:p>
          <a:p>
            <a:pPr marL="457200" indent="-457200">
              <a:buFont typeface="+mj-lt"/>
              <a:buAutoNum type="arabicPeriod"/>
            </a:pPr>
            <a:r>
              <a:rPr lang="el-GR" dirty="0" smtClean="0"/>
              <a:t>Σαφείς διαδικασίες ανάλυσης δεδομένων</a:t>
            </a:r>
          </a:p>
          <a:p>
            <a:pPr marL="457200" indent="-457200">
              <a:buFont typeface="+mj-lt"/>
              <a:buAutoNum type="arabicPeriod"/>
            </a:pPr>
            <a:r>
              <a:rPr lang="el-GR" dirty="0" smtClean="0"/>
              <a:t>Χρήσιμη σε εφαρμοσμένες και νέες περιοχές έρευνας όπου η θεωρητική προσέγγιση είναι ασαφής ή ανύπαρκτη.</a:t>
            </a:r>
          </a:p>
          <a:p>
            <a:pPr marL="457200" indent="-457200">
              <a:buFont typeface="+mj-lt"/>
              <a:buAutoNum type="arabicPeriod"/>
            </a:pPr>
            <a:r>
              <a:rPr lang="el-GR" dirty="0" smtClean="0"/>
              <a:t>Υπάρχει διαθέσιμο ένα μεγάλο εύρος υποδειγμάτων της χρήσης της σε πολλά εφαρμοσμένα και επαγγελματικά περιβάλλοντα.</a:t>
            </a:r>
            <a:endParaRPr lang="el-GR" dirty="0"/>
          </a:p>
        </p:txBody>
      </p:sp>
      <p:sp>
        <p:nvSpPr>
          <p:cNvPr id="5" name="4 - Θέση κειμένου"/>
          <p:cNvSpPr>
            <a:spLocks noGrp="1"/>
          </p:cNvSpPr>
          <p:nvPr>
            <p:ph type="body" sz="quarter" idx="3"/>
          </p:nvPr>
        </p:nvSpPr>
        <p:spPr/>
        <p:txBody>
          <a:bodyPr/>
          <a:lstStyle/>
          <a:p>
            <a:r>
              <a:rPr lang="el-GR" b="1" dirty="0" err="1" smtClean="0">
                <a:solidFill>
                  <a:srgbClr val="C00000"/>
                </a:solidFill>
                <a:effectLst>
                  <a:outerShdw blurRad="38100" dist="38100" dir="2700000" algn="tl">
                    <a:srgbClr val="000000">
                      <a:alpha val="43137"/>
                    </a:srgbClr>
                  </a:outerShdw>
                </a:effectLst>
              </a:rPr>
              <a:t>προβληματα</a:t>
            </a:r>
            <a:endParaRPr lang="el-GR" b="1" dirty="0">
              <a:solidFill>
                <a:srgbClr val="C00000"/>
              </a:solidFill>
              <a:effectLst>
                <a:outerShdw blurRad="38100" dist="38100" dir="2700000" algn="tl">
                  <a:srgbClr val="000000">
                    <a:alpha val="43137"/>
                  </a:srgbClr>
                </a:outerShdw>
              </a:effectLst>
            </a:endParaRPr>
          </a:p>
        </p:txBody>
      </p:sp>
      <p:sp>
        <p:nvSpPr>
          <p:cNvPr id="6" name="5 - Θέση περιεχομένου"/>
          <p:cNvSpPr>
            <a:spLocks noGrp="1"/>
          </p:cNvSpPr>
          <p:nvPr>
            <p:ph sz="quarter" idx="4"/>
          </p:nvPr>
        </p:nvSpPr>
        <p:spPr/>
        <p:txBody>
          <a:bodyPr>
            <a:normAutofit fontScale="92500" lnSpcReduction="20000"/>
          </a:bodyPr>
          <a:lstStyle/>
          <a:p>
            <a:pPr marL="457200" indent="-457200">
              <a:buClr>
                <a:srgbClr val="7E0000"/>
              </a:buClr>
              <a:buFont typeface="+mj-lt"/>
              <a:buAutoNum type="arabicPeriod"/>
            </a:pPr>
            <a:r>
              <a:rPr lang="el-GR" dirty="0" smtClean="0"/>
              <a:t>Δεν είναι δυνατόν να ξεκινήσει μια ερευνητική μελέτη χωρίς κάποιες προϋπάρχουσες θεωρητικές ιδέες και υποθέσεις.</a:t>
            </a:r>
          </a:p>
          <a:p>
            <a:pPr marL="457200" indent="-457200">
              <a:buClr>
                <a:srgbClr val="7E0000"/>
              </a:buClr>
              <a:buFont typeface="+mj-lt"/>
              <a:buAutoNum type="arabicPeriod"/>
            </a:pPr>
            <a:r>
              <a:rPr lang="el-GR" dirty="0" smtClean="0"/>
              <a:t>Μπορεί να είναι δύσκολο πρακτικά να αποφασίσουμε πότε οι κατηγορίες έχουν </a:t>
            </a:r>
            <a:r>
              <a:rPr lang="el-GR" dirty="0" err="1" smtClean="0"/>
              <a:t>κορεσθεί</a:t>
            </a:r>
            <a:r>
              <a:rPr lang="el-GR" dirty="0" smtClean="0"/>
              <a:t> (</a:t>
            </a:r>
            <a:r>
              <a:rPr lang="en-US" dirty="0" smtClean="0"/>
              <a:t>saturated) </a:t>
            </a:r>
            <a:r>
              <a:rPr lang="el-GR" dirty="0" smtClean="0"/>
              <a:t>ή πότε η θεωρία έχει αναπτυχθεί επαρκώς</a:t>
            </a:r>
          </a:p>
          <a:p>
            <a:pPr marL="457200" indent="-457200">
              <a:buClr>
                <a:srgbClr val="7E0000"/>
              </a:buClr>
              <a:buFont typeface="+mj-lt"/>
              <a:buAutoNum type="arabicPeriod"/>
            </a:pPr>
            <a:r>
              <a:rPr lang="el-GR" dirty="0" smtClean="0"/>
              <a:t>Έχει συγκεκριμένους τύπους προκαθορισμένων κατηγοριών ως συνιστώσες της θεωρίας που μπορεί να μην φαίνονται κατάλληλοι για μια συγκεκριμένη μελέτη.</a:t>
            </a:r>
            <a:endParaRPr lang="el-GR" dirty="0"/>
          </a:p>
        </p:txBody>
      </p:sp>
      <p:sp>
        <p:nvSpPr>
          <p:cNvPr id="7" name="6 - Θέση υποσέλιδου"/>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Βασική Βιβλιογραφία</a:t>
            </a:r>
            <a:endParaRPr lang="el-GR" dirty="0"/>
          </a:p>
        </p:txBody>
      </p:sp>
      <p:sp>
        <p:nvSpPr>
          <p:cNvPr id="3" name="Θέση περιεχομένου 2"/>
          <p:cNvSpPr>
            <a:spLocks noGrp="1"/>
          </p:cNvSpPr>
          <p:nvPr>
            <p:ph idx="1"/>
          </p:nvPr>
        </p:nvSpPr>
        <p:spPr/>
        <p:txBody>
          <a:bodyPr>
            <a:normAutofit lnSpcReduction="10000"/>
          </a:bodyPr>
          <a:lstStyle/>
          <a:p>
            <a:r>
              <a:rPr lang="en-US" dirty="0" smtClean="0"/>
              <a:t>Barney Glaser &amp; Leo Strauss</a:t>
            </a:r>
            <a:r>
              <a:rPr lang="el-GR" dirty="0" smtClean="0"/>
              <a:t> </a:t>
            </a:r>
            <a:r>
              <a:rPr lang="en-US" i="1" dirty="0" smtClean="0"/>
              <a:t>(1965) The Awareness of </a:t>
            </a:r>
            <a:r>
              <a:rPr lang="en-US" i="1" dirty="0" smtClean="0"/>
              <a:t>Dying</a:t>
            </a:r>
            <a:r>
              <a:rPr lang="el-GR" i="1" dirty="0" smtClean="0"/>
              <a:t>. </a:t>
            </a:r>
            <a:r>
              <a:rPr lang="en-US" dirty="0" smtClean="0"/>
              <a:t>Chicago, IL: Aldine Publishing.</a:t>
            </a:r>
            <a:endParaRPr lang="el-GR" i="1" dirty="0" smtClean="0"/>
          </a:p>
          <a:p>
            <a:r>
              <a:rPr lang="en-US" dirty="0" smtClean="0"/>
              <a:t>Barney Glaser &amp; Leo Strauss</a:t>
            </a:r>
            <a:r>
              <a:rPr lang="el-GR" dirty="0" smtClean="0"/>
              <a:t> </a:t>
            </a:r>
            <a:r>
              <a:rPr lang="en-US" i="1" dirty="0" smtClean="0"/>
              <a:t>(196</a:t>
            </a:r>
            <a:r>
              <a:rPr lang="el-GR" i="1" dirty="0" smtClean="0"/>
              <a:t>7</a:t>
            </a:r>
            <a:r>
              <a:rPr lang="en-US" i="1" dirty="0" smtClean="0"/>
              <a:t>) The Discovery of Grounded </a:t>
            </a:r>
            <a:r>
              <a:rPr lang="en-US" i="1" dirty="0" smtClean="0"/>
              <a:t>Theory</a:t>
            </a:r>
            <a:r>
              <a:rPr lang="el-GR" i="1" dirty="0" smtClean="0"/>
              <a:t>. </a:t>
            </a:r>
            <a:r>
              <a:rPr lang="en-US" dirty="0" smtClean="0"/>
              <a:t>Chicago, IL: Aldine Publishing.</a:t>
            </a:r>
            <a:endParaRPr lang="en-US" i="1" dirty="0" smtClean="0"/>
          </a:p>
          <a:p>
            <a:pPr marL="0" indent="0">
              <a:buNone/>
            </a:pPr>
            <a:r>
              <a:rPr lang="en-GB" dirty="0" smtClean="0"/>
              <a:t>Bryant</a:t>
            </a:r>
            <a:r>
              <a:rPr lang="en-GB" dirty="0"/>
              <a:t>, A. &amp; </a:t>
            </a:r>
            <a:r>
              <a:rPr lang="en-GB" dirty="0" err="1"/>
              <a:t>Charmaz</a:t>
            </a:r>
            <a:r>
              <a:rPr lang="en-GB" dirty="0"/>
              <a:t>, K. (Eds.) (2007). </a:t>
            </a:r>
            <a:r>
              <a:rPr lang="en-GB" i="1" dirty="0"/>
              <a:t>The SAGE Handbook of </a:t>
            </a:r>
            <a:r>
              <a:rPr lang="en-GB" i="1" dirty="0" smtClean="0"/>
              <a:t>Grounded</a:t>
            </a:r>
            <a:r>
              <a:rPr lang="el-GR" i="1" dirty="0" smtClean="0"/>
              <a:t> </a:t>
            </a:r>
            <a:r>
              <a:rPr lang="en-GB" i="1" dirty="0" smtClean="0"/>
              <a:t>Theory</a:t>
            </a:r>
            <a:r>
              <a:rPr lang="en-GB" dirty="0"/>
              <a:t>. Los Angeles: Sage.</a:t>
            </a:r>
          </a:p>
          <a:p>
            <a:pPr marL="0" indent="0">
              <a:buNone/>
            </a:pPr>
            <a:r>
              <a:rPr lang="en-GB" dirty="0" err="1" smtClean="0"/>
              <a:t>Charmaz</a:t>
            </a:r>
            <a:r>
              <a:rPr lang="en-GB" dirty="0"/>
              <a:t>, K. (1995). Grounded Theory. In J.A. Smith, R. </a:t>
            </a:r>
            <a:r>
              <a:rPr lang="en-GB" dirty="0" err="1"/>
              <a:t>Harre</a:t>
            </a:r>
            <a:r>
              <a:rPr lang="en-GB" dirty="0"/>
              <a:t> &amp; L. </a:t>
            </a:r>
            <a:r>
              <a:rPr lang="en-GB" dirty="0" smtClean="0"/>
              <a:t>Van</a:t>
            </a:r>
            <a:r>
              <a:rPr lang="el-GR" dirty="0" smtClean="0"/>
              <a:t> </a:t>
            </a:r>
            <a:r>
              <a:rPr lang="en-GB" dirty="0" err="1" smtClean="0"/>
              <a:t>Langenhove</a:t>
            </a:r>
            <a:r>
              <a:rPr lang="en-GB" dirty="0" smtClean="0"/>
              <a:t> </a:t>
            </a:r>
            <a:r>
              <a:rPr lang="en-GB" dirty="0"/>
              <a:t>(Eds.), </a:t>
            </a:r>
            <a:r>
              <a:rPr lang="en-GB" i="1" dirty="0"/>
              <a:t>Rethinking Methods in Psychology (</a:t>
            </a:r>
            <a:r>
              <a:rPr lang="en-GB" dirty="0"/>
              <a:t>pp. 27-49). London</a:t>
            </a:r>
            <a:r>
              <a:rPr lang="en-GB" dirty="0" smtClean="0"/>
              <a:t>:</a:t>
            </a:r>
            <a:r>
              <a:rPr lang="el-GR" dirty="0" smtClean="0"/>
              <a:t> </a:t>
            </a:r>
            <a:r>
              <a:rPr lang="en-GB" dirty="0" smtClean="0"/>
              <a:t>Sage</a:t>
            </a:r>
            <a:r>
              <a:rPr lang="en-GB" dirty="0"/>
              <a:t>.</a:t>
            </a:r>
          </a:p>
          <a:p>
            <a:r>
              <a:rPr lang="en-GB" dirty="0" err="1" smtClean="0"/>
              <a:t>Charmaz</a:t>
            </a:r>
            <a:r>
              <a:rPr lang="en-GB" dirty="0" smtClean="0"/>
              <a:t>, K. (2006). </a:t>
            </a:r>
            <a:r>
              <a:rPr lang="en-GB" i="1" dirty="0" smtClean="0"/>
              <a:t>Constructing Grounded Theory: A Practical Guide</a:t>
            </a:r>
            <a:r>
              <a:rPr lang="el-GR" i="1" dirty="0" smtClean="0"/>
              <a:t> </a:t>
            </a:r>
            <a:r>
              <a:rPr lang="en-GB" i="1" dirty="0" smtClean="0"/>
              <a:t>Through Qualitative Analysis. </a:t>
            </a:r>
            <a:r>
              <a:rPr lang="en-GB" dirty="0" smtClean="0"/>
              <a:t>Thousand Oaks, CA: Sage Publications.</a:t>
            </a:r>
          </a:p>
          <a:p>
            <a:endParaRPr lang="el-GR" dirty="0" smtClean="0"/>
          </a:p>
          <a:p>
            <a:r>
              <a:rPr lang="el-GR" dirty="0" smtClean="0"/>
              <a:t>Πολύ χρήσιμη: </a:t>
            </a:r>
            <a:r>
              <a:rPr lang="en-GB" dirty="0" smtClean="0"/>
              <a:t>www.groundedtheory.com</a:t>
            </a:r>
            <a:endParaRPr lang="el-GR" dirty="0"/>
          </a:p>
        </p:txBody>
      </p:sp>
      <p:sp>
        <p:nvSpPr>
          <p:cNvPr id="4" name="Θέση υποσέλιδου 3"/>
          <p:cNvSpPr>
            <a:spLocks noGrp="1"/>
          </p:cNvSpPr>
          <p:nvPr>
            <p:ph type="ftr" sz="quarter" idx="11"/>
          </p:nvPr>
        </p:nvSpPr>
        <p:spPr>
          <a:xfrm>
            <a:off x="2689414" y="6459786"/>
            <a:ext cx="7637929" cy="365125"/>
          </a:xfrm>
        </p:spPr>
        <p:txBody>
          <a:bodyPr/>
          <a:lstStyle/>
          <a:p>
            <a:r>
              <a:rPr lang="el-GR" sz="1400" smtClean="0"/>
              <a:t>ΔΠΜΣ «ΕΚΠΑΙΔΕΥΣΗ ΣΤΙΣ ΦΥΣΙΚΕΣ ΕΠΙΣΤΗΜΕΣ, ΤΟ ΠΕΡΙΒΑΛΛΟΝ ΚΑΙ ΤΗΝ ΤΕΧΝΟΛΟΓΙΑ − </a:t>
            </a:r>
            <a:r>
              <a:rPr lang="en-US" sz="1400" smtClean="0"/>
              <a:t>Science, Environment and Technology in Education»</a:t>
            </a:r>
            <a:endParaRPr lang="el-GR" sz="1400" dirty="0"/>
          </a:p>
        </p:txBody>
      </p:sp>
    </p:spTree>
    <p:extLst>
      <p:ext uri="{BB962C8B-B14F-4D97-AF65-F5344CB8AC3E}">
        <p14:creationId xmlns:p14="http://schemas.microsoft.com/office/powerpoint/2010/main" xmlns="" val="778461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Χρησιμοποιήθηκαν</a:t>
            </a:r>
            <a:endParaRPr lang="el-GR" dirty="0"/>
          </a:p>
        </p:txBody>
      </p:sp>
      <p:sp>
        <p:nvSpPr>
          <p:cNvPr id="3" name="Θέση περιεχομένου 2"/>
          <p:cNvSpPr>
            <a:spLocks noGrp="1"/>
          </p:cNvSpPr>
          <p:nvPr>
            <p:ph idx="1"/>
          </p:nvPr>
        </p:nvSpPr>
        <p:spPr/>
        <p:txBody>
          <a:bodyPr/>
          <a:lstStyle/>
          <a:p>
            <a:r>
              <a:rPr lang="el-GR" dirty="0"/>
              <a:t>Σημειώσεις Παραδόσεων </a:t>
            </a:r>
            <a:r>
              <a:rPr lang="el-GR" dirty="0" smtClean="0"/>
              <a:t>του κ. Γ</a:t>
            </a:r>
            <a:r>
              <a:rPr lang="el-GR" dirty="0"/>
              <a:t>. </a:t>
            </a:r>
            <a:r>
              <a:rPr lang="el-GR" dirty="0" smtClean="0"/>
              <a:t>Κεσίσογλου, Καθηγητή στο Τμήμα Ψυχολογίας, </a:t>
            </a:r>
            <a:r>
              <a:rPr lang="el-GR" dirty="0" smtClean="0"/>
              <a:t>ΑΠΘ </a:t>
            </a:r>
          </a:p>
          <a:p>
            <a:r>
              <a:rPr lang="en-US" dirty="0" smtClean="0"/>
              <a:t>Robson, S. </a:t>
            </a:r>
            <a:r>
              <a:rPr lang="el-GR" dirty="0" smtClean="0"/>
              <a:t>Η έρευνα του πραγματικού κόσμου. Αθήνα: </a:t>
            </a:r>
            <a:r>
              <a:rPr lang="en-US" dirty="0" smtClean="0"/>
              <a:t>Gutenberg</a:t>
            </a:r>
            <a:r>
              <a:rPr lang="el-GR" dirty="0" smtClean="0"/>
              <a:t>.</a:t>
            </a:r>
          </a:p>
          <a:p>
            <a:r>
              <a:rPr lang="el-GR" dirty="0" smtClean="0"/>
              <a:t>και</a:t>
            </a:r>
          </a:p>
          <a:p>
            <a:pPr>
              <a:buNone/>
            </a:pPr>
            <a:r>
              <a:rPr lang="el-GR" b="1" dirty="0" smtClean="0"/>
              <a:t>	</a:t>
            </a:r>
            <a:r>
              <a:rPr lang="el-GR" dirty="0" err="1" smtClean="0"/>
              <a:t>Καρνέζου</a:t>
            </a:r>
            <a:r>
              <a:rPr lang="el-GR" dirty="0" smtClean="0"/>
              <a:t>, Μ. (2010) </a:t>
            </a:r>
            <a:r>
              <a:rPr lang="el-GR" cap="small" dirty="0" smtClean="0"/>
              <a:t>ΜΕΛΕΤΗ </a:t>
            </a:r>
            <a:r>
              <a:rPr lang="el-GR" cap="small" dirty="0" smtClean="0"/>
              <a:t>ΤΗΣ ΟΡΓΑΝΩΣΗΣ ΚΑΙ ΤΗΣ </a:t>
            </a:r>
            <a:r>
              <a:rPr lang="el-GR" cap="small" dirty="0" smtClean="0"/>
              <a:t>ΠΡΑΓΜΑΤΟΠΟΙΗΣΗΣ ΜΑΘΗΤΙΚΩΝ ΕΠΙΣΚΕΨΕΩΝ ΣΕ </a:t>
            </a:r>
            <a:r>
              <a:rPr lang="el-GR" cap="small" dirty="0" smtClean="0"/>
              <a:t>ΕΠΙΣΤΗΜΟΝΙΚΑ ΚΑΙ ΤΕΧΝΟΛΟΓΙΚΑ </a:t>
            </a:r>
            <a:r>
              <a:rPr lang="el-GR" cap="small" dirty="0" smtClean="0"/>
              <a:t>ΜΟΥΣΕΙΑ</a:t>
            </a:r>
            <a:r>
              <a:rPr lang="el-GR" dirty="0" smtClean="0"/>
              <a:t>. Διδακτορική Διατριβή. ΠΤΝ-ΠΔΜ.</a:t>
            </a:r>
          </a:p>
          <a:p>
            <a:r>
              <a:rPr lang="el-GR" dirty="0" smtClean="0"/>
              <a:t>Παπαδοπούλου, Π. (2003) Τα </a:t>
            </a:r>
            <a:r>
              <a:rPr lang="el-GR" dirty="0" smtClean="0"/>
              <a:t>ζώα στο σχολικό πλαίσιο: </a:t>
            </a:r>
            <a:r>
              <a:rPr lang="el-GR" dirty="0" smtClean="0"/>
              <a:t>Αντιλήψεις </a:t>
            </a:r>
            <a:r>
              <a:rPr lang="el-GR" dirty="0" smtClean="0"/>
              <a:t>παιδιών και εκπαιδευτικών της Πρωτοβάθμιας Εκπαίδευσης για τα </a:t>
            </a:r>
            <a:r>
              <a:rPr lang="el-GR" dirty="0" smtClean="0"/>
              <a:t>ζώα. Διδακτορική Διατριβή. ΠΤΔΕ - ΑΠΘ</a:t>
            </a:r>
          </a:p>
          <a:p>
            <a:endParaRPr lang="el-GR" dirty="0" smtClean="0"/>
          </a:p>
          <a:p>
            <a:endParaRPr lang="el-GR" dirty="0"/>
          </a:p>
        </p:txBody>
      </p:sp>
      <p:sp>
        <p:nvSpPr>
          <p:cNvPr id="4" name="Θέση υποσέλιδου 3"/>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Tree>
    <p:extLst>
      <p:ext uri="{BB962C8B-B14F-4D97-AF65-F5344CB8AC3E}">
        <p14:creationId xmlns:p14="http://schemas.microsoft.com/office/powerpoint/2010/main" xmlns="" val="4106038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αντίθεση που γέννησε την εμπειρικά θεμελιωμένη θεωρία</a:t>
            </a:r>
            <a:endParaRPr lang="el-GR" dirty="0"/>
          </a:p>
        </p:txBody>
      </p:sp>
      <p:sp>
        <p:nvSpPr>
          <p:cNvPr id="3" name="2 - Θέση περιεχομένου"/>
          <p:cNvSpPr>
            <a:spLocks noGrp="1"/>
          </p:cNvSpPr>
          <p:nvPr>
            <p:ph idx="1"/>
          </p:nvPr>
        </p:nvSpPr>
        <p:spPr>
          <a:xfrm>
            <a:off x="542441" y="1845733"/>
            <a:ext cx="10926305" cy="4415581"/>
          </a:xfrm>
        </p:spPr>
        <p:txBody>
          <a:bodyPr>
            <a:normAutofit fontScale="85000" lnSpcReduction="20000"/>
          </a:bodyPr>
          <a:lstStyle/>
          <a:p>
            <a:r>
              <a:rPr lang="el-GR" sz="2400" dirty="0" smtClean="0"/>
              <a:t>Η </a:t>
            </a:r>
            <a:r>
              <a:rPr lang="el-GR" sz="2400" dirty="0" smtClean="0"/>
              <a:t>Εμπειρικά Θεμελιωμένη Θεωρία προτάθηκε </a:t>
            </a:r>
            <a:r>
              <a:rPr lang="el-GR" sz="2400" dirty="0" smtClean="0"/>
              <a:t>αρχικά στα μέσα της δεκαετίας του ΄60 ως εναλλακτική πρόταση </a:t>
            </a:r>
            <a:r>
              <a:rPr lang="el-GR" sz="2400" dirty="0" smtClean="0"/>
              <a:t>προς το </a:t>
            </a:r>
            <a:r>
              <a:rPr lang="el-GR" sz="2400" dirty="0" smtClean="0"/>
              <a:t>κυρίαρχο </a:t>
            </a:r>
            <a:r>
              <a:rPr lang="el-GR" sz="2400" dirty="0" err="1" smtClean="0"/>
              <a:t>υποθετικο</a:t>
            </a:r>
            <a:r>
              <a:rPr lang="el-GR" sz="2400" dirty="0" smtClean="0"/>
              <a:t>-παραγωγικό υπόδειγμα. </a:t>
            </a:r>
            <a:endParaRPr lang="el-GR" sz="2400" dirty="0" smtClean="0"/>
          </a:p>
          <a:p>
            <a:r>
              <a:rPr lang="el-GR" sz="1900" i="1" dirty="0" smtClean="0"/>
              <a:t>[</a:t>
            </a:r>
            <a:r>
              <a:rPr lang="el-GR" sz="1900" i="1" dirty="0" err="1" smtClean="0"/>
              <a:t>Υποθετικο</a:t>
            </a:r>
            <a:r>
              <a:rPr lang="el-GR" sz="1900" i="1" dirty="0" smtClean="0"/>
              <a:t>-παραγωγικό υπόδειγμα</a:t>
            </a:r>
            <a:r>
              <a:rPr lang="el-GR" sz="1900" i="1" dirty="0" smtClean="0"/>
              <a:t>, καλείται </a:t>
            </a:r>
            <a:r>
              <a:rPr lang="el-GR" sz="1900" i="1" dirty="0" smtClean="0"/>
              <a:t>η λογική σύμφωνα με την οποία η επιστημονική εργασία οφείλει να </a:t>
            </a:r>
            <a:r>
              <a:rPr lang="el-GR" sz="1900" i="1" dirty="0" smtClean="0"/>
              <a:t>ακολουθεί την </a:t>
            </a:r>
            <a:r>
              <a:rPr lang="el-GR" sz="1900" i="1" dirty="0" smtClean="0"/>
              <a:t>εξής διαδρομή: από ένα συγκεκριμένο θεωρητικό πλαίσιο συνάγονται </a:t>
            </a:r>
            <a:r>
              <a:rPr lang="el-GR" sz="1900" i="1" dirty="0" smtClean="0"/>
              <a:t>ερευνητικές υποθέσεις </a:t>
            </a:r>
            <a:r>
              <a:rPr lang="el-GR" sz="1900" i="1" dirty="0" smtClean="0"/>
              <a:t>σχετικά με το εξεταζόμενο αντικείμενο και εν συνεχεία διεξάγεται </a:t>
            </a:r>
            <a:r>
              <a:rPr lang="el-GR" sz="1900" i="1" dirty="0" smtClean="0"/>
              <a:t>με συστηματικό </a:t>
            </a:r>
            <a:r>
              <a:rPr lang="el-GR" sz="1900" i="1" dirty="0" smtClean="0"/>
              <a:t>τρόπο μια εμπειρική έρευνα που σκοπό έχει να ελέγξει (να επαληθεύσει </a:t>
            </a:r>
            <a:r>
              <a:rPr lang="el-GR" sz="1900" i="1" dirty="0" smtClean="0"/>
              <a:t>ή να </a:t>
            </a:r>
            <a:r>
              <a:rPr lang="el-GR" sz="1900" i="1" dirty="0" smtClean="0"/>
              <a:t>διαψεύσει) αυτές τις εκ των προτέρων διατυπωμένες υποθέσεις. Με αυτό τον </a:t>
            </a:r>
            <a:r>
              <a:rPr lang="el-GR" sz="1900" i="1" dirty="0" smtClean="0"/>
              <a:t>τρόπο επικυρώνεται </a:t>
            </a:r>
            <a:r>
              <a:rPr lang="el-GR" sz="1900" i="1" dirty="0" smtClean="0"/>
              <a:t>η θεωρία στο συγκεκριμένο πεδίο εφαρμογής της και διασφαλίζεται </a:t>
            </a:r>
            <a:r>
              <a:rPr lang="el-GR" sz="1900" i="1" dirty="0" smtClean="0"/>
              <a:t>η εγκυρότητα </a:t>
            </a:r>
            <a:r>
              <a:rPr lang="el-GR" sz="1900" i="1" dirty="0" smtClean="0"/>
              <a:t>των </a:t>
            </a:r>
            <a:r>
              <a:rPr lang="el-GR" sz="1900" i="1" dirty="0" smtClean="0"/>
              <a:t>επιστημονικών </a:t>
            </a:r>
            <a:r>
              <a:rPr lang="el-GR" sz="1900" i="1" dirty="0" smtClean="0"/>
              <a:t>αποφάνσεων</a:t>
            </a:r>
            <a:r>
              <a:rPr lang="el-GR" sz="1900" i="1" dirty="0" smtClean="0"/>
              <a:t>]. </a:t>
            </a:r>
          </a:p>
          <a:p>
            <a:r>
              <a:rPr lang="el-GR" sz="2400" dirty="0" smtClean="0"/>
              <a:t>Οι </a:t>
            </a:r>
            <a:r>
              <a:rPr lang="el-GR" sz="2400" dirty="0" smtClean="0"/>
              <a:t>A</a:t>
            </a:r>
            <a:r>
              <a:rPr lang="el-GR" sz="2400" dirty="0" smtClean="0"/>
              <a:t>. </a:t>
            </a:r>
            <a:r>
              <a:rPr lang="el-GR" sz="2400" dirty="0" err="1" smtClean="0"/>
              <a:t>Strauss</a:t>
            </a:r>
            <a:r>
              <a:rPr lang="el-GR" sz="2400" dirty="0" smtClean="0"/>
              <a:t> &amp; B. </a:t>
            </a:r>
            <a:r>
              <a:rPr lang="el-GR" sz="2400" dirty="0" err="1" smtClean="0"/>
              <a:t>Glaser</a:t>
            </a:r>
            <a:r>
              <a:rPr lang="el-GR" sz="2400" dirty="0" smtClean="0"/>
              <a:t> αντιτάχθηκαν </a:t>
            </a:r>
            <a:r>
              <a:rPr lang="el-GR" sz="2400" dirty="0" smtClean="0"/>
              <a:t>με την πρότασή τους </a:t>
            </a:r>
            <a:r>
              <a:rPr lang="el-GR" sz="2400" dirty="0" smtClean="0"/>
              <a:t>σε εκείνες </a:t>
            </a:r>
            <a:r>
              <a:rPr lang="el-GR" sz="2400" dirty="0" smtClean="0"/>
              <a:t>τις παγιωμένες αντιλήψεις της εποχής τους που </a:t>
            </a:r>
            <a:endParaRPr lang="el-GR" sz="2400" dirty="0" smtClean="0"/>
          </a:p>
          <a:p>
            <a:r>
              <a:rPr lang="el-GR" sz="2400" dirty="0" smtClean="0"/>
              <a:t>(</a:t>
            </a:r>
            <a:r>
              <a:rPr lang="el-GR" sz="2400" dirty="0" smtClean="0"/>
              <a:t>α) επεφύλασσαν στην </a:t>
            </a:r>
            <a:r>
              <a:rPr lang="el-GR" sz="2400" dirty="0" smtClean="0"/>
              <a:t>εμπειρική έρευνα </a:t>
            </a:r>
            <a:r>
              <a:rPr lang="el-GR" sz="2400" dirty="0" smtClean="0"/>
              <a:t>τον περιορισμένο ρόλο του ελέγχου (της επιβεβαίωσης ή της διάψευσης</a:t>
            </a:r>
            <a:r>
              <a:rPr lang="el-GR" sz="2400" dirty="0" smtClean="0"/>
              <a:t>) </a:t>
            </a:r>
            <a:r>
              <a:rPr lang="el-GR" sz="2400" dirty="0" err="1" smtClean="0"/>
              <a:t>προδιατυπωμένων</a:t>
            </a:r>
            <a:r>
              <a:rPr lang="el-GR" sz="2400" dirty="0" smtClean="0"/>
              <a:t> </a:t>
            </a:r>
            <a:r>
              <a:rPr lang="el-GR" sz="2400" dirty="0" smtClean="0"/>
              <a:t>υποθέσεων, </a:t>
            </a:r>
            <a:endParaRPr lang="el-GR" sz="2400" dirty="0" smtClean="0"/>
          </a:p>
          <a:p>
            <a:r>
              <a:rPr lang="el-GR" sz="2400" dirty="0" smtClean="0"/>
              <a:t>(</a:t>
            </a:r>
            <a:r>
              <a:rPr lang="el-GR" sz="2400" dirty="0" smtClean="0"/>
              <a:t>β) πρέσβευαν ότι η ποιοτική έρευνα αποτελεί </a:t>
            </a:r>
            <a:r>
              <a:rPr lang="el-GR" sz="2400" dirty="0" smtClean="0"/>
              <a:t>μια ελαχίστως </a:t>
            </a:r>
            <a:r>
              <a:rPr lang="el-GR" sz="2400" dirty="0" smtClean="0"/>
              <a:t>συστηματική διαδικασία, που βασίζεται κυρίως στη διαίσθηση και στην </a:t>
            </a:r>
            <a:r>
              <a:rPr lang="el-GR" sz="2400" dirty="0" smtClean="0"/>
              <a:t>απλή καταγραφή </a:t>
            </a:r>
            <a:r>
              <a:rPr lang="el-GR" sz="2400" dirty="0" smtClean="0"/>
              <a:t>των εντυπώσεων του ερευνητή και μπορεί να αξιοποιηθεί μόνο </a:t>
            </a:r>
            <a:r>
              <a:rPr lang="el-GR" sz="2400" dirty="0" smtClean="0"/>
              <a:t>ως «</a:t>
            </a:r>
            <a:r>
              <a:rPr lang="el-GR" sz="2400" dirty="0" smtClean="0"/>
              <a:t>προπομπός» της ποσοτικής έρευνας, </a:t>
            </a:r>
            <a:endParaRPr lang="el-GR" sz="2400" dirty="0" smtClean="0"/>
          </a:p>
          <a:p>
            <a:r>
              <a:rPr lang="el-GR" sz="2400" dirty="0" smtClean="0"/>
              <a:t>(</a:t>
            </a:r>
            <a:r>
              <a:rPr lang="el-GR" sz="2400" dirty="0" smtClean="0"/>
              <a:t>γ) υποστήριζαν ότι η ποιοτική </a:t>
            </a:r>
            <a:r>
              <a:rPr lang="el-GR" sz="2400" dirty="0" smtClean="0"/>
              <a:t>έρευνα περιορίζεται </a:t>
            </a:r>
            <a:r>
              <a:rPr lang="el-GR" sz="2400" dirty="0" smtClean="0"/>
              <a:t>σε περιγραφικές και </a:t>
            </a:r>
            <a:r>
              <a:rPr lang="el-GR" sz="2400" dirty="0" err="1" smtClean="0"/>
              <a:t>ιδιογραφικές</a:t>
            </a:r>
            <a:r>
              <a:rPr lang="el-GR" sz="2400" dirty="0" smtClean="0"/>
              <a:t> μελέτες, χωρίς καμιά </a:t>
            </a:r>
            <a:r>
              <a:rPr lang="el-GR" sz="2400" dirty="0" smtClean="0"/>
              <a:t>δυνατότητα </a:t>
            </a:r>
            <a:r>
              <a:rPr lang="el-GR" sz="2400" dirty="0" err="1" smtClean="0"/>
              <a:t>θεωρητικοποίησης</a:t>
            </a:r>
            <a:r>
              <a:rPr lang="el-GR" sz="2400" dirty="0" smtClean="0"/>
              <a:t>, αφαίρεσης και γενίκευσης.</a:t>
            </a:r>
            <a:endParaRPr lang="el-GR" sz="2400" dirty="0"/>
          </a:p>
        </p:txBody>
      </p:sp>
      <p:sp>
        <p:nvSpPr>
          <p:cNvPr id="4" name="3 - Θέση υποσέλιδου"/>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Τι είναι η εμπειρικά θεμελιωμένη θεωρία </a:t>
            </a:r>
            <a:r>
              <a:rPr lang="el-GR" sz="2400" dirty="0" smtClean="0"/>
              <a:t>(1)</a:t>
            </a:r>
            <a:endParaRPr lang="el-GR" sz="2400" dirty="0"/>
          </a:p>
        </p:txBody>
      </p:sp>
      <p:sp>
        <p:nvSpPr>
          <p:cNvPr id="3" name="Θέση περιεχομένου 2"/>
          <p:cNvSpPr>
            <a:spLocks noGrp="1"/>
          </p:cNvSpPr>
          <p:nvPr>
            <p:ph idx="1"/>
          </p:nvPr>
        </p:nvSpPr>
        <p:spPr>
          <a:xfrm>
            <a:off x="1097280" y="2008899"/>
            <a:ext cx="10058400" cy="4023360"/>
          </a:xfrm>
        </p:spPr>
        <p:txBody>
          <a:bodyPr>
            <a:normAutofit/>
          </a:bodyPr>
          <a:lstStyle/>
          <a:p>
            <a:r>
              <a:rPr lang="el-GR" sz="2800" dirty="0" smtClean="0">
                <a:solidFill>
                  <a:srgbClr val="7E0000"/>
                </a:solidFill>
              </a:rPr>
              <a:t>Η </a:t>
            </a:r>
            <a:r>
              <a:rPr lang="el-GR" sz="2800" dirty="0">
                <a:solidFill>
                  <a:srgbClr val="7E0000"/>
                </a:solidFill>
              </a:rPr>
              <a:t>ανακάλυψη θεωρίας </a:t>
            </a:r>
            <a:r>
              <a:rPr lang="el-GR" sz="2800" dirty="0" smtClean="0">
                <a:solidFill>
                  <a:schemeClr val="tx1"/>
                </a:solidFill>
              </a:rPr>
              <a:t>(εμπειρική θεμελίωση) </a:t>
            </a:r>
            <a:r>
              <a:rPr lang="el-GR" sz="2800" dirty="0" smtClean="0">
                <a:solidFill>
                  <a:srgbClr val="7E0000"/>
                </a:solidFill>
              </a:rPr>
              <a:t>από </a:t>
            </a:r>
            <a:r>
              <a:rPr lang="el-GR" sz="2800" dirty="0">
                <a:solidFill>
                  <a:srgbClr val="7E0000"/>
                </a:solidFill>
              </a:rPr>
              <a:t>δεδομένα που </a:t>
            </a:r>
            <a:r>
              <a:rPr lang="el-GR" sz="2800" dirty="0" smtClean="0">
                <a:solidFill>
                  <a:srgbClr val="7E0000"/>
                </a:solidFill>
              </a:rPr>
              <a:t>συλλέχθηκαν </a:t>
            </a:r>
            <a:r>
              <a:rPr lang="el-GR" sz="2800" dirty="0">
                <a:solidFill>
                  <a:srgbClr val="7E0000"/>
                </a:solidFill>
              </a:rPr>
              <a:t>με </a:t>
            </a:r>
            <a:r>
              <a:rPr lang="el-GR" sz="2800" b="1" dirty="0">
                <a:solidFill>
                  <a:srgbClr val="7E0000"/>
                </a:solidFill>
              </a:rPr>
              <a:t>συστηματικό </a:t>
            </a:r>
            <a:r>
              <a:rPr lang="el-GR" sz="2800" dirty="0" smtClean="0">
                <a:solidFill>
                  <a:srgbClr val="7E0000"/>
                </a:solidFill>
              </a:rPr>
              <a:t>τρόπο από </a:t>
            </a:r>
            <a:r>
              <a:rPr lang="el-GR" sz="2800" dirty="0">
                <a:solidFill>
                  <a:srgbClr val="7E0000"/>
                </a:solidFill>
              </a:rPr>
              <a:t>κοινωνική έρευνα </a:t>
            </a:r>
            <a:r>
              <a:rPr lang="el-GR" sz="2800" dirty="0"/>
              <a:t>(</a:t>
            </a:r>
            <a:r>
              <a:rPr lang="el-GR" sz="2800" dirty="0" err="1"/>
              <a:t>Glaser</a:t>
            </a:r>
            <a:r>
              <a:rPr lang="el-GR" sz="2800" dirty="0"/>
              <a:t> and </a:t>
            </a:r>
            <a:r>
              <a:rPr lang="el-GR" sz="2800" dirty="0" err="1"/>
              <a:t>Strauss</a:t>
            </a:r>
            <a:r>
              <a:rPr lang="el-GR" sz="2800" dirty="0"/>
              <a:t> 1967: 2</a:t>
            </a:r>
            <a:r>
              <a:rPr lang="el-GR" sz="2800" dirty="0" smtClean="0"/>
              <a:t>).</a:t>
            </a:r>
          </a:p>
          <a:p>
            <a:r>
              <a:rPr lang="el-GR" sz="2800" dirty="0" smtClean="0"/>
              <a:t>Θεμελιωτές </a:t>
            </a:r>
            <a:r>
              <a:rPr lang="en-GB" sz="2800" dirty="0"/>
              <a:t>Barney Glaser &amp; Leo Strauss (</a:t>
            </a:r>
            <a:r>
              <a:rPr lang="el-GR" sz="2800" dirty="0"/>
              <a:t>κοινωνιολόγοι)</a:t>
            </a:r>
          </a:p>
          <a:p>
            <a:r>
              <a:rPr lang="en-GB" sz="2800" i="1" dirty="0" smtClean="0"/>
              <a:t>The </a:t>
            </a:r>
            <a:r>
              <a:rPr lang="en-GB" sz="2800" i="1" dirty="0" smtClean="0"/>
              <a:t>Discovery </a:t>
            </a:r>
            <a:r>
              <a:rPr lang="en-GB" sz="2800" i="1" dirty="0"/>
              <a:t>of Grounded </a:t>
            </a:r>
            <a:r>
              <a:rPr lang="en-GB" sz="2800" i="1" dirty="0" smtClean="0"/>
              <a:t>Theory</a:t>
            </a:r>
            <a:r>
              <a:rPr lang="el-GR" sz="2800" i="1" dirty="0" smtClean="0"/>
              <a:t> </a:t>
            </a:r>
            <a:r>
              <a:rPr lang="el-GR" sz="2800" dirty="0" smtClean="0"/>
              <a:t>(</a:t>
            </a:r>
            <a:r>
              <a:rPr lang="el-GR" sz="2800" dirty="0"/>
              <a:t>1967</a:t>
            </a:r>
            <a:r>
              <a:rPr lang="el-GR" sz="2800" dirty="0" smtClean="0"/>
              <a:t>)</a:t>
            </a:r>
          </a:p>
          <a:p>
            <a:r>
              <a:rPr lang="el-GR" sz="2800" dirty="0" smtClean="0"/>
              <a:t>Προσέγγιση σε αντίθεση με την τάση που υπήρχε την 10ετία του ‘60 οι μελέτες να έχουν έναν αυστηρό «εκ των προτέρων» θεωρητικό προσανατολισμό.</a:t>
            </a:r>
            <a:endParaRPr lang="el-GR" sz="2800" dirty="0"/>
          </a:p>
        </p:txBody>
      </p:sp>
      <p:sp>
        <p:nvSpPr>
          <p:cNvPr id="4" name="Θέση υποσέλιδου 3"/>
          <p:cNvSpPr>
            <a:spLocks noGrp="1"/>
          </p:cNvSpPr>
          <p:nvPr>
            <p:ph type="ftr" sz="quarter" idx="11"/>
          </p:nvPr>
        </p:nvSpPr>
        <p:spPr>
          <a:xfrm>
            <a:off x="2689414" y="6459786"/>
            <a:ext cx="7637929" cy="365125"/>
          </a:xfrm>
        </p:spPr>
        <p:txBody>
          <a:bodyPr/>
          <a:lstStyle/>
          <a:p>
            <a:r>
              <a:rPr lang="el-GR" sz="1400" smtClean="0"/>
              <a:t>ΔΠΜΣ «ΕΚΠΑΙΔΕΥΣΗ ΣΤΙΣ ΦΥΣΙΚΕΣ ΕΠΙΣΤΗΜΕΣ, ΤΟ ΠΕΡΙΒΑΛΛΟΝ ΚΑΙ ΤΗΝ ΤΕΧΝΟΛΟΓΙΑ − </a:t>
            </a:r>
            <a:r>
              <a:rPr lang="en-US" sz="1400" smtClean="0"/>
              <a:t>Science, Environment and Technology in Education»</a:t>
            </a:r>
            <a:endParaRPr lang="el-GR" sz="1400" dirty="0"/>
          </a:p>
        </p:txBody>
      </p:sp>
    </p:spTree>
    <p:extLst>
      <p:ext uri="{BB962C8B-B14F-4D97-AF65-F5344CB8AC3E}">
        <p14:creationId xmlns:p14="http://schemas.microsoft.com/office/powerpoint/2010/main" xmlns="" val="2170037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είναι η εμπειρικά θεμελιωμένη θεωρία </a:t>
            </a:r>
            <a:r>
              <a:rPr lang="el-GR" sz="2400" dirty="0" smtClean="0"/>
              <a:t>(2)</a:t>
            </a:r>
            <a:endParaRPr lang="el-GR" dirty="0"/>
          </a:p>
        </p:txBody>
      </p:sp>
      <p:sp>
        <p:nvSpPr>
          <p:cNvPr id="3" name="Θέση περιεχομένου 2"/>
          <p:cNvSpPr>
            <a:spLocks noGrp="1"/>
          </p:cNvSpPr>
          <p:nvPr>
            <p:ph idx="1"/>
          </p:nvPr>
        </p:nvSpPr>
        <p:spPr>
          <a:xfrm>
            <a:off x="1146048" y="1419014"/>
            <a:ext cx="10058400" cy="4023360"/>
          </a:xfrm>
        </p:spPr>
        <p:txBody>
          <a:bodyPr>
            <a:noAutofit/>
          </a:bodyPr>
          <a:lstStyle/>
          <a:p>
            <a:endParaRPr lang="el-GR" sz="2400" dirty="0" smtClean="0"/>
          </a:p>
          <a:p>
            <a:r>
              <a:rPr lang="el-GR" sz="2400" dirty="0" smtClean="0"/>
              <a:t>Λειτουργεί </a:t>
            </a:r>
            <a:r>
              <a:rPr lang="el-GR" sz="2400" dirty="0"/>
              <a:t>σχεδόν ανάποδα από την παραδοσιακή μεθοδολογία </a:t>
            </a:r>
            <a:r>
              <a:rPr lang="el-GR" sz="2400" dirty="0" smtClean="0"/>
              <a:t>κοινωνικής έρευνας</a:t>
            </a:r>
            <a:r>
              <a:rPr lang="el-GR" sz="2400" dirty="0"/>
              <a:t>. Αντί να ξεκινούμε με μια υπόθεση, το </a:t>
            </a:r>
            <a:r>
              <a:rPr lang="el-GR" sz="2400" b="1" dirty="0"/>
              <a:t>1ο βήμα είναι η </a:t>
            </a:r>
            <a:r>
              <a:rPr lang="el-GR" sz="2400" b="1" dirty="0" smtClean="0"/>
              <a:t>συλλογή δεδομένων</a:t>
            </a:r>
            <a:r>
              <a:rPr lang="el-GR" sz="2400" dirty="0"/>
              <a:t>, μέσα από ποικιλία </a:t>
            </a:r>
            <a:r>
              <a:rPr lang="el-GR" sz="2400" dirty="0" smtClean="0"/>
              <a:t>μεθόδων </a:t>
            </a:r>
            <a:r>
              <a:rPr lang="el-GR" sz="2400" dirty="0"/>
              <a:t>(πχ </a:t>
            </a:r>
            <a:r>
              <a:rPr lang="el-GR" sz="2400" dirty="0" smtClean="0"/>
              <a:t>συνεντεύξεις</a:t>
            </a:r>
            <a:r>
              <a:rPr lang="el-GR" sz="2400" dirty="0" smtClean="0"/>
              <a:t>).</a:t>
            </a:r>
          </a:p>
          <a:p>
            <a:r>
              <a:rPr lang="el-GR" sz="2400" dirty="0" smtClean="0"/>
              <a:t>Τ</a:t>
            </a:r>
            <a:r>
              <a:rPr lang="el-GR" sz="2400" dirty="0" smtClean="0"/>
              <a:t>α διαφορετικά </a:t>
            </a:r>
            <a:r>
              <a:rPr lang="el-GR" sz="2400" dirty="0" smtClean="0"/>
              <a:t>τμήματα της έρευνας (διατύπωση ερευνητικών ερωτημάτων, </a:t>
            </a:r>
            <a:r>
              <a:rPr lang="el-GR" sz="2400" dirty="0" smtClean="0"/>
              <a:t>παραγωγή </a:t>
            </a:r>
            <a:r>
              <a:rPr lang="el-GR" sz="2400" dirty="0" smtClean="0"/>
              <a:t>δεδομένων, ανάλυση δεδομένων, δειγματοληψία, </a:t>
            </a:r>
            <a:r>
              <a:rPr lang="el-GR" sz="2400" dirty="0" err="1" smtClean="0"/>
              <a:t>εννοιολόγηση</a:t>
            </a:r>
            <a:r>
              <a:rPr lang="el-GR" sz="2400" dirty="0" smtClean="0"/>
              <a:t> </a:t>
            </a:r>
            <a:r>
              <a:rPr lang="el-GR" sz="2400" dirty="0" smtClean="0"/>
              <a:t>και θεωρητική </a:t>
            </a:r>
            <a:r>
              <a:rPr lang="el-GR" sz="2400" dirty="0" smtClean="0"/>
              <a:t>επεξεργασία) δεν αποτελούν διακριτά μεταξύ τους στάδια, </a:t>
            </a:r>
            <a:r>
              <a:rPr lang="el-GR" sz="2400" dirty="0" smtClean="0"/>
              <a:t>που εξελίσσοντας</a:t>
            </a:r>
            <a:r>
              <a:rPr lang="el-GR" sz="2400" dirty="0" smtClean="0"/>
              <a:t>, διαδοχικά το ένα μετά το άλλο. Είναι αλληλεξαρτώμενες </a:t>
            </a:r>
            <a:r>
              <a:rPr lang="el-GR" sz="2400" dirty="0" smtClean="0"/>
              <a:t>διαδικασίες </a:t>
            </a:r>
            <a:r>
              <a:rPr lang="el-GR" sz="2400" dirty="0" smtClean="0"/>
              <a:t>που τροφοδοτεί η μία την άλλη. </a:t>
            </a:r>
            <a:endParaRPr lang="el-GR" sz="2400" dirty="0" smtClean="0"/>
          </a:p>
          <a:p>
            <a:r>
              <a:rPr lang="el-GR" sz="2400" dirty="0" smtClean="0"/>
              <a:t>Συνεπώς</a:t>
            </a:r>
            <a:r>
              <a:rPr lang="el-GR" sz="2400" dirty="0" smtClean="0"/>
              <a:t>, η </a:t>
            </a:r>
            <a:r>
              <a:rPr lang="el-GR" sz="2400" dirty="0" smtClean="0"/>
              <a:t>συγκεκριμενοποίηση των </a:t>
            </a:r>
            <a:r>
              <a:rPr lang="el-GR" sz="2400" dirty="0" smtClean="0"/>
              <a:t>ερωτημάτων της έρευνας, η επιλογή των περιπτώσεων και η </a:t>
            </a:r>
            <a:r>
              <a:rPr lang="el-GR" sz="2400" dirty="0" smtClean="0"/>
              <a:t>ανάπτυξη </a:t>
            </a:r>
            <a:r>
              <a:rPr lang="el-GR" sz="2400" dirty="0" smtClean="0"/>
              <a:t>των εννοιολογικών κατηγοριών και υποθέσεων δεν αποφασίζεται </a:t>
            </a:r>
            <a:r>
              <a:rPr lang="el-GR" sz="2400" dirty="0" smtClean="0"/>
              <a:t>αμετάκλητα </a:t>
            </a:r>
            <a:r>
              <a:rPr lang="el-GR" sz="2400" dirty="0" smtClean="0"/>
              <a:t>από την αρχή, αλλά προσδιορίζεται και επαναπροσδιορίζεται </a:t>
            </a:r>
            <a:r>
              <a:rPr lang="el-GR" sz="2400" dirty="0" smtClean="0"/>
              <a:t>στην πορεία </a:t>
            </a:r>
            <a:r>
              <a:rPr lang="el-GR" sz="2400" dirty="0" smtClean="0"/>
              <a:t>της έρευνας. </a:t>
            </a:r>
            <a:endParaRPr lang="el-GR" sz="2400" dirty="0" smtClean="0"/>
          </a:p>
        </p:txBody>
      </p:sp>
      <p:sp>
        <p:nvSpPr>
          <p:cNvPr id="4" name="Θέση υποσέλιδου 3"/>
          <p:cNvSpPr>
            <a:spLocks noGrp="1"/>
          </p:cNvSpPr>
          <p:nvPr>
            <p:ph type="ftr" sz="quarter" idx="11"/>
          </p:nvPr>
        </p:nvSpPr>
        <p:spPr>
          <a:xfrm>
            <a:off x="2689414" y="6459786"/>
            <a:ext cx="7637929" cy="365125"/>
          </a:xfrm>
        </p:spPr>
        <p:txBody>
          <a:bodyPr/>
          <a:lstStyle/>
          <a:p>
            <a:r>
              <a:rPr lang="el-GR" sz="1400" smtClean="0"/>
              <a:t>ΔΠΜΣ «ΕΚΠΑΙΔΕΥΣΗ ΣΤΙΣ ΦΥΣΙΚΕΣ ΕΠΙΣΤΗΜΕΣ, ΤΟ ΠΕΡΙΒΑΛΛΟΝ ΚΑΙ ΤΗΝ ΤΕΧΝΟΛΟΓΙΑ − </a:t>
            </a:r>
            <a:r>
              <a:rPr lang="en-US" sz="1400" smtClean="0"/>
              <a:t>Science, Environment and Technology in Education»</a:t>
            </a:r>
            <a:endParaRPr lang="el-GR" sz="1400" dirty="0"/>
          </a:p>
        </p:txBody>
      </p:sp>
    </p:spTree>
    <p:extLst>
      <p:ext uri="{BB962C8B-B14F-4D97-AF65-F5344CB8AC3E}">
        <p14:creationId xmlns:p14="http://schemas.microsoft.com/office/powerpoint/2010/main" xmlns="" val="3946990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δεδομένα</a:t>
            </a:r>
            <a:endParaRPr lang="el-GR" dirty="0"/>
          </a:p>
        </p:txBody>
      </p:sp>
      <p:sp>
        <p:nvSpPr>
          <p:cNvPr id="3" name="2 - Θέση περιεχομένου"/>
          <p:cNvSpPr>
            <a:spLocks noGrp="1"/>
          </p:cNvSpPr>
          <p:nvPr>
            <p:ph idx="1"/>
          </p:nvPr>
        </p:nvSpPr>
        <p:spPr/>
        <p:txBody>
          <a:bodyPr>
            <a:normAutofit/>
          </a:bodyPr>
          <a:lstStyle/>
          <a:p>
            <a:pPr marL="457200" indent="-457200">
              <a:buFont typeface="+mj-lt"/>
              <a:buAutoNum type="arabicPeriod"/>
            </a:pPr>
            <a:r>
              <a:rPr lang="el-GR" sz="2800" dirty="0" smtClean="0"/>
              <a:t>Συνεντεύξεις </a:t>
            </a:r>
            <a:r>
              <a:rPr lang="el-GR" sz="2800" i="1" dirty="0" smtClean="0"/>
              <a:t>(η συνήθης μέθοδος συλλογής δεδομένων)</a:t>
            </a:r>
            <a:r>
              <a:rPr lang="el-GR" sz="2800" dirty="0" smtClean="0"/>
              <a:t>, αλλά και</a:t>
            </a:r>
          </a:p>
          <a:p>
            <a:pPr marL="457200" indent="-457200">
              <a:buFont typeface="+mj-lt"/>
              <a:buAutoNum type="arabicPeriod"/>
            </a:pPr>
            <a:r>
              <a:rPr lang="el-GR" sz="2800" dirty="0" smtClean="0"/>
              <a:t>Ανάλυση τεκμηρίων</a:t>
            </a:r>
          </a:p>
          <a:p>
            <a:pPr marL="457200" indent="-457200">
              <a:buFont typeface="+mj-lt"/>
              <a:buAutoNum type="arabicPeriod"/>
            </a:pPr>
            <a:r>
              <a:rPr lang="el-GR" sz="2800" dirty="0" smtClean="0"/>
              <a:t>Ανάλυση παρατήρησης </a:t>
            </a:r>
            <a:r>
              <a:rPr lang="el-GR" sz="2800" i="1" dirty="0" smtClean="0"/>
              <a:t>(συμμετοχικής ή μη)</a:t>
            </a:r>
          </a:p>
          <a:p>
            <a:pPr marL="457200" indent="-457200">
              <a:buFont typeface="+mj-lt"/>
              <a:buAutoNum type="arabicPeriod"/>
            </a:pPr>
            <a:endParaRPr lang="el-GR" sz="2800" dirty="0" smtClean="0"/>
          </a:p>
          <a:p>
            <a:pPr marL="457200" indent="-457200">
              <a:buNone/>
            </a:pPr>
            <a:r>
              <a:rPr lang="el-GR" sz="2800" dirty="0" smtClean="0"/>
              <a:t>Αλλά και </a:t>
            </a:r>
          </a:p>
          <a:p>
            <a:pPr marL="457200" indent="-457200">
              <a:buFont typeface="+mj-lt"/>
              <a:buAutoNum type="arabicPeriod" startAt="4"/>
            </a:pPr>
            <a:r>
              <a:rPr lang="el-GR" sz="2800" dirty="0" smtClean="0"/>
              <a:t>Ποσοτικών δεδομένων</a:t>
            </a:r>
            <a:endParaRPr lang="el-GR" sz="2800" dirty="0"/>
          </a:p>
        </p:txBody>
      </p:sp>
      <p:sp>
        <p:nvSpPr>
          <p:cNvPr id="4" name="3 - Θέση υποσέλιδου"/>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θεωρητική δειγματοληψία</a:t>
            </a:r>
            <a:endParaRPr lang="el-GR" dirty="0"/>
          </a:p>
        </p:txBody>
      </p:sp>
      <p:sp>
        <p:nvSpPr>
          <p:cNvPr id="3" name="2 - Θέση περιεχομένου"/>
          <p:cNvSpPr>
            <a:spLocks noGrp="1"/>
          </p:cNvSpPr>
          <p:nvPr>
            <p:ph idx="1"/>
          </p:nvPr>
        </p:nvSpPr>
        <p:spPr>
          <a:xfrm>
            <a:off x="1097280" y="1845734"/>
            <a:ext cx="10058400" cy="4445338"/>
          </a:xfrm>
        </p:spPr>
        <p:txBody>
          <a:bodyPr>
            <a:normAutofit fontScale="62500" lnSpcReduction="20000"/>
          </a:bodyPr>
          <a:lstStyle/>
          <a:p>
            <a:r>
              <a:rPr lang="el-GR" sz="3200" dirty="0" smtClean="0"/>
              <a:t>Η </a:t>
            </a:r>
            <a:r>
              <a:rPr lang="el-GR" sz="3200" dirty="0" smtClean="0"/>
              <a:t>διαδικασία συλλογής δεδομένων κατά την οποία ο </a:t>
            </a:r>
            <a:r>
              <a:rPr lang="el-GR" sz="3200" dirty="0" smtClean="0"/>
              <a:t>ερευνητής </a:t>
            </a:r>
            <a:r>
              <a:rPr lang="el-GR" sz="3200" b="1" i="1" dirty="0" smtClean="0">
                <a:solidFill>
                  <a:srgbClr val="008080"/>
                </a:solidFill>
              </a:rPr>
              <a:t>ταυτόχρονα</a:t>
            </a:r>
            <a:r>
              <a:rPr lang="el-GR" sz="3200" i="1" dirty="0" smtClean="0">
                <a:solidFill>
                  <a:srgbClr val="008080"/>
                </a:solidFill>
              </a:rPr>
              <a:t>:</a:t>
            </a:r>
          </a:p>
          <a:p>
            <a:pPr marL="457200" indent="-457200">
              <a:buFont typeface="+mj-lt"/>
              <a:buAutoNum type="arabicPeriod"/>
            </a:pPr>
            <a:r>
              <a:rPr lang="el-GR" sz="3200" b="1" dirty="0" smtClean="0">
                <a:solidFill>
                  <a:srgbClr val="008080"/>
                </a:solidFill>
              </a:rPr>
              <a:t>Συλλέγει</a:t>
            </a:r>
          </a:p>
          <a:p>
            <a:pPr marL="457200" indent="-457200">
              <a:buFont typeface="+mj-lt"/>
              <a:buAutoNum type="arabicPeriod"/>
            </a:pPr>
            <a:r>
              <a:rPr lang="el-GR" sz="3200" b="1" dirty="0" smtClean="0">
                <a:solidFill>
                  <a:srgbClr val="008080"/>
                </a:solidFill>
              </a:rPr>
              <a:t>Κωδικοποιεί</a:t>
            </a:r>
            <a:r>
              <a:rPr lang="el-GR" sz="3200" dirty="0" smtClean="0"/>
              <a:t> </a:t>
            </a:r>
            <a:r>
              <a:rPr lang="el-GR" sz="3200" dirty="0" smtClean="0"/>
              <a:t>και </a:t>
            </a:r>
            <a:endParaRPr lang="el-GR" sz="3200" dirty="0" smtClean="0"/>
          </a:p>
          <a:p>
            <a:pPr marL="457200" indent="-457200">
              <a:buFont typeface="+mj-lt"/>
              <a:buAutoNum type="arabicPeriod"/>
            </a:pPr>
            <a:r>
              <a:rPr lang="el-GR" sz="3200" b="1" dirty="0" smtClean="0">
                <a:solidFill>
                  <a:srgbClr val="008080"/>
                </a:solidFill>
              </a:rPr>
              <a:t>Αναλύει </a:t>
            </a:r>
            <a:r>
              <a:rPr lang="el-GR" sz="3200" dirty="0" smtClean="0"/>
              <a:t>τα δεδομένα του και </a:t>
            </a:r>
            <a:endParaRPr lang="el-GR" sz="3200" dirty="0" smtClean="0"/>
          </a:p>
          <a:p>
            <a:pPr marL="457200" indent="-457200">
              <a:buFont typeface="+mj-lt"/>
              <a:buAutoNum type="arabicPeriod"/>
            </a:pPr>
            <a:r>
              <a:rPr lang="el-GR" sz="3200" b="1" dirty="0" smtClean="0">
                <a:solidFill>
                  <a:srgbClr val="008080"/>
                </a:solidFill>
              </a:rPr>
              <a:t>Αποφασίζει</a:t>
            </a:r>
            <a:r>
              <a:rPr lang="el-GR" sz="3200" b="1" dirty="0" smtClean="0"/>
              <a:t> </a:t>
            </a:r>
            <a:r>
              <a:rPr lang="el-GR" sz="3200" dirty="0" smtClean="0"/>
              <a:t>τι θα είναι τα επόμενα δεδομένα που θα συλλέξει και που θα τα βρει, </a:t>
            </a:r>
            <a:endParaRPr lang="el-GR" sz="3200" dirty="0" smtClean="0"/>
          </a:p>
          <a:p>
            <a:r>
              <a:rPr lang="el-GR" sz="3200" dirty="0" smtClean="0"/>
              <a:t>με </a:t>
            </a:r>
            <a:r>
              <a:rPr lang="el-GR" sz="3200" dirty="0" smtClean="0"/>
              <a:t>σκοπό να αναπτύξει την θεωρία έτσι όπως αυτή αναδύεται. </a:t>
            </a:r>
            <a:endParaRPr lang="el-GR" sz="3200" dirty="0" smtClean="0"/>
          </a:p>
          <a:p>
            <a:r>
              <a:rPr lang="el-GR" sz="3200" dirty="0" smtClean="0"/>
              <a:t>Κατά συνέπεια, μην έχοντας καμία ομοιότητα με τη δειγματοληψία των ποσοτικών </a:t>
            </a:r>
            <a:r>
              <a:rPr lang="el-GR" sz="3200" dirty="0" smtClean="0"/>
              <a:t> ερευνών</a:t>
            </a:r>
            <a:r>
              <a:rPr lang="el-GR" sz="3200" dirty="0" smtClean="0"/>
              <a:t>, η θεωρητική δειγματοληψία δεν είναι δυνατόν να σχεδιασθεί πριν την έναρξη μιας μελέτης. Οι συγκεκριμένες αποφάσεις για την δειγματοληψία εξελίσσονται κατά την ίδια την πορεία της </a:t>
            </a:r>
            <a:r>
              <a:rPr lang="el-GR" sz="3200" dirty="0" smtClean="0"/>
              <a:t>έρευνας.</a:t>
            </a:r>
          </a:p>
          <a:p>
            <a:r>
              <a:rPr lang="el-GR" sz="3200" b="1" dirty="0" smtClean="0"/>
              <a:t>Δεν υπάρχει μαγικός αριθμός </a:t>
            </a:r>
            <a:r>
              <a:rPr lang="el-GR" sz="3200" dirty="0" smtClean="0"/>
              <a:t>για τη θεωρητική δειγματοληψία. Το κριτήριο για να κρίνουμε πότε θα σταματήσουμε τη θεωρητική δειγματοληψία είναι ο “θεωρητικός κορεσμός” των κατηγοριών ή της θεωρίας.</a:t>
            </a:r>
          </a:p>
          <a:p>
            <a:pPr algn="r"/>
            <a:r>
              <a:rPr lang="el-GR" sz="1900" dirty="0" err="1" smtClean="0"/>
              <a:t>Glaser</a:t>
            </a:r>
            <a:r>
              <a:rPr lang="el-GR" sz="1900" dirty="0" smtClean="0"/>
              <a:t> &amp; </a:t>
            </a:r>
            <a:r>
              <a:rPr lang="el-GR" sz="1900" dirty="0" err="1" smtClean="0"/>
              <a:t>Strauss</a:t>
            </a:r>
            <a:r>
              <a:rPr lang="el-GR" sz="1900" dirty="0" smtClean="0"/>
              <a:t> 1967, σ. </a:t>
            </a:r>
            <a:r>
              <a:rPr lang="el-GR" sz="1900" dirty="0" smtClean="0"/>
              <a:t>45, </a:t>
            </a:r>
            <a:r>
              <a:rPr lang="el-GR" sz="1900" dirty="0" err="1" smtClean="0"/>
              <a:t>Strauss</a:t>
            </a:r>
            <a:r>
              <a:rPr lang="el-GR" sz="1900" dirty="0" smtClean="0"/>
              <a:t> </a:t>
            </a:r>
            <a:r>
              <a:rPr lang="el-GR" sz="1900" dirty="0" err="1" smtClean="0"/>
              <a:t>and</a:t>
            </a:r>
            <a:r>
              <a:rPr lang="el-GR" sz="1900" dirty="0" smtClean="0"/>
              <a:t> </a:t>
            </a:r>
            <a:r>
              <a:rPr lang="el-GR" sz="1900" dirty="0" err="1" smtClean="0"/>
              <a:t>Corbin</a:t>
            </a:r>
            <a:r>
              <a:rPr lang="el-GR" sz="1900" dirty="0" smtClean="0"/>
              <a:t>, 1990, σ. </a:t>
            </a:r>
            <a:r>
              <a:rPr lang="el-GR" sz="1900" dirty="0" smtClean="0"/>
              <a:t>192</a:t>
            </a:r>
            <a:endParaRPr lang="el-GR" sz="1900" dirty="0"/>
          </a:p>
        </p:txBody>
      </p:sp>
      <p:sp>
        <p:nvSpPr>
          <p:cNvPr id="4" name="3 - Θέση υποσέλιδου"/>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πληροφοριακός κορεσμός</a:t>
            </a:r>
            <a:endParaRPr lang="el-GR" dirty="0"/>
          </a:p>
        </p:txBody>
      </p:sp>
      <p:sp>
        <p:nvSpPr>
          <p:cNvPr id="3" name="2 - Θέση περιεχομένου"/>
          <p:cNvSpPr>
            <a:spLocks noGrp="1"/>
          </p:cNvSpPr>
          <p:nvPr>
            <p:ph idx="1"/>
          </p:nvPr>
        </p:nvSpPr>
        <p:spPr/>
        <p:txBody>
          <a:bodyPr/>
          <a:lstStyle/>
          <a:p>
            <a:endParaRPr lang="el-GR" dirty="0" smtClean="0"/>
          </a:p>
          <a:p>
            <a:r>
              <a:rPr lang="el-GR" dirty="0" smtClean="0"/>
              <a:t>Με </a:t>
            </a:r>
            <a:r>
              <a:rPr lang="el-GR" dirty="0" smtClean="0"/>
              <a:t>αυτόν τον όρο οι </a:t>
            </a:r>
            <a:r>
              <a:rPr lang="el-GR" dirty="0" err="1" smtClean="0"/>
              <a:t>Glaser</a:t>
            </a:r>
            <a:r>
              <a:rPr lang="el-GR" dirty="0" smtClean="0"/>
              <a:t> </a:t>
            </a:r>
            <a:r>
              <a:rPr lang="el-GR" dirty="0" err="1" smtClean="0"/>
              <a:t>and</a:t>
            </a:r>
            <a:r>
              <a:rPr lang="el-GR" dirty="0" smtClean="0"/>
              <a:t> </a:t>
            </a:r>
            <a:r>
              <a:rPr lang="el-GR" dirty="0" err="1" smtClean="0"/>
              <a:t>Strauss</a:t>
            </a:r>
            <a:r>
              <a:rPr lang="el-GR" dirty="0" smtClean="0"/>
              <a:t> (1967, σ. 65.) αναφέρονται σ’ εκείνη την κατάσταση κατά την οποία </a:t>
            </a:r>
            <a:r>
              <a:rPr lang="el-GR" i="1" dirty="0" smtClean="0"/>
              <a:t>“…δεν βρίσκονται πρόσθετα δεδομένα με τα οποία ο ερευνητής να μπορεί να αναπτύξει τις ιδιότητες της κατηγορίας. Καθώς βλέπει όμοια επαναλαμβανόμενα παραδείγματα, ο ερευνητής αποκτά την εμπειρική βεβαιότητα ότι η κατηγορία είναι κορεσμένη …” </a:t>
            </a:r>
            <a:endParaRPr lang="el-GR" i="1" dirty="0" smtClean="0"/>
          </a:p>
          <a:p>
            <a:r>
              <a:rPr lang="el-GR" dirty="0" smtClean="0"/>
              <a:t>Όταν </a:t>
            </a:r>
            <a:r>
              <a:rPr lang="el-GR" dirty="0" smtClean="0"/>
              <a:t>η κατηγορία κορεννύεται δεν απομένει τίποτε άλλο από την ενασχόληση με νέες ομάδες δεδομένων και να προσπαθήσει να </a:t>
            </a:r>
            <a:r>
              <a:rPr lang="el-GR" dirty="0" err="1" smtClean="0"/>
              <a:t>κορέσει</a:t>
            </a:r>
            <a:r>
              <a:rPr lang="el-GR" dirty="0" smtClean="0"/>
              <a:t> και αυτές τις κατηγορίες</a:t>
            </a:r>
            <a:r>
              <a:rPr lang="el-GR" dirty="0" smtClean="0"/>
              <a:t>.</a:t>
            </a:r>
          </a:p>
          <a:p>
            <a:r>
              <a:rPr lang="el-GR" dirty="0" smtClean="0"/>
              <a:t>Με άλλα λόγια:</a:t>
            </a:r>
          </a:p>
          <a:p>
            <a:r>
              <a:rPr lang="el-GR" dirty="0" smtClean="0"/>
              <a:t>έχει καλυφθεί μέσα στους κύκλους </a:t>
            </a:r>
            <a:r>
              <a:rPr lang="el-GR" dirty="0" smtClean="0"/>
              <a:t>δεδομένων-κωδικοποίησης-θεωρίας </a:t>
            </a:r>
            <a:r>
              <a:rPr lang="el-GR" dirty="0" smtClean="0"/>
              <a:t>όλη η ερευνητική περιοχή. Επαναλαμβάνονται τα </a:t>
            </a:r>
            <a:r>
              <a:rPr lang="el-GR" dirty="0" smtClean="0"/>
              <a:t>ίδια δεδομένα/κωδικοί</a:t>
            </a:r>
            <a:r>
              <a:rPr lang="el-GR" dirty="0" smtClean="0"/>
              <a:t>; Αλλιώς χρειάζονται κι άλλοι κύκλοι...</a:t>
            </a:r>
            <a:endParaRPr lang="el-GR" dirty="0"/>
          </a:p>
        </p:txBody>
      </p:sp>
      <p:sp>
        <p:nvSpPr>
          <p:cNvPr id="4" name="3 - Θέση υποσέλιδου"/>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ανάλυση</a:t>
            </a:r>
            <a:endParaRPr lang="el-GR" dirty="0"/>
          </a:p>
        </p:txBody>
      </p:sp>
      <p:sp>
        <p:nvSpPr>
          <p:cNvPr id="3" name="2 - Θέση περιεχομένου"/>
          <p:cNvSpPr>
            <a:spLocks noGrp="1"/>
          </p:cNvSpPr>
          <p:nvPr>
            <p:ph idx="1"/>
          </p:nvPr>
        </p:nvSpPr>
        <p:spPr>
          <a:xfrm>
            <a:off x="477348" y="1923225"/>
            <a:ext cx="10058400" cy="4457530"/>
          </a:xfrm>
        </p:spPr>
        <p:txBody>
          <a:bodyPr>
            <a:normAutofit fontScale="92500" lnSpcReduction="20000"/>
          </a:bodyPr>
          <a:lstStyle/>
          <a:p>
            <a:r>
              <a:rPr lang="el-GR" dirty="0" smtClean="0"/>
              <a:t>Ο </a:t>
            </a:r>
            <a:r>
              <a:rPr lang="el-GR" dirty="0" smtClean="0"/>
              <a:t>εντοπισμός των </a:t>
            </a:r>
            <a:r>
              <a:rPr lang="el-GR" b="1" dirty="0" smtClean="0">
                <a:solidFill>
                  <a:srgbClr val="008080"/>
                </a:solidFill>
              </a:rPr>
              <a:t>«</a:t>
            </a:r>
            <a:r>
              <a:rPr lang="el-GR" b="1" dirty="0" smtClean="0">
                <a:solidFill>
                  <a:srgbClr val="008080"/>
                </a:solidFill>
              </a:rPr>
              <a:t>μονάδων πληροφορίας</a:t>
            </a:r>
            <a:r>
              <a:rPr lang="el-GR" b="1" dirty="0" smtClean="0">
                <a:solidFill>
                  <a:srgbClr val="008080"/>
                </a:solidFill>
              </a:rPr>
              <a:t>» </a:t>
            </a:r>
            <a:r>
              <a:rPr lang="el-GR" dirty="0" smtClean="0"/>
              <a:t>(</a:t>
            </a:r>
            <a:r>
              <a:rPr lang="el-GR" dirty="0" err="1" smtClean="0"/>
              <a:t>units</a:t>
            </a:r>
            <a:r>
              <a:rPr lang="el-GR" dirty="0" smtClean="0"/>
              <a:t> </a:t>
            </a:r>
            <a:r>
              <a:rPr lang="el-GR" dirty="0" err="1" smtClean="0"/>
              <a:t>of</a:t>
            </a:r>
            <a:r>
              <a:rPr lang="el-GR" dirty="0" smtClean="0"/>
              <a:t> </a:t>
            </a:r>
            <a:r>
              <a:rPr lang="el-GR" dirty="0" err="1" smtClean="0"/>
              <a:t>information</a:t>
            </a:r>
            <a:r>
              <a:rPr lang="el-GR" dirty="0" smtClean="0"/>
              <a:t>). Πρόκειται για τη μικρότερη αυτοτελή πληροφορία, </a:t>
            </a:r>
            <a:r>
              <a:rPr lang="el-GR" dirty="0" smtClean="0"/>
              <a:t>η οποία </a:t>
            </a:r>
            <a:r>
              <a:rPr lang="el-GR" dirty="0" smtClean="0"/>
              <a:t>είναι κατανοητή από το άτομο που γνωρίζει πλήρως το σκοπό της </a:t>
            </a:r>
            <a:r>
              <a:rPr lang="el-GR" dirty="0" smtClean="0"/>
              <a:t>συγκεκριμένης έρευνας</a:t>
            </a:r>
            <a:r>
              <a:rPr lang="el-GR" dirty="0" smtClean="0"/>
              <a:t>, δίχως να απαιτείται επιπλέον πληροφόρηση. </a:t>
            </a:r>
            <a:endParaRPr lang="el-GR" dirty="0" smtClean="0"/>
          </a:p>
          <a:p>
            <a:r>
              <a:rPr lang="el-GR" dirty="0" smtClean="0"/>
              <a:t>Ή</a:t>
            </a:r>
            <a:endParaRPr lang="el-GR" dirty="0" smtClean="0"/>
          </a:p>
          <a:p>
            <a:r>
              <a:rPr lang="el-GR" dirty="0" smtClean="0"/>
              <a:t>τα </a:t>
            </a:r>
            <a:r>
              <a:rPr lang="el-GR" dirty="0" smtClean="0"/>
              <a:t>σημεία-κλειδιά σημειώνονται με μια σειρά </a:t>
            </a:r>
            <a:r>
              <a:rPr lang="el-GR" b="1" dirty="0" smtClean="0"/>
              <a:t>Κωδικών</a:t>
            </a:r>
            <a:r>
              <a:rPr lang="el-GR" dirty="0" smtClean="0"/>
              <a:t> και εξάγονται αυτολεξεί από το κείμενο. Οι κωδικοί ομαδοποιούνται σε παρόμοιου περιεχομένου </a:t>
            </a:r>
            <a:r>
              <a:rPr lang="el-GR" b="1" dirty="0" smtClean="0"/>
              <a:t>Έννοιες</a:t>
            </a:r>
            <a:r>
              <a:rPr lang="el-GR" dirty="0" smtClean="0"/>
              <a:t>, από τις οποίες στη συνέχεια σχηματίζονται </a:t>
            </a:r>
            <a:r>
              <a:rPr lang="el-GR" b="1" dirty="0" smtClean="0"/>
              <a:t>Κατηγορίες</a:t>
            </a:r>
            <a:r>
              <a:rPr lang="el-GR" dirty="0" smtClean="0"/>
              <a:t>, οι οποίες χρησιμεύουν για την παραγωγή μιας </a:t>
            </a:r>
            <a:r>
              <a:rPr lang="el-GR" b="1" dirty="0" smtClean="0"/>
              <a:t>Θεωρίας</a:t>
            </a:r>
            <a:r>
              <a:rPr lang="el-GR" dirty="0" smtClean="0"/>
              <a:t>.</a:t>
            </a:r>
          </a:p>
          <a:p>
            <a:r>
              <a:rPr lang="el-GR" dirty="0" smtClean="0">
                <a:hlinkClick r:id="rId2" action="ppaction://hlinksldjump"/>
              </a:rPr>
              <a:t>(Παράδειγμα)</a:t>
            </a:r>
            <a:endParaRPr lang="el-GR" dirty="0" smtClean="0"/>
          </a:p>
          <a:p>
            <a:r>
              <a:rPr lang="el-GR" b="1" dirty="0" smtClean="0"/>
              <a:t>1. Κωδικοί</a:t>
            </a:r>
            <a:r>
              <a:rPr lang="el-GR" dirty="0" smtClean="0"/>
              <a:t>: Αναγνώριση σημείων εστίασης που επιτρέπουν τη συλλογή των σημείων-κλειδιών των </a:t>
            </a:r>
            <a:r>
              <a:rPr lang="el-GR" dirty="0" smtClean="0"/>
              <a:t>δεδομένων </a:t>
            </a:r>
            <a:endParaRPr lang="el-GR" dirty="0" smtClean="0"/>
          </a:p>
          <a:p>
            <a:r>
              <a:rPr lang="el-GR" b="1" dirty="0" smtClean="0"/>
              <a:t>2. Έννοιες</a:t>
            </a:r>
            <a:r>
              <a:rPr lang="el-GR" dirty="0" smtClean="0"/>
              <a:t>: Συλλογές Κωδικών παρόμοιου περιεχομένου που επιτρέπουν την ομαδοποίηση των δεδομένων</a:t>
            </a:r>
          </a:p>
          <a:p>
            <a:r>
              <a:rPr lang="el-GR" b="1" dirty="0" smtClean="0"/>
              <a:t>3. Κατηγορίες</a:t>
            </a:r>
            <a:r>
              <a:rPr lang="el-GR" dirty="0" smtClean="0"/>
              <a:t>: Ευρείες ομάδες παρόμοιων Εννοιών που χρησιμοποιούνται για την παραγωγή μιας θεωρίας</a:t>
            </a:r>
          </a:p>
          <a:p>
            <a:r>
              <a:rPr lang="el-GR" b="1" dirty="0" smtClean="0"/>
              <a:t>4. Θεωρία</a:t>
            </a:r>
            <a:r>
              <a:rPr lang="el-GR" dirty="0" smtClean="0"/>
              <a:t>: Συλλογή εξηγήσεων που εξηγούν το αντικείμενο της έρευνας</a:t>
            </a:r>
            <a:endParaRPr lang="el-GR" dirty="0"/>
          </a:p>
        </p:txBody>
      </p:sp>
      <p:sp>
        <p:nvSpPr>
          <p:cNvPr id="4" name="3 - Θέση υποσέλιδου"/>
          <p:cNvSpPr>
            <a:spLocks noGrp="1"/>
          </p:cNvSpPr>
          <p:nvPr>
            <p:ph type="ftr" sz="quarter" idx="11"/>
          </p:nvPr>
        </p:nvSpPr>
        <p:spPr/>
        <p:txBody>
          <a:bodyPr/>
          <a:lstStyle/>
          <a:p>
            <a:r>
              <a:rPr lang="el-GR" smtClean="0"/>
              <a:t>ΔΠΜΣ «ΕΚΠΑΙΔΕΥΣΗ ΣΤΙΣ ΦΥΣΙΚΕΣ ΕΠΙΣΤΗΜΕΣ, ΤΟ ΠΕΡΙΒΑΛΛΟΝ ΚΑΙ ΤΗΝ ΤΕΧΝΟΛΟΓΙΑ − </a:t>
            </a:r>
            <a:r>
              <a:rPr lang="en-US" smtClean="0"/>
              <a:t>Science, Environment and Technology in Education»</a:t>
            </a:r>
            <a:endParaRPr lang="el-GR"/>
          </a:p>
        </p:txBody>
      </p:sp>
      <p:sp>
        <p:nvSpPr>
          <p:cNvPr id="5" name="4 - Επεξήγηση με αριστερό βέλος"/>
          <p:cNvSpPr/>
          <p:nvPr/>
        </p:nvSpPr>
        <p:spPr>
          <a:xfrm>
            <a:off x="10244380" y="4664990"/>
            <a:ext cx="1947620" cy="1224366"/>
          </a:xfrm>
          <a:prstGeom prst="leftArrowCallou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solidFill>
                  <a:schemeClr val="tx1"/>
                </a:solidFill>
              </a:rPr>
              <a:t>Μέθοδος διαρκούς σύγκρισης</a:t>
            </a:r>
            <a:endParaRPr lang="el-GR" b="1"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Ανασκόπηση">
  <a:themeElements>
    <a:clrScheme name="Ανασκόπηση">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Ανασκόπηση">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243AF7DC-D15B-41C0-AE81-23980D1B9FC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303</TotalTime>
  <Words>1962</Words>
  <Application>Microsoft Office PowerPoint</Application>
  <PresentationFormat>Προσαρμογή</PresentationFormat>
  <Paragraphs>120</Paragraphs>
  <Slides>16</Slides>
  <Notes>1</Notes>
  <HiddenSlides>1</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Ανασκόπηση</vt:lpstr>
      <vt:lpstr>Η εμπειρικά θεμελιωμένη θεωρία (Grounded Theory)</vt:lpstr>
      <vt:lpstr>Χρησιμοποιήθηκαν</vt:lpstr>
      <vt:lpstr>Η αντίθεση που γέννησε την εμπειρικά θεμελιωμένη θεωρία</vt:lpstr>
      <vt:lpstr>Τι είναι η εμπειρικά θεμελιωμένη θεωρία (1)</vt:lpstr>
      <vt:lpstr>Τι είναι η εμπειρικά θεμελιωμένη θεωρία (2)</vt:lpstr>
      <vt:lpstr>Τα δεδομένα</vt:lpstr>
      <vt:lpstr>Η θεωρητική δειγματοληψία</vt:lpstr>
      <vt:lpstr>Ο πληροφοριακός κορεσμός</vt:lpstr>
      <vt:lpstr>Η ανάλυση</vt:lpstr>
      <vt:lpstr>Διαφάνεια 10</vt:lpstr>
      <vt:lpstr>Η μέθοδος της διαρκούς (σταθερής) σύγκρισης (constant comparative method)</vt:lpstr>
      <vt:lpstr>Διαφάνεια 12</vt:lpstr>
      <vt:lpstr>Αυστηρότητα της Εμπειρικά Θεμελιωμένης Θεωρίας (rigor: Glaser 1978)</vt:lpstr>
      <vt:lpstr>Αντί για αξιοπιστία και εγκυρότητα </vt:lpstr>
      <vt:lpstr>Τα χαρακτηριστικά της εμπειρικά θεμελιωμένης θεωρίας</vt:lpstr>
      <vt:lpstr>Βασική Βιβλιογραφία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εμπειρικά θεμελιωμένη θεωρία (Grounded Theory)</dc:title>
  <dc:creator>P</dc:creator>
  <cp:lastModifiedBy>Penelope Papadopoulou</cp:lastModifiedBy>
  <cp:revision>31</cp:revision>
  <dcterms:created xsi:type="dcterms:W3CDTF">2015-10-20T18:07:23Z</dcterms:created>
  <dcterms:modified xsi:type="dcterms:W3CDTF">2015-10-23T11:37:37Z</dcterms:modified>
</cp:coreProperties>
</file>