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51"/>
  </p:notesMasterIdLst>
  <p:sldIdLst>
    <p:sldId id="256" r:id="rId4"/>
    <p:sldId id="516" r:id="rId5"/>
    <p:sldId id="266" r:id="rId6"/>
    <p:sldId id="267" r:id="rId7"/>
    <p:sldId id="273" r:id="rId8"/>
    <p:sldId id="278" r:id="rId9"/>
    <p:sldId id="279" r:id="rId10"/>
    <p:sldId id="280" r:id="rId11"/>
    <p:sldId id="548" r:id="rId12"/>
    <p:sldId id="549" r:id="rId13"/>
    <p:sldId id="539" r:id="rId14"/>
    <p:sldId id="551" r:id="rId15"/>
    <p:sldId id="553" r:id="rId16"/>
    <p:sldId id="535" r:id="rId17"/>
    <p:sldId id="552" r:id="rId18"/>
    <p:sldId id="543" r:id="rId19"/>
    <p:sldId id="554" r:id="rId20"/>
    <p:sldId id="501" r:id="rId21"/>
    <p:sldId id="555" r:id="rId22"/>
    <p:sldId id="556" r:id="rId23"/>
    <p:sldId id="489" r:id="rId24"/>
    <p:sldId id="508" r:id="rId25"/>
    <p:sldId id="494" r:id="rId26"/>
    <p:sldId id="498" r:id="rId27"/>
    <p:sldId id="492" r:id="rId28"/>
    <p:sldId id="502" r:id="rId29"/>
    <p:sldId id="503" r:id="rId30"/>
    <p:sldId id="504" r:id="rId31"/>
    <p:sldId id="505" r:id="rId32"/>
    <p:sldId id="506" r:id="rId33"/>
    <p:sldId id="497" r:id="rId34"/>
    <p:sldId id="507" r:id="rId35"/>
    <p:sldId id="490" r:id="rId36"/>
    <p:sldId id="496" r:id="rId37"/>
    <p:sldId id="557" r:id="rId38"/>
    <p:sldId id="616" r:id="rId39"/>
    <p:sldId id="500" r:id="rId40"/>
    <p:sldId id="510" r:id="rId41"/>
    <p:sldId id="512" r:id="rId42"/>
    <p:sldId id="618" r:id="rId43"/>
    <p:sldId id="617" r:id="rId44"/>
    <p:sldId id="620" r:id="rId45"/>
    <p:sldId id="591" r:id="rId46"/>
    <p:sldId id="592" r:id="rId47"/>
    <p:sldId id="593" r:id="rId48"/>
    <p:sldId id="515" r:id="rId49"/>
    <p:sldId id="51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kalf" initials="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CCAF"/>
    <a:srgbClr val="FF9999"/>
    <a:srgbClr val="CA3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7CFFA-0F4B-474B-8DEE-293C57474B67}" type="datetimeFigureOut">
              <a:rPr lang="en-US" smtClean="0"/>
              <a:t>12-Dec-24</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DFE7C-8CBA-4D77-84C8-694D21031E1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7" name="Google Shape;19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12-Dec-24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12-Dec-24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12-Dec-24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Ορθογώνιο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Ορθογώνιο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ctrTitle" hasCustomPrompt="1"/>
          </p:nvPr>
        </p:nvSpPr>
        <p:spPr>
          <a:xfrm>
            <a:off x="1069848" y="1298448"/>
            <a:ext cx="7315200" cy="3255264"/>
          </a:xfrm>
        </p:spPr>
        <p:txBody>
          <a:bodyPr rtlCol="0" anchor="b">
            <a:normAutofit/>
          </a:bodyPr>
          <a:lstStyle>
            <a:lvl1pPr algn="l">
              <a:defRPr sz="5900" spc="-100" baseline="0">
                <a:solidFill>
                  <a:srgbClr val="FFFFFF"/>
                </a:solidFill>
              </a:defRPr>
            </a:lvl1pPr>
          </a:lstStyle>
          <a:p>
            <a:pPr rtl="0"/>
            <a:r>
              <a:rPr lang="el-GR" dirty="0"/>
              <a:t>Κάντε κλικ για να επεξεργαστείτε τον τίτλο υποδείγματος</a:t>
            </a:r>
            <a:endParaRPr lang="el-GR" noProof="0" dirty="0"/>
          </a:p>
        </p:txBody>
      </p:sp>
      <p:sp>
        <p:nvSpPr>
          <p:cNvPr id="3" name="Υπότιτλος 2"/>
          <p:cNvSpPr>
            <a:spLocks noGrp="1"/>
          </p:cNvSpPr>
          <p:nvPr>
            <p:ph type="subTitle" idx="1" hasCustomPrompt="1"/>
          </p:nvPr>
        </p:nvSpPr>
        <p:spPr>
          <a:xfrm>
            <a:off x="1100015" y="4670246"/>
            <a:ext cx="7315200" cy="914400"/>
          </a:xfrm>
        </p:spPr>
        <p:txBody>
          <a:bodyPr rtlCol="0"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el-GR" noProof="0"/>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rtlCol="0"/>
          <a:lstStyle/>
          <a:p>
            <a:pPr rtl="0"/>
            <a:fld id="{8A52B2FF-A580-4786-BC9D-A5B26535429A}" type="datetime1">
              <a:rPr lang="el-GR" noProof="0" smtClean="0"/>
              <a:t>12/12/2024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1624036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p:txBody>
          <a:bodyPr rtlCol="0"/>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ημερομηνίας 3"/>
          <p:cNvSpPr>
            <a:spLocks noGrp="1"/>
          </p:cNvSpPr>
          <p:nvPr>
            <p:ph type="dt" sz="half" idx="10"/>
          </p:nvPr>
        </p:nvSpPr>
        <p:spPr/>
        <p:txBody>
          <a:bodyPr rtlCol="0"/>
          <a:lstStyle/>
          <a:p>
            <a:pPr rtl="0"/>
            <a:fld id="{273D8B10-2579-4F42-8D33-A0C58AC13C5F}" type="datetime1">
              <a:rPr lang="el-GR" noProof="0" smtClean="0"/>
              <a:t>12/12/2024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25634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3867912" y="1298448"/>
            <a:ext cx="7315200" cy="3255264"/>
          </a:xfrm>
        </p:spPr>
        <p:txBody>
          <a:bodyPr rtlCol="0" anchor="b">
            <a:normAutofit/>
          </a:bodyPr>
          <a:lstStyle>
            <a:lvl1pPr>
              <a:defRPr sz="5900" b="0" spc="-100" baseline="0">
                <a:solidFill>
                  <a:schemeClr val="tx1">
                    <a:lumMod val="65000"/>
                    <a:lumOff val="35000"/>
                  </a:schemeClr>
                </a:solidFill>
              </a:defRPr>
            </a:lvl1pPr>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86200" y="4672584"/>
            <a:ext cx="7315200" cy="914400"/>
          </a:xfrm>
        </p:spPr>
        <p:txBody>
          <a:bodyPr rtlCol="0"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l-GR" noProof="0"/>
              <a:t>Στυλ υποδείγματος κειμένου</a:t>
            </a:r>
          </a:p>
        </p:txBody>
      </p:sp>
      <p:sp>
        <p:nvSpPr>
          <p:cNvPr id="4" name="Θέση ημερομηνίας 3"/>
          <p:cNvSpPr>
            <a:spLocks noGrp="1"/>
          </p:cNvSpPr>
          <p:nvPr>
            <p:ph type="dt" sz="half" idx="10"/>
          </p:nvPr>
        </p:nvSpPr>
        <p:spPr/>
        <p:txBody>
          <a:bodyPr rtlCol="0"/>
          <a:lstStyle/>
          <a:p>
            <a:pPr rtl="0"/>
            <a:fld id="{48B52719-D9D8-4B34-85EC-2C4B24A86F32}" type="datetime1">
              <a:rPr lang="el-GR" noProof="0" smtClean="0"/>
              <a:t>12/12/2024</a:t>
            </a:fld>
            <a:endParaRPr lang="el-GR" noProof="0"/>
          </a:p>
        </p:txBody>
      </p:sp>
      <p:sp>
        <p:nvSpPr>
          <p:cNvPr id="5" name="Θέση υποσέλιδου 4"/>
          <p:cNvSpPr>
            <a:spLocks noGrp="1"/>
          </p:cNvSpPr>
          <p:nvPr>
            <p:ph type="ftr" sz="quarter" idx="11"/>
          </p:nvPr>
        </p:nvSpPr>
        <p:spPr/>
        <p:txBody>
          <a:bodyPr rtlCol="0"/>
          <a:lstStyle/>
          <a:p>
            <a:pPr rtl="0"/>
            <a:endParaRPr lang="el-GR" noProof="0"/>
          </a:p>
        </p:txBody>
      </p:sp>
      <p:sp>
        <p:nvSpPr>
          <p:cNvPr id="6" name="Θέση αριθμού διαφάνειας 5"/>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254871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sz="half" idx="1" hasCustomPrompt="1"/>
          </p:nvPr>
        </p:nvSpPr>
        <p:spPr>
          <a:xfrm>
            <a:off x="3867912"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περιεχομένου 3"/>
          <p:cNvSpPr>
            <a:spLocks noGrp="1"/>
          </p:cNvSpPr>
          <p:nvPr>
            <p:ph sz="half" idx="2" hasCustomPrompt="1"/>
          </p:nvPr>
        </p:nvSpPr>
        <p:spPr>
          <a:xfrm>
            <a:off x="7818120" y="868680"/>
            <a:ext cx="347472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8" name="Θέση ημερομηνίας 7"/>
          <p:cNvSpPr>
            <a:spLocks noGrp="1"/>
          </p:cNvSpPr>
          <p:nvPr>
            <p:ph type="dt" sz="half" idx="10"/>
          </p:nvPr>
        </p:nvSpPr>
        <p:spPr/>
        <p:txBody>
          <a:bodyPr rtlCol="0"/>
          <a:lstStyle/>
          <a:p>
            <a:pPr rtl="0"/>
            <a:fld id="{21B9A892-C5EC-4453-9D4F-2E34F4D22B4A}" type="datetime1">
              <a:rPr lang="el-GR" noProof="0" smtClean="0"/>
              <a:t>12/12/2024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4018986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Τίτλος 9"/>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Θέση κειμένου 2"/>
          <p:cNvSpPr>
            <a:spLocks noGrp="1"/>
          </p:cNvSpPr>
          <p:nvPr>
            <p:ph type="body" idx="1" hasCustomPrompt="1"/>
          </p:nvPr>
        </p:nvSpPr>
        <p:spPr>
          <a:xfrm>
            <a:off x="3867912" y="1023586"/>
            <a:ext cx="3474720" cy="807720"/>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4" name="Θέση περιεχομένου 3"/>
          <p:cNvSpPr>
            <a:spLocks noGrp="1"/>
          </p:cNvSpPr>
          <p:nvPr>
            <p:ph sz="half" idx="2" hasCustomPrompt="1"/>
          </p:nvPr>
        </p:nvSpPr>
        <p:spPr>
          <a:xfrm>
            <a:off x="3867912"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5" name="Θέση κειμένου 4"/>
          <p:cNvSpPr>
            <a:spLocks noGrp="1"/>
          </p:cNvSpPr>
          <p:nvPr>
            <p:ph type="body" sz="quarter" idx="3" hasCustomPrompt="1"/>
          </p:nvPr>
        </p:nvSpPr>
        <p:spPr>
          <a:xfrm>
            <a:off x="7818463" y="1023586"/>
            <a:ext cx="3474720" cy="813171"/>
          </a:xfrm>
        </p:spPr>
        <p:txBody>
          <a:bodyPr rtlCol="0"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l-GR" noProof="0"/>
              <a:t>Στυλ υποδείγματος κειμένου</a:t>
            </a:r>
          </a:p>
        </p:txBody>
      </p:sp>
      <p:sp>
        <p:nvSpPr>
          <p:cNvPr id="6" name="Θέση περιεχομένου 5"/>
          <p:cNvSpPr>
            <a:spLocks noGrp="1"/>
          </p:cNvSpPr>
          <p:nvPr>
            <p:ph sz="quarter" idx="4" hasCustomPrompt="1"/>
          </p:nvPr>
        </p:nvSpPr>
        <p:spPr>
          <a:xfrm>
            <a:off x="7818463" y="1930936"/>
            <a:ext cx="3474720" cy="402336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2" name="Θέση ημερομηνίας 1"/>
          <p:cNvSpPr>
            <a:spLocks noGrp="1"/>
          </p:cNvSpPr>
          <p:nvPr>
            <p:ph type="dt" sz="half" idx="10"/>
          </p:nvPr>
        </p:nvSpPr>
        <p:spPr/>
        <p:txBody>
          <a:bodyPr rtlCol="0"/>
          <a:lstStyle/>
          <a:p>
            <a:pPr rtl="0"/>
            <a:fld id="{8D6137E5-3D70-4740-ACDC-8748637E90D3}" type="datetime1">
              <a:rPr lang="el-GR" noProof="0" smtClean="0"/>
              <a:t>12/12/2024</a:t>
            </a:fld>
            <a:endParaRPr lang="el-GR" noProof="0"/>
          </a:p>
        </p:txBody>
      </p:sp>
      <p:sp>
        <p:nvSpPr>
          <p:cNvPr id="11" name="Θέση υποσέλιδου 10"/>
          <p:cNvSpPr>
            <a:spLocks noGrp="1"/>
          </p:cNvSpPr>
          <p:nvPr>
            <p:ph type="ftr" sz="quarter" idx="11"/>
          </p:nvPr>
        </p:nvSpPr>
        <p:spPr/>
        <p:txBody>
          <a:bodyPr rtlCol="0"/>
          <a:lstStyle/>
          <a:p>
            <a:pPr rtl="0"/>
            <a:endParaRPr lang="el-GR" noProof="0"/>
          </a:p>
        </p:txBody>
      </p:sp>
      <p:sp>
        <p:nvSpPr>
          <p:cNvPr id="12" name="Θέση αριθμού διαφάνειας 11"/>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84174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6" name="Τίτλος 5"/>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2" name="Θέση ημερομηνίας 1"/>
          <p:cNvSpPr>
            <a:spLocks noGrp="1"/>
          </p:cNvSpPr>
          <p:nvPr>
            <p:ph type="dt" sz="half" idx="10"/>
          </p:nvPr>
        </p:nvSpPr>
        <p:spPr/>
        <p:txBody>
          <a:bodyPr rtlCol="0"/>
          <a:lstStyle/>
          <a:p>
            <a:pPr rtl="0"/>
            <a:fld id="{D4964BBA-BF0B-4A27-8A3F-D213014E344F}" type="datetime1">
              <a:rPr lang="el-GR" noProof="0" smtClean="0"/>
              <a:t>12/12/2024</a:t>
            </a:fld>
            <a:endParaRPr lang="el-GR" noProof="0"/>
          </a:p>
        </p:txBody>
      </p:sp>
      <p:sp>
        <p:nvSpPr>
          <p:cNvPr id="7" name="Θέση υποσέλιδου 6"/>
          <p:cNvSpPr>
            <a:spLocks noGrp="1"/>
          </p:cNvSpPr>
          <p:nvPr>
            <p:ph type="ftr" sz="quarter" idx="11"/>
          </p:nvPr>
        </p:nvSpPr>
        <p:spPr/>
        <p:txBody>
          <a:bodyPr rtlCol="0"/>
          <a:lstStyle/>
          <a:p>
            <a:pPr rtl="0"/>
            <a:endParaRPr lang="el-GR" noProof="0"/>
          </a:p>
        </p:txBody>
      </p:sp>
      <p:sp>
        <p:nvSpPr>
          <p:cNvPr id="8" name="Θέση αριθμού διαφάνειας 7"/>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740163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rtlCol="0"/>
          <a:lstStyle/>
          <a:p>
            <a:pPr rtl="0"/>
            <a:fld id="{22C046D7-14AD-4A97-AFDA-7123A5AC31C3}" type="datetime1">
              <a:rPr lang="el-GR" noProof="0" smtClean="0"/>
              <a:t>12/12/2024</a:t>
            </a:fld>
            <a:endParaRPr lang="el-GR" noProof="0"/>
          </a:p>
        </p:txBody>
      </p:sp>
      <p:sp>
        <p:nvSpPr>
          <p:cNvPr id="6" name="Θέση υποσέλιδου 5"/>
          <p:cNvSpPr>
            <a:spLocks noGrp="1"/>
          </p:cNvSpPr>
          <p:nvPr>
            <p:ph type="ftr" sz="quarter" idx="11"/>
          </p:nvPr>
        </p:nvSpPr>
        <p:spPr/>
        <p:txBody>
          <a:bodyPr rtlCol="0"/>
          <a:lstStyle/>
          <a:p>
            <a:pPr rtl="0"/>
            <a:endParaRPr lang="el-GR" noProof="0"/>
          </a:p>
        </p:txBody>
      </p:sp>
      <p:sp>
        <p:nvSpPr>
          <p:cNvPr id="7" name="Θέση αριθμού διαφάνειας 6"/>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154924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baseline="0"/>
            </a:lvl1pPr>
          </a:lstStyle>
          <a:p>
            <a:pPr rtl="0"/>
            <a:r>
              <a:rPr lang="el-GR" dirty="0"/>
              <a:t>Κάντε κλικ για να επεξεργαστείτε τον τίτλο υποδείγματος</a:t>
            </a:r>
            <a:endParaRPr lang="el-GR" noProof="0" dirty="0"/>
          </a:p>
        </p:txBody>
      </p:sp>
      <p:sp>
        <p:nvSpPr>
          <p:cNvPr id="3" name="Θέση περιεχομένου 2"/>
          <p:cNvSpPr>
            <a:spLocks noGrp="1"/>
          </p:cNvSpPr>
          <p:nvPr>
            <p:ph idx="1" hasCustomPrompt="1"/>
          </p:nvPr>
        </p:nvSpPr>
        <p:spPr>
          <a:xfrm>
            <a:off x="3867912" y="868680"/>
            <a:ext cx="7315200" cy="5120640"/>
          </a:xfrm>
        </p:spPr>
        <p:txBody>
          <a:bodyPr rtlCol="0"/>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4" name="Θέση κειμένου 3"/>
          <p:cNvSpPr>
            <a:spLocks noGrp="1"/>
          </p:cNvSpPr>
          <p:nvPr>
            <p:ph type="body" sz="half" idx="2" hasCustomPrompt="1"/>
          </p:nvPr>
        </p:nvSpPr>
        <p:spPr>
          <a:xfrm>
            <a:off x="256032" y="3494176"/>
            <a:ext cx="2834640" cy="2321990"/>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12394010-EC21-47A3-BECC-F0D0C23AE9FD}" type="datetime1">
              <a:rPr lang="el-GR" noProof="0" smtClean="0"/>
              <a:t>12/12/2024</a:t>
            </a:fld>
            <a:endParaRPr lang="el-GR" noProof="0"/>
          </a:p>
        </p:txBody>
      </p:sp>
      <p:sp>
        <p:nvSpPr>
          <p:cNvPr id="9" name="Θέση υποσέλιδου 8"/>
          <p:cNvSpPr>
            <a:spLocks noGrp="1"/>
          </p:cNvSpPr>
          <p:nvPr>
            <p:ph type="ftr" sz="quarter" idx="11"/>
          </p:nvPr>
        </p:nvSpPr>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121381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12-Dec-24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256032" y="1143000"/>
            <a:ext cx="2834640" cy="2377440"/>
          </a:xfrm>
        </p:spPr>
        <p:txBody>
          <a:bodyPr rtlCol="0" anchor="b">
            <a:normAutofit/>
          </a:bodyPr>
          <a:lstStyle>
            <a:lvl1pPr>
              <a:defRPr sz="3200" b="0"/>
            </a:lvl1pPr>
          </a:lstStyle>
          <a:p>
            <a:pPr rtl="0"/>
            <a:r>
              <a:rPr lang="el-GR" dirty="0"/>
              <a:t>Κάντε κλικ για να επεξεργαστείτε τον τίτλο υποδείγματος</a:t>
            </a:r>
            <a:endParaRPr lang="el-GR" noProof="0" dirty="0"/>
          </a:p>
        </p:txBody>
      </p:sp>
      <p:sp>
        <p:nvSpPr>
          <p:cNvPr id="3" name="Θέση εικόνας 2"/>
          <p:cNvSpPr>
            <a:spLocks noGrp="1" noChangeAspect="1"/>
          </p:cNvSpPr>
          <p:nvPr>
            <p:ph type="pic" idx="1" hasCustomPrompt="1"/>
          </p:nvPr>
        </p:nvSpPr>
        <p:spPr>
          <a:xfrm>
            <a:off x="3570644" y="767419"/>
            <a:ext cx="8115230" cy="5330952"/>
          </a:xfrm>
          <a:solidFill>
            <a:schemeClr val="bg1">
              <a:lumMod val="75000"/>
            </a:schemeClr>
          </a:solidFill>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l-GR" noProof="0"/>
              <a:t>Κάντε κλικ στο εικονίδιο για να προσθέσετε μια εικόνα</a:t>
            </a:r>
          </a:p>
        </p:txBody>
      </p:sp>
      <p:sp>
        <p:nvSpPr>
          <p:cNvPr id="4" name="Θέση κειμένου 3"/>
          <p:cNvSpPr>
            <a:spLocks noGrp="1"/>
          </p:cNvSpPr>
          <p:nvPr>
            <p:ph type="body" sz="half" idx="2" hasCustomPrompt="1"/>
          </p:nvPr>
        </p:nvSpPr>
        <p:spPr>
          <a:xfrm>
            <a:off x="256032" y="3493008"/>
            <a:ext cx="2834640" cy="2322576"/>
          </a:xfrm>
        </p:spPr>
        <p:txBody>
          <a:bodyPr rtlCol="0"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l-GR" noProof="0"/>
              <a:t>Στυλ υποδείγματος κειμένου</a:t>
            </a:r>
          </a:p>
        </p:txBody>
      </p:sp>
      <p:sp>
        <p:nvSpPr>
          <p:cNvPr id="8" name="Θέση ημερομηνίας 7"/>
          <p:cNvSpPr>
            <a:spLocks noGrp="1"/>
          </p:cNvSpPr>
          <p:nvPr>
            <p:ph type="dt" sz="half" idx="10"/>
          </p:nvPr>
        </p:nvSpPr>
        <p:spPr/>
        <p:txBody>
          <a:bodyPr rtlCol="0"/>
          <a:lstStyle/>
          <a:p>
            <a:pPr rtl="0"/>
            <a:fld id="{FA42B040-77DC-4B09-BE49-D3597A2E4972}" type="datetime1">
              <a:rPr lang="el-GR" noProof="0" smtClean="0"/>
              <a:t>12/12/2024</a:t>
            </a:fld>
            <a:endParaRPr lang="el-GR" noProof="0"/>
          </a:p>
        </p:txBody>
      </p:sp>
      <p:sp>
        <p:nvSpPr>
          <p:cNvPr id="9" name="Θέση υποσέλιδου 8"/>
          <p:cNvSpPr>
            <a:spLocks noGrp="1"/>
          </p:cNvSpPr>
          <p:nvPr>
            <p:ph type="ftr" sz="quarter" idx="11"/>
          </p:nvPr>
        </p:nvSpPr>
        <p:spPr>
          <a:xfrm>
            <a:off x="3499101" y="6356350"/>
            <a:ext cx="5911517" cy="365125"/>
          </a:xfrm>
        </p:spPr>
        <p:txBody>
          <a:bodyPr rtlCol="0"/>
          <a:lstStyle/>
          <a:p>
            <a:pPr rtl="0"/>
            <a:endParaRPr lang="el-GR" noProof="0"/>
          </a:p>
        </p:txBody>
      </p:sp>
      <p:sp>
        <p:nvSpPr>
          <p:cNvPr id="10" name="Θέση αριθμού διαφάνειας 9"/>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2779253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2BE8E5DE-8645-4542-A21E-9E5BC6D73D1D}" type="datetime1">
              <a:rPr lang="el-GR" noProof="0" smtClean="0"/>
              <a:t>12/12/2024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97389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381000" y="990600"/>
            <a:ext cx="2819400" cy="4953000"/>
          </a:xfrm>
        </p:spPr>
        <p:txBody>
          <a:bodyPr vert="eaVert" rtlCol="0"/>
          <a:lstStyle/>
          <a:p>
            <a:pPr rtl="0"/>
            <a:r>
              <a:rPr lang="el-GR" dirty="0"/>
              <a:t>Κάντε κλικ για να επεξεργαστείτε τον τίτλο υποδείγματος</a:t>
            </a:r>
            <a:endParaRPr lang="el-GR" noProof="0" dirty="0"/>
          </a:p>
        </p:txBody>
      </p:sp>
      <p:sp>
        <p:nvSpPr>
          <p:cNvPr id="3" name="Σύμβολο κράτησης θέσης κατακόρυφου κειμένου 2"/>
          <p:cNvSpPr>
            <a:spLocks noGrp="1"/>
          </p:cNvSpPr>
          <p:nvPr>
            <p:ph type="body" orient="vert" idx="1" hasCustomPrompt="1"/>
          </p:nvPr>
        </p:nvSpPr>
        <p:spPr>
          <a:xfrm>
            <a:off x="3867912" y="868680"/>
            <a:ext cx="7315200" cy="5120640"/>
          </a:xfrm>
        </p:spPr>
        <p:txBody>
          <a:bodyPr vert="eaVert" rtlCol="0" anchor="t"/>
          <a:lstStyle/>
          <a:p>
            <a:pPr lvl="0" rtl="0"/>
            <a:r>
              <a:rPr lang="el-GR" noProof="0"/>
              <a:t>Στυλ υποδείγματος κειμένου</a:t>
            </a:r>
          </a:p>
          <a:p>
            <a:pPr lvl="1" rtl="0"/>
            <a:r>
              <a:rPr lang="el-GR" noProof="0"/>
              <a:t>Δεύτερου επιπέδου</a:t>
            </a:r>
          </a:p>
          <a:p>
            <a:pPr lvl="2" rtl="0"/>
            <a:r>
              <a:rPr lang="el-GR" noProof="0"/>
              <a:t>Τρίτου επιπέδου</a:t>
            </a:r>
          </a:p>
          <a:p>
            <a:pPr lvl="3" rtl="0"/>
            <a:r>
              <a:rPr lang="el-GR" noProof="0"/>
              <a:t>Τέταρτου επιπέδου</a:t>
            </a:r>
          </a:p>
          <a:p>
            <a:pPr lvl="4" rtl="0"/>
            <a:r>
              <a:rPr lang="el-GR" noProof="0"/>
              <a:t>Πέμπτου επιπέδου</a:t>
            </a:r>
          </a:p>
        </p:txBody>
      </p:sp>
      <p:sp>
        <p:nvSpPr>
          <p:cNvPr id="7" name="Θέση ημερομηνίας 6"/>
          <p:cNvSpPr>
            <a:spLocks noGrp="1"/>
          </p:cNvSpPr>
          <p:nvPr>
            <p:ph type="dt" sz="half" idx="10"/>
          </p:nvPr>
        </p:nvSpPr>
        <p:spPr/>
        <p:txBody>
          <a:bodyPr rtlCol="0"/>
          <a:lstStyle/>
          <a:p>
            <a:pPr rtl="0"/>
            <a:fld id="{16EAE5AE-2BCE-44A7-8B49-D69D0B032D66}" type="datetime1">
              <a:rPr lang="el-GR" noProof="0" smtClean="0"/>
              <a:t>12/12/2024</a:t>
            </a:fld>
            <a:endParaRPr lang="el-GR" noProof="0"/>
          </a:p>
        </p:txBody>
      </p:sp>
      <p:sp>
        <p:nvSpPr>
          <p:cNvPr id="8" name="Θέση υποσέλιδου 7"/>
          <p:cNvSpPr>
            <a:spLocks noGrp="1"/>
          </p:cNvSpPr>
          <p:nvPr>
            <p:ph type="ftr" sz="quarter" idx="11"/>
          </p:nvPr>
        </p:nvSpPr>
        <p:spPr/>
        <p:txBody>
          <a:bodyPr rtlCol="0"/>
          <a:lstStyle/>
          <a:p>
            <a:pPr rtl="0"/>
            <a:endParaRPr lang="el-GR" noProof="0"/>
          </a:p>
        </p:txBody>
      </p:sp>
      <p:sp>
        <p:nvSpPr>
          <p:cNvPr id="9" name="Θέση αριθμού διαφάνειας 8"/>
          <p:cNvSpPr>
            <a:spLocks noGrp="1"/>
          </p:cNvSpPr>
          <p:nvPr>
            <p:ph type="sldNum" sz="quarter" idx="12"/>
          </p:nvPr>
        </p:nvSpPr>
        <p:spPr/>
        <p:txBody>
          <a:bodyPr rtlCol="0"/>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3152188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4246079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7"/>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00" lvl="0" indent="-228600" algn="l">
              <a:lnSpc>
                <a:spcPct val="100000"/>
              </a:lnSpc>
              <a:spcBef>
                <a:spcPts val="240"/>
              </a:spcBef>
              <a:spcAft>
                <a:spcPts val="0"/>
              </a:spcAft>
              <a:buClr>
                <a:schemeClr val="dk1"/>
              </a:buClr>
              <a:buSzPts val="1800"/>
              <a:buChar char="•"/>
              <a:defRPr/>
            </a:lvl1pPr>
            <a:lvl2pPr marL="609600" lvl="1" indent="-228600" algn="l">
              <a:lnSpc>
                <a:spcPct val="100000"/>
              </a:lnSpc>
              <a:spcBef>
                <a:spcPts val="240"/>
              </a:spcBef>
              <a:spcAft>
                <a:spcPts val="0"/>
              </a:spcAft>
              <a:buClr>
                <a:schemeClr val="dk1"/>
              </a:buClr>
              <a:buSzPts val="1800"/>
              <a:buChar char="–"/>
              <a:defRPr/>
            </a:lvl2pPr>
            <a:lvl3pPr marL="914400" lvl="2" indent="-228600" algn="l">
              <a:lnSpc>
                <a:spcPct val="100000"/>
              </a:lnSpc>
              <a:spcBef>
                <a:spcPts val="240"/>
              </a:spcBef>
              <a:spcAft>
                <a:spcPts val="0"/>
              </a:spcAft>
              <a:buClr>
                <a:schemeClr val="dk1"/>
              </a:buClr>
              <a:buSzPts val="1800"/>
              <a:buChar char="•"/>
              <a:defRPr/>
            </a:lvl3pPr>
            <a:lvl4pPr marL="1219200" lvl="3" indent="-228600" algn="l">
              <a:lnSpc>
                <a:spcPct val="100000"/>
              </a:lnSpc>
              <a:spcBef>
                <a:spcPts val="240"/>
              </a:spcBef>
              <a:spcAft>
                <a:spcPts val="0"/>
              </a:spcAft>
              <a:buClr>
                <a:schemeClr val="dk1"/>
              </a:buClr>
              <a:buSzPts val="1800"/>
              <a:buChar char="–"/>
              <a:defRPr/>
            </a:lvl4pPr>
            <a:lvl5pPr marL="1524000" lvl="4" indent="-228600" algn="l">
              <a:lnSpc>
                <a:spcPct val="100000"/>
              </a:lnSpc>
              <a:spcBef>
                <a:spcPts val="240"/>
              </a:spcBef>
              <a:spcAft>
                <a:spcPts val="0"/>
              </a:spcAft>
              <a:buClr>
                <a:schemeClr val="dk1"/>
              </a:buClr>
              <a:buSzPts val="1800"/>
              <a:buChar char="»"/>
              <a:defRPr/>
            </a:lvl5pPr>
            <a:lvl6pPr marL="1828800" lvl="5" indent="-228600" algn="l">
              <a:lnSpc>
                <a:spcPct val="100000"/>
              </a:lnSpc>
              <a:spcBef>
                <a:spcPts val="240"/>
              </a:spcBef>
              <a:spcAft>
                <a:spcPts val="0"/>
              </a:spcAft>
              <a:buClr>
                <a:schemeClr val="dk1"/>
              </a:buClr>
              <a:buSzPts val="1800"/>
              <a:buChar char="•"/>
              <a:defRPr/>
            </a:lvl6pPr>
            <a:lvl7pPr marL="2133600" lvl="6" indent="-228600" algn="l">
              <a:lnSpc>
                <a:spcPct val="100000"/>
              </a:lnSpc>
              <a:spcBef>
                <a:spcPts val="240"/>
              </a:spcBef>
              <a:spcAft>
                <a:spcPts val="0"/>
              </a:spcAft>
              <a:buClr>
                <a:schemeClr val="dk1"/>
              </a:buClr>
              <a:buSzPts val="1800"/>
              <a:buChar char="•"/>
              <a:defRPr/>
            </a:lvl7pPr>
            <a:lvl8pPr marL="2438400" lvl="7" indent="-228600" algn="l">
              <a:lnSpc>
                <a:spcPct val="100000"/>
              </a:lnSpc>
              <a:spcBef>
                <a:spcPts val="240"/>
              </a:spcBef>
              <a:spcAft>
                <a:spcPts val="0"/>
              </a:spcAft>
              <a:buClr>
                <a:schemeClr val="dk1"/>
              </a:buClr>
              <a:buSzPts val="1800"/>
              <a:buChar char="•"/>
              <a:defRPr/>
            </a:lvl8pPr>
            <a:lvl9pPr marL="2743200" lvl="8" indent="-228600" algn="l">
              <a:lnSpc>
                <a:spcPct val="100000"/>
              </a:lnSpc>
              <a:spcBef>
                <a:spcPts val="240"/>
              </a:spcBef>
              <a:spcAft>
                <a:spcPts val="0"/>
              </a:spcAft>
              <a:buClr>
                <a:schemeClr val="dk1"/>
              </a:buClr>
              <a:buSzPts val="1800"/>
              <a:buChar char="•"/>
              <a:defRPr/>
            </a:lvl9pPr>
          </a:lstStyle>
          <a:p>
            <a:endParaRPr/>
          </a:p>
        </p:txBody>
      </p:sp>
      <p:sp>
        <p:nvSpPr>
          <p:cNvPr id="24" name="Google Shape;24;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4275004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78"/>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panose="020F0502020204030204"/>
              <a:buNone/>
              <a:defRPr sz="2665"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8"/>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00" lvl="0" indent="-152400" algn="l">
              <a:lnSpc>
                <a:spcPct val="100000"/>
              </a:lnSpc>
              <a:spcBef>
                <a:spcPts val="265"/>
              </a:spcBef>
              <a:spcAft>
                <a:spcPts val="0"/>
              </a:spcAft>
              <a:buClr>
                <a:srgbClr val="888888"/>
              </a:buClr>
              <a:buSzPts val="2000"/>
              <a:buNone/>
              <a:defRPr sz="1335">
                <a:solidFill>
                  <a:srgbClr val="888888"/>
                </a:solidFill>
              </a:defRPr>
            </a:lvl1pPr>
            <a:lvl2pPr marL="609600" lvl="1" indent="-152400" algn="l">
              <a:lnSpc>
                <a:spcPct val="100000"/>
              </a:lnSpc>
              <a:spcBef>
                <a:spcPts val="240"/>
              </a:spcBef>
              <a:spcAft>
                <a:spcPts val="0"/>
              </a:spcAft>
              <a:buClr>
                <a:srgbClr val="888888"/>
              </a:buClr>
              <a:buSzPts val="1800"/>
              <a:buNone/>
              <a:defRPr sz="1200">
                <a:solidFill>
                  <a:srgbClr val="888888"/>
                </a:solidFill>
              </a:defRPr>
            </a:lvl2pPr>
            <a:lvl3pPr marL="914400" lvl="2" indent="-152400" algn="l">
              <a:lnSpc>
                <a:spcPct val="100000"/>
              </a:lnSpc>
              <a:spcBef>
                <a:spcPts val="215"/>
              </a:spcBef>
              <a:spcAft>
                <a:spcPts val="0"/>
              </a:spcAft>
              <a:buClr>
                <a:srgbClr val="888888"/>
              </a:buClr>
              <a:buSzPts val="1600"/>
              <a:buNone/>
              <a:defRPr sz="1065">
                <a:solidFill>
                  <a:srgbClr val="888888"/>
                </a:solidFill>
              </a:defRPr>
            </a:lvl3pPr>
            <a:lvl4pPr marL="1219200" lvl="3" indent="-152400" algn="l">
              <a:lnSpc>
                <a:spcPct val="100000"/>
              </a:lnSpc>
              <a:spcBef>
                <a:spcPts val="185"/>
              </a:spcBef>
              <a:spcAft>
                <a:spcPts val="0"/>
              </a:spcAft>
              <a:buClr>
                <a:srgbClr val="888888"/>
              </a:buClr>
              <a:buSzPts val="1400"/>
              <a:buNone/>
              <a:defRPr sz="935">
                <a:solidFill>
                  <a:srgbClr val="888888"/>
                </a:solidFill>
              </a:defRPr>
            </a:lvl4pPr>
            <a:lvl5pPr marL="1524000" lvl="4" indent="-152400" algn="l">
              <a:lnSpc>
                <a:spcPct val="100000"/>
              </a:lnSpc>
              <a:spcBef>
                <a:spcPts val="185"/>
              </a:spcBef>
              <a:spcAft>
                <a:spcPts val="0"/>
              </a:spcAft>
              <a:buClr>
                <a:srgbClr val="888888"/>
              </a:buClr>
              <a:buSzPts val="1400"/>
              <a:buNone/>
              <a:defRPr sz="935">
                <a:solidFill>
                  <a:srgbClr val="888888"/>
                </a:solidFill>
              </a:defRPr>
            </a:lvl5pPr>
            <a:lvl6pPr marL="1828800" lvl="5" indent="-152400" algn="l">
              <a:lnSpc>
                <a:spcPct val="100000"/>
              </a:lnSpc>
              <a:spcBef>
                <a:spcPts val="185"/>
              </a:spcBef>
              <a:spcAft>
                <a:spcPts val="0"/>
              </a:spcAft>
              <a:buClr>
                <a:srgbClr val="888888"/>
              </a:buClr>
              <a:buSzPts val="1400"/>
              <a:buNone/>
              <a:defRPr sz="935">
                <a:solidFill>
                  <a:srgbClr val="888888"/>
                </a:solidFill>
              </a:defRPr>
            </a:lvl6pPr>
            <a:lvl7pPr marL="2133600" lvl="6" indent="-152400" algn="l">
              <a:lnSpc>
                <a:spcPct val="100000"/>
              </a:lnSpc>
              <a:spcBef>
                <a:spcPts val="185"/>
              </a:spcBef>
              <a:spcAft>
                <a:spcPts val="0"/>
              </a:spcAft>
              <a:buClr>
                <a:srgbClr val="888888"/>
              </a:buClr>
              <a:buSzPts val="1400"/>
              <a:buNone/>
              <a:defRPr sz="935">
                <a:solidFill>
                  <a:srgbClr val="888888"/>
                </a:solidFill>
              </a:defRPr>
            </a:lvl7pPr>
            <a:lvl8pPr marL="2438400" lvl="7" indent="-152400" algn="l">
              <a:lnSpc>
                <a:spcPct val="100000"/>
              </a:lnSpc>
              <a:spcBef>
                <a:spcPts val="185"/>
              </a:spcBef>
              <a:spcAft>
                <a:spcPts val="0"/>
              </a:spcAft>
              <a:buClr>
                <a:srgbClr val="888888"/>
              </a:buClr>
              <a:buSzPts val="1400"/>
              <a:buNone/>
              <a:defRPr sz="935">
                <a:solidFill>
                  <a:srgbClr val="888888"/>
                </a:solidFill>
              </a:defRPr>
            </a:lvl8pPr>
            <a:lvl9pPr marL="2743200" lvl="8" indent="-152400" algn="l">
              <a:lnSpc>
                <a:spcPct val="100000"/>
              </a:lnSpc>
              <a:spcBef>
                <a:spcPts val="185"/>
              </a:spcBef>
              <a:spcAft>
                <a:spcPts val="0"/>
              </a:spcAft>
              <a:buClr>
                <a:srgbClr val="888888"/>
              </a:buClr>
              <a:buSzPts val="1400"/>
              <a:buNone/>
              <a:defRPr sz="935">
                <a:solidFill>
                  <a:srgbClr val="888888"/>
                </a:solidFill>
              </a:defRPr>
            </a:lvl9pPr>
          </a:lstStyle>
          <a:p>
            <a:endParaRPr/>
          </a:p>
        </p:txBody>
      </p:sp>
      <p:sp>
        <p:nvSpPr>
          <p:cNvPr id="30" name="Google Shape;30;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2359004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9"/>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lnSpc>
                <a:spcPct val="100000"/>
              </a:lnSpc>
              <a:spcBef>
                <a:spcPts val="375"/>
              </a:spcBef>
              <a:spcAft>
                <a:spcPts val="0"/>
              </a:spcAft>
              <a:buClr>
                <a:schemeClr val="dk1"/>
              </a:buClr>
              <a:buSzPts val="2800"/>
              <a:buChar char="•"/>
              <a:defRPr sz="1865"/>
            </a:lvl1pPr>
            <a:lvl2pPr marL="609600" lvl="1" indent="-254000" algn="l">
              <a:lnSpc>
                <a:spcPct val="100000"/>
              </a:lnSpc>
              <a:spcBef>
                <a:spcPts val="320"/>
              </a:spcBef>
              <a:spcAft>
                <a:spcPts val="0"/>
              </a:spcAft>
              <a:buClr>
                <a:schemeClr val="dk1"/>
              </a:buClr>
              <a:buSzPts val="2400"/>
              <a:buChar char="–"/>
              <a:defRPr sz="1600"/>
            </a:lvl2pPr>
            <a:lvl3pPr marL="914400" lvl="2" indent="-236855" algn="l">
              <a:lnSpc>
                <a:spcPct val="100000"/>
              </a:lnSpc>
              <a:spcBef>
                <a:spcPts val="265"/>
              </a:spcBef>
              <a:spcAft>
                <a:spcPts val="0"/>
              </a:spcAft>
              <a:buClr>
                <a:schemeClr val="dk1"/>
              </a:buClr>
              <a:buSzPts val="2000"/>
              <a:buChar char="•"/>
              <a:defRPr sz="1335"/>
            </a:lvl3pPr>
            <a:lvl4pPr marL="1219200" lvl="3" indent="-228600" algn="l">
              <a:lnSpc>
                <a:spcPct val="100000"/>
              </a:lnSpc>
              <a:spcBef>
                <a:spcPts val="240"/>
              </a:spcBef>
              <a:spcAft>
                <a:spcPts val="0"/>
              </a:spcAft>
              <a:buClr>
                <a:schemeClr val="dk1"/>
              </a:buClr>
              <a:buSzPts val="1800"/>
              <a:buChar char="–"/>
              <a:defRPr sz="1200"/>
            </a:lvl4pPr>
            <a:lvl5pPr marL="1524000" lvl="4" indent="-228600" algn="l">
              <a:lnSpc>
                <a:spcPct val="100000"/>
              </a:lnSpc>
              <a:spcBef>
                <a:spcPts val="240"/>
              </a:spcBef>
              <a:spcAft>
                <a:spcPts val="0"/>
              </a:spcAft>
              <a:buClr>
                <a:schemeClr val="dk1"/>
              </a:buClr>
              <a:buSzPts val="1800"/>
              <a:buChar char="»"/>
              <a:defRPr sz="1200"/>
            </a:lvl5pPr>
            <a:lvl6pPr marL="1828800" lvl="5" indent="-228600" algn="l">
              <a:lnSpc>
                <a:spcPct val="100000"/>
              </a:lnSpc>
              <a:spcBef>
                <a:spcPts val="240"/>
              </a:spcBef>
              <a:spcAft>
                <a:spcPts val="0"/>
              </a:spcAft>
              <a:buClr>
                <a:schemeClr val="dk1"/>
              </a:buClr>
              <a:buSzPts val="1800"/>
              <a:buChar char="•"/>
              <a:defRPr sz="1200"/>
            </a:lvl6pPr>
            <a:lvl7pPr marL="2133600" lvl="6" indent="-228600" algn="l">
              <a:lnSpc>
                <a:spcPct val="100000"/>
              </a:lnSpc>
              <a:spcBef>
                <a:spcPts val="240"/>
              </a:spcBef>
              <a:spcAft>
                <a:spcPts val="0"/>
              </a:spcAft>
              <a:buClr>
                <a:schemeClr val="dk1"/>
              </a:buClr>
              <a:buSzPts val="1800"/>
              <a:buChar char="•"/>
              <a:defRPr sz="1200"/>
            </a:lvl7pPr>
            <a:lvl8pPr marL="2438400" lvl="7" indent="-228600" algn="l">
              <a:lnSpc>
                <a:spcPct val="100000"/>
              </a:lnSpc>
              <a:spcBef>
                <a:spcPts val="240"/>
              </a:spcBef>
              <a:spcAft>
                <a:spcPts val="0"/>
              </a:spcAft>
              <a:buClr>
                <a:schemeClr val="dk1"/>
              </a:buClr>
              <a:buSzPts val="1800"/>
              <a:buChar char="•"/>
              <a:defRPr sz="1200"/>
            </a:lvl8pPr>
            <a:lvl9pPr marL="2743200" lvl="8" indent="-228600" algn="l">
              <a:lnSpc>
                <a:spcPct val="100000"/>
              </a:lnSpc>
              <a:spcBef>
                <a:spcPts val="240"/>
              </a:spcBef>
              <a:spcAft>
                <a:spcPts val="0"/>
              </a:spcAft>
              <a:buClr>
                <a:schemeClr val="dk1"/>
              </a:buClr>
              <a:buSzPts val="1800"/>
              <a:buChar char="•"/>
              <a:defRPr sz="1200"/>
            </a:lvl9pPr>
          </a:lstStyle>
          <a:p>
            <a:endParaRPr/>
          </a:p>
        </p:txBody>
      </p:sp>
      <p:sp>
        <p:nvSpPr>
          <p:cNvPr id="36" name="Google Shape;36;p79"/>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00" lvl="0" indent="-271145" algn="l">
              <a:lnSpc>
                <a:spcPct val="100000"/>
              </a:lnSpc>
              <a:spcBef>
                <a:spcPts val="375"/>
              </a:spcBef>
              <a:spcAft>
                <a:spcPts val="0"/>
              </a:spcAft>
              <a:buClr>
                <a:schemeClr val="dk1"/>
              </a:buClr>
              <a:buSzPts val="2800"/>
              <a:buChar char="•"/>
              <a:defRPr sz="1865"/>
            </a:lvl1pPr>
            <a:lvl2pPr marL="609600" lvl="1" indent="-254000" algn="l">
              <a:lnSpc>
                <a:spcPct val="100000"/>
              </a:lnSpc>
              <a:spcBef>
                <a:spcPts val="320"/>
              </a:spcBef>
              <a:spcAft>
                <a:spcPts val="0"/>
              </a:spcAft>
              <a:buClr>
                <a:schemeClr val="dk1"/>
              </a:buClr>
              <a:buSzPts val="2400"/>
              <a:buChar char="–"/>
              <a:defRPr sz="1600"/>
            </a:lvl2pPr>
            <a:lvl3pPr marL="914400" lvl="2" indent="-236855" algn="l">
              <a:lnSpc>
                <a:spcPct val="100000"/>
              </a:lnSpc>
              <a:spcBef>
                <a:spcPts val="265"/>
              </a:spcBef>
              <a:spcAft>
                <a:spcPts val="0"/>
              </a:spcAft>
              <a:buClr>
                <a:schemeClr val="dk1"/>
              </a:buClr>
              <a:buSzPts val="2000"/>
              <a:buChar char="•"/>
              <a:defRPr sz="1335"/>
            </a:lvl3pPr>
            <a:lvl4pPr marL="1219200" lvl="3" indent="-228600" algn="l">
              <a:lnSpc>
                <a:spcPct val="100000"/>
              </a:lnSpc>
              <a:spcBef>
                <a:spcPts val="240"/>
              </a:spcBef>
              <a:spcAft>
                <a:spcPts val="0"/>
              </a:spcAft>
              <a:buClr>
                <a:schemeClr val="dk1"/>
              </a:buClr>
              <a:buSzPts val="1800"/>
              <a:buChar char="–"/>
              <a:defRPr sz="1200"/>
            </a:lvl4pPr>
            <a:lvl5pPr marL="1524000" lvl="4" indent="-228600" algn="l">
              <a:lnSpc>
                <a:spcPct val="100000"/>
              </a:lnSpc>
              <a:spcBef>
                <a:spcPts val="240"/>
              </a:spcBef>
              <a:spcAft>
                <a:spcPts val="0"/>
              </a:spcAft>
              <a:buClr>
                <a:schemeClr val="dk1"/>
              </a:buClr>
              <a:buSzPts val="1800"/>
              <a:buChar char="»"/>
              <a:defRPr sz="1200"/>
            </a:lvl5pPr>
            <a:lvl6pPr marL="1828800" lvl="5" indent="-228600" algn="l">
              <a:lnSpc>
                <a:spcPct val="100000"/>
              </a:lnSpc>
              <a:spcBef>
                <a:spcPts val="240"/>
              </a:spcBef>
              <a:spcAft>
                <a:spcPts val="0"/>
              </a:spcAft>
              <a:buClr>
                <a:schemeClr val="dk1"/>
              </a:buClr>
              <a:buSzPts val="1800"/>
              <a:buChar char="•"/>
              <a:defRPr sz="1200"/>
            </a:lvl6pPr>
            <a:lvl7pPr marL="2133600" lvl="6" indent="-228600" algn="l">
              <a:lnSpc>
                <a:spcPct val="100000"/>
              </a:lnSpc>
              <a:spcBef>
                <a:spcPts val="240"/>
              </a:spcBef>
              <a:spcAft>
                <a:spcPts val="0"/>
              </a:spcAft>
              <a:buClr>
                <a:schemeClr val="dk1"/>
              </a:buClr>
              <a:buSzPts val="1800"/>
              <a:buChar char="•"/>
              <a:defRPr sz="1200"/>
            </a:lvl7pPr>
            <a:lvl8pPr marL="2438400" lvl="7" indent="-228600" algn="l">
              <a:lnSpc>
                <a:spcPct val="100000"/>
              </a:lnSpc>
              <a:spcBef>
                <a:spcPts val="240"/>
              </a:spcBef>
              <a:spcAft>
                <a:spcPts val="0"/>
              </a:spcAft>
              <a:buClr>
                <a:schemeClr val="dk1"/>
              </a:buClr>
              <a:buSzPts val="1800"/>
              <a:buChar char="•"/>
              <a:defRPr sz="1200"/>
            </a:lvl8pPr>
            <a:lvl9pPr marL="2743200" lvl="8" indent="-228600" algn="l">
              <a:lnSpc>
                <a:spcPct val="100000"/>
              </a:lnSpc>
              <a:spcBef>
                <a:spcPts val="240"/>
              </a:spcBef>
              <a:spcAft>
                <a:spcPts val="0"/>
              </a:spcAft>
              <a:buClr>
                <a:schemeClr val="dk1"/>
              </a:buClr>
              <a:buSzPts val="1800"/>
              <a:buChar char="•"/>
              <a:defRPr sz="1200"/>
            </a:lvl9pPr>
          </a:lstStyle>
          <a:p>
            <a:endParaRPr/>
          </a:p>
        </p:txBody>
      </p:sp>
      <p:sp>
        <p:nvSpPr>
          <p:cNvPr id="37" name="Google Shape;37;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1964587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80"/>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panose="020F0502020204030204"/>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0"/>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00" lvl="0" indent="-152400" algn="l">
              <a:lnSpc>
                <a:spcPct val="100000"/>
              </a:lnSpc>
              <a:spcBef>
                <a:spcPts val="320"/>
              </a:spcBef>
              <a:spcAft>
                <a:spcPts val="0"/>
              </a:spcAft>
              <a:buClr>
                <a:schemeClr val="dk1"/>
              </a:buClr>
              <a:buSzPts val="2400"/>
              <a:buNone/>
              <a:defRPr sz="1600" b="1"/>
            </a:lvl1pPr>
            <a:lvl2pPr marL="609600" lvl="1" indent="-152400" algn="l">
              <a:lnSpc>
                <a:spcPct val="100000"/>
              </a:lnSpc>
              <a:spcBef>
                <a:spcPts val="265"/>
              </a:spcBef>
              <a:spcAft>
                <a:spcPts val="0"/>
              </a:spcAft>
              <a:buClr>
                <a:schemeClr val="dk1"/>
              </a:buClr>
              <a:buSzPts val="2000"/>
              <a:buNone/>
              <a:defRPr sz="1335" b="1"/>
            </a:lvl2pPr>
            <a:lvl3pPr marL="914400" lvl="2" indent="-152400" algn="l">
              <a:lnSpc>
                <a:spcPct val="100000"/>
              </a:lnSpc>
              <a:spcBef>
                <a:spcPts val="240"/>
              </a:spcBef>
              <a:spcAft>
                <a:spcPts val="0"/>
              </a:spcAft>
              <a:buClr>
                <a:schemeClr val="dk1"/>
              </a:buClr>
              <a:buSzPts val="1800"/>
              <a:buNone/>
              <a:defRPr sz="1200" b="1"/>
            </a:lvl3pPr>
            <a:lvl4pPr marL="1219200" lvl="3" indent="-152400" algn="l">
              <a:lnSpc>
                <a:spcPct val="100000"/>
              </a:lnSpc>
              <a:spcBef>
                <a:spcPts val="215"/>
              </a:spcBef>
              <a:spcAft>
                <a:spcPts val="0"/>
              </a:spcAft>
              <a:buClr>
                <a:schemeClr val="dk1"/>
              </a:buClr>
              <a:buSzPts val="1600"/>
              <a:buNone/>
              <a:defRPr sz="1065" b="1"/>
            </a:lvl4pPr>
            <a:lvl5pPr marL="1524000" lvl="4" indent="-152400" algn="l">
              <a:lnSpc>
                <a:spcPct val="100000"/>
              </a:lnSpc>
              <a:spcBef>
                <a:spcPts val="215"/>
              </a:spcBef>
              <a:spcAft>
                <a:spcPts val="0"/>
              </a:spcAft>
              <a:buClr>
                <a:schemeClr val="dk1"/>
              </a:buClr>
              <a:buSzPts val="1600"/>
              <a:buNone/>
              <a:defRPr sz="1065" b="1"/>
            </a:lvl5pPr>
            <a:lvl6pPr marL="1828800" lvl="5" indent="-152400" algn="l">
              <a:lnSpc>
                <a:spcPct val="100000"/>
              </a:lnSpc>
              <a:spcBef>
                <a:spcPts val="215"/>
              </a:spcBef>
              <a:spcAft>
                <a:spcPts val="0"/>
              </a:spcAft>
              <a:buClr>
                <a:schemeClr val="dk1"/>
              </a:buClr>
              <a:buSzPts val="1600"/>
              <a:buNone/>
              <a:defRPr sz="1065" b="1"/>
            </a:lvl6pPr>
            <a:lvl7pPr marL="2133600" lvl="6" indent="-152400" algn="l">
              <a:lnSpc>
                <a:spcPct val="100000"/>
              </a:lnSpc>
              <a:spcBef>
                <a:spcPts val="215"/>
              </a:spcBef>
              <a:spcAft>
                <a:spcPts val="0"/>
              </a:spcAft>
              <a:buClr>
                <a:schemeClr val="dk1"/>
              </a:buClr>
              <a:buSzPts val="1600"/>
              <a:buNone/>
              <a:defRPr sz="1065" b="1"/>
            </a:lvl7pPr>
            <a:lvl8pPr marL="2438400" lvl="7" indent="-152400" algn="l">
              <a:lnSpc>
                <a:spcPct val="100000"/>
              </a:lnSpc>
              <a:spcBef>
                <a:spcPts val="215"/>
              </a:spcBef>
              <a:spcAft>
                <a:spcPts val="0"/>
              </a:spcAft>
              <a:buClr>
                <a:schemeClr val="dk1"/>
              </a:buClr>
              <a:buSzPts val="1600"/>
              <a:buNone/>
              <a:defRPr sz="1065" b="1"/>
            </a:lvl8pPr>
            <a:lvl9pPr marL="2743200" lvl="8" indent="-152400" algn="l">
              <a:lnSpc>
                <a:spcPct val="100000"/>
              </a:lnSpc>
              <a:spcBef>
                <a:spcPts val="215"/>
              </a:spcBef>
              <a:spcAft>
                <a:spcPts val="0"/>
              </a:spcAft>
              <a:buClr>
                <a:schemeClr val="dk1"/>
              </a:buClr>
              <a:buSzPts val="1600"/>
              <a:buNone/>
              <a:defRPr sz="1065" b="1"/>
            </a:lvl9pPr>
          </a:lstStyle>
          <a:p>
            <a:endParaRPr/>
          </a:p>
        </p:txBody>
      </p:sp>
      <p:sp>
        <p:nvSpPr>
          <p:cNvPr id="43" name="Google Shape;43;p80"/>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00" lvl="0" indent="-254000" algn="l">
              <a:lnSpc>
                <a:spcPct val="100000"/>
              </a:lnSpc>
              <a:spcBef>
                <a:spcPts val="320"/>
              </a:spcBef>
              <a:spcAft>
                <a:spcPts val="0"/>
              </a:spcAft>
              <a:buClr>
                <a:schemeClr val="dk1"/>
              </a:buClr>
              <a:buSzPts val="2400"/>
              <a:buChar char="•"/>
              <a:defRPr sz="1600"/>
            </a:lvl1pPr>
            <a:lvl2pPr marL="609600" lvl="1" indent="-236855" algn="l">
              <a:lnSpc>
                <a:spcPct val="100000"/>
              </a:lnSpc>
              <a:spcBef>
                <a:spcPts val="265"/>
              </a:spcBef>
              <a:spcAft>
                <a:spcPts val="0"/>
              </a:spcAft>
              <a:buClr>
                <a:schemeClr val="dk1"/>
              </a:buClr>
              <a:buSzPts val="2000"/>
              <a:buChar char="–"/>
              <a:defRPr sz="1335"/>
            </a:lvl2pPr>
            <a:lvl3pPr marL="914400" lvl="2" indent="-228600" algn="l">
              <a:lnSpc>
                <a:spcPct val="100000"/>
              </a:lnSpc>
              <a:spcBef>
                <a:spcPts val="240"/>
              </a:spcBef>
              <a:spcAft>
                <a:spcPts val="0"/>
              </a:spcAft>
              <a:buClr>
                <a:schemeClr val="dk1"/>
              </a:buClr>
              <a:buSzPts val="1800"/>
              <a:buChar char="•"/>
              <a:defRPr sz="1200"/>
            </a:lvl3pPr>
            <a:lvl4pPr marL="1219200" lvl="3" indent="-220345" algn="l">
              <a:lnSpc>
                <a:spcPct val="100000"/>
              </a:lnSpc>
              <a:spcBef>
                <a:spcPts val="215"/>
              </a:spcBef>
              <a:spcAft>
                <a:spcPts val="0"/>
              </a:spcAft>
              <a:buClr>
                <a:schemeClr val="dk1"/>
              </a:buClr>
              <a:buSzPts val="1600"/>
              <a:buChar char="–"/>
              <a:defRPr sz="1065"/>
            </a:lvl4pPr>
            <a:lvl5pPr marL="1524000" lvl="4" indent="-220345" algn="l">
              <a:lnSpc>
                <a:spcPct val="100000"/>
              </a:lnSpc>
              <a:spcBef>
                <a:spcPts val="215"/>
              </a:spcBef>
              <a:spcAft>
                <a:spcPts val="0"/>
              </a:spcAft>
              <a:buClr>
                <a:schemeClr val="dk1"/>
              </a:buClr>
              <a:buSzPts val="1600"/>
              <a:buChar char="»"/>
              <a:defRPr sz="1065"/>
            </a:lvl5pPr>
            <a:lvl6pPr marL="1828800" lvl="5" indent="-220345" algn="l">
              <a:lnSpc>
                <a:spcPct val="100000"/>
              </a:lnSpc>
              <a:spcBef>
                <a:spcPts val="215"/>
              </a:spcBef>
              <a:spcAft>
                <a:spcPts val="0"/>
              </a:spcAft>
              <a:buClr>
                <a:schemeClr val="dk1"/>
              </a:buClr>
              <a:buSzPts val="1600"/>
              <a:buChar char="•"/>
              <a:defRPr sz="1065"/>
            </a:lvl6pPr>
            <a:lvl7pPr marL="2133600" lvl="6" indent="-220345" algn="l">
              <a:lnSpc>
                <a:spcPct val="100000"/>
              </a:lnSpc>
              <a:spcBef>
                <a:spcPts val="215"/>
              </a:spcBef>
              <a:spcAft>
                <a:spcPts val="0"/>
              </a:spcAft>
              <a:buClr>
                <a:schemeClr val="dk1"/>
              </a:buClr>
              <a:buSzPts val="1600"/>
              <a:buChar char="•"/>
              <a:defRPr sz="1065"/>
            </a:lvl7pPr>
            <a:lvl8pPr marL="2438400" lvl="7" indent="-220345" algn="l">
              <a:lnSpc>
                <a:spcPct val="100000"/>
              </a:lnSpc>
              <a:spcBef>
                <a:spcPts val="215"/>
              </a:spcBef>
              <a:spcAft>
                <a:spcPts val="0"/>
              </a:spcAft>
              <a:buClr>
                <a:schemeClr val="dk1"/>
              </a:buClr>
              <a:buSzPts val="1600"/>
              <a:buChar char="•"/>
              <a:defRPr sz="1065"/>
            </a:lvl8pPr>
            <a:lvl9pPr marL="2743200" lvl="8" indent="-220345" algn="l">
              <a:lnSpc>
                <a:spcPct val="100000"/>
              </a:lnSpc>
              <a:spcBef>
                <a:spcPts val="215"/>
              </a:spcBef>
              <a:spcAft>
                <a:spcPts val="0"/>
              </a:spcAft>
              <a:buClr>
                <a:schemeClr val="dk1"/>
              </a:buClr>
              <a:buSzPts val="1600"/>
              <a:buChar char="•"/>
              <a:defRPr sz="1065"/>
            </a:lvl9pPr>
          </a:lstStyle>
          <a:p>
            <a:endParaRPr/>
          </a:p>
        </p:txBody>
      </p:sp>
      <p:sp>
        <p:nvSpPr>
          <p:cNvPr id="44" name="Google Shape;44;p80"/>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00" lvl="0" indent="-152400" algn="l">
              <a:lnSpc>
                <a:spcPct val="100000"/>
              </a:lnSpc>
              <a:spcBef>
                <a:spcPts val="320"/>
              </a:spcBef>
              <a:spcAft>
                <a:spcPts val="0"/>
              </a:spcAft>
              <a:buClr>
                <a:schemeClr val="dk1"/>
              </a:buClr>
              <a:buSzPts val="2400"/>
              <a:buNone/>
              <a:defRPr sz="1600" b="1"/>
            </a:lvl1pPr>
            <a:lvl2pPr marL="609600" lvl="1" indent="-152400" algn="l">
              <a:lnSpc>
                <a:spcPct val="100000"/>
              </a:lnSpc>
              <a:spcBef>
                <a:spcPts val="265"/>
              </a:spcBef>
              <a:spcAft>
                <a:spcPts val="0"/>
              </a:spcAft>
              <a:buClr>
                <a:schemeClr val="dk1"/>
              </a:buClr>
              <a:buSzPts val="2000"/>
              <a:buNone/>
              <a:defRPr sz="1335" b="1"/>
            </a:lvl2pPr>
            <a:lvl3pPr marL="914400" lvl="2" indent="-152400" algn="l">
              <a:lnSpc>
                <a:spcPct val="100000"/>
              </a:lnSpc>
              <a:spcBef>
                <a:spcPts val="240"/>
              </a:spcBef>
              <a:spcAft>
                <a:spcPts val="0"/>
              </a:spcAft>
              <a:buClr>
                <a:schemeClr val="dk1"/>
              </a:buClr>
              <a:buSzPts val="1800"/>
              <a:buNone/>
              <a:defRPr sz="1200" b="1"/>
            </a:lvl3pPr>
            <a:lvl4pPr marL="1219200" lvl="3" indent="-152400" algn="l">
              <a:lnSpc>
                <a:spcPct val="100000"/>
              </a:lnSpc>
              <a:spcBef>
                <a:spcPts val="215"/>
              </a:spcBef>
              <a:spcAft>
                <a:spcPts val="0"/>
              </a:spcAft>
              <a:buClr>
                <a:schemeClr val="dk1"/>
              </a:buClr>
              <a:buSzPts val="1600"/>
              <a:buNone/>
              <a:defRPr sz="1065" b="1"/>
            </a:lvl4pPr>
            <a:lvl5pPr marL="1524000" lvl="4" indent="-152400" algn="l">
              <a:lnSpc>
                <a:spcPct val="100000"/>
              </a:lnSpc>
              <a:spcBef>
                <a:spcPts val="215"/>
              </a:spcBef>
              <a:spcAft>
                <a:spcPts val="0"/>
              </a:spcAft>
              <a:buClr>
                <a:schemeClr val="dk1"/>
              </a:buClr>
              <a:buSzPts val="1600"/>
              <a:buNone/>
              <a:defRPr sz="1065" b="1"/>
            </a:lvl5pPr>
            <a:lvl6pPr marL="1828800" lvl="5" indent="-152400" algn="l">
              <a:lnSpc>
                <a:spcPct val="100000"/>
              </a:lnSpc>
              <a:spcBef>
                <a:spcPts val="215"/>
              </a:spcBef>
              <a:spcAft>
                <a:spcPts val="0"/>
              </a:spcAft>
              <a:buClr>
                <a:schemeClr val="dk1"/>
              </a:buClr>
              <a:buSzPts val="1600"/>
              <a:buNone/>
              <a:defRPr sz="1065" b="1"/>
            </a:lvl6pPr>
            <a:lvl7pPr marL="2133600" lvl="6" indent="-152400" algn="l">
              <a:lnSpc>
                <a:spcPct val="100000"/>
              </a:lnSpc>
              <a:spcBef>
                <a:spcPts val="215"/>
              </a:spcBef>
              <a:spcAft>
                <a:spcPts val="0"/>
              </a:spcAft>
              <a:buClr>
                <a:schemeClr val="dk1"/>
              </a:buClr>
              <a:buSzPts val="1600"/>
              <a:buNone/>
              <a:defRPr sz="1065" b="1"/>
            </a:lvl7pPr>
            <a:lvl8pPr marL="2438400" lvl="7" indent="-152400" algn="l">
              <a:lnSpc>
                <a:spcPct val="100000"/>
              </a:lnSpc>
              <a:spcBef>
                <a:spcPts val="215"/>
              </a:spcBef>
              <a:spcAft>
                <a:spcPts val="0"/>
              </a:spcAft>
              <a:buClr>
                <a:schemeClr val="dk1"/>
              </a:buClr>
              <a:buSzPts val="1600"/>
              <a:buNone/>
              <a:defRPr sz="1065" b="1"/>
            </a:lvl8pPr>
            <a:lvl9pPr marL="2743200" lvl="8" indent="-152400" algn="l">
              <a:lnSpc>
                <a:spcPct val="100000"/>
              </a:lnSpc>
              <a:spcBef>
                <a:spcPts val="215"/>
              </a:spcBef>
              <a:spcAft>
                <a:spcPts val="0"/>
              </a:spcAft>
              <a:buClr>
                <a:schemeClr val="dk1"/>
              </a:buClr>
              <a:buSzPts val="1600"/>
              <a:buNone/>
              <a:defRPr sz="1065" b="1"/>
            </a:lvl9pPr>
          </a:lstStyle>
          <a:p>
            <a:endParaRPr/>
          </a:p>
        </p:txBody>
      </p:sp>
      <p:sp>
        <p:nvSpPr>
          <p:cNvPr id="45" name="Google Shape;45;p80"/>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00" lvl="0" indent="-254000" algn="l">
              <a:lnSpc>
                <a:spcPct val="100000"/>
              </a:lnSpc>
              <a:spcBef>
                <a:spcPts val="320"/>
              </a:spcBef>
              <a:spcAft>
                <a:spcPts val="0"/>
              </a:spcAft>
              <a:buClr>
                <a:schemeClr val="dk1"/>
              </a:buClr>
              <a:buSzPts val="2400"/>
              <a:buChar char="•"/>
              <a:defRPr sz="1600"/>
            </a:lvl1pPr>
            <a:lvl2pPr marL="609600" lvl="1" indent="-236855" algn="l">
              <a:lnSpc>
                <a:spcPct val="100000"/>
              </a:lnSpc>
              <a:spcBef>
                <a:spcPts val="265"/>
              </a:spcBef>
              <a:spcAft>
                <a:spcPts val="0"/>
              </a:spcAft>
              <a:buClr>
                <a:schemeClr val="dk1"/>
              </a:buClr>
              <a:buSzPts val="2000"/>
              <a:buChar char="–"/>
              <a:defRPr sz="1335"/>
            </a:lvl2pPr>
            <a:lvl3pPr marL="914400" lvl="2" indent="-228600" algn="l">
              <a:lnSpc>
                <a:spcPct val="100000"/>
              </a:lnSpc>
              <a:spcBef>
                <a:spcPts val="240"/>
              </a:spcBef>
              <a:spcAft>
                <a:spcPts val="0"/>
              </a:spcAft>
              <a:buClr>
                <a:schemeClr val="dk1"/>
              </a:buClr>
              <a:buSzPts val="1800"/>
              <a:buChar char="•"/>
              <a:defRPr sz="1200"/>
            </a:lvl3pPr>
            <a:lvl4pPr marL="1219200" lvl="3" indent="-220345" algn="l">
              <a:lnSpc>
                <a:spcPct val="100000"/>
              </a:lnSpc>
              <a:spcBef>
                <a:spcPts val="215"/>
              </a:spcBef>
              <a:spcAft>
                <a:spcPts val="0"/>
              </a:spcAft>
              <a:buClr>
                <a:schemeClr val="dk1"/>
              </a:buClr>
              <a:buSzPts val="1600"/>
              <a:buChar char="–"/>
              <a:defRPr sz="1065"/>
            </a:lvl4pPr>
            <a:lvl5pPr marL="1524000" lvl="4" indent="-220345" algn="l">
              <a:lnSpc>
                <a:spcPct val="100000"/>
              </a:lnSpc>
              <a:spcBef>
                <a:spcPts val="215"/>
              </a:spcBef>
              <a:spcAft>
                <a:spcPts val="0"/>
              </a:spcAft>
              <a:buClr>
                <a:schemeClr val="dk1"/>
              </a:buClr>
              <a:buSzPts val="1600"/>
              <a:buChar char="»"/>
              <a:defRPr sz="1065"/>
            </a:lvl5pPr>
            <a:lvl6pPr marL="1828800" lvl="5" indent="-220345" algn="l">
              <a:lnSpc>
                <a:spcPct val="100000"/>
              </a:lnSpc>
              <a:spcBef>
                <a:spcPts val="215"/>
              </a:spcBef>
              <a:spcAft>
                <a:spcPts val="0"/>
              </a:spcAft>
              <a:buClr>
                <a:schemeClr val="dk1"/>
              </a:buClr>
              <a:buSzPts val="1600"/>
              <a:buChar char="•"/>
              <a:defRPr sz="1065"/>
            </a:lvl6pPr>
            <a:lvl7pPr marL="2133600" lvl="6" indent="-220345" algn="l">
              <a:lnSpc>
                <a:spcPct val="100000"/>
              </a:lnSpc>
              <a:spcBef>
                <a:spcPts val="215"/>
              </a:spcBef>
              <a:spcAft>
                <a:spcPts val="0"/>
              </a:spcAft>
              <a:buClr>
                <a:schemeClr val="dk1"/>
              </a:buClr>
              <a:buSzPts val="1600"/>
              <a:buChar char="•"/>
              <a:defRPr sz="1065"/>
            </a:lvl7pPr>
            <a:lvl8pPr marL="2438400" lvl="7" indent="-220345" algn="l">
              <a:lnSpc>
                <a:spcPct val="100000"/>
              </a:lnSpc>
              <a:spcBef>
                <a:spcPts val="215"/>
              </a:spcBef>
              <a:spcAft>
                <a:spcPts val="0"/>
              </a:spcAft>
              <a:buClr>
                <a:schemeClr val="dk1"/>
              </a:buClr>
              <a:buSzPts val="1600"/>
              <a:buChar char="•"/>
              <a:defRPr sz="1065"/>
            </a:lvl8pPr>
            <a:lvl9pPr marL="2743200" lvl="8" indent="-220345" algn="l">
              <a:lnSpc>
                <a:spcPct val="100000"/>
              </a:lnSpc>
              <a:spcBef>
                <a:spcPts val="215"/>
              </a:spcBef>
              <a:spcAft>
                <a:spcPts val="0"/>
              </a:spcAft>
              <a:buClr>
                <a:schemeClr val="dk1"/>
              </a:buClr>
              <a:buSzPts val="1600"/>
              <a:buChar char="•"/>
              <a:defRPr sz="1065"/>
            </a:lvl9pPr>
          </a:lstStyle>
          <a:p>
            <a:endParaRPr/>
          </a:p>
        </p:txBody>
      </p:sp>
      <p:sp>
        <p:nvSpPr>
          <p:cNvPr id="46" name="Google Shape;46;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39591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037932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82"/>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133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2"/>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00" lvl="0" indent="-287655" algn="l">
              <a:lnSpc>
                <a:spcPct val="100000"/>
              </a:lnSpc>
              <a:spcBef>
                <a:spcPts val="425"/>
              </a:spcBef>
              <a:spcAft>
                <a:spcPts val="0"/>
              </a:spcAft>
              <a:buClr>
                <a:schemeClr val="dk1"/>
              </a:buClr>
              <a:buSzPts val="3200"/>
              <a:buChar char="•"/>
              <a:defRPr sz="2135"/>
            </a:lvl1pPr>
            <a:lvl2pPr marL="609600" lvl="1" indent="-271145" algn="l">
              <a:lnSpc>
                <a:spcPct val="100000"/>
              </a:lnSpc>
              <a:spcBef>
                <a:spcPts val="375"/>
              </a:spcBef>
              <a:spcAft>
                <a:spcPts val="0"/>
              </a:spcAft>
              <a:buClr>
                <a:schemeClr val="dk1"/>
              </a:buClr>
              <a:buSzPts val="2800"/>
              <a:buChar char="–"/>
              <a:defRPr sz="1865"/>
            </a:lvl2pPr>
            <a:lvl3pPr marL="914400" lvl="2" indent="-254000" algn="l">
              <a:lnSpc>
                <a:spcPct val="100000"/>
              </a:lnSpc>
              <a:spcBef>
                <a:spcPts val="320"/>
              </a:spcBef>
              <a:spcAft>
                <a:spcPts val="0"/>
              </a:spcAft>
              <a:buClr>
                <a:schemeClr val="dk1"/>
              </a:buClr>
              <a:buSzPts val="2400"/>
              <a:buChar char="•"/>
              <a:defRPr sz="1600"/>
            </a:lvl3pPr>
            <a:lvl4pPr marL="1219200" lvl="3" indent="-236855" algn="l">
              <a:lnSpc>
                <a:spcPct val="100000"/>
              </a:lnSpc>
              <a:spcBef>
                <a:spcPts val="265"/>
              </a:spcBef>
              <a:spcAft>
                <a:spcPts val="0"/>
              </a:spcAft>
              <a:buClr>
                <a:schemeClr val="dk1"/>
              </a:buClr>
              <a:buSzPts val="2000"/>
              <a:buChar char="–"/>
              <a:defRPr sz="1335"/>
            </a:lvl4pPr>
            <a:lvl5pPr marL="1524000" lvl="4" indent="-236855" algn="l">
              <a:lnSpc>
                <a:spcPct val="100000"/>
              </a:lnSpc>
              <a:spcBef>
                <a:spcPts val="265"/>
              </a:spcBef>
              <a:spcAft>
                <a:spcPts val="0"/>
              </a:spcAft>
              <a:buClr>
                <a:schemeClr val="dk1"/>
              </a:buClr>
              <a:buSzPts val="2000"/>
              <a:buChar char="»"/>
              <a:defRPr sz="1335"/>
            </a:lvl5pPr>
            <a:lvl6pPr marL="1828800" lvl="5" indent="-236855" algn="l">
              <a:lnSpc>
                <a:spcPct val="100000"/>
              </a:lnSpc>
              <a:spcBef>
                <a:spcPts val="265"/>
              </a:spcBef>
              <a:spcAft>
                <a:spcPts val="0"/>
              </a:spcAft>
              <a:buClr>
                <a:schemeClr val="dk1"/>
              </a:buClr>
              <a:buSzPts val="2000"/>
              <a:buChar char="•"/>
              <a:defRPr sz="1335"/>
            </a:lvl6pPr>
            <a:lvl7pPr marL="2133600" lvl="6" indent="-236855" algn="l">
              <a:lnSpc>
                <a:spcPct val="100000"/>
              </a:lnSpc>
              <a:spcBef>
                <a:spcPts val="265"/>
              </a:spcBef>
              <a:spcAft>
                <a:spcPts val="0"/>
              </a:spcAft>
              <a:buClr>
                <a:schemeClr val="dk1"/>
              </a:buClr>
              <a:buSzPts val="2000"/>
              <a:buChar char="•"/>
              <a:defRPr sz="1335"/>
            </a:lvl7pPr>
            <a:lvl8pPr marL="2438400" lvl="7" indent="-236855" algn="l">
              <a:lnSpc>
                <a:spcPct val="100000"/>
              </a:lnSpc>
              <a:spcBef>
                <a:spcPts val="265"/>
              </a:spcBef>
              <a:spcAft>
                <a:spcPts val="0"/>
              </a:spcAft>
              <a:buClr>
                <a:schemeClr val="dk1"/>
              </a:buClr>
              <a:buSzPts val="2000"/>
              <a:buChar char="•"/>
              <a:defRPr sz="1335"/>
            </a:lvl8pPr>
            <a:lvl9pPr marL="2743200" lvl="8" indent="-236855" algn="l">
              <a:lnSpc>
                <a:spcPct val="100000"/>
              </a:lnSpc>
              <a:spcBef>
                <a:spcPts val="265"/>
              </a:spcBef>
              <a:spcAft>
                <a:spcPts val="0"/>
              </a:spcAft>
              <a:buClr>
                <a:schemeClr val="dk1"/>
              </a:buClr>
              <a:buSzPts val="2000"/>
              <a:buChar char="•"/>
              <a:defRPr sz="1335"/>
            </a:lvl9pPr>
          </a:lstStyle>
          <a:p>
            <a:endParaRPr/>
          </a:p>
        </p:txBody>
      </p:sp>
      <p:sp>
        <p:nvSpPr>
          <p:cNvPr id="57" name="Google Shape;57;p82"/>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00" lvl="0" indent="-152400" algn="l">
              <a:lnSpc>
                <a:spcPct val="100000"/>
              </a:lnSpc>
              <a:spcBef>
                <a:spcPts val="185"/>
              </a:spcBef>
              <a:spcAft>
                <a:spcPts val="0"/>
              </a:spcAft>
              <a:buClr>
                <a:schemeClr val="dk1"/>
              </a:buClr>
              <a:buSzPts val="1400"/>
              <a:buNone/>
              <a:defRPr sz="935"/>
            </a:lvl1pPr>
            <a:lvl2pPr marL="609600" lvl="1" indent="-152400" algn="l">
              <a:lnSpc>
                <a:spcPct val="100000"/>
              </a:lnSpc>
              <a:spcBef>
                <a:spcPts val="160"/>
              </a:spcBef>
              <a:spcAft>
                <a:spcPts val="0"/>
              </a:spcAft>
              <a:buClr>
                <a:schemeClr val="dk1"/>
              </a:buClr>
              <a:buSzPts val="1200"/>
              <a:buNone/>
              <a:defRPr sz="800"/>
            </a:lvl2pPr>
            <a:lvl3pPr marL="914400" lvl="2" indent="-152400" algn="l">
              <a:lnSpc>
                <a:spcPct val="100000"/>
              </a:lnSpc>
              <a:spcBef>
                <a:spcPts val="135"/>
              </a:spcBef>
              <a:spcAft>
                <a:spcPts val="0"/>
              </a:spcAft>
              <a:buClr>
                <a:schemeClr val="dk1"/>
              </a:buClr>
              <a:buSzPts val="1000"/>
              <a:buNone/>
              <a:defRPr sz="665"/>
            </a:lvl3pPr>
            <a:lvl4pPr marL="1219200" lvl="3" indent="-152400" algn="l">
              <a:lnSpc>
                <a:spcPct val="100000"/>
              </a:lnSpc>
              <a:spcBef>
                <a:spcPts val="120"/>
              </a:spcBef>
              <a:spcAft>
                <a:spcPts val="0"/>
              </a:spcAft>
              <a:buClr>
                <a:schemeClr val="dk1"/>
              </a:buClr>
              <a:buSzPts val="900"/>
              <a:buNone/>
              <a:defRPr sz="600"/>
            </a:lvl4pPr>
            <a:lvl5pPr marL="1524000" lvl="4" indent="-152400" algn="l">
              <a:lnSpc>
                <a:spcPct val="100000"/>
              </a:lnSpc>
              <a:spcBef>
                <a:spcPts val="120"/>
              </a:spcBef>
              <a:spcAft>
                <a:spcPts val="0"/>
              </a:spcAft>
              <a:buClr>
                <a:schemeClr val="dk1"/>
              </a:buClr>
              <a:buSzPts val="900"/>
              <a:buNone/>
              <a:defRPr sz="600"/>
            </a:lvl5pPr>
            <a:lvl6pPr marL="1828800" lvl="5" indent="-152400" algn="l">
              <a:lnSpc>
                <a:spcPct val="100000"/>
              </a:lnSpc>
              <a:spcBef>
                <a:spcPts val="120"/>
              </a:spcBef>
              <a:spcAft>
                <a:spcPts val="0"/>
              </a:spcAft>
              <a:buClr>
                <a:schemeClr val="dk1"/>
              </a:buClr>
              <a:buSzPts val="900"/>
              <a:buNone/>
              <a:defRPr sz="600"/>
            </a:lvl6pPr>
            <a:lvl7pPr marL="2133600" lvl="6" indent="-152400" algn="l">
              <a:lnSpc>
                <a:spcPct val="100000"/>
              </a:lnSpc>
              <a:spcBef>
                <a:spcPts val="120"/>
              </a:spcBef>
              <a:spcAft>
                <a:spcPts val="0"/>
              </a:spcAft>
              <a:buClr>
                <a:schemeClr val="dk1"/>
              </a:buClr>
              <a:buSzPts val="900"/>
              <a:buNone/>
              <a:defRPr sz="600"/>
            </a:lvl7pPr>
            <a:lvl8pPr marL="2438400" lvl="7" indent="-152400" algn="l">
              <a:lnSpc>
                <a:spcPct val="100000"/>
              </a:lnSpc>
              <a:spcBef>
                <a:spcPts val="120"/>
              </a:spcBef>
              <a:spcAft>
                <a:spcPts val="0"/>
              </a:spcAft>
              <a:buClr>
                <a:schemeClr val="dk1"/>
              </a:buClr>
              <a:buSzPts val="900"/>
              <a:buNone/>
              <a:defRPr sz="600"/>
            </a:lvl8pPr>
            <a:lvl9pPr marL="2743200" lvl="8" indent="-152400" algn="l">
              <a:lnSpc>
                <a:spcPct val="100000"/>
              </a:lnSpc>
              <a:spcBef>
                <a:spcPts val="120"/>
              </a:spcBef>
              <a:spcAft>
                <a:spcPts val="0"/>
              </a:spcAft>
              <a:buClr>
                <a:schemeClr val="dk1"/>
              </a:buClr>
              <a:buSzPts val="900"/>
              <a:buNone/>
              <a:defRPr sz="600"/>
            </a:lvl9pPr>
          </a:lstStyle>
          <a:p>
            <a:endParaRPr/>
          </a:p>
        </p:txBody>
      </p:sp>
      <p:sp>
        <p:nvSpPr>
          <p:cNvPr id="58" name="Google Shape;58;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98742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12-Dec-24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83"/>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panose="020F0502020204030204"/>
              <a:buNone/>
              <a:defRPr sz="133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3"/>
          <p:cNvSpPr>
            <a:spLocks noGrp="1"/>
          </p:cNvSpPr>
          <p:nvPr>
            <p:ph type="pic" idx="2"/>
          </p:nvPr>
        </p:nvSpPr>
        <p:spPr>
          <a:xfrm>
            <a:off x="1194859" y="408517"/>
            <a:ext cx="3657600" cy="2743200"/>
          </a:xfrm>
          <a:prstGeom prst="rect">
            <a:avLst/>
          </a:prstGeom>
          <a:noFill/>
          <a:ln>
            <a:noFill/>
          </a:ln>
        </p:spPr>
      </p:sp>
      <p:sp>
        <p:nvSpPr>
          <p:cNvPr id="64" name="Google Shape;64;p83"/>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00" lvl="0" indent="-152400" algn="l">
              <a:lnSpc>
                <a:spcPct val="100000"/>
              </a:lnSpc>
              <a:spcBef>
                <a:spcPts val="185"/>
              </a:spcBef>
              <a:spcAft>
                <a:spcPts val="0"/>
              </a:spcAft>
              <a:buClr>
                <a:schemeClr val="dk1"/>
              </a:buClr>
              <a:buSzPts val="1400"/>
              <a:buNone/>
              <a:defRPr sz="935"/>
            </a:lvl1pPr>
            <a:lvl2pPr marL="609600" lvl="1" indent="-152400" algn="l">
              <a:lnSpc>
                <a:spcPct val="100000"/>
              </a:lnSpc>
              <a:spcBef>
                <a:spcPts val="160"/>
              </a:spcBef>
              <a:spcAft>
                <a:spcPts val="0"/>
              </a:spcAft>
              <a:buClr>
                <a:schemeClr val="dk1"/>
              </a:buClr>
              <a:buSzPts val="1200"/>
              <a:buNone/>
              <a:defRPr sz="800"/>
            </a:lvl2pPr>
            <a:lvl3pPr marL="914400" lvl="2" indent="-152400" algn="l">
              <a:lnSpc>
                <a:spcPct val="100000"/>
              </a:lnSpc>
              <a:spcBef>
                <a:spcPts val="135"/>
              </a:spcBef>
              <a:spcAft>
                <a:spcPts val="0"/>
              </a:spcAft>
              <a:buClr>
                <a:schemeClr val="dk1"/>
              </a:buClr>
              <a:buSzPts val="1000"/>
              <a:buNone/>
              <a:defRPr sz="665"/>
            </a:lvl3pPr>
            <a:lvl4pPr marL="1219200" lvl="3" indent="-152400" algn="l">
              <a:lnSpc>
                <a:spcPct val="100000"/>
              </a:lnSpc>
              <a:spcBef>
                <a:spcPts val="120"/>
              </a:spcBef>
              <a:spcAft>
                <a:spcPts val="0"/>
              </a:spcAft>
              <a:buClr>
                <a:schemeClr val="dk1"/>
              </a:buClr>
              <a:buSzPts val="900"/>
              <a:buNone/>
              <a:defRPr sz="600"/>
            </a:lvl4pPr>
            <a:lvl5pPr marL="1524000" lvl="4" indent="-152400" algn="l">
              <a:lnSpc>
                <a:spcPct val="100000"/>
              </a:lnSpc>
              <a:spcBef>
                <a:spcPts val="120"/>
              </a:spcBef>
              <a:spcAft>
                <a:spcPts val="0"/>
              </a:spcAft>
              <a:buClr>
                <a:schemeClr val="dk1"/>
              </a:buClr>
              <a:buSzPts val="900"/>
              <a:buNone/>
              <a:defRPr sz="600"/>
            </a:lvl5pPr>
            <a:lvl6pPr marL="1828800" lvl="5" indent="-152400" algn="l">
              <a:lnSpc>
                <a:spcPct val="100000"/>
              </a:lnSpc>
              <a:spcBef>
                <a:spcPts val="120"/>
              </a:spcBef>
              <a:spcAft>
                <a:spcPts val="0"/>
              </a:spcAft>
              <a:buClr>
                <a:schemeClr val="dk1"/>
              </a:buClr>
              <a:buSzPts val="900"/>
              <a:buNone/>
              <a:defRPr sz="600"/>
            </a:lvl6pPr>
            <a:lvl7pPr marL="2133600" lvl="6" indent="-152400" algn="l">
              <a:lnSpc>
                <a:spcPct val="100000"/>
              </a:lnSpc>
              <a:spcBef>
                <a:spcPts val="120"/>
              </a:spcBef>
              <a:spcAft>
                <a:spcPts val="0"/>
              </a:spcAft>
              <a:buClr>
                <a:schemeClr val="dk1"/>
              </a:buClr>
              <a:buSzPts val="900"/>
              <a:buNone/>
              <a:defRPr sz="600"/>
            </a:lvl7pPr>
            <a:lvl8pPr marL="2438400" lvl="7" indent="-152400" algn="l">
              <a:lnSpc>
                <a:spcPct val="100000"/>
              </a:lnSpc>
              <a:spcBef>
                <a:spcPts val="120"/>
              </a:spcBef>
              <a:spcAft>
                <a:spcPts val="0"/>
              </a:spcAft>
              <a:buClr>
                <a:schemeClr val="dk1"/>
              </a:buClr>
              <a:buSzPts val="900"/>
              <a:buNone/>
              <a:defRPr sz="600"/>
            </a:lvl8pPr>
            <a:lvl9pPr marL="2743200" lvl="8" indent="-152400" algn="l">
              <a:lnSpc>
                <a:spcPct val="100000"/>
              </a:lnSpc>
              <a:spcBef>
                <a:spcPts val="120"/>
              </a:spcBef>
              <a:spcAft>
                <a:spcPts val="0"/>
              </a:spcAft>
              <a:buClr>
                <a:schemeClr val="dk1"/>
              </a:buClr>
              <a:buSzPts val="900"/>
              <a:buNone/>
              <a:defRPr sz="600"/>
            </a:lvl9pPr>
          </a:lstStyle>
          <a:p>
            <a:endParaRPr/>
          </a:p>
        </p:txBody>
      </p:sp>
      <p:sp>
        <p:nvSpPr>
          <p:cNvPr id="65" name="Google Shape;65;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085590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8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4"/>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00" lvl="0" indent="-228600" algn="l">
              <a:lnSpc>
                <a:spcPct val="100000"/>
              </a:lnSpc>
              <a:spcBef>
                <a:spcPts val="240"/>
              </a:spcBef>
              <a:spcAft>
                <a:spcPts val="0"/>
              </a:spcAft>
              <a:buClr>
                <a:schemeClr val="dk1"/>
              </a:buClr>
              <a:buSzPts val="1800"/>
              <a:buChar char="•"/>
              <a:defRPr/>
            </a:lvl1pPr>
            <a:lvl2pPr marL="609600" lvl="1" indent="-228600" algn="l">
              <a:lnSpc>
                <a:spcPct val="100000"/>
              </a:lnSpc>
              <a:spcBef>
                <a:spcPts val="240"/>
              </a:spcBef>
              <a:spcAft>
                <a:spcPts val="0"/>
              </a:spcAft>
              <a:buClr>
                <a:schemeClr val="dk1"/>
              </a:buClr>
              <a:buSzPts val="1800"/>
              <a:buChar char="–"/>
              <a:defRPr/>
            </a:lvl2pPr>
            <a:lvl3pPr marL="914400" lvl="2" indent="-228600" algn="l">
              <a:lnSpc>
                <a:spcPct val="100000"/>
              </a:lnSpc>
              <a:spcBef>
                <a:spcPts val="240"/>
              </a:spcBef>
              <a:spcAft>
                <a:spcPts val="0"/>
              </a:spcAft>
              <a:buClr>
                <a:schemeClr val="dk1"/>
              </a:buClr>
              <a:buSzPts val="1800"/>
              <a:buChar char="•"/>
              <a:defRPr/>
            </a:lvl3pPr>
            <a:lvl4pPr marL="1219200" lvl="3" indent="-228600" algn="l">
              <a:lnSpc>
                <a:spcPct val="100000"/>
              </a:lnSpc>
              <a:spcBef>
                <a:spcPts val="240"/>
              </a:spcBef>
              <a:spcAft>
                <a:spcPts val="0"/>
              </a:spcAft>
              <a:buClr>
                <a:schemeClr val="dk1"/>
              </a:buClr>
              <a:buSzPts val="1800"/>
              <a:buChar char="–"/>
              <a:defRPr/>
            </a:lvl4pPr>
            <a:lvl5pPr marL="1524000" lvl="4" indent="-228600" algn="l">
              <a:lnSpc>
                <a:spcPct val="100000"/>
              </a:lnSpc>
              <a:spcBef>
                <a:spcPts val="240"/>
              </a:spcBef>
              <a:spcAft>
                <a:spcPts val="0"/>
              </a:spcAft>
              <a:buClr>
                <a:schemeClr val="dk1"/>
              </a:buClr>
              <a:buSzPts val="1800"/>
              <a:buChar char="»"/>
              <a:defRPr/>
            </a:lvl5pPr>
            <a:lvl6pPr marL="1828800" lvl="5" indent="-228600" algn="l">
              <a:lnSpc>
                <a:spcPct val="100000"/>
              </a:lnSpc>
              <a:spcBef>
                <a:spcPts val="240"/>
              </a:spcBef>
              <a:spcAft>
                <a:spcPts val="0"/>
              </a:spcAft>
              <a:buClr>
                <a:schemeClr val="dk1"/>
              </a:buClr>
              <a:buSzPts val="1800"/>
              <a:buChar char="•"/>
              <a:defRPr/>
            </a:lvl6pPr>
            <a:lvl7pPr marL="2133600" lvl="6" indent="-228600" algn="l">
              <a:lnSpc>
                <a:spcPct val="100000"/>
              </a:lnSpc>
              <a:spcBef>
                <a:spcPts val="240"/>
              </a:spcBef>
              <a:spcAft>
                <a:spcPts val="0"/>
              </a:spcAft>
              <a:buClr>
                <a:schemeClr val="dk1"/>
              </a:buClr>
              <a:buSzPts val="1800"/>
              <a:buChar char="•"/>
              <a:defRPr/>
            </a:lvl7pPr>
            <a:lvl8pPr marL="2438400" lvl="7" indent="-228600" algn="l">
              <a:lnSpc>
                <a:spcPct val="100000"/>
              </a:lnSpc>
              <a:spcBef>
                <a:spcPts val="240"/>
              </a:spcBef>
              <a:spcAft>
                <a:spcPts val="0"/>
              </a:spcAft>
              <a:buClr>
                <a:schemeClr val="dk1"/>
              </a:buClr>
              <a:buSzPts val="1800"/>
              <a:buChar char="•"/>
              <a:defRPr/>
            </a:lvl8pPr>
            <a:lvl9pPr marL="2743200" lvl="8" indent="-228600" algn="l">
              <a:lnSpc>
                <a:spcPct val="100000"/>
              </a:lnSpc>
              <a:spcBef>
                <a:spcPts val="240"/>
              </a:spcBef>
              <a:spcAft>
                <a:spcPts val="0"/>
              </a:spcAft>
              <a:buClr>
                <a:schemeClr val="dk1"/>
              </a:buClr>
              <a:buSzPts val="1800"/>
              <a:buChar char="•"/>
              <a:defRPr/>
            </a:lvl9pPr>
          </a:lstStyle>
          <a:p>
            <a:endParaRPr/>
          </a:p>
        </p:txBody>
      </p:sp>
      <p:sp>
        <p:nvSpPr>
          <p:cNvPr id="71" name="Google Shape;71;p8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714293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85"/>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5"/>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00" lvl="0" indent="-228600" algn="l">
              <a:lnSpc>
                <a:spcPct val="100000"/>
              </a:lnSpc>
              <a:spcBef>
                <a:spcPts val="240"/>
              </a:spcBef>
              <a:spcAft>
                <a:spcPts val="0"/>
              </a:spcAft>
              <a:buClr>
                <a:schemeClr val="dk1"/>
              </a:buClr>
              <a:buSzPts val="1800"/>
              <a:buChar char="•"/>
              <a:defRPr/>
            </a:lvl1pPr>
            <a:lvl2pPr marL="609600" lvl="1" indent="-228600" algn="l">
              <a:lnSpc>
                <a:spcPct val="100000"/>
              </a:lnSpc>
              <a:spcBef>
                <a:spcPts val="240"/>
              </a:spcBef>
              <a:spcAft>
                <a:spcPts val="0"/>
              </a:spcAft>
              <a:buClr>
                <a:schemeClr val="dk1"/>
              </a:buClr>
              <a:buSzPts val="1800"/>
              <a:buChar char="–"/>
              <a:defRPr/>
            </a:lvl2pPr>
            <a:lvl3pPr marL="914400" lvl="2" indent="-228600" algn="l">
              <a:lnSpc>
                <a:spcPct val="100000"/>
              </a:lnSpc>
              <a:spcBef>
                <a:spcPts val="240"/>
              </a:spcBef>
              <a:spcAft>
                <a:spcPts val="0"/>
              </a:spcAft>
              <a:buClr>
                <a:schemeClr val="dk1"/>
              </a:buClr>
              <a:buSzPts val="1800"/>
              <a:buChar char="•"/>
              <a:defRPr/>
            </a:lvl3pPr>
            <a:lvl4pPr marL="1219200" lvl="3" indent="-228600" algn="l">
              <a:lnSpc>
                <a:spcPct val="100000"/>
              </a:lnSpc>
              <a:spcBef>
                <a:spcPts val="240"/>
              </a:spcBef>
              <a:spcAft>
                <a:spcPts val="0"/>
              </a:spcAft>
              <a:buClr>
                <a:schemeClr val="dk1"/>
              </a:buClr>
              <a:buSzPts val="1800"/>
              <a:buChar char="–"/>
              <a:defRPr/>
            </a:lvl4pPr>
            <a:lvl5pPr marL="1524000" lvl="4" indent="-228600" algn="l">
              <a:lnSpc>
                <a:spcPct val="100000"/>
              </a:lnSpc>
              <a:spcBef>
                <a:spcPts val="240"/>
              </a:spcBef>
              <a:spcAft>
                <a:spcPts val="0"/>
              </a:spcAft>
              <a:buClr>
                <a:schemeClr val="dk1"/>
              </a:buClr>
              <a:buSzPts val="1800"/>
              <a:buChar char="»"/>
              <a:defRPr/>
            </a:lvl5pPr>
            <a:lvl6pPr marL="1828800" lvl="5" indent="-228600" algn="l">
              <a:lnSpc>
                <a:spcPct val="100000"/>
              </a:lnSpc>
              <a:spcBef>
                <a:spcPts val="240"/>
              </a:spcBef>
              <a:spcAft>
                <a:spcPts val="0"/>
              </a:spcAft>
              <a:buClr>
                <a:schemeClr val="dk1"/>
              </a:buClr>
              <a:buSzPts val="1800"/>
              <a:buChar char="•"/>
              <a:defRPr/>
            </a:lvl6pPr>
            <a:lvl7pPr marL="2133600" lvl="6" indent="-228600" algn="l">
              <a:lnSpc>
                <a:spcPct val="100000"/>
              </a:lnSpc>
              <a:spcBef>
                <a:spcPts val="240"/>
              </a:spcBef>
              <a:spcAft>
                <a:spcPts val="0"/>
              </a:spcAft>
              <a:buClr>
                <a:schemeClr val="dk1"/>
              </a:buClr>
              <a:buSzPts val="1800"/>
              <a:buChar char="•"/>
              <a:defRPr/>
            </a:lvl7pPr>
            <a:lvl8pPr marL="2438400" lvl="7" indent="-228600" algn="l">
              <a:lnSpc>
                <a:spcPct val="100000"/>
              </a:lnSpc>
              <a:spcBef>
                <a:spcPts val="240"/>
              </a:spcBef>
              <a:spcAft>
                <a:spcPts val="0"/>
              </a:spcAft>
              <a:buClr>
                <a:schemeClr val="dk1"/>
              </a:buClr>
              <a:buSzPts val="1800"/>
              <a:buChar char="•"/>
              <a:defRPr/>
            </a:lvl8pPr>
            <a:lvl9pPr marL="2743200" lvl="8" indent="-228600" algn="l">
              <a:lnSpc>
                <a:spcPct val="100000"/>
              </a:lnSpc>
              <a:spcBef>
                <a:spcPts val="240"/>
              </a:spcBef>
              <a:spcAft>
                <a:spcPts val="0"/>
              </a:spcAft>
              <a:buClr>
                <a:schemeClr val="dk1"/>
              </a:buClr>
              <a:buSzPts val="1800"/>
              <a:buChar char="•"/>
              <a:defRPr/>
            </a:lvl9pPr>
          </a:lstStyle>
          <a:p>
            <a:endParaRPr/>
          </a:p>
        </p:txBody>
      </p:sp>
      <p:sp>
        <p:nvSpPr>
          <p:cNvPr id="77" name="Google Shape;77;p8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8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152489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12-Dec-24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12-Dec-24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12-Dec-24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12-Dec-24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12-Dec-24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12-Dec-24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12-Dec-24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Ορθογώνιο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Θέση τίτλου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pPr rtl="0"/>
            <a:r>
              <a:rPr lang="el-GR" dirty="0"/>
              <a:t>Κάντε κλικ για να επεξεργαστείτε τον τίτλο υποδείγματος</a:t>
            </a:r>
            <a:endParaRPr lang="el-GR" noProof="0" dirty="0"/>
          </a:p>
        </p:txBody>
      </p:sp>
      <p:sp>
        <p:nvSpPr>
          <p:cNvPr id="38" name="Ορθογώνιο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Θέση κειμένου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rtl="0"/>
            <a:r>
              <a:rPr lang="el-GR" noProof="0" dirty="0"/>
              <a:t>Στυλ υποδείγματος κειμένου</a:t>
            </a:r>
          </a:p>
          <a:p>
            <a:pPr lvl="1" rtl="0"/>
            <a:r>
              <a:rPr lang="el-GR" noProof="0" dirty="0"/>
              <a:t>Δεύτερου επιπέδου</a:t>
            </a:r>
          </a:p>
          <a:p>
            <a:pPr lvl="2" rtl="0"/>
            <a:r>
              <a:rPr lang="el-GR" noProof="0" dirty="0"/>
              <a:t>Τρίτου επιπέδου</a:t>
            </a:r>
          </a:p>
          <a:p>
            <a:pPr lvl="3" rtl="0"/>
            <a:r>
              <a:rPr lang="el-GR" noProof="0" dirty="0"/>
              <a:t>Τέταρτου επιπέδου</a:t>
            </a:r>
          </a:p>
          <a:p>
            <a:pPr lvl="4" rtl="0"/>
            <a:r>
              <a:rPr lang="el-GR" noProof="0" dirty="0"/>
              <a:t>Πέμπτου επιπέδου</a:t>
            </a:r>
          </a:p>
        </p:txBody>
      </p:sp>
      <p:sp>
        <p:nvSpPr>
          <p:cNvPr id="4" name="Θέση ημερομηνίας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fld id="{24EBE55C-B3B9-48FC-84FD-F405D6BE0605}" type="datetime1">
              <a:rPr lang="el-GR" noProof="0" smtClean="0"/>
              <a:t>12/12/2024</a:t>
            </a:fld>
            <a:endParaRPr lang="el-GR" noProof="0"/>
          </a:p>
        </p:txBody>
      </p:sp>
      <p:sp>
        <p:nvSpPr>
          <p:cNvPr id="5" name="Θέση υποσέλιδου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rtl="0"/>
            <a:endParaRPr lang="el-GR" noProof="0"/>
          </a:p>
        </p:txBody>
      </p:sp>
      <p:sp>
        <p:nvSpPr>
          <p:cNvPr id="6" name="Θέση αριθμού διαφάνειας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pPr rtl="0"/>
            <a:fld id="{4FAB73BC-B049-4115-A692-8D63A059BFB8}" type="slidenum">
              <a:rPr lang="el-GR" noProof="0" smtClean="0"/>
              <a:t>‹#›</a:t>
            </a:fld>
            <a:endParaRPr lang="el-GR" noProof="0"/>
          </a:p>
        </p:txBody>
      </p:sp>
    </p:spTree>
    <p:extLst>
      <p:ext uri="{BB962C8B-B14F-4D97-AF65-F5344CB8AC3E}">
        <p14:creationId xmlns:p14="http://schemas.microsoft.com/office/powerpoint/2010/main" val="762516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anose="05020102010507070707"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p7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lnSpc>
                <a:spcPct val="100000"/>
              </a:lnSpc>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lnSpc>
                <a:spcPct val="100000"/>
              </a:lnSpc>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lnSpc>
                <a:spcPct val="100000"/>
              </a:lnSpc>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 name="Google Shape;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 name="Google Shape;1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8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t>‹#›</a:t>
            </a:fld>
            <a:endParaRPr lang="en-US"/>
          </a:p>
        </p:txBody>
      </p:sp>
    </p:spTree>
    <p:extLst>
      <p:ext uri="{BB962C8B-B14F-4D97-AF65-F5344CB8AC3E}">
        <p14:creationId xmlns:p14="http://schemas.microsoft.com/office/powerpoint/2010/main" val="336915961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213360" y="3027680"/>
            <a:ext cx="11694160" cy="2125830"/>
          </a:xfrm>
        </p:spPr>
        <p:txBody>
          <a:bodyPr anchor="b">
            <a:normAutofit/>
          </a:bodyPr>
          <a:lstStyle/>
          <a:p>
            <a:pPr>
              <a:lnSpc>
                <a:spcPct val="120000"/>
              </a:lnSpc>
            </a:pPr>
            <a:r>
              <a:rPr lang="el-GR" sz="2400" dirty="0">
                <a:latin typeface="Aptos" panose="020B0004020202020204" pitchFamily="34" charset="0"/>
              </a:rPr>
              <a:t>10ο Μάθημα </a:t>
            </a:r>
            <a:br>
              <a:rPr lang="el-GR" sz="2400" dirty="0">
                <a:latin typeface="Aptos" panose="020B0004020202020204" pitchFamily="34" charset="0"/>
              </a:rPr>
            </a:br>
            <a:r>
              <a:rPr lang="el-GR" sz="2400" dirty="0">
                <a:latin typeface="Aptos" panose="020B0004020202020204" pitchFamily="34" charset="0"/>
              </a:rPr>
              <a:t>ΕΙΣΑΓΩΓΗ ΣΤΗ ΔΗΜΟΣΙΟΓΡΑΦΙΑ</a:t>
            </a:r>
            <a:br>
              <a:rPr lang="en-US" sz="2400" dirty="0">
                <a:latin typeface="Aptos" panose="020B0004020202020204" pitchFamily="34" charset="0"/>
              </a:rPr>
            </a:br>
            <a:r>
              <a:rPr lang="el-GR" sz="2400" dirty="0">
                <a:latin typeface="Aptos" panose="020B0004020202020204" pitchFamily="34" charset="0"/>
              </a:rPr>
              <a:t>Ελευθερία του Τύπου</a:t>
            </a:r>
            <a:endParaRPr lang="en-US" sz="2400" dirty="0">
              <a:latin typeface="Aptos" panose="020B0004020202020204" pitchFamily="34" charset="0"/>
            </a:endParaRPr>
          </a:p>
        </p:txBody>
      </p:sp>
      <p:sp>
        <p:nvSpPr>
          <p:cNvPr id="3" name="Υπότιτλος 2"/>
          <p:cNvSpPr>
            <a:spLocks noGrp="1"/>
          </p:cNvSpPr>
          <p:nvPr>
            <p:ph type="subTitle" idx="1"/>
          </p:nvPr>
        </p:nvSpPr>
        <p:spPr>
          <a:xfrm>
            <a:off x="638881" y="5660607"/>
            <a:ext cx="11024799" cy="730033"/>
          </a:xfrm>
        </p:spPr>
        <p:txBody>
          <a:bodyPr anchor="t">
            <a:noAutofit/>
          </a:bodyPr>
          <a:lstStyle/>
          <a:p>
            <a:r>
              <a:rPr lang="el-GR" sz="2000" dirty="0">
                <a:latin typeface="Aptos" panose="020B0004020202020204" pitchFamily="34" charset="0"/>
                <a:ea typeface="+mj-ea"/>
                <a:cs typeface="+mj-cs"/>
              </a:rPr>
              <a:t>ΔΙΔΑΣΚΟΥΣΑ:</a:t>
            </a:r>
          </a:p>
          <a:p>
            <a:r>
              <a:rPr lang="el-GR" sz="2000" dirty="0">
                <a:latin typeface="Aptos" panose="020B0004020202020204" pitchFamily="34" charset="0"/>
                <a:ea typeface="+mj-ea"/>
                <a:cs typeface="+mj-cs"/>
              </a:rPr>
              <a:t>ΔΡ. ΝΑΓΙΑ ΚΑΛΦΕΛΗ</a:t>
            </a:r>
          </a:p>
        </p:txBody>
      </p:sp>
      <p:pic>
        <p:nvPicPr>
          <p:cNvPr id="4" name="Εικόνα 3"/>
          <p:cNvPicPr>
            <a:picLocks noChangeAspect="1"/>
          </p:cNvPicPr>
          <p:nvPr/>
        </p:nvPicPr>
        <p:blipFill>
          <a:blip r:embed="rId2"/>
          <a:stretch>
            <a:fillRect/>
          </a:stretch>
        </p:blipFill>
        <p:spPr>
          <a:xfrm>
            <a:off x="3736541" y="591670"/>
            <a:ext cx="4714322" cy="2742004"/>
          </a:xfrm>
          <a:prstGeom prst="rect">
            <a:avLst/>
          </a:prstGeom>
        </p:spPr>
      </p:pic>
      <p:sp>
        <p:nvSpPr>
          <p:cNvPr id="11" name="sketch line"/>
          <p:cNvSpPr>
            <a:spLocks noGrp="1" noRot="1" noChangeAspect="1" noMove="1" noResize="1" noEditPoints="1" noAdjustHandles="1" noChangeArrowheads="1" noChangeShapeType="1" noTextEdit="1"/>
          </p:cNvSpPr>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BECF2F-CE92-F7D3-AA74-61C003F15E2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DA5326-C6E9-0B3E-B78B-38A055A12D3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09FB6EB8-23B8-C60B-D795-5C372C19B1D1}"/>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Κώδικας </a:t>
            </a:r>
            <a:r>
              <a:rPr lang="el-GR" sz="2800" dirty="0" err="1">
                <a:solidFill>
                  <a:schemeClr val="tx1">
                    <a:lumMod val="85000"/>
                    <a:lumOff val="15000"/>
                  </a:schemeClr>
                </a:solidFill>
                <a:latin typeface="Aptos"/>
              </a:rPr>
              <a:t>Δηµοσιογραφικής</a:t>
            </a:r>
            <a:r>
              <a:rPr lang="el-GR" sz="2800" dirty="0">
                <a:solidFill>
                  <a:schemeClr val="tx1">
                    <a:lumMod val="85000"/>
                    <a:lumOff val="15000"/>
                  </a:schemeClr>
                </a:solidFill>
                <a:latin typeface="Aptos"/>
              </a:rPr>
              <a:t> Δεοντολογίας</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11904665-4567-EBF9-2B8A-7A3C27A2F2FF}"/>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E245C18-FC3E-7CF7-10CD-7DD4B8017E9C}"/>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0DB050D8-62CB-A673-8E49-C34E2E0E6B3E}"/>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Οι πρώτοι κώδικες δεοντολογίας της δημοσιογραφίας εμφανίστηκαν στην Ευρώπη και τις Ηνωμένες Πολιτείες στα τέλη του 20ού αιώνα. </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Στην Ελλάδα, η προώθηση των επαγγελματικών συμφερόντων των δημοσιογράφων που απασχολούνται στις εφημερίδες και στα ηλεκτρονικά μέσα, εξασφαλίζεται μέσω της δημιουργίας πέντε περιφερειακά οργανωμένων συνδικάτων, εκ των οποίων τα δύο είναι τα πιο εξέχοντα: Ένωση Συντακτών των Εφημερίδων Αθηνών (ΕΣΗΕΑ) και η Ένωση Συντακτών Μακεδονίας-Θράκης (ΕΣΗΕΜ-Θ).</a:t>
            </a:r>
            <a:endParaRPr lang="el-GR" dirty="0"/>
          </a:p>
        </p:txBody>
      </p:sp>
      <p:sp>
        <p:nvSpPr>
          <p:cNvPr id="14" name="Rectangle 13">
            <a:extLst>
              <a:ext uri="{FF2B5EF4-FFF2-40B4-BE49-F238E27FC236}">
                <a16:creationId xmlns:a16="http://schemas.microsoft.com/office/drawing/2014/main" id="{04A2B001-D3C0-221A-819A-E15D0CE16810}"/>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851721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53CFE0-362E-BD3A-8A2C-32C83EB8F2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AB61C95-9863-B8F8-F20F-2ECA8B1BCE9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6BC71E87-2F31-D766-0B55-DAA70AFA0C13}"/>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Ενώσεις Συντακτών</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0E1796B5-83BA-C8B3-1187-95EC26872A7A}"/>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9D577D18-DD16-1A91-98C0-9E9C059B655B}"/>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594B0466-B251-68E6-7BF1-DC494F5CC1A7}"/>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Τα πειθαρχικά συμβούλια των συνδικάτων ερευνούν φερόμενες παραβιάσεις του κώδικα, κυρίως βάσει συγκεκριμένων καταγγελιών (αν και αυτό δεν είναι απαραίτητο) και έχουν την εξουσία να τιμωρούν δημοσιογράφους (π.χ. με επιπλήξεις, με αναστολή συμμετοχής ή ακόμα και διαγραφή) οι οποίοι κρίνονται ένοχοι για παραβιάσεις, όπως δυσφήμιση ή παραμόρφωση των γεγονότων.  Τέτοιες κυρώσεις ισχύουν </a:t>
            </a:r>
            <a:r>
              <a:rPr lang="el-GR" b="1" dirty="0">
                <a:solidFill>
                  <a:srgbClr val="370E00"/>
                </a:solidFill>
                <a:latin typeface="Aptos"/>
              </a:rPr>
              <a:t>μόνο για δημοσιογράφους που είναι μέλη</a:t>
            </a:r>
            <a:r>
              <a:rPr lang="el-GR" dirty="0">
                <a:solidFill>
                  <a:srgbClr val="370E00"/>
                </a:solidFill>
                <a:latin typeface="Aptos"/>
              </a:rPr>
              <a:t>, γεγονός που περιορίζει την αυτορρύθμιση, καθώς η συμμετοχή σε επαγγελματική ένωση δεν είναι υποχρεωτική για τους δημοσιογράφους (</a:t>
            </a:r>
            <a:r>
              <a:rPr lang="el-GR" dirty="0" err="1">
                <a:solidFill>
                  <a:srgbClr val="370E00"/>
                </a:solidFill>
                <a:latin typeface="Aptos"/>
              </a:rPr>
              <a:t>Psychogyiopoulos</a:t>
            </a:r>
            <a:r>
              <a:rPr lang="el-GR" dirty="0">
                <a:solidFill>
                  <a:srgbClr val="370E00"/>
                </a:solidFill>
                <a:latin typeface="Aptos"/>
              </a:rPr>
              <a:t> </a:t>
            </a:r>
            <a:r>
              <a:rPr lang="el-GR" dirty="0" err="1">
                <a:solidFill>
                  <a:srgbClr val="370E00"/>
                </a:solidFill>
                <a:latin typeface="Aptos"/>
              </a:rPr>
              <a:t>et</a:t>
            </a:r>
            <a:r>
              <a:rPr lang="el-GR" dirty="0">
                <a:solidFill>
                  <a:srgbClr val="370E00"/>
                </a:solidFill>
                <a:latin typeface="Aptos"/>
              </a:rPr>
              <a:t> </a:t>
            </a:r>
            <a:r>
              <a:rPr lang="el-GR" dirty="0" err="1">
                <a:solidFill>
                  <a:srgbClr val="370E00"/>
                </a:solidFill>
                <a:latin typeface="Aptos"/>
              </a:rPr>
              <a:t>al</a:t>
            </a:r>
            <a:r>
              <a:rPr lang="el-GR" dirty="0">
                <a:solidFill>
                  <a:srgbClr val="370E00"/>
                </a:solidFill>
                <a:latin typeface="Aptos"/>
              </a:rPr>
              <a:t>., 2011).</a:t>
            </a:r>
            <a:endParaRPr lang="el-GR" dirty="0"/>
          </a:p>
        </p:txBody>
      </p:sp>
      <p:sp>
        <p:nvSpPr>
          <p:cNvPr id="14" name="Rectangle 13">
            <a:extLst>
              <a:ext uri="{FF2B5EF4-FFF2-40B4-BE49-F238E27FC236}">
                <a16:creationId xmlns:a16="http://schemas.microsoft.com/office/drawing/2014/main" id="{B6DFFFB5-913B-5DE0-FA60-915898CBDD51}"/>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2466843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3D3B-2E86-E561-D655-CB816A8C536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A53682-5AA3-11A7-C0AE-E6FE2BEFC8A8}"/>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8F9ADFA8-525A-7911-E5B6-52FB3D4130A8}"/>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Ε.Σ.Ρ.</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A55B8882-C7F8-2373-593F-80A953B85C7B}"/>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A5E3824-B59F-2BAA-51C3-68EC6E46928E}"/>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CD6A2A99-FAB9-C0F5-6675-1B5297201011}"/>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rgbClr val="370E00"/>
                </a:solidFill>
                <a:latin typeface="Aptos"/>
              </a:rPr>
              <a:t>Το Εθνικό Συμβούλιο Ραδιοτηλεόρασης ιδρύθηκε το 1989. Ο σκοπός του είναι να </a:t>
            </a:r>
            <a:r>
              <a:rPr lang="el-GR" b="1" dirty="0">
                <a:solidFill>
                  <a:srgbClr val="370E00"/>
                </a:solidFill>
                <a:latin typeface="Aptos"/>
              </a:rPr>
              <a:t>επιβλέπει τον ραδιοτηλεοπτικό τομέα </a:t>
            </a:r>
            <a:r>
              <a:rPr lang="el-GR" dirty="0">
                <a:solidFill>
                  <a:srgbClr val="370E00"/>
                </a:solidFill>
                <a:latin typeface="Aptos"/>
              </a:rPr>
              <a:t>και να λειτουργεί ως σύνδεσμος ανάμεσα στην κυβέρνηση και τους δημοσιογράφους.</a:t>
            </a:r>
            <a:br>
              <a:rPr lang="el-GR" dirty="0">
                <a:solidFill>
                  <a:srgbClr val="370E00"/>
                </a:solidFill>
                <a:latin typeface="Aptos"/>
              </a:rPr>
            </a:br>
            <a:br>
              <a:rPr lang="el-GR" dirty="0">
                <a:solidFill>
                  <a:srgbClr val="370E00"/>
                </a:solidFill>
                <a:latin typeface="Aptos"/>
              </a:rPr>
            </a:br>
            <a:r>
              <a:rPr lang="el-GR" dirty="0">
                <a:solidFill>
                  <a:srgbClr val="370E00"/>
                </a:solidFill>
                <a:latin typeface="Aptos"/>
              </a:rPr>
              <a:t>Ο Κώδικας Δεοντολογίας για τους δημοσιογράφους και για τα οπτικοακουστικά προγράμματα εκδόθηκε από το Εθνικό Συμβούλιο Ραδιοτηλεόρασης και δημοσιεύθηκε το 1990.</a:t>
            </a:r>
          </a:p>
          <a:p>
            <a:pPr marL="0" indent="0">
              <a:lnSpc>
                <a:spcPct val="100000"/>
              </a:lnSpc>
              <a:buNone/>
            </a:pPr>
            <a:r>
              <a:rPr lang="el-GR" dirty="0">
                <a:solidFill>
                  <a:srgbClr val="370E00"/>
                </a:solidFill>
                <a:latin typeface="Aptos"/>
              </a:rPr>
              <a:t>Αναφορά στον Νέο Κώδικα.</a:t>
            </a:r>
          </a:p>
        </p:txBody>
      </p:sp>
      <p:sp>
        <p:nvSpPr>
          <p:cNvPr id="14" name="Rectangle 13">
            <a:extLst>
              <a:ext uri="{FF2B5EF4-FFF2-40B4-BE49-F238E27FC236}">
                <a16:creationId xmlns:a16="http://schemas.microsoft.com/office/drawing/2014/main" id="{BA1913C8-351E-6FA5-E3DD-5069B2E15258}"/>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88863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0530F-3F02-7B41-DC14-D6605D8310C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B8E351-BF22-CCC0-99C7-AE7DF89CBC6E}"/>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29A7318F-68DB-6EBC-8E83-4875B31F6559}"/>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ΑΣΚΗΣΗ ΣΤΗΝ ΑΙΘΟΥΣΑ</a:t>
            </a:r>
            <a:r>
              <a:rPr lang="en-US" sz="2800" dirty="0">
                <a:solidFill>
                  <a:schemeClr val="tx1">
                    <a:lumMod val="85000"/>
                    <a:lumOff val="15000"/>
                  </a:schemeClr>
                </a:solidFill>
                <a:latin typeface="Aptos"/>
              </a:rPr>
              <a:t> I</a:t>
            </a:r>
            <a:endParaRPr lang="el-GR" dirty="0">
              <a:solidFill>
                <a:schemeClr val="tx1">
                  <a:lumMod val="85000"/>
                  <a:lumOff val="15000"/>
                </a:schemeClr>
              </a:solidFill>
            </a:endParaRPr>
          </a:p>
        </p:txBody>
      </p:sp>
      <p:sp>
        <p:nvSpPr>
          <p:cNvPr id="10" name="Rectangle 9">
            <a:extLst>
              <a:ext uri="{FF2B5EF4-FFF2-40B4-BE49-F238E27FC236}">
                <a16:creationId xmlns:a16="http://schemas.microsoft.com/office/drawing/2014/main" id="{A98DEBEA-1FE4-2671-9849-B76A00760C16}"/>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B2CBD1C6-064F-C935-0A3D-D0BCB50EEAA6}"/>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13C88EF8-F8E0-8677-CF96-026BBA9801E6}"/>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600"/>
              </a:spcBef>
              <a:buNone/>
            </a:pPr>
            <a:r>
              <a:rPr lang="el-GR" sz="1900" dirty="0">
                <a:solidFill>
                  <a:srgbClr val="370E00"/>
                </a:solidFill>
                <a:latin typeface="Aptos"/>
              </a:rPr>
              <a:t>Α. Ως ειδικοί στο αντικείμενο της δημοσιογραφίας, έχετε κληθεί από την Ένωση Συντακτών της Περιφέρειάς σας να συνδράμετε με τις προτάσεις σας στη διαμόρφωση και θέσπιση ενός Κώδικα Δεοντολογίας της Ένωσής σας. Συζητήστε με την ομάδα σας και συντάξτε έναν κατάλογο με κωδικοποιημένους κανόνες/αρχές που θα έπρεπε να διέπουν τις πρακτικές και τη συμπεριφορά των δημοσιογράφων κατά την άσκηση του επαγγέλματός τους [</a:t>
            </a:r>
            <a:r>
              <a:rPr lang="el-GR" sz="1900" b="1" dirty="0">
                <a:solidFill>
                  <a:srgbClr val="370E00"/>
                </a:solidFill>
                <a:latin typeface="Aptos"/>
              </a:rPr>
              <a:t>τουλάχιστον 5 κανόνες</a:t>
            </a:r>
            <a:r>
              <a:rPr lang="el-GR" sz="1900" dirty="0">
                <a:solidFill>
                  <a:srgbClr val="370E00"/>
                </a:solidFill>
                <a:latin typeface="Aptos"/>
              </a:rPr>
              <a:t>]. [Χρόνος εκτέλεσης: 5-10΄]</a:t>
            </a:r>
          </a:p>
          <a:p>
            <a:pPr marL="0" indent="0">
              <a:lnSpc>
                <a:spcPct val="100000"/>
              </a:lnSpc>
              <a:spcBef>
                <a:spcPts val="600"/>
              </a:spcBef>
              <a:buNone/>
            </a:pPr>
            <a:r>
              <a:rPr lang="el-GR" sz="1900" dirty="0">
                <a:solidFill>
                  <a:srgbClr val="370E00"/>
                </a:solidFill>
                <a:latin typeface="Aptos"/>
              </a:rPr>
              <a:t>Β. Να μελετήσετε τον Κώδικα Δεοντολογίας της Πανελλήνιας Ομοσπονδίας Ενώσεων Συντακτών [ΠΟΕΣΥ] και να συγκρίνετε με τις αρχές που διαμορφώσατε με την ομάδα σας. Αντιστοιχίστε τις αρχές που διαμορφώσατε με αυτές του Κώδικα. Στη συνέχεια, παρουσιάστε στην αίθουσα ένα από τα οκτώ άρθρα του Κώδικα Δεοντολογίας. [Χρόνος εκτέλεσης: 5-10΄]</a:t>
            </a:r>
          </a:p>
          <a:p>
            <a:pPr marL="0" indent="0">
              <a:lnSpc>
                <a:spcPct val="100000"/>
              </a:lnSpc>
              <a:spcBef>
                <a:spcPts val="600"/>
              </a:spcBef>
              <a:buNone/>
            </a:pPr>
            <a:r>
              <a:rPr lang="el-GR" sz="1900" dirty="0">
                <a:solidFill>
                  <a:srgbClr val="370E00"/>
                </a:solidFill>
                <a:latin typeface="Aptos"/>
              </a:rPr>
              <a:t>Γ. Σκεφτείτε, συζητήστε με την ομάδα σας και παρουσιάστε ορισμένα πρόσφατα περιστατικά κατά τα οποία παραβιάστηκε, κατά την άποψή σας, ο κώδικας δεοντολογίας των δημοσιογράφων. [Χρόνος εκτέλεσης: 5-10΄]</a:t>
            </a:r>
          </a:p>
        </p:txBody>
      </p:sp>
      <p:sp>
        <p:nvSpPr>
          <p:cNvPr id="14" name="Rectangle 13">
            <a:extLst>
              <a:ext uri="{FF2B5EF4-FFF2-40B4-BE49-F238E27FC236}">
                <a16:creationId xmlns:a16="http://schemas.microsoft.com/office/drawing/2014/main" id="{140CD69F-D5CC-E552-BC55-070CAA4479F9}"/>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143155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32080" y="365760"/>
            <a:ext cx="3373120" cy="6065519"/>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Η φωτογραφία αυτή του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Kevin Carter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βραβεύτηκε με το β</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ραβ</a:t>
            </a:r>
            <a:r>
              <a:rPr kumimoji="0" lang="en-US" sz="2800" b="0" i="0" u="none" strike="noStrike" kern="1200" cap="none" spc="0" normalizeH="0" baseline="0" noProof="0" dirty="0" err="1">
                <a:ln>
                  <a:noFill/>
                </a:ln>
                <a:solidFill>
                  <a:srgbClr val="2C2C2C"/>
                </a:solidFill>
                <a:effectLst/>
                <a:uLnTx/>
                <a:uFillTx/>
                <a:latin typeface="Aptos" panose="020B0004020202020204" pitchFamily="34" charset="0"/>
                <a:ea typeface="+mn-ea"/>
                <a:cs typeface="+mn-cs"/>
              </a:rPr>
              <a:t>είο</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Pulitzer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το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1994</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Τραβήχτηκε στο Σουδάν κατά τη διάρκεια της επισιτιστικής κρίσης, το 1993. 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Carter</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κατηγορήθηκε για «πορνογραφία της φτώχειας». Αυτοκτόνησε 4 μήνες αφού έλαβε το </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Pulitzer.</a:t>
            </a:r>
          </a:p>
          <a:p>
            <a:pPr marL="0" marR="0" lvl="0" indent="0" algn="ctr" defTabSz="914400" rtl="0" eaLnBrk="1" fontAlgn="auto" latinLnBrk="0" hangingPunct="1">
              <a:lnSpc>
                <a:spcPct val="150000"/>
              </a:lnSpc>
              <a:spcBef>
                <a:spcPct val="0"/>
              </a:spcBef>
              <a:spcAft>
                <a:spcPts val="600"/>
              </a:spcAft>
              <a:buClrTx/>
              <a:buSzTx/>
              <a:buFontTx/>
              <a:buNone/>
              <a:tabLst/>
              <a:defRPr/>
            </a:pP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Πότε είναι ηθικό το «θέαμα της οδύνης»;</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Πότε θα πρέπει οι (</a:t>
            </a:r>
            <a:r>
              <a:rPr kumimoji="0" lang="el-GR" sz="2800" b="0" i="0" u="none" strike="noStrike" kern="1200" cap="none" spc="0" normalizeH="0" baseline="0" noProof="0" dirty="0" err="1">
                <a:ln>
                  <a:noFill/>
                </a:ln>
                <a:solidFill>
                  <a:srgbClr val="2C2C2C"/>
                </a:solidFill>
                <a:effectLst/>
                <a:uLnTx/>
                <a:uFillTx/>
                <a:latin typeface="Aptos" panose="020B0004020202020204" pitchFamily="34" charset="0"/>
                <a:ea typeface="+mn-ea"/>
                <a:cs typeface="+mn-cs"/>
              </a:rPr>
              <a:t>φωτο</a:t>
            </a:r>
            <a:r>
              <a:rPr kumimoji="0" lang="el-GR"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δημοσιογράφοι να σηκώνουν την κάμερά τους και πότε όχι; Με ποιον τρόπο;</a:t>
            </a:r>
            <a:r>
              <a:rPr kumimoji="0" lang="en-US" sz="2800" b="0" i="0" u="none" strike="noStrike" kern="1200" cap="none" spc="0" normalizeH="0" baseline="0" noProof="0" dirty="0">
                <a:ln>
                  <a:noFill/>
                </a:ln>
                <a:solidFill>
                  <a:srgbClr val="2C2C2C"/>
                </a:solidFill>
                <a:effectLst/>
                <a:uLnTx/>
                <a:uFillTx/>
                <a:latin typeface="Aptos" panose="020B0004020202020204" pitchFamily="34" charset="0"/>
                <a:ea typeface="+mn-ea"/>
                <a:cs typeface="+mn-cs"/>
              </a:rPr>
              <a:t> </a:t>
            </a:r>
          </a:p>
        </p:txBody>
      </p:sp>
      <p:sp>
        <p:nvSpPr>
          <p:cNvPr id="18" name="Rounded Rectangle 9"/>
          <p:cNvSpPr>
            <a:spLocks noGrp="1" noRot="1" noChangeAspect="1" noMove="1" noResize="1" noEditPoints="1" noAdjustHandles="1" noChangeArrowheads="1" noChangeShapeType="1" noTextEdit="1"/>
          </p:cNvSpPr>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2411" r="2412" b="1"/>
          <a:stretch>
            <a:fillRect/>
          </a:stretch>
        </p:blipFill>
        <p:spPr>
          <a:xfrm>
            <a:off x="4062964" y="942538"/>
            <a:ext cx="7163222" cy="4808332"/>
          </a:xfrm>
          <a:prstGeom prst="rect">
            <a:avLst/>
          </a:prstGeom>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54C16-93B7-2BC3-0C30-D4DB470DFD0F}"/>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FE362A7-9D36-F51B-5500-877791357F75}"/>
              </a:ext>
            </a:extLst>
          </p:cNvPr>
          <p:cNvSpPr>
            <a:spLocks noGrp="1"/>
          </p:cNvSpPr>
          <p:nvPr>
            <p:ph idx="1"/>
          </p:nvPr>
        </p:nvSpPr>
        <p:spPr/>
        <p:txBody>
          <a:bodyPr/>
          <a:lstStyle/>
          <a:p>
            <a:pPr marL="0" indent="0">
              <a:buNone/>
            </a:pPr>
            <a:endParaRPr lang="el-GR" dirty="0">
              <a:latin typeface="Aptos" panose="020B0004020202020204" pitchFamily="34" charset="0"/>
            </a:endParaRPr>
          </a:p>
          <a:p>
            <a:pPr marL="0" indent="0">
              <a:buNone/>
            </a:pPr>
            <a:endParaRPr lang="el-GR" dirty="0">
              <a:latin typeface="Aptos" panose="020B0004020202020204" pitchFamily="34" charset="0"/>
            </a:endParaRPr>
          </a:p>
          <a:p>
            <a:pPr marL="0" indent="0">
              <a:buNone/>
            </a:pPr>
            <a:r>
              <a:rPr lang="el-GR" dirty="0">
                <a:latin typeface="Aptos" panose="020B0004020202020204" pitchFamily="34" charset="0"/>
              </a:rPr>
              <a:t>Στο σημερινό μάθημα, θα μιλήσουμε για την…</a:t>
            </a:r>
          </a:p>
          <a:p>
            <a:pPr marL="0" indent="0">
              <a:buNone/>
            </a:pPr>
            <a:r>
              <a:rPr lang="el-GR" dirty="0">
                <a:latin typeface="Aptos" panose="020B0004020202020204" pitchFamily="34" charset="0"/>
              </a:rPr>
              <a:t>… Ελευθερία του Τύπου και της έκφρασης και τα όριά τους.</a:t>
            </a:r>
            <a:endParaRPr lang="en-US" dirty="0">
              <a:latin typeface="Aptos" panose="020B0004020202020204" pitchFamily="34" charset="0"/>
            </a:endParaRPr>
          </a:p>
        </p:txBody>
      </p:sp>
    </p:spTree>
    <p:extLst>
      <p:ext uri="{BB962C8B-B14F-4D97-AF65-F5344CB8AC3E}">
        <p14:creationId xmlns:p14="http://schemas.microsoft.com/office/powerpoint/2010/main" val="2458742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518159" y="1016000"/>
            <a:ext cx="3606801" cy="4450080"/>
          </a:xfrm>
          <a:noFill/>
        </p:spPr>
        <p:txBody>
          <a:bodyPr>
            <a:noAutofit/>
          </a:bodyPr>
          <a:lstStyle/>
          <a:p>
            <a:pPr>
              <a:lnSpc>
                <a:spcPct val="120000"/>
              </a:lnSpc>
              <a:spcAft>
                <a:spcPts val="800"/>
              </a:spcAft>
            </a:pPr>
            <a:r>
              <a:rPr lang="el-GR" sz="2100" b="1" dirty="0">
                <a:latin typeface="Aptos" panose="020B0004020202020204" pitchFamily="34" charset="0"/>
                <a:ea typeface="Calibri" panose="020F0502020204030204" pitchFamily="34" charset="0"/>
                <a:cs typeface="Times New Roman" panose="02020603050405020304" pitchFamily="18" charset="0"/>
              </a:rPr>
              <a:t>Άρθρο 8</a:t>
            </a:r>
            <a:br>
              <a:rPr lang="el-GR" sz="2100" b="1" dirty="0">
                <a:latin typeface="Aptos" panose="020B0004020202020204" pitchFamily="34" charset="0"/>
                <a:ea typeface="Calibri" panose="020F0502020204030204" pitchFamily="34" charset="0"/>
                <a:cs typeface="Times New Roman" panose="02020603050405020304" pitchFamily="18" charset="0"/>
              </a:rPr>
            </a:br>
            <a:r>
              <a:rPr lang="el-GR" sz="2100" b="1" dirty="0">
                <a:latin typeface="Aptos" panose="020B0004020202020204" pitchFamily="34" charset="0"/>
                <a:ea typeface="Calibri" panose="020F0502020204030204" pitchFamily="34" charset="0"/>
                <a:cs typeface="Times New Roman" panose="02020603050405020304" pitchFamily="18" charset="0"/>
              </a:rPr>
              <a:t>Οι υποχρεώσεις των δημοσιογράφων που απορρέουν από αυτόν τον Κώδικα, δεν</a:t>
            </a:r>
            <a:br>
              <a:rPr lang="el-GR" sz="2100" b="1" dirty="0">
                <a:latin typeface="Aptos" panose="020B0004020202020204" pitchFamily="34" charset="0"/>
                <a:ea typeface="Calibri" panose="020F0502020204030204" pitchFamily="34" charset="0"/>
                <a:cs typeface="Times New Roman" panose="02020603050405020304" pitchFamily="18" charset="0"/>
              </a:rPr>
            </a:br>
            <a:r>
              <a:rPr lang="el-GR" sz="2100" b="1" dirty="0">
                <a:latin typeface="Aptos" panose="020B0004020202020204" pitchFamily="34" charset="0"/>
                <a:ea typeface="Calibri" panose="020F0502020204030204" pitchFamily="34" charset="0"/>
                <a:cs typeface="Times New Roman" panose="02020603050405020304" pitchFamily="18" charset="0"/>
              </a:rPr>
              <a:t>συνιστούν περιορισμό της ελευθερίας της έκφρασης.</a:t>
            </a:r>
            <a:br>
              <a:rPr lang="el-GR" sz="2100" b="1" dirty="0">
                <a:latin typeface="Aptos" panose="020B0004020202020204" pitchFamily="34" charset="0"/>
                <a:ea typeface="Calibri" panose="020F0502020204030204" pitchFamily="34" charset="0"/>
                <a:cs typeface="Times New Roman" panose="02020603050405020304" pitchFamily="18" charset="0"/>
              </a:rPr>
            </a:br>
            <a:br>
              <a:rPr lang="el-GR" sz="2100" b="1" dirty="0">
                <a:latin typeface="Aptos" panose="020B0004020202020204" pitchFamily="34" charset="0"/>
                <a:ea typeface="Calibri" panose="020F0502020204030204" pitchFamily="34" charset="0"/>
                <a:cs typeface="Times New Roman" panose="02020603050405020304" pitchFamily="18" charset="0"/>
              </a:rPr>
            </a:br>
            <a:r>
              <a:rPr lang="el-GR" sz="2100" dirty="0">
                <a:latin typeface="Aptos" panose="020B0004020202020204" pitchFamily="34" charset="0"/>
                <a:ea typeface="Calibri" panose="020F0502020204030204" pitchFamily="34" charset="0"/>
                <a:cs typeface="Times New Roman" panose="02020603050405020304" pitchFamily="18" charset="0"/>
              </a:rPr>
              <a:t>Γιατί το αναφέρει αυτό ο κώδικας;</a:t>
            </a:r>
            <a:endParaRPr lang="el-GR" sz="2100" u="sng" dirty="0">
              <a:latin typeface="Aptos" panose="020B0004020202020204" pitchFamily="34" charset="0"/>
              <a:cs typeface="Times New Roman" panose="02020603050405020304" pitchFamily="18" charset="0"/>
            </a:endParaRPr>
          </a:p>
        </p:txBody>
      </p:sp>
      <p:sp>
        <p:nvSpPr>
          <p:cNvPr id="24" name="Rectangle 23"/>
          <p:cNvSpPr>
            <a:spLocks noGrp="1" noRot="1" noChangeAspect="1" noMove="1" noResize="1" noEditPoints="1" noAdjustHandles="1" noChangeArrowheads="1" noChangeShapeType="1" noTextEdit="1"/>
          </p:cNvSpPr>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ounded Rectangle 28"/>
          <p:cNvSpPr>
            <a:spLocks noGrp="1" noRot="1" noChangeAspect="1" noMove="1" noResize="1" noEditPoints="1" noAdjustHandles="1" noChangeArrowheads="1" noChangeShapeType="1" noTextEdit="1"/>
          </p:cNvSpPr>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091273" y="1834115"/>
            <a:ext cx="4635380" cy="3189770"/>
          </a:xfrm>
          <a:prstGeom prst="rect">
            <a:avLst/>
          </a:prstGeom>
          <a:effectLst/>
        </p:spPr>
      </p:pic>
    </p:spTree>
    <p:extLst>
      <p:ext uri="{BB962C8B-B14F-4D97-AF65-F5344CB8AC3E}">
        <p14:creationId xmlns:p14="http://schemas.microsoft.com/office/powerpoint/2010/main" val="3574775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3A62FC7-F598-986B-D402-0290637E0D45}"/>
              </a:ext>
            </a:extLst>
          </p:cNvPr>
          <p:cNvSpPr>
            <a:spLocks noGrp="1"/>
          </p:cNvSpPr>
          <p:nvPr>
            <p:ph idx="1"/>
          </p:nvPr>
        </p:nvSpPr>
        <p:spPr>
          <a:xfrm>
            <a:off x="320040" y="356616"/>
            <a:ext cx="11731752" cy="6080760"/>
          </a:xfrm>
        </p:spPr>
        <p:txBody>
          <a:bodyPr>
            <a:noAutofit/>
          </a:bodyPr>
          <a:lstStyle/>
          <a:p>
            <a:pPr marL="0" indent="0">
              <a:lnSpc>
                <a:spcPct val="150000"/>
              </a:lnSpc>
              <a:buNone/>
            </a:pPr>
            <a:endParaRPr lang="el-GR" sz="1800" dirty="0">
              <a:latin typeface="Aptos" panose="020B0004020202020204" pitchFamily="34" charset="0"/>
            </a:endParaRPr>
          </a:p>
          <a:p>
            <a:pPr marL="0" indent="0">
              <a:lnSpc>
                <a:spcPct val="150000"/>
              </a:lnSpc>
              <a:buNone/>
            </a:pPr>
            <a:r>
              <a:rPr lang="el-GR" sz="1800" dirty="0">
                <a:latin typeface="Aptos" panose="020B0004020202020204" pitchFamily="34" charset="0"/>
              </a:rPr>
              <a:t>Η </a:t>
            </a:r>
            <a:r>
              <a:rPr lang="el-GR" sz="1800" b="1" dirty="0">
                <a:latin typeface="Aptos" panose="020B0004020202020204" pitchFamily="34" charset="0"/>
              </a:rPr>
              <a:t>ελευθερία της έκφρασης</a:t>
            </a:r>
            <a:r>
              <a:rPr lang="el-GR" sz="1800" dirty="0">
                <a:latin typeface="Aptos" panose="020B0004020202020204" pitchFamily="34" charset="0"/>
              </a:rPr>
              <a:t> είναι </a:t>
            </a:r>
            <a:r>
              <a:rPr lang="el-GR" sz="1800" b="1" dirty="0">
                <a:latin typeface="Aptos" panose="020B0004020202020204" pitchFamily="34" charset="0"/>
              </a:rPr>
              <a:t>θεμελιώδης</a:t>
            </a:r>
            <a:r>
              <a:rPr lang="el-GR" sz="1800" dirty="0">
                <a:latin typeface="Aptos" panose="020B0004020202020204" pitchFamily="34" charset="0"/>
              </a:rPr>
              <a:t> για τη δημοσιογραφία, καθώς επιτρέπει στους δημοσιογράφους να μεταδίδουν ελεύθερα πληροφορίες και να </a:t>
            </a:r>
            <a:r>
              <a:rPr lang="el-GR" sz="1800" b="1" dirty="0">
                <a:latin typeface="Aptos" panose="020B0004020202020204" pitchFamily="34" charset="0"/>
              </a:rPr>
              <a:t>ασκούν κριτική στην εξουσία</a:t>
            </a:r>
            <a:r>
              <a:rPr lang="el-GR" sz="1800" dirty="0">
                <a:latin typeface="Aptos" panose="020B0004020202020204" pitchFamily="34" charset="0"/>
              </a:rPr>
              <a:t>. </a:t>
            </a:r>
          </a:p>
          <a:p>
            <a:pPr marL="0" indent="0">
              <a:lnSpc>
                <a:spcPct val="150000"/>
              </a:lnSpc>
              <a:buNone/>
            </a:pPr>
            <a:r>
              <a:rPr lang="el-GR" sz="1800" dirty="0">
                <a:latin typeface="Aptos" panose="020B0004020202020204" pitchFamily="34" charset="0"/>
              </a:rPr>
              <a:t>Αυτή η ελευθερία είναι </a:t>
            </a:r>
            <a:r>
              <a:rPr lang="el-GR" sz="1800" b="1" dirty="0">
                <a:latin typeface="Aptos" panose="020B0004020202020204" pitchFamily="34" charset="0"/>
              </a:rPr>
              <a:t>απαραίτητη για τη λειτουργία μιας δημοκρατικής κοινωνίας</a:t>
            </a:r>
            <a:r>
              <a:rPr lang="el-GR" sz="1800" dirty="0">
                <a:latin typeface="Aptos" panose="020B0004020202020204" pitchFamily="34" charset="0"/>
              </a:rPr>
              <a:t>, καθώς επιτρέπει την ανταλλαγή απόψεων και την αναζήτηση της αλήθειας.</a:t>
            </a:r>
          </a:p>
          <a:p>
            <a:pPr marL="0" indent="0">
              <a:lnSpc>
                <a:spcPct val="150000"/>
              </a:lnSpc>
              <a:buNone/>
            </a:pPr>
            <a:r>
              <a:rPr lang="el-GR" sz="1800" dirty="0">
                <a:latin typeface="Aptos" panose="020B0004020202020204" pitchFamily="34" charset="0"/>
              </a:rPr>
              <a:t>Ωστόσο, η άσκηση της δημοσιογραφίας δεν αρκεί να γίνεται μόνο με ελεύθερο τρόπο αλλά και </a:t>
            </a:r>
            <a:r>
              <a:rPr lang="el-GR" sz="1800" b="1" dirty="0">
                <a:latin typeface="Aptos" panose="020B0004020202020204" pitchFamily="34" charset="0"/>
              </a:rPr>
              <a:t>υπεύθυνο</a:t>
            </a:r>
            <a:r>
              <a:rPr lang="el-GR" sz="1800" dirty="0">
                <a:latin typeface="Aptos" panose="020B0004020202020204" pitchFamily="34" charset="0"/>
              </a:rPr>
              <a:t>. </a:t>
            </a:r>
          </a:p>
          <a:p>
            <a:pPr marL="0" indent="0">
              <a:lnSpc>
                <a:spcPct val="150000"/>
              </a:lnSpc>
              <a:buNone/>
            </a:pPr>
            <a:r>
              <a:rPr lang="el-GR" sz="1800" dirty="0">
                <a:latin typeface="Aptos" panose="020B0004020202020204" pitchFamily="34" charset="0"/>
              </a:rPr>
              <a:t>Ο Κώδικας Δημοσιογραφικής Δεοντολογίας προσδιορίζει τα </a:t>
            </a:r>
            <a:r>
              <a:rPr lang="el-GR" sz="1800" b="1" dirty="0">
                <a:latin typeface="Aptos" panose="020B0004020202020204" pitchFamily="34" charset="0"/>
              </a:rPr>
              <a:t>όρια</a:t>
            </a:r>
            <a:r>
              <a:rPr lang="el-GR" sz="1800" dirty="0">
                <a:latin typeface="Aptos" panose="020B0004020202020204" pitchFamily="34" charset="0"/>
              </a:rPr>
              <a:t> της ελευθερίας αυτής, διασφαλίζοντας ότι η δημοσιογραφία δεν θα γίνει μέσο παραπληροφόρησης, διαστρέβλωσης της αλήθειας ή βλάβης των ατόμων και της κοινωνίας. </a:t>
            </a:r>
          </a:p>
          <a:p>
            <a:pPr marL="0" indent="0">
              <a:lnSpc>
                <a:spcPct val="150000"/>
              </a:lnSpc>
              <a:buNone/>
            </a:pPr>
            <a:r>
              <a:rPr lang="el-GR" sz="1800" dirty="0">
                <a:latin typeface="Aptos" panose="020B0004020202020204" pitchFamily="34" charset="0"/>
              </a:rPr>
              <a:t>Έτσι, </a:t>
            </a:r>
            <a:r>
              <a:rPr lang="el-GR" sz="1800" b="1" dirty="0">
                <a:latin typeface="Aptos" panose="020B0004020202020204" pitchFamily="34" charset="0"/>
              </a:rPr>
              <a:t>η ελευθερία της έκφρασης δεν περιορίζεται, αλλά θεσπίζονται συγκεκριμένα όρια και ευθύνες </a:t>
            </a:r>
            <a:r>
              <a:rPr lang="el-GR" sz="1800" dirty="0">
                <a:latin typeface="Aptos" panose="020B0004020202020204" pitchFamily="34" charset="0"/>
              </a:rPr>
              <a:t>για την καλύτερη άσκησή της, χωρίς να υπονομεύεται η ίδια η αρχή της ελευθερίας.</a:t>
            </a:r>
            <a:endParaRPr lang="en-US" sz="1800" dirty="0">
              <a:latin typeface="Aptos" panose="020B0004020202020204" pitchFamily="34" charset="0"/>
            </a:endParaRPr>
          </a:p>
        </p:txBody>
      </p:sp>
    </p:spTree>
    <p:extLst>
      <p:ext uri="{BB962C8B-B14F-4D97-AF65-F5344CB8AC3E}">
        <p14:creationId xmlns:p14="http://schemas.microsoft.com/office/powerpoint/2010/main" val="163616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8857" y="838198"/>
            <a:ext cx="5812972" cy="4887688"/>
          </a:xfrm>
          <a:noFill/>
        </p:spPr>
        <p:txBody>
          <a:bodyPr>
            <a:noAutofit/>
          </a:bodyPr>
          <a:lstStyle/>
          <a:p>
            <a:pPr marL="0" marR="0">
              <a:lnSpc>
                <a:spcPct val="150000"/>
              </a:lnSpc>
              <a:spcAft>
                <a:spcPts val="800"/>
              </a:spcAft>
            </a:pPr>
            <a:r>
              <a:rPr lang="el-GR" sz="2800" dirty="0">
                <a:latin typeface="Aptos" panose="020B0004020202020204" pitchFamily="34" charset="0"/>
                <a:ea typeface="Calibri" panose="020F0502020204030204" pitchFamily="34" charset="0"/>
                <a:cs typeface="Times New Roman" panose="02020603050405020304" pitchFamily="18" charset="0"/>
              </a:rPr>
              <a:t>Η ελευθερία του τύπου και της έκφρασης αποτελεί </a:t>
            </a:r>
            <a:r>
              <a:rPr lang="el-GR" sz="2800" b="1" dirty="0">
                <a:latin typeface="Aptos" panose="020B0004020202020204" pitchFamily="34" charset="0"/>
                <a:ea typeface="Calibri" panose="020F0502020204030204" pitchFamily="34" charset="0"/>
                <a:cs typeface="Times New Roman" panose="02020603050405020304" pitchFamily="18" charset="0"/>
              </a:rPr>
              <a:t>ακρογωνιαίο λίθο κάθε δημοκρατικής κοινωνίας </a:t>
            </a:r>
            <a:r>
              <a:rPr lang="el-GR" sz="2800" dirty="0">
                <a:latin typeface="Aptos" panose="020B0004020202020204" pitchFamily="34" charset="0"/>
                <a:ea typeface="Calibri" panose="020F0502020204030204" pitchFamily="34" charset="0"/>
                <a:cs typeface="Times New Roman" panose="02020603050405020304" pitchFamily="18" charset="0"/>
              </a:rPr>
              <a:t>και προστατεύεται από το νομικό πλαίσιο των χωρών και τις διεθνείς συμβάσεις. </a:t>
            </a:r>
            <a:endParaRPr lang="en-US" sz="28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3" name="Υπότιτλος 2"/>
          <p:cNvSpPr>
            <a:spLocks noGrp="1"/>
          </p:cNvSpPr>
          <p:nvPr>
            <p:ph type="subTitle" idx="1"/>
          </p:nvPr>
        </p:nvSpPr>
        <p:spPr>
          <a:xfrm>
            <a:off x="6784622" y="855193"/>
            <a:ext cx="4732466" cy="516406"/>
          </a:xfrm>
          <a:noFill/>
        </p:spPr>
        <p:txBody>
          <a:bodyPr>
            <a:normAutofit/>
          </a:bodyPr>
          <a:lstStyle/>
          <a:p>
            <a:pPr algn="l"/>
            <a:endParaRPr lang="en-US" sz="2000" dirty="0">
              <a:latin typeface="Candara" panose="020E0502030303020204" pitchFamily="34" charset="0"/>
            </a:endParaRPr>
          </a:p>
        </p:txBody>
      </p:sp>
      <p:sp>
        <p:nvSpPr>
          <p:cNvPr id="17" name="Rectangle 16"/>
          <p:cNvSpPr>
            <a:spLocks noGrp="1" noRot="1" noChangeAspect="1" noMove="1" noResize="1" noEditPoints="1" noAdjustHandles="1" noChangeArrowheads="1" noChangeShapeType="1" noTextEdit="1"/>
          </p:cNvSpPr>
          <p:nvPr/>
        </p:nvSpPr>
        <p:spPr>
          <a:xfrm>
            <a:off x="6084416"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6"/>
          <p:cNvSpPr>
            <a:spLocks noGrp="1" noRot="1" noChangeAspect="1" noMove="1" noResize="1" noEditPoints="1" noAdjustHandles="1" noChangeArrowheads="1" noChangeShapeType="1" noTextEdit="1"/>
          </p:cNvSpPr>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Σφυρί δικαστή"/>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94461" y="1376815"/>
            <a:ext cx="4169664" cy="4169664"/>
          </a:xfrm>
          <a:prstGeom prst="rect">
            <a:avLst/>
          </a:prstGeom>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B1EDC-B471-E759-871B-0F9E633FF0B9}"/>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EB88D2C-49E8-8E25-76FB-A42B273190E4}"/>
              </a:ext>
            </a:extLst>
          </p:cNvPr>
          <p:cNvSpPr>
            <a:spLocks noGrp="1"/>
          </p:cNvSpPr>
          <p:nvPr>
            <p:ph idx="1"/>
          </p:nvPr>
        </p:nvSpPr>
        <p:spPr>
          <a:xfrm>
            <a:off x="320040" y="356616"/>
            <a:ext cx="11731752" cy="6080760"/>
          </a:xfrm>
        </p:spPr>
        <p:txBody>
          <a:bodyPr>
            <a:noAutofit/>
          </a:bodyPr>
          <a:lstStyle/>
          <a:p>
            <a:pPr marL="0" indent="0">
              <a:lnSpc>
                <a:spcPct val="130000"/>
              </a:lnSpc>
              <a:spcBef>
                <a:spcPts val="600"/>
              </a:spcBef>
              <a:buNone/>
            </a:pPr>
            <a:r>
              <a:rPr lang="el-GR" sz="1800" dirty="0">
                <a:latin typeface="Aptos" panose="020B0004020202020204" pitchFamily="34" charset="0"/>
              </a:rPr>
              <a:t>Στην Ελλάδα, η ελευθερία του Τύπου προστατεύεται από διάφορα νομικά πλαίσια και διεθνείς συμβάσεις. Ορισμένα από τα πιο σημαντικά είναι:</a:t>
            </a:r>
          </a:p>
          <a:p>
            <a:pPr>
              <a:lnSpc>
                <a:spcPct val="130000"/>
              </a:lnSpc>
              <a:spcBef>
                <a:spcPts val="600"/>
              </a:spcBef>
            </a:pPr>
            <a:r>
              <a:rPr lang="el-GR" sz="1800" dirty="0">
                <a:latin typeface="Aptos" panose="020B0004020202020204" pitchFamily="34" charset="0"/>
              </a:rPr>
              <a:t>Το </a:t>
            </a:r>
            <a:r>
              <a:rPr lang="el-GR" sz="1800" b="1" dirty="0">
                <a:latin typeface="Aptos" panose="020B0004020202020204" pitchFamily="34" charset="0"/>
              </a:rPr>
              <a:t>Σύνταγμα της Ελλάδας (Άρθρο 14)</a:t>
            </a:r>
            <a:r>
              <a:rPr lang="el-GR" sz="1800" dirty="0">
                <a:latin typeface="Aptos" panose="020B0004020202020204" pitchFamily="34" charset="0"/>
              </a:rPr>
              <a:t>: Το Σύνταγμα της Ελλάδας παρέχει ισχυρή προστασία στην ελευθερία της έκφρασης και του Τύπου. </a:t>
            </a:r>
          </a:p>
          <a:p>
            <a:pPr>
              <a:lnSpc>
                <a:spcPct val="130000"/>
              </a:lnSpc>
              <a:spcBef>
                <a:spcPts val="600"/>
              </a:spcBef>
            </a:pPr>
            <a:r>
              <a:rPr lang="el-GR" sz="1800" dirty="0">
                <a:latin typeface="Aptos" panose="020B0004020202020204" pitchFamily="34" charset="0"/>
              </a:rPr>
              <a:t>Η </a:t>
            </a:r>
            <a:r>
              <a:rPr lang="el-GR" sz="1800" b="1" dirty="0">
                <a:latin typeface="Aptos" panose="020B0004020202020204" pitchFamily="34" charset="0"/>
              </a:rPr>
              <a:t>Ευρωπαϊκή Σύμβαση για τα Δικαιώματα του Ανθρώπου</a:t>
            </a:r>
            <a:r>
              <a:rPr lang="el-GR" sz="1800" dirty="0">
                <a:latin typeface="Aptos" panose="020B0004020202020204" pitchFamily="34" charset="0"/>
              </a:rPr>
              <a:t> (ΕΣΔΑ): Η Ελλάδα είναι μέλος του Συμβουλίου της Ευρώπης και έχει επικυρώσει την Ευρωπαϊκή Σύμβαση για τα Δικαιώματα του Ανθρώπου, η οποία προστατεύει την ελευθερία της έκφρασης στο </a:t>
            </a:r>
            <a:r>
              <a:rPr lang="el-GR" sz="1800" b="1" dirty="0">
                <a:latin typeface="Aptos" panose="020B0004020202020204" pitchFamily="34" charset="0"/>
              </a:rPr>
              <a:t>Άρθρο 10</a:t>
            </a:r>
            <a:r>
              <a:rPr lang="el-GR" sz="1800" dirty="0">
                <a:latin typeface="Aptos" panose="020B0004020202020204" pitchFamily="34" charset="0"/>
              </a:rPr>
              <a:t>. </a:t>
            </a:r>
          </a:p>
          <a:p>
            <a:pPr>
              <a:lnSpc>
                <a:spcPct val="130000"/>
              </a:lnSpc>
              <a:spcBef>
                <a:spcPts val="600"/>
              </a:spcBef>
            </a:pPr>
            <a:r>
              <a:rPr lang="el-GR" sz="1800" b="1" dirty="0">
                <a:latin typeface="Aptos" panose="020B0004020202020204" pitchFamily="34" charset="0"/>
              </a:rPr>
              <a:t>Χάρτης Θεμελιωδών Δικαιωμάτων της Ευρωπαϊκής Ένωσης</a:t>
            </a:r>
            <a:r>
              <a:rPr lang="el-GR" sz="1800" dirty="0">
                <a:latin typeface="Aptos" panose="020B0004020202020204" pitchFamily="34" charset="0"/>
              </a:rPr>
              <a:t>: Η Ελλάδα, ως κράτος μέλος της Ευρωπαϊκής Ένωσης, υποχρεούται να σέβεται τον Χάρτη Θεμελιωδών Δικαιωμάτων της ΕΕ. Ο Χάρτης, στο </a:t>
            </a:r>
            <a:r>
              <a:rPr lang="el-GR" sz="1800" b="1" dirty="0">
                <a:latin typeface="Aptos" panose="020B0004020202020204" pitchFamily="34" charset="0"/>
              </a:rPr>
              <a:t>Άρθρο 11</a:t>
            </a:r>
            <a:r>
              <a:rPr lang="el-GR" sz="1800" dirty="0">
                <a:latin typeface="Aptos" panose="020B0004020202020204" pitchFamily="34" charset="0"/>
              </a:rPr>
              <a:t>, προστατεύει την ελευθερία της έκφρασης και του Τύπου, περιλαμβάνοντας την ελευθερία να λαμβάνονται ή να διαδίδονται πληροφορίες χωρίς κρατική παρέμβαση. </a:t>
            </a:r>
          </a:p>
          <a:p>
            <a:pPr>
              <a:lnSpc>
                <a:spcPct val="130000"/>
              </a:lnSpc>
              <a:spcBef>
                <a:spcPts val="600"/>
              </a:spcBef>
            </a:pPr>
            <a:r>
              <a:rPr lang="el-GR" sz="1800" dirty="0">
                <a:latin typeface="Aptos" panose="020B0004020202020204" pitchFamily="34" charset="0"/>
              </a:rPr>
              <a:t>Η </a:t>
            </a:r>
            <a:r>
              <a:rPr lang="el-GR" sz="1800" b="1" dirty="0">
                <a:latin typeface="Aptos" panose="020B0004020202020204" pitchFamily="34" charset="0"/>
              </a:rPr>
              <a:t>Διεθνής Διακήρυξη των Δικαιωμάτων του Ανθρώπου (ΟΗΕ)</a:t>
            </a:r>
            <a:r>
              <a:rPr lang="el-GR" sz="1800" dirty="0">
                <a:latin typeface="Aptos" panose="020B0004020202020204" pitchFamily="34" charset="0"/>
              </a:rPr>
              <a:t>: Ο ΟΗΕ, μέσω της Διακήρυξης των Δικαιωμάτων του Ανθρώπου (1948), αναγνωρίζει την ελευθερία της έκφρασης στο </a:t>
            </a:r>
            <a:r>
              <a:rPr lang="el-GR" sz="1800" b="1" dirty="0">
                <a:latin typeface="Aptos" panose="020B0004020202020204" pitchFamily="34" charset="0"/>
              </a:rPr>
              <a:t>Άρθρο 19</a:t>
            </a:r>
            <a:r>
              <a:rPr lang="el-GR" sz="1800" dirty="0">
                <a:latin typeface="Aptos" panose="020B0004020202020204" pitchFamily="34" charset="0"/>
              </a:rPr>
              <a:t>, το οποίο περιλαμβάνει την ελευθερία του Τύπου και της ενημέρωσης. Η Διακήρυξη αυτή, ενώ δεν έχει δεσμευτικό χαρακτήρα για τα κράτη μέλη, ασκεί σημαντική επιρροή στις διεθνείς και εθνικές νομοθεσίες και υπογραμμίζει την αναγκαιότητα προστασίας της ελευθερίας της έκφρασης.</a:t>
            </a:r>
            <a:endParaRPr lang="en-US" sz="1800" dirty="0">
              <a:latin typeface="Aptos" panose="020B0004020202020204" pitchFamily="34" charset="0"/>
            </a:endParaRPr>
          </a:p>
        </p:txBody>
      </p:sp>
    </p:spTree>
    <p:extLst>
      <p:ext uri="{BB962C8B-B14F-4D97-AF65-F5344CB8AC3E}">
        <p14:creationId xmlns:p14="http://schemas.microsoft.com/office/powerpoint/2010/main" val="67726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D0A9616-F03F-2ABB-041D-82B52D26DD92}"/>
              </a:ext>
            </a:extLst>
          </p:cNvPr>
          <p:cNvSpPr>
            <a:spLocks noGrp="1"/>
          </p:cNvSpPr>
          <p:nvPr>
            <p:ph idx="1"/>
          </p:nvPr>
        </p:nvSpPr>
        <p:spPr/>
        <p:txBody>
          <a:bodyPr/>
          <a:lstStyle/>
          <a:p>
            <a:pPr marL="0" indent="0">
              <a:buNone/>
            </a:pPr>
            <a:endParaRPr lang="el-GR" dirty="0">
              <a:latin typeface="Aptos" panose="020B0004020202020204" pitchFamily="34" charset="0"/>
            </a:endParaRPr>
          </a:p>
          <a:p>
            <a:pPr marL="0" indent="0">
              <a:buNone/>
            </a:pPr>
            <a:endParaRPr lang="el-GR" dirty="0">
              <a:latin typeface="Aptos" panose="020B0004020202020204" pitchFamily="34" charset="0"/>
            </a:endParaRPr>
          </a:p>
          <a:p>
            <a:pPr marL="0" indent="0">
              <a:buNone/>
            </a:pPr>
            <a:endParaRPr lang="el-GR" dirty="0">
              <a:latin typeface="Aptos" panose="020B0004020202020204" pitchFamily="34" charset="0"/>
            </a:endParaRPr>
          </a:p>
          <a:p>
            <a:pPr marL="0" indent="0">
              <a:buNone/>
            </a:pPr>
            <a:r>
              <a:rPr lang="el-GR" dirty="0">
                <a:latin typeface="Aptos" panose="020B0004020202020204" pitchFamily="34" charset="0"/>
              </a:rPr>
              <a:t>Στο προηγούμενο μάθημα…</a:t>
            </a:r>
            <a:endParaRPr lang="en-US" dirty="0">
              <a:latin typeface="Aptos" panose="020B0004020202020204" pitchFamily="34" charset="0"/>
            </a:endParaRPr>
          </a:p>
        </p:txBody>
      </p:sp>
    </p:spTree>
    <p:extLst>
      <p:ext uri="{BB962C8B-B14F-4D97-AF65-F5344CB8AC3E}">
        <p14:creationId xmlns:p14="http://schemas.microsoft.com/office/powerpoint/2010/main" val="2833094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88D01-1FB6-1EC0-C6F4-7457175C4FD3}"/>
            </a:ext>
          </a:extLst>
        </p:cNvPr>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CFF07FF-015D-295A-ADC9-B4D9C303BD2E}"/>
              </a:ext>
            </a:extLst>
          </p:cNvPr>
          <p:cNvSpPr>
            <a:spLocks noGrp="1"/>
          </p:cNvSpPr>
          <p:nvPr>
            <p:ph idx="1"/>
          </p:nvPr>
        </p:nvSpPr>
        <p:spPr>
          <a:xfrm>
            <a:off x="210312" y="566928"/>
            <a:ext cx="7196328" cy="6071616"/>
          </a:xfrm>
        </p:spPr>
        <p:txBody>
          <a:bodyPr>
            <a:noAutofit/>
          </a:bodyPr>
          <a:lstStyle/>
          <a:p>
            <a:pPr marL="0" indent="0">
              <a:lnSpc>
                <a:spcPct val="100000"/>
              </a:lnSpc>
              <a:spcBef>
                <a:spcPts val="600"/>
              </a:spcBef>
              <a:buNone/>
            </a:pPr>
            <a:r>
              <a:rPr lang="el-GR" sz="1800" dirty="0">
                <a:latin typeface="Aptos" panose="020B0004020202020204" pitchFamily="34" charset="0"/>
              </a:rPr>
              <a:t>Σύμφωνα με τον Παγκόσμιο Δείκτη για την Ελευθερία του Τύπου 2024 που καταρτίζουν οι Δημοσιογράφοι Χωρίς Σύνορα (RSF), η Ελλάδα κατατάσσεται στην </a:t>
            </a:r>
            <a:r>
              <a:rPr lang="el-GR" sz="1800" b="1" dirty="0">
                <a:latin typeface="Aptos" panose="020B0004020202020204" pitchFamily="34" charset="0"/>
              </a:rPr>
              <a:t>88η</a:t>
            </a:r>
            <a:r>
              <a:rPr lang="el-GR" sz="1800" dirty="0">
                <a:latin typeface="Aptos" panose="020B0004020202020204" pitchFamily="34" charset="0"/>
              </a:rPr>
              <a:t> θέση παγκοσμίως. </a:t>
            </a:r>
          </a:p>
          <a:p>
            <a:pPr marL="0" indent="0">
              <a:lnSpc>
                <a:spcPct val="100000"/>
              </a:lnSpc>
              <a:spcBef>
                <a:spcPts val="600"/>
              </a:spcBef>
              <a:buNone/>
            </a:pPr>
            <a:r>
              <a:rPr lang="el-GR" sz="1800" dirty="0">
                <a:latin typeface="Aptos" panose="020B0004020202020204" pitchFamily="34" charset="0"/>
              </a:rPr>
              <a:t>Αυτό αποτελεί βελτίωση σε σχέση με την 107η θέση που είχε καταλάβει το 2023, ωστόσο, παραμένει τελευταία μεταξύ των χωρών της Ευρωπαϊκής Ένωσης, </a:t>
            </a:r>
            <a:r>
              <a:rPr lang="el-GR" sz="1800" b="0" i="0" dirty="0">
                <a:solidFill>
                  <a:srgbClr val="000000"/>
                </a:solidFill>
                <a:effectLst/>
                <a:latin typeface="Roboto" panose="02000000000000000000" pitchFamily="2" charset="0"/>
              </a:rPr>
              <a:t>μετά την Ουγγαρία (67η θέση) και τη Μάλτα (73η θέση)</a:t>
            </a:r>
            <a:r>
              <a:rPr lang="el-GR" sz="1800" dirty="0">
                <a:latin typeface="Aptos" panose="020B0004020202020204" pitchFamily="34" charset="0"/>
              </a:rPr>
              <a:t>. </a:t>
            </a:r>
          </a:p>
          <a:p>
            <a:pPr marL="0" indent="0">
              <a:lnSpc>
                <a:spcPct val="100000"/>
              </a:lnSpc>
              <a:spcBef>
                <a:spcPts val="600"/>
              </a:spcBef>
              <a:buNone/>
            </a:pPr>
            <a:r>
              <a:rPr lang="el-GR" sz="1800" dirty="0">
                <a:latin typeface="Aptos" panose="020B0004020202020204" pitchFamily="34" charset="0"/>
              </a:rPr>
              <a:t>Παρά τη βελτίωση στη συνολική κατάταξη, σύμφωνα με την έκθεση, η ελευθερία του Τύπου στην Ελλάδα αντιμετωπίζει σημαντικές προκλήσεις, όπως το σκάνδαλο των υποκλοπών / παρακολουθήσεων δημοσιογράφων από την Εθνική Υπηρεσία Πληροφοριών (ΕΥΠ) που δεν έχει ακόμη διαλευκανθεί, όπως και η δολοφονία του ρεπόρτερ Γιώργου </a:t>
            </a:r>
            <a:r>
              <a:rPr lang="el-GR" sz="1800" dirty="0" err="1">
                <a:latin typeface="Aptos" panose="020B0004020202020204" pitchFamily="34" charset="0"/>
              </a:rPr>
              <a:t>Καραϊβάζ</a:t>
            </a:r>
            <a:r>
              <a:rPr lang="el-GR" sz="1800" dirty="0">
                <a:latin typeface="Aptos" panose="020B0004020202020204" pitchFamily="34" charset="0"/>
              </a:rPr>
              <a:t> το 2021.</a:t>
            </a:r>
          </a:p>
          <a:p>
            <a:pPr marL="0" indent="0">
              <a:lnSpc>
                <a:spcPct val="100000"/>
              </a:lnSpc>
              <a:spcBef>
                <a:spcPts val="600"/>
              </a:spcBef>
              <a:buNone/>
            </a:pPr>
            <a:r>
              <a:rPr lang="el-GR" sz="1800" dirty="0">
                <a:latin typeface="Aptos" panose="020B0004020202020204" pitchFamily="34" charset="0"/>
              </a:rPr>
              <a:t>Παράλληλα, σημειώνει ότι αποτελούν κοινή πρακτική οι αγωγές </a:t>
            </a:r>
            <a:r>
              <a:rPr lang="el-GR" sz="1800" b="1" dirty="0">
                <a:latin typeface="Aptos" panose="020B0004020202020204" pitchFamily="34" charset="0"/>
              </a:rPr>
              <a:t>SLAPP</a:t>
            </a:r>
            <a:r>
              <a:rPr lang="el-GR" sz="1800" dirty="0">
                <a:latin typeface="Aptos" panose="020B0004020202020204" pitchFamily="34" charset="0"/>
              </a:rPr>
              <a:t> (</a:t>
            </a:r>
            <a:r>
              <a:rPr lang="el-GR" sz="1800" dirty="0" err="1">
                <a:latin typeface="Aptos" panose="020B0004020202020204" pitchFamily="34" charset="0"/>
              </a:rPr>
              <a:t>Strategic</a:t>
            </a:r>
            <a:r>
              <a:rPr lang="el-GR" sz="1800" dirty="0">
                <a:latin typeface="Aptos" panose="020B0004020202020204" pitchFamily="34" charset="0"/>
              </a:rPr>
              <a:t> </a:t>
            </a:r>
            <a:r>
              <a:rPr lang="el-GR" sz="1800" dirty="0" err="1">
                <a:latin typeface="Aptos" panose="020B0004020202020204" pitchFamily="34" charset="0"/>
              </a:rPr>
              <a:t>Lawsuits</a:t>
            </a:r>
            <a:r>
              <a:rPr lang="el-GR" sz="1800" dirty="0">
                <a:latin typeface="Aptos" panose="020B0004020202020204" pitchFamily="34" charset="0"/>
              </a:rPr>
              <a:t> </a:t>
            </a:r>
            <a:r>
              <a:rPr lang="el-GR" sz="1800" dirty="0" err="1">
                <a:latin typeface="Aptos" panose="020B0004020202020204" pitchFamily="34" charset="0"/>
              </a:rPr>
              <a:t>Against</a:t>
            </a:r>
            <a:r>
              <a:rPr lang="el-GR" sz="1800" dirty="0">
                <a:latin typeface="Aptos" panose="020B0004020202020204" pitchFamily="34" charset="0"/>
              </a:rPr>
              <a:t> </a:t>
            </a:r>
            <a:r>
              <a:rPr lang="el-GR" sz="1800" dirty="0" err="1">
                <a:latin typeface="Aptos" panose="020B0004020202020204" pitchFamily="34" charset="0"/>
              </a:rPr>
              <a:t>Public</a:t>
            </a:r>
            <a:r>
              <a:rPr lang="el-GR" sz="1800" dirty="0">
                <a:latin typeface="Aptos" panose="020B0004020202020204" pitchFamily="34" charset="0"/>
              </a:rPr>
              <a:t> </a:t>
            </a:r>
            <a:r>
              <a:rPr lang="el-GR" sz="1800" dirty="0" err="1">
                <a:latin typeface="Aptos" panose="020B0004020202020204" pitchFamily="34" charset="0"/>
              </a:rPr>
              <a:t>Participation</a:t>
            </a:r>
            <a:r>
              <a:rPr lang="el-GR" sz="1800" dirty="0">
                <a:latin typeface="Aptos" panose="020B0004020202020204" pitchFamily="34" charset="0"/>
              </a:rPr>
              <a:t>), δηλαδή, </a:t>
            </a:r>
            <a:r>
              <a:rPr lang="el-GR" sz="1800" b="1" dirty="0">
                <a:latin typeface="Aptos" panose="020B0004020202020204" pitchFamily="34" charset="0"/>
              </a:rPr>
              <a:t>αβάσιμες νομικές ενέργειες</a:t>
            </a:r>
            <a:r>
              <a:rPr lang="el-GR" sz="1800" dirty="0">
                <a:latin typeface="Aptos" panose="020B0004020202020204" pitchFamily="34" charset="0"/>
              </a:rPr>
              <a:t> από ισχυρά πρόσωπα/οργανισμούς ενάντια σε πρόσωπα, οργανισμούς, δημοσιογράφους που εκφράζουν κριτική σχετικά με ζήτημα δημοσίου ενδιαφέροντος με βασικό στόχο τον </a:t>
            </a:r>
            <a:r>
              <a:rPr lang="el-GR" sz="1800" b="1" dirty="0">
                <a:latin typeface="Aptos" panose="020B0004020202020204" pitchFamily="34" charset="0"/>
              </a:rPr>
              <a:t>εκφοβισμό</a:t>
            </a:r>
            <a:r>
              <a:rPr lang="el-GR" sz="1800" dirty="0">
                <a:latin typeface="Aptos" panose="020B0004020202020204" pitchFamily="34" charset="0"/>
              </a:rPr>
              <a:t> τους, ενώ αναφέρεται και σε </a:t>
            </a:r>
            <a:r>
              <a:rPr lang="el-GR" sz="1800" b="1" dirty="0">
                <a:latin typeface="Aptos" panose="020B0004020202020204" pitchFamily="34" charset="0"/>
              </a:rPr>
              <a:t>αυθαίρετη καταδίκη ενός δημοσιογράφου</a:t>
            </a:r>
            <a:r>
              <a:rPr lang="el-GR" sz="1800" dirty="0">
                <a:latin typeface="Aptos" panose="020B0004020202020204" pitchFamily="34" charset="0"/>
              </a:rPr>
              <a:t> για διασπορά ψευδών ειδήσεων το 2023.</a:t>
            </a:r>
            <a:endParaRPr lang="en-US" sz="1800" dirty="0">
              <a:latin typeface="Aptos" panose="020B0004020202020204" pitchFamily="34" charset="0"/>
            </a:endParaRPr>
          </a:p>
        </p:txBody>
      </p:sp>
      <p:pic>
        <p:nvPicPr>
          <p:cNvPr id="4" name="Εικόνα 3">
            <a:extLst>
              <a:ext uri="{FF2B5EF4-FFF2-40B4-BE49-F238E27FC236}">
                <a16:creationId xmlns:a16="http://schemas.microsoft.com/office/drawing/2014/main" id="{580B15E6-8B44-E3D5-018D-9C30A55CD236}"/>
              </a:ext>
            </a:extLst>
          </p:cNvPr>
          <p:cNvPicPr>
            <a:picLocks noChangeAspect="1"/>
          </p:cNvPicPr>
          <p:nvPr/>
        </p:nvPicPr>
        <p:blipFill>
          <a:blip r:embed="rId2"/>
          <a:stretch>
            <a:fillRect/>
          </a:stretch>
        </p:blipFill>
        <p:spPr>
          <a:xfrm>
            <a:off x="7466745" y="2340864"/>
            <a:ext cx="4201648" cy="1975980"/>
          </a:xfrm>
          <a:prstGeom prst="rect">
            <a:avLst/>
          </a:prstGeom>
        </p:spPr>
      </p:pic>
    </p:spTree>
    <p:extLst>
      <p:ext uri="{BB962C8B-B14F-4D97-AF65-F5344CB8AC3E}">
        <p14:creationId xmlns:p14="http://schemas.microsoft.com/office/powerpoint/2010/main" val="97209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ctrTitle"/>
          </p:nvPr>
        </p:nvSpPr>
        <p:spPr>
          <a:xfrm>
            <a:off x="6498771" y="1045029"/>
            <a:ext cx="5377543" cy="5562600"/>
          </a:xfrm>
          <a:noFill/>
        </p:spPr>
        <p:txBody>
          <a:bodyPr>
            <a:noAutofit/>
          </a:bodyPr>
          <a:lstStyle/>
          <a:p>
            <a:pPr marL="0" marR="0" algn="l">
              <a:lnSpc>
                <a:spcPct val="120000"/>
              </a:lnSpc>
              <a:spcAft>
                <a:spcPts val="800"/>
              </a:spcAft>
            </a:pPr>
            <a:r>
              <a:rPr lang="el-GR" sz="2400" dirty="0">
                <a:latin typeface="Aptos" panose="020B0004020202020204" pitchFamily="34" charset="0"/>
                <a:ea typeface="Calibri" panose="020F0502020204030204" pitchFamily="34" charset="0"/>
                <a:cs typeface="Times New Roman" panose="02020603050405020304" pitchFamily="18" charset="0"/>
              </a:rPr>
              <a:t>Άρθρο 14: (Ελευθερία του Τύπου)</a:t>
            </a:r>
            <a:br>
              <a:rPr lang="el-GR" sz="2400" dirty="0">
                <a:latin typeface="Aptos" panose="020B0004020202020204" pitchFamily="34" charset="0"/>
                <a:ea typeface="Calibri" panose="020F0502020204030204" pitchFamily="34" charset="0"/>
                <a:cs typeface="Times New Roman" panose="02020603050405020304" pitchFamily="18" charset="0"/>
              </a:rPr>
            </a:br>
            <a:r>
              <a:rPr lang="el-GR" sz="2400" dirty="0">
                <a:latin typeface="Aptos" panose="020B0004020202020204" pitchFamily="34" charset="0"/>
                <a:ea typeface="Calibri" panose="020F0502020204030204" pitchFamily="34" charset="0"/>
                <a:cs typeface="Times New Roman" panose="02020603050405020304" pitchFamily="18" charset="0"/>
              </a:rPr>
              <a:t>1. </a:t>
            </a:r>
            <a:r>
              <a:rPr lang="el-GR" sz="2400" dirty="0" err="1">
                <a:latin typeface="Aptos" panose="020B0004020202020204" pitchFamily="34" charset="0"/>
                <a:ea typeface="Calibri" panose="020F0502020204030204" pitchFamily="34" charset="0"/>
                <a:cs typeface="Times New Roman" panose="02020603050405020304" pitchFamily="18" charset="0"/>
              </a:rPr>
              <a:t>Kαθένας</a:t>
            </a:r>
            <a:r>
              <a:rPr lang="el-GR" sz="2400" dirty="0">
                <a:latin typeface="Aptos" panose="020B0004020202020204" pitchFamily="34" charset="0"/>
                <a:ea typeface="Calibri" panose="020F0502020204030204" pitchFamily="34" charset="0"/>
                <a:cs typeface="Times New Roman" panose="02020603050405020304" pitchFamily="18" charset="0"/>
              </a:rPr>
              <a:t> μπορεί να εκφράζει και να διαδίδει προφορικά, γραπτά και δια του τύπου τους στοχασμούς του τηρώντας τους νόμους του </a:t>
            </a:r>
            <a:r>
              <a:rPr lang="el-GR" sz="2400" dirty="0" err="1">
                <a:latin typeface="Aptos" panose="020B0004020202020204" pitchFamily="34" charset="0"/>
                <a:ea typeface="Calibri" panose="020F0502020204030204" pitchFamily="34" charset="0"/>
                <a:cs typeface="Times New Roman" panose="02020603050405020304" pitchFamily="18" charset="0"/>
              </a:rPr>
              <a:t>Kράτους</a:t>
            </a:r>
            <a:r>
              <a:rPr lang="el-GR" sz="2400" dirty="0">
                <a:latin typeface="Aptos" panose="020B0004020202020204" pitchFamily="34" charset="0"/>
                <a:ea typeface="Calibri" panose="020F0502020204030204" pitchFamily="34" charset="0"/>
                <a:cs typeface="Times New Roman" panose="02020603050405020304" pitchFamily="18" charset="0"/>
              </a:rPr>
              <a:t>.</a:t>
            </a:r>
            <a:br>
              <a:rPr lang="el-GR" sz="2400" dirty="0">
                <a:latin typeface="Aptos" panose="020B0004020202020204" pitchFamily="34" charset="0"/>
                <a:ea typeface="Calibri" panose="020F0502020204030204" pitchFamily="34" charset="0"/>
                <a:cs typeface="Times New Roman" panose="02020603050405020304" pitchFamily="18" charset="0"/>
              </a:rPr>
            </a:br>
            <a:r>
              <a:rPr lang="el-GR" sz="2400" dirty="0">
                <a:latin typeface="Aptos" panose="020B0004020202020204" pitchFamily="34" charset="0"/>
                <a:ea typeface="Calibri" panose="020F0502020204030204" pitchFamily="34" charset="0"/>
                <a:cs typeface="Times New Roman" panose="02020603050405020304" pitchFamily="18" charset="0"/>
              </a:rPr>
              <a:t>2. O τύπος είναι ελεύθερος. H λογοκρισία και κάθε άλλο προληπτικό μέτρο απαγορεύονται.</a:t>
            </a:r>
            <a:br>
              <a:rPr lang="el-GR" sz="2400" dirty="0">
                <a:latin typeface="Aptos" panose="020B0004020202020204" pitchFamily="34" charset="0"/>
                <a:ea typeface="Calibri" panose="020F0502020204030204" pitchFamily="34" charset="0"/>
                <a:cs typeface="Times New Roman" panose="02020603050405020304" pitchFamily="18" charset="0"/>
              </a:rPr>
            </a:br>
            <a:r>
              <a:rPr lang="el-GR" sz="2400" dirty="0">
                <a:latin typeface="Aptos" panose="020B0004020202020204" pitchFamily="34" charset="0"/>
                <a:ea typeface="Calibri" panose="020F0502020204030204" pitchFamily="34" charset="0"/>
                <a:cs typeface="Times New Roman" panose="02020603050405020304" pitchFamily="18" charset="0"/>
              </a:rPr>
              <a:t>3. H κατάσχεση εφημερίδων και άλλων εντύπων, είτε πριν από την κυκλοφορία είτε ύστερα από αυτή, απαγορεύεται.</a:t>
            </a:r>
            <a:endParaRPr lang="en-US" sz="24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26" name="Rectangle 25"/>
          <p:cNvSpPr>
            <a:spLocks noGrp="1" noRot="1" noChangeAspect="1" noMove="1" noResize="1" noEditPoints="1" noAdjustHandles="1" noChangeArrowheads="1" noChangeShapeType="1" noTextEdit="1"/>
          </p:cNvSpPr>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6"/>
          <p:cNvSpPr>
            <a:spLocks noGrp="1" noRot="1" noChangeAspect="1" noMove="1" noResize="1" noEditPoints="1" noAdjustHandles="1" noChangeArrowheads="1" noChangeShapeType="1" noTextEdit="1"/>
          </p:cNvSpPr>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p:cNvPicPr>
            <a:picLocks noChangeAspect="1"/>
          </p:cNvPicPr>
          <p:nvPr/>
        </p:nvPicPr>
        <p:blipFill rotWithShape="1">
          <a:blip r:embed="rId2" cstate="print">
            <a:extLst>
              <a:ext uri="{28A0092B-C50C-407E-A947-70E740481C1C}">
                <a14:useLocalDpi xmlns:a14="http://schemas.microsoft.com/office/drawing/2010/main" val="0"/>
              </a:ext>
            </a:extLst>
          </a:blip>
          <a:srcRect l="19411" r="13575" b="-3"/>
          <a:stretch>
            <a:fillRect/>
          </a:stretch>
        </p:blipFill>
        <p:spPr>
          <a:xfrm>
            <a:off x="811052" y="804661"/>
            <a:ext cx="4480560" cy="5248656"/>
          </a:xfrm>
          <a:prstGeom prst="rect">
            <a:avLst/>
          </a:prstGeom>
          <a:effectLst/>
        </p:spPr>
      </p:pic>
      <p:sp>
        <p:nvSpPr>
          <p:cNvPr id="4" name="TextBox 3"/>
          <p:cNvSpPr txBox="1"/>
          <p:nvPr/>
        </p:nvSpPr>
        <p:spPr>
          <a:xfrm>
            <a:off x="6966858" y="413658"/>
            <a:ext cx="4561114" cy="523220"/>
          </a:xfrm>
          <a:prstGeom prst="rect">
            <a:avLst/>
          </a:prstGeom>
          <a:noFill/>
        </p:spPr>
        <p:txBody>
          <a:bodyPr wrap="square" rtlCol="0">
            <a:spAutoFit/>
          </a:bodyPr>
          <a:lstStyle/>
          <a:p>
            <a:pPr algn="ctr"/>
            <a:r>
              <a:rPr lang="el-GR" sz="2800" dirty="0">
                <a:latin typeface="Aptos" panose="020B0004020202020204" pitchFamily="34" charset="0"/>
              </a:rPr>
              <a:t>Σύνταγμα της Ελλάδας</a:t>
            </a:r>
            <a:endParaRPr lang="en-US" sz="2800" dirty="0">
              <a:latin typeface="Aptos" panose="020B00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ctrTitle"/>
          </p:nvPr>
        </p:nvSpPr>
        <p:spPr>
          <a:xfrm>
            <a:off x="6291943" y="772886"/>
            <a:ext cx="5823857" cy="5769429"/>
          </a:xfrm>
          <a:noFill/>
        </p:spPr>
        <p:txBody>
          <a:bodyPr>
            <a:noAutofit/>
          </a:bodyPr>
          <a:lstStyle/>
          <a:p>
            <a:pPr marL="0" marR="0" algn="l">
              <a:lnSpc>
                <a:spcPct val="120000"/>
              </a:lnSpc>
              <a:spcAft>
                <a:spcPts val="800"/>
              </a:spcAft>
            </a:pPr>
            <a:r>
              <a:rPr lang="el-GR" sz="1900" dirty="0">
                <a:latin typeface="Aptos" panose="020B0004020202020204" pitchFamily="34" charset="0"/>
                <a:ea typeface="Calibri" panose="020F0502020204030204" pitchFamily="34" charset="0"/>
                <a:cs typeface="Times New Roman" panose="02020603050405020304" pitchFamily="18" charset="0"/>
              </a:rPr>
              <a:t>Άρθρο 14: (Ελευθερία του Τύπου)</a:t>
            </a:r>
            <a:br>
              <a:rPr lang="el-GR" sz="1900" dirty="0">
                <a:latin typeface="Aptos" panose="020B0004020202020204" pitchFamily="34" charset="0"/>
                <a:ea typeface="Calibri" panose="020F0502020204030204" pitchFamily="34" charset="0"/>
                <a:cs typeface="Times New Roman" panose="02020603050405020304" pitchFamily="18" charset="0"/>
              </a:rPr>
            </a:br>
            <a:r>
              <a:rPr lang="el-GR" sz="1900" dirty="0" err="1">
                <a:latin typeface="Aptos" panose="020B0004020202020204" pitchFamily="34" charset="0"/>
                <a:ea typeface="Calibri" panose="020F0502020204030204" pitchFamily="34" charset="0"/>
                <a:cs typeface="Times New Roman" panose="02020603050405020304" pitchFamily="18" charset="0"/>
              </a:rPr>
              <a:t>Kατ</a:t>
            </a:r>
            <a:r>
              <a:rPr lang="el-GR" sz="1900" dirty="0">
                <a:latin typeface="Aptos" panose="020B0004020202020204" pitchFamily="34" charset="0"/>
                <a:ea typeface="Calibri" panose="020F0502020204030204" pitchFamily="34" charset="0"/>
                <a:cs typeface="Times New Roman" panose="02020603050405020304" pitchFamily="18" charset="0"/>
              </a:rPr>
              <a:t>' εξαίρεση επιτρέπεται η κατάσχεση, με παραγγελία του εισαγγελέα, μετά την κυκλοφορία:</a:t>
            </a:r>
            <a:br>
              <a:rPr lang="el-GR" sz="1900" dirty="0">
                <a:latin typeface="Aptos" panose="020B0004020202020204" pitchFamily="34" charset="0"/>
                <a:ea typeface="Calibri" panose="020F0502020204030204" pitchFamily="34" charset="0"/>
                <a:cs typeface="Times New Roman" panose="02020603050405020304" pitchFamily="18" charset="0"/>
              </a:rPr>
            </a:br>
            <a:r>
              <a:rPr lang="el-GR" sz="1900" dirty="0">
                <a:latin typeface="Aptos" panose="020B0004020202020204" pitchFamily="34" charset="0"/>
                <a:ea typeface="Calibri" panose="020F0502020204030204" pitchFamily="34" charset="0"/>
                <a:cs typeface="Times New Roman" panose="02020603050405020304" pitchFamily="18" charset="0"/>
              </a:rPr>
              <a:t>α) για προσβολή της χριστιανικής και κάθε άλλης γνωστής θρησκείας,</a:t>
            </a:r>
            <a:br>
              <a:rPr lang="el-GR" sz="1900" dirty="0">
                <a:latin typeface="Aptos" panose="020B0004020202020204" pitchFamily="34" charset="0"/>
                <a:ea typeface="Calibri" panose="020F0502020204030204" pitchFamily="34" charset="0"/>
                <a:cs typeface="Times New Roman" panose="02020603050405020304" pitchFamily="18" charset="0"/>
              </a:rPr>
            </a:br>
            <a:r>
              <a:rPr lang="el-GR" sz="1900" dirty="0">
                <a:latin typeface="Aptos" panose="020B0004020202020204" pitchFamily="34" charset="0"/>
                <a:ea typeface="Calibri" panose="020F0502020204030204" pitchFamily="34" charset="0"/>
                <a:cs typeface="Times New Roman" panose="02020603050405020304" pitchFamily="18" charset="0"/>
              </a:rPr>
              <a:t>β) για προσβολή του προσώπου του Προέδρου της Δημοκρατίας,</a:t>
            </a:r>
            <a:br>
              <a:rPr lang="el-GR" sz="1900" dirty="0">
                <a:latin typeface="Aptos" panose="020B0004020202020204" pitchFamily="34" charset="0"/>
                <a:ea typeface="Calibri" panose="020F0502020204030204" pitchFamily="34" charset="0"/>
                <a:cs typeface="Times New Roman" panose="02020603050405020304" pitchFamily="18" charset="0"/>
              </a:rPr>
            </a:br>
            <a:r>
              <a:rPr lang="el-GR" sz="1900" dirty="0">
                <a:latin typeface="Aptos" panose="020B0004020202020204" pitchFamily="34" charset="0"/>
                <a:ea typeface="Calibri" panose="020F0502020204030204" pitchFamily="34" charset="0"/>
                <a:cs typeface="Times New Roman" panose="02020603050405020304" pitchFamily="18" charset="0"/>
              </a:rPr>
              <a:t>γ) για δημοσίευμα που αποκαλύπτει πληροφορίες για τη σύνθεση, τον εξοπλισμό και τη διάταξη των ενόπλων δυνάμεων ή την οχύρωση της </a:t>
            </a:r>
            <a:r>
              <a:rPr lang="el-GR" sz="1900" dirty="0" err="1">
                <a:latin typeface="Aptos" panose="020B0004020202020204" pitchFamily="34" charset="0"/>
                <a:ea typeface="Calibri" panose="020F0502020204030204" pitchFamily="34" charset="0"/>
                <a:cs typeface="Times New Roman" panose="02020603050405020304" pitchFamily="18" charset="0"/>
              </a:rPr>
              <a:t>Xώρας</a:t>
            </a:r>
            <a:r>
              <a:rPr lang="el-GR" sz="1900" dirty="0">
                <a:latin typeface="Aptos" panose="020B0004020202020204" pitchFamily="34" charset="0"/>
                <a:ea typeface="Calibri" panose="020F0502020204030204" pitchFamily="34" charset="0"/>
                <a:cs typeface="Times New Roman" panose="02020603050405020304" pitchFamily="18" charset="0"/>
              </a:rPr>
              <a:t> ή που έχει σκοπό τη βίαιη ανατροπή του πολιτεύματος ή στρέφεται κατά της εδαφικής ακεραιότητας του </a:t>
            </a:r>
            <a:r>
              <a:rPr lang="el-GR" sz="1900" dirty="0" err="1">
                <a:latin typeface="Aptos" panose="020B0004020202020204" pitchFamily="34" charset="0"/>
                <a:ea typeface="Calibri" panose="020F0502020204030204" pitchFamily="34" charset="0"/>
                <a:cs typeface="Times New Roman" panose="02020603050405020304" pitchFamily="18" charset="0"/>
              </a:rPr>
              <a:t>Kράτους</a:t>
            </a:r>
            <a:r>
              <a:rPr lang="el-GR" sz="1900" dirty="0">
                <a:latin typeface="Aptos" panose="020B0004020202020204" pitchFamily="34" charset="0"/>
                <a:ea typeface="Calibri" panose="020F0502020204030204" pitchFamily="34" charset="0"/>
                <a:cs typeface="Times New Roman" panose="02020603050405020304" pitchFamily="18" charset="0"/>
              </a:rPr>
              <a:t>,</a:t>
            </a:r>
            <a:br>
              <a:rPr lang="el-GR" sz="1900" dirty="0">
                <a:latin typeface="Aptos" panose="020B0004020202020204" pitchFamily="34" charset="0"/>
                <a:ea typeface="Calibri" panose="020F0502020204030204" pitchFamily="34" charset="0"/>
                <a:cs typeface="Times New Roman" panose="02020603050405020304" pitchFamily="18" charset="0"/>
              </a:rPr>
            </a:br>
            <a:r>
              <a:rPr lang="el-GR" sz="1900" dirty="0">
                <a:latin typeface="Aptos" panose="020B0004020202020204" pitchFamily="34" charset="0"/>
                <a:ea typeface="Calibri" panose="020F0502020204030204" pitchFamily="34" charset="0"/>
                <a:cs typeface="Times New Roman" panose="02020603050405020304" pitchFamily="18" charset="0"/>
              </a:rPr>
              <a:t>δ) για άσεμνα δημοσιεύματα που προσβάλλουν ολοφάνερα τη δημόσια αιδώ, στις περιπτώσεις που ορίζει ο νόμος.</a:t>
            </a:r>
            <a:endParaRPr lang="en-US" sz="19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26" name="Rectangle 25"/>
          <p:cNvSpPr>
            <a:spLocks noGrp="1" noRot="1" noChangeAspect="1" noMove="1" noResize="1" noEditPoints="1" noAdjustHandles="1" noChangeArrowheads="1" noChangeShapeType="1" noTextEdit="1"/>
          </p:cNvSpPr>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6"/>
          <p:cNvSpPr>
            <a:spLocks noGrp="1" noRot="1" noChangeAspect="1" noMove="1" noResize="1" noEditPoints="1" noAdjustHandles="1" noChangeArrowheads="1" noChangeShapeType="1" noTextEdit="1"/>
          </p:cNvSpPr>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p:cNvPicPr>
            <a:picLocks noChangeAspect="1"/>
          </p:cNvPicPr>
          <p:nvPr/>
        </p:nvPicPr>
        <p:blipFill rotWithShape="1">
          <a:blip r:embed="rId2" cstate="print">
            <a:extLst>
              <a:ext uri="{28A0092B-C50C-407E-A947-70E740481C1C}">
                <a14:useLocalDpi xmlns:a14="http://schemas.microsoft.com/office/drawing/2010/main" val="0"/>
              </a:ext>
            </a:extLst>
          </a:blip>
          <a:srcRect l="19411" r="13575" b="-3"/>
          <a:stretch>
            <a:fillRect/>
          </a:stretch>
        </p:blipFill>
        <p:spPr>
          <a:xfrm>
            <a:off x="811052" y="804661"/>
            <a:ext cx="4480560" cy="5248656"/>
          </a:xfrm>
          <a:prstGeom prst="rect">
            <a:avLst/>
          </a:prstGeom>
          <a:effectLst/>
        </p:spPr>
      </p:pic>
      <p:sp>
        <p:nvSpPr>
          <p:cNvPr id="4" name="TextBox 3"/>
          <p:cNvSpPr txBox="1"/>
          <p:nvPr/>
        </p:nvSpPr>
        <p:spPr>
          <a:xfrm>
            <a:off x="6847115" y="195943"/>
            <a:ext cx="4561114" cy="523220"/>
          </a:xfrm>
          <a:prstGeom prst="rect">
            <a:avLst/>
          </a:prstGeom>
          <a:noFill/>
        </p:spPr>
        <p:txBody>
          <a:bodyPr wrap="square" rtlCol="0">
            <a:spAutoFit/>
          </a:bodyPr>
          <a:lstStyle/>
          <a:p>
            <a:pPr algn="ctr"/>
            <a:r>
              <a:rPr lang="el-GR" sz="2800" dirty="0">
                <a:latin typeface="Aptos" panose="020B0004020202020204" pitchFamily="34" charset="0"/>
              </a:rPr>
              <a:t>Σύνταγμα της Ελλάδας</a:t>
            </a:r>
            <a:endParaRPr lang="en-US" sz="2800" dirty="0">
              <a:latin typeface="Aptos" panose="020B00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p:cNvSpPr>
            <a:spLocks noGrp="1" noRot="1" noChangeAspect="1" noMove="1" noResize="1" noEditPoints="1" noAdjustHandles="1" noChangeArrowheads="1" noChangeShapeType="1" noTextEdit="1"/>
          </p:cNvSpPr>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ln>
        </p:spPr>
        <p:txBody>
          <a:bodyPr/>
          <a:lstStyle/>
          <a:p>
            <a:endParaRPr lang="en-US"/>
          </a:p>
        </p:txBody>
      </p:sp>
      <p:sp useBgFill="1">
        <p:nvSpPr>
          <p:cNvPr id="28" name="Freeform: Shape 27"/>
          <p:cNvSpPr>
            <a:spLocks noGrp="1" noRot="1" noChangeAspect="1" noMove="1" noResize="1" noEditPoints="1" noAdjustHandles="1" noChangeArrowheads="1" noChangeShapeType="1" noTextEdit="1"/>
          </p:cNvSpPr>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ln>
        </p:spPr>
        <p:txBody>
          <a:bodyPr/>
          <a:lstStyle/>
          <a:p>
            <a:endParaRPr lang="en-US" dirty="0"/>
          </a:p>
        </p:txBody>
      </p:sp>
      <p:sp>
        <p:nvSpPr>
          <p:cNvPr id="30" name="Freeform: Shape 29"/>
          <p:cNvSpPr>
            <a:spLocks noGrp="1" noRot="1" noChangeAspect="1" noMove="1" noResize="1" noEditPoints="1" noAdjustHandles="1" noChangeArrowheads="1" noChangeShapeType="1" noTextEdit="1"/>
          </p:cNvSpPr>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Τίτλος 1"/>
          <p:cNvSpPr>
            <a:spLocks noGrp="1"/>
          </p:cNvSpPr>
          <p:nvPr>
            <p:ph type="title"/>
          </p:nvPr>
        </p:nvSpPr>
        <p:spPr>
          <a:xfrm>
            <a:off x="141514" y="533401"/>
            <a:ext cx="3973286" cy="6052456"/>
          </a:xfrm>
        </p:spPr>
        <p:txBody>
          <a:bodyPr vert="horz" lIns="91440" tIns="45720" rIns="91440" bIns="45720" rtlCol="0" anchor="b">
            <a:noAutofit/>
          </a:bodyPr>
          <a:lstStyle/>
          <a:p>
            <a:pPr algn="ctr">
              <a:lnSpc>
                <a:spcPct val="120000"/>
              </a:lnSpc>
            </a:pPr>
            <a:br>
              <a:rPr lang="en-US" sz="2600" b="0" i="0" kern="1200" dirty="0">
                <a:solidFill>
                  <a:schemeClr val="tx1"/>
                </a:solidFill>
                <a:effectLst/>
                <a:latin typeface="Aptos" panose="020B0004020202020204" pitchFamily="34" charset="0"/>
              </a:rPr>
            </a:br>
            <a:br>
              <a:rPr lang="en-US" sz="2600" b="0" i="0" kern="1200" dirty="0">
                <a:solidFill>
                  <a:schemeClr val="tx1"/>
                </a:solidFill>
                <a:effectLst/>
                <a:latin typeface="Aptos" panose="020B0004020202020204" pitchFamily="34" charset="0"/>
              </a:rPr>
            </a:br>
            <a:br>
              <a:rPr lang="en-US" sz="2600" b="0" i="0" kern="1200" dirty="0">
                <a:solidFill>
                  <a:schemeClr val="tx1"/>
                </a:solidFill>
                <a:effectLst/>
                <a:latin typeface="Aptos" panose="020B0004020202020204" pitchFamily="34" charset="0"/>
              </a:rPr>
            </a:br>
            <a:br>
              <a:rPr lang="en-US" sz="2600" b="0" i="0" kern="1200" dirty="0">
                <a:solidFill>
                  <a:schemeClr val="tx1"/>
                </a:solidFill>
                <a:effectLst/>
                <a:latin typeface="Aptos" panose="020B0004020202020204" pitchFamily="34" charset="0"/>
              </a:rPr>
            </a:br>
            <a:r>
              <a:rPr lang="el-GR" sz="2200" b="0" i="0" kern="1200" dirty="0">
                <a:solidFill>
                  <a:schemeClr val="tx1"/>
                </a:solidFill>
                <a:effectLst/>
                <a:latin typeface="Aptos" panose="020B0004020202020204" pitchFamily="34" charset="0"/>
              </a:rPr>
              <a:t>ΑΡΘΡΟ 19</a:t>
            </a:r>
            <a:br>
              <a:rPr lang="el-GR" sz="2200" b="0" i="0" kern="1200" dirty="0">
                <a:solidFill>
                  <a:schemeClr val="tx1"/>
                </a:solidFill>
                <a:effectLst/>
                <a:latin typeface="Aptos" panose="020B0004020202020204" pitchFamily="34" charset="0"/>
              </a:rPr>
            </a:br>
            <a:r>
              <a:rPr lang="el-GR" sz="2200" b="0" i="0" kern="1200" dirty="0">
                <a:solidFill>
                  <a:schemeClr val="tx1"/>
                </a:solidFill>
                <a:effectLst/>
                <a:latin typeface="Aptos" panose="020B0004020202020204" pitchFamily="34" charset="0"/>
              </a:rPr>
              <a:t>Καθένας έχει το δικαίωμα της </a:t>
            </a:r>
            <a:r>
              <a:rPr lang="el-GR" sz="2200" b="1" i="0" kern="1200" dirty="0">
                <a:solidFill>
                  <a:schemeClr val="tx1"/>
                </a:solidFill>
                <a:effectLst/>
                <a:latin typeface="Aptos" panose="020B0004020202020204" pitchFamily="34" charset="0"/>
              </a:rPr>
              <a:t>ελευθερίας της γνώμης και της έκφρασης</a:t>
            </a:r>
            <a:r>
              <a:rPr lang="el-GR" sz="2200" b="0" i="0" kern="1200" dirty="0">
                <a:solidFill>
                  <a:schemeClr val="tx1"/>
                </a:solidFill>
                <a:effectLst/>
                <a:latin typeface="Aptos" panose="020B0004020202020204" pitchFamily="34" charset="0"/>
              </a:rPr>
              <a:t>, που σημαίνει το δικαίωμα να μην υφίσταται δυσμενείς συνέπειες για τις γνώμες του, και το δικαίωμα να αναζητεί, να παίρνει και να διαδίδει πληροφορίες και ιδέες, </a:t>
            </a:r>
            <a:r>
              <a:rPr lang="el-GR" sz="2200" b="1" i="0" kern="1200" dirty="0">
                <a:solidFill>
                  <a:schemeClr val="tx1"/>
                </a:solidFill>
                <a:effectLst/>
                <a:latin typeface="Aptos" panose="020B0004020202020204" pitchFamily="34" charset="0"/>
              </a:rPr>
              <a:t>με οποιοδήποτε μέσο έκφρασης</a:t>
            </a:r>
            <a:r>
              <a:rPr lang="el-GR" sz="2200" b="0" i="0" kern="1200" dirty="0">
                <a:solidFill>
                  <a:schemeClr val="tx1"/>
                </a:solidFill>
                <a:effectLst/>
                <a:latin typeface="Aptos" panose="020B0004020202020204" pitchFamily="34" charset="0"/>
              </a:rPr>
              <a:t>, και από όλο τον κόσμο.</a:t>
            </a:r>
            <a:endParaRPr lang="en-US" sz="2200" kern="1200" dirty="0">
              <a:solidFill>
                <a:schemeClr val="tx1"/>
              </a:solidFill>
              <a:latin typeface="Aptos" panose="020B0004020202020204" pitchFamily="34" charset="0"/>
            </a:endParaRP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115548" y="2460172"/>
            <a:ext cx="6179843" cy="2403272"/>
          </a:xfrm>
          <a:prstGeom prst="rect">
            <a:avLst/>
          </a:prstGeom>
        </p:spPr>
      </p:pic>
      <p:sp>
        <p:nvSpPr>
          <p:cNvPr id="4" name="TextBox 3"/>
          <p:cNvSpPr txBox="1"/>
          <p:nvPr/>
        </p:nvSpPr>
        <p:spPr>
          <a:xfrm>
            <a:off x="4811485" y="653143"/>
            <a:ext cx="6487887" cy="954107"/>
          </a:xfrm>
          <a:prstGeom prst="rect">
            <a:avLst/>
          </a:prstGeom>
          <a:noFill/>
        </p:spPr>
        <p:txBody>
          <a:bodyPr wrap="square" rtlCol="0">
            <a:spAutoFit/>
          </a:bodyPr>
          <a:lstStyle/>
          <a:p>
            <a:pPr algn="ctr">
              <a:spcAft>
                <a:spcPts val="600"/>
              </a:spcAft>
            </a:pPr>
            <a:r>
              <a:rPr lang="el-GR" sz="2800" b="0" i="0" kern="1200" dirty="0">
                <a:solidFill>
                  <a:schemeClr val="tx1"/>
                </a:solidFill>
                <a:effectLst/>
                <a:latin typeface="Candara" panose="020E0502030303020204" pitchFamily="34" charset="0"/>
                <a:ea typeface="+mj-ea"/>
                <a:cs typeface="+mj-cs"/>
              </a:rPr>
              <a:t>ΟΙΚΟΥΜΕΝΙΚΗ ΔΙΑΚΗΡΥΞΗ ΤΩΝ ΔΙΚΑΙΩΜΑΤΩΝ ΤΟΥ ΑΝΘΡΩΠΟΥ</a:t>
            </a:r>
            <a:endParaRPr lang="en-US" sz="2800" dirty="0">
              <a:solidFill>
                <a:srgbClr val="000000"/>
              </a:solidFill>
              <a:latin typeface="Candara" panose="020E0502030303020204" pitchFamily="34" charset="0"/>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p:cNvSpPr>
            <a:spLocks noGrp="1" noRot="1" noChangeAspect="1" noMove="1" noResize="1" noEditPoints="1" noAdjustHandles="1" noChangeArrowheads="1" noChangeShapeType="1" noTextEdit="1"/>
          </p:cNvSpPr>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a:spLocks noGrp="1" noRot="1" noChangeAspect="1" noMove="1" noResize="1" noEditPoints="1" noAdjustHandles="1" noChangeArrowheads="1" noChangeShapeType="1" noTextEdit="1"/>
          </p:cNvSpPr>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p:cNvSpPr>
            <a:spLocks noGrp="1" noRot="1" noChangeAspect="1" noMove="1" noResize="1" noEditPoints="1" noAdjustHandles="1" noChangeArrowheads="1" noChangeShapeType="1" noTextEdit="1"/>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p:cNvSpPr txBox="1"/>
          <p:nvPr/>
        </p:nvSpPr>
        <p:spPr>
          <a:xfrm>
            <a:off x="660041" y="2767106"/>
            <a:ext cx="2880828" cy="3071906"/>
          </a:xfrm>
          <a:prstGeom prst="rect">
            <a:avLst/>
          </a:prstGeom>
        </p:spPr>
        <p:txBody>
          <a:bodyPr vert="horz" lIns="91440" tIns="45720" rIns="91440" bIns="45720" rtlCol="0" anchor="t">
            <a:normAutofit fontScale="92500" lnSpcReduction="10000"/>
          </a:bodyPr>
          <a:lstStyle/>
          <a:p>
            <a:pPr algn="ctr">
              <a:lnSpc>
                <a:spcPct val="130000"/>
              </a:lnSpc>
              <a:spcBef>
                <a:spcPct val="0"/>
              </a:spcBef>
              <a:spcAft>
                <a:spcPts val="600"/>
              </a:spcAft>
            </a:pPr>
            <a:r>
              <a:rPr lang="en-US" sz="3400" kern="1200" dirty="0" err="1">
                <a:solidFill>
                  <a:srgbClr val="FFFFFF"/>
                </a:solidFill>
                <a:latin typeface="Aptos" panose="020B0004020202020204" pitchFamily="34" charset="0"/>
                <a:ea typeface="+mj-ea"/>
                <a:cs typeface="+mj-cs"/>
              </a:rPr>
              <a:t>Άρθρο</a:t>
            </a:r>
            <a:r>
              <a:rPr lang="en-US" sz="3400" kern="1200" dirty="0">
                <a:solidFill>
                  <a:srgbClr val="FFFFFF"/>
                </a:solidFill>
                <a:latin typeface="Aptos" panose="020B0004020202020204" pitchFamily="34" charset="0"/>
                <a:ea typeface="+mj-ea"/>
                <a:cs typeface="+mj-cs"/>
              </a:rPr>
              <a:t> 10 – </a:t>
            </a:r>
            <a:r>
              <a:rPr lang="en-US" sz="3400" kern="1200" dirty="0" err="1">
                <a:solidFill>
                  <a:srgbClr val="FFFFFF"/>
                </a:solidFill>
                <a:latin typeface="Aptos" panose="020B0004020202020204" pitchFamily="34" charset="0"/>
                <a:ea typeface="+mj-ea"/>
                <a:cs typeface="+mj-cs"/>
              </a:rPr>
              <a:t>Ευρω</a:t>
            </a:r>
            <a:r>
              <a:rPr lang="en-US" sz="3400" kern="1200" dirty="0">
                <a:solidFill>
                  <a:srgbClr val="FFFFFF"/>
                </a:solidFill>
                <a:latin typeface="Aptos" panose="020B0004020202020204" pitchFamily="34" charset="0"/>
                <a:ea typeface="+mj-ea"/>
                <a:cs typeface="+mj-cs"/>
              </a:rPr>
              <a:t>παϊκή Σύμβαση Δικαιωμάτων του Ανθρώπου</a:t>
            </a:r>
          </a:p>
        </p:txBody>
      </p:sp>
      <p:pic>
        <p:nvPicPr>
          <p:cNvPr id="3" name="Εικόνα 2"/>
          <p:cNvPicPr>
            <a:picLocks noChangeAspect="1"/>
          </p:cNvPicPr>
          <p:nvPr/>
        </p:nvPicPr>
        <p:blipFill rotWithShape="1">
          <a:blip r:embed="rId2">
            <a:extLst>
              <a:ext uri="{28A0092B-C50C-407E-A947-70E740481C1C}">
                <a14:useLocalDpi xmlns:a14="http://schemas.microsoft.com/office/drawing/2010/main" val="0"/>
              </a:ext>
            </a:extLst>
          </a:blip>
          <a:srcRect l="62143" t="36712" r="9197" b="23129"/>
          <a:stretch>
            <a:fillRect/>
          </a:stretch>
        </p:blipFill>
        <p:spPr>
          <a:xfrm>
            <a:off x="4354287" y="581380"/>
            <a:ext cx="7572874" cy="596883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2"/>
          <a:srcRect l="4553" t="9524" r="6250" b="42540"/>
          <a:stretch>
            <a:fillRect/>
          </a:stretch>
        </p:blipFill>
        <p:spPr>
          <a:xfrm>
            <a:off x="0" y="1811615"/>
            <a:ext cx="12192000" cy="3685671"/>
          </a:xfrm>
          <a:prstGeom prst="rect">
            <a:avLst/>
          </a:prstGeom>
        </p:spPr>
      </p:pic>
      <p:sp>
        <p:nvSpPr>
          <p:cNvPr id="4" name="TextBox 3"/>
          <p:cNvSpPr txBox="1"/>
          <p:nvPr/>
        </p:nvSpPr>
        <p:spPr>
          <a:xfrm>
            <a:off x="2764971" y="805543"/>
            <a:ext cx="7130143" cy="369332"/>
          </a:xfrm>
          <a:prstGeom prst="rect">
            <a:avLst/>
          </a:prstGeom>
          <a:noFill/>
        </p:spPr>
        <p:txBody>
          <a:bodyPr wrap="square" rtlCol="0">
            <a:spAutoFit/>
          </a:bodyPr>
          <a:lstStyle/>
          <a:p>
            <a:pPr algn="ctr"/>
            <a:r>
              <a:rPr lang="el-GR" b="1" i="0">
                <a:solidFill>
                  <a:srgbClr val="343D55"/>
                </a:solidFill>
                <a:effectLst/>
                <a:latin typeface="Roboto-700"/>
              </a:rPr>
              <a:t>Χάρτης των Θεμελιωδών Δικαιωμάτων της ΕΕ</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lnSpc>
                <a:spcPct val="100000"/>
              </a:lnSpc>
            </a:pPr>
            <a:r>
              <a:rPr lang="el-GR" sz="4000" dirty="0">
                <a:latin typeface="Aptos" panose="020B0004020202020204" pitchFamily="34" charset="0"/>
              </a:rPr>
              <a:t>Γιατί είναι σημαντική η ελευθερία του τύπου και της έκφρασης σε μια δημοκρατική κοινωνία;</a:t>
            </a:r>
            <a:endParaRPr lang="en-US" sz="4000" dirty="0">
              <a:latin typeface="Aptos" panose="020B00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ctr">
              <a:lnSpc>
                <a:spcPct val="100000"/>
              </a:lnSpc>
            </a:pPr>
            <a:r>
              <a:rPr lang="el-GR" sz="4000" dirty="0">
                <a:latin typeface="Aptos" panose="020B0004020202020204" pitchFamily="34" charset="0"/>
              </a:rPr>
              <a:t>Είναι ένα μέσο διασφάλισης της ελεύθερης διακίνησης των ιδεών και λογοδοσίας των αρχών. Τι σημαίνει αυτό;</a:t>
            </a:r>
            <a:endParaRPr lang="en-US" sz="4000" dirty="0">
              <a:latin typeface="Aptos" panose="020B00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445750" cy="3319462"/>
          </a:xfrm>
        </p:spPr>
        <p:txBody>
          <a:bodyPr>
            <a:normAutofit fontScale="90000"/>
          </a:bodyPr>
          <a:lstStyle/>
          <a:p>
            <a:pPr algn="ctr">
              <a:lnSpc>
                <a:spcPct val="120000"/>
              </a:lnSpc>
            </a:pPr>
            <a:r>
              <a:rPr lang="el-GR" sz="4000" dirty="0">
                <a:latin typeface="Aptos" panose="020B0004020202020204" pitchFamily="34" charset="0"/>
              </a:rPr>
              <a:t>Σημαίνει ότι η </a:t>
            </a:r>
            <a:r>
              <a:rPr lang="el-GR" sz="4000" b="1" dirty="0">
                <a:latin typeface="Aptos" panose="020B0004020202020204" pitchFamily="34" charset="0"/>
              </a:rPr>
              <a:t>διαφωνία και η αντιπαράθεση</a:t>
            </a:r>
            <a:br>
              <a:rPr lang="el-GR" sz="4000" b="1" dirty="0">
                <a:latin typeface="Aptos" panose="020B0004020202020204" pitchFamily="34" charset="0"/>
              </a:rPr>
            </a:br>
            <a:r>
              <a:rPr lang="el-GR" sz="4000" b="1" dirty="0">
                <a:latin typeface="Aptos" panose="020B0004020202020204" pitchFamily="34" charset="0"/>
              </a:rPr>
              <a:t>είναι στον πυρήνα της ελευθερίας του τύπου και της έκφρασης</a:t>
            </a:r>
            <a:r>
              <a:rPr lang="el-GR" sz="4000" dirty="0">
                <a:latin typeface="Aptos" panose="020B0004020202020204" pitchFamily="34" charset="0"/>
              </a:rPr>
              <a:t>. Διότι φυσικά δεν τίθεται ζήτημα</a:t>
            </a:r>
            <a:br>
              <a:rPr lang="el-GR" sz="4000" dirty="0">
                <a:latin typeface="Aptos" panose="020B0004020202020204" pitchFamily="34" charset="0"/>
              </a:rPr>
            </a:br>
            <a:r>
              <a:rPr lang="el-GR" sz="4000" dirty="0">
                <a:latin typeface="Aptos" panose="020B0004020202020204" pitchFamily="34" charset="0"/>
              </a:rPr>
              <a:t>ελευθερίας του τύπου και της έκφρασης όταν όλοι συμφωνούμε.</a:t>
            </a:r>
            <a:endParaRPr lang="en-US" sz="4000" dirty="0">
              <a:latin typeface="Aptos" panose="020B00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5944" y="664029"/>
            <a:ext cx="11615056" cy="5769428"/>
          </a:xfrm>
        </p:spPr>
        <p:txBody>
          <a:bodyPr>
            <a:normAutofit/>
          </a:bodyPr>
          <a:lstStyle/>
          <a:p>
            <a:pPr algn="ctr">
              <a:lnSpc>
                <a:spcPct val="120000"/>
              </a:lnSpc>
            </a:pPr>
            <a:r>
              <a:rPr lang="el-GR" sz="2800" dirty="0">
                <a:latin typeface="Aptos" panose="020B0004020202020204" pitchFamily="34" charset="0"/>
              </a:rPr>
              <a:t>Όπως λέει το ΕΔΑΔ [</a:t>
            </a:r>
            <a:r>
              <a:rPr lang="el-GR" sz="2800" dirty="0" err="1">
                <a:latin typeface="Aptos" panose="020B0004020202020204" pitchFamily="34" charset="0"/>
              </a:rPr>
              <a:t>απόφ</a:t>
            </a:r>
            <a:r>
              <a:rPr lang="el-GR" sz="2800" dirty="0">
                <a:latin typeface="Aptos" panose="020B0004020202020204" pitchFamily="34" charset="0"/>
              </a:rPr>
              <a:t>. </a:t>
            </a:r>
            <a:r>
              <a:rPr lang="el-GR" sz="2800" dirty="0" err="1">
                <a:latin typeface="Aptos" panose="020B0004020202020204" pitchFamily="34" charset="0"/>
              </a:rPr>
              <a:t>Handyside</a:t>
            </a:r>
            <a:r>
              <a:rPr lang="el-GR" sz="2800" dirty="0">
                <a:latin typeface="Aptos" panose="020B0004020202020204" pitchFamily="34" charset="0"/>
              </a:rPr>
              <a:t> εναντίον Ηνωμένου Βασιλείου], η ελευθερία της έκφρασης </a:t>
            </a:r>
            <a:r>
              <a:rPr lang="el-GR" sz="2800" b="1" dirty="0">
                <a:latin typeface="Aptos" panose="020B0004020202020204" pitchFamily="34" charset="0"/>
              </a:rPr>
              <a:t>αποτελεί ένα από τα απαραίτητα θεμέλια μιας [δημοκρατικής] κοινωνίας</a:t>
            </a:r>
            <a:r>
              <a:rPr lang="el-GR" sz="2800" dirty="0">
                <a:latin typeface="Aptos" panose="020B0004020202020204" pitchFamily="34" charset="0"/>
              </a:rPr>
              <a:t>, ένας από τους βασικούς όρους για την εξέλιξη και ανάπτυξη κάθε ανθρώπου. Υποκείμενη στο Άρθρο 10 (2), η ελευθερία της έκφρασης εφαρμόζεται όχι μόνο στην «πληροφορία» ή στις «ιδέες/απόψεις», οι οποίες γίνονται </a:t>
            </a:r>
            <a:r>
              <a:rPr lang="el-GR" sz="2800" u="sng" dirty="0">
                <a:latin typeface="Aptos" panose="020B0004020202020204" pitchFamily="34" charset="0"/>
              </a:rPr>
              <a:t>ευμενώς αποδεκτές ή θεωρούνται αβλαβείς ή αδιάφορες , </a:t>
            </a:r>
            <a:r>
              <a:rPr lang="el-GR" sz="2800" b="1" u="sng" dirty="0">
                <a:latin typeface="Aptos" panose="020B0004020202020204" pitchFamily="34" charset="0"/>
              </a:rPr>
              <a:t>αλλά και σε αυτές που προσβάλλουν, σοκάρουν ή διαταράσσουν το Κράτος ή οποιονδήποτε άλλο τομέα του κοινού</a:t>
            </a:r>
            <a:r>
              <a:rPr lang="el-GR" sz="2800" dirty="0">
                <a:latin typeface="Aptos" panose="020B0004020202020204" pitchFamily="34" charset="0"/>
              </a:rPr>
              <a:t>. </a:t>
            </a:r>
            <a:r>
              <a:rPr lang="el-GR" sz="2800" u="sng" dirty="0">
                <a:latin typeface="Aptos" panose="020B0004020202020204" pitchFamily="34" charset="0"/>
              </a:rPr>
              <a:t>Τέτοιου είδους είναι οι απαιτήσεις του πλουραλισμού, της ανοχής και της ευρύτητας του πνεύματος, χωρίς τις οποίες δεν υπάρχει «δημοκρατική κοινωνία».</a:t>
            </a:r>
            <a:endParaRPr lang="en-US" sz="2800" u="sng" dirty="0">
              <a:latin typeface="Aptos" panose="020B00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r>
              <a:rPr lang="el-GR">
                <a:solidFill>
                  <a:schemeClr val="tx1">
                    <a:lumMod val="85000"/>
                    <a:lumOff val="15000"/>
                  </a:schemeClr>
                </a:solidFill>
              </a:rPr>
              <a:t>Τι είναι η Ηθική;</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289229" y="864108"/>
            <a:ext cx="5910677" cy="5120640"/>
          </a:xfrm>
        </p:spPr>
        <p:txBody>
          <a:bodyPr>
            <a:normAutofit fontScale="77500" lnSpcReduction="20000"/>
          </a:bodyPr>
          <a:lstStyle/>
          <a:p>
            <a:pPr>
              <a:lnSpc>
                <a:spcPct val="110000"/>
              </a:lnSpc>
            </a:pPr>
            <a:r>
              <a:rPr lang="el-GR" dirty="0">
                <a:solidFill>
                  <a:schemeClr val="tx1"/>
                </a:solidFill>
                <a:latin typeface="Aptos"/>
              </a:rPr>
              <a:t>Ετυμολογία: ήθος &lt; αρχαία ελληνική </a:t>
            </a:r>
            <a:r>
              <a:rPr lang="el-GR" dirty="0" err="1">
                <a:solidFill>
                  <a:schemeClr val="tx1"/>
                </a:solidFill>
                <a:latin typeface="Aptos"/>
              </a:rPr>
              <a:t>ἦθος</a:t>
            </a:r>
            <a:r>
              <a:rPr lang="el-GR" dirty="0">
                <a:solidFill>
                  <a:schemeClr val="tx1"/>
                </a:solidFill>
                <a:latin typeface="Aptos"/>
              </a:rPr>
              <a:t> (χαρακτήρας) &lt; </a:t>
            </a:r>
            <a:r>
              <a:rPr lang="el-GR" dirty="0" err="1">
                <a:solidFill>
                  <a:schemeClr val="tx1"/>
                </a:solidFill>
                <a:latin typeface="Aptos"/>
              </a:rPr>
              <a:t>ἔθος</a:t>
            </a:r>
            <a:r>
              <a:rPr lang="el-GR" dirty="0">
                <a:solidFill>
                  <a:schemeClr val="tx1"/>
                </a:solidFill>
                <a:latin typeface="Aptos"/>
              </a:rPr>
              <a:t> (συνήθεια)</a:t>
            </a:r>
            <a:endParaRPr lang="el-GR" dirty="0">
              <a:solidFill>
                <a:schemeClr val="tx1"/>
              </a:solidFill>
            </a:endParaRPr>
          </a:p>
          <a:p>
            <a:pPr>
              <a:lnSpc>
                <a:spcPct val="110000"/>
              </a:lnSpc>
            </a:pPr>
            <a:r>
              <a:rPr lang="el-GR" dirty="0">
                <a:solidFill>
                  <a:schemeClr val="tx1"/>
                </a:solidFill>
                <a:latin typeface="Aptos"/>
              </a:rPr>
              <a:t>Σύμφωνα με τον Αριστοτέλη, τις  ηθικές αρετές τις αποκτά ο άνθρωπος με τον εθισμό (εξ έθους), τη συνήθεια, την άσκηση σε ένα συγκεκριμένο τρόπο συμπεριφοράς (έθος). Όπως ασκούμαστε για να βελτιωθούμε στα Μαθηματικά, έτσι θα πρέπει να ασκούμαστε και στην Ηθική. </a:t>
            </a:r>
          </a:p>
          <a:p>
            <a:pPr>
              <a:lnSpc>
                <a:spcPct val="110000"/>
              </a:lnSpc>
            </a:pPr>
            <a:r>
              <a:rPr lang="el-GR" dirty="0">
                <a:solidFill>
                  <a:schemeClr val="tx1"/>
                </a:solidFill>
                <a:latin typeface="Aptos"/>
              </a:rPr>
              <a:t>Η Ηθική αποτελεί έναν από τους τρεις βασικούς κλάδους της Φιλοσοφίας [οι άλλοι δύο είναι η Οντολογία-Γνωσιολογία και η Αισθητική].</a:t>
            </a:r>
          </a:p>
          <a:p>
            <a:pPr>
              <a:lnSpc>
                <a:spcPct val="110000"/>
              </a:lnSpc>
            </a:pPr>
            <a:r>
              <a:rPr lang="el-GR" dirty="0">
                <a:solidFill>
                  <a:schemeClr val="tx1"/>
                </a:solidFill>
                <a:latin typeface="Aptos"/>
              </a:rPr>
              <a:t>Η συστηματική έρευνα της ηθικής συμπεριφοράς των ανθρώπων ήρθε σε μια φάση </a:t>
            </a:r>
            <a:r>
              <a:rPr lang="el-GR" b="1" dirty="0">
                <a:solidFill>
                  <a:schemeClr val="tx1"/>
                </a:solidFill>
                <a:latin typeface="Aptos"/>
              </a:rPr>
              <a:t>μεταγενέστερη</a:t>
            </a:r>
            <a:r>
              <a:rPr lang="el-GR" dirty="0">
                <a:solidFill>
                  <a:schemeClr val="tx1"/>
                </a:solidFill>
                <a:latin typeface="Aptos"/>
              </a:rPr>
              <a:t>. Τα πρώτα φιλοσοφικά ερωτήματα αφορούσαν τα ζητήματα αρχής και δημιουργίας του κόσμου και τη φυσική πραγματικότητα γύρω μας. Η μετατόπιση του ενδιαφέροντος από τον εξωτερικό στον εσωτερικό κόσμο αποτελεί μια λογική εξέλιξη, όχι μόνο για την ιστορία του πολιτισμού, αλλά και ειδικότερα για την πνευματική ζωή του καθενός μας [το μικρό παιδί γνωρίζει την πραγματικότητα του κόσμου, ο έφηβος διερευνά τα μεγάλα ζητήματα της ζωής</a:t>
            </a:r>
            <a:r>
              <a:rPr lang="en-US" dirty="0">
                <a:solidFill>
                  <a:schemeClr val="tx1"/>
                </a:solidFill>
                <a:latin typeface="Aptos"/>
              </a:rPr>
              <a:t>]</a:t>
            </a:r>
            <a:r>
              <a:rPr lang="el-GR" dirty="0">
                <a:solidFill>
                  <a:schemeClr val="tx1"/>
                </a:solidFill>
                <a:latin typeface="Aptos"/>
              </a:rPr>
              <a:t>. </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057" y="947057"/>
            <a:ext cx="11397343" cy="4953000"/>
          </a:xfrm>
        </p:spPr>
        <p:txBody>
          <a:bodyPr>
            <a:normAutofit/>
          </a:bodyPr>
          <a:lstStyle/>
          <a:p>
            <a:pPr algn="ctr">
              <a:lnSpc>
                <a:spcPct val="150000"/>
              </a:lnSpc>
            </a:pPr>
            <a:br>
              <a:rPr lang="el-GR" sz="2800" dirty="0">
                <a:latin typeface="Candara" panose="020E0502030303020204" pitchFamily="34" charset="0"/>
              </a:rPr>
            </a:br>
            <a:r>
              <a:rPr lang="el-GR" sz="2800" dirty="0">
                <a:latin typeface="Candara" panose="020E0502030303020204" pitchFamily="34" charset="0"/>
              </a:rPr>
              <a:t>* </a:t>
            </a:r>
            <a:r>
              <a:rPr lang="el-GR" sz="2800" dirty="0">
                <a:latin typeface="Aptos" panose="020B0004020202020204" pitchFamily="34" charset="0"/>
              </a:rPr>
              <a:t>Ενδιαφέρουσα εξαίρεση: Η άρνηση του Ολοκαυτώματος (σύμφωνα με το ΕΔΑΔ, συνιστά κατάχρηση του δικαιώματος ελευθερίας της έκφρασης – άρθρο 17 ΕΣΔΑ).</a:t>
            </a:r>
            <a:br>
              <a:rPr lang="el-GR" sz="2800" dirty="0">
                <a:latin typeface="Aptos" panose="020B0004020202020204" pitchFamily="34" charset="0"/>
              </a:rPr>
            </a:br>
            <a:br>
              <a:rPr lang="el-GR" sz="2800" dirty="0">
                <a:latin typeface="Candara" panose="020E0502030303020204" pitchFamily="34" charset="0"/>
              </a:rPr>
            </a:br>
            <a:endParaRPr lang="en-US" sz="2800" u="sng" dirty="0">
              <a:latin typeface="Candara" panose="020E0502030303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860524" y="4397171"/>
            <a:ext cx="10464734" cy="2047171"/>
          </a:xfrm>
          <a:noFill/>
        </p:spPr>
        <p:txBody>
          <a:bodyPr vert="horz" lIns="91440" tIns="45720" rIns="91440" bIns="45720" rtlCol="0" anchor="b">
            <a:noAutofit/>
          </a:bodyPr>
          <a:lstStyle/>
          <a:p>
            <a:pPr algn="ctr"/>
            <a:r>
              <a:rPr lang="en-US" sz="2100" b="0" i="0" dirty="0">
                <a:effectLst/>
                <a:latin typeface="Aptos" panose="020B0004020202020204" pitchFamily="34" charset="0"/>
                <a:cs typeface="Posterama" panose="020B0504020200020000" pitchFamily="34" charset="0"/>
              </a:rPr>
              <a:t>1</a:t>
            </a:r>
            <a:r>
              <a:rPr lang="en-US" sz="2100" b="0" i="0" baseline="30000" dirty="0">
                <a:effectLst/>
                <a:latin typeface="Aptos" panose="020B0004020202020204" pitchFamily="34" charset="0"/>
                <a:cs typeface="Posterama" panose="020B0504020200020000" pitchFamily="34" charset="0"/>
              </a:rPr>
              <a:t>η</a:t>
            </a:r>
            <a:r>
              <a:rPr lang="en-US" sz="2100" b="0" i="0" dirty="0">
                <a:effectLst/>
                <a:latin typeface="Aptos" panose="020B0004020202020204" pitchFamily="34" charset="0"/>
                <a:cs typeface="Posterama" panose="020B0504020200020000" pitchFamily="34" charset="0"/>
              </a:rPr>
              <a:t> </a:t>
            </a:r>
            <a:r>
              <a:rPr lang="en-US" sz="2100" b="0" i="0" dirty="0" err="1">
                <a:effectLst/>
                <a:latin typeface="Aptos" panose="020B0004020202020204" pitchFamily="34" charset="0"/>
                <a:cs typeface="Posterama" panose="020B0504020200020000" pitchFamily="34" charset="0"/>
              </a:rPr>
              <a:t>Τρο</a:t>
            </a:r>
            <a:r>
              <a:rPr lang="en-US" sz="2100" b="0" i="0" dirty="0">
                <a:effectLst/>
                <a:latin typeface="Aptos" panose="020B0004020202020204" pitchFamily="34" charset="0"/>
                <a:cs typeface="Posterama" panose="020B0504020200020000" pitchFamily="34" charset="0"/>
              </a:rPr>
              <a:t>πολογία – Ανεξιθρησκεία, </a:t>
            </a:r>
            <a:r>
              <a:rPr lang="el-GR" sz="2100" dirty="0">
                <a:latin typeface="Aptos" panose="020B0004020202020204" pitchFamily="34" charset="0"/>
                <a:cs typeface="Posterama" panose="020B0504020200020000" pitchFamily="34" charset="0"/>
              </a:rPr>
              <a:t>ε</a:t>
            </a:r>
            <a:r>
              <a:rPr lang="en-US" sz="2100" b="0" i="0" dirty="0" err="1">
                <a:effectLst/>
                <a:latin typeface="Aptos" panose="020B0004020202020204" pitchFamily="34" charset="0"/>
                <a:cs typeface="Posterama" panose="020B0504020200020000" pitchFamily="34" charset="0"/>
              </a:rPr>
              <a:t>λευθερί</a:t>
            </a:r>
            <a:r>
              <a:rPr lang="en-US" sz="2100" b="0" i="0" dirty="0">
                <a:effectLst/>
                <a:latin typeface="Aptos" panose="020B0004020202020204" pitchFamily="34" charset="0"/>
                <a:cs typeface="Posterama" panose="020B0504020200020000" pitchFamily="34" charset="0"/>
              </a:rPr>
              <a:t>α του τύπου και της έκφρασης</a:t>
            </a:r>
            <a:br>
              <a:rPr lang="en-US" sz="2100" b="0" i="0" dirty="0">
                <a:effectLst/>
                <a:latin typeface="Aptos" panose="020B0004020202020204" pitchFamily="34" charset="0"/>
                <a:cs typeface="Posterama" panose="020B0504020200020000" pitchFamily="34" charset="0"/>
              </a:rPr>
            </a:br>
            <a:br>
              <a:rPr lang="en-US" sz="2100" b="0" i="0" dirty="0">
                <a:effectLst/>
                <a:latin typeface="Aptos" panose="020B0004020202020204" pitchFamily="34" charset="0"/>
                <a:cs typeface="Posterama" panose="020B0504020200020000" pitchFamily="34" charset="0"/>
              </a:rPr>
            </a:br>
            <a:r>
              <a:rPr lang="en-US" sz="2100" b="0" i="0" dirty="0">
                <a:effectLst/>
                <a:latin typeface="Aptos" panose="020B0004020202020204" pitchFamily="34" charset="0"/>
                <a:cs typeface="Posterama" panose="020B0504020200020000" pitchFamily="34" charset="0"/>
              </a:rPr>
              <a:t>Το Κογκρέσο δεν θα εγκρίνει νόμο που θα υποστηρίζει την εγκαθίδρυση θρησκείας ή που θα απαγορεύει την ελεύθερη θρησκευτική λατρεία ή </a:t>
            </a:r>
            <a:r>
              <a:rPr lang="en-US" sz="2100" b="1" i="0" dirty="0">
                <a:effectLst/>
                <a:latin typeface="Aptos" panose="020B0004020202020204" pitchFamily="34" charset="0"/>
                <a:cs typeface="Posterama" panose="020B0504020200020000" pitchFamily="34" charset="0"/>
              </a:rPr>
              <a:t>που θα περιορίζει την ελευθερία του λόγου ή του τύπου </a:t>
            </a:r>
            <a:r>
              <a:rPr lang="en-US" sz="2100" b="0" i="0" dirty="0">
                <a:effectLst/>
                <a:latin typeface="Aptos" panose="020B0004020202020204" pitchFamily="34" charset="0"/>
                <a:cs typeface="Posterama" panose="020B0504020200020000" pitchFamily="34" charset="0"/>
              </a:rPr>
              <a:t>ή το δικαίωμα του λαού να συνέρχεται ειρηνικά και να αιτείται στην Κυβέρνηση σχετικά με την ικανοποίηση παραπόνων του.</a:t>
            </a:r>
            <a:endParaRPr lang="en-US" sz="2100" dirty="0">
              <a:latin typeface="Aptos" panose="020B0004020202020204" pitchFamily="34" charset="0"/>
              <a:cs typeface="Posterama" panose="020B0504020200020000" pitchFamily="34" charset="0"/>
            </a:endParaRPr>
          </a:p>
        </p:txBody>
      </p:sp>
      <p:pic>
        <p:nvPicPr>
          <p:cNvPr id="5" name="Εικόνα 4"/>
          <p:cNvPicPr>
            <a:picLocks noChangeAspect="1"/>
          </p:cNvPicPr>
          <p:nvPr/>
        </p:nvPicPr>
        <p:blipFill rotWithShape="1">
          <a:blip r:embed="rId2">
            <a:extLst>
              <a:ext uri="{28A0092B-C50C-407E-A947-70E740481C1C}">
                <a14:useLocalDpi xmlns:a14="http://schemas.microsoft.com/office/drawing/2010/main" val="0"/>
              </a:ext>
            </a:extLst>
          </a:blip>
          <a:srcRect b="1958"/>
          <a:stretch>
            <a:fillRect/>
          </a:stretch>
        </p:blipFill>
        <p:spPr>
          <a:xfrm>
            <a:off x="2733778" y="166651"/>
            <a:ext cx="6777732" cy="3733675"/>
          </a:xfrm>
          <a:prstGeom prst="rect">
            <a:avLst/>
          </a:prstGeom>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795209" y="4386943"/>
            <a:ext cx="10464734" cy="1741714"/>
          </a:xfrm>
          <a:noFill/>
        </p:spPr>
        <p:txBody>
          <a:bodyPr vert="horz" lIns="91440" tIns="45720" rIns="91440" bIns="45720" rtlCol="0" anchor="b">
            <a:normAutofit/>
          </a:bodyPr>
          <a:lstStyle/>
          <a:p>
            <a:pPr algn="ctr">
              <a:lnSpc>
                <a:spcPct val="100000"/>
              </a:lnSpc>
            </a:pPr>
            <a:r>
              <a:rPr lang="en-US" sz="2100" b="0" i="0" dirty="0">
                <a:effectLst/>
                <a:latin typeface="Aptos" panose="020B0004020202020204" pitchFamily="34" charset="0"/>
                <a:cs typeface="Posterama" panose="020B0504020200020000" pitchFamily="34" charset="0"/>
              </a:rPr>
              <a:t>Η </a:t>
            </a:r>
            <a:r>
              <a:rPr lang="en-US" sz="2100" b="0" i="0" dirty="0" err="1">
                <a:effectLst/>
                <a:latin typeface="Aptos" panose="020B0004020202020204" pitchFamily="34" charset="0"/>
                <a:cs typeface="Posterama" panose="020B0504020200020000" pitchFamily="34" charset="0"/>
              </a:rPr>
              <a:t>ελευθερί</a:t>
            </a:r>
            <a:r>
              <a:rPr lang="en-US" sz="2100" b="0" i="0" dirty="0">
                <a:effectLst/>
                <a:latin typeface="Aptos" panose="020B0004020202020204" pitchFamily="34" charset="0"/>
                <a:cs typeface="Posterama" panose="020B0504020200020000" pitchFamily="34" charset="0"/>
              </a:rPr>
              <a:t>α έκφρασης στις ΗΠΑ έχει υψηλότερη θέση σε σχέση με άλλα δικαιώματα, καθώς η ικανοποίησή τους εξαρτάται από αυτήν. </a:t>
            </a:r>
            <a:r>
              <a:rPr lang="en-US" sz="2100" b="1" i="0" dirty="0" err="1">
                <a:effectLst/>
                <a:latin typeface="Aptos" panose="020B0004020202020204" pitchFamily="34" charset="0"/>
                <a:cs typeface="Posterama" panose="020B0504020200020000" pitchFamily="34" charset="0"/>
              </a:rPr>
              <a:t>Αυτή</a:t>
            </a:r>
            <a:r>
              <a:rPr lang="en-US" sz="2100" b="1" i="0" dirty="0">
                <a:effectLst/>
                <a:latin typeface="Aptos" panose="020B0004020202020204" pitchFamily="34" charset="0"/>
                <a:cs typeface="Posterama" panose="020B0504020200020000" pitchFamily="34" charset="0"/>
              </a:rPr>
              <a:t> είναι η π</a:t>
            </a:r>
            <a:r>
              <a:rPr lang="en-US" sz="2100" b="1" i="0" dirty="0" err="1">
                <a:effectLst/>
                <a:latin typeface="Aptos" panose="020B0004020202020204" pitchFamily="34" charset="0"/>
                <a:cs typeface="Posterama" panose="020B0504020200020000" pitchFamily="34" charset="0"/>
              </a:rPr>
              <a:t>ιο</a:t>
            </a:r>
            <a:r>
              <a:rPr lang="en-US" sz="2100" b="1" i="0" dirty="0">
                <a:effectLst/>
                <a:latin typeface="Aptos" panose="020B0004020202020204" pitchFamily="34" charset="0"/>
                <a:cs typeface="Posterama" panose="020B0504020200020000" pitchFamily="34" charset="0"/>
              </a:rPr>
              <a:t> </a:t>
            </a:r>
            <a:r>
              <a:rPr lang="en-US" sz="2100" b="1" i="0" dirty="0" err="1">
                <a:effectLst/>
                <a:latin typeface="Aptos" panose="020B0004020202020204" pitchFamily="34" charset="0"/>
                <a:cs typeface="Posterama" panose="020B0504020200020000" pitchFamily="34" charset="0"/>
              </a:rPr>
              <a:t>δι</a:t>
            </a:r>
            <a:r>
              <a:rPr lang="en-US" sz="2100" b="1" i="0" dirty="0">
                <a:effectLst/>
                <a:latin typeface="Aptos" panose="020B0004020202020204" pitchFamily="34" charset="0"/>
                <a:cs typeface="Posterama" panose="020B0504020200020000" pitchFamily="34" charset="0"/>
              </a:rPr>
              <a:t>αδεδομένη προσέγγιση στις Ηνωμένες Πολιτείες, όπου η Πρώτη </a:t>
            </a:r>
            <a:r>
              <a:rPr lang="el-GR" sz="2100" b="1" i="0" dirty="0">
                <a:effectLst/>
                <a:latin typeface="Aptos" panose="020B0004020202020204" pitchFamily="34" charset="0"/>
                <a:cs typeface="Posterama" panose="020B0504020200020000" pitchFamily="34" charset="0"/>
              </a:rPr>
              <a:t>Τροπολογία</a:t>
            </a:r>
            <a:r>
              <a:rPr lang="en-US" sz="2100" b="1" i="0" dirty="0">
                <a:effectLst/>
                <a:latin typeface="Aptos" panose="020B0004020202020204" pitchFamily="34" charset="0"/>
                <a:cs typeface="Posterama" panose="020B0504020200020000" pitchFamily="34" charset="0"/>
              </a:rPr>
              <a:t> του Συντάγματος και η νομολογία του Ανωτάτου Δικαστηρίου έχουν κατ’ επανάληψη τονίσει την υπεροχή της ελευθερίας έκφρασης.</a:t>
            </a:r>
            <a:endParaRPr lang="en-US" sz="2100" b="1" dirty="0">
              <a:latin typeface="Aptos" panose="020B0004020202020204" pitchFamily="34" charset="0"/>
              <a:cs typeface="Posterama" panose="020B0504020200020000" pitchFamily="34" charset="0"/>
            </a:endParaRPr>
          </a:p>
        </p:txBody>
      </p:sp>
      <p:pic>
        <p:nvPicPr>
          <p:cNvPr id="5" name="Εικόνα 4"/>
          <p:cNvPicPr>
            <a:picLocks noChangeAspect="1"/>
          </p:cNvPicPr>
          <p:nvPr/>
        </p:nvPicPr>
        <p:blipFill rotWithShape="1">
          <a:blip r:embed="rId2">
            <a:extLst>
              <a:ext uri="{28A0092B-C50C-407E-A947-70E740481C1C}">
                <a14:useLocalDpi xmlns:a14="http://schemas.microsoft.com/office/drawing/2010/main" val="0"/>
              </a:ext>
            </a:extLst>
          </a:blip>
          <a:srcRect b="1958"/>
          <a:stretch>
            <a:fillRect/>
          </a:stretch>
        </p:blipFill>
        <p:spPr>
          <a:xfrm>
            <a:off x="2733778" y="166651"/>
            <a:ext cx="6777732" cy="3733675"/>
          </a:xfrm>
          <a:prstGeom prst="rect">
            <a:avLst/>
          </a:prstGeom>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p:cNvSpPr>
            <a:spLocks noGrp="1"/>
          </p:cNvSpPr>
          <p:nvPr>
            <p:ph type="ctrTitle"/>
          </p:nvPr>
        </p:nvSpPr>
        <p:spPr>
          <a:xfrm>
            <a:off x="6248401" y="2329543"/>
            <a:ext cx="5769428" cy="2231571"/>
          </a:xfrm>
          <a:noFill/>
        </p:spPr>
        <p:txBody>
          <a:bodyPr>
            <a:noAutofit/>
          </a:bodyPr>
          <a:lstStyle/>
          <a:p>
            <a:pPr marL="0" marR="0">
              <a:lnSpc>
                <a:spcPct val="150000"/>
              </a:lnSpc>
              <a:spcAft>
                <a:spcPts val="800"/>
              </a:spcAft>
            </a:pPr>
            <a:r>
              <a:rPr lang="el-GR" sz="2400" dirty="0">
                <a:latin typeface="Aptos" panose="020B0004020202020204" pitchFamily="34" charset="0"/>
                <a:ea typeface="Calibri" panose="020F0502020204030204" pitchFamily="34" charset="0"/>
                <a:cs typeface="Times New Roman" panose="02020603050405020304" pitchFamily="18" charset="0"/>
              </a:rPr>
              <a:t>Στα περισσότερα νομικά συστήματα, ωστόσο, η ελευθερία του τύπου και της έκφρασης υφίσταται περιορισμούς. </a:t>
            </a:r>
            <a:endParaRPr lang="en-US" sz="24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26" name="Rectangle 25"/>
          <p:cNvSpPr>
            <a:spLocks noGrp="1" noRot="1" noChangeAspect="1" noMove="1" noResize="1" noEditPoints="1" noAdjustHandles="1" noChangeArrowheads="1" noChangeShapeType="1" noTextEdit="1"/>
          </p:cNvSpPr>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6"/>
          <p:cNvSpPr>
            <a:spLocks noGrp="1" noRot="1" noChangeAspect="1" noMove="1" noResize="1" noEditPoints="1" noAdjustHandles="1" noChangeArrowheads="1" noChangeShapeType="1" noTextEdit="1"/>
          </p:cNvSpPr>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p:cNvPicPr>
            <a:picLocks noChangeAspect="1"/>
          </p:cNvPicPr>
          <p:nvPr/>
        </p:nvPicPr>
        <p:blipFill rotWithShape="1">
          <a:blip r:embed="rId2">
            <a:extLst>
              <a:ext uri="{28A0092B-C50C-407E-A947-70E740481C1C}">
                <a14:useLocalDpi xmlns:a14="http://schemas.microsoft.com/office/drawing/2010/main" val="0"/>
              </a:ext>
            </a:extLst>
          </a:blip>
          <a:srcRect l="21699" r="21699"/>
          <a:stretch>
            <a:fillRect/>
          </a:stretch>
        </p:blipFill>
        <p:spPr>
          <a:xfrm>
            <a:off x="811052" y="804661"/>
            <a:ext cx="4480560" cy="5248656"/>
          </a:xfrm>
          <a:prstGeom prst="rect">
            <a:avLst/>
          </a:prstGeom>
          <a:effectLst/>
        </p:spPr>
      </p:pic>
      <p:sp>
        <p:nvSpPr>
          <p:cNvPr id="4" name="TextBox 3"/>
          <p:cNvSpPr txBox="1"/>
          <p:nvPr/>
        </p:nvSpPr>
        <p:spPr>
          <a:xfrm>
            <a:off x="6792687" y="1251857"/>
            <a:ext cx="4561114" cy="523220"/>
          </a:xfrm>
          <a:prstGeom prst="rect">
            <a:avLst/>
          </a:prstGeom>
          <a:noFill/>
        </p:spPr>
        <p:txBody>
          <a:bodyPr wrap="square" rtlCol="0">
            <a:spAutoFit/>
          </a:bodyPr>
          <a:lstStyle/>
          <a:p>
            <a:pPr algn="ctr"/>
            <a:r>
              <a:rPr lang="el-GR" sz="2800" dirty="0">
                <a:latin typeface="Aptos" panose="020B0004020202020204" pitchFamily="34" charset="0"/>
              </a:rPr>
              <a:t>Περιορισμοί</a:t>
            </a:r>
            <a:endParaRPr lang="en-US" sz="2800" dirty="0">
              <a:latin typeface="Aptos" panose="020B00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3464" y="173737"/>
            <a:ext cx="11457432" cy="6227064"/>
          </a:xfrm>
        </p:spPr>
        <p:txBody>
          <a:bodyPr>
            <a:noAutofit/>
          </a:bodyPr>
          <a:lstStyle/>
          <a:p>
            <a:pPr>
              <a:lnSpc>
                <a:spcPct val="100000"/>
              </a:lnSpc>
              <a:spcBef>
                <a:spcPts val="600"/>
              </a:spcBef>
              <a:spcAft>
                <a:spcPts val="600"/>
              </a:spcAft>
            </a:pPr>
            <a:r>
              <a:rPr lang="el-GR" sz="1800" dirty="0">
                <a:latin typeface="Aptos" panose="020B0004020202020204" pitchFamily="34" charset="0"/>
              </a:rPr>
              <a:t>Περιορισμοί στην Ελευθερία του Τύπου και της Έκφρασης</a:t>
            </a:r>
            <a:r>
              <a:rPr lang="en-US" sz="1800" dirty="0">
                <a:latin typeface="Aptos" panose="020B0004020202020204" pitchFamily="34" charset="0"/>
              </a:rPr>
              <a:t>:</a:t>
            </a:r>
            <a:br>
              <a:rPr lang="el-GR" sz="1800" dirty="0">
                <a:latin typeface="Aptos" panose="020B0004020202020204" pitchFamily="34" charset="0"/>
              </a:rPr>
            </a:br>
            <a:br>
              <a:rPr lang="en-US" sz="1800" dirty="0">
                <a:latin typeface="Aptos" panose="020B0004020202020204" pitchFamily="34" charset="0"/>
              </a:rPr>
            </a:br>
            <a:r>
              <a:rPr lang="el-GR" sz="1800" dirty="0">
                <a:latin typeface="Aptos" panose="020B0004020202020204" pitchFamily="34" charset="0"/>
              </a:rPr>
              <a:t>1. </a:t>
            </a:r>
            <a:r>
              <a:rPr lang="el-GR" sz="1800" b="1" dirty="0">
                <a:latin typeface="Aptos" panose="020B0004020202020204" pitchFamily="34" charset="0"/>
              </a:rPr>
              <a:t>Διασπορά ψευδών ειδήσεων</a:t>
            </a:r>
            <a:r>
              <a:rPr lang="en-US" sz="1800" b="1" dirty="0">
                <a:latin typeface="Aptos" panose="020B0004020202020204" pitchFamily="34" charset="0"/>
              </a:rPr>
              <a:t>:</a:t>
            </a:r>
            <a:r>
              <a:rPr lang="en-US" sz="1800" dirty="0">
                <a:latin typeface="Aptos" panose="020B0004020202020204" pitchFamily="34" charset="0"/>
              </a:rPr>
              <a:t> </a:t>
            </a:r>
            <a:r>
              <a:rPr lang="el-GR" sz="1800" dirty="0">
                <a:latin typeface="Aptos" panose="020B0004020202020204" pitchFamily="34" charset="0"/>
              </a:rPr>
              <a:t>Σύμφωνα με το </a:t>
            </a:r>
            <a:r>
              <a:rPr lang="el-GR" sz="1800" b="1" dirty="0">
                <a:latin typeface="Aptos" panose="020B0004020202020204" pitchFamily="34" charset="0"/>
              </a:rPr>
              <a:t>άρθρο 191 του Ποινικού Κώδικα</a:t>
            </a:r>
            <a:r>
              <a:rPr lang="el-GR" sz="1800" dirty="0">
                <a:latin typeface="Aptos" panose="020B0004020202020204" pitchFamily="34" charset="0"/>
              </a:rPr>
              <a:t>, η διασπορά ψευδών ειδήσεων που μπορούν να προκαλέσουν ανησυχία ή φόβο στο κοινό ή να διαταράξουν την ειρήνη ή τη δημόσια ασφάλεια αποτελεί ποινικό αδίκημα.</a:t>
            </a:r>
            <a:br>
              <a:rPr lang="en-US" sz="1800" dirty="0">
                <a:latin typeface="Aptos" panose="020B0004020202020204" pitchFamily="34" charset="0"/>
              </a:rPr>
            </a:br>
            <a:r>
              <a:rPr lang="el-GR" sz="1800" dirty="0">
                <a:latin typeface="Aptos" panose="020B0004020202020204" pitchFamily="34" charset="0"/>
              </a:rPr>
              <a:t>2. </a:t>
            </a:r>
            <a:r>
              <a:rPr lang="el-GR" sz="1800" b="1" dirty="0">
                <a:latin typeface="Aptos" panose="020B0004020202020204" pitchFamily="34" charset="0"/>
              </a:rPr>
              <a:t>Προσβολή προσωπικότητας και δυσφήμιση</a:t>
            </a:r>
            <a:r>
              <a:rPr lang="en-US" sz="1800" dirty="0">
                <a:latin typeface="Aptos" panose="020B0004020202020204" pitchFamily="34" charset="0"/>
              </a:rPr>
              <a:t>: </a:t>
            </a:r>
            <a:r>
              <a:rPr lang="el-GR" sz="1800" dirty="0">
                <a:latin typeface="Aptos" panose="020B0004020202020204" pitchFamily="34" charset="0"/>
              </a:rPr>
              <a:t>Η δυσφήμιση και η προσβολή της τιμής και της υπόληψης κάποιου αποτελούν αδικήματα. Ορίζονται στον Ποινικό Κώδικα και μπορούν να διωχθούν είτε με αγωγή είτε ποινικά. Η προστασία των δικαιωμάτων αυτών προκύπτει από το Άρθρο 5 του Συντάγματος για την προστασία της προσωπικότητας.</a:t>
            </a:r>
            <a:br>
              <a:rPr lang="en-US" sz="1800" dirty="0">
                <a:latin typeface="Aptos" panose="020B0004020202020204" pitchFamily="34" charset="0"/>
              </a:rPr>
            </a:br>
            <a:r>
              <a:rPr lang="el-GR" sz="1800" dirty="0">
                <a:latin typeface="Aptos" panose="020B0004020202020204" pitchFamily="34" charset="0"/>
              </a:rPr>
              <a:t>3. </a:t>
            </a:r>
            <a:r>
              <a:rPr lang="el-GR" sz="1800" b="1" dirty="0">
                <a:latin typeface="Aptos" panose="020B0004020202020204" pitchFamily="34" charset="0"/>
              </a:rPr>
              <a:t>Προσβολή</a:t>
            </a:r>
            <a:r>
              <a:rPr lang="el-GR" sz="1800" dirty="0">
                <a:latin typeface="Aptos" panose="020B0004020202020204" pitchFamily="34" charset="0"/>
              </a:rPr>
              <a:t> </a:t>
            </a:r>
            <a:r>
              <a:rPr lang="el-GR" sz="1800" b="1" dirty="0">
                <a:latin typeface="Aptos" panose="020B0004020202020204" pitchFamily="34" charset="0"/>
              </a:rPr>
              <a:t>θρησκευτικών συναισθημάτων</a:t>
            </a:r>
            <a:r>
              <a:rPr lang="el-GR" sz="1800" dirty="0">
                <a:latin typeface="Aptos" panose="020B0004020202020204" pitchFamily="34" charset="0"/>
              </a:rPr>
              <a:t>:</a:t>
            </a:r>
            <a:r>
              <a:rPr lang="en-US" sz="1800" dirty="0">
                <a:latin typeface="Aptos" panose="020B0004020202020204" pitchFamily="34" charset="0"/>
              </a:rPr>
              <a:t> </a:t>
            </a:r>
            <a:r>
              <a:rPr lang="el-GR" sz="1800" dirty="0">
                <a:latin typeface="Aptos" panose="020B0004020202020204" pitchFamily="34" charset="0"/>
              </a:rPr>
              <a:t>Το άρθρο 198 του Ποινικού Κώδικα τιμωρεί την κακόβουλη καθύβριση των θρησκευτικών δογμάτων ή συμβόλων.</a:t>
            </a:r>
            <a:br>
              <a:rPr lang="en-US" sz="1800" dirty="0">
                <a:latin typeface="Aptos" panose="020B0004020202020204" pitchFamily="34" charset="0"/>
              </a:rPr>
            </a:br>
            <a:r>
              <a:rPr lang="el-GR" sz="1800" dirty="0">
                <a:latin typeface="Aptos" panose="020B0004020202020204" pitchFamily="34" charset="0"/>
              </a:rPr>
              <a:t>4. </a:t>
            </a:r>
            <a:r>
              <a:rPr lang="el-GR" sz="1800" b="1" dirty="0">
                <a:latin typeface="Aptos" panose="020B0004020202020204" pitchFamily="34" charset="0"/>
              </a:rPr>
              <a:t>Ρητορική μίσους και διακρίσεις:</a:t>
            </a:r>
            <a:r>
              <a:rPr lang="en-US" sz="1800" dirty="0">
                <a:latin typeface="Aptos" panose="020B0004020202020204" pitchFamily="34" charset="0"/>
              </a:rPr>
              <a:t> </a:t>
            </a:r>
            <a:r>
              <a:rPr lang="el-GR" sz="1800" dirty="0">
                <a:latin typeface="Aptos" panose="020B0004020202020204" pitchFamily="34" charset="0"/>
              </a:rPr>
              <a:t>Η δημόσια προτροπή σε βία ή μίσος κατά ομάδων ή ατόμων με βάση τη φυλή, τη θρησκεία, την εθνικότητα, ή τον σεξουαλικό προσανατολισμό τιμωρείται σύμφωνα με τον </a:t>
            </a:r>
            <a:r>
              <a:rPr lang="el-GR" sz="1800" b="1" dirty="0">
                <a:latin typeface="Aptos" panose="020B0004020202020204" pitchFamily="34" charset="0"/>
              </a:rPr>
              <a:t>νόμο 4285/2014</a:t>
            </a:r>
            <a:r>
              <a:rPr lang="el-GR" sz="1800" dirty="0">
                <a:latin typeface="Aptos" panose="020B0004020202020204" pitchFamily="34" charset="0"/>
              </a:rPr>
              <a:t>, ο οποίος ενσωματώνει την ευρωπαϊκή νομοθεσία.</a:t>
            </a:r>
            <a:br>
              <a:rPr lang="en-US" sz="1800" dirty="0">
                <a:latin typeface="Aptos" panose="020B0004020202020204" pitchFamily="34" charset="0"/>
              </a:rPr>
            </a:br>
            <a:r>
              <a:rPr lang="el-GR" sz="1800" dirty="0">
                <a:latin typeface="Aptos" panose="020B0004020202020204" pitchFamily="34" charset="0"/>
              </a:rPr>
              <a:t>5. </a:t>
            </a:r>
            <a:r>
              <a:rPr lang="el-GR" sz="1800" b="1" dirty="0">
                <a:latin typeface="Aptos" panose="020B0004020202020204" pitchFamily="34" charset="0"/>
              </a:rPr>
              <a:t>Παραβίαση του απορρήτου</a:t>
            </a:r>
            <a:r>
              <a:rPr lang="en-US" sz="1800" b="1" dirty="0">
                <a:latin typeface="Aptos" panose="020B0004020202020204" pitchFamily="34" charset="0"/>
              </a:rPr>
              <a:t>:</a:t>
            </a:r>
            <a:r>
              <a:rPr lang="en-US" sz="1800" dirty="0">
                <a:latin typeface="Aptos" panose="020B0004020202020204" pitchFamily="34" charset="0"/>
              </a:rPr>
              <a:t> </a:t>
            </a:r>
            <a:r>
              <a:rPr lang="el-GR" sz="1800" dirty="0">
                <a:latin typeface="Aptos" panose="020B0004020202020204" pitchFamily="34" charset="0"/>
              </a:rPr>
              <a:t>Ο δημοσιογραφικός λόγος περιορίζεται όταν παραβιάζει προσωπικά δεδομένα (νόμος 4624/2019) ή το απόρρητο των επικοινωνιών (άρθρο 19 του Συντάγματος).</a:t>
            </a:r>
            <a:br>
              <a:rPr lang="en-US" sz="1800" dirty="0">
                <a:latin typeface="Aptos" panose="020B0004020202020204" pitchFamily="34" charset="0"/>
              </a:rPr>
            </a:br>
            <a:r>
              <a:rPr lang="el-GR" sz="1800" dirty="0">
                <a:latin typeface="Aptos" panose="020B0004020202020204" pitchFamily="34" charset="0"/>
              </a:rPr>
              <a:t>6. </a:t>
            </a:r>
            <a:r>
              <a:rPr lang="el-GR" sz="1800" b="1" dirty="0">
                <a:latin typeface="Aptos" panose="020B0004020202020204" pitchFamily="34" charset="0"/>
              </a:rPr>
              <a:t>Παραβίαση πνευματικής ιδιοκτησίας</a:t>
            </a:r>
            <a:r>
              <a:rPr lang="en-US" sz="1800" b="1" dirty="0">
                <a:latin typeface="Aptos" panose="020B0004020202020204" pitchFamily="34" charset="0"/>
              </a:rPr>
              <a:t>: </a:t>
            </a:r>
            <a:r>
              <a:rPr lang="el-GR" sz="1800" dirty="0">
                <a:latin typeface="Aptos" panose="020B0004020202020204" pitchFamily="34" charset="0"/>
              </a:rPr>
              <a:t>Η δημοσίευση υλικού που προστατεύεται από δικαιώματα πνευματικής ιδιοκτησίας χωρίς άδεια μπορεί να οδηγήσει σε νομικές κυρώσεις (νόμος 2121/1993).</a:t>
            </a:r>
            <a:br>
              <a:rPr lang="en-US" sz="1800" dirty="0">
                <a:latin typeface="Aptos" panose="020B0004020202020204" pitchFamily="34" charset="0"/>
              </a:rPr>
            </a:br>
            <a:r>
              <a:rPr lang="el-GR" sz="1800" dirty="0">
                <a:latin typeface="Aptos" panose="020B0004020202020204" pitchFamily="34" charset="0"/>
              </a:rPr>
              <a:t>7. </a:t>
            </a:r>
            <a:r>
              <a:rPr lang="el-GR" sz="1800" b="1" dirty="0">
                <a:latin typeface="Aptos" panose="020B0004020202020204" pitchFamily="34" charset="0"/>
              </a:rPr>
              <a:t>Εθνική ασφάλεια και δημόσια τάξη: </a:t>
            </a:r>
            <a:r>
              <a:rPr lang="el-GR" sz="1800" dirty="0">
                <a:latin typeface="Aptos" panose="020B0004020202020204" pitchFamily="34" charset="0"/>
              </a:rPr>
              <a:t>Οι εκφράσεις που απειλούν την εθνική ασφάλεια ή υποκινούν εξεγέρσεις, όπως ορίζεται στον Ποινικό Κώδικα και σε σχετικούς αντιτρομοκρατικούς νόμους, μπορούν να περιοριστούν.</a:t>
            </a:r>
            <a:br>
              <a:rPr lang="en-US" sz="1800" dirty="0">
                <a:latin typeface="Aptos" panose="020B0004020202020204" pitchFamily="34" charset="0"/>
              </a:rPr>
            </a:br>
            <a:r>
              <a:rPr lang="el-GR" sz="1800" dirty="0">
                <a:latin typeface="Aptos" panose="020B0004020202020204" pitchFamily="34" charset="0"/>
              </a:rPr>
              <a:t>8. </a:t>
            </a:r>
            <a:r>
              <a:rPr lang="el-GR" sz="1800" b="1" dirty="0">
                <a:latin typeface="Aptos" panose="020B0004020202020204" pitchFamily="34" charset="0"/>
              </a:rPr>
              <a:t>Άρνηση εγκλημάτων πολέμου</a:t>
            </a:r>
            <a:r>
              <a:rPr lang="el-GR" sz="1800" dirty="0">
                <a:latin typeface="Aptos" panose="020B0004020202020204" pitchFamily="34" charset="0"/>
              </a:rPr>
              <a:t>:</a:t>
            </a:r>
            <a:r>
              <a:rPr lang="en-US" sz="1800" dirty="0">
                <a:latin typeface="Aptos" panose="020B0004020202020204" pitchFamily="34" charset="0"/>
              </a:rPr>
              <a:t> </a:t>
            </a:r>
            <a:r>
              <a:rPr lang="el-GR" sz="1800" dirty="0">
                <a:latin typeface="Aptos" panose="020B0004020202020204" pitchFamily="34" charset="0"/>
              </a:rPr>
              <a:t>Η άρνηση ή η υποτίμηση εγκλημάτων όπως το Ολοκαύτωμα, σύμφωνα με τον νόμο 4285/2014, τιμωρείται ως προτροπή σε μίσος.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0BD32-4B08-616F-6F18-C3C4E6548A94}"/>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4597F30B-B3B0-81D8-C657-81C2FA6D8FE3}"/>
              </a:ext>
            </a:extLst>
          </p:cNvPr>
          <p:cNvSpPr>
            <a:spLocks noGrp="1"/>
          </p:cNvSpPr>
          <p:nvPr>
            <p:ph type="title"/>
          </p:nvPr>
        </p:nvSpPr>
        <p:spPr>
          <a:xfrm>
            <a:off x="195944" y="664029"/>
            <a:ext cx="11615056" cy="5769428"/>
          </a:xfrm>
        </p:spPr>
        <p:txBody>
          <a:bodyPr>
            <a:normAutofit/>
          </a:bodyPr>
          <a:lstStyle/>
          <a:p>
            <a:pPr algn="ctr">
              <a:lnSpc>
                <a:spcPct val="120000"/>
              </a:lnSpc>
            </a:pPr>
            <a:r>
              <a:rPr lang="el-GR" sz="2800" dirty="0">
                <a:latin typeface="Aptos" panose="020B0004020202020204" pitchFamily="34" charset="0"/>
              </a:rPr>
              <a:t>Όπως λέει το ΕΔΑΔ [</a:t>
            </a:r>
            <a:r>
              <a:rPr lang="el-GR" sz="2800" dirty="0" err="1">
                <a:latin typeface="Aptos" panose="020B0004020202020204" pitchFamily="34" charset="0"/>
              </a:rPr>
              <a:t>απόφ</a:t>
            </a:r>
            <a:r>
              <a:rPr lang="el-GR" sz="2800" dirty="0">
                <a:latin typeface="Aptos" panose="020B0004020202020204" pitchFamily="34" charset="0"/>
              </a:rPr>
              <a:t>. </a:t>
            </a:r>
            <a:r>
              <a:rPr lang="el-GR" sz="2800" dirty="0" err="1">
                <a:latin typeface="Aptos" panose="020B0004020202020204" pitchFamily="34" charset="0"/>
              </a:rPr>
              <a:t>Handyside</a:t>
            </a:r>
            <a:r>
              <a:rPr lang="el-GR" sz="2800" dirty="0">
                <a:latin typeface="Aptos" panose="020B0004020202020204" pitchFamily="34" charset="0"/>
              </a:rPr>
              <a:t> εναντίον Ηνωμένου Βασιλείου], η ελευθερία της έκφρασης </a:t>
            </a:r>
            <a:r>
              <a:rPr lang="el-GR" sz="2800" b="1" dirty="0">
                <a:latin typeface="Aptos" panose="020B0004020202020204" pitchFamily="34" charset="0"/>
              </a:rPr>
              <a:t>αποτελεί ένα από τα απαραίτητα θεμέλια μιας [δημοκρατικής] κοινωνίας</a:t>
            </a:r>
            <a:r>
              <a:rPr lang="el-GR" sz="2800" dirty="0">
                <a:latin typeface="Aptos" panose="020B0004020202020204" pitchFamily="34" charset="0"/>
              </a:rPr>
              <a:t>, έναν από τους βασικούς όρους για την εξέλιξη και ανάπτυξη κάθε ανθρώπου. Υποκείμενη στο Άρθρο 10 (2), η ελευθερία της έκφρασης εφαρμόζεται όχι μόνο στην «πληροφορία» ή στις «ιδέες/απόψεις», οι οποίες γίνονται </a:t>
            </a:r>
            <a:r>
              <a:rPr lang="el-GR" sz="2800" u="sng" dirty="0">
                <a:latin typeface="Aptos" panose="020B0004020202020204" pitchFamily="34" charset="0"/>
              </a:rPr>
              <a:t>ευμενώς αποδεκτές ή θεωρούνται αβλαβείς ή αδιάφορες , </a:t>
            </a:r>
            <a:r>
              <a:rPr lang="el-GR" sz="2800" b="1" u="sng" dirty="0">
                <a:latin typeface="Aptos" panose="020B0004020202020204" pitchFamily="34" charset="0"/>
              </a:rPr>
              <a:t>αλλά και σε αυτές που προσβάλλουν, σοκάρουν ή διαταράσσουν το Κράτος ή οποιονδήποτε άλλο τομέα του κοινού</a:t>
            </a:r>
            <a:r>
              <a:rPr lang="el-GR" sz="2800" dirty="0">
                <a:latin typeface="Aptos" panose="020B0004020202020204" pitchFamily="34" charset="0"/>
              </a:rPr>
              <a:t>. </a:t>
            </a:r>
            <a:r>
              <a:rPr lang="el-GR" sz="2800" u="sng" dirty="0">
                <a:latin typeface="Aptos" panose="020B0004020202020204" pitchFamily="34" charset="0"/>
              </a:rPr>
              <a:t>Τέτοιου είδους είναι οι απαιτήσεις του πλουραλισμού, της ανοχής και της ευρύτητας του πνεύματος, χωρίς τις οποίες δεν υπάρχει «δημοκρατική κοινωνία».</a:t>
            </a:r>
            <a:endParaRPr lang="en-US" sz="2800" u="sng" dirty="0">
              <a:latin typeface="Aptos" panose="020B0004020202020204" pitchFamily="34" charset="0"/>
            </a:endParaRPr>
          </a:p>
        </p:txBody>
      </p:sp>
    </p:spTree>
    <p:extLst>
      <p:ext uri="{BB962C8B-B14F-4D97-AF65-F5344CB8AC3E}">
        <p14:creationId xmlns:p14="http://schemas.microsoft.com/office/powerpoint/2010/main" val="497354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C9518-9502-9D40-39B2-A73D51F8FF16}"/>
            </a:ext>
          </a:extLst>
        </p:cNvPr>
        <p:cNvGrpSpPr/>
        <p:nvPr/>
      </p:nvGrpSpPr>
      <p:grpSpPr>
        <a:xfrm>
          <a:off x="0" y="0"/>
          <a:ext cx="0" cy="0"/>
          <a:chOff x="0" y="0"/>
          <a:chExt cx="0" cy="0"/>
        </a:xfrm>
      </p:grpSpPr>
      <p:pic>
        <p:nvPicPr>
          <p:cNvPr id="6" name="Εικόνα 5">
            <a:extLst>
              <a:ext uri="{FF2B5EF4-FFF2-40B4-BE49-F238E27FC236}">
                <a16:creationId xmlns:a16="http://schemas.microsoft.com/office/drawing/2014/main" id="{EA4D721B-8A24-5B4D-4A9A-F24545DCCE76}"/>
              </a:ext>
            </a:extLst>
          </p:cNvPr>
          <p:cNvPicPr>
            <a:picLocks noChangeAspect="1"/>
          </p:cNvPicPr>
          <p:nvPr/>
        </p:nvPicPr>
        <p:blipFill>
          <a:blip r:embed="rId2"/>
          <a:stretch>
            <a:fillRect/>
          </a:stretch>
        </p:blipFill>
        <p:spPr>
          <a:xfrm>
            <a:off x="192369" y="0"/>
            <a:ext cx="7084473" cy="6663906"/>
          </a:xfrm>
          <a:prstGeom prst="rect">
            <a:avLst/>
          </a:prstGeom>
        </p:spPr>
      </p:pic>
      <p:sp>
        <p:nvSpPr>
          <p:cNvPr id="7" name="TextBox 6">
            <a:extLst>
              <a:ext uri="{FF2B5EF4-FFF2-40B4-BE49-F238E27FC236}">
                <a16:creationId xmlns:a16="http://schemas.microsoft.com/office/drawing/2014/main" id="{676CB7BB-C1E2-2129-80FD-6F3C1F070356}"/>
              </a:ext>
            </a:extLst>
          </p:cNvPr>
          <p:cNvSpPr txBox="1"/>
          <p:nvPr/>
        </p:nvSpPr>
        <p:spPr>
          <a:xfrm>
            <a:off x="4681728" y="1453896"/>
            <a:ext cx="6867143"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Το ντοκιμαντέρ Αδέσποτα Κορμιά, σκηνοθετημένο από την </a:t>
            </a:r>
            <a:r>
              <a:rPr kumimoji="0" lang="el-GR" sz="1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Ελίνα</a:t>
            </a:r>
            <a:r>
              <a:rPr kumimoji="0" lang="el-GR"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l-GR" sz="1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Ψύκου</a:t>
            </a:r>
            <a:r>
              <a:rPr kumimoji="0" lang="el-GR"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επικεντρώνεται στο θέμα της σωματικής αυτονομίας και της επιλογής, εστιάζοντας σε γυναίκες που δεν έχουν νόμιμο δικαίωμα για άμβλωση, εξωσωματική γονιμοποίηση ή ευθανασία στις χώρες τους. Η ταινία, που προβλήθηκε σε διάφορα διεθνή φεστιβάλ και απέσπασε βραβεία, συνάντησε σφοδρές αντιδράσεις στην Ελλάδα, κυρίως λόγω της αφίσας της που προκαλούσε έντονη θρησκευτική διαμαρτυρία. Η εικόνα μιας εγκύου γυναίκας που απεικονίζεται ως εσταυρωμένη, με αναφορές σε θρησκευτικά σύμβολα, θεωρήθηκε προσβλητική από θρησκευτικούς φορείς, όπως ο Μητροπολίτης Θεσσαλονίκης, ο οποίος ζήτησε την απαγόρευση της προβολής της.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u="none" strike="noStrike" kern="1200" cap="none" spc="0" normalizeH="0" baseline="0" noProof="0" dirty="0">
                <a:ln>
                  <a:noFill/>
                </a:ln>
                <a:solidFill>
                  <a:prstClr val="black"/>
                </a:solidFill>
                <a:effectLst/>
                <a:uLnTx/>
                <a:uFillTx/>
                <a:latin typeface="Aptos" panose="020B0004020202020204" pitchFamily="34" charset="0"/>
              </a:rPr>
              <a:t>-</a:t>
            </a:r>
            <a:r>
              <a:rPr lang="el-GR" dirty="0">
                <a:latin typeface="Aptos" panose="020B0004020202020204" pitchFamily="34" charset="0"/>
              </a:rPr>
              <a:t> Ποια είναι η άποψή σας για την προβολή της ταινίας Αδέσποτα Κορμιά; Θα έπρεπε να απαγορευθεί προκειμένου να προστατευθεί το θρησκευτικό αίσθημα ορισμένων ομάδων, ή να προστατευθεί η ελευθερία της έκφρασης, ακόμη κι αν το έργο προσβάλλει θρησκευτικές πεποιθήσεις;</a:t>
            </a:r>
            <a:endParaRPr kumimoji="0" lang="en-US" sz="1800" b="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1208639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ketch line"/>
          <p:cNvSpPr>
            <a:spLocks noGrp="1" noRot="1" noChangeAspect="1" noMove="1" noResize="1" noEditPoints="1" noAdjustHandles="1" noChangeArrowheads="1" noChangeShapeType="1" noTextEdit="1"/>
          </p:cNvSpPr>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Εικόνα 1"/>
          <p:cNvPicPr>
            <a:picLocks noChangeAspect="1"/>
          </p:cNvPicPr>
          <p:nvPr/>
        </p:nvPicPr>
        <p:blipFill>
          <a:blip r:embed="rId2"/>
          <a:stretch>
            <a:fillRect/>
          </a:stretch>
        </p:blipFill>
        <p:spPr>
          <a:xfrm>
            <a:off x="4191000" y="322868"/>
            <a:ext cx="3744686" cy="2808515"/>
          </a:xfrm>
          <a:prstGeom prst="rect">
            <a:avLst/>
          </a:prstGeom>
        </p:spPr>
      </p:pic>
      <p:pic>
        <p:nvPicPr>
          <p:cNvPr id="4" name="Εικόνα 3"/>
          <p:cNvPicPr>
            <a:picLocks noChangeAspect="1"/>
          </p:cNvPicPr>
          <p:nvPr/>
        </p:nvPicPr>
        <p:blipFill rotWithShape="1">
          <a:blip r:embed="rId3">
            <a:extLst>
              <a:ext uri="{28A0092B-C50C-407E-A947-70E740481C1C}">
                <a14:useLocalDpi xmlns:a14="http://schemas.microsoft.com/office/drawing/2010/main" val="0"/>
              </a:ext>
            </a:extLst>
          </a:blip>
          <a:srcRect l="3165" t="30253" r="30886" b="37342"/>
          <a:stretch>
            <a:fillRect/>
          </a:stretch>
        </p:blipFill>
        <p:spPr>
          <a:xfrm>
            <a:off x="676329" y="3320143"/>
            <a:ext cx="10974869" cy="3033369"/>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t="1747"/>
          <a:stretch>
            <a:fillRect/>
          </a:stretch>
        </p:blipFill>
        <p:spPr>
          <a:xfrm>
            <a:off x="20" y="10"/>
            <a:ext cx="12191980" cy="6857990"/>
          </a:xfrm>
          <a:prstGeom prst="rect">
            <a:avLst/>
          </a:prstGeom>
        </p:spPr>
      </p:pic>
      <p:sp>
        <p:nvSpPr>
          <p:cNvPr id="21" name="Rectangle 20"/>
          <p:cNvSpPr>
            <a:spLocks noGrp="1" noRot="1" noChangeAspect="1" noMove="1" noResize="1" noEditPoints="1" noAdjustHandles="1" noChangeArrowheads="1" noChangeShapeType="1" noTextEdit="1"/>
          </p:cNvSpPr>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19999" y="359229"/>
            <a:ext cx="4147457" cy="5791199"/>
          </a:xfrm>
          <a:prstGeom prst="rect">
            <a:avLst/>
          </a:prstGeom>
        </p:spPr>
        <p:txBody>
          <a:bodyPr vert="horz" lIns="91440" tIns="45720" rIns="91440" bIns="45720" rtlCol="0">
            <a:noAutofit/>
          </a:bodyPr>
          <a:lstStyle/>
          <a:p>
            <a:pPr algn="ctr">
              <a:lnSpc>
                <a:spcPct val="150000"/>
              </a:lnSpc>
              <a:spcAft>
                <a:spcPts val="600"/>
              </a:spcAft>
            </a:pPr>
            <a:r>
              <a:rPr lang="en-US" sz="2200" b="1" dirty="0">
                <a:latin typeface="Aptos" panose="020B0004020202020204" pitchFamily="34" charset="0"/>
              </a:rPr>
              <a:t>Charlie Hebdo</a:t>
            </a:r>
            <a:endParaRPr lang="el-GR" sz="2200" b="1" dirty="0">
              <a:latin typeface="Aptos" panose="020B0004020202020204" pitchFamily="34" charset="0"/>
            </a:endParaRPr>
          </a:p>
          <a:p>
            <a:pPr algn="ctr">
              <a:lnSpc>
                <a:spcPct val="150000"/>
              </a:lnSpc>
              <a:spcAft>
                <a:spcPts val="600"/>
              </a:spcAft>
            </a:pPr>
            <a:r>
              <a:rPr lang="en-US" sz="2200" dirty="0" err="1">
                <a:latin typeface="Aptos" panose="020B0004020202020204" pitchFamily="34" charset="0"/>
              </a:rPr>
              <a:t>Στις</a:t>
            </a:r>
            <a:r>
              <a:rPr lang="en-US" sz="2200" dirty="0">
                <a:latin typeface="Aptos" panose="020B0004020202020204" pitchFamily="34" charset="0"/>
              </a:rPr>
              <a:t> 7 Ια</a:t>
            </a:r>
            <a:r>
              <a:rPr lang="en-US" sz="2200" dirty="0" err="1">
                <a:latin typeface="Aptos" panose="020B0004020202020204" pitchFamily="34" charset="0"/>
              </a:rPr>
              <a:t>νου</a:t>
            </a:r>
            <a:r>
              <a:rPr lang="en-US" sz="2200" dirty="0">
                <a:latin typeface="Aptos" panose="020B0004020202020204" pitchFamily="34" charset="0"/>
              </a:rPr>
              <a:t>αρίου 2015, δύο οπλισμένα άτομα επιτέθηκαν στα γραφεία του περιοδικού, σε τρομοκρατική επίθεση που είχε σαν αποτέλεσμα τη δολοφονία 12 ανθρώπων, ανάμεσα στους οποίους ήταν μέλη της συντακτικής ομάδας του περιοδικού και τον τραυματισμό πολλών άλλων.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13965" t="9406" r="33783" b="14160"/>
          <a:stretch>
            <a:fillRect/>
          </a:stretch>
        </p:blipFill>
        <p:spPr>
          <a:xfrm>
            <a:off x="643467" y="1250693"/>
            <a:ext cx="5294716" cy="4356612"/>
          </a:xfrm>
          <a:prstGeom prst="rect">
            <a:avLst/>
          </a:prstGeom>
        </p:spPr>
      </p:pic>
      <p:cxnSp>
        <p:nvCxnSpPr>
          <p:cNvPr id="13" name="Straight Connector 12"/>
          <p:cNvCxnSpPr>
            <a:cxnSpLocks noGrp="1" noRot="1" noChangeAspect="1" noMove="1" noResize="1" noEditPoints="1" noAdjustHandles="1" noChangeArrowheads="1" noChangeShapeType="1"/>
          </p:cNvCxnSpPr>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Εικόνα 2"/>
          <p:cNvPicPr>
            <a:picLocks noChangeAspect="1"/>
          </p:cNvPicPr>
          <p:nvPr/>
        </p:nvPicPr>
        <p:blipFill rotWithShape="1">
          <a:blip r:embed="rId3"/>
          <a:srcRect l="22589" t="5873" r="27947" b="11747"/>
          <a:stretch>
            <a:fillRect/>
          </a:stretch>
        </p:blipFill>
        <p:spPr>
          <a:xfrm>
            <a:off x="6253817" y="948909"/>
            <a:ext cx="5294715" cy="4960181"/>
          </a:xfrm>
          <a:prstGeom prst="rect">
            <a:avLst/>
          </a:prstGeom>
        </p:spPr>
      </p:pic>
      <p:sp>
        <p:nvSpPr>
          <p:cNvPr id="5" name="TextBox 4"/>
          <p:cNvSpPr txBox="1"/>
          <p:nvPr/>
        </p:nvSpPr>
        <p:spPr>
          <a:xfrm>
            <a:off x="2558142" y="761999"/>
            <a:ext cx="1730829" cy="369332"/>
          </a:xfrm>
          <a:prstGeom prst="rect">
            <a:avLst/>
          </a:prstGeom>
          <a:noFill/>
        </p:spPr>
        <p:txBody>
          <a:bodyPr wrap="square" rtlCol="0">
            <a:spAutoFit/>
          </a:bodyPr>
          <a:lstStyle/>
          <a:p>
            <a:pPr algn="ctr"/>
            <a:r>
              <a:rPr lang="el-GR" dirty="0">
                <a:latin typeface="Candara" panose="020E0502030303020204" pitchFamily="34" charset="0"/>
              </a:rPr>
              <a:t>2015</a:t>
            </a:r>
            <a:endParaRPr lang="en-US" dirty="0">
              <a:latin typeface="Candara" panose="020E0502030303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dirty="0">
                <a:solidFill>
                  <a:schemeClr val="tx1">
                    <a:lumMod val="85000"/>
                    <a:lumOff val="15000"/>
                  </a:schemeClr>
                </a:solidFill>
                <a:latin typeface="Aptos"/>
              </a:rPr>
              <a:t>Βασικές Θεωρίες περί Ηθικής</a:t>
            </a:r>
            <a:endParaRPr lang="el-G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5289229" y="864108"/>
            <a:ext cx="5910677" cy="5120640"/>
          </a:xfrm>
        </p:spPr>
        <p:txBody>
          <a:bodyPr>
            <a:normAutofit/>
          </a:bodyPr>
          <a:lstStyle/>
          <a:p>
            <a:pPr>
              <a:lnSpc>
                <a:spcPct val="110000"/>
              </a:lnSpc>
            </a:pPr>
            <a:r>
              <a:rPr lang="el-GR" dirty="0">
                <a:solidFill>
                  <a:schemeClr val="tx1"/>
                </a:solidFill>
                <a:latin typeface="Aptos"/>
                <a:ea typeface="+mn-lt"/>
                <a:cs typeface="+mn-lt"/>
              </a:rPr>
              <a:t>1. </a:t>
            </a:r>
            <a:r>
              <a:rPr lang="el-GR" dirty="0" err="1">
                <a:solidFill>
                  <a:schemeClr val="tx1"/>
                </a:solidFill>
                <a:latin typeface="Aptos"/>
                <a:ea typeface="+mn-lt"/>
                <a:cs typeface="+mn-lt"/>
              </a:rPr>
              <a:t>Αρεταϊκή</a:t>
            </a:r>
            <a:r>
              <a:rPr lang="el-GR" dirty="0">
                <a:solidFill>
                  <a:schemeClr val="tx1"/>
                </a:solidFill>
                <a:latin typeface="Aptos"/>
                <a:ea typeface="+mn-lt"/>
                <a:cs typeface="+mn-lt"/>
              </a:rPr>
              <a:t> Ηθική </a:t>
            </a:r>
          </a:p>
          <a:p>
            <a:pPr>
              <a:lnSpc>
                <a:spcPct val="110000"/>
              </a:lnSpc>
            </a:pPr>
            <a:r>
              <a:rPr lang="el-GR" dirty="0">
                <a:solidFill>
                  <a:schemeClr val="tx1"/>
                </a:solidFill>
                <a:latin typeface="Aptos"/>
                <a:ea typeface="+mn-lt"/>
                <a:cs typeface="+mn-lt"/>
              </a:rPr>
              <a:t>2. Δεοντολογική Ηθική </a:t>
            </a:r>
            <a:endParaRPr lang="el-GR" dirty="0">
              <a:solidFill>
                <a:schemeClr val="tx1"/>
              </a:solidFill>
              <a:latin typeface="Corbel" panose="020B0503020204020204"/>
              <a:ea typeface="+mn-lt"/>
              <a:cs typeface="+mn-lt"/>
            </a:endParaRPr>
          </a:p>
          <a:p>
            <a:pPr>
              <a:lnSpc>
                <a:spcPct val="110000"/>
              </a:lnSpc>
            </a:pPr>
            <a:r>
              <a:rPr lang="el-GR" dirty="0">
                <a:solidFill>
                  <a:schemeClr val="tx1"/>
                </a:solidFill>
                <a:latin typeface="Aptos"/>
                <a:ea typeface="+mn-lt"/>
                <a:cs typeface="+mn-lt"/>
              </a:rPr>
              <a:t>3. </a:t>
            </a:r>
            <a:r>
              <a:rPr lang="el-GR" dirty="0" err="1">
                <a:solidFill>
                  <a:schemeClr val="tx1"/>
                </a:solidFill>
                <a:latin typeface="Aptos"/>
                <a:ea typeface="+mn-lt"/>
                <a:cs typeface="+mn-lt"/>
              </a:rPr>
              <a:t>Συνεπειοκρατική</a:t>
            </a:r>
            <a:r>
              <a:rPr lang="el-GR" dirty="0">
                <a:solidFill>
                  <a:schemeClr val="tx1"/>
                </a:solidFill>
                <a:latin typeface="Aptos"/>
                <a:ea typeface="+mn-lt"/>
                <a:cs typeface="+mn-lt"/>
              </a:rPr>
              <a:t> Ηθική (Ωφελιμισμός)</a:t>
            </a:r>
          </a:p>
          <a:p>
            <a:pPr>
              <a:lnSpc>
                <a:spcPct val="110000"/>
              </a:lnSpc>
            </a:pPr>
            <a:r>
              <a:rPr lang="el-GR" dirty="0">
                <a:solidFill>
                  <a:schemeClr val="tx1"/>
                </a:solidFill>
                <a:latin typeface="Aptos"/>
                <a:ea typeface="+mn-lt"/>
                <a:cs typeface="+mn-lt"/>
              </a:rPr>
              <a:t>4. Ηθική του Κοινωνικού Συμβολαίου</a:t>
            </a:r>
            <a:endParaRPr lang="el-GR" dirty="0">
              <a:solidFill>
                <a:schemeClr val="tx1"/>
              </a:solidFill>
              <a:latin typeface="Corbel" panose="020B0503020204020204"/>
              <a:ea typeface="+mn-lt"/>
              <a:cs typeface="+mn-lt"/>
            </a:endParaRPr>
          </a:p>
          <a:p>
            <a:pPr>
              <a:lnSpc>
                <a:spcPct val="110000"/>
              </a:lnSpc>
            </a:pPr>
            <a:r>
              <a:rPr lang="el-GR" dirty="0">
                <a:solidFill>
                  <a:schemeClr val="tx1"/>
                </a:solidFill>
                <a:latin typeface="Aptos"/>
                <a:ea typeface="+mn-lt"/>
                <a:cs typeface="+mn-lt"/>
              </a:rPr>
              <a:t>5. Ηθική των Δικαιωμάτων και της Δικαιοσύνης</a:t>
            </a:r>
          </a:p>
          <a:p>
            <a:pPr>
              <a:lnSpc>
                <a:spcPct val="110000"/>
              </a:lnSpc>
            </a:pPr>
            <a:r>
              <a:rPr lang="el-GR" dirty="0">
                <a:solidFill>
                  <a:schemeClr val="tx1"/>
                </a:solidFill>
                <a:latin typeface="Aptos"/>
                <a:ea typeface="+mn-lt"/>
                <a:cs typeface="+mn-lt"/>
              </a:rPr>
              <a:t>6. Ηθική της Φροντίδας</a:t>
            </a:r>
            <a:endParaRPr lang="el-GR" dirty="0">
              <a:solidFill>
                <a:schemeClr val="tx1"/>
              </a:solidFill>
              <a:latin typeface="Aptos"/>
            </a:endParaRP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1D98B75-7F95-7627-83AC-AB0713E68D7E}"/>
              </a:ext>
            </a:extLst>
          </p:cNvPr>
          <p:cNvPicPr>
            <a:picLocks noChangeAspect="1"/>
          </p:cNvPicPr>
          <p:nvPr/>
        </p:nvPicPr>
        <p:blipFill>
          <a:blip r:embed="rId2"/>
          <a:stretch>
            <a:fillRect/>
          </a:stretch>
        </p:blipFill>
        <p:spPr>
          <a:xfrm>
            <a:off x="896112" y="1760564"/>
            <a:ext cx="5326088" cy="3625953"/>
          </a:xfrm>
          <a:prstGeom prst="rect">
            <a:avLst/>
          </a:prstGeom>
        </p:spPr>
      </p:pic>
      <p:sp>
        <p:nvSpPr>
          <p:cNvPr id="4" name="TextBox 3">
            <a:extLst>
              <a:ext uri="{FF2B5EF4-FFF2-40B4-BE49-F238E27FC236}">
                <a16:creationId xmlns:a16="http://schemas.microsoft.com/office/drawing/2014/main" id="{55EDC70A-8484-E5F0-C449-342AD34CD029}"/>
              </a:ext>
            </a:extLst>
          </p:cNvPr>
          <p:cNvSpPr txBox="1"/>
          <p:nvPr/>
        </p:nvSpPr>
        <p:spPr>
          <a:xfrm>
            <a:off x="6519672" y="1298448"/>
            <a:ext cx="5102352" cy="4801314"/>
          </a:xfrm>
          <a:prstGeom prst="rect">
            <a:avLst/>
          </a:prstGeom>
          <a:noFill/>
        </p:spPr>
        <p:txBody>
          <a:bodyPr wrap="square" rtlCol="0">
            <a:spAutoFit/>
          </a:bodyPr>
          <a:lstStyle/>
          <a:p>
            <a:r>
              <a:rPr lang="el-GR" dirty="0">
                <a:latin typeface="Aptos" panose="020B0004020202020204" pitchFamily="34" charset="0"/>
              </a:rPr>
              <a:t>Η παράσταση του Μάρκου </a:t>
            </a:r>
            <a:r>
              <a:rPr lang="el-GR" dirty="0" err="1">
                <a:latin typeface="Aptos" panose="020B0004020202020204" pitchFamily="34" charset="0"/>
              </a:rPr>
              <a:t>Σεφερλή</a:t>
            </a:r>
            <a:r>
              <a:rPr lang="el-GR" dirty="0">
                <a:latin typeface="Aptos" panose="020B0004020202020204" pitchFamily="34" charset="0"/>
              </a:rPr>
              <a:t>, η οποία σατίρισε το διαγωνιζόμενο άτομο στη </a:t>
            </a:r>
            <a:r>
              <a:rPr lang="el-GR" dirty="0" err="1">
                <a:latin typeface="Aptos" panose="020B0004020202020204" pitchFamily="34" charset="0"/>
              </a:rPr>
              <a:t>Eurovision</a:t>
            </a:r>
            <a:r>
              <a:rPr lang="el-GR" dirty="0">
                <a:latin typeface="Aptos" panose="020B0004020202020204" pitchFamily="34" charset="0"/>
              </a:rPr>
              <a:t>, </a:t>
            </a:r>
            <a:r>
              <a:rPr lang="el-GR" dirty="0" err="1">
                <a:latin typeface="Aptos" panose="020B0004020202020204" pitchFamily="34" charset="0"/>
              </a:rPr>
              <a:t>Nemo</a:t>
            </a:r>
            <a:r>
              <a:rPr lang="el-GR" dirty="0">
                <a:latin typeface="Aptos" panose="020B0004020202020204" pitchFamily="34" charset="0"/>
              </a:rPr>
              <a:t>, προκάλεσε αντιδράσεις για τον τρόπο με τον οποίο χειρίστηκε το θέμα των non-</a:t>
            </a:r>
            <a:r>
              <a:rPr lang="el-GR" dirty="0" err="1">
                <a:latin typeface="Aptos" panose="020B0004020202020204" pitchFamily="34" charset="0"/>
              </a:rPr>
              <a:t>binary</a:t>
            </a:r>
            <a:r>
              <a:rPr lang="el-GR" dirty="0">
                <a:latin typeface="Aptos" panose="020B0004020202020204" pitchFamily="34" charset="0"/>
              </a:rPr>
              <a:t> ατόμων. Στο σκετς του, ο </a:t>
            </a:r>
            <a:r>
              <a:rPr lang="el-GR" dirty="0" err="1">
                <a:latin typeface="Aptos" panose="020B0004020202020204" pitchFamily="34" charset="0"/>
              </a:rPr>
              <a:t>Σεφερλής</a:t>
            </a:r>
            <a:r>
              <a:rPr lang="el-GR" dirty="0">
                <a:latin typeface="Aptos" panose="020B0004020202020204" pitchFamily="34" charset="0"/>
              </a:rPr>
              <a:t> αναφέρθηκε με ειρωνικό και προκλητικό τρόπο σε θέματα ταυτότητας φύλου, κάτι που εξόργισε πολλούς, ιδίως στην κοινότητα των ΛΟΑΤΚΙ+ ατόμων. Η εν λόγω παράσταση περιλάμβανε στιχομυθίες που σατίριζαν τα non-</a:t>
            </a:r>
            <a:r>
              <a:rPr lang="el-GR" dirty="0" err="1">
                <a:latin typeface="Aptos" panose="020B0004020202020204" pitchFamily="34" charset="0"/>
              </a:rPr>
              <a:t>binary</a:t>
            </a:r>
            <a:r>
              <a:rPr lang="el-GR" dirty="0">
                <a:latin typeface="Aptos" panose="020B0004020202020204" pitchFamily="34" charset="0"/>
              </a:rPr>
              <a:t> άτομα και τον τρόπο που επιλέγουν να εκφράζουν την ταυτότητά τους, προκαλώντας αντιδράσεις στα κοινωνικά δίκτυα​.Ο </a:t>
            </a:r>
            <a:r>
              <a:rPr lang="el-GR" dirty="0" err="1">
                <a:latin typeface="Aptos" panose="020B0004020202020204" pitchFamily="34" charset="0"/>
              </a:rPr>
              <a:t>Σεφερλής</a:t>
            </a:r>
            <a:r>
              <a:rPr lang="el-GR" dirty="0">
                <a:latin typeface="Aptos" panose="020B0004020202020204" pitchFamily="34" charset="0"/>
              </a:rPr>
              <a:t> από την πλευρά του υπερασπίστηκε την παράσταση του, λέγοντας ότι το σκετς είχε σατιρικό χαρακτήρα και υποστήριξε ότι δεν πρέπει να μπερδεύουμε τη σάτιρα με την κοροϊδία.</a:t>
            </a:r>
            <a:endParaRPr lang="en-US" dirty="0">
              <a:latin typeface="Aptos" panose="020B0004020202020204" pitchFamily="34" charset="0"/>
            </a:endParaRPr>
          </a:p>
        </p:txBody>
      </p:sp>
    </p:spTree>
    <p:extLst>
      <p:ext uri="{BB962C8B-B14F-4D97-AF65-F5344CB8AC3E}">
        <p14:creationId xmlns:p14="http://schemas.microsoft.com/office/powerpoint/2010/main" val="3778275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31EC01-2D8A-CF75-3638-3460A75420DB}"/>
              </a:ext>
            </a:extLst>
          </p:cNvPr>
          <p:cNvSpPr txBox="1"/>
          <p:nvPr/>
        </p:nvSpPr>
        <p:spPr>
          <a:xfrm>
            <a:off x="2662973" y="1139206"/>
            <a:ext cx="6814868"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Μπορεί να λεχθεί οτιδήποτε ή υπάρχουν και όρια στην ελευθερία του λόγου, του τύπου και της έκφρασης; Κατά τη γνώμη σας, η ελευθερία του λόγου, του τύπου και της έκφρασης θα πρέπει να είναι απεριόριστη ή να υπόκειται σε περιορισμούς;</a:t>
            </a:r>
            <a:endPar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810213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9A398-17F6-E647-E2D4-6194983B23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0B11CF-0AD4-D61B-3686-0C114AD1D5AC}"/>
              </a:ext>
            </a:extLst>
          </p:cNvPr>
          <p:cNvSpPr txBox="1"/>
          <p:nvPr/>
        </p:nvSpPr>
        <p:spPr>
          <a:xfrm>
            <a:off x="1188720" y="1472184"/>
            <a:ext cx="9710928" cy="4062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Χωριζόμαστε σε ομάδες των 4-5 ατόμων.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ptos" panose="020B0004020202020204" pitchFamily="34" charset="0"/>
              </a:rPr>
              <a:t>Σκεφτόμαστε παραδείγματα από την επικαιρότητα (π.χ. πρόσφατες υποθέσεις, καταδίκες ή αθωώσεις για ρητορική μίσους, δημοσιεύματα που ξεπερνούν τα όρια της δημοσιογραφικής δεοντολογίας αλλά και της τέχνης ή της σάτιρας) για να υποστηρίξουμε τη θέση μας.</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ptos" panose="020B00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ptos" panose="020B0004020202020204" pitchFamily="34" charset="0"/>
              </a:rPr>
              <a:t>Συζητάμε -χαμηλόφωνα!- εντός της ομάδας.</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ptos" panose="020B00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ptos" panose="020B0004020202020204" pitchFamily="34" charset="0"/>
              </a:rPr>
              <a:t>Κάθε ομάδα παρουσιάζει τις θέσεις της στην υπόλοιπη τάξη. Κατά τη διάρκεια των παρουσιάσεων, οι υπόλοιποι/</a:t>
            </a:r>
            <a:r>
              <a:rPr lang="el-GR" sz="2000" dirty="0" err="1">
                <a:solidFill>
                  <a:prstClr val="black"/>
                </a:solidFill>
                <a:latin typeface="Aptos" panose="020B0004020202020204" pitchFamily="34" charset="0"/>
              </a:rPr>
              <a:t>ες</a:t>
            </a:r>
            <a:r>
              <a:rPr lang="el-GR" sz="2000" dirty="0">
                <a:solidFill>
                  <a:prstClr val="black"/>
                </a:solidFill>
                <a:latin typeface="Aptos" panose="020B0004020202020204" pitchFamily="34" charset="0"/>
              </a:rPr>
              <a:t> φοιτητές/</a:t>
            </a:r>
            <a:r>
              <a:rPr lang="el-GR" sz="2000" dirty="0" err="1">
                <a:solidFill>
                  <a:prstClr val="black"/>
                </a:solidFill>
                <a:latin typeface="Aptos" panose="020B0004020202020204" pitchFamily="34" charset="0"/>
              </a:rPr>
              <a:t>ήτριες</a:t>
            </a:r>
            <a:r>
              <a:rPr lang="el-GR" sz="2000" dirty="0">
                <a:solidFill>
                  <a:prstClr val="black"/>
                </a:solidFill>
                <a:latin typeface="Aptos" panose="020B0004020202020204" pitchFamily="34" charset="0"/>
              </a:rPr>
              <a:t> μπορούν να κάνουν ερωτήσεις ή να σχολιάσουν τις απόψεις που κατατέθηκαν.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75527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p:nvPr/>
        </p:nvSpPr>
        <p:spPr>
          <a:xfrm>
            <a:off x="7733020" y="-1090879"/>
            <a:ext cx="5786921" cy="7807328"/>
          </a:xfrm>
          <a:custGeom>
            <a:avLst/>
            <a:gdLst/>
            <a:ahLst/>
            <a:cxnLst/>
            <a:rect l="l" t="t" r="r" b="b"/>
            <a:pathLst>
              <a:path w="8680381" h="11710992" extrusionOk="0">
                <a:moveTo>
                  <a:pt x="0" y="0"/>
                </a:moveTo>
                <a:lnTo>
                  <a:pt x="8680381" y="0"/>
                </a:lnTo>
                <a:lnTo>
                  <a:pt x="8680381" y="11710992"/>
                </a:lnTo>
                <a:lnTo>
                  <a:pt x="0" y="11710992"/>
                </a:lnTo>
                <a:lnTo>
                  <a:pt x="0" y="0"/>
                </a:lnTo>
                <a:close/>
              </a:path>
            </a:pathLst>
          </a:custGeom>
          <a:blipFill rotWithShape="1">
            <a:blip r:embed="rId3"/>
            <a:stretch>
              <a:fillRect l="-34246" t="-2491"/>
            </a:stretch>
          </a:blipFill>
          <a:ln>
            <a:noFill/>
          </a:ln>
        </p:spPr>
      </p:sp>
      <p:sp>
        <p:nvSpPr>
          <p:cNvPr id="200" name="Google Shape;200;p16"/>
          <p:cNvSpPr/>
          <p:nvPr/>
        </p:nvSpPr>
        <p:spPr>
          <a:xfrm>
            <a:off x="143535" y="2226978"/>
            <a:ext cx="408910" cy="408910"/>
          </a:xfrm>
          <a:custGeom>
            <a:avLst/>
            <a:gdLst/>
            <a:ahLst/>
            <a:cxnLst/>
            <a:rect l="l" t="t" r="r" b="b"/>
            <a:pathLst>
              <a:path w="613365" h="613365" extrusionOk="0">
                <a:moveTo>
                  <a:pt x="0" y="0"/>
                </a:moveTo>
                <a:lnTo>
                  <a:pt x="613365" y="0"/>
                </a:lnTo>
                <a:lnTo>
                  <a:pt x="613365" y="613365"/>
                </a:lnTo>
                <a:lnTo>
                  <a:pt x="0" y="613365"/>
                </a:lnTo>
                <a:lnTo>
                  <a:pt x="0" y="0"/>
                </a:lnTo>
                <a:close/>
              </a:path>
            </a:pathLst>
          </a:custGeom>
          <a:blipFill rotWithShape="1">
            <a:blip r:embed="rId4"/>
            <a:stretch>
              <a:fillRect/>
            </a:stretch>
          </a:blipFill>
          <a:ln>
            <a:noFill/>
          </a:ln>
        </p:spPr>
      </p:sp>
      <p:sp>
        <p:nvSpPr>
          <p:cNvPr id="201" name="Google Shape;201;p16"/>
          <p:cNvSpPr/>
          <p:nvPr/>
        </p:nvSpPr>
        <p:spPr>
          <a:xfrm>
            <a:off x="143535" y="3224545"/>
            <a:ext cx="408910" cy="408910"/>
          </a:xfrm>
          <a:custGeom>
            <a:avLst/>
            <a:gdLst/>
            <a:ahLst/>
            <a:cxnLst/>
            <a:rect l="l" t="t" r="r" b="b"/>
            <a:pathLst>
              <a:path w="613365" h="613365" extrusionOk="0">
                <a:moveTo>
                  <a:pt x="0" y="0"/>
                </a:moveTo>
                <a:lnTo>
                  <a:pt x="613365" y="0"/>
                </a:lnTo>
                <a:lnTo>
                  <a:pt x="613365" y="613366"/>
                </a:lnTo>
                <a:lnTo>
                  <a:pt x="0" y="613366"/>
                </a:lnTo>
                <a:lnTo>
                  <a:pt x="0" y="0"/>
                </a:lnTo>
                <a:close/>
              </a:path>
            </a:pathLst>
          </a:custGeom>
          <a:blipFill rotWithShape="1">
            <a:blip r:embed="rId5"/>
            <a:stretch>
              <a:fillRect/>
            </a:stretch>
          </a:blipFill>
          <a:ln>
            <a:noFill/>
          </a:ln>
        </p:spPr>
      </p:sp>
      <p:sp>
        <p:nvSpPr>
          <p:cNvPr id="202" name="Google Shape;202;p16"/>
          <p:cNvSpPr txBox="1"/>
          <p:nvPr/>
        </p:nvSpPr>
        <p:spPr>
          <a:xfrm>
            <a:off x="685800" y="679450"/>
            <a:ext cx="5252239" cy="1231363"/>
          </a:xfrm>
          <a:prstGeom prst="rect">
            <a:avLst/>
          </a:prstGeom>
          <a:noFill/>
          <a:ln>
            <a:noFill/>
          </a:ln>
        </p:spPr>
        <p:txBody>
          <a:bodyPr spcFirstLastPara="1" wrap="square" lIns="0" tIns="0" rIns="0" bIns="0" anchor="t" anchorCtr="0">
            <a:spAutoFit/>
          </a:bodyPr>
          <a:lstStyle/>
          <a:p>
            <a:pPr marL="0" marR="0" lvl="0" indent="0" algn="ctr" defTabSz="609600" rtl="0" eaLnBrk="1" fontAlgn="auto" latinLnBrk="0" hangingPunct="1">
              <a:lnSpc>
                <a:spcPct val="120000"/>
              </a:lnSpc>
              <a:spcBef>
                <a:spcPts val="0"/>
              </a:spcBef>
              <a:spcAft>
                <a:spcPts val="0"/>
              </a:spcAft>
              <a:buClr>
                <a:srgbClr val="000000"/>
              </a:buClr>
              <a:buSzPts val="5000"/>
              <a:buFontTx/>
              <a:buNone/>
              <a:tabLst/>
              <a:defRPr/>
            </a:pPr>
            <a:r>
              <a:rPr kumimoji="0" lang="en-US" sz="3335" b="1"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Τι</a:t>
            </a:r>
            <a:r>
              <a:rPr kumimoji="0" lang="en-US" sz="333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r>
              <a:rPr kumimoji="0" lang="en-US" sz="3335" b="1"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είν</a:t>
            </a:r>
            <a:r>
              <a:rPr kumimoji="0" lang="en-US" sz="333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αι η ρητορική μίσους;</a:t>
            </a:r>
            <a:endParaRPr kumimoji="0" sz="935" b="0"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03" name="Google Shape;203;p16"/>
          <p:cNvSpPr txBox="1"/>
          <p:nvPr/>
        </p:nvSpPr>
        <p:spPr>
          <a:xfrm>
            <a:off x="1079559" y="2227742"/>
            <a:ext cx="6417600" cy="4256165"/>
          </a:xfrm>
          <a:prstGeom prst="rect">
            <a:avLst/>
          </a:prstGeom>
          <a:noFill/>
          <a:ln>
            <a:noFill/>
          </a:ln>
        </p:spPr>
        <p:txBody>
          <a:bodyPr spcFirstLastPara="1" wrap="square" lIns="0" tIns="0" rIns="0" bIns="0" anchor="t" anchorCtr="0">
            <a:spAutoFit/>
          </a:bodyPr>
          <a:lstStyle/>
          <a:p>
            <a:pPr marL="0" marR="0" lvl="0" indent="0" algn="l" defTabSz="609600" rtl="0" eaLnBrk="1" fontAlgn="auto" latinLnBrk="0" hangingPunct="1">
              <a:lnSpc>
                <a:spcPct val="120000"/>
              </a:lnSpc>
              <a:spcBef>
                <a:spcPts val="0"/>
              </a:spcBef>
              <a:spcAft>
                <a:spcPts val="0"/>
              </a:spcAft>
              <a:buClr>
                <a:srgbClr val="000000"/>
              </a:buClr>
              <a:buSzPts val="2660"/>
              <a:buFontTx/>
              <a:buNone/>
              <a:tabLst/>
              <a:defRPr/>
            </a:pP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Ως</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ρητορική</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μίσους</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ορίζετ</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αι, σύμφωνα με την εθνική νομοθεσία, </a:t>
            </a:r>
            <a:r>
              <a:rPr kumimoji="0" lang="en-US" sz="177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η δημόσια υποκίνηση σε μίσος ή βία</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endParaRPr kumimoji="0" sz="93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endParaRPr>
          </a:p>
          <a:p>
            <a:pPr marL="0" marR="0" lvl="0" indent="0" algn="l" defTabSz="609600" rtl="0" eaLnBrk="1" fontAlgn="auto" latinLnBrk="0" hangingPunct="1">
              <a:lnSpc>
                <a:spcPct val="120000"/>
              </a:lnSpc>
              <a:spcBef>
                <a:spcPts val="0"/>
              </a:spcBef>
              <a:spcAft>
                <a:spcPts val="0"/>
              </a:spcAft>
              <a:buClr>
                <a:srgbClr val="000000"/>
              </a:buClr>
              <a:buSzPts val="2660"/>
              <a:buFontTx/>
              <a:buNone/>
              <a:tabLst/>
              <a:defRPr/>
            </a:pPr>
            <a:endParaRPr kumimoji="0"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endParaRPr>
          </a:p>
          <a:p>
            <a:pPr marL="0" marR="0" lvl="0" indent="0" algn="l" defTabSz="609600" rtl="0" eaLnBrk="1" fontAlgn="auto" latinLnBrk="0" hangingPunct="1">
              <a:lnSpc>
                <a:spcPct val="120000"/>
              </a:lnSpc>
              <a:spcBef>
                <a:spcPts val="0"/>
              </a:spcBef>
              <a:spcAft>
                <a:spcPts val="0"/>
              </a:spcAft>
              <a:buClr>
                <a:srgbClr val="000000"/>
              </a:buClr>
              <a:buSzPts val="2660"/>
              <a:buFontTx/>
              <a:buNone/>
              <a:tabLst/>
              <a:defRPr/>
            </a:pP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Πιο</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a:t>
            </a:r>
            <a:r>
              <a:rPr kumimoji="0" lang="en-US" sz="1775" b="0" i="0" u="none" strike="noStrike" kern="0" cap="none" spc="0" normalizeH="0" baseline="0" noProof="0" dirty="0" err="1">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συγκεκριμέν</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α, αφορά τον </a:t>
            </a:r>
            <a:r>
              <a:rPr kumimoji="0" lang="en-US" sz="177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δημόσιο λόγο</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ο οποίος </a:t>
            </a:r>
            <a:r>
              <a:rPr kumimoji="0" lang="en-US" sz="177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υποκινεί</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διεγείρει, προκαλεί ή προτρέπει σε πράξεις ή ενέργειες που μπορούν να προκαλέσουν διακρίσεις, </a:t>
            </a:r>
            <a:r>
              <a:rPr kumimoji="0" lang="en-US" sz="1775" b="1"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μίσος ή βία</a:t>
            </a:r>
            <a:r>
              <a:rPr kumimoji="0" lang="en-US"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 κατά ατόμου ή ομάδας, με βάση τη φυλή, το χρώμα, τις γενεαλογικές καταβολές, την εθνική ή εθνοτική καταγωγή, τον σεξουαλικό προσανατολισμό, την ταυτότητα φύλου ή την αναπηρία κατά τρόπο που εκθέτει σε κίνδυνο τη δημόσια τάξη ή ενέχει απειλή για τη ζωή, την ελευθερία ή τη σωματική ακεραιότητα του ατόμου ή της ομάδας. </a:t>
            </a:r>
            <a:endParaRPr kumimoji="0" sz="93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endParaRPr>
          </a:p>
          <a:p>
            <a:pPr marL="0" marR="0" lvl="0" indent="0" algn="l" defTabSz="609600" rtl="0" eaLnBrk="1" fontAlgn="auto" latinLnBrk="0" hangingPunct="1">
              <a:lnSpc>
                <a:spcPct val="120000"/>
              </a:lnSpc>
              <a:spcBef>
                <a:spcPts val="0"/>
              </a:spcBef>
              <a:spcAft>
                <a:spcPts val="0"/>
              </a:spcAft>
              <a:buClr>
                <a:srgbClr val="000000"/>
              </a:buClr>
              <a:buSzPts val="2660"/>
              <a:buFontTx/>
              <a:buNone/>
              <a:tabLst/>
              <a:defRPr/>
            </a:pPr>
            <a:endParaRPr kumimoji="0" sz="1775" b="0" i="0" u="none" strike="noStrike" kern="0" cap="none" spc="0" normalizeH="0" baseline="0" noProof="0" dirty="0">
              <a:ln>
                <a:noFill/>
              </a:ln>
              <a:solidFill>
                <a:srgbClr val="000000"/>
              </a:solidFill>
              <a:effectLst/>
              <a:uLnTx/>
              <a:uFillTx/>
              <a:latin typeface="Roboto" panose="02000000000000000000"/>
              <a:ea typeface="Roboto" panose="02000000000000000000"/>
              <a:cs typeface="Roboto" panose="02000000000000000000"/>
              <a:sym typeface="Roboto" panose="0200000000000000000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07"/>
        <p:cNvGrpSpPr/>
        <p:nvPr/>
      </p:nvGrpSpPr>
      <p:grpSpPr>
        <a:xfrm>
          <a:off x="0" y="0"/>
          <a:ext cx="0" cy="0"/>
          <a:chOff x="0" y="0"/>
          <a:chExt cx="0" cy="0"/>
        </a:xfrm>
      </p:grpSpPr>
      <p:sp>
        <p:nvSpPr>
          <p:cNvPr id="208" name="Google Shape;208;p17"/>
          <p:cNvSpPr/>
          <p:nvPr/>
        </p:nvSpPr>
        <p:spPr>
          <a:xfrm>
            <a:off x="685800" y="444282"/>
            <a:ext cx="5970952" cy="6149857"/>
          </a:xfrm>
          <a:custGeom>
            <a:avLst/>
            <a:gdLst/>
            <a:ahLst/>
            <a:cxnLst/>
            <a:rect l="l" t="t" r="r" b="b"/>
            <a:pathLst>
              <a:path w="8956428" h="9224785" extrusionOk="0">
                <a:moveTo>
                  <a:pt x="0" y="0"/>
                </a:moveTo>
                <a:lnTo>
                  <a:pt x="8956428" y="0"/>
                </a:lnTo>
                <a:lnTo>
                  <a:pt x="8956428" y="9224786"/>
                </a:lnTo>
                <a:lnTo>
                  <a:pt x="0" y="9224786"/>
                </a:lnTo>
                <a:lnTo>
                  <a:pt x="0" y="0"/>
                </a:lnTo>
                <a:close/>
              </a:path>
            </a:pathLst>
          </a:custGeom>
          <a:blipFill rotWithShape="1">
            <a:blip r:embed="rId3"/>
            <a:stretch>
              <a:fillRect/>
            </a:stretch>
          </a:blipFill>
          <a:ln>
            <a:noFill/>
          </a:ln>
        </p:spPr>
      </p:sp>
      <p:sp>
        <p:nvSpPr>
          <p:cNvPr id="209" name="Google Shape;209;p17"/>
          <p:cNvSpPr/>
          <p:nvPr/>
        </p:nvSpPr>
        <p:spPr>
          <a:xfrm>
            <a:off x="1175358" y="1783708"/>
            <a:ext cx="9458509" cy="3973818"/>
          </a:xfrm>
          <a:custGeom>
            <a:avLst/>
            <a:gdLst/>
            <a:ahLst/>
            <a:cxnLst/>
            <a:rect l="l" t="t" r="r" b="b"/>
            <a:pathLst>
              <a:path w="14187764" h="5960727" extrusionOk="0">
                <a:moveTo>
                  <a:pt x="0" y="0"/>
                </a:moveTo>
                <a:lnTo>
                  <a:pt x="14187763" y="0"/>
                </a:lnTo>
                <a:lnTo>
                  <a:pt x="14187763" y="5960728"/>
                </a:lnTo>
                <a:lnTo>
                  <a:pt x="0" y="5960728"/>
                </a:lnTo>
                <a:lnTo>
                  <a:pt x="0" y="0"/>
                </a:lnTo>
                <a:close/>
              </a:path>
            </a:pathLst>
          </a:custGeom>
          <a:blipFill rotWithShape="1">
            <a:blip r:embed="rId4"/>
            <a:stretch>
              <a:fillRect t="-12676" b="-12675"/>
            </a:stretch>
          </a:blipFill>
          <a:ln>
            <a:noFill/>
          </a:ln>
        </p:spPr>
      </p:sp>
      <p:sp>
        <p:nvSpPr>
          <p:cNvPr id="210" name="Google Shape;210;p17"/>
          <p:cNvSpPr txBox="1"/>
          <p:nvPr/>
        </p:nvSpPr>
        <p:spPr>
          <a:xfrm>
            <a:off x="6887279" y="673100"/>
            <a:ext cx="4361798" cy="430824"/>
          </a:xfrm>
          <a:prstGeom prst="rect">
            <a:avLst/>
          </a:prstGeom>
          <a:noFill/>
          <a:ln>
            <a:noFill/>
          </a:ln>
        </p:spPr>
        <p:txBody>
          <a:bodyPr spcFirstLastPara="1" wrap="square" lIns="0" tIns="0" rIns="0" bIns="0" anchor="t" anchorCtr="0">
            <a:spAutoFit/>
          </a:bodyPr>
          <a:lstStyle/>
          <a:p>
            <a:pPr marL="0" marR="0" lvl="0" indent="0" algn="l" defTabSz="609600" rtl="0" eaLnBrk="1" fontAlgn="auto" latinLnBrk="0" hangingPunct="1">
              <a:lnSpc>
                <a:spcPct val="120000"/>
              </a:lnSpc>
              <a:spcBef>
                <a:spcPts val="0"/>
              </a:spcBef>
              <a:spcAft>
                <a:spcPts val="0"/>
              </a:spcAft>
              <a:buClr>
                <a:srgbClr val="000000"/>
              </a:buClr>
              <a:buSzPts val="3500"/>
              <a:buFontTx/>
              <a:buNone/>
              <a:tabLst/>
              <a:defRPr/>
            </a:pPr>
            <a:r>
              <a:rPr kumimoji="0" lang="en-US" sz="2335" b="1" i="0" u="none" strike="noStrike" kern="0" cap="none" spc="0" normalizeH="0" baseline="0" noProof="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Παράδειγμα ρητορικής μίσους</a:t>
            </a:r>
            <a:endParaRPr kumimoji="0" sz="935"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Shape 214"/>
        <p:cNvGrpSpPr/>
        <p:nvPr/>
      </p:nvGrpSpPr>
      <p:grpSpPr>
        <a:xfrm>
          <a:off x="0" y="0"/>
          <a:ext cx="0" cy="0"/>
          <a:chOff x="0" y="0"/>
          <a:chExt cx="0" cy="0"/>
        </a:xfrm>
      </p:grpSpPr>
      <p:sp>
        <p:nvSpPr>
          <p:cNvPr id="215" name="Google Shape;215;p18"/>
          <p:cNvSpPr/>
          <p:nvPr/>
        </p:nvSpPr>
        <p:spPr>
          <a:xfrm>
            <a:off x="685800" y="444282"/>
            <a:ext cx="5970952" cy="6149857"/>
          </a:xfrm>
          <a:custGeom>
            <a:avLst/>
            <a:gdLst/>
            <a:ahLst/>
            <a:cxnLst/>
            <a:rect l="l" t="t" r="r" b="b"/>
            <a:pathLst>
              <a:path w="8956428" h="9224785" extrusionOk="0">
                <a:moveTo>
                  <a:pt x="0" y="0"/>
                </a:moveTo>
                <a:lnTo>
                  <a:pt x="8956428" y="0"/>
                </a:lnTo>
                <a:lnTo>
                  <a:pt x="8956428" y="9224786"/>
                </a:lnTo>
                <a:lnTo>
                  <a:pt x="0" y="9224786"/>
                </a:lnTo>
                <a:lnTo>
                  <a:pt x="0" y="0"/>
                </a:lnTo>
                <a:close/>
              </a:path>
            </a:pathLst>
          </a:custGeom>
          <a:blipFill rotWithShape="1">
            <a:blip r:embed="rId3"/>
            <a:stretch>
              <a:fillRect/>
            </a:stretch>
          </a:blipFill>
          <a:ln>
            <a:noFill/>
          </a:ln>
        </p:spPr>
      </p:sp>
      <p:sp>
        <p:nvSpPr>
          <p:cNvPr id="216" name="Google Shape;216;p18"/>
          <p:cNvSpPr/>
          <p:nvPr/>
        </p:nvSpPr>
        <p:spPr>
          <a:xfrm>
            <a:off x="1696560" y="1645820"/>
            <a:ext cx="8320411" cy="4682789"/>
          </a:xfrm>
          <a:custGeom>
            <a:avLst/>
            <a:gdLst/>
            <a:ahLst/>
            <a:cxnLst/>
            <a:rect l="l" t="t" r="r" b="b"/>
            <a:pathLst>
              <a:path w="12480617" h="7024183" extrusionOk="0">
                <a:moveTo>
                  <a:pt x="0" y="0"/>
                </a:moveTo>
                <a:lnTo>
                  <a:pt x="12480617" y="0"/>
                </a:lnTo>
                <a:lnTo>
                  <a:pt x="12480617" y="7024183"/>
                </a:lnTo>
                <a:lnTo>
                  <a:pt x="0" y="7024183"/>
                </a:lnTo>
                <a:lnTo>
                  <a:pt x="0" y="0"/>
                </a:lnTo>
                <a:close/>
              </a:path>
            </a:pathLst>
          </a:custGeom>
          <a:blipFill rotWithShape="1">
            <a:blip r:embed="rId4"/>
            <a:stretch>
              <a:fillRect/>
            </a:stretch>
          </a:blipFill>
          <a:ln>
            <a:noFill/>
          </a:ln>
        </p:spPr>
      </p:sp>
      <p:sp>
        <p:nvSpPr>
          <p:cNvPr id="217" name="Google Shape;217;p18"/>
          <p:cNvSpPr txBox="1"/>
          <p:nvPr/>
        </p:nvSpPr>
        <p:spPr>
          <a:xfrm>
            <a:off x="6887279" y="673100"/>
            <a:ext cx="4619000" cy="430824"/>
          </a:xfrm>
          <a:prstGeom prst="rect">
            <a:avLst/>
          </a:prstGeom>
          <a:noFill/>
          <a:ln>
            <a:noFill/>
          </a:ln>
        </p:spPr>
        <p:txBody>
          <a:bodyPr spcFirstLastPara="1" wrap="square" lIns="0" tIns="0" rIns="0" bIns="0" anchor="t" anchorCtr="0">
            <a:spAutoFit/>
          </a:bodyPr>
          <a:lstStyle/>
          <a:p>
            <a:pPr marL="0" marR="0" lvl="0" indent="0" algn="l" defTabSz="609600" rtl="0" eaLnBrk="1" fontAlgn="auto" latinLnBrk="0" hangingPunct="1">
              <a:lnSpc>
                <a:spcPct val="120000"/>
              </a:lnSpc>
              <a:spcBef>
                <a:spcPts val="0"/>
              </a:spcBef>
              <a:spcAft>
                <a:spcPts val="0"/>
              </a:spcAft>
              <a:buClr>
                <a:srgbClr val="000000"/>
              </a:buClr>
              <a:buSzPts val="3500"/>
              <a:buFontTx/>
              <a:buNone/>
              <a:tabLst/>
              <a:defRPr/>
            </a:pPr>
            <a:r>
              <a:rPr kumimoji="0" lang="en-US" sz="2335" b="1" i="0" u="none" strike="noStrike" kern="0" cap="none" spc="0" normalizeH="0" baseline="0" noProof="0">
                <a:ln>
                  <a:noFill/>
                </a:ln>
                <a:solidFill>
                  <a:srgbClr val="000000"/>
                </a:solidFill>
                <a:effectLst/>
                <a:uLnTx/>
                <a:uFillTx/>
                <a:latin typeface="Roboto" panose="02000000000000000000"/>
                <a:ea typeface="Roboto" panose="02000000000000000000"/>
                <a:cs typeface="Roboto" panose="02000000000000000000"/>
                <a:sym typeface="Roboto" panose="02000000000000000000"/>
              </a:rPr>
              <a:t>Nasty speech or hate speech;</a:t>
            </a:r>
            <a:endParaRPr kumimoji="0" sz="935"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p:cNvPicPr>
            <a:picLocks noChangeAspect="1"/>
          </p:cNvPicPr>
          <p:nvPr/>
        </p:nvPicPr>
        <p:blipFill rotWithShape="1">
          <a:blip r:embed="rId2"/>
          <a:srcRect l="4911" t="10794" r="39107" b="12946"/>
          <a:stretch>
            <a:fillRect/>
          </a:stretch>
        </p:blipFill>
        <p:spPr>
          <a:xfrm>
            <a:off x="2593959" y="861182"/>
            <a:ext cx="6916996" cy="530013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rotWithShape="1">
          <a:blip r:embed="rId2"/>
          <a:srcRect t="18572" r="25000" b="6349"/>
          <a:stretch>
            <a:fillRect/>
          </a:stretch>
        </p:blipFill>
        <p:spPr>
          <a:xfrm>
            <a:off x="435429" y="304794"/>
            <a:ext cx="11270518" cy="63463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Ηθική τότε και τώρα</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750" dirty="0">
                <a:solidFill>
                  <a:srgbClr val="370E00"/>
                </a:solidFill>
                <a:latin typeface="Aptos"/>
                <a:ea typeface="+mn-lt"/>
                <a:cs typeface="+mn-lt"/>
              </a:rPr>
              <a:t>Η ηθική είναι μια έννοια που εξελίσσεται με την πάροδο του χρόνου, καθώς οι κοινωνίες μεταβάλλονται και οι αξίες τους αλλάζουν. Υπάρχουν πρακτικές που στο παρελθόν θεωρούνταν ανήθικες, ενώ σήμερα γίνονται αποδεκτές ως ηθικά επιτρεπτές ή και επιθυμητές. Ορισμένα παραδείγματα:</a:t>
            </a:r>
            <a:endParaRPr lang="el-GR" sz="1750" dirty="0"/>
          </a:p>
          <a:p>
            <a:pPr indent="0">
              <a:lnSpc>
                <a:spcPct val="100000"/>
              </a:lnSpc>
              <a:spcBef>
                <a:spcPts val="300"/>
              </a:spcBef>
            </a:pPr>
            <a:r>
              <a:rPr lang="el-GR" sz="1750" b="1" dirty="0">
                <a:solidFill>
                  <a:srgbClr val="370E00"/>
                </a:solidFill>
                <a:latin typeface="Aptos"/>
              </a:rPr>
              <a:t>Η Γυναικεία Εκπαίδευση και Εργασία</a:t>
            </a:r>
            <a:r>
              <a:rPr lang="el-GR" sz="1750" dirty="0">
                <a:solidFill>
                  <a:srgbClr val="370E00"/>
                </a:solidFill>
                <a:latin typeface="Aptos"/>
              </a:rPr>
              <a:t> -  Το δικαίωμα των γυναικών στην ίση μεταχείριση και τις ίσες ευκαιρίες.</a:t>
            </a:r>
          </a:p>
          <a:p>
            <a:pPr indent="0">
              <a:lnSpc>
                <a:spcPct val="100000"/>
              </a:lnSpc>
              <a:spcBef>
                <a:spcPts val="300"/>
              </a:spcBef>
            </a:pPr>
            <a:r>
              <a:rPr lang="el-GR" sz="1750" b="1" dirty="0">
                <a:solidFill>
                  <a:srgbClr val="370E00"/>
                </a:solidFill>
                <a:latin typeface="Aptos"/>
              </a:rPr>
              <a:t>Ισότητα στα δικαιώματα των ΛΟΑΤΚΙ+ ατόμων</a:t>
            </a:r>
            <a:r>
              <a:rPr lang="el-GR" sz="1750" dirty="0">
                <a:solidFill>
                  <a:srgbClr val="370E00"/>
                </a:solidFill>
                <a:latin typeface="Aptos"/>
              </a:rPr>
              <a:t>  – Αναγνώριση της ισότητας και του δικαιώματος σε προσωπικές επιλογές.</a:t>
            </a:r>
          </a:p>
          <a:p>
            <a:pPr indent="0">
              <a:lnSpc>
                <a:spcPct val="100000"/>
              </a:lnSpc>
              <a:spcBef>
                <a:spcPts val="300"/>
              </a:spcBef>
            </a:pPr>
            <a:r>
              <a:rPr lang="el-GR" sz="1750" b="1" dirty="0">
                <a:solidFill>
                  <a:srgbClr val="370E00"/>
                </a:solidFill>
                <a:latin typeface="Aptos"/>
              </a:rPr>
              <a:t>Διαζύγιο </a:t>
            </a:r>
            <a:r>
              <a:rPr lang="el-GR" sz="1750" dirty="0">
                <a:solidFill>
                  <a:srgbClr val="370E00"/>
                </a:solidFill>
                <a:latin typeface="Aptos"/>
              </a:rPr>
              <a:t>– Το δικαίωμα στην προσωπική ελευθερία και αυτοδιάθεση.</a:t>
            </a:r>
          </a:p>
          <a:p>
            <a:pPr indent="0">
              <a:lnSpc>
                <a:spcPct val="100000"/>
              </a:lnSpc>
              <a:spcBef>
                <a:spcPts val="300"/>
              </a:spcBef>
            </a:pPr>
            <a:r>
              <a:rPr lang="el-GR" sz="1750" b="1" dirty="0" err="1">
                <a:solidFill>
                  <a:srgbClr val="370E00"/>
                </a:solidFill>
                <a:latin typeface="Aptos"/>
              </a:rPr>
              <a:t>Διαφυλετικοί</a:t>
            </a:r>
            <a:r>
              <a:rPr lang="el-GR" sz="1750" b="1" dirty="0">
                <a:solidFill>
                  <a:srgbClr val="370E00"/>
                </a:solidFill>
                <a:latin typeface="Aptos"/>
              </a:rPr>
              <a:t> Γάμο</a:t>
            </a:r>
            <a:r>
              <a:rPr lang="el-GR" sz="1750" dirty="0">
                <a:solidFill>
                  <a:srgbClr val="370E00"/>
                </a:solidFill>
                <a:latin typeface="Aptos"/>
              </a:rPr>
              <a:t>ι – Κατάργηση των φυλετικών διακρίσεων και προώθηση της ισότητας.</a:t>
            </a:r>
          </a:p>
          <a:p>
            <a:pPr indent="0">
              <a:lnSpc>
                <a:spcPct val="100000"/>
              </a:lnSpc>
              <a:spcBef>
                <a:spcPts val="300"/>
              </a:spcBef>
            </a:pPr>
            <a:r>
              <a:rPr lang="el-GR" sz="1750" b="1" dirty="0">
                <a:solidFill>
                  <a:srgbClr val="370E00"/>
                </a:solidFill>
                <a:latin typeface="Aptos"/>
              </a:rPr>
              <a:t>Τεχνητή Γονιμοποίηση</a:t>
            </a:r>
            <a:r>
              <a:rPr lang="el-GR" sz="1750" dirty="0">
                <a:solidFill>
                  <a:srgbClr val="370E00"/>
                </a:solidFill>
                <a:latin typeface="Aptos"/>
              </a:rPr>
              <a:t> – Εστίαση στην ευημερία των ατόμων και στη δυνατότητά τους να δημιουργήσουν οικογένεια.</a:t>
            </a:r>
          </a:p>
          <a:p>
            <a:pPr indent="0">
              <a:lnSpc>
                <a:spcPct val="100000"/>
              </a:lnSpc>
              <a:spcBef>
                <a:spcPts val="300"/>
              </a:spcBef>
            </a:pPr>
            <a:endParaRPr lang="el-GR" sz="1750" dirty="0">
              <a:solidFill>
                <a:srgbClr val="370E00"/>
              </a:solidFill>
              <a:latin typeface="Aptos"/>
            </a:endParaRPr>
          </a:p>
          <a:p>
            <a:pPr indent="0">
              <a:lnSpc>
                <a:spcPct val="100000"/>
              </a:lnSpc>
              <a:spcBef>
                <a:spcPts val="300"/>
              </a:spcBef>
              <a:buNone/>
            </a:pPr>
            <a:r>
              <a:rPr lang="el-GR" sz="1750" i="1" dirty="0">
                <a:solidFill>
                  <a:srgbClr val="370E00"/>
                </a:solidFill>
                <a:latin typeface="Aptos"/>
              </a:rPr>
              <a:t>Αυτά τα παραδείγματα καταδεικνύουν πώς οι κοινωνίες επαναπροσδιορίζουν τις ηθικές αξίες με βάση την πρόοδο, τις κοινωνικές αλλαγές, και την αυξανόμενη σημασία των ανθρωπίνων δικαιωμάτων και της ισότητας.</a:t>
            </a:r>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έννοια της Ηθικής</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800" dirty="0">
                <a:solidFill>
                  <a:srgbClr val="370E00"/>
                </a:solidFill>
                <a:latin typeface="Aptos"/>
                <a:ea typeface="+mn-lt"/>
                <a:cs typeface="+mn-lt"/>
              </a:rPr>
              <a:t>Η έννοια</a:t>
            </a:r>
            <a:r>
              <a:rPr lang="el-GR" sz="1800" dirty="0">
                <a:solidFill>
                  <a:srgbClr val="370E00"/>
                </a:solidFill>
                <a:latin typeface="Aptos"/>
              </a:rPr>
              <a:t> της ηθικής αναφέρεται στη μελέτη </a:t>
            </a:r>
            <a:r>
              <a:rPr lang="el-GR" sz="1800" dirty="0">
                <a:solidFill>
                  <a:srgbClr val="370E00"/>
                </a:solidFill>
                <a:latin typeface="Aptos"/>
                <a:ea typeface="+mn-lt"/>
                <a:cs typeface="+mn-lt"/>
              </a:rPr>
              <a:t>και </a:t>
            </a:r>
            <a:r>
              <a:rPr lang="el-GR" sz="1800" dirty="0">
                <a:solidFill>
                  <a:srgbClr val="370E00"/>
                </a:solidFill>
                <a:latin typeface="Aptos"/>
              </a:rPr>
              <a:t>την κατανόηση των </a:t>
            </a:r>
            <a:r>
              <a:rPr lang="el-GR" sz="1800" b="1" dirty="0">
                <a:solidFill>
                  <a:srgbClr val="370E00"/>
                </a:solidFill>
                <a:latin typeface="Aptos"/>
              </a:rPr>
              <a:t>αρχών</a:t>
            </a:r>
            <a:r>
              <a:rPr lang="el-GR" sz="1800" dirty="0">
                <a:solidFill>
                  <a:srgbClr val="370E00"/>
                </a:solidFill>
                <a:latin typeface="Aptos"/>
              </a:rPr>
              <a:t> που καθοδηγούν </a:t>
            </a:r>
            <a:r>
              <a:rPr lang="el-GR" sz="1800" dirty="0">
                <a:solidFill>
                  <a:srgbClr val="370E00"/>
                </a:solidFill>
                <a:latin typeface="Aptos"/>
                <a:ea typeface="+mn-lt"/>
                <a:cs typeface="+mn-lt"/>
              </a:rPr>
              <a:t>το </a:t>
            </a:r>
            <a:r>
              <a:rPr lang="el-GR" sz="1800" dirty="0">
                <a:solidFill>
                  <a:srgbClr val="370E00"/>
                </a:solidFill>
                <a:latin typeface="Aptos"/>
              </a:rPr>
              <a:t>τι </a:t>
            </a:r>
            <a:r>
              <a:rPr lang="el-GR" sz="1800" dirty="0">
                <a:solidFill>
                  <a:srgbClr val="370E00"/>
                </a:solidFill>
                <a:latin typeface="Aptos"/>
                <a:ea typeface="+mn-lt"/>
                <a:cs typeface="+mn-lt"/>
              </a:rPr>
              <a:t>είναι </a:t>
            </a:r>
            <a:r>
              <a:rPr lang="el-GR" sz="1800" dirty="0">
                <a:solidFill>
                  <a:srgbClr val="370E00"/>
                </a:solidFill>
                <a:latin typeface="Aptos"/>
              </a:rPr>
              <a:t>σωστό και λάθος, καθώς και στις </a:t>
            </a:r>
            <a:r>
              <a:rPr lang="el-GR" sz="1800" b="1" dirty="0">
                <a:solidFill>
                  <a:srgbClr val="370E00"/>
                </a:solidFill>
                <a:latin typeface="Aptos"/>
              </a:rPr>
              <a:t>αξίες</a:t>
            </a:r>
            <a:r>
              <a:rPr lang="el-GR" sz="1800" i="1" dirty="0">
                <a:solidFill>
                  <a:srgbClr val="370E00"/>
                </a:solidFill>
                <a:latin typeface="Aptos"/>
              </a:rPr>
              <a:t> </a:t>
            </a:r>
            <a:r>
              <a:rPr lang="el-GR" sz="1800" dirty="0">
                <a:solidFill>
                  <a:srgbClr val="370E00"/>
                </a:solidFill>
                <a:latin typeface="Aptos"/>
                <a:ea typeface="+mn-lt"/>
                <a:cs typeface="+mn-lt"/>
              </a:rPr>
              <a:t>που </a:t>
            </a:r>
            <a:r>
              <a:rPr lang="el-GR" sz="1800" dirty="0">
                <a:solidFill>
                  <a:srgbClr val="370E00"/>
                </a:solidFill>
                <a:latin typeface="Aptos"/>
              </a:rPr>
              <a:t>καθορίζουν τη συμπεριφορά των ανθρώπων</a:t>
            </a:r>
            <a:r>
              <a:rPr lang="el-GR" sz="1800" dirty="0">
                <a:solidFill>
                  <a:srgbClr val="370E00"/>
                </a:solidFill>
                <a:latin typeface="Aptos"/>
                <a:ea typeface="+mn-lt"/>
                <a:cs typeface="+mn-lt"/>
              </a:rPr>
              <a:t>. </a:t>
            </a:r>
            <a:r>
              <a:rPr lang="el-GR" sz="1800" dirty="0">
                <a:solidFill>
                  <a:srgbClr val="370E00"/>
                </a:solidFill>
                <a:latin typeface="Aptos"/>
              </a:rPr>
              <a:t>Εξετάζει τις υποχρεώσεις και τις ευθύνες μας ως ατόμων</a:t>
            </a:r>
            <a:r>
              <a:rPr lang="el-GR" sz="1800" dirty="0">
                <a:solidFill>
                  <a:srgbClr val="370E00"/>
                </a:solidFill>
                <a:latin typeface="Aptos"/>
                <a:ea typeface="+mn-lt"/>
                <a:cs typeface="+mn-lt"/>
              </a:rPr>
              <a:t>, και ασχολείται με </a:t>
            </a:r>
            <a:r>
              <a:rPr lang="el-GR" sz="1800" dirty="0">
                <a:solidFill>
                  <a:srgbClr val="370E00"/>
                </a:solidFill>
                <a:latin typeface="Aptos"/>
              </a:rPr>
              <a:t>το πώς πρέπει να ενεργούμε απέναντι στους άλλους και στον εαυτό μας. Επιπλέον, ο όρος ηθική έχει να κάνει µε το πλαίσιο </a:t>
            </a:r>
            <a:r>
              <a:rPr lang="el-GR" sz="1800" dirty="0" err="1">
                <a:solidFill>
                  <a:srgbClr val="370E00"/>
                </a:solidFill>
                <a:latin typeface="Aptos"/>
              </a:rPr>
              <a:t>διαµόρφωσης</a:t>
            </a:r>
            <a:r>
              <a:rPr lang="el-GR" sz="1800" dirty="0">
                <a:solidFill>
                  <a:srgbClr val="370E00"/>
                </a:solidFill>
                <a:latin typeface="Aptos"/>
              </a:rPr>
              <a:t> του τρόπου σκέψης και </a:t>
            </a:r>
            <a:r>
              <a:rPr lang="el-GR" sz="1800" dirty="0" err="1">
                <a:solidFill>
                  <a:srgbClr val="370E00"/>
                </a:solidFill>
                <a:latin typeface="Aptos"/>
              </a:rPr>
              <a:t>συµπεριφοράς</a:t>
            </a:r>
            <a:r>
              <a:rPr lang="el-GR" sz="1800" dirty="0">
                <a:solidFill>
                  <a:srgbClr val="370E00"/>
                </a:solidFill>
                <a:latin typeface="Aptos"/>
              </a:rPr>
              <a:t> µας σε επίπεδο ιδιωτικό και </a:t>
            </a:r>
            <a:r>
              <a:rPr lang="el-GR" sz="1800" dirty="0" err="1">
                <a:solidFill>
                  <a:srgbClr val="370E00"/>
                </a:solidFill>
                <a:latin typeface="Aptos"/>
              </a:rPr>
              <a:t>δηµόσιο</a:t>
            </a:r>
            <a:r>
              <a:rPr lang="el-GR" sz="1800" dirty="0">
                <a:solidFill>
                  <a:srgbClr val="370E00"/>
                </a:solidFill>
                <a:latin typeface="Aptos"/>
              </a:rPr>
              <a:t>, µ</a:t>
            </a:r>
            <a:r>
              <a:rPr lang="el-GR" sz="1800" dirty="0" err="1">
                <a:solidFill>
                  <a:srgbClr val="370E00"/>
                </a:solidFill>
                <a:latin typeface="Aptos"/>
              </a:rPr>
              <a:t>έσα</a:t>
            </a:r>
            <a:r>
              <a:rPr lang="el-GR" sz="1800" dirty="0">
                <a:solidFill>
                  <a:srgbClr val="370E00"/>
                </a:solidFill>
                <a:latin typeface="Aptos"/>
              </a:rPr>
              <a:t> στο πλαίσιο ενός </a:t>
            </a:r>
            <a:r>
              <a:rPr lang="el-GR" sz="1800" dirty="0" err="1">
                <a:solidFill>
                  <a:srgbClr val="370E00"/>
                </a:solidFill>
                <a:latin typeface="Aptos"/>
              </a:rPr>
              <a:t>πράττειν</a:t>
            </a:r>
            <a:r>
              <a:rPr lang="el-GR" sz="1800" dirty="0">
                <a:solidFill>
                  <a:srgbClr val="370E00"/>
                </a:solidFill>
                <a:latin typeface="Aptos"/>
              </a:rPr>
              <a:t> κοινωνικά. </a:t>
            </a:r>
            <a:endParaRPr lang="el-GR" dirty="0">
              <a:solidFill>
                <a:srgbClr val="595959"/>
              </a:solidFill>
              <a:latin typeface="Corbel" panose="020B0503020204020204"/>
            </a:endParaRPr>
          </a:p>
          <a:p>
            <a:pPr marL="0" indent="0">
              <a:lnSpc>
                <a:spcPct val="100000"/>
              </a:lnSpc>
              <a:spcBef>
                <a:spcPts val="300"/>
              </a:spcBef>
              <a:buNone/>
            </a:pPr>
            <a:endParaRPr lang="el-GR" sz="1800" dirty="0">
              <a:solidFill>
                <a:srgbClr val="370E00"/>
              </a:solidFill>
              <a:latin typeface="Aptos"/>
            </a:endParaRPr>
          </a:p>
          <a:p>
            <a:pPr marL="0" indent="0">
              <a:lnSpc>
                <a:spcPct val="100000"/>
              </a:lnSpc>
              <a:spcBef>
                <a:spcPts val="300"/>
              </a:spcBef>
              <a:buNone/>
            </a:pPr>
            <a:r>
              <a:rPr lang="el-GR" sz="1800" b="1" dirty="0">
                <a:solidFill>
                  <a:srgbClr val="370E00"/>
                </a:solidFill>
                <a:latin typeface="Aptos"/>
              </a:rPr>
              <a:t>Το </a:t>
            </a:r>
            <a:r>
              <a:rPr lang="el-GR" sz="1800" b="1" dirty="0" err="1">
                <a:solidFill>
                  <a:srgbClr val="370E00"/>
                </a:solidFill>
                <a:latin typeface="Aptos"/>
              </a:rPr>
              <a:t>επάγγελµα</a:t>
            </a:r>
            <a:r>
              <a:rPr lang="el-GR" sz="1800" b="1" dirty="0">
                <a:solidFill>
                  <a:srgbClr val="370E00"/>
                </a:solidFill>
                <a:latin typeface="Aptos"/>
              </a:rPr>
              <a:t> του </a:t>
            </a:r>
            <a:r>
              <a:rPr lang="el-GR" sz="1800" b="1" dirty="0" err="1">
                <a:solidFill>
                  <a:srgbClr val="370E00"/>
                </a:solidFill>
                <a:latin typeface="Aptos"/>
              </a:rPr>
              <a:t>δηµοσιογράφου</a:t>
            </a:r>
            <a:r>
              <a:rPr lang="el-GR" sz="1800" b="1" dirty="0">
                <a:solidFill>
                  <a:srgbClr val="370E00"/>
                </a:solidFill>
                <a:latin typeface="Aptos"/>
              </a:rPr>
              <a:t>, όπως και η ηθική που οφείλει να διέπει τη </a:t>
            </a:r>
            <a:r>
              <a:rPr lang="el-GR" sz="1800" b="1" dirty="0" err="1">
                <a:solidFill>
                  <a:srgbClr val="370E00"/>
                </a:solidFill>
                <a:latin typeface="Aptos"/>
              </a:rPr>
              <a:t>συµπεριφορά</a:t>
            </a:r>
            <a:r>
              <a:rPr lang="el-GR" sz="1800" b="1" dirty="0">
                <a:solidFill>
                  <a:srgbClr val="370E00"/>
                </a:solidFill>
                <a:latin typeface="Aptos"/>
              </a:rPr>
              <a:t> του, επηρεάζονται από τις κοινωνικές αντιλήψεις, την κουλτούρα και το ευρύτερο </a:t>
            </a:r>
            <a:r>
              <a:rPr lang="el-GR" sz="1800" b="1" dirty="0" err="1">
                <a:solidFill>
                  <a:srgbClr val="370E00"/>
                </a:solidFill>
                <a:latin typeface="Aptos"/>
              </a:rPr>
              <a:t>πολιτισµικό</a:t>
            </a:r>
            <a:r>
              <a:rPr lang="el-GR" sz="1800" b="1" dirty="0">
                <a:solidFill>
                  <a:srgbClr val="370E00"/>
                </a:solidFill>
                <a:latin typeface="Aptos"/>
              </a:rPr>
              <a:t> πλαίσιο (Δεληγιάννη, 2004).</a:t>
            </a:r>
            <a:endParaRPr lang="el-GR" b="1"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Η έννοια της Δεοντολογίας</a:t>
            </a: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spcBef>
                <a:spcPts val="300"/>
              </a:spcBef>
              <a:buNone/>
            </a:pPr>
            <a:r>
              <a:rPr lang="el-GR" sz="1800" dirty="0">
                <a:solidFill>
                  <a:srgbClr val="370E00"/>
                </a:solidFill>
                <a:latin typeface="Aptos"/>
                <a:ea typeface="+mn-lt"/>
                <a:cs typeface="+mn-lt"/>
              </a:rPr>
              <a:t>Η δεοντολογία (από τη </a:t>
            </a:r>
            <a:r>
              <a:rPr lang="el-GR" sz="1800" dirty="0">
                <a:solidFill>
                  <a:srgbClr val="370E00"/>
                </a:solidFill>
                <a:latin typeface="Aptos"/>
              </a:rPr>
              <a:t>λέξη «δέον», που σημαίνει «</a:t>
            </a:r>
            <a:r>
              <a:rPr lang="el-GR" sz="1800" dirty="0">
                <a:solidFill>
                  <a:srgbClr val="370E00"/>
                </a:solidFill>
                <a:latin typeface="Aptos"/>
                <a:ea typeface="+mn-lt"/>
                <a:cs typeface="+mn-lt"/>
              </a:rPr>
              <a:t>το </a:t>
            </a:r>
            <a:r>
              <a:rPr lang="el-GR" sz="1800" dirty="0">
                <a:solidFill>
                  <a:srgbClr val="370E00"/>
                </a:solidFill>
                <a:latin typeface="Aptos"/>
              </a:rPr>
              <a:t>καθήκον») </a:t>
            </a:r>
            <a:r>
              <a:rPr lang="el-GR" sz="1800" dirty="0">
                <a:solidFill>
                  <a:srgbClr val="370E00"/>
                </a:solidFill>
                <a:latin typeface="Aptos"/>
                <a:ea typeface="+mn-lt"/>
                <a:cs typeface="+mn-lt"/>
              </a:rPr>
              <a:t>είναι</a:t>
            </a:r>
            <a:r>
              <a:rPr lang="el-GR" sz="1800" dirty="0">
                <a:solidFill>
                  <a:srgbClr val="370E00"/>
                </a:solidFill>
                <a:latin typeface="Aptos"/>
              </a:rPr>
              <a:t> η </a:t>
            </a:r>
            <a:r>
              <a:rPr lang="el-GR" sz="1800" u="sng" dirty="0">
                <a:solidFill>
                  <a:srgbClr val="370E00"/>
                </a:solidFill>
                <a:latin typeface="Aptos"/>
              </a:rPr>
              <a:t>πρακτική εφαρμογή ηθικών αρχών και κανόνων στο πλαίσιο επαγγελματικών ή κοινωνικών</a:t>
            </a:r>
            <a:r>
              <a:rPr lang="el-GR" sz="1800" u="sng" dirty="0">
                <a:solidFill>
                  <a:srgbClr val="370E00"/>
                </a:solidFill>
                <a:latin typeface="Aptos"/>
                <a:ea typeface="+mn-lt"/>
                <a:cs typeface="+mn-lt"/>
              </a:rPr>
              <a:t> </a:t>
            </a:r>
            <a:r>
              <a:rPr lang="el-GR" sz="1800" u="sng" dirty="0">
                <a:solidFill>
                  <a:srgbClr val="370E00"/>
                </a:solidFill>
                <a:latin typeface="Aptos"/>
              </a:rPr>
              <a:t>ρόλων</a:t>
            </a:r>
            <a:r>
              <a:rPr lang="el-GR" sz="1800" dirty="0">
                <a:solidFill>
                  <a:srgbClr val="370E00"/>
                </a:solidFill>
                <a:latin typeface="Aptos"/>
              </a:rPr>
              <a:t>. Ειδικότερα, η δεοντολογία αφορά κώδικες συμπεριφοράς </a:t>
            </a:r>
            <a:r>
              <a:rPr lang="el-GR" sz="1800" dirty="0">
                <a:solidFill>
                  <a:srgbClr val="370E00"/>
                </a:solidFill>
                <a:latin typeface="Aptos"/>
                <a:ea typeface="+mn-lt"/>
                <a:cs typeface="+mn-lt"/>
              </a:rPr>
              <a:t>που </a:t>
            </a:r>
            <a:r>
              <a:rPr lang="el-GR" sz="1800" dirty="0">
                <a:solidFill>
                  <a:srgbClr val="370E00"/>
                </a:solidFill>
                <a:latin typeface="Aptos"/>
              </a:rPr>
              <a:t>ρυθμίζουν τη συμπεριφορά των ατόμων</a:t>
            </a:r>
            <a:r>
              <a:rPr lang="el-GR" sz="1800" dirty="0">
                <a:solidFill>
                  <a:srgbClr val="370E00"/>
                </a:solidFill>
                <a:latin typeface="Aptos"/>
                <a:ea typeface="+mn-lt"/>
                <a:cs typeface="+mn-lt"/>
              </a:rPr>
              <a:t> μέσα σε </a:t>
            </a:r>
            <a:r>
              <a:rPr lang="el-GR" sz="1800" dirty="0">
                <a:solidFill>
                  <a:srgbClr val="370E00"/>
                </a:solidFill>
                <a:latin typeface="Aptos"/>
              </a:rPr>
              <a:t>συγκεκριμένα επαγγέλματα ή κοινωνικά πλαίσια, όπως η ιατρική, η δημοσιογραφία</a:t>
            </a:r>
            <a:r>
              <a:rPr lang="el-GR" sz="1800" dirty="0">
                <a:solidFill>
                  <a:srgbClr val="370E00"/>
                </a:solidFill>
                <a:latin typeface="Aptos"/>
                <a:ea typeface="+mn-lt"/>
                <a:cs typeface="+mn-lt"/>
              </a:rPr>
              <a:t>, </a:t>
            </a:r>
            <a:r>
              <a:rPr lang="el-GR" sz="1800" dirty="0">
                <a:solidFill>
                  <a:srgbClr val="370E00"/>
                </a:solidFill>
                <a:latin typeface="Aptos"/>
              </a:rPr>
              <a:t>η δικηγορία κτλ.</a:t>
            </a:r>
            <a:endParaRPr lang="el-GR" dirty="0"/>
          </a:p>
          <a:p>
            <a:pPr marL="0" indent="0">
              <a:lnSpc>
                <a:spcPct val="100000"/>
              </a:lnSpc>
              <a:buNone/>
            </a:pPr>
            <a:r>
              <a:rPr lang="el-GR" sz="1800" dirty="0">
                <a:solidFill>
                  <a:srgbClr val="370E00"/>
                </a:solidFill>
                <a:latin typeface="Aptos"/>
              </a:rPr>
              <a:t>Βασικό πεδίο: Η δεοντολογία αφορά συγκεκριμένα </a:t>
            </a:r>
            <a:r>
              <a:rPr lang="el-GR" sz="1800" b="1" dirty="0">
                <a:solidFill>
                  <a:srgbClr val="370E00"/>
                </a:solidFill>
                <a:latin typeface="Aptos"/>
              </a:rPr>
              <a:t>καθήκοντα</a:t>
            </a:r>
            <a:r>
              <a:rPr lang="el-GR" sz="1800" dirty="0">
                <a:solidFill>
                  <a:srgbClr val="370E00"/>
                </a:solidFill>
                <a:latin typeface="Aptos"/>
              </a:rPr>
              <a:t> και </a:t>
            </a:r>
            <a:r>
              <a:rPr lang="el-GR" sz="1800" b="1" dirty="0">
                <a:solidFill>
                  <a:srgbClr val="370E00"/>
                </a:solidFill>
                <a:latin typeface="Aptos"/>
              </a:rPr>
              <a:t>υποχρεώσεις</a:t>
            </a:r>
            <a:r>
              <a:rPr lang="el-GR" sz="1800" dirty="0">
                <a:solidFill>
                  <a:srgbClr val="370E00"/>
                </a:solidFill>
                <a:latin typeface="Aptos"/>
              </a:rPr>
              <a:t>, που περιγράφονται σε επαγγελματικούς κώδικες δεοντολογίας και έχουν ως στόχο να διασφαλίσουν τη σωστή και δίκαιη λειτουργία του επαγγέλματος.</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lumMod val="85000"/>
                    <a:lumOff val="15000"/>
                  </a:schemeClr>
                </a:solidFill>
                <a:latin typeface="Aptos"/>
              </a:rPr>
              <a:t>Διαφορές μεταξύ Ηθικής και Δεοντολογίας</a:t>
            </a:r>
            <a:endParaRPr lang="el-GR" dirty="0">
              <a:solidFill>
                <a:schemeClr val="tx1">
                  <a:lumMod val="85000"/>
                  <a:lumOff val="1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sz="1800" dirty="0">
                <a:solidFill>
                  <a:srgbClr val="370E00"/>
                </a:solidFill>
                <a:latin typeface="Aptos"/>
              </a:rPr>
              <a:t>Πεδίο </a:t>
            </a:r>
            <a:r>
              <a:rPr lang="el-GR" sz="1800" dirty="0">
                <a:solidFill>
                  <a:srgbClr val="370E00"/>
                </a:solidFill>
                <a:latin typeface="Aptos"/>
                <a:ea typeface="+mn-lt"/>
                <a:cs typeface="+mn-lt"/>
              </a:rPr>
              <a:t>εφαρμογής:</a:t>
            </a:r>
            <a:r>
              <a:rPr lang="el-GR" sz="1800" dirty="0">
                <a:solidFill>
                  <a:srgbClr val="370E00"/>
                </a:solidFill>
                <a:latin typeface="Aptos"/>
              </a:rPr>
              <a:t> </a:t>
            </a:r>
            <a:r>
              <a:rPr lang="el-GR" sz="1800" dirty="0">
                <a:solidFill>
                  <a:srgbClr val="370E00"/>
                </a:solidFill>
                <a:latin typeface="Aptos"/>
                <a:ea typeface="+mn-lt"/>
                <a:cs typeface="+mn-lt"/>
              </a:rPr>
              <a:t>Η </a:t>
            </a:r>
            <a:r>
              <a:rPr lang="el-GR" sz="1800" dirty="0">
                <a:solidFill>
                  <a:srgbClr val="370E00"/>
                </a:solidFill>
                <a:latin typeface="Aptos"/>
              </a:rPr>
              <a:t>ηθική ασχολείται με γενικές</a:t>
            </a:r>
            <a:r>
              <a:rPr lang="el-GR" sz="1800" b="1" dirty="0">
                <a:solidFill>
                  <a:srgbClr val="370E00"/>
                </a:solidFill>
                <a:latin typeface="Aptos"/>
              </a:rPr>
              <a:t> αξίες και αρχές</a:t>
            </a:r>
            <a:r>
              <a:rPr lang="el-GR" sz="1800" dirty="0">
                <a:solidFill>
                  <a:srgbClr val="370E00"/>
                </a:solidFill>
                <a:latin typeface="Aptos"/>
              </a:rPr>
              <a:t> συμπεριφοράς, ενώ η </a:t>
            </a:r>
            <a:r>
              <a:rPr lang="el-GR" sz="1800" dirty="0">
                <a:solidFill>
                  <a:srgbClr val="370E00"/>
                </a:solidFill>
                <a:latin typeface="Aptos"/>
                <a:ea typeface="+mn-lt"/>
                <a:cs typeface="+mn-lt"/>
              </a:rPr>
              <a:t>δεοντολογία </a:t>
            </a:r>
            <a:r>
              <a:rPr lang="el-GR" sz="1800" dirty="0">
                <a:solidFill>
                  <a:srgbClr val="370E00"/>
                </a:solidFill>
                <a:latin typeface="Aptos"/>
              </a:rPr>
              <a:t>αφορά </a:t>
            </a:r>
            <a:r>
              <a:rPr lang="el-GR" sz="1800" b="1" dirty="0">
                <a:solidFill>
                  <a:srgbClr val="370E00"/>
                </a:solidFill>
                <a:latin typeface="Aptos"/>
              </a:rPr>
              <a:t>συγκεκριμένους κανόνες</a:t>
            </a:r>
            <a:r>
              <a:rPr lang="el-GR" sz="1800" dirty="0">
                <a:solidFill>
                  <a:srgbClr val="370E00"/>
                </a:solidFill>
                <a:latin typeface="Aptos"/>
              </a:rPr>
              <a:t> </a:t>
            </a:r>
            <a:r>
              <a:rPr lang="el-GR" sz="1800" dirty="0">
                <a:solidFill>
                  <a:srgbClr val="370E00"/>
                </a:solidFill>
                <a:latin typeface="Aptos"/>
                <a:ea typeface="+mn-lt"/>
                <a:cs typeface="+mn-lt"/>
              </a:rPr>
              <a:t>για</a:t>
            </a:r>
            <a:r>
              <a:rPr lang="el-GR" sz="1800" dirty="0">
                <a:solidFill>
                  <a:srgbClr val="370E00"/>
                </a:solidFill>
                <a:latin typeface="Aptos"/>
              </a:rPr>
              <a:t> επαγγελματικά και κοινωνικά πλαίσια.</a:t>
            </a:r>
            <a:endParaRPr lang="el-GR" dirty="0"/>
          </a:p>
          <a:p>
            <a:pPr marL="0" indent="0">
              <a:lnSpc>
                <a:spcPct val="100000"/>
              </a:lnSpc>
              <a:buNone/>
            </a:pPr>
            <a:r>
              <a:rPr lang="el-GR" sz="1800" dirty="0">
                <a:solidFill>
                  <a:srgbClr val="370E00"/>
                </a:solidFill>
                <a:latin typeface="Aptos"/>
              </a:rPr>
              <a:t>Σκοπός: Η ηθική </a:t>
            </a:r>
            <a:r>
              <a:rPr lang="el-GR" sz="1800" dirty="0">
                <a:solidFill>
                  <a:srgbClr val="370E00"/>
                </a:solidFill>
                <a:latin typeface="Aptos"/>
                <a:ea typeface="+mn-lt"/>
                <a:cs typeface="+mn-lt"/>
              </a:rPr>
              <a:t>αναζητά να</a:t>
            </a:r>
            <a:r>
              <a:rPr lang="el-GR" sz="1800" dirty="0">
                <a:solidFill>
                  <a:srgbClr val="370E00"/>
                </a:solidFill>
                <a:latin typeface="Aptos"/>
              </a:rPr>
              <a:t> κατανοήσει το τι συνιστά σωστή </a:t>
            </a:r>
            <a:r>
              <a:rPr lang="el-GR" sz="1800" dirty="0">
                <a:solidFill>
                  <a:srgbClr val="370E00"/>
                </a:solidFill>
                <a:latin typeface="Aptos"/>
                <a:ea typeface="+mn-lt"/>
                <a:cs typeface="+mn-lt"/>
              </a:rPr>
              <a:t>συμπεριφορά </a:t>
            </a:r>
            <a:r>
              <a:rPr lang="el-GR" sz="1800" dirty="0">
                <a:solidFill>
                  <a:srgbClr val="370E00"/>
                </a:solidFill>
                <a:latin typeface="Aptos"/>
              </a:rPr>
              <a:t>σε γενικό επίπεδο, ενώ η δεοντολογία στοχεύει να ρυθμίσει τη συμπεριφορά των επαγγελματιών με συγκεκριμένες κατευθυντήριες γραμμές.</a:t>
            </a:r>
            <a:endParaRPr lang="el-GR" dirty="0"/>
          </a:p>
          <a:p>
            <a:pPr marL="0" indent="0">
              <a:lnSpc>
                <a:spcPct val="100000"/>
              </a:lnSpc>
              <a:buNone/>
            </a:pPr>
            <a:r>
              <a:rPr lang="el-GR" sz="1800" dirty="0">
                <a:solidFill>
                  <a:srgbClr val="370E00"/>
                </a:solidFill>
                <a:latin typeface="Aptos"/>
              </a:rPr>
              <a:t>Ευελιξία: Η ηθική είναι πιο φιλοσοφική και ανοιχτή σε ερμηνείες, ενώ η δεοντολογία είναι συνήθως δεσμευτική και σαφώς καθορισμένη από κώδικες και νόμους.</a:t>
            </a:r>
            <a:endParaRPr lang="el-GR" dirty="0"/>
          </a:p>
          <a:p>
            <a:pPr marL="0" indent="0">
              <a:lnSpc>
                <a:spcPct val="100000"/>
              </a:lnSpc>
              <a:buNone/>
            </a:pPr>
            <a:endParaRPr lang="el-GR" sz="1800" dirty="0">
              <a:solidFill>
                <a:srgbClr val="370E00"/>
              </a:solidFill>
              <a:latin typeface="Aptos"/>
            </a:endParaRPr>
          </a:p>
          <a:p>
            <a:pPr marL="0" indent="0">
              <a:lnSpc>
                <a:spcPct val="100000"/>
              </a:lnSpc>
              <a:spcBef>
                <a:spcPts val="300"/>
              </a:spcBef>
              <a:buNone/>
            </a:pPr>
            <a:r>
              <a:rPr lang="el-GR" sz="1800" dirty="0">
                <a:solidFill>
                  <a:srgbClr val="370E00"/>
                </a:solidFill>
                <a:latin typeface="Aptos"/>
              </a:rPr>
              <a:t>Επομένως, η ηθική αναφέρεται στην ευρύτερη ηθική φιλοσοφία, ενώ η δεοντολογία είναι πιο πρακτική και αφορά την τήρηση κανόνων στο πλαίσιο ενός επαγγέλματος ή ρόλου.</a:t>
            </a:r>
            <a:endParaRPr lang="el-GR" dirty="0"/>
          </a:p>
        </p:txBody>
      </p:sp>
      <p:sp>
        <p:nvSpPr>
          <p:cNvPr id="14" name="Rectangle 13"/>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99075-BEF5-64B8-53E2-5F32A78BED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84948D-BBE5-984D-5A17-5881293F6E97}"/>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Τίτλος 1">
            <a:extLst>
              <a:ext uri="{FF2B5EF4-FFF2-40B4-BE49-F238E27FC236}">
                <a16:creationId xmlns:a16="http://schemas.microsoft.com/office/drawing/2014/main" id="{B9FAEAF7-7FC6-D84C-F80B-D9F375D234F6}"/>
              </a:ext>
            </a:extLst>
          </p:cNvPr>
          <p:cNvSpPr>
            <a:spLocks noGrp="1"/>
          </p:cNvSpPr>
          <p:nvPr>
            <p:ph type="title"/>
          </p:nvPr>
        </p:nvSpPr>
        <p:spPr>
          <a:xfrm>
            <a:off x="1539116" y="864108"/>
            <a:ext cx="3073914" cy="5120639"/>
          </a:xfrm>
        </p:spPr>
        <p:txBody>
          <a:bodyPr>
            <a:normAutofit/>
          </a:bodyPr>
          <a:lstStyle/>
          <a:p>
            <a:pPr algn="r">
              <a:lnSpc>
                <a:spcPct val="100000"/>
              </a:lnSpc>
            </a:pPr>
            <a:r>
              <a:rPr lang="el-GR" sz="2800" dirty="0">
                <a:solidFill>
                  <a:schemeClr val="tx1"/>
                </a:solidFill>
                <a:latin typeface="Aptos"/>
              </a:rPr>
              <a:t>Κώδικας </a:t>
            </a:r>
            <a:r>
              <a:rPr lang="el-GR" sz="2800" dirty="0" err="1">
                <a:solidFill>
                  <a:schemeClr val="tx1"/>
                </a:solidFill>
                <a:latin typeface="Aptos"/>
              </a:rPr>
              <a:t>Δηµοσιογραφικής</a:t>
            </a:r>
            <a:r>
              <a:rPr lang="el-GR" sz="2800" dirty="0">
                <a:solidFill>
                  <a:schemeClr val="tx1"/>
                </a:solidFill>
                <a:latin typeface="Aptos"/>
              </a:rPr>
              <a:t> Δεοντολογίας</a:t>
            </a:r>
            <a:endParaRPr lang="el-GR" dirty="0">
              <a:solidFill>
                <a:schemeClr val="tx1"/>
              </a:solidFill>
            </a:endParaRPr>
          </a:p>
        </p:txBody>
      </p:sp>
      <p:sp>
        <p:nvSpPr>
          <p:cNvPr id="10" name="Rectangle 9">
            <a:extLst>
              <a:ext uri="{FF2B5EF4-FFF2-40B4-BE49-F238E27FC236}">
                <a16:creationId xmlns:a16="http://schemas.microsoft.com/office/drawing/2014/main" id="{E597788C-A448-2958-968E-58633846C574}"/>
              </a:ext>
            </a:extLst>
          </p:cNvPr>
          <p:cNvSpPr>
            <a:spLocks noGrp="1" noRot="1" noChangeAspect="1" noMove="1" noResize="1" noEditPoints="1" noAdjustHandles="1" noChangeArrowheads="1" noChangeShapeType="1" noTextEdit="1"/>
          </p:cNvSpPr>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539745D8-F1BF-ACDE-4637-9624FB957113}"/>
              </a:ext>
            </a:extLst>
          </p:cNvPr>
          <p:cNvCxnSpPr>
            <a:cxnSpLocks noGrp="1" noRot="1" noChangeAspect="1" noMove="1" noResize="1" noEditPoints="1" noAdjustHandles="1" noChangeArrowheads="1" noChangeShapeType="1"/>
          </p:cNvCxnSpPr>
          <p:nvPr/>
        </p:nvCxnSpPr>
        <p:spPr>
          <a:xfrm>
            <a:off x="4951129" y="2085681"/>
            <a:ext cx="0" cy="268663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id="{673FB04E-38EB-BC10-964B-5F966B456C73}"/>
              </a:ext>
            </a:extLst>
          </p:cNvPr>
          <p:cNvSpPr>
            <a:spLocks noGrp="1"/>
          </p:cNvSpPr>
          <p:nvPr>
            <p:ph idx="1"/>
          </p:nvPr>
        </p:nvSpPr>
        <p:spPr>
          <a:xfrm>
            <a:off x="4903641" y="763120"/>
            <a:ext cx="6865469" cy="5643940"/>
          </a:xfrm>
        </p:spPr>
        <p:txBody>
          <a:bodyPr vert="horz" lIns="91440" tIns="45720" rIns="91440" bIns="45720" rtlCol="0" anchor="ctr">
            <a:noAutofit/>
          </a:bodyPr>
          <a:lstStyle/>
          <a:p>
            <a:pPr marL="0" indent="0">
              <a:lnSpc>
                <a:spcPct val="100000"/>
              </a:lnSpc>
              <a:buNone/>
            </a:pPr>
            <a:r>
              <a:rPr lang="el-GR" dirty="0">
                <a:solidFill>
                  <a:schemeClr val="tx1"/>
                </a:solidFill>
                <a:latin typeface="Aptos"/>
              </a:rPr>
              <a:t>Ο Κώδικας </a:t>
            </a:r>
            <a:r>
              <a:rPr lang="el-GR" dirty="0" err="1">
                <a:solidFill>
                  <a:schemeClr val="tx1"/>
                </a:solidFill>
                <a:latin typeface="Aptos"/>
              </a:rPr>
              <a:t>Δηµοσιογραφικής</a:t>
            </a:r>
            <a:r>
              <a:rPr lang="el-GR" dirty="0">
                <a:solidFill>
                  <a:schemeClr val="tx1"/>
                </a:solidFill>
                <a:latin typeface="Aptos"/>
              </a:rPr>
              <a:t> Δεοντολογίας είναι ένα </a:t>
            </a:r>
            <a:r>
              <a:rPr lang="el-GR" b="1" dirty="0">
                <a:solidFill>
                  <a:schemeClr val="tx1"/>
                </a:solidFill>
                <a:latin typeface="Aptos"/>
              </a:rPr>
              <a:t>σύνολο κανόνων</a:t>
            </a:r>
            <a:r>
              <a:rPr lang="el-GR" dirty="0">
                <a:solidFill>
                  <a:schemeClr val="tx1"/>
                </a:solidFill>
                <a:latin typeface="Aptos"/>
              </a:rPr>
              <a:t> το οποίο </a:t>
            </a:r>
            <a:r>
              <a:rPr lang="el-GR" b="1" dirty="0" err="1">
                <a:solidFill>
                  <a:schemeClr val="tx1"/>
                </a:solidFill>
                <a:latin typeface="Aptos"/>
              </a:rPr>
              <a:t>ρυθµίζει</a:t>
            </a:r>
            <a:r>
              <a:rPr lang="el-GR" dirty="0">
                <a:solidFill>
                  <a:schemeClr val="tx1"/>
                </a:solidFill>
                <a:latin typeface="Aptos"/>
              </a:rPr>
              <a:t> την </a:t>
            </a:r>
            <a:r>
              <a:rPr lang="el-GR" dirty="0" err="1">
                <a:solidFill>
                  <a:schemeClr val="tx1"/>
                </a:solidFill>
                <a:latin typeface="Aptos"/>
              </a:rPr>
              <a:t>επαγγελµατική</a:t>
            </a:r>
            <a:r>
              <a:rPr lang="el-GR" dirty="0">
                <a:solidFill>
                  <a:schemeClr val="tx1"/>
                </a:solidFill>
                <a:latin typeface="Aptos"/>
              </a:rPr>
              <a:t> δραστηριότητα των δημοσιογράφων βάσει </a:t>
            </a:r>
            <a:r>
              <a:rPr lang="el-GR" dirty="0" err="1">
                <a:solidFill>
                  <a:schemeClr val="tx1"/>
                </a:solidFill>
                <a:latin typeface="Aptos"/>
              </a:rPr>
              <a:t>συγκεκριµένων</a:t>
            </a:r>
            <a:r>
              <a:rPr lang="el-GR" dirty="0">
                <a:solidFill>
                  <a:schemeClr val="tx1"/>
                </a:solidFill>
                <a:latin typeface="Aptos"/>
              </a:rPr>
              <a:t> αρχών </a:t>
            </a:r>
            <a:r>
              <a:rPr lang="el-GR" dirty="0" err="1">
                <a:solidFill>
                  <a:schemeClr val="tx1"/>
                </a:solidFill>
                <a:latin typeface="Aptos"/>
              </a:rPr>
              <a:t>συµπεριφοράς</a:t>
            </a:r>
            <a:r>
              <a:rPr lang="el-GR" dirty="0">
                <a:solidFill>
                  <a:schemeClr val="tx1"/>
                </a:solidFill>
                <a:latin typeface="Aptos"/>
              </a:rPr>
              <a:t> που θεωρείται πως πρέπει να υιοθετούνται κατά την άσκηση του </a:t>
            </a:r>
            <a:r>
              <a:rPr lang="el-GR" dirty="0" err="1">
                <a:solidFill>
                  <a:schemeClr val="tx1"/>
                </a:solidFill>
                <a:latin typeface="Aptos"/>
              </a:rPr>
              <a:t>δηµοσιογραφικού</a:t>
            </a:r>
            <a:r>
              <a:rPr lang="el-GR" dirty="0">
                <a:solidFill>
                  <a:schemeClr val="tx1"/>
                </a:solidFill>
                <a:latin typeface="Aptos"/>
              </a:rPr>
              <a:t> έργου. Επιπλέον, κάθε </a:t>
            </a:r>
            <a:r>
              <a:rPr lang="el-GR" dirty="0" err="1">
                <a:solidFill>
                  <a:schemeClr val="tx1"/>
                </a:solidFill>
                <a:latin typeface="Aptos"/>
              </a:rPr>
              <a:t>δηµοσιογράφος</a:t>
            </a:r>
            <a:r>
              <a:rPr lang="el-GR" dirty="0">
                <a:solidFill>
                  <a:schemeClr val="tx1"/>
                </a:solidFill>
                <a:latin typeface="Aptos"/>
              </a:rPr>
              <a:t> δρα και ως «ελεγκτής» της τήρησης των κανόνων του ανωτέρω κώδικα από τους συναδέλφους του.</a:t>
            </a:r>
            <a:endParaRPr lang="el-GR" dirty="0">
              <a:solidFill>
                <a:schemeClr val="tx1"/>
              </a:solidFill>
            </a:endParaRPr>
          </a:p>
        </p:txBody>
      </p:sp>
      <p:sp>
        <p:nvSpPr>
          <p:cNvPr id="14" name="Rectangle 13">
            <a:extLst>
              <a:ext uri="{FF2B5EF4-FFF2-40B4-BE49-F238E27FC236}">
                <a16:creationId xmlns:a16="http://schemas.microsoft.com/office/drawing/2014/main" id="{5C12309B-9F9B-0AA0-C87C-D913A895AC59}"/>
              </a:ext>
            </a:extLst>
          </p:cNvPr>
          <p:cNvSpPr>
            <a:spLocks noGrp="1" noRot="1" noChangeAspect="1" noMove="1" noResize="1" noEditPoints="1" noAdjustHandles="1" noChangeArrowheads="1" noChangeShapeType="1" noTextEdit="1"/>
          </p:cNvSpPr>
          <p:nvPr/>
        </p:nvSpPr>
        <p:spPr>
          <a:xfrm>
            <a:off x="1168398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a:ea typeface="+mn-ea"/>
              <a:cs typeface="+mn-cs"/>
            </a:endParaRPr>
          </a:p>
        </p:txBody>
      </p:sp>
    </p:spTree>
    <p:extLst>
      <p:ext uri="{BB962C8B-B14F-4D97-AF65-F5344CB8AC3E}">
        <p14:creationId xmlns:p14="http://schemas.microsoft.com/office/powerpoint/2010/main" val="58356341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λαίσιο">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3524</Words>
  <Application>Microsoft Office PowerPoint</Application>
  <PresentationFormat>Ευρεία οθόνη</PresentationFormat>
  <Paragraphs>118</Paragraphs>
  <Slides>47</Slides>
  <Notes>3</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3</vt:i4>
      </vt:variant>
      <vt:variant>
        <vt:lpstr>Τίτλοι διαφανειών</vt:lpstr>
      </vt:variant>
      <vt:variant>
        <vt:i4>47</vt:i4>
      </vt:variant>
    </vt:vector>
  </HeadingPairs>
  <TitlesOfParts>
    <vt:vector size="59" baseType="lpstr">
      <vt:lpstr>Aptos</vt:lpstr>
      <vt:lpstr>Arial</vt:lpstr>
      <vt:lpstr>Calibri</vt:lpstr>
      <vt:lpstr>Calibri Light</vt:lpstr>
      <vt:lpstr>Candara</vt:lpstr>
      <vt:lpstr>Corbel</vt:lpstr>
      <vt:lpstr>Roboto</vt:lpstr>
      <vt:lpstr>Roboto-700</vt:lpstr>
      <vt:lpstr>Wingdings 2</vt:lpstr>
      <vt:lpstr>Θέμα του Office</vt:lpstr>
      <vt:lpstr>Πλαίσιο</vt:lpstr>
      <vt:lpstr>Office Theme</vt:lpstr>
      <vt:lpstr>10ο Μάθημα  ΕΙΣΑΓΩΓΗ ΣΤΗ ΔΗΜΟΣΙΟΓΡΑΦΙΑ Ελευθερία του Τύπου</vt:lpstr>
      <vt:lpstr>Παρουσίαση του PowerPoint</vt:lpstr>
      <vt:lpstr>Τι είναι η Ηθική;</vt:lpstr>
      <vt:lpstr>Βασικές Θεωρίες περί Ηθικής</vt:lpstr>
      <vt:lpstr>Η Ηθική τότε και τώρα</vt:lpstr>
      <vt:lpstr>Η έννοια της Ηθικής</vt:lpstr>
      <vt:lpstr>Η έννοια της Δεοντολογίας</vt:lpstr>
      <vt:lpstr>Διαφορές μεταξύ Ηθικής και Δεοντολογίας</vt:lpstr>
      <vt:lpstr>Κώδικας Δηµοσιογραφικής Δεοντολογίας</vt:lpstr>
      <vt:lpstr>Κώδικας Δηµοσιογραφικής Δεοντολογίας</vt:lpstr>
      <vt:lpstr>Ενώσεις Συντακτών</vt:lpstr>
      <vt:lpstr>Ε.Σ.Ρ.</vt:lpstr>
      <vt:lpstr>ΑΣΚΗΣΗ ΣΤΗΝ ΑΙΘΟΥΣΑ I</vt:lpstr>
      <vt:lpstr>Παρουσίαση του PowerPoint</vt:lpstr>
      <vt:lpstr>Παρουσίαση του PowerPoint</vt:lpstr>
      <vt:lpstr>Άρθρο 8 Οι υποχρεώσεις των δημοσιογράφων που απορρέουν από αυτόν τον Κώδικα, δεν συνιστούν περιορισμό της ελευθερίας της έκφρασης.  Γιατί το αναφέρει αυτό ο κώδικας;</vt:lpstr>
      <vt:lpstr>Παρουσίαση του PowerPoint</vt:lpstr>
      <vt:lpstr>Η ελευθερία του τύπου και της έκφρασης αποτελεί ακρογωνιαίο λίθο κάθε δημοκρατικής κοινωνίας και προστατεύεται από το νομικό πλαίσιο των χωρών και τις διεθνείς συμβάσεις. </vt:lpstr>
      <vt:lpstr>Παρουσίαση του PowerPoint</vt:lpstr>
      <vt:lpstr>Παρουσίαση του PowerPoint</vt:lpstr>
      <vt:lpstr>Άρθρο 14: (Ελευθερία του Τύπου) 1. Kαθένας μπορεί να εκφράζει και να διαδίδει προφορικά, γραπτά και δια του τύπου τους στοχασμούς του τηρώντας τους νόμους του Kράτους. 2. O τύπος είναι ελεύθερος. H λογοκρισία και κάθε άλλο προληπτικό μέτρο απαγορεύονται. 3. H κατάσχεση εφημερίδων και άλλων εντύπων, είτε πριν από την κυκλοφορία είτε ύστερα από αυτή, απαγορεύεται.</vt:lpstr>
      <vt:lpstr>Άρθρο 14: (Ελευθερία του Τύπου) Kατ' εξαίρεση επιτρέπεται η κατάσχεση, με παραγγελία του εισαγγελέα, μετά την κυκλοφορία: α) για προσβολή της χριστιανικής και κάθε άλλης γνωστής θρησκείας, β) για προσβολή του προσώπου του Προέδρου της Δημοκρατίας, γ) για δημοσίευμα που αποκαλύπτει πληροφορίες για τη σύνθεση, τον εξοπλισμό και τη διάταξη των ενόπλων δυνάμεων ή την οχύρωση της Xώρας ή που έχει σκοπό τη βίαιη ανατροπή του πολιτεύματος ή στρέφεται κατά της εδαφικής ακεραιότητας του Kράτους, δ) για άσεμνα δημοσιεύματα που προσβάλλουν ολοφάνερα τη δημόσια αιδώ, στις περιπτώσεις που ορίζει ο νόμος.</vt:lpstr>
      <vt:lpstr>    ΑΡΘΡΟ 19 Καθένας έχει το δικαίωμα της ελευθερίας της γνώμης και της έκφρασης, που σημαίνει το δικαίωμα να μην υφίσταται δυσμενείς συνέπειες για τις γνώμες του, και το δικαίωμα να αναζητεί, να παίρνει και να διαδίδει πληροφορίες και ιδέες, με οποιοδήποτε μέσο έκφρασης, και από όλο τον κόσμο.</vt:lpstr>
      <vt:lpstr>Παρουσίαση του PowerPoint</vt:lpstr>
      <vt:lpstr>Παρουσίαση του PowerPoint</vt:lpstr>
      <vt:lpstr>Γιατί είναι σημαντική η ελευθερία του τύπου και της έκφρασης σε μια δημοκρατική κοινωνία;</vt:lpstr>
      <vt:lpstr>Είναι ένα μέσο διασφάλισης της ελεύθερης διακίνησης των ιδεών και λογοδοσίας των αρχών. Τι σημαίνει αυτό;</vt:lpstr>
      <vt:lpstr>Σημαίνει ότι η διαφωνία και η αντιπαράθεση είναι στον πυρήνα της ελευθερίας του τύπου και της έκφρασης. Διότι φυσικά δεν τίθεται ζήτημα ελευθερίας του τύπου και της έκφρασης όταν όλοι συμφωνούμε.</vt:lpstr>
      <vt:lpstr>Όπως λέει το ΕΔΑΔ [απόφ. Handyside εναντίον Ηνωμένου Βασιλείου], η ελευθερία της έκφρασης αποτελεί ένα από τα απαραίτητα θεμέλια μιας [δημοκρατικής] κοινωνίας, ένας από τους βασικούς όρους για την εξέλιξη και ανάπτυξη κάθε ανθρώπου. Υποκείμενη στο Άρθρο 10 (2), η ελευθερία της έκφρασης εφαρμόζεται όχι μόνο στην «πληροφορία» ή στις «ιδέες/απόψεις», οι οποίες γίνονται ευμενώς αποδεκτές ή θεωρούνται αβλαβείς ή αδιάφορες , αλλά και σε αυτές που προσβάλλουν, σοκάρουν ή διαταράσσουν το Κράτος ή οποιονδήποτε άλλο τομέα του κοινού. Τέτοιου είδους είναι οι απαιτήσεις του πλουραλισμού, της ανοχής και της ευρύτητας του πνεύματος, χωρίς τις οποίες δεν υπάρχει «δημοκρατική κοινωνία».</vt:lpstr>
      <vt:lpstr> * Ενδιαφέρουσα εξαίρεση: Η άρνηση του Ολοκαυτώματος (σύμφωνα με το ΕΔΑΔ, συνιστά κατάχρηση του δικαιώματος ελευθερίας της έκφρασης – άρθρο 17 ΕΣΔΑ).  </vt:lpstr>
      <vt:lpstr>1η Τροπολογία – Ανεξιθρησκεία, ελευθερία του τύπου και της έκφρασης  Το Κογκρέσο δεν θα εγκρίνει νόμο που θα υποστηρίζει την εγκαθίδρυση θρησκείας ή που θα απαγορεύει την ελεύθερη θρησκευτική λατρεία ή που θα περιορίζει την ελευθερία του λόγου ή του τύπου ή το δικαίωμα του λαού να συνέρχεται ειρηνικά και να αιτείται στην Κυβέρνηση σχετικά με την ικανοποίηση παραπόνων του.</vt:lpstr>
      <vt:lpstr>Η ελευθερία έκφρασης στις ΗΠΑ έχει υψηλότερη θέση σε σχέση με άλλα δικαιώματα, καθώς η ικανοποίησή τους εξαρτάται από αυτήν. Αυτή είναι η πιο διαδεδομένη προσέγγιση στις Ηνωμένες Πολιτείες, όπου η Πρώτη Τροπολογία του Συντάγματος και η νομολογία του Ανωτάτου Δικαστηρίου έχουν κατ’ επανάληψη τονίσει την υπεροχή της ελευθερίας έκφρασης.</vt:lpstr>
      <vt:lpstr>Στα περισσότερα νομικά συστήματα, ωστόσο, η ελευθερία του τύπου και της έκφρασης υφίσταται περιορισμούς. </vt:lpstr>
      <vt:lpstr>Περιορισμοί στην Ελευθερία του Τύπου και της Έκφρασης:  1. Διασπορά ψευδών ειδήσεων: Σύμφωνα με το άρθρο 191 του Ποινικού Κώδικα, η διασπορά ψευδών ειδήσεων που μπορούν να προκαλέσουν ανησυχία ή φόβο στο κοινό ή να διαταράξουν την ειρήνη ή τη δημόσια ασφάλεια αποτελεί ποινικό αδίκημα. 2. Προσβολή προσωπικότητας και δυσφήμιση: Η δυσφήμιση και η προσβολή της τιμής και της υπόληψης κάποιου αποτελούν αδικήματα. Ορίζονται στον Ποινικό Κώδικα και μπορούν να διωχθούν είτε με αγωγή είτε ποινικά. Η προστασία των δικαιωμάτων αυτών προκύπτει από το Άρθρο 5 του Συντάγματος για την προστασία της προσωπικότητας. 3. Προσβολή θρησκευτικών συναισθημάτων: Το άρθρο 198 του Ποινικού Κώδικα τιμωρεί την κακόβουλη καθύβριση των θρησκευτικών δογμάτων ή συμβόλων. 4. Ρητορική μίσους και διακρίσεις: Η δημόσια προτροπή σε βία ή μίσος κατά ομάδων ή ατόμων με βάση τη φυλή, τη θρησκεία, την εθνικότητα, ή τον σεξουαλικό προσανατολισμό τιμωρείται σύμφωνα με τον νόμο 4285/2014, ο οποίος ενσωματώνει την ευρωπαϊκή νομοθεσία. 5. Παραβίαση του απορρήτου: Ο δημοσιογραφικός λόγος περιορίζεται όταν παραβιάζει προσωπικά δεδομένα (νόμος 4624/2019) ή το απόρρητο των επικοινωνιών (άρθρο 19 του Συντάγματος). 6. Παραβίαση πνευματικής ιδιοκτησίας: Η δημοσίευση υλικού που προστατεύεται από δικαιώματα πνευματικής ιδιοκτησίας χωρίς άδεια μπορεί να οδηγήσει σε νομικές κυρώσεις (νόμος 2121/1993). 7. Εθνική ασφάλεια και δημόσια τάξη: Οι εκφράσεις που απειλούν την εθνική ασφάλεια ή υποκινούν εξεγέρσεις, όπως ορίζεται στον Ποινικό Κώδικα και σε σχετικούς αντιτρομοκρατικούς νόμους, μπορούν να περιοριστούν. 8. Άρνηση εγκλημάτων πολέμου: Η άρνηση ή η υποτίμηση εγκλημάτων όπως το Ολοκαύτωμα, σύμφωνα με τον νόμο 4285/2014, τιμωρείται ως προτροπή σε μίσος.</vt:lpstr>
      <vt:lpstr>Όπως λέει το ΕΔΑΔ [απόφ. Handyside εναντίον Ηνωμένου Βασιλείου], η ελευθερία της έκφρασης αποτελεί ένα από τα απαραίτητα θεμέλια μιας [δημοκρατικής] κοινωνίας, έναν από τους βασικούς όρους για την εξέλιξη και ανάπτυξη κάθε ανθρώπου. Υποκείμενη στο Άρθρο 10 (2), η ελευθερία της έκφρασης εφαρμόζεται όχι μόνο στην «πληροφορία» ή στις «ιδέες/απόψεις», οι οποίες γίνονται ευμενώς αποδεκτές ή θεωρούνται αβλαβείς ή αδιάφορες , αλλά και σε αυτές που προσβάλλουν, σοκάρουν ή διαταράσσουν το Κράτος ή οποιονδήποτε άλλο τομέα του κοινού. Τέτοιου είδους είναι οι απαιτήσεις του πλουραλισμού, της ανοχής και της ευρύτητας του πνεύματος, χωρίς τις οποίες δεν υπάρχει «δημοκρατική κοινωνία».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3ο Μάθημα  ΕΙΣΑΓΩΓΗ ΣΤΗ ΔΗΜΟΣΙΟΓΡΑΦΙΑ «Συλλέγοντας, αξιολογώντας και συντάσσοντας τις ειδήσεις…»</dc:title>
  <dc:creator>Panagiota Kalfeli</dc:creator>
  <cp:lastModifiedBy>Panagiota Kalfeli</cp:lastModifiedBy>
  <cp:revision>47</cp:revision>
  <dcterms:created xsi:type="dcterms:W3CDTF">2022-09-28T08:33:00Z</dcterms:created>
  <dcterms:modified xsi:type="dcterms:W3CDTF">2024-12-12T20:39:19Z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B45E20A56E6B461EB9B5B08F04BD2E4A_13</vt:lpwstr>
  </property>
  <property fmtid="{D5CDD505-2E9C-101B-9397-08002B2CF9AE}" pid="3" name="KSOProductBuildVer">
    <vt:lpwstr>1033-12.2.0.13431</vt:lpwstr>
  </property>
</Properties>
</file>