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8" r:id="rId8"/>
    <p:sldId id="269" r:id="rId9"/>
    <p:sldId id="270" r:id="rId10"/>
    <p:sldId id="271" r:id="rId11"/>
    <p:sldId id="262" r:id="rId12"/>
    <p:sldId id="263" r:id="rId13"/>
    <p:sldId id="264" r:id="rId14"/>
    <p:sldId id="265" r:id="rId15"/>
    <p:sldId id="266" r:id="rId16"/>
    <p:sldId id="267"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714"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erina Flora" userId="0bff18ccddee29f8" providerId="LiveId" clId="{187C86E1-1845-4E5B-9676-2A96EC8C887A}"/>
    <pc:docChg chg="modSld">
      <pc:chgData name="Katerina Flora" userId="0bff18ccddee29f8" providerId="LiveId" clId="{187C86E1-1845-4E5B-9676-2A96EC8C887A}" dt="2021-09-13T14:18:57.011" v="0" actId="20577"/>
      <pc:docMkLst>
        <pc:docMk/>
      </pc:docMkLst>
      <pc:sldChg chg="modSp mod">
        <pc:chgData name="Katerina Flora" userId="0bff18ccddee29f8" providerId="LiveId" clId="{187C86E1-1845-4E5B-9676-2A96EC8C887A}" dt="2021-09-13T14:18:57.011" v="0" actId="20577"/>
        <pc:sldMkLst>
          <pc:docMk/>
          <pc:sldMk cId="2318009204" sldId="275"/>
        </pc:sldMkLst>
        <pc:spChg chg="mod">
          <ac:chgData name="Katerina Flora" userId="0bff18ccddee29f8" providerId="LiveId" clId="{187C86E1-1845-4E5B-9676-2A96EC8C887A}" dt="2021-09-13T14:18:57.011" v="0" actId="20577"/>
          <ac:spMkLst>
            <pc:docMk/>
            <pc:sldMk cId="2318009204" sldId="275"/>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CD3C773-C49E-4E47-BAB3-C9C873F9DADE}" type="datetimeFigureOut">
              <a:rPr lang="en-US" smtClean="0"/>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6EB192-0A9C-4CDA-AF8D-BC3F56C3C6B5}"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0827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3C773-C49E-4E47-BAB3-C9C873F9DADE}" type="datetimeFigureOut">
              <a:rPr lang="en-US" smtClean="0"/>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6EB192-0A9C-4CDA-AF8D-BC3F56C3C6B5}" type="slidenum">
              <a:rPr lang="en-US" smtClean="0"/>
              <a:t>‹#›</a:t>
            </a:fld>
            <a:endParaRPr lang="en-US" dirty="0"/>
          </a:p>
        </p:txBody>
      </p:sp>
    </p:spTree>
    <p:extLst>
      <p:ext uri="{BB962C8B-B14F-4D97-AF65-F5344CB8AC3E}">
        <p14:creationId xmlns:p14="http://schemas.microsoft.com/office/powerpoint/2010/main" val="2861248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3C773-C49E-4E47-BAB3-C9C873F9DADE}" type="datetimeFigureOut">
              <a:rPr lang="en-US" smtClean="0"/>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6EB192-0A9C-4CDA-AF8D-BC3F56C3C6B5}" type="slidenum">
              <a:rPr lang="en-US" smtClean="0"/>
              <a:t>‹#›</a:t>
            </a:fld>
            <a:endParaRPr lang="en-US" dirty="0"/>
          </a:p>
        </p:txBody>
      </p:sp>
    </p:spTree>
    <p:extLst>
      <p:ext uri="{BB962C8B-B14F-4D97-AF65-F5344CB8AC3E}">
        <p14:creationId xmlns:p14="http://schemas.microsoft.com/office/powerpoint/2010/main" val="3770094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3C773-C49E-4E47-BAB3-C9C873F9DADE}" type="datetimeFigureOut">
              <a:rPr lang="en-US" smtClean="0"/>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6EB192-0A9C-4CDA-AF8D-BC3F56C3C6B5}" type="slidenum">
              <a:rPr lang="en-US" smtClean="0"/>
              <a:t>‹#›</a:t>
            </a:fld>
            <a:endParaRPr lang="en-US" dirty="0"/>
          </a:p>
        </p:txBody>
      </p:sp>
    </p:spTree>
    <p:extLst>
      <p:ext uri="{BB962C8B-B14F-4D97-AF65-F5344CB8AC3E}">
        <p14:creationId xmlns:p14="http://schemas.microsoft.com/office/powerpoint/2010/main" val="1022108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D3C773-C49E-4E47-BAB3-C9C873F9DADE}" type="datetimeFigureOut">
              <a:rPr lang="en-US" smtClean="0"/>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6EB192-0A9C-4CDA-AF8D-BC3F56C3C6B5}"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7602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CD3C773-C49E-4E47-BAB3-C9C873F9DADE}" type="datetimeFigureOut">
              <a:rPr lang="en-US" smtClean="0"/>
              <a:t>10/8/2024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6EB192-0A9C-4CDA-AF8D-BC3F56C3C6B5}" type="slidenum">
              <a:rPr lang="en-US" smtClean="0"/>
              <a:t>‹#›</a:t>
            </a:fld>
            <a:endParaRPr lang="en-US" dirty="0"/>
          </a:p>
        </p:txBody>
      </p:sp>
    </p:spTree>
    <p:extLst>
      <p:ext uri="{BB962C8B-B14F-4D97-AF65-F5344CB8AC3E}">
        <p14:creationId xmlns:p14="http://schemas.microsoft.com/office/powerpoint/2010/main" val="3948141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D3C773-C49E-4E47-BAB3-C9C873F9DADE}" type="datetimeFigureOut">
              <a:rPr lang="en-US" smtClean="0"/>
              <a:t>10/8/2024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96EB192-0A9C-4CDA-AF8D-BC3F56C3C6B5}" type="slidenum">
              <a:rPr lang="en-US" smtClean="0"/>
              <a:t>‹#›</a:t>
            </a:fld>
            <a:endParaRPr lang="en-US" dirty="0"/>
          </a:p>
        </p:txBody>
      </p:sp>
    </p:spTree>
    <p:extLst>
      <p:ext uri="{BB962C8B-B14F-4D97-AF65-F5344CB8AC3E}">
        <p14:creationId xmlns:p14="http://schemas.microsoft.com/office/powerpoint/2010/main" val="115534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D3C773-C49E-4E47-BAB3-C9C873F9DADE}" type="datetimeFigureOut">
              <a:rPr lang="en-US" smtClean="0"/>
              <a:t>10/8/2024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96EB192-0A9C-4CDA-AF8D-BC3F56C3C6B5}" type="slidenum">
              <a:rPr lang="en-US" smtClean="0"/>
              <a:t>‹#›</a:t>
            </a:fld>
            <a:endParaRPr lang="en-US" dirty="0"/>
          </a:p>
        </p:txBody>
      </p:sp>
    </p:spTree>
    <p:extLst>
      <p:ext uri="{BB962C8B-B14F-4D97-AF65-F5344CB8AC3E}">
        <p14:creationId xmlns:p14="http://schemas.microsoft.com/office/powerpoint/2010/main" val="536039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CD3C773-C49E-4E47-BAB3-C9C873F9DADE}" type="datetimeFigureOut">
              <a:rPr lang="en-US" smtClean="0"/>
              <a:t>10/8/2024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F96EB192-0A9C-4CDA-AF8D-BC3F56C3C6B5}" type="slidenum">
              <a:rPr lang="en-US" smtClean="0"/>
              <a:t>‹#›</a:t>
            </a:fld>
            <a:endParaRPr lang="en-US" dirty="0"/>
          </a:p>
        </p:txBody>
      </p:sp>
    </p:spTree>
    <p:extLst>
      <p:ext uri="{BB962C8B-B14F-4D97-AF65-F5344CB8AC3E}">
        <p14:creationId xmlns:p14="http://schemas.microsoft.com/office/powerpoint/2010/main" val="780144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CD3C773-C49E-4E47-BAB3-C9C873F9DADE}" type="datetimeFigureOut">
              <a:rPr lang="en-US" smtClean="0"/>
              <a:t>10/8/2024</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96EB192-0A9C-4CDA-AF8D-BC3F56C3C6B5}" type="slidenum">
              <a:rPr lang="en-US" smtClean="0"/>
              <a:t>‹#›</a:t>
            </a:fld>
            <a:endParaRPr lang="en-US" dirty="0"/>
          </a:p>
        </p:txBody>
      </p:sp>
    </p:spTree>
    <p:extLst>
      <p:ext uri="{BB962C8B-B14F-4D97-AF65-F5344CB8AC3E}">
        <p14:creationId xmlns:p14="http://schemas.microsoft.com/office/powerpoint/2010/main" val="2219413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D3C773-C49E-4E47-BAB3-C9C873F9DADE}" type="datetimeFigureOut">
              <a:rPr lang="en-US" smtClean="0"/>
              <a:t>10/8/2024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6EB192-0A9C-4CDA-AF8D-BC3F56C3C6B5}" type="slidenum">
              <a:rPr lang="en-US" smtClean="0"/>
              <a:t>‹#›</a:t>
            </a:fld>
            <a:endParaRPr lang="en-US" dirty="0"/>
          </a:p>
        </p:txBody>
      </p:sp>
    </p:spTree>
    <p:extLst>
      <p:ext uri="{BB962C8B-B14F-4D97-AF65-F5344CB8AC3E}">
        <p14:creationId xmlns:p14="http://schemas.microsoft.com/office/powerpoint/2010/main" val="924249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CD3C773-C49E-4E47-BAB3-C9C873F9DADE}" type="datetimeFigureOut">
              <a:rPr lang="en-US" smtClean="0"/>
              <a:t>10/8/2024</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96EB192-0A9C-4CDA-AF8D-BC3F56C3C6B5}"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166418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sz="6600" dirty="0"/>
              <a:t>Κλινική Ψυχολογία ΙΙ</a:t>
            </a:r>
            <a:endParaRPr lang="en-US" sz="6600" dirty="0"/>
          </a:p>
        </p:txBody>
      </p:sp>
      <p:sp>
        <p:nvSpPr>
          <p:cNvPr id="3" name="Subtitle 2"/>
          <p:cNvSpPr>
            <a:spLocks noGrp="1"/>
          </p:cNvSpPr>
          <p:nvPr>
            <p:ph type="subTitle" idx="1"/>
          </p:nvPr>
        </p:nvSpPr>
        <p:spPr/>
        <p:txBody>
          <a:bodyPr>
            <a:normAutofit lnSpcReduction="10000"/>
          </a:bodyPr>
          <a:lstStyle/>
          <a:p>
            <a:r>
              <a:rPr lang="el-GR" sz="4000" dirty="0" err="1"/>
              <a:t>Ψυχοδυναμικη</a:t>
            </a:r>
            <a:r>
              <a:rPr lang="el-GR" sz="4000" dirty="0"/>
              <a:t> </a:t>
            </a:r>
            <a:r>
              <a:rPr lang="el-GR" sz="4000" dirty="0" err="1"/>
              <a:t>ψυχοθεραπεια</a:t>
            </a:r>
            <a:endParaRPr lang="en-US" sz="4000" dirty="0"/>
          </a:p>
        </p:txBody>
      </p:sp>
    </p:spTree>
    <p:extLst>
      <p:ext uri="{BB962C8B-B14F-4D97-AF65-F5344CB8AC3E}">
        <p14:creationId xmlns:p14="http://schemas.microsoft.com/office/powerpoint/2010/main" val="538168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lstStyle/>
          <a:p>
            <a:r>
              <a:rPr lang="en-US" dirty="0"/>
              <a:t>Αντιμεταβίβαση</a:t>
            </a:r>
          </a:p>
        </p:txBody>
      </p:sp>
      <p:sp>
        <p:nvSpPr>
          <p:cNvPr id="3" name="Content Placeholder 2"/>
          <p:cNvSpPr>
            <a:spLocks noGrp="1"/>
          </p:cNvSpPr>
          <p:nvPr>
            <p:ph idx="1"/>
          </p:nvPr>
        </p:nvSpPr>
        <p:spPr>
          <a:xfrm>
            <a:off x="457200" y="1935480"/>
            <a:ext cx="8229600" cy="4733880"/>
          </a:xfrm>
        </p:spPr>
        <p:txBody>
          <a:bodyPr>
            <a:normAutofit/>
          </a:bodyPr>
          <a:lstStyle/>
          <a:p>
            <a:r>
              <a:rPr lang="el-GR" dirty="0"/>
              <a:t>Στην κλασική της έννοια, είναι η μεταβίβαση από πλευράς του θεραπευτή (συμβολισμός ατόμου με το οποίο άλυτες συγκρούσεις). Άρα ρωγμή στην αντικειμενικότητα του θεραπευτή και εμπόδιο στη θεραπεία. </a:t>
            </a:r>
          </a:p>
          <a:p>
            <a:r>
              <a:rPr lang="el-GR" dirty="0"/>
              <a:t>Αυτό υποχώρησε μπροστά σε πιο φυσιολογικές αντιδράσεις του θεραπευτή ως ένδειξη του τι μπορεί να νιώθουν και άλλοι άνθρωποι προς τον πελάτη.  Μπορεί να χρησιμοποιηθεί για καλό στο να ξέρουμε «τι πάει στραβά» από πλευράς του ασθενή. </a:t>
            </a:r>
          </a:p>
          <a:p>
            <a:r>
              <a:rPr lang="el-GR" dirty="0"/>
              <a:t>Προσοχή όμως στα «σκοτεινά ή τυφλά» σημεία </a:t>
            </a:r>
            <a:r>
              <a:rPr lang="el-GR"/>
              <a:t>του θεραπευτή</a:t>
            </a:r>
            <a:endParaRPr lang="en-US" dirty="0"/>
          </a:p>
        </p:txBody>
      </p:sp>
    </p:spTree>
    <p:extLst>
      <p:ext uri="{BB962C8B-B14F-4D97-AF65-F5344CB8AC3E}">
        <p14:creationId xmlns:p14="http://schemas.microsoft.com/office/powerpoint/2010/main" val="3940540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Θεωρία Αντικειμενοτρόπων </a:t>
            </a:r>
            <a:r>
              <a:rPr lang="el-GR" dirty="0"/>
              <a:t>Σ</a:t>
            </a:r>
            <a:r>
              <a:rPr lang="en-US" dirty="0"/>
              <a:t>χέσεων </a:t>
            </a:r>
          </a:p>
        </p:txBody>
      </p:sp>
      <p:sp>
        <p:nvSpPr>
          <p:cNvPr id="3" name="Content Placeholder 2"/>
          <p:cNvSpPr>
            <a:spLocks noGrp="1"/>
          </p:cNvSpPr>
          <p:nvPr>
            <p:ph idx="1"/>
          </p:nvPr>
        </p:nvSpPr>
        <p:spPr/>
        <p:txBody>
          <a:bodyPr>
            <a:normAutofit/>
          </a:bodyPr>
          <a:lstStyle/>
          <a:p>
            <a:r>
              <a:rPr lang="el-GR" dirty="0"/>
              <a:t>Ο </a:t>
            </a:r>
            <a:r>
              <a:rPr lang="en-US" dirty="0"/>
              <a:t>Freud</a:t>
            </a:r>
            <a:r>
              <a:rPr lang="el-GR" dirty="0"/>
              <a:t> υπαινίσσεται ότι υπάρχει ένα «αντικείμενο» προς το οποίο κατευθύνονται τα βασικά ένστικτα. </a:t>
            </a:r>
          </a:p>
          <a:p>
            <a:r>
              <a:rPr lang="el-GR" dirty="0"/>
              <a:t>Δημιουργείται επομένως ένα θεωρητικό ερώτημα</a:t>
            </a:r>
            <a:r>
              <a:rPr lang="en-US" dirty="0"/>
              <a:t>: </a:t>
            </a:r>
            <a:r>
              <a:rPr lang="el-GR" dirty="0"/>
              <a:t>εάν οι πρωτογενείς ψυχολογικές δυνάμεις κατά την ανάπτυξη της προσωπικότητας είναι άλλοι άνθρωποι/αντικείμενα ή εάν αυτή η προτεραιότητα ανήκει στη λίμπιντο. </a:t>
            </a:r>
            <a:r>
              <a:rPr lang="en-US" dirty="0"/>
              <a:t> </a:t>
            </a:r>
          </a:p>
          <a:p>
            <a:r>
              <a:rPr lang="el-GR" dirty="0"/>
              <a:t>Κατά τον </a:t>
            </a:r>
            <a:r>
              <a:rPr lang="en-US" dirty="0"/>
              <a:t>Freud, </a:t>
            </a:r>
            <a:r>
              <a:rPr lang="el-GR" dirty="0"/>
              <a:t>το αντικείμενο αυτό είναι ο στόχος των σεξουαλικών ενορμήσεων, αλλά το αντικείμενο μπορεί να είναι άνθρωπος, ζώο, έμψυχο ή άψυχο ή μερικό αντικείμενο, π.χ. πέος, στήθος, κλπ. Οτιδήποτε μπορεί να χρησιμοποιηθεί για εκφόρτιση της ψυχικής ενέργειας.</a:t>
            </a:r>
          </a:p>
          <a:p>
            <a:r>
              <a:rPr lang="el-GR" dirty="0"/>
              <a:t>Άρα οι διαπροσωπικές και κοινωνικές ανάγκες είναι δευτερεύουσες. </a:t>
            </a:r>
            <a:endParaRPr lang="en-US" dirty="0"/>
          </a:p>
        </p:txBody>
      </p:sp>
    </p:spTree>
    <p:extLst>
      <p:ext uri="{BB962C8B-B14F-4D97-AF65-F5344CB8AC3E}">
        <p14:creationId xmlns:p14="http://schemas.microsoft.com/office/powerpoint/2010/main" val="4188785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Θεωρία Αντικειμενοτρόπων </a:t>
            </a:r>
            <a:r>
              <a:rPr lang="el-GR" dirty="0"/>
              <a:t>Σ</a:t>
            </a:r>
            <a:r>
              <a:rPr lang="en-US" dirty="0"/>
              <a:t>χέσεων </a:t>
            </a:r>
          </a:p>
        </p:txBody>
      </p:sp>
      <p:sp>
        <p:nvSpPr>
          <p:cNvPr id="3" name="Content Placeholder 2"/>
          <p:cNvSpPr>
            <a:spLocks noGrp="1"/>
          </p:cNvSpPr>
          <p:nvPr>
            <p:ph idx="1"/>
          </p:nvPr>
        </p:nvSpPr>
        <p:spPr/>
        <p:txBody>
          <a:bodyPr>
            <a:normAutofit/>
          </a:bodyPr>
          <a:lstStyle/>
          <a:p>
            <a:r>
              <a:rPr lang="el-GR" dirty="0"/>
              <a:t>Ο </a:t>
            </a:r>
            <a:r>
              <a:rPr lang="en-US" dirty="0"/>
              <a:t>Freud </a:t>
            </a:r>
            <a:r>
              <a:rPr lang="el-GR" dirty="0"/>
              <a:t>όμως έβλεπε μόνο ενήλικες και βασίστηκε πάνω στις αναμνήσεις των ασθενών του από την παιδική ηλικία. </a:t>
            </a:r>
          </a:p>
          <a:p>
            <a:r>
              <a:rPr lang="el-GR" dirty="0"/>
              <a:t>Η </a:t>
            </a:r>
            <a:r>
              <a:rPr lang="en-US" dirty="0"/>
              <a:t>Melanie Klein </a:t>
            </a:r>
            <a:r>
              <a:rPr lang="el-GR" dirty="0"/>
              <a:t>όμως εφάρμοσε τις ψυχαναλυτικές τεχνικές στα παιδιά και παρατήρησε ότι έρχονταν σε αντίθεση με τις προβλέψεις της φροϋδικής θεωρίας. Τα παιδιά, αντί να προσπαθούν να ελέγξουν τις ενορμήσεις της λίμπιντο, διοχέτευαν την περισσότερη ενέργεια τους στη δημιουργία του διαπροσωπικού τους κόσμου. «Ο εσωτερικός τους κόσμος ήταν ένας κόσμος ανθρώπινων σχέσεων»</a:t>
            </a:r>
          </a:p>
          <a:p>
            <a:r>
              <a:rPr lang="el-GR" dirty="0"/>
              <a:t>Μερικοί άλλοι μεγάλοι της θεωρίας των αντικειμενότροπων σχέσεων είναι οι </a:t>
            </a:r>
            <a:r>
              <a:rPr lang="en-US" dirty="0"/>
              <a:t>Fairburn, Winnicott, Balint </a:t>
            </a:r>
            <a:r>
              <a:rPr lang="el-GR" dirty="0"/>
              <a:t>και </a:t>
            </a:r>
            <a:r>
              <a:rPr lang="en-US" dirty="0"/>
              <a:t>Bowlby.</a:t>
            </a:r>
          </a:p>
        </p:txBody>
      </p:sp>
    </p:spTree>
    <p:extLst>
      <p:ext uri="{BB962C8B-B14F-4D97-AF65-F5344CB8AC3E}">
        <p14:creationId xmlns:p14="http://schemas.microsoft.com/office/powerpoint/2010/main" val="3736141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Θεωρία Αντικειμενοτρόπων </a:t>
            </a:r>
            <a:r>
              <a:rPr lang="el-GR" dirty="0"/>
              <a:t>Σ</a:t>
            </a:r>
            <a:r>
              <a:rPr lang="en-US" dirty="0"/>
              <a:t>χέσεων </a:t>
            </a:r>
          </a:p>
        </p:txBody>
      </p:sp>
      <p:sp>
        <p:nvSpPr>
          <p:cNvPr id="3" name="Content Placeholder 2"/>
          <p:cNvSpPr>
            <a:spLocks noGrp="1"/>
          </p:cNvSpPr>
          <p:nvPr>
            <p:ph idx="1"/>
          </p:nvPr>
        </p:nvSpPr>
        <p:spPr/>
        <p:txBody>
          <a:bodyPr/>
          <a:lstStyle/>
          <a:p>
            <a:r>
              <a:rPr lang="en-US" dirty="0"/>
              <a:t>Κοινά σημεία θεωριστών αντικειμενότροπων σχέσεων </a:t>
            </a:r>
          </a:p>
          <a:p>
            <a:pPr lvl="1"/>
            <a:r>
              <a:rPr lang="en-US" dirty="0"/>
              <a:t>Ανάπτυξη της προσωπικότητας : μεγάλη σημασία ο ρόλος που παίζουν οι ανθρώπινες σχέσεις στην ανάπτυξη της προσωπικότητας. </a:t>
            </a:r>
          </a:p>
          <a:p>
            <a:pPr lvl="1"/>
            <a:r>
              <a:rPr lang="en-US" dirty="0"/>
              <a:t>Διεκδίκηση όχι της απόλαυσης αλλά του αντικειμένου (δηλαδή προσώπου). Επικέντρωση στη μητέρα μιας και είναι το πρώτο πρόσωπο επαφής. </a:t>
            </a:r>
          </a:p>
          <a:p>
            <a:endParaRPr lang="en-US" dirty="0"/>
          </a:p>
        </p:txBody>
      </p:sp>
    </p:spTree>
    <p:extLst>
      <p:ext uri="{BB962C8B-B14F-4D97-AF65-F5344CB8AC3E}">
        <p14:creationId xmlns:p14="http://schemas.microsoft.com/office/powerpoint/2010/main" val="2291094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1143000"/>
          </a:xfrm>
        </p:spPr>
        <p:txBody>
          <a:bodyPr>
            <a:normAutofit fontScale="90000"/>
          </a:bodyPr>
          <a:lstStyle/>
          <a:p>
            <a:r>
              <a:rPr lang="en-US" dirty="0"/>
              <a:t>Θεωρία Αντικειμενοτρόπων </a:t>
            </a:r>
            <a:r>
              <a:rPr lang="el-GR" dirty="0"/>
              <a:t>Σ</a:t>
            </a:r>
            <a:r>
              <a:rPr lang="en-US" dirty="0"/>
              <a:t>χέσεων </a:t>
            </a:r>
          </a:p>
        </p:txBody>
      </p:sp>
      <p:sp>
        <p:nvSpPr>
          <p:cNvPr id="3" name="Content Placeholder 2"/>
          <p:cNvSpPr>
            <a:spLocks noGrp="1"/>
          </p:cNvSpPr>
          <p:nvPr>
            <p:ph idx="1"/>
          </p:nvPr>
        </p:nvSpPr>
        <p:spPr/>
        <p:txBody>
          <a:bodyPr>
            <a:normAutofit/>
          </a:bodyPr>
          <a:lstStyle/>
          <a:p>
            <a:r>
              <a:rPr lang="en-US" dirty="0"/>
              <a:t>Το παιδί λοιπόν εσωτερικεύει ή ενδοβάλλει εικόνες ή αναμνήσεις αλληλεπιδράσεων με σημαντικούς άλλους. Στην αρχή δεν υπάρχει διάκριση μεταξύ εαυτού και μητέρας (άνευ ορίου σχέση). </a:t>
            </a:r>
          </a:p>
          <a:p>
            <a:r>
              <a:rPr lang="en-US" dirty="0"/>
              <a:t>Ανικανότητα να αναπτύξει την αντίληψη του </a:t>
            </a:r>
            <a:r>
              <a:rPr lang="el-GR" dirty="0"/>
              <a:t>άλλου</a:t>
            </a:r>
            <a:endParaRPr lang="en-US" dirty="0"/>
          </a:p>
          <a:p>
            <a:r>
              <a:rPr lang="en-US" dirty="0"/>
              <a:t>Διαχωρισμός του κόσμου του παιδιού σε αντικείμενα που μπορούν να ικανοποιήσουν επαρκώς τις ανάγκες του (καλό στήθος, κακή επιβραβευτική μητέρα) και κακά αντικείμενα (άδειο στήθος ή κακή και τιμωρητική μητέρα). </a:t>
            </a:r>
          </a:p>
          <a:p>
            <a:r>
              <a:rPr lang="en-US" dirty="0"/>
              <a:t>Αυτή η διαφοροποίηση σε καλό και κακό είναι η αφετηρία της σχέσης των ανθρώπων με τους άλλους γύρω τους. </a:t>
            </a:r>
          </a:p>
          <a:p>
            <a:endParaRPr lang="en-US" dirty="0"/>
          </a:p>
        </p:txBody>
      </p:sp>
    </p:spTree>
    <p:extLst>
      <p:ext uri="{BB962C8B-B14F-4D97-AF65-F5344CB8AC3E}">
        <p14:creationId xmlns:p14="http://schemas.microsoft.com/office/powerpoint/2010/main" val="3296794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1143000"/>
          </a:xfrm>
        </p:spPr>
        <p:txBody>
          <a:bodyPr>
            <a:normAutofit fontScale="90000"/>
          </a:bodyPr>
          <a:lstStyle/>
          <a:p>
            <a:r>
              <a:rPr lang="en-US" dirty="0"/>
              <a:t>Θεωρία Αντικειμενοτρόπων </a:t>
            </a:r>
            <a:r>
              <a:rPr lang="el-GR" dirty="0"/>
              <a:t>Σ</a:t>
            </a:r>
            <a:r>
              <a:rPr lang="en-US" dirty="0"/>
              <a:t>χέσεων </a:t>
            </a:r>
          </a:p>
        </p:txBody>
      </p:sp>
      <p:sp>
        <p:nvSpPr>
          <p:cNvPr id="3" name="Content Placeholder 2"/>
          <p:cNvSpPr>
            <a:spLocks noGrp="1"/>
          </p:cNvSpPr>
          <p:nvPr>
            <p:ph idx="1"/>
          </p:nvPr>
        </p:nvSpPr>
        <p:spPr/>
        <p:txBody>
          <a:bodyPr>
            <a:normAutofit/>
          </a:bodyPr>
          <a:lstStyle/>
          <a:p>
            <a:r>
              <a:rPr lang="en-US" dirty="0"/>
              <a:t>Αν και στην αρχή το καλό και κακό δεν μπορούν να συνυπάρξουν, μετά αρχίζει η διαδικασία όπου μπορούν και βλέπουν ότι μπορεί κάποιος να είναι καλός πολλες φορές και να συνυπάρχει με το κακό που μπορεί επίσης να υπάρχει (καλές σχέσεις Vs κακές σχέσεις).</a:t>
            </a:r>
          </a:p>
          <a:p>
            <a:r>
              <a:rPr lang="en-US" dirty="0"/>
              <a:t>Ψυχοπαθολογία αναπτύσσεται από την ακαμψία του παιδιού να δει τους άλλους ως και τα δύο και βλέπει μόνο τους άλλους ως εντελώς κακούς ή εντελώς καλούς. </a:t>
            </a:r>
          </a:p>
          <a:p>
            <a:r>
              <a:rPr lang="en-US" dirty="0"/>
              <a:t>Αυτή η θεωρία εξηγεί τις διαπροσωπικές σχέσεις αφού οι ενέργειες ενός ατόμου τείνουν να προκαλούν ή να εγείρουν προβλέψιμες αντιδράσεις στους άλλους. </a:t>
            </a:r>
          </a:p>
          <a:p>
            <a:endParaRPr lang="en-US" dirty="0"/>
          </a:p>
        </p:txBody>
      </p:sp>
    </p:spTree>
    <p:extLst>
      <p:ext uri="{BB962C8B-B14F-4D97-AF65-F5344CB8AC3E}">
        <p14:creationId xmlns:p14="http://schemas.microsoft.com/office/powerpoint/2010/main" val="2196087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fontScale="90000"/>
          </a:bodyPr>
          <a:lstStyle/>
          <a:p>
            <a:r>
              <a:rPr lang="en-US" dirty="0"/>
              <a:t>Θεωρία Αντικειμενοτρόπων </a:t>
            </a:r>
            <a:r>
              <a:rPr lang="el-GR" dirty="0"/>
              <a:t>Σ</a:t>
            </a:r>
            <a:r>
              <a:rPr lang="en-US" dirty="0"/>
              <a:t>χέσεων </a:t>
            </a:r>
          </a:p>
        </p:txBody>
      </p:sp>
      <p:sp>
        <p:nvSpPr>
          <p:cNvPr id="3" name="Content Placeholder 2"/>
          <p:cNvSpPr>
            <a:spLocks noGrp="1"/>
          </p:cNvSpPr>
          <p:nvPr>
            <p:ph idx="1"/>
          </p:nvPr>
        </p:nvSpPr>
        <p:spPr/>
        <p:txBody>
          <a:bodyPr/>
          <a:lstStyle/>
          <a:p>
            <a:r>
              <a:rPr lang="en-US" dirty="0"/>
              <a:t>Το άτομο αναπτύσσει </a:t>
            </a:r>
            <a:r>
              <a:rPr lang="el-GR" dirty="0"/>
              <a:t>ά</a:t>
            </a:r>
            <a:r>
              <a:rPr lang="en-US" dirty="0"/>
              <a:t>καμπτες και στρεβλωμένες προσδοκίες με αποτέλεσμα να υποφέρει. </a:t>
            </a:r>
          </a:p>
          <a:p>
            <a:r>
              <a:rPr lang="en-US" dirty="0"/>
              <a:t>Το άτομο όμως δεν έχει επίγνωση του χαρακτήρα της επικοινωνίας του και αρνείται ότι γίνεται αυτό. </a:t>
            </a:r>
            <a:r>
              <a:rPr lang="el-GR" dirty="0"/>
              <a:t>Α</a:t>
            </a:r>
            <a:r>
              <a:rPr lang="en-US" dirty="0"/>
              <a:t>υτό φυσικά προκαλεί ένα φαύλο κύκλο αυτοεκληρούμενης προφητείας. (πχ απορρίπτω εγώ για να μην απορριφθώ).</a:t>
            </a:r>
          </a:p>
        </p:txBody>
      </p:sp>
    </p:spTree>
    <p:extLst>
      <p:ext uri="{BB962C8B-B14F-4D97-AF65-F5344CB8AC3E}">
        <p14:creationId xmlns:p14="http://schemas.microsoft.com/office/powerpoint/2010/main" val="3114050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Διαφορές Ψυχοδυναμικών και Μη Θεωριών</a:t>
            </a:r>
            <a:endParaRPr lang="en-US" dirty="0"/>
          </a:p>
        </p:txBody>
      </p:sp>
      <p:sp>
        <p:nvSpPr>
          <p:cNvPr id="3" name="Content Placeholder 2"/>
          <p:cNvSpPr>
            <a:spLocks noGrp="1"/>
          </p:cNvSpPr>
          <p:nvPr>
            <p:ph idx="1"/>
          </p:nvPr>
        </p:nvSpPr>
        <p:spPr/>
        <p:txBody>
          <a:bodyPr>
            <a:normAutofit/>
          </a:bodyPr>
          <a:lstStyle/>
          <a:p>
            <a:r>
              <a:rPr lang="el-GR" dirty="0"/>
              <a:t>Διαφορές ιδιαίτερα με συμπεριφοριστικά, ΓΣ ή τα ιατρικά μοντέλα. </a:t>
            </a:r>
          </a:p>
          <a:p>
            <a:r>
              <a:rPr lang="el-GR" dirty="0"/>
              <a:t>Αντιμετωπίζουν τα «βαθύτερα προβλήματα της ζωής» και όχι τα συμπτώματα</a:t>
            </a:r>
          </a:p>
          <a:p>
            <a:r>
              <a:rPr lang="el-GR" dirty="0"/>
              <a:t>Επίσης, σε σύγκριση με τους συμπεριφοριστές, δεν θεωρούν τα άτομα ως σκεπτόμενα, ορθολογικά με επίγνωση των κινήτρων τους. Δεν δέχονται απαραίτητα τη δηλωμένη διάθεση του ασθενή για αλλαγή. </a:t>
            </a:r>
          </a:p>
          <a:p>
            <a:r>
              <a:rPr lang="el-GR" dirty="0"/>
              <a:t>Δέχονται ότι επιθυμούν την αλλαγή αλλά αντιστέκονται και φοβούνται ασυνείδητα. Αγεφύρωτη διαφορά μεταξύ των ψυχοδυναμικών και μη! </a:t>
            </a:r>
            <a:endParaRPr lang="en-US" dirty="0"/>
          </a:p>
        </p:txBody>
      </p:sp>
    </p:spTree>
    <p:extLst>
      <p:ext uri="{BB962C8B-B14F-4D97-AF65-F5344CB8AC3E}">
        <p14:creationId xmlns:p14="http://schemas.microsoft.com/office/powerpoint/2010/main" val="469887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Βραχεία Ψυχοδυναμική Ψυχοθεραπεία</a:t>
            </a:r>
            <a:endParaRPr lang="en-US" dirty="0"/>
          </a:p>
        </p:txBody>
      </p:sp>
      <p:sp>
        <p:nvSpPr>
          <p:cNvPr id="3" name="Content Placeholder 2"/>
          <p:cNvSpPr>
            <a:spLocks noGrp="1"/>
          </p:cNvSpPr>
          <p:nvPr>
            <p:ph idx="1"/>
          </p:nvPr>
        </p:nvSpPr>
        <p:spPr>
          <a:xfrm>
            <a:off x="457200" y="1935480"/>
            <a:ext cx="8229600" cy="4805888"/>
          </a:xfrm>
        </p:spPr>
        <p:txBody>
          <a:bodyPr>
            <a:normAutofit/>
          </a:bodyPr>
          <a:lstStyle/>
          <a:p>
            <a:r>
              <a:rPr lang="el-GR" dirty="0"/>
              <a:t>Αποδεχόμενες Αρχές</a:t>
            </a:r>
          </a:p>
          <a:p>
            <a:pPr lvl="1"/>
            <a:r>
              <a:rPr lang="el-GR" dirty="0"/>
              <a:t>Τα συμπτώματα του ασθενή είναι αποτέλεσμα προβληματικών τρόπων σκέψης και συμπεριφοράς</a:t>
            </a:r>
          </a:p>
          <a:p>
            <a:pPr lvl="1"/>
            <a:r>
              <a:rPr lang="el-GR" dirty="0"/>
              <a:t>Οι παράγοντες που καθορίζουν αυτούς τους τρόπους σκέψης και συμπεριφοράς είναι ασυνείδητοι (δεν υπάρχει επίγνωση)</a:t>
            </a:r>
          </a:p>
          <a:p>
            <a:pPr lvl="1"/>
            <a:r>
              <a:rPr lang="el-GR" dirty="0"/>
              <a:t>Ο ασθενής επαναλαμβάνει με το θεραπευτή αυτούς τους προβληματικούς τρόπους, άρα επιβάλλεται η χρήση της μεταβίβασης</a:t>
            </a:r>
          </a:p>
          <a:p>
            <a:r>
              <a:rPr lang="el-GR" dirty="0"/>
              <a:t>Βραχύ Μοντέλο (12-40 συνεδρίες)</a:t>
            </a:r>
          </a:p>
          <a:p>
            <a:pPr lvl="1"/>
            <a:r>
              <a:rPr lang="el-GR" dirty="0"/>
              <a:t>Υποστηρικτική-Εκφραστική θεραπεία του </a:t>
            </a:r>
            <a:r>
              <a:rPr lang="en-US" dirty="0"/>
              <a:t>Luborsky</a:t>
            </a:r>
          </a:p>
          <a:p>
            <a:pPr lvl="1"/>
            <a:r>
              <a:rPr lang="el-GR" dirty="0"/>
              <a:t>Περιορισμένης Χρονικής Διάρκειας Ψυχοδυναμική Ψυχοθεραπεία των </a:t>
            </a:r>
            <a:r>
              <a:rPr lang="en-US" dirty="0"/>
              <a:t>Strupp &amp; Binder</a:t>
            </a:r>
            <a:r>
              <a:rPr lang="el-GR" dirty="0"/>
              <a:t> </a:t>
            </a:r>
          </a:p>
          <a:p>
            <a:pPr lvl="1"/>
            <a:endParaRPr lang="en-US" dirty="0"/>
          </a:p>
        </p:txBody>
      </p:sp>
    </p:spTree>
    <p:extLst>
      <p:ext uri="{BB962C8B-B14F-4D97-AF65-F5344CB8AC3E}">
        <p14:creationId xmlns:p14="http://schemas.microsoft.com/office/powerpoint/2010/main" val="714766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Βραχεία </a:t>
            </a:r>
            <a:r>
              <a:rPr lang="el-GR"/>
              <a:t>Ψυχοδυναμική Ψυχοθεραπεία</a:t>
            </a:r>
            <a:endParaRPr lang="en-US" dirty="0"/>
          </a:p>
        </p:txBody>
      </p:sp>
      <p:sp>
        <p:nvSpPr>
          <p:cNvPr id="3" name="Content Placeholder 2"/>
          <p:cNvSpPr>
            <a:spLocks noGrp="1"/>
          </p:cNvSpPr>
          <p:nvPr>
            <p:ph idx="1"/>
          </p:nvPr>
        </p:nvSpPr>
        <p:spPr/>
        <p:txBody>
          <a:bodyPr>
            <a:normAutofit lnSpcReduction="10000"/>
          </a:bodyPr>
          <a:lstStyle/>
          <a:p>
            <a:r>
              <a:rPr lang="el-GR" sz="3200" dirty="0"/>
              <a:t>Εστίαση σε μία μόνο εσωτερική σύγκρουση</a:t>
            </a:r>
          </a:p>
          <a:p>
            <a:r>
              <a:rPr lang="el-GR" sz="3200" dirty="0"/>
              <a:t>Περισσότερη προσοχή σε διαπροσωπικές αντί ενδοπροσωπικές συγκρούσεις</a:t>
            </a:r>
          </a:p>
          <a:p>
            <a:r>
              <a:rPr lang="el-GR" sz="3200" dirty="0"/>
              <a:t>Συνειδητοποίηση των δυσλειτουργικών τρόπων συμπεριφοράς. </a:t>
            </a:r>
          </a:p>
          <a:p>
            <a:r>
              <a:rPr lang="el-GR" sz="3200" dirty="0"/>
              <a:t>Εφαρμογή σε όλους τους ασθενείς αντί σε συγκεκριμένες διαταραχές όπως άλλες θεωρίες</a:t>
            </a:r>
            <a:endParaRPr lang="en-US" sz="3200" dirty="0"/>
          </a:p>
        </p:txBody>
      </p:sp>
    </p:spTree>
    <p:extLst>
      <p:ext uri="{BB962C8B-B14F-4D97-AF65-F5344CB8AC3E}">
        <p14:creationId xmlns:p14="http://schemas.microsoft.com/office/powerpoint/2010/main" val="233323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αρχή…</a:t>
            </a:r>
            <a:endParaRPr lang="en-US" dirty="0"/>
          </a:p>
        </p:txBody>
      </p:sp>
      <p:sp>
        <p:nvSpPr>
          <p:cNvPr id="3" name="Content Placeholder 2"/>
          <p:cNvSpPr>
            <a:spLocks noGrp="1"/>
          </p:cNvSpPr>
          <p:nvPr>
            <p:ph idx="1"/>
          </p:nvPr>
        </p:nvSpPr>
        <p:spPr>
          <a:xfrm>
            <a:off x="457200" y="1935480"/>
            <a:ext cx="8229600" cy="4877896"/>
          </a:xfrm>
        </p:spPr>
        <p:txBody>
          <a:bodyPr>
            <a:normAutofit/>
          </a:bodyPr>
          <a:lstStyle/>
          <a:p>
            <a:r>
              <a:rPr lang="en-US" dirty="0"/>
              <a:t>Αρχή της ψυχοθεραπείας όπως τη γνωρίζουμε σήμερα με τη διάσημη Άννα Ο. (Δεκέμβριος 1880) με τον Josef Breuer. </a:t>
            </a:r>
          </a:p>
          <a:p>
            <a:r>
              <a:rPr lang="en-US" dirty="0"/>
              <a:t>Ιστορία της Άννας Ο.</a:t>
            </a:r>
          </a:p>
          <a:p>
            <a:r>
              <a:rPr lang="en-US" dirty="0"/>
              <a:t>Επίσκεψη καθημερινή;;;</a:t>
            </a:r>
          </a:p>
          <a:p>
            <a:r>
              <a:rPr lang="en-US" dirty="0"/>
              <a:t>Κάθαρση - ανάκληση και αναβίωση των συναισθημάτων </a:t>
            </a:r>
          </a:p>
          <a:p>
            <a:r>
              <a:rPr lang="en-US" dirty="0"/>
              <a:t>Σημασία της ύπνωσης </a:t>
            </a:r>
          </a:p>
          <a:p>
            <a:r>
              <a:rPr lang="en-US" dirty="0"/>
              <a:t>Προβλήματα στο γάμο του Breuer ... </a:t>
            </a:r>
          </a:p>
          <a:p>
            <a:r>
              <a:rPr lang="en-US" dirty="0"/>
              <a:t>Συνέχεια με Freud </a:t>
            </a:r>
          </a:p>
          <a:p>
            <a:endParaRPr lang="en-US" dirty="0"/>
          </a:p>
        </p:txBody>
      </p:sp>
    </p:spTree>
    <p:extLst>
      <p:ext uri="{BB962C8B-B14F-4D97-AF65-F5344CB8AC3E}">
        <p14:creationId xmlns:p14="http://schemas.microsoft.com/office/powerpoint/2010/main" val="2559386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GB" dirty="0"/>
          </a:p>
          <a:p>
            <a:pPr marL="0" indent="0">
              <a:buNone/>
            </a:pPr>
            <a:endParaRPr lang="en-GB" dirty="0"/>
          </a:p>
          <a:p>
            <a:pPr marL="0" indent="0" algn="ctr">
              <a:buNone/>
            </a:pPr>
            <a:r>
              <a:rPr lang="el-GR" sz="3600" dirty="0"/>
              <a:t>Ευχαριστώ για την προσοχή σας!!!</a:t>
            </a:r>
          </a:p>
        </p:txBody>
      </p:sp>
    </p:spTree>
    <p:extLst>
      <p:ext uri="{BB962C8B-B14F-4D97-AF65-F5344CB8AC3E}">
        <p14:creationId xmlns:p14="http://schemas.microsoft.com/office/powerpoint/2010/main" val="2318009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Ψυχαναλυτική Θεωρία και θεωρία των ενορμήσεων</a:t>
            </a:r>
          </a:p>
        </p:txBody>
      </p:sp>
      <p:sp>
        <p:nvSpPr>
          <p:cNvPr id="3" name="Content Placeholder 2"/>
          <p:cNvSpPr>
            <a:spLocks noGrp="1"/>
          </p:cNvSpPr>
          <p:nvPr>
            <p:ph idx="1"/>
          </p:nvPr>
        </p:nvSpPr>
        <p:spPr/>
        <p:txBody>
          <a:bodyPr/>
          <a:lstStyle/>
          <a:p>
            <a:r>
              <a:rPr lang="en-US" dirty="0"/>
              <a:t>Επηρεασμός του Freud από την ιατρική σχολή και την εκπαίδευση βάσει του Δαρβίνου και ότι υπάρχουν βιοσωματικές χημικές διεργασίες. Εξού και η έννοια του ενστίκτου ή της ενόρμησης </a:t>
            </a:r>
          </a:p>
          <a:p>
            <a:r>
              <a:rPr lang="en-US" dirty="0"/>
              <a:t>Ενόρμηση - διεργασία που παρωθεί ή υποκινεί το ψυχικό όργανο σε δράση </a:t>
            </a:r>
          </a:p>
          <a:p>
            <a:r>
              <a:rPr lang="en-US" dirty="0"/>
              <a:t>Αρχή της ηδονής - επιδιώκει την ευχαρίστηση, ιδιαίτερα από ενστικτώδεις τάσεις, ειδικά για την αποφυγή δυσαρέσκειας </a:t>
            </a:r>
          </a:p>
        </p:txBody>
      </p:sp>
    </p:spTree>
    <p:extLst>
      <p:ext uri="{BB962C8B-B14F-4D97-AF65-F5344CB8AC3E}">
        <p14:creationId xmlns:p14="http://schemas.microsoft.com/office/powerpoint/2010/main" val="729783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Ορμές</a:t>
            </a:r>
            <a:endParaRPr lang="en-US" dirty="0"/>
          </a:p>
        </p:txBody>
      </p:sp>
      <p:sp>
        <p:nvSpPr>
          <p:cNvPr id="3" name="Content Placeholder 2"/>
          <p:cNvSpPr>
            <a:spLocks noGrp="1"/>
          </p:cNvSpPr>
          <p:nvPr>
            <p:ph idx="1"/>
          </p:nvPr>
        </p:nvSpPr>
        <p:spPr/>
        <p:txBody>
          <a:bodyPr>
            <a:normAutofit/>
          </a:bodyPr>
          <a:lstStyle/>
          <a:p>
            <a:r>
              <a:rPr lang="en-US" dirty="0"/>
              <a:t>Δύο βασικές ορμές: </a:t>
            </a:r>
          </a:p>
          <a:p>
            <a:r>
              <a:rPr lang="el-GR" dirty="0"/>
              <a:t>Λ</a:t>
            </a:r>
            <a:r>
              <a:rPr lang="en-US" dirty="0"/>
              <a:t>ίμπιντο (ευχαρίστηση από στοματικό απόλαυση φαγητού, ικανοποίηση δίψας, αποβολή περιττωμάτων και σεξουαλική πράξη). Πηγάζει από ερωτογενείς ζώνες του σώματος (γεννητικά όργανα, πρωκτός, στόμα) </a:t>
            </a:r>
            <a:endParaRPr lang="el-GR" dirty="0"/>
          </a:p>
          <a:p>
            <a:r>
              <a:rPr lang="en-US" dirty="0"/>
              <a:t>Επιθετικότητα - φυσική συνέπεια του ενστίκτου του θανάτου, που έχει σκοπό την επαναφορά σε ανενεργή κατάσταση (έμφυτες καταστροφικές τάσεις- να σκοτώσει, να εκδικηθεί, να πληγώσει να καταστρέψει)</a:t>
            </a:r>
          </a:p>
          <a:p>
            <a:endParaRPr lang="en-US" dirty="0"/>
          </a:p>
        </p:txBody>
      </p:sp>
    </p:spTree>
    <p:extLst>
      <p:ext uri="{BB962C8B-B14F-4D97-AF65-F5344CB8AC3E}">
        <p14:creationId xmlns:p14="http://schemas.microsoft.com/office/powerpoint/2010/main" val="87825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Ψυχικές Συγκρούσεις</a:t>
            </a:r>
          </a:p>
        </p:txBody>
      </p:sp>
      <p:sp>
        <p:nvSpPr>
          <p:cNvPr id="3" name="Content Placeholder 2"/>
          <p:cNvSpPr>
            <a:spLocks noGrp="1"/>
          </p:cNvSpPr>
          <p:nvPr>
            <p:ph idx="1"/>
          </p:nvPr>
        </p:nvSpPr>
        <p:spPr/>
        <p:txBody>
          <a:bodyPr/>
          <a:lstStyle/>
          <a:p>
            <a:r>
              <a:rPr lang="en-US" dirty="0"/>
              <a:t>Λαμβάνουν χώρα όταν υπάρχει σύγκρουση μεταξύ αρχής της ηδονής (κάνε το τώρα)  και αρχής της πραγματικότητας (περίμενε μέχρι να είναι κοινωνικά αποδεκτό). </a:t>
            </a:r>
            <a:endParaRPr lang="el-GR" dirty="0"/>
          </a:p>
          <a:p>
            <a:r>
              <a:rPr lang="en-US" dirty="0"/>
              <a:t>Όταν γίνεται αυτό, το βρέφος βιώνει άγχος και κατ' επέκταση εσωτερική ψυχική σύγκρουση. </a:t>
            </a:r>
          </a:p>
          <a:p>
            <a:r>
              <a:rPr lang="en-US" dirty="0"/>
              <a:t>Χρήση του Εκείνο, του Εγώ, και του Υπερεγώ </a:t>
            </a:r>
            <a:endParaRPr lang="el-GR" dirty="0"/>
          </a:p>
          <a:p>
            <a:endParaRPr lang="en-US" dirty="0"/>
          </a:p>
        </p:txBody>
      </p:sp>
    </p:spTree>
    <p:extLst>
      <p:ext uri="{BB962C8B-B14F-4D97-AF65-F5344CB8AC3E}">
        <p14:creationId xmlns:p14="http://schemas.microsoft.com/office/powerpoint/2010/main" val="513970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Τεχνικές-διεργασίες</a:t>
            </a:r>
            <a:endParaRPr lang="en-US" dirty="0"/>
          </a:p>
        </p:txBody>
      </p:sp>
      <p:sp>
        <p:nvSpPr>
          <p:cNvPr id="3" name="Content Placeholder 2"/>
          <p:cNvSpPr>
            <a:spLocks noGrp="1"/>
          </p:cNvSpPr>
          <p:nvPr>
            <p:ph idx="1"/>
          </p:nvPr>
        </p:nvSpPr>
        <p:spPr/>
        <p:txBody>
          <a:bodyPr>
            <a:normAutofit/>
          </a:bodyPr>
          <a:lstStyle/>
          <a:p>
            <a:r>
              <a:rPr lang="en-US" dirty="0"/>
              <a:t>Σημασία ελεύθερων συνειρμών όπου βγαίνουν τα προβλήματα, φόβοι,  φαντασιώσεις, όνειρα, μνήμες κλπ). Επίσης οι αμυντικοί μηχανισμοί ενεργοποιούνται και ο αναλυτής βοηθά να αναγνωριστούν οι εσωτερικές συγκρούσεις. </a:t>
            </a:r>
          </a:p>
          <a:p>
            <a:r>
              <a:rPr lang="en-US" dirty="0"/>
              <a:t>Σημασία της ερμηνείας - επεξηγηματικά δεδομένα για να αναγνωρίσει ο ασθενής τις συγκρούσεις του. </a:t>
            </a:r>
            <a:endParaRPr lang="el-GR" dirty="0"/>
          </a:p>
          <a:p>
            <a:r>
              <a:rPr lang="en-US" dirty="0" err="1"/>
              <a:t>Σημ</a:t>
            </a:r>
            <a:r>
              <a:rPr lang="en-US" dirty="0"/>
              <a:t>ασία της αντίστασης, επεξεργασίας και κάθαρσης </a:t>
            </a:r>
          </a:p>
          <a:p>
            <a:endParaRPr lang="en-US" dirty="0"/>
          </a:p>
        </p:txBody>
      </p:sp>
    </p:spTree>
    <p:extLst>
      <p:ext uri="{BB962C8B-B14F-4D97-AF65-F5344CB8AC3E}">
        <p14:creationId xmlns:p14="http://schemas.microsoft.com/office/powerpoint/2010/main" val="3320922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a:bodyPr>
          <a:lstStyle/>
          <a:p>
            <a:r>
              <a:rPr lang="en-US" dirty="0"/>
              <a:t>Η μεταβίβαση στην ψυχανάλυση</a:t>
            </a:r>
          </a:p>
        </p:txBody>
      </p:sp>
      <p:sp>
        <p:nvSpPr>
          <p:cNvPr id="3" name="Content Placeholder 2"/>
          <p:cNvSpPr>
            <a:spLocks noGrp="1"/>
          </p:cNvSpPr>
          <p:nvPr>
            <p:ph idx="1"/>
          </p:nvPr>
        </p:nvSpPr>
        <p:spPr/>
        <p:txBody>
          <a:bodyPr>
            <a:normAutofit/>
          </a:bodyPr>
          <a:lstStyle/>
          <a:p>
            <a:r>
              <a:rPr lang="en-US" dirty="0"/>
              <a:t>Ο ασθενής και η αντίσταση του να αλλάξει... </a:t>
            </a:r>
            <a:endParaRPr lang="el-GR" dirty="0"/>
          </a:p>
          <a:p>
            <a:r>
              <a:rPr lang="en-US" dirty="0"/>
              <a:t>Έλξη του γνώριμου στα συμπτώματα του επειδή είναι πιο απειλητική η αλλαγή </a:t>
            </a:r>
            <a:endParaRPr lang="el-GR" dirty="0"/>
          </a:p>
          <a:p>
            <a:r>
              <a:rPr lang="en-US" dirty="0"/>
              <a:t>Μεταβίβαση είναι οι στρεβλώσεις και ο</a:t>
            </a:r>
            <a:r>
              <a:rPr lang="el-GR" dirty="0"/>
              <a:t> </a:t>
            </a:r>
            <a:r>
              <a:rPr lang="en-US" dirty="0"/>
              <a:t>τρ</a:t>
            </a:r>
            <a:r>
              <a:rPr lang="el-GR" dirty="0"/>
              <a:t>ό</a:t>
            </a:r>
            <a:r>
              <a:rPr lang="en-US" dirty="0"/>
              <a:t>πος θεώρησης του θεραπευόμενου για το θεραπευτή. Ο θεραπευτής μπορεί με αυτό τον τροπο να δει πώς αλληλεπιδρά το άτομο με τους υπόλοιπους σημαντικούς άλλους στη ζωή του. </a:t>
            </a:r>
            <a:endParaRPr lang="el-GR" dirty="0"/>
          </a:p>
          <a:p>
            <a:r>
              <a:rPr lang="el-GR" dirty="0"/>
              <a:t>Ο</a:t>
            </a:r>
            <a:r>
              <a:rPr lang="en-US" dirty="0"/>
              <a:t> προορισμός αυτών των άκαμπτων τρόπων αλληλεπίδρασης είναι η προστασία του ασθενή από απειλητικές συνέπειες όπως απόρριψη, πλήγματα στην αυτοεκτίμηση ή αδυναμία ικανοποίησης αναγκών. </a:t>
            </a:r>
          </a:p>
        </p:txBody>
      </p:sp>
    </p:spTree>
    <p:extLst>
      <p:ext uri="{BB962C8B-B14F-4D97-AF65-F5344CB8AC3E}">
        <p14:creationId xmlns:p14="http://schemas.microsoft.com/office/powerpoint/2010/main" val="969918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Μεταβίβαση</a:t>
            </a:r>
            <a:endParaRPr lang="en-US" dirty="0"/>
          </a:p>
        </p:txBody>
      </p:sp>
      <p:sp>
        <p:nvSpPr>
          <p:cNvPr id="3" name="Content Placeholder 2"/>
          <p:cNvSpPr>
            <a:spLocks noGrp="1"/>
          </p:cNvSpPr>
          <p:nvPr>
            <p:ph idx="1"/>
          </p:nvPr>
        </p:nvSpPr>
        <p:spPr/>
        <p:txBody>
          <a:bodyPr>
            <a:noAutofit/>
          </a:bodyPr>
          <a:lstStyle/>
          <a:p>
            <a:r>
              <a:rPr lang="en-US" sz="3200" dirty="0"/>
              <a:t>Πχ η Άννα Ο. Και το ότι φαντασιώθηκε ότι ήταν έγκυος με το παιδί του Breuer (πατέρας). </a:t>
            </a:r>
            <a:endParaRPr lang="el-GR" sz="3200" dirty="0"/>
          </a:p>
          <a:p>
            <a:r>
              <a:rPr lang="en-US" sz="3200" dirty="0"/>
              <a:t>Στις αντικειμενότροπες σχέσεις, η μεταβίβαση είναι η προβολική ταύτιση όπου προβάλλονται στο θεραπευτή οι εσωτερικεύσεις του ατόμου. Παράδειγμα Masterson με τον ασθενή που ήθελε να αλλάξει θεραπευτή επειδή βελτιωνόταν</a:t>
            </a:r>
          </a:p>
        </p:txBody>
      </p:sp>
    </p:spTree>
    <p:extLst>
      <p:ext uri="{BB962C8B-B14F-4D97-AF65-F5344CB8AC3E}">
        <p14:creationId xmlns:p14="http://schemas.microsoft.com/office/powerpoint/2010/main" val="3251523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Επαναδιαδραμάτιση</a:t>
            </a:r>
          </a:p>
        </p:txBody>
      </p:sp>
      <p:sp>
        <p:nvSpPr>
          <p:cNvPr id="3" name="Content Placeholder 2"/>
          <p:cNvSpPr>
            <a:spLocks noGrp="1"/>
          </p:cNvSpPr>
          <p:nvPr>
            <p:ph idx="1"/>
          </p:nvPr>
        </p:nvSpPr>
        <p:spPr/>
        <p:txBody>
          <a:bodyPr/>
          <a:lstStyle/>
          <a:p>
            <a:r>
              <a:rPr lang="en-US" sz="3200" b="1" dirty="0"/>
              <a:t>Επαναδιαδραμάτιση</a:t>
            </a:r>
            <a:r>
              <a:rPr lang="en-US" sz="3200" dirty="0"/>
              <a:t> - μια αναπαράσταση στο παρόν ενός αυτοδιαιωνιζόμενου φαύλου κύκλου και όχι μόνο του παρελθόντος (σύγχρονη ψυχοδυναμική μεταβίβαση). </a:t>
            </a:r>
            <a:endParaRPr lang="el-GR" sz="3200" dirty="0"/>
          </a:p>
          <a:p>
            <a:endParaRPr lang="en-US" dirty="0"/>
          </a:p>
        </p:txBody>
      </p:sp>
    </p:spTree>
    <p:extLst>
      <p:ext uri="{BB962C8B-B14F-4D97-AF65-F5344CB8AC3E}">
        <p14:creationId xmlns:p14="http://schemas.microsoft.com/office/powerpoint/2010/main" val="411998551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323</TotalTime>
  <Words>1244</Words>
  <Application>Microsoft Office PowerPoint</Application>
  <PresentationFormat>Προβολή στην οθόνη (4:3)</PresentationFormat>
  <Paragraphs>86</Paragraphs>
  <Slides>20</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20</vt:i4>
      </vt:variant>
    </vt:vector>
  </HeadingPairs>
  <TitlesOfParts>
    <vt:vector size="23" baseType="lpstr">
      <vt:lpstr>Calibri</vt:lpstr>
      <vt:lpstr>Calibri Light</vt:lpstr>
      <vt:lpstr>Retrospect</vt:lpstr>
      <vt:lpstr>Κλινική Ψυχολογία ΙΙ</vt:lpstr>
      <vt:lpstr>Η αρχή…</vt:lpstr>
      <vt:lpstr>Ψυχαναλυτική Θεωρία και θεωρία των ενορμήσεων</vt:lpstr>
      <vt:lpstr>Ορμές</vt:lpstr>
      <vt:lpstr>Ψυχικές Συγκρούσεις</vt:lpstr>
      <vt:lpstr>Τεχνικές-διεργασίες</vt:lpstr>
      <vt:lpstr>Η μεταβίβαση στην ψυχανάλυση</vt:lpstr>
      <vt:lpstr>Μεταβίβαση</vt:lpstr>
      <vt:lpstr>Επαναδιαδραμάτιση</vt:lpstr>
      <vt:lpstr>Αντιμεταβίβαση</vt:lpstr>
      <vt:lpstr>Θεωρία Αντικειμενοτρόπων Σχέσεων </vt:lpstr>
      <vt:lpstr>Θεωρία Αντικειμενοτρόπων Σχέσεων </vt:lpstr>
      <vt:lpstr>Θεωρία Αντικειμενοτρόπων Σχέσεων </vt:lpstr>
      <vt:lpstr>Θεωρία Αντικειμενοτρόπων Σχέσεων </vt:lpstr>
      <vt:lpstr>Θεωρία Αντικειμενοτρόπων Σχέσεων </vt:lpstr>
      <vt:lpstr>Θεωρία Αντικειμενοτρόπων Σχέσεων </vt:lpstr>
      <vt:lpstr>Διαφορές Ψυχοδυναμικών και Μη Θεωριών</vt:lpstr>
      <vt:lpstr>Βραχεία Ψυχοδυναμική Ψυχοθεραπεία</vt:lpstr>
      <vt:lpstr>Βραχεία Ψυχοδυναμική Ψυχοθεραπεία</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Marios Argyrides</dc:creator>
  <cp:lastModifiedBy>ΦΛΩΡΑ ΑΙΚΑΤΕΡΙΝΗ</cp:lastModifiedBy>
  <cp:revision>23</cp:revision>
  <dcterms:created xsi:type="dcterms:W3CDTF">2013-10-04T11:45:32Z</dcterms:created>
  <dcterms:modified xsi:type="dcterms:W3CDTF">2024-10-08T20:21:26Z</dcterms:modified>
</cp:coreProperties>
</file>