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9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2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3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8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66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8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50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30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8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62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9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0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4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6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4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B61E2B0-DFED-4D80-BDE5-48D5F77595BC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A1CE415-ACB1-4F27-9ADB-A16045F6B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3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981200" y="2286002"/>
            <a:ext cx="6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 smtClean="0"/>
              <a:t>Διαταραχή Πανικού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29363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Διαταραχή πανικού: Γνωσιακή αντιμετώπιση</a:t>
            </a:r>
          </a:p>
        </p:txBody>
      </p:sp>
      <p:sp>
        <p:nvSpPr>
          <p:cNvPr id="28675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8676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l-GR" altLang="en-US" dirty="0" smtClean="0"/>
              <a:t>Εξοικείωση</a:t>
            </a:r>
          </a:p>
          <a:p>
            <a:pPr eaLnBrk="1" hangingPunct="1"/>
            <a:r>
              <a:rPr lang="el-GR" altLang="en-US" dirty="0" smtClean="0"/>
              <a:t>Αυτορρύθμιση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Συμπεριφορικός έλεγχος υποθέσεων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Γνωσιακή αναδόμηση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Τερματισμός</a:t>
            </a:r>
          </a:p>
        </p:txBody>
      </p:sp>
      <p:sp>
        <p:nvSpPr>
          <p:cNvPr id="28677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8678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l-GR" altLang="en-US" sz="2200" dirty="0"/>
              <a:t>Με την ΓΣ και το μοντέλο</a:t>
            </a:r>
          </a:p>
          <a:p>
            <a:pPr eaLnBrk="1" hangingPunct="1"/>
            <a:r>
              <a:rPr lang="el-GR" altLang="en-US" sz="2200" dirty="0"/>
              <a:t>Ημερολόγιο κρίσεων/Τριπλή στήλη</a:t>
            </a:r>
          </a:p>
          <a:p>
            <a:pPr eaLnBrk="1" hangingPunct="1"/>
            <a:r>
              <a:rPr lang="el-GR" altLang="en-US" sz="2200" dirty="0"/>
              <a:t>Δοκιμασία υπέρπνοιας, έλεγχος αναπνοής/Έκθεση </a:t>
            </a:r>
          </a:p>
          <a:p>
            <a:pPr eaLnBrk="1" hangingPunct="1"/>
            <a:endParaRPr lang="el-GR" altLang="en-US" sz="2200" dirty="0"/>
          </a:p>
          <a:p>
            <a:pPr eaLnBrk="1" hangingPunct="1"/>
            <a:r>
              <a:rPr lang="el-GR" altLang="en-US" sz="2200" dirty="0"/>
              <a:t>Εκμαίευση και έλεγχος γνωσιών (ΑΑΣ, μη λειτουργικός τρόπος σκέψης, σχήματα)</a:t>
            </a:r>
          </a:p>
          <a:p>
            <a:pPr eaLnBrk="1" hangingPunct="1"/>
            <a:r>
              <a:rPr lang="el-GR" altLang="en-US" sz="2200" dirty="0"/>
              <a:t>Διακοπή φαύλου κύκλου, εξασθένιση σχήματος ευαισθησίας στο άγχος</a:t>
            </a:r>
          </a:p>
        </p:txBody>
      </p:sp>
    </p:spTree>
    <p:extLst>
      <p:ext uri="{BB962C8B-B14F-4D97-AF65-F5344CB8AC3E}">
        <p14:creationId xmlns:p14="http://schemas.microsoft.com/office/powerpoint/2010/main" val="19277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Καταγραφή κρίσεων πανικού</a:t>
            </a:r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1703388" y="1600200"/>
            <a:ext cx="8507412" cy="5257800"/>
          </a:xfrm>
        </p:spPr>
        <p:txBody>
          <a:bodyPr/>
          <a:lstStyle/>
          <a:p>
            <a:pPr>
              <a:buFontTx/>
              <a:buNone/>
            </a:pPr>
            <a:r>
              <a:rPr lang="el-GR" altLang="en-US" dirty="0" smtClean="0"/>
              <a:t>Ονοματεπώνυμο…Ημερομηνία…..Ώρα</a:t>
            </a:r>
          </a:p>
          <a:p>
            <a:pPr>
              <a:buFontTx/>
              <a:buNone/>
            </a:pPr>
            <a:r>
              <a:rPr lang="el-GR" altLang="en-US" dirty="0" smtClean="0"/>
              <a:t>Πυροδότηση</a:t>
            </a:r>
          </a:p>
          <a:p>
            <a:pPr>
              <a:buFontTx/>
              <a:buNone/>
            </a:pPr>
            <a:r>
              <a:rPr lang="el-GR" altLang="en-US" dirty="0" smtClean="0"/>
              <a:t>Αναμενόμενος-μη αναμενόμενος</a:t>
            </a:r>
          </a:p>
          <a:p>
            <a:pPr>
              <a:buFontTx/>
              <a:buNone/>
            </a:pPr>
            <a:r>
              <a:rPr lang="el-GR" altLang="en-US" dirty="0" smtClean="0"/>
              <a:t>Μέγεθος φόβου: 0,1,2,3,4,5,6,7,8</a:t>
            </a:r>
          </a:p>
          <a:p>
            <a:pPr>
              <a:buFontTx/>
              <a:buNone/>
            </a:pPr>
            <a:r>
              <a:rPr lang="el-GR" altLang="en-US" sz="1600" dirty="0"/>
              <a:t>                                                        καθόλου, ήπιος μέτριος, έντονος, ακραίος</a:t>
            </a:r>
          </a:p>
          <a:p>
            <a:pPr>
              <a:buFontTx/>
              <a:buNone/>
            </a:pPr>
            <a:endParaRPr lang="el-GR" altLang="en-US" sz="1600" dirty="0"/>
          </a:p>
          <a:p>
            <a:pPr>
              <a:buFontTx/>
              <a:buNone/>
            </a:pPr>
            <a:r>
              <a:rPr lang="el-GR" altLang="en-US" dirty="0" smtClean="0"/>
              <a:t>Σημειώστε όλα τα συμπτώματα που ήταν παρόντα τουλάχιστο σε κάποιο ήπιο βαθμό</a:t>
            </a:r>
          </a:p>
          <a:p>
            <a:pPr>
              <a:buFontTx/>
              <a:buNone/>
            </a:pPr>
            <a:r>
              <a:rPr lang="el-GR" altLang="en-US" sz="1600" dirty="0"/>
              <a:t>1. Δυσκολίες αναπνοής, 2.ταχυκαρδία, δυνατοί χτύποι, αίσθημα πνιγμονής, μούδιασμα, βελόνιασμα, 5. τρεμούλα, 6. ναυτία, κοιλιακή δυσφορία, 7. πόνος, δυσφορία στο στήθος, 8 αίσθημα ζέστης, 9. ιδρώτας, 10. αίσθημα του μη πραγματικού, 11 αστάθεια, ζάλη, τάση λιποθυμίας, 12. φόβος επικείμενου θανάτου, 13. φόβος απώλειας ελέγχου και τρέλας. </a:t>
            </a:r>
          </a:p>
          <a:p>
            <a:pPr>
              <a:buFontTx/>
              <a:buNone/>
            </a:pP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992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n-US" dirty="0" smtClean="0"/>
              <a:t>Ρόλος αποφυγών στη διαιώνιση της  διαταραχής πανικού</a:t>
            </a:r>
          </a:p>
        </p:txBody>
      </p:sp>
      <p:sp>
        <p:nvSpPr>
          <p:cNvPr id="3072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Με την χρήση τους:</a:t>
            </a:r>
          </a:p>
          <a:p>
            <a:pPr eaLnBrk="1" hangingPunct="1">
              <a:buFontTx/>
              <a:buNone/>
            </a:pPr>
            <a:r>
              <a:rPr lang="el-GR" altLang="en-US" dirty="0" smtClean="0"/>
              <a:t>-Κωλύεται η εξοικείωση και/ή η διάψευση των καταστροφολογικών γνωσιών</a:t>
            </a:r>
          </a:p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>
              <a:buFontTx/>
              <a:buNone/>
            </a:pPr>
            <a:r>
              <a:rPr lang="el-GR" altLang="en-US" dirty="0" smtClean="0"/>
              <a:t>-Ευνοείται η επανάληψή τους με την ευκαιριακή αγχόλυση και η πεποίθηση ότι «γλίτωσαν την τελευταία στιγμή»</a:t>
            </a:r>
          </a:p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>
              <a:buFontTx/>
              <a:buNone/>
            </a:pP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28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274638"/>
            <a:ext cx="797877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n-US" sz="4000" b="1" dirty="0"/>
              <a:t/>
            </a:r>
            <a:br>
              <a:rPr lang="el-GR" altLang="en-US" sz="4000" b="1" dirty="0"/>
            </a:br>
            <a:r>
              <a:rPr lang="el-GR" altLang="en-US" sz="4000" b="1" dirty="0"/>
              <a:t> Βιβλιογραφία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l-GR" altLang="en-US" sz="4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1268414"/>
            <a:ext cx="8218487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sz="2600" dirty="0"/>
              <a:t>Παπακώστας Ι. (2008). Γνωσιακή προσέγγιση αγχωδών διαταραχών (σημειώσεις). Αθήνα: Αιγινήτειο Νοσοκομείο.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Beck</a:t>
            </a:r>
            <a:r>
              <a:rPr lang="el-GR" altLang="en-US" sz="2600" dirty="0"/>
              <a:t>, </a:t>
            </a:r>
            <a:r>
              <a:rPr lang="en-US" altLang="en-US" sz="2600" dirty="0"/>
              <a:t>J</a:t>
            </a:r>
            <a:r>
              <a:rPr lang="el-GR" altLang="en-US" sz="2600" dirty="0"/>
              <a:t>. </a:t>
            </a:r>
            <a:r>
              <a:rPr lang="en-US" altLang="en-US" sz="2600" dirty="0"/>
              <a:t>S</a:t>
            </a:r>
            <a:r>
              <a:rPr lang="el-GR" altLang="en-US" sz="2600" dirty="0"/>
              <a:t> (2004). </a:t>
            </a:r>
            <a:r>
              <a:rPr lang="el-GR" altLang="en-US" sz="2600" i="1" dirty="0"/>
              <a:t>Εισαγωγή στη Γνωστική θεραπεία.</a:t>
            </a:r>
            <a:r>
              <a:rPr lang="el-GR" altLang="en-US" sz="2600" dirty="0"/>
              <a:t> Αθήνα: Εκδόσεις Πατάκη. </a:t>
            </a:r>
            <a:endParaRPr lang="en-US" altLang="en-US" sz="2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Dobson</a:t>
            </a:r>
            <a:r>
              <a:rPr lang="en-GB" altLang="en-US" sz="2600" dirty="0"/>
              <a:t>, </a:t>
            </a:r>
            <a:r>
              <a:rPr lang="en-US" altLang="en-US" sz="2600" dirty="0"/>
              <a:t>K</a:t>
            </a:r>
            <a:r>
              <a:rPr lang="en-GB" altLang="en-US" sz="2600" dirty="0"/>
              <a:t>. </a:t>
            </a:r>
            <a:r>
              <a:rPr lang="en-US" altLang="en-US" sz="2600" dirty="0"/>
              <a:t>S</a:t>
            </a:r>
            <a:r>
              <a:rPr lang="en-GB" altLang="en-US" sz="2600" dirty="0"/>
              <a:t> (2002</a:t>
            </a:r>
            <a:r>
              <a:rPr lang="en-GB" altLang="en-US" sz="2600" i="1" dirty="0"/>
              <a:t>). </a:t>
            </a:r>
            <a:r>
              <a:rPr lang="en-US" altLang="en-US" sz="2600" i="1" dirty="0"/>
              <a:t>Handbook of Cognitive-Behavioral Therapies</a:t>
            </a:r>
            <a:r>
              <a:rPr lang="en-US" altLang="en-US" sz="2600" dirty="0"/>
              <a:t> (2nd Ed). New York</a:t>
            </a:r>
            <a:r>
              <a:rPr lang="el-GR" altLang="en-US" sz="2600" dirty="0"/>
              <a:t>: </a:t>
            </a:r>
            <a:r>
              <a:rPr lang="en-US" altLang="en-US" sz="2600" dirty="0"/>
              <a:t>The Guilford Press</a:t>
            </a:r>
            <a:r>
              <a:rPr lang="el-GR" altLang="en-US" sz="2600" dirty="0"/>
              <a:t>.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9324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Διαταραχή Πανικού</a:t>
            </a:r>
            <a:br>
              <a:rPr lang="el-G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i="1" dirty="0" smtClean="0"/>
              <a:t>Κρίση πανικού </a:t>
            </a:r>
            <a:r>
              <a:rPr lang="el-GR" dirty="0"/>
              <a:t>είναι μια συγκεκριμένη χρονική περίοδος</a:t>
            </a:r>
          </a:p>
          <a:p>
            <a:pPr marL="0" indent="0">
              <a:buNone/>
            </a:pPr>
            <a:r>
              <a:rPr lang="el-GR" dirty="0"/>
              <a:t>έντονου άγχους και ανησυχίας όπου εμφανίζονται και</a:t>
            </a:r>
          </a:p>
          <a:p>
            <a:pPr marL="0" indent="0">
              <a:buNone/>
            </a:pPr>
            <a:r>
              <a:rPr lang="el-GR" dirty="0"/>
              <a:t>κορυφώνονται εντός 10 λεπτών συμπτώματα όπως:</a:t>
            </a:r>
          </a:p>
          <a:p>
            <a:pPr marL="0" indent="0">
              <a:buNone/>
            </a:pPr>
            <a:r>
              <a:rPr lang="el-GR" dirty="0"/>
              <a:t>ταχυκαρδία, αίσθημα παλμών, εξάψεις, τρόμος,</a:t>
            </a:r>
          </a:p>
          <a:p>
            <a:pPr marL="0" indent="0">
              <a:buNone/>
            </a:pPr>
            <a:r>
              <a:rPr lang="el-GR" dirty="0"/>
              <a:t>εφίδρωση, δύσπνοια, αίσθημα πνιγμού, στηθάγχη,</a:t>
            </a:r>
          </a:p>
          <a:p>
            <a:pPr marL="0" indent="0">
              <a:buNone/>
            </a:pPr>
            <a:r>
              <a:rPr lang="el-GR" dirty="0"/>
              <a:t>ναυτία, επιγαστραλγία, ζάλη, αστάθεια, παραισθησίες,</a:t>
            </a:r>
          </a:p>
          <a:p>
            <a:pPr marL="0" indent="0">
              <a:buNone/>
            </a:pPr>
            <a:r>
              <a:rPr lang="el-GR" dirty="0"/>
              <a:t>αίσθημα αποξένωσης από την πραγματικότητα, φόβος</a:t>
            </a:r>
          </a:p>
          <a:p>
            <a:pPr marL="0" indent="0">
              <a:buNone/>
            </a:pPr>
            <a:r>
              <a:rPr lang="el-GR" dirty="0"/>
              <a:t>θανάτου ή απώλειας ελέγχου.</a:t>
            </a:r>
          </a:p>
          <a:p>
            <a:r>
              <a:rPr lang="el-GR" dirty="0"/>
              <a:t>Ιδιαίτερα έντονο και αγωνιώδες βίωμα.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5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Φαύλος κύκλος κρίσης πανικού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Επαγρύπνηση για </a:t>
            </a:r>
            <a:r>
              <a:rPr lang="el-GR" dirty="0" smtClean="0"/>
              <a:t>αναγνώριση «μη </a:t>
            </a:r>
            <a:r>
              <a:rPr lang="el-GR" dirty="0"/>
              <a:t>φυσιολογικών» σωματικών ερεθισμάτων</a:t>
            </a:r>
          </a:p>
          <a:p>
            <a:r>
              <a:rPr lang="el-GR" dirty="0"/>
              <a:t>Άτομα ευαίσθητα σε εσωτερικά ερεθίσματα</a:t>
            </a:r>
          </a:p>
          <a:p>
            <a:r>
              <a:rPr lang="el-GR" dirty="0" smtClean="0"/>
              <a:t>Ερέθισμα- </a:t>
            </a:r>
            <a:r>
              <a:rPr lang="el-GR" dirty="0"/>
              <a:t>Καταστροφολογική </a:t>
            </a:r>
            <a:r>
              <a:rPr lang="el-GR" dirty="0" smtClean="0"/>
              <a:t>Παρερμηνεία- </a:t>
            </a:r>
            <a:r>
              <a:rPr lang="el-GR" dirty="0"/>
              <a:t>Άγχος</a:t>
            </a:r>
          </a:p>
          <a:p>
            <a:r>
              <a:rPr lang="el-GR" dirty="0"/>
              <a:t>Αδρεναλίνη</a:t>
            </a:r>
          </a:p>
          <a:p>
            <a:r>
              <a:rPr lang="el-GR" dirty="0"/>
              <a:t>Σωματικά συμπτώματα</a:t>
            </a:r>
          </a:p>
          <a:p>
            <a:r>
              <a:rPr lang="el-GR" dirty="0"/>
              <a:t>Ταχυκαρδία, ταχύπνοια, εφίδρωση</a:t>
            </a:r>
          </a:p>
          <a:p>
            <a:r>
              <a:rPr lang="el-GR" dirty="0"/>
              <a:t>Φόβος επικείμενης βιολογικής</a:t>
            </a:r>
          </a:p>
          <a:p>
            <a:r>
              <a:rPr lang="el-GR" dirty="0"/>
              <a:t>καταστροφής (έμφραγμα, εγκεφαλικό)</a:t>
            </a:r>
          </a:p>
          <a:p>
            <a:r>
              <a:rPr lang="el-GR" dirty="0"/>
              <a:t>Φόβος </a:t>
            </a:r>
            <a:r>
              <a:rPr lang="el-GR" dirty="0" smtClean="0"/>
              <a:t>απώλειας ελέγχου</a:t>
            </a:r>
          </a:p>
          <a:p>
            <a:r>
              <a:rPr lang="el-GR" dirty="0" smtClean="0"/>
              <a:t>Καταστροφολογική παρερμηνεία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3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Το μοντέλο του </a:t>
            </a:r>
            <a:r>
              <a:rPr lang="en-US" dirty="0" smtClean="0"/>
              <a:t>Clark (1986)</a:t>
            </a:r>
            <a:endParaRPr lang="el-GR" dirty="0"/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l-GR" altLang="en-US" dirty="0" smtClean="0"/>
              <a:t>Ερέθισμα πυροδότησης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l-GR" altLang="en-US" dirty="0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l-GR" altLang="en-US" dirty="0" smtClean="0"/>
              <a:t>Αντίληψη απειλής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n-US" dirty="0" smtClean="0"/>
              <a:t>Καταστροφική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n-US" dirty="0" smtClean="0"/>
              <a:t> ερμηνεία                                                Φόβος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l-GR" altLang="en-US" dirty="0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l-GR" altLang="en-US" dirty="0" smtClean="0"/>
              <a:t>Σωματικές αισθήσεις  </a:t>
            </a:r>
          </a:p>
        </p:txBody>
      </p:sp>
      <p:sp>
        <p:nvSpPr>
          <p:cNvPr id="6148" name="AutoShape 2"/>
          <p:cNvSpPr>
            <a:spLocks noChangeArrowheads="1"/>
          </p:cNvSpPr>
          <p:nvPr/>
        </p:nvSpPr>
        <p:spPr bwMode="auto">
          <a:xfrm>
            <a:off x="5881689" y="2143125"/>
            <a:ext cx="485775" cy="642938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6149" name="AutoShape 3"/>
          <p:cNvSpPr>
            <a:spLocks noChangeArrowheads="1"/>
          </p:cNvSpPr>
          <p:nvPr/>
        </p:nvSpPr>
        <p:spPr bwMode="auto">
          <a:xfrm rot="3050176">
            <a:off x="7463632" y="3013870"/>
            <a:ext cx="1127125" cy="747712"/>
          </a:xfrm>
          <a:custGeom>
            <a:avLst/>
            <a:gdLst>
              <a:gd name="T0" fmla="*/ 22108921 w 21600"/>
              <a:gd name="T1" fmla="*/ 405045 h 21600"/>
              <a:gd name="T2" fmla="*/ 2255868 w 21600"/>
              <a:gd name="T3" fmla="*/ 12942583 h 21600"/>
              <a:gd name="T4" fmla="*/ 23231401 w 21600"/>
              <a:gd name="T5" fmla="*/ 2328465 h 21600"/>
              <a:gd name="T6" fmla="*/ 61657081 w 21600"/>
              <a:gd name="T7" fmla="*/ 5151874 h 21600"/>
              <a:gd name="T8" fmla="*/ 57861958 w 21600"/>
              <a:gd name="T9" fmla="*/ 10894545 h 21600"/>
              <a:gd name="T10" fmla="*/ 44806346 w 21600"/>
              <a:gd name="T11" fmla="*/ 922399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13" y="6397"/>
                </a:moveTo>
                <a:cubicBezTo>
                  <a:pt x="17206" y="3473"/>
                  <a:pt x="14135" y="1657"/>
                  <a:pt x="10800" y="1657"/>
                </a:cubicBezTo>
                <a:cubicBezTo>
                  <a:pt x="5750" y="1657"/>
                  <a:pt x="1657" y="5750"/>
                  <a:pt x="165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740" y="0"/>
                  <a:pt x="18368" y="2146"/>
                  <a:pt x="20265" y="5599"/>
                </a:cubicBezTo>
                <a:lnTo>
                  <a:pt x="22631" y="4299"/>
                </a:lnTo>
                <a:lnTo>
                  <a:pt x="21238" y="9091"/>
                </a:lnTo>
                <a:lnTo>
                  <a:pt x="16446" y="7697"/>
                </a:lnTo>
                <a:lnTo>
                  <a:pt x="18813" y="639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50" name="AutoShape 4"/>
          <p:cNvSpPr>
            <a:spLocks noChangeArrowheads="1"/>
          </p:cNvSpPr>
          <p:nvPr/>
        </p:nvSpPr>
        <p:spPr bwMode="auto">
          <a:xfrm rot="-1232597">
            <a:off x="3668713" y="2859088"/>
            <a:ext cx="931862" cy="588962"/>
          </a:xfrm>
          <a:custGeom>
            <a:avLst/>
            <a:gdLst>
              <a:gd name="T0" fmla="*/ 15097200 w 21600"/>
              <a:gd name="T1" fmla="*/ 251100 h 21600"/>
              <a:gd name="T2" fmla="*/ 1540420 w 21600"/>
              <a:gd name="T3" fmla="*/ 8023653 h 21600"/>
              <a:gd name="T4" fmla="*/ 15863656 w 21600"/>
              <a:gd name="T5" fmla="*/ 1443502 h 21600"/>
              <a:gd name="T6" fmla="*/ 42102815 w 21600"/>
              <a:gd name="T7" fmla="*/ 3193864 h 21600"/>
              <a:gd name="T8" fmla="*/ 39511247 w 21600"/>
              <a:gd name="T9" fmla="*/ 6753976 h 21600"/>
              <a:gd name="T10" fmla="*/ 30596222 w 21600"/>
              <a:gd name="T11" fmla="*/ 571833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13" y="6397"/>
                </a:moveTo>
                <a:cubicBezTo>
                  <a:pt x="17206" y="3473"/>
                  <a:pt x="14135" y="1657"/>
                  <a:pt x="10800" y="1657"/>
                </a:cubicBezTo>
                <a:cubicBezTo>
                  <a:pt x="5750" y="1657"/>
                  <a:pt x="1657" y="5750"/>
                  <a:pt x="165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740" y="0"/>
                  <a:pt x="18368" y="2146"/>
                  <a:pt x="20265" y="5599"/>
                </a:cubicBezTo>
                <a:lnTo>
                  <a:pt x="22631" y="4299"/>
                </a:lnTo>
                <a:lnTo>
                  <a:pt x="21238" y="9091"/>
                </a:lnTo>
                <a:lnTo>
                  <a:pt x="16446" y="7697"/>
                </a:lnTo>
                <a:lnTo>
                  <a:pt x="18813" y="639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51" name="AutoShape 5"/>
          <p:cNvSpPr>
            <a:spLocks noChangeArrowheads="1"/>
          </p:cNvSpPr>
          <p:nvPr/>
        </p:nvSpPr>
        <p:spPr bwMode="auto">
          <a:xfrm rot="8564223">
            <a:off x="7605713" y="4383089"/>
            <a:ext cx="995362" cy="604837"/>
          </a:xfrm>
          <a:custGeom>
            <a:avLst/>
            <a:gdLst>
              <a:gd name="T0" fmla="*/ 17226444 w 21600"/>
              <a:gd name="T1" fmla="*/ 265092 h 21600"/>
              <a:gd name="T2" fmla="*/ 1757690 w 21600"/>
              <a:gd name="T3" fmla="*/ 8470295 h 21600"/>
              <a:gd name="T4" fmla="*/ 18101072 w 21600"/>
              <a:gd name="T5" fmla="*/ 1523853 h 21600"/>
              <a:gd name="T6" fmla="*/ 48040911 w 21600"/>
              <a:gd name="T7" fmla="*/ 3371630 h 21600"/>
              <a:gd name="T8" fmla="*/ 45083857 w 21600"/>
              <a:gd name="T9" fmla="*/ 7129935 h 21600"/>
              <a:gd name="T10" fmla="*/ 34911445 w 21600"/>
              <a:gd name="T11" fmla="*/ 603663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13" y="6397"/>
                </a:moveTo>
                <a:cubicBezTo>
                  <a:pt x="17206" y="3473"/>
                  <a:pt x="14135" y="1657"/>
                  <a:pt x="10800" y="1657"/>
                </a:cubicBezTo>
                <a:cubicBezTo>
                  <a:pt x="5750" y="1657"/>
                  <a:pt x="1657" y="5750"/>
                  <a:pt x="165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740" y="0"/>
                  <a:pt x="18368" y="2146"/>
                  <a:pt x="20265" y="5599"/>
                </a:cubicBezTo>
                <a:lnTo>
                  <a:pt x="22631" y="4299"/>
                </a:lnTo>
                <a:lnTo>
                  <a:pt x="21238" y="9091"/>
                </a:lnTo>
                <a:lnTo>
                  <a:pt x="16446" y="7697"/>
                </a:lnTo>
                <a:lnTo>
                  <a:pt x="18813" y="639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152" name="AutoShape 6"/>
          <p:cNvSpPr>
            <a:spLocks noChangeArrowheads="1"/>
          </p:cNvSpPr>
          <p:nvPr/>
        </p:nvSpPr>
        <p:spPr bwMode="auto">
          <a:xfrm rot="-7115480">
            <a:off x="3588545" y="4239420"/>
            <a:ext cx="976313" cy="727075"/>
          </a:xfrm>
          <a:custGeom>
            <a:avLst/>
            <a:gdLst>
              <a:gd name="T0" fmla="*/ 16579015 w 21600"/>
              <a:gd name="T1" fmla="*/ 382993 h 21600"/>
              <a:gd name="T2" fmla="*/ 1691598 w 21600"/>
              <a:gd name="T3" fmla="*/ 12237850 h 21600"/>
              <a:gd name="T4" fmla="*/ 17420768 w 21600"/>
              <a:gd name="T5" fmla="*/ 2201691 h 21600"/>
              <a:gd name="T6" fmla="*/ 46235376 w 21600"/>
              <a:gd name="T7" fmla="*/ 4871336 h 21600"/>
              <a:gd name="T8" fmla="*/ 43389470 w 21600"/>
              <a:gd name="T9" fmla="*/ 10301307 h 21600"/>
              <a:gd name="T10" fmla="*/ 33599359 w 21600"/>
              <a:gd name="T11" fmla="*/ 872173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13" y="6397"/>
                </a:moveTo>
                <a:cubicBezTo>
                  <a:pt x="17206" y="3473"/>
                  <a:pt x="14135" y="1657"/>
                  <a:pt x="10800" y="1657"/>
                </a:cubicBezTo>
                <a:cubicBezTo>
                  <a:pt x="5750" y="1657"/>
                  <a:pt x="1657" y="5750"/>
                  <a:pt x="165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740" y="0"/>
                  <a:pt x="18368" y="2146"/>
                  <a:pt x="20265" y="5599"/>
                </a:cubicBezTo>
                <a:lnTo>
                  <a:pt x="22631" y="4299"/>
                </a:lnTo>
                <a:lnTo>
                  <a:pt x="21238" y="9091"/>
                </a:lnTo>
                <a:lnTo>
                  <a:pt x="16446" y="7697"/>
                </a:lnTo>
                <a:lnTo>
                  <a:pt x="18813" y="6397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Διαταραχή πανικού</a:t>
            </a:r>
          </a:p>
        </p:txBody>
      </p:sp>
      <p:sp>
        <p:nvSpPr>
          <p:cNvPr id="23555" name="2 - Θέση περιεχομένου"/>
          <p:cNvSpPr>
            <a:spLocks noGrp="1"/>
          </p:cNvSpPr>
          <p:nvPr>
            <p:ph idx="1"/>
          </p:nvPr>
        </p:nvSpPr>
        <p:spPr>
          <a:xfrm>
            <a:off x="1774826" y="1125539"/>
            <a:ext cx="8435975" cy="5000625"/>
          </a:xfrm>
        </p:spPr>
        <p:txBody>
          <a:bodyPr/>
          <a:lstStyle/>
          <a:p>
            <a:pPr eaLnBrk="1" hangingPunct="1"/>
            <a:endParaRPr lang="el-GR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l-GR" altLang="en-US" dirty="0" smtClean="0"/>
              <a:t>Γενική γνωσιακή υπόθεση:</a:t>
            </a:r>
          </a:p>
          <a:p>
            <a:pPr eaLnBrk="1" hangingPunct="1"/>
            <a:r>
              <a:rPr lang="el-GR" altLang="en-US" dirty="0" smtClean="0"/>
              <a:t>Η ετοιμότητα του ατόμου για την εκδήλωση πανικού είναι αποτέλεσμα μιας επίμονης προδιάθεσης του ατόμου να ερμηνεύει «αθώες» εσωδεκτικές αισθήσεις ή βιώματα με ένα καταστροφολογικό τρόπο</a:t>
            </a:r>
          </a:p>
          <a:p>
            <a:pPr eaLnBrk="1" hangingPunct="1"/>
            <a:r>
              <a:rPr lang="el-GR" altLang="en-US" dirty="0" smtClean="0"/>
              <a:t>Αυτή η προδιάθεση γίνεται κατανοητή στη γνωσιακή προσέγγιση ενός «Σχήματος ευαισθησίας στο άγχος» που όταν ενεργοποιηθεί συντελεί στην εκδήλωση και διαιώνιση των κρίσεων πανικού</a:t>
            </a:r>
          </a:p>
        </p:txBody>
      </p:sp>
    </p:spTree>
    <p:extLst>
      <p:ext uri="{BB962C8B-B14F-4D97-AF65-F5344CB8AC3E}">
        <p14:creationId xmlns:p14="http://schemas.microsoft.com/office/powerpoint/2010/main" val="427187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n-US" dirty="0" smtClean="0"/>
              <a:t>Διαταραχή πανικού : Γνωσιακό αιτιοπαθογενετικό μοντέλο</a:t>
            </a: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l-GR" altLang="en-US" dirty="0" smtClean="0"/>
              <a:t>Προδιάθεση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Έκλυση</a:t>
            </a:r>
          </a:p>
          <a:p>
            <a:pPr eaLnBrk="1" hangingPunct="1"/>
            <a:endParaRPr lang="el-GR" altLang="en-US" dirty="0" smtClean="0"/>
          </a:p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/>
            <a:r>
              <a:rPr lang="el-GR" altLang="en-US" dirty="0" smtClean="0"/>
              <a:t>Διαιώνιση </a:t>
            </a:r>
          </a:p>
        </p:txBody>
      </p:sp>
      <p:sp>
        <p:nvSpPr>
          <p:cNvPr id="24580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72200" y="1600201"/>
            <a:ext cx="4495800" cy="452596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l-GR" altLang="en-US" sz="2400" dirty="0" smtClean="0"/>
              <a:t>Δυσλειτουργικά </a:t>
            </a:r>
            <a:r>
              <a:rPr lang="el-GR" altLang="en-US" sz="2400" dirty="0"/>
              <a:t>σχήματα «ευαισθησίας στο άγχος»</a:t>
            </a:r>
          </a:p>
          <a:p>
            <a:pPr eaLnBrk="1" hangingPunct="1">
              <a:buFontTx/>
              <a:buNone/>
            </a:pPr>
            <a:endParaRPr lang="el-GR" altLang="en-US" sz="2400" dirty="0"/>
          </a:p>
          <a:p>
            <a:pPr eaLnBrk="1" hangingPunct="1"/>
            <a:r>
              <a:rPr lang="el-GR" altLang="en-US" sz="2400" dirty="0"/>
              <a:t>Εκλυτικός παράγοντας ενεργοποίησης σχήματος (εσωτερικός, εξωτερικός) Δυσλειτουργικός τρόπος επεξεργασίας πληροφοριών</a:t>
            </a:r>
          </a:p>
          <a:p>
            <a:pPr eaLnBrk="1" hangingPunct="1"/>
            <a:r>
              <a:rPr lang="el-GR" altLang="en-US" sz="2400" dirty="0"/>
              <a:t>«</a:t>
            </a:r>
            <a:r>
              <a:rPr lang="el-GR" altLang="en-US" sz="2400" dirty="0" err="1" smtClean="0"/>
              <a:t>καταστροφολ</a:t>
            </a:r>
            <a:r>
              <a:rPr lang="en-US" altLang="en-US" sz="2400" dirty="0" smtClean="0"/>
              <a:t>o</a:t>
            </a:r>
            <a:r>
              <a:rPr lang="el-GR" altLang="en-US" sz="2400" dirty="0" err="1" smtClean="0"/>
              <a:t>γικές</a:t>
            </a:r>
            <a:r>
              <a:rPr lang="el-GR" altLang="en-US" sz="2400" dirty="0" smtClean="0"/>
              <a:t> </a:t>
            </a:r>
            <a:r>
              <a:rPr lang="el-GR" altLang="en-US" sz="2400" dirty="0"/>
              <a:t>(αυτόματες) σκέψεις, δυσλειτουργικά συναισθήματα και συμπεριφορές και φαύλος κύκλος διαταραχής πανικού </a:t>
            </a:r>
          </a:p>
        </p:txBody>
      </p:sp>
    </p:spTree>
    <p:extLst>
      <p:ext uri="{BB962C8B-B14F-4D97-AF65-F5344CB8AC3E}">
        <p14:creationId xmlns:p14="http://schemas.microsoft.com/office/powerpoint/2010/main" val="23018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Διαταραχή πανικού: Αυτοματες σκέψεις</a:t>
            </a:r>
          </a:p>
        </p:txBody>
      </p:sp>
      <p:sp>
        <p:nvSpPr>
          <p:cNvPr id="2560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Πρωτογενείς</a:t>
            </a:r>
          </a:p>
        </p:txBody>
      </p:sp>
      <p:sp>
        <p:nvSpPr>
          <p:cNvPr id="2560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Καρδιά</a:t>
            </a:r>
          </a:p>
          <a:p>
            <a:pPr eaLnBrk="1" hangingPunct="1"/>
            <a:r>
              <a:rPr lang="el-GR" altLang="en-US" dirty="0" smtClean="0"/>
              <a:t>Εγκεφαλικό</a:t>
            </a:r>
          </a:p>
          <a:p>
            <a:pPr eaLnBrk="1" hangingPunct="1"/>
            <a:r>
              <a:rPr lang="el-GR" altLang="en-US" dirty="0" smtClean="0"/>
              <a:t>Πεθαίνω</a:t>
            </a:r>
          </a:p>
          <a:p>
            <a:pPr eaLnBrk="1" hangingPunct="1"/>
            <a:r>
              <a:rPr lang="el-GR" altLang="en-US" dirty="0" smtClean="0"/>
              <a:t>Χάνομαι</a:t>
            </a:r>
          </a:p>
        </p:txBody>
      </p:sp>
      <p:sp>
        <p:nvSpPr>
          <p:cNvPr id="2560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Δευτερογενείς</a:t>
            </a:r>
            <a:endParaRPr lang="en-US" altLang="en-US" dirty="0" smtClean="0"/>
          </a:p>
        </p:txBody>
      </p:sp>
      <p:sp>
        <p:nvSpPr>
          <p:cNvPr id="2560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Βοήθεια</a:t>
            </a:r>
          </a:p>
          <a:p>
            <a:pPr eaLnBrk="1" hangingPunct="1"/>
            <a:r>
              <a:rPr lang="el-GR" altLang="en-US" dirty="0" smtClean="0"/>
              <a:t>Έναν γιατρό</a:t>
            </a:r>
          </a:p>
          <a:p>
            <a:pPr eaLnBrk="1" hangingPunct="1"/>
            <a:r>
              <a:rPr lang="el-GR" altLang="en-US" dirty="0" smtClean="0"/>
              <a:t>Να καθίσω κάπου</a:t>
            </a:r>
          </a:p>
          <a:p>
            <a:pPr eaLnBrk="1" hangingPunct="1"/>
            <a:r>
              <a:rPr lang="el-GR" altLang="en-US" dirty="0" smtClean="0"/>
              <a:t>Να βγω έξω</a:t>
            </a:r>
          </a:p>
        </p:txBody>
      </p:sp>
    </p:spTree>
    <p:extLst>
      <p:ext uri="{BB962C8B-B14F-4D97-AF65-F5344CB8AC3E}">
        <p14:creationId xmlns:p14="http://schemas.microsoft.com/office/powerpoint/2010/main" val="7841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600" dirty="0"/>
              <a:t>Προδιάθεση ή σχήμα «ευαισθησίας στο άγχος»: Γενεσιουργοί παράγοντες </a:t>
            </a: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n-US" dirty="0" smtClean="0"/>
              <a:t>-Βιολογικοί παράγοντες     </a:t>
            </a:r>
          </a:p>
          <a:p>
            <a:pPr eaLnBrk="1" hangingPunct="1">
              <a:buFontTx/>
              <a:buNone/>
            </a:pPr>
            <a:r>
              <a:rPr lang="el-GR" altLang="en-US" dirty="0" smtClean="0"/>
              <a:t>Π.χ κληρονομικότητα</a:t>
            </a:r>
          </a:p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>
              <a:buFontTx/>
              <a:buNone/>
            </a:pPr>
            <a:r>
              <a:rPr lang="el-GR" altLang="en-US" dirty="0" smtClean="0"/>
              <a:t>-Ψυχοκοινωνικοί παράγοντες</a:t>
            </a:r>
          </a:p>
          <a:p>
            <a:pPr eaLnBrk="1" hangingPunct="1">
              <a:buFontTx/>
              <a:buNone/>
            </a:pPr>
            <a:r>
              <a:rPr lang="el-GR" altLang="en-US" dirty="0" smtClean="0"/>
              <a:t>Π.χ. μάρτυρας καρδιακού επεισοδίου, κακή πληροφόρηση για συνέπειες ορισμένων αισθήσεων</a:t>
            </a:r>
          </a:p>
        </p:txBody>
      </p:sp>
    </p:spTree>
    <p:extLst>
      <p:ext uri="{BB962C8B-B14F-4D97-AF65-F5344CB8AC3E}">
        <p14:creationId xmlns:p14="http://schemas.microsoft.com/office/powerpoint/2010/main" val="37557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Διαταραχή πανικού: αποφυγές</a:t>
            </a:r>
          </a:p>
        </p:txBody>
      </p:sp>
      <p:sp>
        <p:nvSpPr>
          <p:cNvPr id="27651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altLang="en-US" dirty="0" smtClean="0"/>
              <a:t>Αποφυγή:</a:t>
            </a:r>
          </a:p>
          <a:p>
            <a:pPr eaLnBrk="1" hangingPunct="1"/>
            <a:r>
              <a:rPr lang="el-GR" altLang="en-US" dirty="0" smtClean="0"/>
              <a:t>Λήψης φαρμάκων</a:t>
            </a:r>
          </a:p>
          <a:p>
            <a:pPr eaLnBrk="1" hangingPunct="1"/>
            <a:r>
              <a:rPr lang="el-GR" altLang="en-US" dirty="0" smtClean="0"/>
              <a:t>Ασκήσεων σωματικών</a:t>
            </a:r>
          </a:p>
          <a:p>
            <a:pPr eaLnBrk="1" hangingPunct="1"/>
            <a:r>
              <a:rPr lang="el-GR" altLang="en-US" dirty="0" smtClean="0"/>
              <a:t>Κυκλοφορίας κατά τις ζεστές μέρες</a:t>
            </a:r>
          </a:p>
          <a:p>
            <a:pPr eaLnBrk="1" hangingPunct="1"/>
            <a:r>
              <a:rPr lang="el-GR" altLang="en-US" dirty="0" smtClean="0"/>
              <a:t>Μπάνιου με κλειστή πόρτα</a:t>
            </a:r>
          </a:p>
          <a:p>
            <a:pPr eaLnBrk="1" hangingPunct="1"/>
            <a:r>
              <a:rPr lang="el-GR" altLang="en-US" dirty="0" smtClean="0"/>
              <a:t>Καυγά, θυμού. Οργής</a:t>
            </a:r>
          </a:p>
          <a:p>
            <a:pPr eaLnBrk="1" hangingPunct="1"/>
            <a:r>
              <a:rPr lang="el-GR" altLang="en-US" dirty="0" smtClean="0"/>
              <a:t>Σεξουαλικών σχέσεων</a:t>
            </a:r>
          </a:p>
          <a:p>
            <a:pPr eaLnBrk="1" hangingPunct="1"/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81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</TotalTime>
  <Words>572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 2</vt:lpstr>
      <vt:lpstr>Wingdings 3</vt:lpstr>
      <vt:lpstr>Ion Boardroom</vt:lpstr>
      <vt:lpstr>PowerPoint Presentation</vt:lpstr>
      <vt:lpstr>Διαταραχή Πανικού </vt:lpstr>
      <vt:lpstr>Φαύλος κύκλος κρίσης πανικού</vt:lpstr>
      <vt:lpstr>Το μοντέλο του Clark (1986)</vt:lpstr>
      <vt:lpstr>Διαταραχή πανικού</vt:lpstr>
      <vt:lpstr>Διαταραχή πανικού : Γνωσιακό αιτιοπαθογενετικό μοντέλο</vt:lpstr>
      <vt:lpstr>Διαταραχή πανικού: Αυτοματες σκέψεις</vt:lpstr>
      <vt:lpstr>Προδιάθεση ή σχήμα «ευαισθησίας στο άγχος»: Γενεσιουργοί παράγοντες </vt:lpstr>
      <vt:lpstr>Διαταραχή πανικού: αποφυγές</vt:lpstr>
      <vt:lpstr>Διαταραχή πανικού: Γνωσιακή αντιμετώπιση</vt:lpstr>
      <vt:lpstr>Καταγραφή κρίσεων πανικού</vt:lpstr>
      <vt:lpstr>Ρόλος αποφυγών στη διαιώνιση της  διαταραχής πανικού</vt:lpstr>
      <vt:lpstr>  Βιβλιογραφία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 Katerina</dc:creator>
  <cp:lastModifiedBy>Flora Katerina</cp:lastModifiedBy>
  <cp:revision>8</cp:revision>
  <dcterms:created xsi:type="dcterms:W3CDTF">2016-03-17T08:29:15Z</dcterms:created>
  <dcterms:modified xsi:type="dcterms:W3CDTF">2017-03-09T08:55:17Z</dcterms:modified>
</cp:coreProperties>
</file>