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80" r:id="rId3"/>
    <p:sldId id="281" r:id="rId4"/>
    <p:sldId id="282" r:id="rId5"/>
    <p:sldId id="289" r:id="rId6"/>
    <p:sldId id="283" r:id="rId7"/>
    <p:sldId id="284" r:id="rId8"/>
    <p:sldId id="285" r:id="rId9"/>
    <p:sldId id="286" r:id="rId10"/>
    <p:sldId id="287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3"/>
    <p:restoredTop sz="89747"/>
  </p:normalViewPr>
  <p:slideViewPr>
    <p:cSldViewPr snapToGrid="0" snapToObjects="1">
      <p:cViewPr varScale="1">
        <p:scale>
          <a:sx n="117" d="100"/>
          <a:sy n="117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D6071-D97D-D34C-B218-B8058086E3B1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1D810-9D1C-C14B-B2E2-D4DC3765A984}">
      <dgm:prSet/>
      <dgm:spPr/>
      <dgm:t>
        <a:bodyPr/>
        <a:lstStyle/>
        <a:p>
          <a:r>
            <a:rPr lang="el-GR" b="1" dirty="0"/>
            <a:t>της μαζικής ισότητας </a:t>
          </a:r>
          <a:endParaRPr lang="en-US" b="1" dirty="0"/>
        </a:p>
      </dgm:t>
    </dgm:pt>
    <dgm:pt modelId="{BBCAB9A5-7E50-5C44-9AE1-802342A3DC2A}" type="parTrans" cxnId="{88D54441-0C3F-E447-9FF7-2CD9FF0134D0}">
      <dgm:prSet/>
      <dgm:spPr/>
      <dgm:t>
        <a:bodyPr/>
        <a:lstStyle/>
        <a:p>
          <a:endParaRPr lang="en-US"/>
        </a:p>
      </dgm:t>
    </dgm:pt>
    <dgm:pt modelId="{72F97102-4A0F-014E-AEB4-B0B534BE3E9D}" type="sibTrans" cxnId="{88D54441-0C3F-E447-9FF7-2CD9FF0134D0}">
      <dgm:prSet/>
      <dgm:spPr/>
      <dgm:t>
        <a:bodyPr/>
        <a:lstStyle/>
        <a:p>
          <a:endParaRPr lang="en-US"/>
        </a:p>
      </dgm:t>
    </dgm:pt>
    <dgm:pt modelId="{F4B3071E-F13E-B143-8B60-564F1180CCC5}">
      <dgm:prSet/>
      <dgm:spPr/>
      <dgm:t>
        <a:bodyPr/>
        <a:lstStyle/>
        <a:p>
          <a:r>
            <a:rPr lang="el-GR" b="1" dirty="0"/>
            <a:t>της ελευθερίας </a:t>
          </a:r>
          <a:endParaRPr lang="en-US" b="1" dirty="0"/>
        </a:p>
      </dgm:t>
    </dgm:pt>
    <dgm:pt modelId="{4004D93A-77CA-6C4C-B0EB-E821716C3FEA}" type="parTrans" cxnId="{7C2DC0AB-43D9-7349-ABAA-6724848106FF}">
      <dgm:prSet/>
      <dgm:spPr/>
      <dgm:t>
        <a:bodyPr/>
        <a:lstStyle/>
        <a:p>
          <a:endParaRPr lang="en-US"/>
        </a:p>
      </dgm:t>
    </dgm:pt>
    <dgm:pt modelId="{098D81AF-2C7D-0C40-9016-FF171CD37197}" type="sibTrans" cxnId="{7C2DC0AB-43D9-7349-ABAA-6724848106FF}">
      <dgm:prSet/>
      <dgm:spPr/>
      <dgm:t>
        <a:bodyPr/>
        <a:lstStyle/>
        <a:p>
          <a:endParaRPr lang="en-US"/>
        </a:p>
      </dgm:t>
    </dgm:pt>
    <dgm:pt modelId="{08BAC9B2-C535-A042-B8D7-31C12C4ABF2C}">
      <dgm:prSet/>
      <dgm:spPr/>
      <dgm:t>
        <a:bodyPr/>
        <a:lstStyle/>
        <a:p>
          <a:r>
            <a:rPr lang="el-GR" b="1" dirty="0"/>
            <a:t>και της κυριαρχίας του δήμου </a:t>
          </a:r>
          <a:endParaRPr lang="en-US" b="1" dirty="0"/>
        </a:p>
      </dgm:t>
    </dgm:pt>
    <dgm:pt modelId="{4FB17412-BA8D-244B-84BF-270136ED9D02}" type="parTrans" cxnId="{1960EDC4-6324-D543-9010-91768777F7BB}">
      <dgm:prSet/>
      <dgm:spPr/>
      <dgm:t>
        <a:bodyPr/>
        <a:lstStyle/>
        <a:p>
          <a:endParaRPr lang="en-US"/>
        </a:p>
      </dgm:t>
    </dgm:pt>
    <dgm:pt modelId="{DFA4DE9B-4275-7F43-B108-FF40585532DD}" type="sibTrans" cxnId="{1960EDC4-6324-D543-9010-91768777F7BB}">
      <dgm:prSet/>
      <dgm:spPr/>
      <dgm:t>
        <a:bodyPr/>
        <a:lstStyle/>
        <a:p>
          <a:endParaRPr lang="en-US"/>
        </a:p>
      </dgm:t>
    </dgm:pt>
    <dgm:pt modelId="{78B05E7F-DBA2-5A4D-BBAF-24C35899D423}">
      <dgm:prSet/>
      <dgm:spPr/>
      <dgm:t>
        <a:bodyPr/>
        <a:lstStyle/>
        <a:p>
          <a:r>
            <a:rPr lang="el-GR" b="1" dirty="0"/>
            <a:t>στη νομοθετική </a:t>
          </a:r>
          <a:endParaRPr lang="en-US" b="1" dirty="0"/>
        </a:p>
      </dgm:t>
    </dgm:pt>
    <dgm:pt modelId="{E29BEC02-2BCC-E04C-8153-56D1C397A12B}" type="parTrans" cxnId="{6D08318E-B0F5-F041-AEDC-45E6F7765332}">
      <dgm:prSet/>
      <dgm:spPr/>
      <dgm:t>
        <a:bodyPr/>
        <a:lstStyle/>
        <a:p>
          <a:endParaRPr lang="en-US"/>
        </a:p>
      </dgm:t>
    </dgm:pt>
    <dgm:pt modelId="{967AFBC2-4637-2846-A422-58CDA6E69EDC}" type="sibTrans" cxnId="{6D08318E-B0F5-F041-AEDC-45E6F7765332}">
      <dgm:prSet/>
      <dgm:spPr/>
      <dgm:t>
        <a:bodyPr/>
        <a:lstStyle/>
        <a:p>
          <a:endParaRPr lang="en-US"/>
        </a:p>
      </dgm:t>
    </dgm:pt>
    <dgm:pt modelId="{CC22623C-4FE9-A647-9F12-CE8B4DBEF815}">
      <dgm:prSet/>
      <dgm:spPr/>
      <dgm:t>
        <a:bodyPr/>
        <a:lstStyle/>
        <a:p>
          <a:r>
            <a:rPr lang="el-GR" b="1" dirty="0"/>
            <a:t>στην εκτελεστική και </a:t>
          </a:r>
          <a:endParaRPr lang="en-US" b="1" dirty="0"/>
        </a:p>
      </dgm:t>
    </dgm:pt>
    <dgm:pt modelId="{E9F9CD7B-D7B5-B644-B24D-BF0E6B625109}" type="parTrans" cxnId="{6E71DB8E-1293-3F40-8072-C8BA8AEC772A}">
      <dgm:prSet/>
      <dgm:spPr/>
      <dgm:t>
        <a:bodyPr/>
        <a:lstStyle/>
        <a:p>
          <a:endParaRPr lang="en-US"/>
        </a:p>
      </dgm:t>
    </dgm:pt>
    <dgm:pt modelId="{2F25F94C-64A7-5441-B9E1-4DA3B41E11F5}" type="sibTrans" cxnId="{6E71DB8E-1293-3F40-8072-C8BA8AEC772A}">
      <dgm:prSet/>
      <dgm:spPr/>
      <dgm:t>
        <a:bodyPr/>
        <a:lstStyle/>
        <a:p>
          <a:endParaRPr lang="en-US"/>
        </a:p>
      </dgm:t>
    </dgm:pt>
    <dgm:pt modelId="{BA99CD76-975B-FE41-83F6-504EF4151E71}">
      <dgm:prSet/>
      <dgm:spPr/>
      <dgm:t>
        <a:bodyPr/>
        <a:lstStyle/>
        <a:p>
          <a:r>
            <a:rPr lang="el-GR" b="1" dirty="0"/>
            <a:t>στη δικαστική εξουσία </a:t>
          </a:r>
          <a:endParaRPr lang="en-US" b="1" dirty="0"/>
        </a:p>
      </dgm:t>
    </dgm:pt>
    <dgm:pt modelId="{D0BACCB2-75EE-1240-B3E4-DCAD5FA3F3C9}" type="parTrans" cxnId="{A6B8D058-C9EA-DA45-B837-FD5F8681E209}">
      <dgm:prSet/>
      <dgm:spPr/>
      <dgm:t>
        <a:bodyPr/>
        <a:lstStyle/>
        <a:p>
          <a:endParaRPr lang="en-US"/>
        </a:p>
      </dgm:t>
    </dgm:pt>
    <dgm:pt modelId="{841368A8-3544-3D44-AF89-645AC2156987}" type="sibTrans" cxnId="{A6B8D058-C9EA-DA45-B837-FD5F8681E209}">
      <dgm:prSet/>
      <dgm:spPr/>
      <dgm:t>
        <a:bodyPr/>
        <a:lstStyle/>
        <a:p>
          <a:endParaRPr lang="en-US"/>
        </a:p>
      </dgm:t>
    </dgm:pt>
    <dgm:pt modelId="{8007ABA9-3DF1-3049-9892-976C1CB26EE4}" type="pres">
      <dgm:prSet presAssocID="{6C0D6071-D97D-D34C-B218-B8058086E3B1}" presName="Name0" presStyleCnt="0">
        <dgm:presLayoutVars>
          <dgm:dir/>
          <dgm:resizeHandles/>
        </dgm:presLayoutVars>
      </dgm:prSet>
      <dgm:spPr/>
    </dgm:pt>
    <dgm:pt modelId="{042B5A82-C104-EE4C-A6FD-9E4674CC48F5}" type="pres">
      <dgm:prSet presAssocID="{7B41D810-9D1C-C14B-B2E2-D4DC3765A984}" presName="compNode" presStyleCnt="0"/>
      <dgm:spPr/>
    </dgm:pt>
    <dgm:pt modelId="{B5D66F21-47A9-034F-B040-31EC7BD5DF3A}" type="pres">
      <dgm:prSet presAssocID="{7B41D810-9D1C-C14B-B2E2-D4DC3765A984}" presName="dummyConnPt" presStyleCnt="0"/>
      <dgm:spPr/>
    </dgm:pt>
    <dgm:pt modelId="{B30821DF-FE24-3D43-A57A-E5A8568BDD9E}" type="pres">
      <dgm:prSet presAssocID="{7B41D810-9D1C-C14B-B2E2-D4DC3765A984}" presName="node" presStyleLbl="node1" presStyleIdx="0" presStyleCnt="6" custScaleX="165564">
        <dgm:presLayoutVars>
          <dgm:bulletEnabled val="1"/>
        </dgm:presLayoutVars>
      </dgm:prSet>
      <dgm:spPr/>
    </dgm:pt>
    <dgm:pt modelId="{E240A0D4-294A-C341-B8AD-9637EE3AAA08}" type="pres">
      <dgm:prSet presAssocID="{72F97102-4A0F-014E-AEB4-B0B534BE3E9D}" presName="sibTrans" presStyleLbl="bgSibTrans2D1" presStyleIdx="0" presStyleCnt="5"/>
      <dgm:spPr/>
    </dgm:pt>
    <dgm:pt modelId="{9986FA96-DE27-714E-8EE8-F26B4F3BE3C3}" type="pres">
      <dgm:prSet presAssocID="{F4B3071E-F13E-B143-8B60-564F1180CCC5}" presName="compNode" presStyleCnt="0"/>
      <dgm:spPr/>
    </dgm:pt>
    <dgm:pt modelId="{14B6E84E-D827-B649-8AB8-17F00A35F619}" type="pres">
      <dgm:prSet presAssocID="{F4B3071E-F13E-B143-8B60-564F1180CCC5}" presName="dummyConnPt" presStyleCnt="0"/>
      <dgm:spPr/>
    </dgm:pt>
    <dgm:pt modelId="{0C46E874-7517-574C-8285-3B62185EECC5}" type="pres">
      <dgm:prSet presAssocID="{F4B3071E-F13E-B143-8B60-564F1180CCC5}" presName="node" presStyleLbl="node1" presStyleIdx="1" presStyleCnt="6" custScaleX="166054">
        <dgm:presLayoutVars>
          <dgm:bulletEnabled val="1"/>
        </dgm:presLayoutVars>
      </dgm:prSet>
      <dgm:spPr/>
    </dgm:pt>
    <dgm:pt modelId="{B02EB667-8C60-DC43-BE78-8E5AEA4F4475}" type="pres">
      <dgm:prSet presAssocID="{098D81AF-2C7D-0C40-9016-FF171CD37197}" presName="sibTrans" presStyleLbl="bgSibTrans2D1" presStyleIdx="1" presStyleCnt="5"/>
      <dgm:spPr/>
    </dgm:pt>
    <dgm:pt modelId="{CB837F16-56F5-EC4B-87DC-BA6A33624182}" type="pres">
      <dgm:prSet presAssocID="{08BAC9B2-C535-A042-B8D7-31C12C4ABF2C}" presName="compNode" presStyleCnt="0"/>
      <dgm:spPr/>
    </dgm:pt>
    <dgm:pt modelId="{79246F7A-04B3-8546-914E-9C800C9A9415}" type="pres">
      <dgm:prSet presAssocID="{08BAC9B2-C535-A042-B8D7-31C12C4ABF2C}" presName="dummyConnPt" presStyleCnt="0"/>
      <dgm:spPr/>
    </dgm:pt>
    <dgm:pt modelId="{D8925431-E921-E845-99CB-FC97B762FC6D}" type="pres">
      <dgm:prSet presAssocID="{08BAC9B2-C535-A042-B8D7-31C12C4ABF2C}" presName="node" presStyleLbl="node1" presStyleIdx="2" presStyleCnt="6" custScaleX="168017">
        <dgm:presLayoutVars>
          <dgm:bulletEnabled val="1"/>
        </dgm:presLayoutVars>
      </dgm:prSet>
      <dgm:spPr/>
    </dgm:pt>
    <dgm:pt modelId="{9FD2BD06-B94F-E342-BBFF-3E8A393D47EF}" type="pres">
      <dgm:prSet presAssocID="{DFA4DE9B-4275-7F43-B108-FF40585532DD}" presName="sibTrans" presStyleLbl="bgSibTrans2D1" presStyleIdx="2" presStyleCnt="5"/>
      <dgm:spPr/>
    </dgm:pt>
    <dgm:pt modelId="{6E2ABF55-2B80-D44F-9036-CD188504F67A}" type="pres">
      <dgm:prSet presAssocID="{78B05E7F-DBA2-5A4D-BBAF-24C35899D423}" presName="compNode" presStyleCnt="0"/>
      <dgm:spPr/>
    </dgm:pt>
    <dgm:pt modelId="{16FA3884-8492-4E4E-8A29-A9AA23CB1D1B}" type="pres">
      <dgm:prSet presAssocID="{78B05E7F-DBA2-5A4D-BBAF-24C35899D423}" presName="dummyConnPt" presStyleCnt="0"/>
      <dgm:spPr/>
    </dgm:pt>
    <dgm:pt modelId="{D54BA672-6012-2F48-9D4E-993217552427}" type="pres">
      <dgm:prSet presAssocID="{78B05E7F-DBA2-5A4D-BBAF-24C35899D423}" presName="node" presStyleLbl="node1" presStyleIdx="3" presStyleCnt="6" custScaleX="189300">
        <dgm:presLayoutVars>
          <dgm:bulletEnabled val="1"/>
        </dgm:presLayoutVars>
      </dgm:prSet>
      <dgm:spPr/>
    </dgm:pt>
    <dgm:pt modelId="{B26C399C-6800-0543-81A6-984ED4A003E1}" type="pres">
      <dgm:prSet presAssocID="{967AFBC2-4637-2846-A422-58CDA6E69EDC}" presName="sibTrans" presStyleLbl="bgSibTrans2D1" presStyleIdx="3" presStyleCnt="5"/>
      <dgm:spPr/>
    </dgm:pt>
    <dgm:pt modelId="{0B6A3C59-805D-F546-8B67-33520C026E72}" type="pres">
      <dgm:prSet presAssocID="{CC22623C-4FE9-A647-9F12-CE8B4DBEF815}" presName="compNode" presStyleCnt="0"/>
      <dgm:spPr/>
    </dgm:pt>
    <dgm:pt modelId="{8926B395-D817-CC42-892E-FC21FF520172}" type="pres">
      <dgm:prSet presAssocID="{CC22623C-4FE9-A647-9F12-CE8B4DBEF815}" presName="dummyConnPt" presStyleCnt="0"/>
      <dgm:spPr/>
    </dgm:pt>
    <dgm:pt modelId="{532046E4-C040-9E42-95AF-FA85DF1834AA}" type="pres">
      <dgm:prSet presAssocID="{CC22623C-4FE9-A647-9F12-CE8B4DBEF815}" presName="node" presStyleLbl="node1" presStyleIdx="4" presStyleCnt="6" custScaleX="182431">
        <dgm:presLayoutVars>
          <dgm:bulletEnabled val="1"/>
        </dgm:presLayoutVars>
      </dgm:prSet>
      <dgm:spPr/>
    </dgm:pt>
    <dgm:pt modelId="{6CDE850F-28EB-1E43-9AA6-6C8D04F42430}" type="pres">
      <dgm:prSet presAssocID="{2F25F94C-64A7-5441-B9E1-4DA3B41E11F5}" presName="sibTrans" presStyleLbl="bgSibTrans2D1" presStyleIdx="4" presStyleCnt="5"/>
      <dgm:spPr/>
    </dgm:pt>
    <dgm:pt modelId="{78800E42-43EF-9642-8F1C-4F25D1716D45}" type="pres">
      <dgm:prSet presAssocID="{BA99CD76-975B-FE41-83F6-504EF4151E71}" presName="compNode" presStyleCnt="0"/>
      <dgm:spPr/>
    </dgm:pt>
    <dgm:pt modelId="{24297B97-2AD6-FD42-9F37-4F668F58C084}" type="pres">
      <dgm:prSet presAssocID="{BA99CD76-975B-FE41-83F6-504EF4151E71}" presName="dummyConnPt" presStyleCnt="0"/>
      <dgm:spPr/>
    </dgm:pt>
    <dgm:pt modelId="{C17B275A-3C71-D342-8CF8-431F746F825F}" type="pres">
      <dgm:prSet presAssocID="{BA99CD76-975B-FE41-83F6-504EF4151E71}" presName="node" presStyleLbl="node1" presStyleIdx="5" presStyleCnt="6" custScaleX="174090">
        <dgm:presLayoutVars>
          <dgm:bulletEnabled val="1"/>
        </dgm:presLayoutVars>
      </dgm:prSet>
      <dgm:spPr/>
    </dgm:pt>
  </dgm:ptLst>
  <dgm:cxnLst>
    <dgm:cxn modelId="{5DF47702-6C72-7E41-8617-EEF1737EA349}" type="presOf" srcId="{6C0D6071-D97D-D34C-B218-B8058086E3B1}" destId="{8007ABA9-3DF1-3049-9892-976C1CB26EE4}" srcOrd="0" destOrd="0" presId="urn:microsoft.com/office/officeart/2005/8/layout/bProcess4"/>
    <dgm:cxn modelId="{F3740C0E-CBBB-5B46-880D-893ED26D5947}" type="presOf" srcId="{08BAC9B2-C535-A042-B8D7-31C12C4ABF2C}" destId="{D8925431-E921-E845-99CB-FC97B762FC6D}" srcOrd="0" destOrd="0" presId="urn:microsoft.com/office/officeart/2005/8/layout/bProcess4"/>
    <dgm:cxn modelId="{C47B3A1A-AD87-C94B-9A1E-7EB58C7111B0}" type="presOf" srcId="{78B05E7F-DBA2-5A4D-BBAF-24C35899D423}" destId="{D54BA672-6012-2F48-9D4E-993217552427}" srcOrd="0" destOrd="0" presId="urn:microsoft.com/office/officeart/2005/8/layout/bProcess4"/>
    <dgm:cxn modelId="{88D54441-0C3F-E447-9FF7-2CD9FF0134D0}" srcId="{6C0D6071-D97D-D34C-B218-B8058086E3B1}" destId="{7B41D810-9D1C-C14B-B2E2-D4DC3765A984}" srcOrd="0" destOrd="0" parTransId="{BBCAB9A5-7E50-5C44-9AE1-802342A3DC2A}" sibTransId="{72F97102-4A0F-014E-AEB4-B0B534BE3E9D}"/>
    <dgm:cxn modelId="{6935E84C-4C18-6A44-864B-6A64791D65AF}" type="presOf" srcId="{BA99CD76-975B-FE41-83F6-504EF4151E71}" destId="{C17B275A-3C71-D342-8CF8-431F746F825F}" srcOrd="0" destOrd="0" presId="urn:microsoft.com/office/officeart/2005/8/layout/bProcess4"/>
    <dgm:cxn modelId="{A6B8D058-C9EA-DA45-B837-FD5F8681E209}" srcId="{6C0D6071-D97D-D34C-B218-B8058086E3B1}" destId="{BA99CD76-975B-FE41-83F6-504EF4151E71}" srcOrd="5" destOrd="0" parTransId="{D0BACCB2-75EE-1240-B3E4-DCAD5FA3F3C9}" sibTransId="{841368A8-3544-3D44-AF89-645AC2156987}"/>
    <dgm:cxn modelId="{6D08318E-B0F5-F041-AEDC-45E6F7765332}" srcId="{6C0D6071-D97D-D34C-B218-B8058086E3B1}" destId="{78B05E7F-DBA2-5A4D-BBAF-24C35899D423}" srcOrd="3" destOrd="0" parTransId="{E29BEC02-2BCC-E04C-8153-56D1C397A12B}" sibTransId="{967AFBC2-4637-2846-A422-58CDA6E69EDC}"/>
    <dgm:cxn modelId="{6E71DB8E-1293-3F40-8072-C8BA8AEC772A}" srcId="{6C0D6071-D97D-D34C-B218-B8058086E3B1}" destId="{CC22623C-4FE9-A647-9F12-CE8B4DBEF815}" srcOrd="4" destOrd="0" parTransId="{E9F9CD7B-D7B5-B644-B24D-BF0E6B625109}" sibTransId="{2F25F94C-64A7-5441-B9E1-4DA3B41E11F5}"/>
    <dgm:cxn modelId="{A36BA59A-6862-3D4F-8785-99854FB902E6}" type="presOf" srcId="{7B41D810-9D1C-C14B-B2E2-D4DC3765A984}" destId="{B30821DF-FE24-3D43-A57A-E5A8568BDD9E}" srcOrd="0" destOrd="0" presId="urn:microsoft.com/office/officeart/2005/8/layout/bProcess4"/>
    <dgm:cxn modelId="{9649729B-AD7F-A942-A49A-800C30BC4208}" type="presOf" srcId="{2F25F94C-64A7-5441-B9E1-4DA3B41E11F5}" destId="{6CDE850F-28EB-1E43-9AA6-6C8D04F42430}" srcOrd="0" destOrd="0" presId="urn:microsoft.com/office/officeart/2005/8/layout/bProcess4"/>
    <dgm:cxn modelId="{7C2DC0AB-43D9-7349-ABAA-6724848106FF}" srcId="{6C0D6071-D97D-D34C-B218-B8058086E3B1}" destId="{F4B3071E-F13E-B143-8B60-564F1180CCC5}" srcOrd="1" destOrd="0" parTransId="{4004D93A-77CA-6C4C-B0EB-E821716C3FEA}" sibTransId="{098D81AF-2C7D-0C40-9016-FF171CD37197}"/>
    <dgm:cxn modelId="{C67BFBAC-EA00-154E-A251-CF3C9D51D6A3}" type="presOf" srcId="{DFA4DE9B-4275-7F43-B108-FF40585532DD}" destId="{9FD2BD06-B94F-E342-BBFF-3E8A393D47EF}" srcOrd="0" destOrd="0" presId="urn:microsoft.com/office/officeart/2005/8/layout/bProcess4"/>
    <dgm:cxn modelId="{D82A4DB7-8B6C-984A-AF1F-D204CE2616B6}" type="presOf" srcId="{CC22623C-4FE9-A647-9F12-CE8B4DBEF815}" destId="{532046E4-C040-9E42-95AF-FA85DF1834AA}" srcOrd="0" destOrd="0" presId="urn:microsoft.com/office/officeart/2005/8/layout/bProcess4"/>
    <dgm:cxn modelId="{796969C1-2EA5-8B47-A868-7A34A93D69E6}" type="presOf" srcId="{098D81AF-2C7D-0C40-9016-FF171CD37197}" destId="{B02EB667-8C60-DC43-BE78-8E5AEA4F4475}" srcOrd="0" destOrd="0" presId="urn:microsoft.com/office/officeart/2005/8/layout/bProcess4"/>
    <dgm:cxn modelId="{59C871C2-E325-454F-A016-78C799F34524}" type="presOf" srcId="{72F97102-4A0F-014E-AEB4-B0B534BE3E9D}" destId="{E240A0D4-294A-C341-B8AD-9637EE3AAA08}" srcOrd="0" destOrd="0" presId="urn:microsoft.com/office/officeart/2005/8/layout/bProcess4"/>
    <dgm:cxn modelId="{1960EDC4-6324-D543-9010-91768777F7BB}" srcId="{6C0D6071-D97D-D34C-B218-B8058086E3B1}" destId="{08BAC9B2-C535-A042-B8D7-31C12C4ABF2C}" srcOrd="2" destOrd="0" parTransId="{4FB17412-BA8D-244B-84BF-270136ED9D02}" sibTransId="{DFA4DE9B-4275-7F43-B108-FF40585532DD}"/>
    <dgm:cxn modelId="{713FDEE0-6F29-7847-A216-B8A3680B9BD6}" type="presOf" srcId="{F4B3071E-F13E-B143-8B60-564F1180CCC5}" destId="{0C46E874-7517-574C-8285-3B62185EECC5}" srcOrd="0" destOrd="0" presId="urn:microsoft.com/office/officeart/2005/8/layout/bProcess4"/>
    <dgm:cxn modelId="{2FD62AEB-8ABF-AA44-91D0-2F1EAE710742}" type="presOf" srcId="{967AFBC2-4637-2846-A422-58CDA6E69EDC}" destId="{B26C399C-6800-0543-81A6-984ED4A003E1}" srcOrd="0" destOrd="0" presId="urn:microsoft.com/office/officeart/2005/8/layout/bProcess4"/>
    <dgm:cxn modelId="{F33A2274-ED4D-B045-B24E-68972602499C}" type="presParOf" srcId="{8007ABA9-3DF1-3049-9892-976C1CB26EE4}" destId="{042B5A82-C104-EE4C-A6FD-9E4674CC48F5}" srcOrd="0" destOrd="0" presId="urn:microsoft.com/office/officeart/2005/8/layout/bProcess4"/>
    <dgm:cxn modelId="{66FAC970-0518-504A-8A83-4C14701804A8}" type="presParOf" srcId="{042B5A82-C104-EE4C-A6FD-9E4674CC48F5}" destId="{B5D66F21-47A9-034F-B040-31EC7BD5DF3A}" srcOrd="0" destOrd="0" presId="urn:microsoft.com/office/officeart/2005/8/layout/bProcess4"/>
    <dgm:cxn modelId="{D86DF0CC-91CA-C24B-B0A1-BFB5A5820FF0}" type="presParOf" srcId="{042B5A82-C104-EE4C-A6FD-9E4674CC48F5}" destId="{B30821DF-FE24-3D43-A57A-E5A8568BDD9E}" srcOrd="1" destOrd="0" presId="urn:microsoft.com/office/officeart/2005/8/layout/bProcess4"/>
    <dgm:cxn modelId="{E1E78ADF-CF9C-D542-8480-47ECC84C885E}" type="presParOf" srcId="{8007ABA9-3DF1-3049-9892-976C1CB26EE4}" destId="{E240A0D4-294A-C341-B8AD-9637EE3AAA08}" srcOrd="1" destOrd="0" presId="urn:microsoft.com/office/officeart/2005/8/layout/bProcess4"/>
    <dgm:cxn modelId="{7DD73E43-5223-A849-A699-AD1FAE713F1B}" type="presParOf" srcId="{8007ABA9-3DF1-3049-9892-976C1CB26EE4}" destId="{9986FA96-DE27-714E-8EE8-F26B4F3BE3C3}" srcOrd="2" destOrd="0" presId="urn:microsoft.com/office/officeart/2005/8/layout/bProcess4"/>
    <dgm:cxn modelId="{71442513-BD68-B641-BC14-F48047EC6C6A}" type="presParOf" srcId="{9986FA96-DE27-714E-8EE8-F26B4F3BE3C3}" destId="{14B6E84E-D827-B649-8AB8-17F00A35F619}" srcOrd="0" destOrd="0" presId="urn:microsoft.com/office/officeart/2005/8/layout/bProcess4"/>
    <dgm:cxn modelId="{3CE3209B-7DE7-6742-8475-372C24608D97}" type="presParOf" srcId="{9986FA96-DE27-714E-8EE8-F26B4F3BE3C3}" destId="{0C46E874-7517-574C-8285-3B62185EECC5}" srcOrd="1" destOrd="0" presId="urn:microsoft.com/office/officeart/2005/8/layout/bProcess4"/>
    <dgm:cxn modelId="{2F7C9B50-67EA-244F-A550-0C70ADD773D9}" type="presParOf" srcId="{8007ABA9-3DF1-3049-9892-976C1CB26EE4}" destId="{B02EB667-8C60-DC43-BE78-8E5AEA4F4475}" srcOrd="3" destOrd="0" presId="urn:microsoft.com/office/officeart/2005/8/layout/bProcess4"/>
    <dgm:cxn modelId="{511A215D-C338-AC49-8583-FF4E2CDF1639}" type="presParOf" srcId="{8007ABA9-3DF1-3049-9892-976C1CB26EE4}" destId="{CB837F16-56F5-EC4B-87DC-BA6A33624182}" srcOrd="4" destOrd="0" presId="urn:microsoft.com/office/officeart/2005/8/layout/bProcess4"/>
    <dgm:cxn modelId="{09AAABAE-D872-D442-85C5-3EA59AA7EB8F}" type="presParOf" srcId="{CB837F16-56F5-EC4B-87DC-BA6A33624182}" destId="{79246F7A-04B3-8546-914E-9C800C9A9415}" srcOrd="0" destOrd="0" presId="urn:microsoft.com/office/officeart/2005/8/layout/bProcess4"/>
    <dgm:cxn modelId="{89E32BB0-E001-044C-BC7E-957AB9E419AC}" type="presParOf" srcId="{CB837F16-56F5-EC4B-87DC-BA6A33624182}" destId="{D8925431-E921-E845-99CB-FC97B762FC6D}" srcOrd="1" destOrd="0" presId="urn:microsoft.com/office/officeart/2005/8/layout/bProcess4"/>
    <dgm:cxn modelId="{A061D937-50E3-8A43-9DAA-ED9AC277912F}" type="presParOf" srcId="{8007ABA9-3DF1-3049-9892-976C1CB26EE4}" destId="{9FD2BD06-B94F-E342-BBFF-3E8A393D47EF}" srcOrd="5" destOrd="0" presId="urn:microsoft.com/office/officeart/2005/8/layout/bProcess4"/>
    <dgm:cxn modelId="{8F4BDA7D-8AF9-DD45-8016-BBC1D7FC48DC}" type="presParOf" srcId="{8007ABA9-3DF1-3049-9892-976C1CB26EE4}" destId="{6E2ABF55-2B80-D44F-9036-CD188504F67A}" srcOrd="6" destOrd="0" presId="urn:microsoft.com/office/officeart/2005/8/layout/bProcess4"/>
    <dgm:cxn modelId="{995CEAAC-6807-4349-88CD-69C6F396BDC3}" type="presParOf" srcId="{6E2ABF55-2B80-D44F-9036-CD188504F67A}" destId="{16FA3884-8492-4E4E-8A29-A9AA23CB1D1B}" srcOrd="0" destOrd="0" presId="urn:microsoft.com/office/officeart/2005/8/layout/bProcess4"/>
    <dgm:cxn modelId="{D7321AA5-50B9-B248-A419-9CF757C5F9B0}" type="presParOf" srcId="{6E2ABF55-2B80-D44F-9036-CD188504F67A}" destId="{D54BA672-6012-2F48-9D4E-993217552427}" srcOrd="1" destOrd="0" presId="urn:microsoft.com/office/officeart/2005/8/layout/bProcess4"/>
    <dgm:cxn modelId="{8036EF13-9EED-C745-A919-9078FA985CDA}" type="presParOf" srcId="{8007ABA9-3DF1-3049-9892-976C1CB26EE4}" destId="{B26C399C-6800-0543-81A6-984ED4A003E1}" srcOrd="7" destOrd="0" presId="urn:microsoft.com/office/officeart/2005/8/layout/bProcess4"/>
    <dgm:cxn modelId="{FF15A66C-5E98-C347-BD2D-DACCF2BCBD53}" type="presParOf" srcId="{8007ABA9-3DF1-3049-9892-976C1CB26EE4}" destId="{0B6A3C59-805D-F546-8B67-33520C026E72}" srcOrd="8" destOrd="0" presId="urn:microsoft.com/office/officeart/2005/8/layout/bProcess4"/>
    <dgm:cxn modelId="{DB0B1BCD-B61F-1247-B1B9-8864137A9786}" type="presParOf" srcId="{0B6A3C59-805D-F546-8B67-33520C026E72}" destId="{8926B395-D817-CC42-892E-FC21FF520172}" srcOrd="0" destOrd="0" presId="urn:microsoft.com/office/officeart/2005/8/layout/bProcess4"/>
    <dgm:cxn modelId="{EAD53260-324E-9B48-BD1F-82909269FE6F}" type="presParOf" srcId="{0B6A3C59-805D-F546-8B67-33520C026E72}" destId="{532046E4-C040-9E42-95AF-FA85DF1834AA}" srcOrd="1" destOrd="0" presId="urn:microsoft.com/office/officeart/2005/8/layout/bProcess4"/>
    <dgm:cxn modelId="{7B237A7A-92BD-7A4F-8F80-B90F9D3AF7BE}" type="presParOf" srcId="{8007ABA9-3DF1-3049-9892-976C1CB26EE4}" destId="{6CDE850F-28EB-1E43-9AA6-6C8D04F42430}" srcOrd="9" destOrd="0" presId="urn:microsoft.com/office/officeart/2005/8/layout/bProcess4"/>
    <dgm:cxn modelId="{CA4EC1A7-0DA8-8948-801F-1A21152E51D1}" type="presParOf" srcId="{8007ABA9-3DF1-3049-9892-976C1CB26EE4}" destId="{78800E42-43EF-9642-8F1C-4F25D1716D45}" srcOrd="10" destOrd="0" presId="urn:microsoft.com/office/officeart/2005/8/layout/bProcess4"/>
    <dgm:cxn modelId="{1F1D3FCF-9B1B-5E41-9A02-56E40063159C}" type="presParOf" srcId="{78800E42-43EF-9642-8F1C-4F25D1716D45}" destId="{24297B97-2AD6-FD42-9F37-4F668F58C084}" srcOrd="0" destOrd="0" presId="urn:microsoft.com/office/officeart/2005/8/layout/bProcess4"/>
    <dgm:cxn modelId="{0620C950-0C56-BB4E-8BA2-DCF49DC64FAC}" type="presParOf" srcId="{78800E42-43EF-9642-8F1C-4F25D1716D45}" destId="{C17B275A-3C71-D342-8CF8-431F746F825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A9A36B-1C60-554D-99BE-3E4AD56DACA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C5C9C-3372-3242-B079-4DA481F389D0}">
      <dgm:prSet custT="1"/>
      <dgm:spPr/>
      <dgm:t>
        <a:bodyPr/>
        <a:lstStyle/>
        <a:p>
          <a:r>
            <a:rPr lang="el-GR" sz="3200" b="1" dirty="0"/>
            <a:t>«η πολιτεία»</a:t>
          </a:r>
          <a:endParaRPr lang="en-US" sz="3200" b="1" dirty="0"/>
        </a:p>
      </dgm:t>
    </dgm:pt>
    <dgm:pt modelId="{5BD5A62F-3661-9E46-ADF8-A63FFB9BC4DD}" type="parTrans" cxnId="{609092C9-53D4-0645-9CDC-B60464936741}">
      <dgm:prSet/>
      <dgm:spPr/>
      <dgm:t>
        <a:bodyPr/>
        <a:lstStyle/>
        <a:p>
          <a:endParaRPr lang="en-US"/>
        </a:p>
      </dgm:t>
    </dgm:pt>
    <dgm:pt modelId="{D6EFC6B3-CCF2-6848-A7AC-81EB71C97D07}" type="sibTrans" cxnId="{609092C9-53D4-0645-9CDC-B60464936741}">
      <dgm:prSet/>
      <dgm:spPr/>
      <dgm:t>
        <a:bodyPr/>
        <a:lstStyle/>
        <a:p>
          <a:endParaRPr lang="en-US"/>
        </a:p>
      </dgm:t>
    </dgm:pt>
    <dgm:pt modelId="{C76061B9-B9F8-E140-A06E-2DA513BB2828}">
      <dgm:prSet custT="1"/>
      <dgm:spPr/>
      <dgm:t>
        <a:bodyPr/>
        <a:lstStyle/>
        <a:p>
          <a:r>
            <a:rPr lang="el-GR" sz="3200" b="1" dirty="0"/>
            <a:t>η «δημοκρατία»</a:t>
          </a:r>
          <a:endParaRPr lang="en-US" sz="3200" b="1" dirty="0"/>
        </a:p>
      </dgm:t>
    </dgm:pt>
    <dgm:pt modelId="{827ED6AD-FCE8-7648-8FE9-243F31EFB432}" type="parTrans" cxnId="{3847B72B-9E09-254E-A50D-4414A8A23A56}">
      <dgm:prSet/>
      <dgm:spPr/>
      <dgm:t>
        <a:bodyPr/>
        <a:lstStyle/>
        <a:p>
          <a:endParaRPr lang="en-US"/>
        </a:p>
      </dgm:t>
    </dgm:pt>
    <dgm:pt modelId="{A1AFAB2C-1997-244B-B790-FB6DCD16ECB6}" type="sibTrans" cxnId="{3847B72B-9E09-254E-A50D-4414A8A23A56}">
      <dgm:prSet/>
      <dgm:spPr/>
      <dgm:t>
        <a:bodyPr/>
        <a:lstStyle/>
        <a:p>
          <a:endParaRPr lang="en-US"/>
        </a:p>
      </dgm:t>
    </dgm:pt>
    <dgm:pt modelId="{CCCD01FE-BB29-4043-A98E-B165825B321A}">
      <dgm:prSet custT="1"/>
      <dgm:spPr/>
      <dgm:t>
        <a:bodyPr/>
        <a:lstStyle/>
        <a:p>
          <a:r>
            <a:rPr lang="el-GR" sz="2400" b="1" dirty="0"/>
            <a:t>ή «τιμιοκρατία», όπως χαρακτηρίζεται ακριβώς στα «Ηθικά Νικομάχεια».</a:t>
          </a:r>
          <a:endParaRPr lang="en-US" sz="2400" b="1" dirty="0"/>
        </a:p>
      </dgm:t>
    </dgm:pt>
    <dgm:pt modelId="{4925F3C4-6E6D-254C-9467-7EC18A6D56B6}" type="parTrans" cxnId="{F1A3613A-9E00-3341-B225-F71CA9BC7883}">
      <dgm:prSet/>
      <dgm:spPr/>
      <dgm:t>
        <a:bodyPr/>
        <a:lstStyle/>
        <a:p>
          <a:endParaRPr lang="en-US"/>
        </a:p>
      </dgm:t>
    </dgm:pt>
    <dgm:pt modelId="{4023ED49-58C5-A442-83FF-CDFD8015B15D}" type="sibTrans" cxnId="{F1A3613A-9E00-3341-B225-F71CA9BC7883}">
      <dgm:prSet/>
      <dgm:spPr/>
      <dgm:t>
        <a:bodyPr/>
        <a:lstStyle/>
        <a:p>
          <a:endParaRPr lang="en-US"/>
        </a:p>
      </dgm:t>
    </dgm:pt>
    <dgm:pt modelId="{276B8E81-AE74-BB49-9213-8FC5E638AE7D}">
      <dgm:prSet custT="1"/>
      <dgm:spPr/>
      <dgm:t>
        <a:bodyPr/>
        <a:lstStyle/>
        <a:p>
          <a:r>
            <a:rPr lang="el-GR" sz="2000" b="1" dirty="0"/>
            <a:t>Είναι το σύστημα άσκησης εξουσίας, όπου </a:t>
          </a:r>
          <a:r>
            <a:rPr lang="el-GR" sz="2000" b="1" u="none" dirty="0"/>
            <a:t>οι πολίτες αποκτούν δικαιώματα και υποχρεώσεις</a:t>
          </a:r>
          <a:r>
            <a:rPr lang="el-GR" sz="2000" b="1" dirty="0"/>
            <a:t>… (</a:t>
          </a:r>
          <a:r>
            <a:rPr lang="el-GR" sz="2000" b="1" i="1" dirty="0"/>
            <a:t>Ηθικά Νικομάχεια</a:t>
          </a:r>
          <a:r>
            <a:rPr lang="el-GR" sz="2000" b="1" dirty="0"/>
            <a:t> </a:t>
          </a:r>
          <a:r>
            <a:rPr lang="en-GB" sz="2000" b="1" dirty="0"/>
            <a:t>III</a:t>
          </a:r>
          <a:r>
            <a:rPr lang="el-GR" sz="2000" b="1" dirty="0"/>
            <a:t> 12 1160 33 κ.ε.). </a:t>
          </a:r>
          <a:endParaRPr lang="en-US" sz="2000" b="1" dirty="0"/>
        </a:p>
      </dgm:t>
    </dgm:pt>
    <dgm:pt modelId="{ED565AEF-C64D-E34F-B60F-5B55B3EB5132}" type="parTrans" cxnId="{E8182743-D546-EA4F-9F06-29D262CAC9AF}">
      <dgm:prSet/>
      <dgm:spPr/>
      <dgm:t>
        <a:bodyPr/>
        <a:lstStyle/>
        <a:p>
          <a:endParaRPr lang="en-US"/>
        </a:p>
      </dgm:t>
    </dgm:pt>
    <dgm:pt modelId="{98C12EEF-E7FE-964D-A196-C8EFE9FBDD1A}" type="sibTrans" cxnId="{E8182743-D546-EA4F-9F06-29D262CAC9AF}">
      <dgm:prSet/>
      <dgm:spPr/>
      <dgm:t>
        <a:bodyPr/>
        <a:lstStyle/>
        <a:p>
          <a:endParaRPr lang="en-US"/>
        </a:p>
      </dgm:t>
    </dgm:pt>
    <dgm:pt modelId="{75B4F7AD-CDA3-A747-8D93-D61CA87588E6}" type="pres">
      <dgm:prSet presAssocID="{61A9A36B-1C60-554D-99BE-3E4AD56DACA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5A6A465-F04E-FA43-A5FD-0A46FA12C15F}" type="pres">
      <dgm:prSet presAssocID="{178C5C9C-3372-3242-B079-4DA481F389D0}" presName="horFlow" presStyleCnt="0"/>
      <dgm:spPr/>
    </dgm:pt>
    <dgm:pt modelId="{6024715B-E7A1-C246-A4E7-5AED1799CF0D}" type="pres">
      <dgm:prSet presAssocID="{178C5C9C-3372-3242-B079-4DA481F389D0}" presName="bigChev" presStyleLbl="node1" presStyleIdx="0" presStyleCnt="4" custScaleX="162632"/>
      <dgm:spPr/>
    </dgm:pt>
    <dgm:pt modelId="{9F39022A-E847-BD44-93F7-E17674414846}" type="pres">
      <dgm:prSet presAssocID="{178C5C9C-3372-3242-B079-4DA481F389D0}" presName="vSp" presStyleCnt="0"/>
      <dgm:spPr/>
    </dgm:pt>
    <dgm:pt modelId="{832DB1EF-1E0B-C44B-98A1-566F5E8FADCB}" type="pres">
      <dgm:prSet presAssocID="{C76061B9-B9F8-E140-A06E-2DA513BB2828}" presName="horFlow" presStyleCnt="0"/>
      <dgm:spPr/>
    </dgm:pt>
    <dgm:pt modelId="{3B367F2C-0E51-FB49-AB2B-7853DA85A0DF}" type="pres">
      <dgm:prSet presAssocID="{C76061B9-B9F8-E140-A06E-2DA513BB2828}" presName="bigChev" presStyleLbl="node1" presStyleIdx="1" presStyleCnt="4" custScaleX="164895"/>
      <dgm:spPr/>
    </dgm:pt>
    <dgm:pt modelId="{DAAA7F7B-126D-1D47-B466-AA5DD8032E47}" type="pres">
      <dgm:prSet presAssocID="{C76061B9-B9F8-E140-A06E-2DA513BB2828}" presName="vSp" presStyleCnt="0"/>
      <dgm:spPr/>
    </dgm:pt>
    <dgm:pt modelId="{C994FA61-474F-DB4F-8925-04023BC761C7}" type="pres">
      <dgm:prSet presAssocID="{CCCD01FE-BB29-4043-A98E-B165825B321A}" presName="horFlow" presStyleCnt="0"/>
      <dgm:spPr/>
    </dgm:pt>
    <dgm:pt modelId="{2781A785-28AB-F242-9F10-9EED3B8B8DFE}" type="pres">
      <dgm:prSet presAssocID="{CCCD01FE-BB29-4043-A98E-B165825B321A}" presName="bigChev" presStyleLbl="node1" presStyleIdx="2" presStyleCnt="4" custScaleX="164895"/>
      <dgm:spPr/>
    </dgm:pt>
    <dgm:pt modelId="{A3B75D76-1496-F442-A8D4-3230A46A4D79}" type="pres">
      <dgm:prSet presAssocID="{CCCD01FE-BB29-4043-A98E-B165825B321A}" presName="vSp" presStyleCnt="0"/>
      <dgm:spPr/>
    </dgm:pt>
    <dgm:pt modelId="{BAB04C85-9E49-0C48-A319-C8EC2DB5FC72}" type="pres">
      <dgm:prSet presAssocID="{276B8E81-AE74-BB49-9213-8FC5E638AE7D}" presName="horFlow" presStyleCnt="0"/>
      <dgm:spPr/>
    </dgm:pt>
    <dgm:pt modelId="{72539CFF-B431-6245-B569-48BCF809F0D6}" type="pres">
      <dgm:prSet presAssocID="{276B8E81-AE74-BB49-9213-8FC5E638AE7D}" presName="bigChev" presStyleLbl="node1" presStyleIdx="3" presStyleCnt="4" custScaleX="164895" custScaleY="114839"/>
      <dgm:spPr/>
    </dgm:pt>
  </dgm:ptLst>
  <dgm:cxnLst>
    <dgm:cxn modelId="{E9DD8528-906A-CC4A-BF38-C554BC9C57AE}" type="presOf" srcId="{276B8E81-AE74-BB49-9213-8FC5E638AE7D}" destId="{72539CFF-B431-6245-B569-48BCF809F0D6}" srcOrd="0" destOrd="0" presId="urn:microsoft.com/office/officeart/2005/8/layout/lProcess3"/>
    <dgm:cxn modelId="{3847B72B-9E09-254E-A50D-4414A8A23A56}" srcId="{61A9A36B-1C60-554D-99BE-3E4AD56DACA7}" destId="{C76061B9-B9F8-E140-A06E-2DA513BB2828}" srcOrd="1" destOrd="0" parTransId="{827ED6AD-FCE8-7648-8FE9-243F31EFB432}" sibTransId="{A1AFAB2C-1997-244B-B790-FB6DCD16ECB6}"/>
    <dgm:cxn modelId="{F1A3613A-9E00-3341-B225-F71CA9BC7883}" srcId="{61A9A36B-1C60-554D-99BE-3E4AD56DACA7}" destId="{CCCD01FE-BB29-4043-A98E-B165825B321A}" srcOrd="2" destOrd="0" parTransId="{4925F3C4-6E6D-254C-9467-7EC18A6D56B6}" sibTransId="{4023ED49-58C5-A442-83FF-CDFD8015B15D}"/>
    <dgm:cxn modelId="{E8182743-D546-EA4F-9F06-29D262CAC9AF}" srcId="{61A9A36B-1C60-554D-99BE-3E4AD56DACA7}" destId="{276B8E81-AE74-BB49-9213-8FC5E638AE7D}" srcOrd="3" destOrd="0" parTransId="{ED565AEF-C64D-E34F-B60F-5B55B3EB5132}" sibTransId="{98C12EEF-E7FE-964D-A196-C8EFE9FBDD1A}"/>
    <dgm:cxn modelId="{F8BD2377-D689-9C4B-BEFE-4B2B6979AB6A}" type="presOf" srcId="{178C5C9C-3372-3242-B079-4DA481F389D0}" destId="{6024715B-E7A1-C246-A4E7-5AED1799CF0D}" srcOrd="0" destOrd="0" presId="urn:microsoft.com/office/officeart/2005/8/layout/lProcess3"/>
    <dgm:cxn modelId="{609092C9-53D4-0645-9CDC-B60464936741}" srcId="{61A9A36B-1C60-554D-99BE-3E4AD56DACA7}" destId="{178C5C9C-3372-3242-B079-4DA481F389D0}" srcOrd="0" destOrd="0" parTransId="{5BD5A62F-3661-9E46-ADF8-A63FFB9BC4DD}" sibTransId="{D6EFC6B3-CCF2-6848-A7AC-81EB71C97D07}"/>
    <dgm:cxn modelId="{797461CC-2BBA-804A-9B3A-62E49FD8AB4A}" type="presOf" srcId="{C76061B9-B9F8-E140-A06E-2DA513BB2828}" destId="{3B367F2C-0E51-FB49-AB2B-7853DA85A0DF}" srcOrd="0" destOrd="0" presId="urn:microsoft.com/office/officeart/2005/8/layout/lProcess3"/>
    <dgm:cxn modelId="{93D0B5D1-74E0-564B-96A2-CF22C75D98F5}" type="presOf" srcId="{CCCD01FE-BB29-4043-A98E-B165825B321A}" destId="{2781A785-28AB-F242-9F10-9EED3B8B8DFE}" srcOrd="0" destOrd="0" presId="urn:microsoft.com/office/officeart/2005/8/layout/lProcess3"/>
    <dgm:cxn modelId="{F83C16DE-47A9-CE4B-BF41-DA2C843EC3B9}" type="presOf" srcId="{61A9A36B-1C60-554D-99BE-3E4AD56DACA7}" destId="{75B4F7AD-CDA3-A747-8D93-D61CA87588E6}" srcOrd="0" destOrd="0" presId="urn:microsoft.com/office/officeart/2005/8/layout/lProcess3"/>
    <dgm:cxn modelId="{7B38D58F-215B-4A4F-8A85-B505EBB000FA}" type="presParOf" srcId="{75B4F7AD-CDA3-A747-8D93-D61CA87588E6}" destId="{95A6A465-F04E-FA43-A5FD-0A46FA12C15F}" srcOrd="0" destOrd="0" presId="urn:microsoft.com/office/officeart/2005/8/layout/lProcess3"/>
    <dgm:cxn modelId="{4D817C74-FE70-FB44-986E-8418D5FEE42D}" type="presParOf" srcId="{95A6A465-F04E-FA43-A5FD-0A46FA12C15F}" destId="{6024715B-E7A1-C246-A4E7-5AED1799CF0D}" srcOrd="0" destOrd="0" presId="urn:microsoft.com/office/officeart/2005/8/layout/lProcess3"/>
    <dgm:cxn modelId="{76B45882-0E34-F44F-A09E-E885DB6BC471}" type="presParOf" srcId="{75B4F7AD-CDA3-A747-8D93-D61CA87588E6}" destId="{9F39022A-E847-BD44-93F7-E17674414846}" srcOrd="1" destOrd="0" presId="urn:microsoft.com/office/officeart/2005/8/layout/lProcess3"/>
    <dgm:cxn modelId="{EB40EB74-B747-3C4A-8D30-BBF4258B7233}" type="presParOf" srcId="{75B4F7AD-CDA3-A747-8D93-D61CA87588E6}" destId="{832DB1EF-1E0B-C44B-98A1-566F5E8FADCB}" srcOrd="2" destOrd="0" presId="urn:microsoft.com/office/officeart/2005/8/layout/lProcess3"/>
    <dgm:cxn modelId="{102636E2-6897-4447-887F-51575E97D6C8}" type="presParOf" srcId="{832DB1EF-1E0B-C44B-98A1-566F5E8FADCB}" destId="{3B367F2C-0E51-FB49-AB2B-7853DA85A0DF}" srcOrd="0" destOrd="0" presId="urn:microsoft.com/office/officeart/2005/8/layout/lProcess3"/>
    <dgm:cxn modelId="{8A24FD1F-764C-AE43-A12E-EF8AC7572B54}" type="presParOf" srcId="{75B4F7AD-CDA3-A747-8D93-D61CA87588E6}" destId="{DAAA7F7B-126D-1D47-B466-AA5DD8032E47}" srcOrd="3" destOrd="0" presId="urn:microsoft.com/office/officeart/2005/8/layout/lProcess3"/>
    <dgm:cxn modelId="{284FA398-A31F-0341-BEDD-990CE4410415}" type="presParOf" srcId="{75B4F7AD-CDA3-A747-8D93-D61CA87588E6}" destId="{C994FA61-474F-DB4F-8925-04023BC761C7}" srcOrd="4" destOrd="0" presId="urn:microsoft.com/office/officeart/2005/8/layout/lProcess3"/>
    <dgm:cxn modelId="{A4DE5252-A672-654E-BD56-37D89FFD9CA7}" type="presParOf" srcId="{C994FA61-474F-DB4F-8925-04023BC761C7}" destId="{2781A785-28AB-F242-9F10-9EED3B8B8DFE}" srcOrd="0" destOrd="0" presId="urn:microsoft.com/office/officeart/2005/8/layout/lProcess3"/>
    <dgm:cxn modelId="{D27F4F73-4874-254B-A8CF-26264C7C14D0}" type="presParOf" srcId="{75B4F7AD-CDA3-A747-8D93-D61CA87588E6}" destId="{A3B75D76-1496-F442-A8D4-3230A46A4D79}" srcOrd="5" destOrd="0" presId="urn:microsoft.com/office/officeart/2005/8/layout/lProcess3"/>
    <dgm:cxn modelId="{C3C415A1-C3C8-9244-BB7E-8F79556DE295}" type="presParOf" srcId="{75B4F7AD-CDA3-A747-8D93-D61CA87588E6}" destId="{BAB04C85-9E49-0C48-A319-C8EC2DB5FC72}" srcOrd="6" destOrd="0" presId="urn:microsoft.com/office/officeart/2005/8/layout/lProcess3"/>
    <dgm:cxn modelId="{8E9CF2B8-54F5-A74C-97AA-922572109868}" type="presParOf" srcId="{BAB04C85-9E49-0C48-A319-C8EC2DB5FC72}" destId="{72539CFF-B431-6245-B569-48BCF809F0D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8F460-F0B8-C44F-884B-0206D68CEDF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B6D1E0-F661-D84E-BA62-25C17962EB39}">
      <dgm:prSet/>
      <dgm:spPr/>
      <dgm:t>
        <a:bodyPr/>
        <a:lstStyle/>
        <a:p>
          <a:r>
            <a:rPr lang="el-GR" dirty="0"/>
            <a:t>Η </a:t>
          </a:r>
          <a:r>
            <a:rPr lang="el-GR" b="1" dirty="0"/>
            <a:t>πολιτεία</a:t>
          </a:r>
          <a:r>
            <a:rPr lang="el-GR" dirty="0"/>
            <a:t> υφίσταται όταν:</a:t>
          </a:r>
        </a:p>
        <a:p>
          <a:r>
            <a:rPr lang="el-GR" dirty="0"/>
            <a:t> «</a:t>
          </a:r>
          <a:r>
            <a:rPr lang="el-GR" b="1" dirty="0"/>
            <a:t>οι πολλοί ασκούν την εξουσία αποβλέποντας στο κοινό συμφέρον</a:t>
          </a:r>
          <a:r>
            <a:rPr lang="el-GR" dirty="0"/>
            <a:t>». (Πολιτικά </a:t>
          </a:r>
          <a:r>
            <a:rPr lang="en-US" dirty="0"/>
            <a:t>III</a:t>
          </a:r>
          <a:r>
            <a:rPr lang="el-GR" dirty="0"/>
            <a:t> 7 1279</a:t>
          </a:r>
          <a:r>
            <a:rPr lang="en-US" dirty="0"/>
            <a:t>a</a:t>
          </a:r>
          <a:r>
            <a:rPr lang="el-GR" dirty="0"/>
            <a:t>).</a:t>
          </a:r>
          <a:endParaRPr lang="en-US" dirty="0"/>
        </a:p>
      </dgm:t>
    </dgm:pt>
    <dgm:pt modelId="{25837D7A-07C6-C241-8D23-9D539AA18E25}" type="parTrans" cxnId="{BA279D9F-ED4C-3247-9EAA-63FAED668738}">
      <dgm:prSet/>
      <dgm:spPr/>
      <dgm:t>
        <a:bodyPr/>
        <a:lstStyle/>
        <a:p>
          <a:endParaRPr lang="en-US"/>
        </a:p>
      </dgm:t>
    </dgm:pt>
    <dgm:pt modelId="{DD2199B5-9D27-2848-BE7A-C269BED73CE2}" type="sibTrans" cxnId="{BA279D9F-ED4C-3247-9EAA-63FAED668738}">
      <dgm:prSet/>
      <dgm:spPr/>
      <dgm:t>
        <a:bodyPr/>
        <a:lstStyle/>
        <a:p>
          <a:endParaRPr lang="en-US"/>
        </a:p>
      </dgm:t>
    </dgm:pt>
    <dgm:pt modelId="{70A44599-D150-F14B-B613-631359CC115A}" type="pres">
      <dgm:prSet presAssocID="{0CB8F460-F0B8-C44F-884B-0206D68CEDFF}" presName="Name0" presStyleCnt="0">
        <dgm:presLayoutVars>
          <dgm:dir/>
          <dgm:animLvl val="lvl"/>
          <dgm:resizeHandles val="exact"/>
        </dgm:presLayoutVars>
      </dgm:prSet>
      <dgm:spPr/>
    </dgm:pt>
    <dgm:pt modelId="{EA008A70-787A-A24F-9413-B69F6A664F4F}" type="pres">
      <dgm:prSet presAssocID="{74B6D1E0-F661-D84E-BA62-25C17962EB39}" presName="boxAndChildren" presStyleCnt="0"/>
      <dgm:spPr/>
    </dgm:pt>
    <dgm:pt modelId="{E10DFD26-899C-EC4E-929C-ABEC6251BF32}" type="pres">
      <dgm:prSet presAssocID="{74B6D1E0-F661-D84E-BA62-25C17962EB39}" presName="parentTextBox" presStyleLbl="node1" presStyleIdx="0" presStyleCnt="1"/>
      <dgm:spPr/>
    </dgm:pt>
  </dgm:ptLst>
  <dgm:cxnLst>
    <dgm:cxn modelId="{0A3ED24E-2502-9044-9C7A-AA7B3F69E95A}" type="presOf" srcId="{0CB8F460-F0B8-C44F-884B-0206D68CEDFF}" destId="{70A44599-D150-F14B-B613-631359CC115A}" srcOrd="0" destOrd="0" presId="urn:microsoft.com/office/officeart/2005/8/layout/process4"/>
    <dgm:cxn modelId="{BA279D9F-ED4C-3247-9EAA-63FAED668738}" srcId="{0CB8F460-F0B8-C44F-884B-0206D68CEDFF}" destId="{74B6D1E0-F661-D84E-BA62-25C17962EB39}" srcOrd="0" destOrd="0" parTransId="{25837D7A-07C6-C241-8D23-9D539AA18E25}" sibTransId="{DD2199B5-9D27-2848-BE7A-C269BED73CE2}"/>
    <dgm:cxn modelId="{236CDCD5-B1CA-EA4C-8A3A-B1FF19547557}" type="presOf" srcId="{74B6D1E0-F661-D84E-BA62-25C17962EB39}" destId="{E10DFD26-899C-EC4E-929C-ABEC6251BF32}" srcOrd="0" destOrd="0" presId="urn:microsoft.com/office/officeart/2005/8/layout/process4"/>
    <dgm:cxn modelId="{3FB8853F-FF1B-754F-A69C-7D424AE0B236}" type="presParOf" srcId="{70A44599-D150-F14B-B613-631359CC115A}" destId="{EA008A70-787A-A24F-9413-B69F6A664F4F}" srcOrd="0" destOrd="0" presId="urn:microsoft.com/office/officeart/2005/8/layout/process4"/>
    <dgm:cxn modelId="{1A5ED2FD-1F17-0148-8CE5-249B8AA4E141}" type="presParOf" srcId="{EA008A70-787A-A24F-9413-B69F6A664F4F}" destId="{E10DFD26-899C-EC4E-929C-ABEC6251BF3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CCF140-32F8-DB49-869C-F87C175EE60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492265-FC27-AF42-9ABD-C1070E62BB26}">
      <dgm:prSet custT="1"/>
      <dgm:spPr/>
      <dgm:t>
        <a:bodyPr/>
        <a:lstStyle/>
        <a:p>
          <a:r>
            <a:rPr lang="el-GR" sz="2900" dirty="0"/>
            <a:t>Για τον </a:t>
          </a:r>
          <a:r>
            <a:rPr lang="el-GR" sz="3600" b="1" dirty="0"/>
            <a:t>Αριστοτέλη</a:t>
          </a:r>
          <a:r>
            <a:rPr lang="el-GR" sz="2900" dirty="0"/>
            <a:t> οι </a:t>
          </a:r>
          <a:r>
            <a:rPr lang="el-GR" sz="2900" b="1" dirty="0"/>
            <a:t>δημοκρατίες</a:t>
          </a:r>
          <a:r>
            <a:rPr lang="el-GR" sz="2900" dirty="0"/>
            <a:t> ξεχωρίζουν μεταξύ τους κυρίως </a:t>
          </a:r>
          <a:r>
            <a:rPr lang="el-GR" sz="2900" b="0" dirty="0"/>
            <a:t>ανάλογα </a:t>
          </a:r>
          <a:r>
            <a:rPr lang="el-GR" sz="2900" dirty="0"/>
            <a:t>με:</a:t>
          </a:r>
          <a:endParaRPr lang="en-US" sz="2900" dirty="0"/>
        </a:p>
      </dgm:t>
    </dgm:pt>
    <dgm:pt modelId="{ABFD0D86-A652-C844-AC4C-6031E8DEE5B0}" type="parTrans" cxnId="{730B8DFE-0556-4E48-A1F9-1E4CC2CCF99A}">
      <dgm:prSet/>
      <dgm:spPr/>
      <dgm:t>
        <a:bodyPr/>
        <a:lstStyle/>
        <a:p>
          <a:endParaRPr lang="en-US"/>
        </a:p>
      </dgm:t>
    </dgm:pt>
    <dgm:pt modelId="{CEBF83DA-3335-EB49-86BC-85C5A00AD343}" type="sibTrans" cxnId="{730B8DFE-0556-4E48-A1F9-1E4CC2CCF99A}">
      <dgm:prSet/>
      <dgm:spPr/>
      <dgm:t>
        <a:bodyPr/>
        <a:lstStyle/>
        <a:p>
          <a:endParaRPr lang="en-US"/>
        </a:p>
      </dgm:t>
    </dgm:pt>
    <dgm:pt modelId="{A1C2369E-670D-5E4C-8656-C0D2651DBD87}">
      <dgm:prSet custT="1"/>
      <dgm:spPr/>
      <dgm:t>
        <a:bodyPr/>
        <a:lstStyle/>
        <a:p>
          <a:r>
            <a:rPr lang="el-GR" sz="4000" b="1" dirty="0"/>
            <a:t>την κοινωνική σύνθεση</a:t>
          </a:r>
          <a:endParaRPr lang="en-US" sz="4000" b="1" dirty="0"/>
        </a:p>
      </dgm:t>
    </dgm:pt>
    <dgm:pt modelId="{FC1A966E-1262-1E4E-B5EA-255F708CBA6C}" type="parTrans" cxnId="{9F1D8680-D34B-4F4E-AF07-9B89A8744CC3}">
      <dgm:prSet/>
      <dgm:spPr/>
      <dgm:t>
        <a:bodyPr/>
        <a:lstStyle/>
        <a:p>
          <a:endParaRPr lang="en-US"/>
        </a:p>
      </dgm:t>
    </dgm:pt>
    <dgm:pt modelId="{3E71BC55-12FF-BA4B-8DA9-D6C2507C514C}" type="sibTrans" cxnId="{9F1D8680-D34B-4F4E-AF07-9B89A8744CC3}">
      <dgm:prSet/>
      <dgm:spPr/>
      <dgm:t>
        <a:bodyPr/>
        <a:lstStyle/>
        <a:p>
          <a:endParaRPr lang="en-US"/>
        </a:p>
      </dgm:t>
    </dgm:pt>
    <dgm:pt modelId="{0730AF26-2C05-FD46-9FB0-1BFA85395BF1}">
      <dgm:prSet custT="1"/>
      <dgm:spPr/>
      <dgm:t>
        <a:bodyPr/>
        <a:lstStyle/>
        <a:p>
          <a:r>
            <a:rPr lang="el-GR" sz="2300" dirty="0"/>
            <a:t>τις </a:t>
          </a:r>
          <a:r>
            <a:rPr lang="el-GR" sz="3200" b="1" dirty="0"/>
            <a:t>διάφορες θεσμικές προϋποθέσεις, όπως υποστήριξη της πολιτικής συμμετοχής</a:t>
          </a:r>
          <a:endParaRPr lang="en-US" sz="3200" b="1" dirty="0"/>
        </a:p>
      </dgm:t>
    </dgm:pt>
    <dgm:pt modelId="{2B56F48F-6B61-1E4D-8207-E63FF87856B4}" type="parTrans" cxnId="{FFC9DDBA-16CA-B248-8CE6-4566905469DD}">
      <dgm:prSet/>
      <dgm:spPr/>
      <dgm:t>
        <a:bodyPr/>
        <a:lstStyle/>
        <a:p>
          <a:endParaRPr lang="en-US"/>
        </a:p>
      </dgm:t>
    </dgm:pt>
    <dgm:pt modelId="{DBEE8BB8-28AB-8840-8C29-03D3D68AE518}" type="sibTrans" cxnId="{FFC9DDBA-16CA-B248-8CE6-4566905469DD}">
      <dgm:prSet/>
      <dgm:spPr/>
      <dgm:t>
        <a:bodyPr/>
        <a:lstStyle/>
        <a:p>
          <a:endParaRPr lang="en-US"/>
        </a:p>
      </dgm:t>
    </dgm:pt>
    <dgm:pt modelId="{8C2272DF-0FB2-1C43-A133-5868FE2C1239}">
      <dgm:prSet custT="1"/>
      <dgm:spPr/>
      <dgm:t>
        <a:bodyPr/>
        <a:lstStyle/>
        <a:p>
          <a:r>
            <a:rPr lang="el-GR" sz="2800" b="1" dirty="0"/>
            <a:t>με τη διαφορά μεταξύ της διακυβέρνησης από το νόμο και της επικυριαρχίας της ψήφου επί του νόμου. (Πολιτικά </a:t>
          </a:r>
          <a:r>
            <a:rPr lang="en-US" sz="2800" b="1" dirty="0"/>
            <a:t>IV</a:t>
          </a:r>
          <a:r>
            <a:rPr lang="el-GR" sz="2800" b="1" dirty="0"/>
            <a:t>6, </a:t>
          </a:r>
          <a:r>
            <a:rPr lang="en-US" sz="2800" b="1" dirty="0"/>
            <a:t>VI</a:t>
          </a:r>
          <a:r>
            <a:rPr lang="el-GR" sz="2800" b="1" dirty="0"/>
            <a:t>4). </a:t>
          </a:r>
          <a:endParaRPr lang="en-US" sz="2800" b="1" dirty="0"/>
        </a:p>
      </dgm:t>
    </dgm:pt>
    <dgm:pt modelId="{0189DF6B-531B-4548-A535-938FF4F618C1}" type="parTrans" cxnId="{5CB90A8B-57F9-2E4F-ABF5-5B270AD68090}">
      <dgm:prSet/>
      <dgm:spPr/>
      <dgm:t>
        <a:bodyPr/>
        <a:lstStyle/>
        <a:p>
          <a:endParaRPr lang="en-US"/>
        </a:p>
      </dgm:t>
    </dgm:pt>
    <dgm:pt modelId="{54BBC4F4-D233-3349-B6CE-8F8FE66DBCCD}" type="sibTrans" cxnId="{5CB90A8B-57F9-2E4F-ABF5-5B270AD68090}">
      <dgm:prSet/>
      <dgm:spPr/>
      <dgm:t>
        <a:bodyPr/>
        <a:lstStyle/>
        <a:p>
          <a:endParaRPr lang="en-US"/>
        </a:p>
      </dgm:t>
    </dgm:pt>
    <dgm:pt modelId="{378E81A9-CBF8-DB41-B253-7CAA1D83E9DF}" type="pres">
      <dgm:prSet presAssocID="{04CCF140-32F8-DB49-869C-F87C175EE609}" presName="outerComposite" presStyleCnt="0">
        <dgm:presLayoutVars>
          <dgm:chMax val="5"/>
          <dgm:dir/>
          <dgm:resizeHandles val="exact"/>
        </dgm:presLayoutVars>
      </dgm:prSet>
      <dgm:spPr/>
    </dgm:pt>
    <dgm:pt modelId="{41DCF2B7-8A87-0F48-9CB2-2F8CAE0EFE76}" type="pres">
      <dgm:prSet presAssocID="{04CCF140-32F8-DB49-869C-F87C175EE609}" presName="dummyMaxCanvas" presStyleCnt="0">
        <dgm:presLayoutVars/>
      </dgm:prSet>
      <dgm:spPr/>
    </dgm:pt>
    <dgm:pt modelId="{406CA8A9-DB73-6743-AEE2-837B76A895F5}" type="pres">
      <dgm:prSet presAssocID="{04CCF140-32F8-DB49-869C-F87C175EE609}" presName="FourNodes_1" presStyleLbl="node1" presStyleIdx="0" presStyleCnt="4">
        <dgm:presLayoutVars>
          <dgm:bulletEnabled val="1"/>
        </dgm:presLayoutVars>
      </dgm:prSet>
      <dgm:spPr/>
    </dgm:pt>
    <dgm:pt modelId="{CE31B9E4-B199-D64F-A008-ECE1182904BC}" type="pres">
      <dgm:prSet presAssocID="{04CCF140-32F8-DB49-869C-F87C175EE609}" presName="FourNodes_2" presStyleLbl="node1" presStyleIdx="1" presStyleCnt="4">
        <dgm:presLayoutVars>
          <dgm:bulletEnabled val="1"/>
        </dgm:presLayoutVars>
      </dgm:prSet>
      <dgm:spPr/>
    </dgm:pt>
    <dgm:pt modelId="{0550A8EC-74B2-8B46-9CBB-B0EBE4EC0999}" type="pres">
      <dgm:prSet presAssocID="{04CCF140-32F8-DB49-869C-F87C175EE609}" presName="FourNodes_3" presStyleLbl="node1" presStyleIdx="2" presStyleCnt="4" custScaleY="113233">
        <dgm:presLayoutVars>
          <dgm:bulletEnabled val="1"/>
        </dgm:presLayoutVars>
      </dgm:prSet>
      <dgm:spPr/>
    </dgm:pt>
    <dgm:pt modelId="{23DF5A8B-3362-6C4A-B1E0-2D7D8D87C74D}" type="pres">
      <dgm:prSet presAssocID="{04CCF140-32F8-DB49-869C-F87C175EE609}" presName="FourNodes_4" presStyleLbl="node1" presStyleIdx="3" presStyleCnt="4">
        <dgm:presLayoutVars>
          <dgm:bulletEnabled val="1"/>
        </dgm:presLayoutVars>
      </dgm:prSet>
      <dgm:spPr/>
    </dgm:pt>
    <dgm:pt modelId="{087AAA51-D9B0-2F4A-AA36-5820E886CC22}" type="pres">
      <dgm:prSet presAssocID="{04CCF140-32F8-DB49-869C-F87C175EE609}" presName="FourConn_1-2" presStyleLbl="fgAccFollowNode1" presStyleIdx="0" presStyleCnt="3">
        <dgm:presLayoutVars>
          <dgm:bulletEnabled val="1"/>
        </dgm:presLayoutVars>
      </dgm:prSet>
      <dgm:spPr/>
    </dgm:pt>
    <dgm:pt modelId="{8E288670-885E-7C43-B26F-7DADDFBB1251}" type="pres">
      <dgm:prSet presAssocID="{04CCF140-32F8-DB49-869C-F87C175EE609}" presName="FourConn_2-3" presStyleLbl="fgAccFollowNode1" presStyleIdx="1" presStyleCnt="3">
        <dgm:presLayoutVars>
          <dgm:bulletEnabled val="1"/>
        </dgm:presLayoutVars>
      </dgm:prSet>
      <dgm:spPr/>
    </dgm:pt>
    <dgm:pt modelId="{4DCB2063-743F-7C4F-BA07-A164A56C84EF}" type="pres">
      <dgm:prSet presAssocID="{04CCF140-32F8-DB49-869C-F87C175EE609}" presName="FourConn_3-4" presStyleLbl="fgAccFollowNode1" presStyleIdx="2" presStyleCnt="3">
        <dgm:presLayoutVars>
          <dgm:bulletEnabled val="1"/>
        </dgm:presLayoutVars>
      </dgm:prSet>
      <dgm:spPr/>
    </dgm:pt>
    <dgm:pt modelId="{1A4C7749-D371-1646-9857-D2FC0C617637}" type="pres">
      <dgm:prSet presAssocID="{04CCF140-32F8-DB49-869C-F87C175EE609}" presName="FourNodes_1_text" presStyleLbl="node1" presStyleIdx="3" presStyleCnt="4">
        <dgm:presLayoutVars>
          <dgm:bulletEnabled val="1"/>
        </dgm:presLayoutVars>
      </dgm:prSet>
      <dgm:spPr/>
    </dgm:pt>
    <dgm:pt modelId="{A1C0EE58-AF37-384D-9999-31531ECC3E23}" type="pres">
      <dgm:prSet presAssocID="{04CCF140-32F8-DB49-869C-F87C175EE609}" presName="FourNodes_2_text" presStyleLbl="node1" presStyleIdx="3" presStyleCnt="4">
        <dgm:presLayoutVars>
          <dgm:bulletEnabled val="1"/>
        </dgm:presLayoutVars>
      </dgm:prSet>
      <dgm:spPr/>
    </dgm:pt>
    <dgm:pt modelId="{B3752026-B234-5A4D-A386-1BF212126B41}" type="pres">
      <dgm:prSet presAssocID="{04CCF140-32F8-DB49-869C-F87C175EE609}" presName="FourNodes_3_text" presStyleLbl="node1" presStyleIdx="3" presStyleCnt="4">
        <dgm:presLayoutVars>
          <dgm:bulletEnabled val="1"/>
        </dgm:presLayoutVars>
      </dgm:prSet>
      <dgm:spPr/>
    </dgm:pt>
    <dgm:pt modelId="{EE0C4E02-CB66-D747-8D4D-51A7BE95BDAA}" type="pres">
      <dgm:prSet presAssocID="{04CCF140-32F8-DB49-869C-F87C175EE60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C34470D-59E0-2747-9C43-A1944C7C9807}" type="presOf" srcId="{3E71BC55-12FF-BA4B-8DA9-D6C2507C514C}" destId="{8E288670-885E-7C43-B26F-7DADDFBB1251}" srcOrd="0" destOrd="0" presId="urn:microsoft.com/office/officeart/2005/8/layout/vProcess5"/>
    <dgm:cxn modelId="{CCC1932D-8722-E84E-95F1-BE8F9921E288}" type="presOf" srcId="{A1C2369E-670D-5E4C-8656-C0D2651DBD87}" destId="{CE31B9E4-B199-D64F-A008-ECE1182904BC}" srcOrd="0" destOrd="0" presId="urn:microsoft.com/office/officeart/2005/8/layout/vProcess5"/>
    <dgm:cxn modelId="{29EBC854-1BBB-1B4E-B864-CA67CF78FF9D}" type="presOf" srcId="{96492265-FC27-AF42-9ABD-C1070E62BB26}" destId="{1A4C7749-D371-1646-9857-D2FC0C617637}" srcOrd="1" destOrd="0" presId="urn:microsoft.com/office/officeart/2005/8/layout/vProcess5"/>
    <dgm:cxn modelId="{D3C6A971-91F1-BF41-9116-3EF53020F6C2}" type="presOf" srcId="{0730AF26-2C05-FD46-9FB0-1BFA85395BF1}" destId="{B3752026-B234-5A4D-A386-1BF212126B41}" srcOrd="1" destOrd="0" presId="urn:microsoft.com/office/officeart/2005/8/layout/vProcess5"/>
    <dgm:cxn modelId="{BBB63877-09E2-6F40-B071-BDD08092E9EB}" type="presOf" srcId="{CEBF83DA-3335-EB49-86BC-85C5A00AD343}" destId="{087AAA51-D9B0-2F4A-AA36-5820E886CC22}" srcOrd="0" destOrd="0" presId="urn:microsoft.com/office/officeart/2005/8/layout/vProcess5"/>
    <dgm:cxn modelId="{9F1D8680-D34B-4F4E-AF07-9B89A8744CC3}" srcId="{04CCF140-32F8-DB49-869C-F87C175EE609}" destId="{A1C2369E-670D-5E4C-8656-C0D2651DBD87}" srcOrd="1" destOrd="0" parTransId="{FC1A966E-1262-1E4E-B5EA-255F708CBA6C}" sibTransId="{3E71BC55-12FF-BA4B-8DA9-D6C2507C514C}"/>
    <dgm:cxn modelId="{71B95888-2CD1-A44B-A5C9-5DD8576B825D}" type="presOf" srcId="{DBEE8BB8-28AB-8840-8C29-03D3D68AE518}" destId="{4DCB2063-743F-7C4F-BA07-A164A56C84EF}" srcOrd="0" destOrd="0" presId="urn:microsoft.com/office/officeart/2005/8/layout/vProcess5"/>
    <dgm:cxn modelId="{5CB90A8B-57F9-2E4F-ABF5-5B270AD68090}" srcId="{04CCF140-32F8-DB49-869C-F87C175EE609}" destId="{8C2272DF-0FB2-1C43-A133-5868FE2C1239}" srcOrd="3" destOrd="0" parTransId="{0189DF6B-531B-4548-A535-938FF4F618C1}" sibTransId="{54BBC4F4-D233-3349-B6CE-8F8FE66DBCCD}"/>
    <dgm:cxn modelId="{566338A1-5AC2-5F46-B52D-1B889FF514FC}" type="presOf" srcId="{A1C2369E-670D-5E4C-8656-C0D2651DBD87}" destId="{A1C0EE58-AF37-384D-9999-31531ECC3E23}" srcOrd="1" destOrd="0" presId="urn:microsoft.com/office/officeart/2005/8/layout/vProcess5"/>
    <dgm:cxn modelId="{6C3A48AC-0A9E-4342-8D46-1B70CCC06DE1}" type="presOf" srcId="{8C2272DF-0FB2-1C43-A133-5868FE2C1239}" destId="{23DF5A8B-3362-6C4A-B1E0-2D7D8D87C74D}" srcOrd="0" destOrd="0" presId="urn:microsoft.com/office/officeart/2005/8/layout/vProcess5"/>
    <dgm:cxn modelId="{F75E22BA-0B6D-A34A-89CC-246A5A2F4DF0}" type="presOf" srcId="{04CCF140-32F8-DB49-869C-F87C175EE609}" destId="{378E81A9-CBF8-DB41-B253-7CAA1D83E9DF}" srcOrd="0" destOrd="0" presId="urn:microsoft.com/office/officeart/2005/8/layout/vProcess5"/>
    <dgm:cxn modelId="{FFC9DDBA-16CA-B248-8CE6-4566905469DD}" srcId="{04CCF140-32F8-DB49-869C-F87C175EE609}" destId="{0730AF26-2C05-FD46-9FB0-1BFA85395BF1}" srcOrd="2" destOrd="0" parTransId="{2B56F48F-6B61-1E4D-8207-E63FF87856B4}" sibTransId="{DBEE8BB8-28AB-8840-8C29-03D3D68AE518}"/>
    <dgm:cxn modelId="{F0F8C7C3-AADD-4244-A6B9-19FA5D3BAB7B}" type="presOf" srcId="{96492265-FC27-AF42-9ABD-C1070E62BB26}" destId="{406CA8A9-DB73-6743-AEE2-837B76A895F5}" srcOrd="0" destOrd="0" presId="urn:microsoft.com/office/officeart/2005/8/layout/vProcess5"/>
    <dgm:cxn modelId="{D16D23C6-0F0F-6643-B65F-C50B722B37AD}" type="presOf" srcId="{0730AF26-2C05-FD46-9FB0-1BFA85395BF1}" destId="{0550A8EC-74B2-8B46-9CBB-B0EBE4EC0999}" srcOrd="0" destOrd="0" presId="urn:microsoft.com/office/officeart/2005/8/layout/vProcess5"/>
    <dgm:cxn modelId="{B4EF67EB-1514-7E43-99AB-80E0EA27328B}" type="presOf" srcId="{8C2272DF-0FB2-1C43-A133-5868FE2C1239}" destId="{EE0C4E02-CB66-D747-8D4D-51A7BE95BDAA}" srcOrd="1" destOrd="0" presId="urn:microsoft.com/office/officeart/2005/8/layout/vProcess5"/>
    <dgm:cxn modelId="{730B8DFE-0556-4E48-A1F9-1E4CC2CCF99A}" srcId="{04CCF140-32F8-DB49-869C-F87C175EE609}" destId="{96492265-FC27-AF42-9ABD-C1070E62BB26}" srcOrd="0" destOrd="0" parTransId="{ABFD0D86-A652-C844-AC4C-6031E8DEE5B0}" sibTransId="{CEBF83DA-3335-EB49-86BC-85C5A00AD343}"/>
    <dgm:cxn modelId="{A3A33D0D-162D-8940-A093-C4C7FA485A4A}" type="presParOf" srcId="{378E81A9-CBF8-DB41-B253-7CAA1D83E9DF}" destId="{41DCF2B7-8A87-0F48-9CB2-2F8CAE0EFE76}" srcOrd="0" destOrd="0" presId="urn:microsoft.com/office/officeart/2005/8/layout/vProcess5"/>
    <dgm:cxn modelId="{94C0DFF7-525D-5842-82F4-39CC352F9AAA}" type="presParOf" srcId="{378E81A9-CBF8-DB41-B253-7CAA1D83E9DF}" destId="{406CA8A9-DB73-6743-AEE2-837B76A895F5}" srcOrd="1" destOrd="0" presId="urn:microsoft.com/office/officeart/2005/8/layout/vProcess5"/>
    <dgm:cxn modelId="{C110EFD3-91E6-0D48-B473-54A7B44712AE}" type="presParOf" srcId="{378E81A9-CBF8-DB41-B253-7CAA1D83E9DF}" destId="{CE31B9E4-B199-D64F-A008-ECE1182904BC}" srcOrd="2" destOrd="0" presId="urn:microsoft.com/office/officeart/2005/8/layout/vProcess5"/>
    <dgm:cxn modelId="{FEE33B29-184A-334F-AA21-91AB8390DDC9}" type="presParOf" srcId="{378E81A9-CBF8-DB41-B253-7CAA1D83E9DF}" destId="{0550A8EC-74B2-8B46-9CBB-B0EBE4EC0999}" srcOrd="3" destOrd="0" presId="urn:microsoft.com/office/officeart/2005/8/layout/vProcess5"/>
    <dgm:cxn modelId="{EA3F809C-33FD-514D-948B-3207B2097609}" type="presParOf" srcId="{378E81A9-CBF8-DB41-B253-7CAA1D83E9DF}" destId="{23DF5A8B-3362-6C4A-B1E0-2D7D8D87C74D}" srcOrd="4" destOrd="0" presId="urn:microsoft.com/office/officeart/2005/8/layout/vProcess5"/>
    <dgm:cxn modelId="{7DC0F34E-3A37-B04F-B29A-69B6B933FF00}" type="presParOf" srcId="{378E81A9-CBF8-DB41-B253-7CAA1D83E9DF}" destId="{087AAA51-D9B0-2F4A-AA36-5820E886CC22}" srcOrd="5" destOrd="0" presId="urn:microsoft.com/office/officeart/2005/8/layout/vProcess5"/>
    <dgm:cxn modelId="{BA36DC48-4F61-E74C-9845-1D41856DF00C}" type="presParOf" srcId="{378E81A9-CBF8-DB41-B253-7CAA1D83E9DF}" destId="{8E288670-885E-7C43-B26F-7DADDFBB1251}" srcOrd="6" destOrd="0" presId="urn:microsoft.com/office/officeart/2005/8/layout/vProcess5"/>
    <dgm:cxn modelId="{2A3C6BA3-F198-AC47-9AB7-6FCAF7EE91A2}" type="presParOf" srcId="{378E81A9-CBF8-DB41-B253-7CAA1D83E9DF}" destId="{4DCB2063-743F-7C4F-BA07-A164A56C84EF}" srcOrd="7" destOrd="0" presId="urn:microsoft.com/office/officeart/2005/8/layout/vProcess5"/>
    <dgm:cxn modelId="{F7C2A95F-1E51-664B-BAA8-CC7E4A89A61D}" type="presParOf" srcId="{378E81A9-CBF8-DB41-B253-7CAA1D83E9DF}" destId="{1A4C7749-D371-1646-9857-D2FC0C617637}" srcOrd="8" destOrd="0" presId="urn:microsoft.com/office/officeart/2005/8/layout/vProcess5"/>
    <dgm:cxn modelId="{DACBA10A-229E-1A47-A252-E83D36165266}" type="presParOf" srcId="{378E81A9-CBF8-DB41-B253-7CAA1D83E9DF}" destId="{A1C0EE58-AF37-384D-9999-31531ECC3E23}" srcOrd="9" destOrd="0" presId="urn:microsoft.com/office/officeart/2005/8/layout/vProcess5"/>
    <dgm:cxn modelId="{9BE8DE50-2B0B-5C41-BDFE-B1E9CC94D30D}" type="presParOf" srcId="{378E81A9-CBF8-DB41-B253-7CAA1D83E9DF}" destId="{B3752026-B234-5A4D-A386-1BF212126B41}" srcOrd="10" destOrd="0" presId="urn:microsoft.com/office/officeart/2005/8/layout/vProcess5"/>
    <dgm:cxn modelId="{E01D7636-DEC8-F24F-BE66-352BCFC15243}" type="presParOf" srcId="{378E81A9-CBF8-DB41-B253-7CAA1D83E9DF}" destId="{EE0C4E02-CB66-D747-8D4D-51A7BE95BDA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B2FDBB-41AC-A94E-A593-7D0FBDC501D6}" type="doc">
      <dgm:prSet loTypeId="urn:microsoft.com/office/officeart/2005/8/layout/orgChar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9CBAC63-4098-2E4D-960F-9B8BD3928367}">
      <dgm:prSet phldrT="[Text]" custT="1"/>
      <dgm:spPr/>
      <dgm:t>
        <a:bodyPr/>
        <a:lstStyle/>
        <a:p>
          <a:pPr algn="ctr"/>
          <a:r>
            <a:rPr lang="el-GR" sz="2400" b="1" dirty="0"/>
            <a:t>ΔΗΜΟΣΙΟΓΡΑΦΟΙ</a:t>
          </a:r>
          <a:endParaRPr lang="en-GB" sz="2400" b="1" dirty="0"/>
        </a:p>
      </dgm:t>
    </dgm:pt>
    <dgm:pt modelId="{94517984-79EB-3540-B4B1-A97AE6B967C4}" type="parTrans" cxnId="{04A0AB3D-CC3D-7D4C-91D9-8AE47BE33C55}">
      <dgm:prSet/>
      <dgm:spPr/>
      <dgm:t>
        <a:bodyPr/>
        <a:lstStyle/>
        <a:p>
          <a:endParaRPr lang="en-GB"/>
        </a:p>
      </dgm:t>
    </dgm:pt>
    <dgm:pt modelId="{D47CCDE7-7C03-844B-9C17-9E4AABDF809F}" type="sibTrans" cxnId="{04A0AB3D-CC3D-7D4C-91D9-8AE47BE33C55}">
      <dgm:prSet/>
      <dgm:spPr/>
      <dgm:t>
        <a:bodyPr/>
        <a:lstStyle/>
        <a:p>
          <a:endParaRPr lang="en-GB"/>
        </a:p>
      </dgm:t>
    </dgm:pt>
    <dgm:pt modelId="{6A029E45-8B9C-3149-84B8-DDD438685B98}">
      <dgm:prSet phldrT="[Text]" custT="1"/>
      <dgm:spPr/>
      <dgm:t>
        <a:bodyPr/>
        <a:lstStyle/>
        <a:p>
          <a:r>
            <a:rPr lang="el-GR" sz="2400" b="1" dirty="0"/>
            <a:t>ΠΟΛΙΤΙΚΟΙ</a:t>
          </a:r>
          <a:endParaRPr lang="en-GB" sz="2400" b="1" dirty="0"/>
        </a:p>
      </dgm:t>
    </dgm:pt>
    <dgm:pt modelId="{82039E42-CDFA-C64B-949A-CFE5952C655C}" type="parTrans" cxnId="{9E10FFB3-1956-1F40-AE64-694826E8CE1A}">
      <dgm:prSet/>
      <dgm:spPr/>
      <dgm:t>
        <a:bodyPr/>
        <a:lstStyle/>
        <a:p>
          <a:endParaRPr lang="en-GB"/>
        </a:p>
      </dgm:t>
    </dgm:pt>
    <dgm:pt modelId="{522A2099-70EF-0043-AB49-17A79C07DEDA}" type="sibTrans" cxnId="{9E10FFB3-1956-1F40-AE64-694826E8CE1A}">
      <dgm:prSet/>
      <dgm:spPr/>
      <dgm:t>
        <a:bodyPr/>
        <a:lstStyle/>
        <a:p>
          <a:endParaRPr lang="en-GB"/>
        </a:p>
      </dgm:t>
    </dgm:pt>
    <dgm:pt modelId="{EFF3E70A-62C4-B340-8D8A-373609FFD28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l-GR" sz="2400" b="1" dirty="0"/>
            <a:t>ΚΟΙΝΗ ΓΝΩΜΗ</a:t>
          </a:r>
          <a:endParaRPr lang="en-GB" sz="2400" b="1" dirty="0"/>
        </a:p>
      </dgm:t>
    </dgm:pt>
    <dgm:pt modelId="{7C7D12BA-D8E8-5749-AF45-DABC39E35ABE}" type="parTrans" cxnId="{20950D36-61E1-4E41-A1CE-D219F36DED75}">
      <dgm:prSet/>
      <dgm:spPr/>
      <dgm:t>
        <a:bodyPr/>
        <a:lstStyle/>
        <a:p>
          <a:endParaRPr lang="en-GB"/>
        </a:p>
      </dgm:t>
    </dgm:pt>
    <dgm:pt modelId="{58DB2C84-45AA-7D46-A303-B6CF2C9A2A25}" type="sibTrans" cxnId="{20950D36-61E1-4E41-A1CE-D219F36DED75}">
      <dgm:prSet/>
      <dgm:spPr/>
      <dgm:t>
        <a:bodyPr/>
        <a:lstStyle/>
        <a:p>
          <a:endParaRPr lang="en-GB"/>
        </a:p>
      </dgm:t>
    </dgm:pt>
    <dgm:pt modelId="{F50E78EE-7BCC-F645-84C4-6317FCF2B133}" type="pres">
      <dgm:prSet presAssocID="{28B2FDBB-41AC-A94E-A593-7D0FBDC501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87256C8-A1EF-3144-A669-28E0F4F565F7}" type="pres">
      <dgm:prSet presAssocID="{19CBAC63-4098-2E4D-960F-9B8BD3928367}" presName="hierRoot1" presStyleCnt="0">
        <dgm:presLayoutVars>
          <dgm:hierBranch val="init"/>
        </dgm:presLayoutVars>
      </dgm:prSet>
      <dgm:spPr/>
    </dgm:pt>
    <dgm:pt modelId="{522BFF9A-D530-C14B-8178-3B7E30352A8F}" type="pres">
      <dgm:prSet presAssocID="{19CBAC63-4098-2E4D-960F-9B8BD3928367}" presName="rootComposite1" presStyleCnt="0"/>
      <dgm:spPr/>
    </dgm:pt>
    <dgm:pt modelId="{FD89FB39-F56B-C745-9E18-390AF9BAA6BA}" type="pres">
      <dgm:prSet presAssocID="{19CBAC63-4098-2E4D-960F-9B8BD3928367}" presName="rootText1" presStyleLbl="node0" presStyleIdx="0" presStyleCnt="1" custScaleX="116855">
        <dgm:presLayoutVars>
          <dgm:chPref val="3"/>
        </dgm:presLayoutVars>
      </dgm:prSet>
      <dgm:spPr/>
    </dgm:pt>
    <dgm:pt modelId="{5675E8BC-24BA-3D40-A370-AD13C12FBF12}" type="pres">
      <dgm:prSet presAssocID="{19CBAC63-4098-2E4D-960F-9B8BD3928367}" presName="rootConnector1" presStyleLbl="node1" presStyleIdx="0" presStyleCnt="0"/>
      <dgm:spPr/>
    </dgm:pt>
    <dgm:pt modelId="{3E778835-4DA6-0446-AEDD-E8C70A29094E}" type="pres">
      <dgm:prSet presAssocID="{19CBAC63-4098-2E4D-960F-9B8BD3928367}" presName="hierChild2" presStyleCnt="0"/>
      <dgm:spPr/>
    </dgm:pt>
    <dgm:pt modelId="{7C707CBD-EB72-7144-B1C7-F83980A95352}" type="pres">
      <dgm:prSet presAssocID="{82039E42-CDFA-C64B-949A-CFE5952C655C}" presName="Name37" presStyleLbl="parChTrans1D2" presStyleIdx="0" presStyleCnt="2"/>
      <dgm:spPr/>
    </dgm:pt>
    <dgm:pt modelId="{9E103AD2-FAE0-484F-A80B-D61635BEAC22}" type="pres">
      <dgm:prSet presAssocID="{6A029E45-8B9C-3149-84B8-DDD438685B98}" presName="hierRoot2" presStyleCnt="0">
        <dgm:presLayoutVars>
          <dgm:hierBranch val="init"/>
        </dgm:presLayoutVars>
      </dgm:prSet>
      <dgm:spPr/>
    </dgm:pt>
    <dgm:pt modelId="{133A4BC8-0143-934F-A88C-FBE31900E3A7}" type="pres">
      <dgm:prSet presAssocID="{6A029E45-8B9C-3149-84B8-DDD438685B98}" presName="rootComposite" presStyleCnt="0"/>
      <dgm:spPr/>
    </dgm:pt>
    <dgm:pt modelId="{2D68180F-DF6E-1648-8F45-0BB38B5E37AC}" type="pres">
      <dgm:prSet presAssocID="{6A029E45-8B9C-3149-84B8-DDD438685B98}" presName="rootText" presStyleLbl="node2" presStyleIdx="0" presStyleCnt="2" custLinFactNeighborX="-47573" custLinFactNeighborY="-214">
        <dgm:presLayoutVars>
          <dgm:chPref val="3"/>
        </dgm:presLayoutVars>
      </dgm:prSet>
      <dgm:spPr/>
    </dgm:pt>
    <dgm:pt modelId="{3EB397C5-DE1D-5445-8B16-4276FDA5F040}" type="pres">
      <dgm:prSet presAssocID="{6A029E45-8B9C-3149-84B8-DDD438685B98}" presName="rootConnector" presStyleLbl="node2" presStyleIdx="0" presStyleCnt="2"/>
      <dgm:spPr/>
    </dgm:pt>
    <dgm:pt modelId="{B3A0B121-B1E5-FF43-A0BB-A6A6A8E84CA1}" type="pres">
      <dgm:prSet presAssocID="{6A029E45-8B9C-3149-84B8-DDD438685B98}" presName="hierChild4" presStyleCnt="0"/>
      <dgm:spPr/>
    </dgm:pt>
    <dgm:pt modelId="{9432EC05-BA01-5845-AD80-655D42A2332E}" type="pres">
      <dgm:prSet presAssocID="{6A029E45-8B9C-3149-84B8-DDD438685B98}" presName="hierChild5" presStyleCnt="0"/>
      <dgm:spPr/>
    </dgm:pt>
    <dgm:pt modelId="{016B8943-1667-DF43-B67A-4E304A3C8C92}" type="pres">
      <dgm:prSet presAssocID="{7C7D12BA-D8E8-5749-AF45-DABC39E35ABE}" presName="Name37" presStyleLbl="parChTrans1D2" presStyleIdx="1" presStyleCnt="2"/>
      <dgm:spPr/>
    </dgm:pt>
    <dgm:pt modelId="{56FA78CA-6254-8043-9E6C-C688D9337F2B}" type="pres">
      <dgm:prSet presAssocID="{EFF3E70A-62C4-B340-8D8A-373609FFD289}" presName="hierRoot2" presStyleCnt="0">
        <dgm:presLayoutVars>
          <dgm:hierBranch val="init"/>
        </dgm:presLayoutVars>
      </dgm:prSet>
      <dgm:spPr/>
    </dgm:pt>
    <dgm:pt modelId="{466D0C47-77EA-CE47-95CF-811E5F9477EA}" type="pres">
      <dgm:prSet presAssocID="{EFF3E70A-62C4-B340-8D8A-373609FFD289}" presName="rootComposite" presStyleCnt="0"/>
      <dgm:spPr/>
    </dgm:pt>
    <dgm:pt modelId="{0C01C7FE-6E0E-3A46-8358-4A1801FF2C32}" type="pres">
      <dgm:prSet presAssocID="{EFF3E70A-62C4-B340-8D8A-373609FFD289}" presName="rootText" presStyleLbl="node2" presStyleIdx="1" presStyleCnt="2">
        <dgm:presLayoutVars>
          <dgm:chPref val="3"/>
        </dgm:presLayoutVars>
      </dgm:prSet>
      <dgm:spPr/>
    </dgm:pt>
    <dgm:pt modelId="{72DE0F26-C8F5-CF4F-9CBD-1C8C39C03BA9}" type="pres">
      <dgm:prSet presAssocID="{EFF3E70A-62C4-B340-8D8A-373609FFD289}" presName="rootConnector" presStyleLbl="node2" presStyleIdx="1" presStyleCnt="2"/>
      <dgm:spPr/>
    </dgm:pt>
    <dgm:pt modelId="{8DCDA713-57EB-D247-A8A1-636AF5B3DD62}" type="pres">
      <dgm:prSet presAssocID="{EFF3E70A-62C4-B340-8D8A-373609FFD289}" presName="hierChild4" presStyleCnt="0"/>
      <dgm:spPr/>
    </dgm:pt>
    <dgm:pt modelId="{4595F785-4BB9-784F-8E3A-4D822F81762C}" type="pres">
      <dgm:prSet presAssocID="{EFF3E70A-62C4-B340-8D8A-373609FFD289}" presName="hierChild5" presStyleCnt="0"/>
      <dgm:spPr/>
    </dgm:pt>
    <dgm:pt modelId="{A4852908-1012-A54B-AC76-D75EA92600DA}" type="pres">
      <dgm:prSet presAssocID="{19CBAC63-4098-2E4D-960F-9B8BD3928367}" presName="hierChild3" presStyleCnt="0"/>
      <dgm:spPr/>
    </dgm:pt>
  </dgm:ptLst>
  <dgm:cxnLst>
    <dgm:cxn modelId="{8B2B4B33-985E-884B-8447-070C7CC4B59A}" type="presOf" srcId="{19CBAC63-4098-2E4D-960F-9B8BD3928367}" destId="{5675E8BC-24BA-3D40-A370-AD13C12FBF12}" srcOrd="1" destOrd="0" presId="urn:microsoft.com/office/officeart/2005/8/layout/orgChart1"/>
    <dgm:cxn modelId="{20950D36-61E1-4E41-A1CE-D219F36DED75}" srcId="{19CBAC63-4098-2E4D-960F-9B8BD3928367}" destId="{EFF3E70A-62C4-B340-8D8A-373609FFD289}" srcOrd="1" destOrd="0" parTransId="{7C7D12BA-D8E8-5749-AF45-DABC39E35ABE}" sibTransId="{58DB2C84-45AA-7D46-A303-B6CF2C9A2A25}"/>
    <dgm:cxn modelId="{04A0AB3D-CC3D-7D4C-91D9-8AE47BE33C55}" srcId="{28B2FDBB-41AC-A94E-A593-7D0FBDC501D6}" destId="{19CBAC63-4098-2E4D-960F-9B8BD3928367}" srcOrd="0" destOrd="0" parTransId="{94517984-79EB-3540-B4B1-A97AE6B967C4}" sibTransId="{D47CCDE7-7C03-844B-9C17-9E4AABDF809F}"/>
    <dgm:cxn modelId="{1CED1251-A5E7-F848-AEDD-955DABEA274B}" type="presOf" srcId="{6A029E45-8B9C-3149-84B8-DDD438685B98}" destId="{2D68180F-DF6E-1648-8F45-0BB38B5E37AC}" srcOrd="0" destOrd="0" presId="urn:microsoft.com/office/officeart/2005/8/layout/orgChart1"/>
    <dgm:cxn modelId="{BF6B705D-4295-3D47-88C2-191DEA05EC33}" type="presOf" srcId="{6A029E45-8B9C-3149-84B8-DDD438685B98}" destId="{3EB397C5-DE1D-5445-8B16-4276FDA5F040}" srcOrd="1" destOrd="0" presId="urn:microsoft.com/office/officeart/2005/8/layout/orgChart1"/>
    <dgm:cxn modelId="{23843D62-D1E0-1B42-A1A0-26F88C060372}" type="presOf" srcId="{EFF3E70A-62C4-B340-8D8A-373609FFD289}" destId="{72DE0F26-C8F5-CF4F-9CBD-1C8C39C03BA9}" srcOrd="1" destOrd="0" presId="urn:microsoft.com/office/officeart/2005/8/layout/orgChart1"/>
    <dgm:cxn modelId="{88D8EB67-0D82-D241-A38C-57DAC69A96E5}" type="presOf" srcId="{82039E42-CDFA-C64B-949A-CFE5952C655C}" destId="{7C707CBD-EB72-7144-B1C7-F83980A95352}" srcOrd="0" destOrd="0" presId="urn:microsoft.com/office/officeart/2005/8/layout/orgChart1"/>
    <dgm:cxn modelId="{0D3AC773-DEDF-424E-9DF9-054760A845C6}" type="presOf" srcId="{28B2FDBB-41AC-A94E-A593-7D0FBDC501D6}" destId="{F50E78EE-7BCC-F645-84C4-6317FCF2B133}" srcOrd="0" destOrd="0" presId="urn:microsoft.com/office/officeart/2005/8/layout/orgChart1"/>
    <dgm:cxn modelId="{1A3FEF89-8F84-6E4A-9555-3BCC67F2D1B3}" type="presOf" srcId="{19CBAC63-4098-2E4D-960F-9B8BD3928367}" destId="{FD89FB39-F56B-C745-9E18-390AF9BAA6BA}" srcOrd="0" destOrd="0" presId="urn:microsoft.com/office/officeart/2005/8/layout/orgChart1"/>
    <dgm:cxn modelId="{9E10FFB3-1956-1F40-AE64-694826E8CE1A}" srcId="{19CBAC63-4098-2E4D-960F-9B8BD3928367}" destId="{6A029E45-8B9C-3149-84B8-DDD438685B98}" srcOrd="0" destOrd="0" parTransId="{82039E42-CDFA-C64B-949A-CFE5952C655C}" sibTransId="{522A2099-70EF-0043-AB49-17A79C07DEDA}"/>
    <dgm:cxn modelId="{954A96CB-6F76-434B-8121-2AA054F29394}" type="presOf" srcId="{EFF3E70A-62C4-B340-8D8A-373609FFD289}" destId="{0C01C7FE-6E0E-3A46-8358-4A1801FF2C32}" srcOrd="0" destOrd="0" presId="urn:microsoft.com/office/officeart/2005/8/layout/orgChart1"/>
    <dgm:cxn modelId="{A98436FD-A8D8-0048-9624-97B88AA6C926}" type="presOf" srcId="{7C7D12BA-D8E8-5749-AF45-DABC39E35ABE}" destId="{016B8943-1667-DF43-B67A-4E304A3C8C92}" srcOrd="0" destOrd="0" presId="urn:microsoft.com/office/officeart/2005/8/layout/orgChart1"/>
    <dgm:cxn modelId="{81DF6B25-9AB9-3241-AFB9-8AA25FE5B5FE}" type="presParOf" srcId="{F50E78EE-7BCC-F645-84C4-6317FCF2B133}" destId="{687256C8-A1EF-3144-A669-28E0F4F565F7}" srcOrd="0" destOrd="0" presId="urn:microsoft.com/office/officeart/2005/8/layout/orgChart1"/>
    <dgm:cxn modelId="{0E915304-5D39-184B-BE2F-0F3E0B94AF50}" type="presParOf" srcId="{687256C8-A1EF-3144-A669-28E0F4F565F7}" destId="{522BFF9A-D530-C14B-8178-3B7E30352A8F}" srcOrd="0" destOrd="0" presId="urn:microsoft.com/office/officeart/2005/8/layout/orgChart1"/>
    <dgm:cxn modelId="{795AFA5D-1831-1244-9373-9D4C2F0975CF}" type="presParOf" srcId="{522BFF9A-D530-C14B-8178-3B7E30352A8F}" destId="{FD89FB39-F56B-C745-9E18-390AF9BAA6BA}" srcOrd="0" destOrd="0" presId="urn:microsoft.com/office/officeart/2005/8/layout/orgChart1"/>
    <dgm:cxn modelId="{BA0E78FC-B8C5-F644-BB32-AC6BD98FD984}" type="presParOf" srcId="{522BFF9A-D530-C14B-8178-3B7E30352A8F}" destId="{5675E8BC-24BA-3D40-A370-AD13C12FBF12}" srcOrd="1" destOrd="0" presId="urn:microsoft.com/office/officeart/2005/8/layout/orgChart1"/>
    <dgm:cxn modelId="{08FB7362-84C7-704C-8A10-9FFCEA7D0822}" type="presParOf" srcId="{687256C8-A1EF-3144-A669-28E0F4F565F7}" destId="{3E778835-4DA6-0446-AEDD-E8C70A29094E}" srcOrd="1" destOrd="0" presId="urn:microsoft.com/office/officeart/2005/8/layout/orgChart1"/>
    <dgm:cxn modelId="{FDAEDAD3-C0EF-484A-A1D1-65C0748A0E28}" type="presParOf" srcId="{3E778835-4DA6-0446-AEDD-E8C70A29094E}" destId="{7C707CBD-EB72-7144-B1C7-F83980A95352}" srcOrd="0" destOrd="0" presId="urn:microsoft.com/office/officeart/2005/8/layout/orgChart1"/>
    <dgm:cxn modelId="{2ED3A007-3810-7448-9C9A-3A17595E5FD7}" type="presParOf" srcId="{3E778835-4DA6-0446-AEDD-E8C70A29094E}" destId="{9E103AD2-FAE0-484F-A80B-D61635BEAC22}" srcOrd="1" destOrd="0" presId="urn:microsoft.com/office/officeart/2005/8/layout/orgChart1"/>
    <dgm:cxn modelId="{3265E58F-26D3-EC4C-A3AE-41D6D8F01315}" type="presParOf" srcId="{9E103AD2-FAE0-484F-A80B-D61635BEAC22}" destId="{133A4BC8-0143-934F-A88C-FBE31900E3A7}" srcOrd="0" destOrd="0" presId="urn:microsoft.com/office/officeart/2005/8/layout/orgChart1"/>
    <dgm:cxn modelId="{0D2A9D99-2D06-0C4E-90D0-FC45E2F9D155}" type="presParOf" srcId="{133A4BC8-0143-934F-A88C-FBE31900E3A7}" destId="{2D68180F-DF6E-1648-8F45-0BB38B5E37AC}" srcOrd="0" destOrd="0" presId="urn:microsoft.com/office/officeart/2005/8/layout/orgChart1"/>
    <dgm:cxn modelId="{8FB98DFE-17C6-BE4A-A6AC-2FD9C94C424E}" type="presParOf" srcId="{133A4BC8-0143-934F-A88C-FBE31900E3A7}" destId="{3EB397C5-DE1D-5445-8B16-4276FDA5F040}" srcOrd="1" destOrd="0" presId="urn:microsoft.com/office/officeart/2005/8/layout/orgChart1"/>
    <dgm:cxn modelId="{52131F39-86B8-644B-BEFB-9FF6F63A75A7}" type="presParOf" srcId="{9E103AD2-FAE0-484F-A80B-D61635BEAC22}" destId="{B3A0B121-B1E5-FF43-A0BB-A6A6A8E84CA1}" srcOrd="1" destOrd="0" presId="urn:microsoft.com/office/officeart/2005/8/layout/orgChart1"/>
    <dgm:cxn modelId="{F4F9A991-723E-9A43-A9AD-BE20FE28DC5C}" type="presParOf" srcId="{9E103AD2-FAE0-484F-A80B-D61635BEAC22}" destId="{9432EC05-BA01-5845-AD80-655D42A2332E}" srcOrd="2" destOrd="0" presId="urn:microsoft.com/office/officeart/2005/8/layout/orgChart1"/>
    <dgm:cxn modelId="{76FDE991-9EE6-A344-8988-C895CF46677B}" type="presParOf" srcId="{3E778835-4DA6-0446-AEDD-E8C70A29094E}" destId="{016B8943-1667-DF43-B67A-4E304A3C8C92}" srcOrd="2" destOrd="0" presId="urn:microsoft.com/office/officeart/2005/8/layout/orgChart1"/>
    <dgm:cxn modelId="{0B5AC4D3-E4D6-6840-A95C-C4FB1BE70E13}" type="presParOf" srcId="{3E778835-4DA6-0446-AEDD-E8C70A29094E}" destId="{56FA78CA-6254-8043-9E6C-C688D9337F2B}" srcOrd="3" destOrd="0" presId="urn:microsoft.com/office/officeart/2005/8/layout/orgChart1"/>
    <dgm:cxn modelId="{4BD6531E-CED9-4240-8709-176ABB128D97}" type="presParOf" srcId="{56FA78CA-6254-8043-9E6C-C688D9337F2B}" destId="{466D0C47-77EA-CE47-95CF-811E5F9477EA}" srcOrd="0" destOrd="0" presId="urn:microsoft.com/office/officeart/2005/8/layout/orgChart1"/>
    <dgm:cxn modelId="{5E630A03-6FF7-084F-810E-5A9D33D65F64}" type="presParOf" srcId="{466D0C47-77EA-CE47-95CF-811E5F9477EA}" destId="{0C01C7FE-6E0E-3A46-8358-4A1801FF2C32}" srcOrd="0" destOrd="0" presId="urn:microsoft.com/office/officeart/2005/8/layout/orgChart1"/>
    <dgm:cxn modelId="{8092A480-8417-E246-9C86-9EA623554797}" type="presParOf" srcId="{466D0C47-77EA-CE47-95CF-811E5F9477EA}" destId="{72DE0F26-C8F5-CF4F-9CBD-1C8C39C03BA9}" srcOrd="1" destOrd="0" presId="urn:microsoft.com/office/officeart/2005/8/layout/orgChart1"/>
    <dgm:cxn modelId="{A3F9E82D-D7B7-F84F-8A4B-5B7AEF2E9A60}" type="presParOf" srcId="{56FA78CA-6254-8043-9E6C-C688D9337F2B}" destId="{8DCDA713-57EB-D247-A8A1-636AF5B3DD62}" srcOrd="1" destOrd="0" presId="urn:microsoft.com/office/officeart/2005/8/layout/orgChart1"/>
    <dgm:cxn modelId="{90299F77-6A77-FD48-8F29-0C28A617A974}" type="presParOf" srcId="{56FA78CA-6254-8043-9E6C-C688D9337F2B}" destId="{4595F785-4BB9-784F-8E3A-4D822F81762C}" srcOrd="2" destOrd="0" presId="urn:microsoft.com/office/officeart/2005/8/layout/orgChart1"/>
    <dgm:cxn modelId="{FF405360-F4EB-7C4B-9F39-CE20E3B67AD3}" type="presParOf" srcId="{687256C8-A1EF-3144-A669-28E0F4F565F7}" destId="{A4852908-1012-A54B-AC76-D75EA92600DA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AB34F1-1C45-B44B-8E8C-D883192EF15F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76FF0079-3554-9044-BA95-D573205752BB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l-GR" sz="3200" b="1" dirty="0"/>
            <a:t>κοινωνικό</a:t>
          </a:r>
          <a:endParaRPr lang="en-GB" sz="3200" b="1" dirty="0"/>
        </a:p>
      </dgm:t>
    </dgm:pt>
    <dgm:pt modelId="{7997BFA1-AD56-FC4A-85A0-96D165348B86}" type="parTrans" cxnId="{828D68B5-E780-6E4B-A0ED-6682A024A215}">
      <dgm:prSet/>
      <dgm:spPr/>
      <dgm:t>
        <a:bodyPr/>
        <a:lstStyle/>
        <a:p>
          <a:pPr algn="ctr"/>
          <a:endParaRPr lang="en-GB"/>
        </a:p>
      </dgm:t>
    </dgm:pt>
    <dgm:pt modelId="{098AD298-FD49-174D-ADFC-ACB13807236C}" type="sibTrans" cxnId="{828D68B5-E780-6E4B-A0ED-6682A024A215}">
      <dgm:prSet/>
      <dgm:spPr/>
      <dgm:t>
        <a:bodyPr/>
        <a:lstStyle/>
        <a:p>
          <a:pPr algn="ctr"/>
          <a:endParaRPr lang="en-GB"/>
        </a:p>
      </dgm:t>
    </dgm:pt>
    <dgm:pt modelId="{B6EF8206-8866-CE40-B151-BD14A90BF4D4}">
      <dgm:prSet phldrT="[Text]" custT="1"/>
      <dgm:spPr/>
      <dgm:t>
        <a:bodyPr/>
        <a:lstStyle/>
        <a:p>
          <a:pPr algn="ctr"/>
          <a:r>
            <a:rPr lang="el-GR" sz="3200" b="1" dirty="0"/>
            <a:t>ιστορικό</a:t>
          </a:r>
          <a:endParaRPr lang="en-GB" sz="3200" b="1" dirty="0"/>
        </a:p>
      </dgm:t>
    </dgm:pt>
    <dgm:pt modelId="{13E57A14-F23C-8E47-A4B2-DF7056BFF786}" type="parTrans" cxnId="{1B058192-AC99-BE49-A805-40A4CFC350BE}">
      <dgm:prSet/>
      <dgm:spPr/>
      <dgm:t>
        <a:bodyPr/>
        <a:lstStyle/>
        <a:p>
          <a:pPr algn="ctr"/>
          <a:endParaRPr lang="en-GB"/>
        </a:p>
      </dgm:t>
    </dgm:pt>
    <dgm:pt modelId="{1600C098-B4BC-B246-B302-18C3F0946D97}" type="sibTrans" cxnId="{1B058192-AC99-BE49-A805-40A4CFC350BE}">
      <dgm:prSet/>
      <dgm:spPr/>
      <dgm:t>
        <a:bodyPr/>
        <a:lstStyle/>
        <a:p>
          <a:pPr algn="ctr"/>
          <a:endParaRPr lang="en-GB"/>
        </a:p>
      </dgm:t>
    </dgm:pt>
    <dgm:pt modelId="{4FF985B0-75ED-6548-9204-2ECA52F1D9B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l-GR" b="1" dirty="0"/>
            <a:t>φιλοσοφικό περιεχόμενο</a:t>
          </a:r>
          <a:endParaRPr lang="en-GB" b="1" dirty="0"/>
        </a:p>
      </dgm:t>
    </dgm:pt>
    <dgm:pt modelId="{2A097412-99C5-6148-B9FA-E5F34A3632D3}" type="parTrans" cxnId="{B90E49EA-C56D-A34A-9F1E-5ABCEC2FB015}">
      <dgm:prSet/>
      <dgm:spPr/>
      <dgm:t>
        <a:bodyPr/>
        <a:lstStyle/>
        <a:p>
          <a:pPr algn="ctr"/>
          <a:endParaRPr lang="en-GB"/>
        </a:p>
      </dgm:t>
    </dgm:pt>
    <dgm:pt modelId="{59934882-E1F2-EE4F-B029-0DFA0DCA378D}" type="sibTrans" cxnId="{B90E49EA-C56D-A34A-9F1E-5ABCEC2FB015}">
      <dgm:prSet/>
      <dgm:spPr/>
      <dgm:t>
        <a:bodyPr/>
        <a:lstStyle/>
        <a:p>
          <a:pPr algn="ctr"/>
          <a:endParaRPr lang="en-GB"/>
        </a:p>
      </dgm:t>
    </dgm:pt>
    <dgm:pt modelId="{FDBCD229-8497-3E41-9545-E8A4E1F86644}" type="pres">
      <dgm:prSet presAssocID="{42AB34F1-1C45-B44B-8E8C-D883192EF15F}" presName="Name0" presStyleCnt="0">
        <dgm:presLayoutVars>
          <dgm:dir/>
          <dgm:resizeHandles val="exact"/>
        </dgm:presLayoutVars>
      </dgm:prSet>
      <dgm:spPr/>
    </dgm:pt>
    <dgm:pt modelId="{DA443F90-7189-0840-941C-2F450D0DEEEA}" type="pres">
      <dgm:prSet presAssocID="{76FF0079-3554-9044-BA95-D573205752BB}" presName="parTxOnly" presStyleLbl="node1" presStyleIdx="0" presStyleCnt="3">
        <dgm:presLayoutVars>
          <dgm:bulletEnabled val="1"/>
        </dgm:presLayoutVars>
      </dgm:prSet>
      <dgm:spPr/>
    </dgm:pt>
    <dgm:pt modelId="{939F23A1-7EB9-7F43-A608-A6A54F814B45}" type="pres">
      <dgm:prSet presAssocID="{098AD298-FD49-174D-ADFC-ACB13807236C}" presName="parSpace" presStyleCnt="0"/>
      <dgm:spPr/>
    </dgm:pt>
    <dgm:pt modelId="{7D7A1815-CB2E-6245-9E9F-70538CC3D808}" type="pres">
      <dgm:prSet presAssocID="{B6EF8206-8866-CE40-B151-BD14A90BF4D4}" presName="parTxOnly" presStyleLbl="node1" presStyleIdx="1" presStyleCnt="3">
        <dgm:presLayoutVars>
          <dgm:bulletEnabled val="1"/>
        </dgm:presLayoutVars>
      </dgm:prSet>
      <dgm:spPr/>
    </dgm:pt>
    <dgm:pt modelId="{68FF1794-40E1-E440-826C-35F4C7837D9B}" type="pres">
      <dgm:prSet presAssocID="{1600C098-B4BC-B246-B302-18C3F0946D97}" presName="parSpace" presStyleCnt="0"/>
      <dgm:spPr/>
    </dgm:pt>
    <dgm:pt modelId="{81D407F0-C5EA-054E-89DC-CF32DF283B53}" type="pres">
      <dgm:prSet presAssocID="{4FF985B0-75ED-6548-9204-2ECA52F1D9B9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058B22C-E8A1-2E4C-BC93-A55C54A1A585}" type="presOf" srcId="{B6EF8206-8866-CE40-B151-BD14A90BF4D4}" destId="{7D7A1815-CB2E-6245-9E9F-70538CC3D808}" srcOrd="0" destOrd="0" presId="urn:microsoft.com/office/officeart/2005/8/layout/hChevron3"/>
    <dgm:cxn modelId="{ADC19C35-F763-A84B-9173-69BC945BA9D6}" type="presOf" srcId="{76FF0079-3554-9044-BA95-D573205752BB}" destId="{DA443F90-7189-0840-941C-2F450D0DEEEA}" srcOrd="0" destOrd="0" presId="urn:microsoft.com/office/officeart/2005/8/layout/hChevron3"/>
    <dgm:cxn modelId="{1B058192-AC99-BE49-A805-40A4CFC350BE}" srcId="{42AB34F1-1C45-B44B-8E8C-D883192EF15F}" destId="{B6EF8206-8866-CE40-B151-BD14A90BF4D4}" srcOrd="1" destOrd="0" parTransId="{13E57A14-F23C-8E47-A4B2-DF7056BFF786}" sibTransId="{1600C098-B4BC-B246-B302-18C3F0946D97}"/>
    <dgm:cxn modelId="{828D68B5-E780-6E4B-A0ED-6682A024A215}" srcId="{42AB34F1-1C45-B44B-8E8C-D883192EF15F}" destId="{76FF0079-3554-9044-BA95-D573205752BB}" srcOrd="0" destOrd="0" parTransId="{7997BFA1-AD56-FC4A-85A0-96D165348B86}" sibTransId="{098AD298-FD49-174D-ADFC-ACB13807236C}"/>
    <dgm:cxn modelId="{2B0924C1-6C70-0245-A1D6-311D6B276EC3}" type="presOf" srcId="{42AB34F1-1C45-B44B-8E8C-D883192EF15F}" destId="{FDBCD229-8497-3E41-9545-E8A4E1F86644}" srcOrd="0" destOrd="0" presId="urn:microsoft.com/office/officeart/2005/8/layout/hChevron3"/>
    <dgm:cxn modelId="{8EAE69E7-7A08-AA41-854D-FB27D8F05B08}" type="presOf" srcId="{4FF985B0-75ED-6548-9204-2ECA52F1D9B9}" destId="{81D407F0-C5EA-054E-89DC-CF32DF283B53}" srcOrd="0" destOrd="0" presId="urn:microsoft.com/office/officeart/2005/8/layout/hChevron3"/>
    <dgm:cxn modelId="{B90E49EA-C56D-A34A-9F1E-5ABCEC2FB015}" srcId="{42AB34F1-1C45-B44B-8E8C-D883192EF15F}" destId="{4FF985B0-75ED-6548-9204-2ECA52F1D9B9}" srcOrd="2" destOrd="0" parTransId="{2A097412-99C5-6148-B9FA-E5F34A3632D3}" sibTransId="{59934882-E1F2-EE4F-B029-0DFA0DCA378D}"/>
    <dgm:cxn modelId="{0C340FC4-6CDE-3F4B-B74D-6EB963A8B448}" type="presParOf" srcId="{FDBCD229-8497-3E41-9545-E8A4E1F86644}" destId="{DA443F90-7189-0840-941C-2F450D0DEEEA}" srcOrd="0" destOrd="0" presId="urn:microsoft.com/office/officeart/2005/8/layout/hChevron3"/>
    <dgm:cxn modelId="{1CF5C364-4145-5B4A-A11A-8F114739B1ED}" type="presParOf" srcId="{FDBCD229-8497-3E41-9545-E8A4E1F86644}" destId="{939F23A1-7EB9-7F43-A608-A6A54F814B45}" srcOrd="1" destOrd="0" presId="urn:microsoft.com/office/officeart/2005/8/layout/hChevron3"/>
    <dgm:cxn modelId="{E7EBD3DE-8D97-C94D-985F-1AF340C73D8B}" type="presParOf" srcId="{FDBCD229-8497-3E41-9545-E8A4E1F86644}" destId="{7D7A1815-CB2E-6245-9E9F-70538CC3D808}" srcOrd="2" destOrd="0" presId="urn:microsoft.com/office/officeart/2005/8/layout/hChevron3"/>
    <dgm:cxn modelId="{5BC0AA62-9676-9A45-8A3F-0E933264D0A0}" type="presParOf" srcId="{FDBCD229-8497-3E41-9545-E8A4E1F86644}" destId="{68FF1794-40E1-E440-826C-35F4C7837D9B}" srcOrd="3" destOrd="0" presId="urn:microsoft.com/office/officeart/2005/8/layout/hChevron3"/>
    <dgm:cxn modelId="{2A8567FA-FEB9-1646-9C72-92E65BB455DE}" type="presParOf" srcId="{FDBCD229-8497-3E41-9545-E8A4E1F86644}" destId="{81D407F0-C5EA-054E-89DC-CF32DF283B5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265703-1C97-F34F-82BB-C6D0F403D708}" type="doc">
      <dgm:prSet loTypeId="urn:microsoft.com/office/officeart/2005/8/layout/process1" loCatId="" qsTypeId="urn:microsoft.com/office/officeart/2005/8/quickstyle/3d2" qsCatId="3D" csTypeId="urn:microsoft.com/office/officeart/2005/8/colors/colorful2" csCatId="colorful" phldr="1"/>
      <dgm:spPr/>
    </dgm:pt>
    <dgm:pt modelId="{6AA4BEAD-4C07-2E44-8CED-3B62A44D8010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l-GR" sz="2800" b="1" dirty="0"/>
            <a:t>στην κουλτούρα</a:t>
          </a:r>
          <a:endParaRPr lang="en-GB" sz="2800" b="1" dirty="0"/>
        </a:p>
      </dgm:t>
    </dgm:pt>
    <dgm:pt modelId="{E32EE2E4-8BFF-7348-B540-3566F916DF9F}" type="parTrans" cxnId="{5AC9F95E-BD4E-B545-9A42-86F1014343EA}">
      <dgm:prSet/>
      <dgm:spPr/>
      <dgm:t>
        <a:bodyPr/>
        <a:lstStyle/>
        <a:p>
          <a:pPr algn="ctr"/>
          <a:endParaRPr lang="en-GB"/>
        </a:p>
      </dgm:t>
    </dgm:pt>
    <dgm:pt modelId="{4E4C8639-BE0E-C741-97E1-73DAE72ECCEF}" type="sibTrans" cxnId="{5AC9F95E-BD4E-B545-9A42-86F1014343EA}">
      <dgm:prSet/>
      <dgm:spPr/>
      <dgm:t>
        <a:bodyPr/>
        <a:lstStyle/>
        <a:p>
          <a:pPr algn="ctr"/>
          <a:endParaRPr lang="en-GB"/>
        </a:p>
      </dgm:t>
    </dgm:pt>
    <dgm:pt modelId="{184AFFC3-5CC4-B148-91A2-34E8843629F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el-GR" sz="3200" b="1" dirty="0"/>
            <a:t>και την πολιτική</a:t>
          </a:r>
          <a:endParaRPr lang="en-GB" sz="3200" b="1" dirty="0"/>
        </a:p>
      </dgm:t>
    </dgm:pt>
    <dgm:pt modelId="{D391830B-3C7B-BE45-A4B9-96DA87868987}" type="parTrans" cxnId="{7D98720D-DDC3-D24B-B908-2CEBD1BF0DD7}">
      <dgm:prSet/>
      <dgm:spPr/>
      <dgm:t>
        <a:bodyPr/>
        <a:lstStyle/>
        <a:p>
          <a:pPr algn="ctr"/>
          <a:endParaRPr lang="en-GB"/>
        </a:p>
      </dgm:t>
    </dgm:pt>
    <dgm:pt modelId="{C5B90C05-86F5-B743-9199-EE2895882F6E}" type="sibTrans" cxnId="{7D98720D-DDC3-D24B-B908-2CEBD1BF0DD7}">
      <dgm:prSet/>
      <dgm:spPr/>
      <dgm:t>
        <a:bodyPr/>
        <a:lstStyle/>
        <a:p>
          <a:pPr algn="ctr"/>
          <a:endParaRPr lang="en-GB"/>
        </a:p>
      </dgm:t>
    </dgm:pt>
    <dgm:pt modelId="{8C2D350F-ADD1-F047-BFD2-8C90F3AEDD7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l-GR" sz="3200" b="1" dirty="0"/>
            <a:t>δηλαδή στο εποικοδόμημα</a:t>
          </a:r>
          <a:endParaRPr lang="en-GB" sz="3200" b="1" dirty="0"/>
        </a:p>
      </dgm:t>
    </dgm:pt>
    <dgm:pt modelId="{D89260CB-10FC-3349-AB5B-44472677E8A4}" type="parTrans" cxnId="{B63EFF06-5A74-D144-83DB-42CC98A18615}">
      <dgm:prSet/>
      <dgm:spPr/>
      <dgm:t>
        <a:bodyPr/>
        <a:lstStyle/>
        <a:p>
          <a:pPr algn="ctr"/>
          <a:endParaRPr lang="en-GB"/>
        </a:p>
      </dgm:t>
    </dgm:pt>
    <dgm:pt modelId="{1D86D5A1-8971-EC4C-8FB6-8948BC54CFB3}" type="sibTrans" cxnId="{B63EFF06-5A74-D144-83DB-42CC98A18615}">
      <dgm:prSet/>
      <dgm:spPr/>
      <dgm:t>
        <a:bodyPr/>
        <a:lstStyle/>
        <a:p>
          <a:pPr algn="ctr"/>
          <a:endParaRPr lang="en-GB"/>
        </a:p>
      </dgm:t>
    </dgm:pt>
    <dgm:pt modelId="{A43BA938-AAB1-AF42-AEAD-9309352CA301}" type="pres">
      <dgm:prSet presAssocID="{D7265703-1C97-F34F-82BB-C6D0F403D708}" presName="Name0" presStyleCnt="0">
        <dgm:presLayoutVars>
          <dgm:dir/>
          <dgm:resizeHandles val="exact"/>
        </dgm:presLayoutVars>
      </dgm:prSet>
      <dgm:spPr/>
    </dgm:pt>
    <dgm:pt modelId="{35105D8E-90B5-0D4F-AE33-8D4DC68D511E}" type="pres">
      <dgm:prSet presAssocID="{6AA4BEAD-4C07-2E44-8CED-3B62A44D8010}" presName="node" presStyleLbl="node1" presStyleIdx="0" presStyleCnt="3" custScaleY="172867">
        <dgm:presLayoutVars>
          <dgm:bulletEnabled val="1"/>
        </dgm:presLayoutVars>
      </dgm:prSet>
      <dgm:spPr/>
    </dgm:pt>
    <dgm:pt modelId="{8A689E33-9E1A-5349-AEC3-C07E6A0DA631}" type="pres">
      <dgm:prSet presAssocID="{4E4C8639-BE0E-C741-97E1-73DAE72ECCEF}" presName="sibTrans" presStyleLbl="sibTrans2D1" presStyleIdx="0" presStyleCnt="2"/>
      <dgm:spPr/>
    </dgm:pt>
    <dgm:pt modelId="{F895C52F-842E-1941-A56F-55656080DDFF}" type="pres">
      <dgm:prSet presAssocID="{4E4C8639-BE0E-C741-97E1-73DAE72ECCEF}" presName="connectorText" presStyleLbl="sibTrans2D1" presStyleIdx="0" presStyleCnt="2"/>
      <dgm:spPr/>
    </dgm:pt>
    <dgm:pt modelId="{F5BF08E8-8906-C44C-BD6D-A385E7606AA7}" type="pres">
      <dgm:prSet presAssocID="{184AFFC3-5CC4-B148-91A2-34E8843629F5}" presName="node" presStyleLbl="node1" presStyleIdx="1" presStyleCnt="3" custScaleY="172867">
        <dgm:presLayoutVars>
          <dgm:bulletEnabled val="1"/>
        </dgm:presLayoutVars>
      </dgm:prSet>
      <dgm:spPr/>
    </dgm:pt>
    <dgm:pt modelId="{60AED446-FB2B-B849-BF23-799B7D70129F}" type="pres">
      <dgm:prSet presAssocID="{C5B90C05-86F5-B743-9199-EE2895882F6E}" presName="sibTrans" presStyleLbl="sibTrans2D1" presStyleIdx="1" presStyleCnt="2"/>
      <dgm:spPr/>
    </dgm:pt>
    <dgm:pt modelId="{60E0832F-25A3-2748-A725-EBB252396D8D}" type="pres">
      <dgm:prSet presAssocID="{C5B90C05-86F5-B743-9199-EE2895882F6E}" presName="connectorText" presStyleLbl="sibTrans2D1" presStyleIdx="1" presStyleCnt="2"/>
      <dgm:spPr/>
    </dgm:pt>
    <dgm:pt modelId="{082292E8-0ADA-DC4D-9D39-8A82D3431B79}" type="pres">
      <dgm:prSet presAssocID="{8C2D350F-ADD1-F047-BFD2-8C90F3AEDD75}" presName="node" presStyleLbl="node1" presStyleIdx="2" presStyleCnt="3" custScaleY="166998">
        <dgm:presLayoutVars>
          <dgm:bulletEnabled val="1"/>
        </dgm:presLayoutVars>
      </dgm:prSet>
      <dgm:spPr/>
    </dgm:pt>
  </dgm:ptLst>
  <dgm:cxnLst>
    <dgm:cxn modelId="{B63EFF06-5A74-D144-83DB-42CC98A18615}" srcId="{D7265703-1C97-F34F-82BB-C6D0F403D708}" destId="{8C2D350F-ADD1-F047-BFD2-8C90F3AEDD75}" srcOrd="2" destOrd="0" parTransId="{D89260CB-10FC-3349-AB5B-44472677E8A4}" sibTransId="{1D86D5A1-8971-EC4C-8FB6-8948BC54CFB3}"/>
    <dgm:cxn modelId="{7D98720D-DDC3-D24B-B908-2CEBD1BF0DD7}" srcId="{D7265703-1C97-F34F-82BB-C6D0F403D708}" destId="{184AFFC3-5CC4-B148-91A2-34E8843629F5}" srcOrd="1" destOrd="0" parTransId="{D391830B-3C7B-BE45-A4B9-96DA87868987}" sibTransId="{C5B90C05-86F5-B743-9199-EE2895882F6E}"/>
    <dgm:cxn modelId="{2502111A-AC63-B14B-96E5-49241A4C8707}" type="presOf" srcId="{D7265703-1C97-F34F-82BB-C6D0F403D708}" destId="{A43BA938-AAB1-AF42-AEAD-9309352CA301}" srcOrd="0" destOrd="0" presId="urn:microsoft.com/office/officeart/2005/8/layout/process1"/>
    <dgm:cxn modelId="{9F476824-2A52-7E4C-8B4D-C7A790730A77}" type="presOf" srcId="{8C2D350F-ADD1-F047-BFD2-8C90F3AEDD75}" destId="{082292E8-0ADA-DC4D-9D39-8A82D3431B79}" srcOrd="0" destOrd="0" presId="urn:microsoft.com/office/officeart/2005/8/layout/process1"/>
    <dgm:cxn modelId="{5AC9F95E-BD4E-B545-9A42-86F1014343EA}" srcId="{D7265703-1C97-F34F-82BB-C6D0F403D708}" destId="{6AA4BEAD-4C07-2E44-8CED-3B62A44D8010}" srcOrd="0" destOrd="0" parTransId="{E32EE2E4-8BFF-7348-B540-3566F916DF9F}" sibTransId="{4E4C8639-BE0E-C741-97E1-73DAE72ECCEF}"/>
    <dgm:cxn modelId="{99481E84-276B-CB4D-AE9E-18D1B0E442B7}" type="presOf" srcId="{4E4C8639-BE0E-C741-97E1-73DAE72ECCEF}" destId="{8A689E33-9E1A-5349-AEC3-C07E6A0DA631}" srcOrd="0" destOrd="0" presId="urn:microsoft.com/office/officeart/2005/8/layout/process1"/>
    <dgm:cxn modelId="{E8EC4286-EAC8-E04F-8C17-E3D4B2BA2CC0}" type="presOf" srcId="{184AFFC3-5CC4-B148-91A2-34E8843629F5}" destId="{F5BF08E8-8906-C44C-BD6D-A385E7606AA7}" srcOrd="0" destOrd="0" presId="urn:microsoft.com/office/officeart/2005/8/layout/process1"/>
    <dgm:cxn modelId="{9F982CAA-14A5-4242-91E3-512DAFAEEBE9}" type="presOf" srcId="{C5B90C05-86F5-B743-9199-EE2895882F6E}" destId="{60E0832F-25A3-2748-A725-EBB252396D8D}" srcOrd="1" destOrd="0" presId="urn:microsoft.com/office/officeart/2005/8/layout/process1"/>
    <dgm:cxn modelId="{8476A9D2-4DC0-D14B-ACC1-BA49EF1EF214}" type="presOf" srcId="{6AA4BEAD-4C07-2E44-8CED-3B62A44D8010}" destId="{35105D8E-90B5-0D4F-AE33-8D4DC68D511E}" srcOrd="0" destOrd="0" presId="urn:microsoft.com/office/officeart/2005/8/layout/process1"/>
    <dgm:cxn modelId="{83D13AD3-BF85-D84F-8719-525DF1D17A95}" type="presOf" srcId="{4E4C8639-BE0E-C741-97E1-73DAE72ECCEF}" destId="{F895C52F-842E-1941-A56F-55656080DDFF}" srcOrd="1" destOrd="0" presId="urn:microsoft.com/office/officeart/2005/8/layout/process1"/>
    <dgm:cxn modelId="{39A3A4EB-BD40-BB4C-BE5B-9E8D59782E46}" type="presOf" srcId="{C5B90C05-86F5-B743-9199-EE2895882F6E}" destId="{60AED446-FB2B-B849-BF23-799B7D70129F}" srcOrd="0" destOrd="0" presId="urn:microsoft.com/office/officeart/2005/8/layout/process1"/>
    <dgm:cxn modelId="{D69F1EEF-626A-C544-B0D4-814C9FD37E5D}" type="presParOf" srcId="{A43BA938-AAB1-AF42-AEAD-9309352CA301}" destId="{35105D8E-90B5-0D4F-AE33-8D4DC68D511E}" srcOrd="0" destOrd="0" presId="urn:microsoft.com/office/officeart/2005/8/layout/process1"/>
    <dgm:cxn modelId="{E7C17A63-34AD-0447-9027-01BCF9DB12F5}" type="presParOf" srcId="{A43BA938-AAB1-AF42-AEAD-9309352CA301}" destId="{8A689E33-9E1A-5349-AEC3-C07E6A0DA631}" srcOrd="1" destOrd="0" presId="urn:microsoft.com/office/officeart/2005/8/layout/process1"/>
    <dgm:cxn modelId="{F1416AAF-0A65-AB45-83B4-CD418669D839}" type="presParOf" srcId="{8A689E33-9E1A-5349-AEC3-C07E6A0DA631}" destId="{F895C52F-842E-1941-A56F-55656080DDFF}" srcOrd="0" destOrd="0" presId="urn:microsoft.com/office/officeart/2005/8/layout/process1"/>
    <dgm:cxn modelId="{32B6E097-CEA5-A24C-83A3-1FE62B5CEAEE}" type="presParOf" srcId="{A43BA938-AAB1-AF42-AEAD-9309352CA301}" destId="{F5BF08E8-8906-C44C-BD6D-A385E7606AA7}" srcOrd="2" destOrd="0" presId="urn:microsoft.com/office/officeart/2005/8/layout/process1"/>
    <dgm:cxn modelId="{5EA3DD9D-17A6-1846-BC86-0996D1F8E825}" type="presParOf" srcId="{A43BA938-AAB1-AF42-AEAD-9309352CA301}" destId="{60AED446-FB2B-B849-BF23-799B7D70129F}" srcOrd="3" destOrd="0" presId="urn:microsoft.com/office/officeart/2005/8/layout/process1"/>
    <dgm:cxn modelId="{B9B33062-2461-C944-A3AC-6AB7DF30E430}" type="presParOf" srcId="{60AED446-FB2B-B849-BF23-799B7D70129F}" destId="{60E0832F-25A3-2748-A725-EBB252396D8D}" srcOrd="0" destOrd="0" presId="urn:microsoft.com/office/officeart/2005/8/layout/process1"/>
    <dgm:cxn modelId="{D281890D-F104-3947-B3E0-442F3CBCB31A}" type="presParOf" srcId="{A43BA938-AAB1-AF42-AEAD-9309352CA301}" destId="{082292E8-0ADA-DC4D-9D39-8A82D3431B7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265703-1C97-F34F-82BB-C6D0F403D708}" type="doc">
      <dgm:prSet loTypeId="urn:microsoft.com/office/officeart/2005/8/layout/pyramid1" loCatId="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A4BEAD-4C07-2E44-8CED-3B62A44D8010}">
      <dgm:prSet phldrT="[Text]" custT="1"/>
      <dgm:spPr>
        <a:solidFill>
          <a:srgbClr val="FFC000"/>
        </a:solidFill>
      </dgm:spPr>
      <dgm:t>
        <a:bodyPr/>
        <a:lstStyle/>
        <a:p>
          <a:pPr algn="ctr"/>
          <a:endParaRPr lang="en-GB" sz="2800" b="1" dirty="0"/>
        </a:p>
      </dgm:t>
    </dgm:pt>
    <dgm:pt modelId="{E32EE2E4-8BFF-7348-B540-3566F916DF9F}" type="parTrans" cxnId="{5AC9F95E-BD4E-B545-9A42-86F1014343EA}">
      <dgm:prSet/>
      <dgm:spPr/>
      <dgm:t>
        <a:bodyPr/>
        <a:lstStyle/>
        <a:p>
          <a:pPr algn="ctr"/>
          <a:endParaRPr lang="en-GB"/>
        </a:p>
      </dgm:t>
    </dgm:pt>
    <dgm:pt modelId="{4E4C8639-BE0E-C741-97E1-73DAE72ECCEF}" type="sibTrans" cxnId="{5AC9F95E-BD4E-B545-9A42-86F1014343EA}">
      <dgm:prSet/>
      <dgm:spPr/>
      <dgm:t>
        <a:bodyPr/>
        <a:lstStyle/>
        <a:p>
          <a:pPr algn="ctr"/>
          <a:endParaRPr lang="en-GB"/>
        </a:p>
      </dgm:t>
    </dgm:pt>
    <dgm:pt modelId="{184AFFC3-5CC4-B148-91A2-34E8843629F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l-GR" sz="3200" b="1" dirty="0"/>
            <a:t>ΠΟΛΙΤΙΚΗ</a:t>
          </a:r>
          <a:endParaRPr lang="en-GB" sz="3200" b="1" dirty="0"/>
        </a:p>
      </dgm:t>
    </dgm:pt>
    <dgm:pt modelId="{D391830B-3C7B-BE45-A4B9-96DA87868987}" type="parTrans" cxnId="{7D98720D-DDC3-D24B-B908-2CEBD1BF0DD7}">
      <dgm:prSet/>
      <dgm:spPr/>
      <dgm:t>
        <a:bodyPr/>
        <a:lstStyle/>
        <a:p>
          <a:pPr algn="ctr"/>
          <a:endParaRPr lang="en-GB"/>
        </a:p>
      </dgm:t>
    </dgm:pt>
    <dgm:pt modelId="{C5B90C05-86F5-B743-9199-EE2895882F6E}" type="sibTrans" cxnId="{7D98720D-DDC3-D24B-B908-2CEBD1BF0DD7}">
      <dgm:prSet/>
      <dgm:spPr/>
      <dgm:t>
        <a:bodyPr/>
        <a:lstStyle/>
        <a:p>
          <a:pPr algn="ctr"/>
          <a:endParaRPr lang="en-GB"/>
        </a:p>
      </dgm:t>
    </dgm:pt>
    <dgm:pt modelId="{8C2D350F-ADD1-F047-BFD2-8C90F3AEDD7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l-GR" sz="3200" b="1" dirty="0"/>
            <a:t>ΚΟΥΛΤΟΥΡΑ</a:t>
          </a:r>
          <a:endParaRPr lang="en-GB" sz="3200" b="1" dirty="0"/>
        </a:p>
      </dgm:t>
    </dgm:pt>
    <dgm:pt modelId="{D89260CB-10FC-3349-AB5B-44472677E8A4}" type="parTrans" cxnId="{B63EFF06-5A74-D144-83DB-42CC98A18615}">
      <dgm:prSet/>
      <dgm:spPr/>
      <dgm:t>
        <a:bodyPr/>
        <a:lstStyle/>
        <a:p>
          <a:pPr algn="ctr"/>
          <a:endParaRPr lang="en-GB"/>
        </a:p>
      </dgm:t>
    </dgm:pt>
    <dgm:pt modelId="{1D86D5A1-8971-EC4C-8FB6-8948BC54CFB3}" type="sibTrans" cxnId="{B63EFF06-5A74-D144-83DB-42CC98A18615}">
      <dgm:prSet/>
      <dgm:spPr/>
      <dgm:t>
        <a:bodyPr/>
        <a:lstStyle/>
        <a:p>
          <a:pPr algn="ctr"/>
          <a:endParaRPr lang="en-GB"/>
        </a:p>
      </dgm:t>
    </dgm:pt>
    <dgm:pt modelId="{E6C612DE-1AE8-6B41-B8D6-B1DE4864AA4A}">
      <dgm:prSet/>
      <dgm:spPr/>
      <dgm:t>
        <a:bodyPr/>
        <a:lstStyle/>
        <a:p>
          <a:r>
            <a:rPr lang="el-GR" b="1"/>
            <a:t>ΕΠΟΙΚΟΔΟΜΗΜΑ</a:t>
          </a:r>
          <a:endParaRPr lang="en-GB" b="1" dirty="0"/>
        </a:p>
      </dgm:t>
    </dgm:pt>
    <dgm:pt modelId="{0DA8C342-4C65-FE4F-8823-A1A084A03CA0}" type="parTrans" cxnId="{3B6AB9F7-44EB-084F-A049-B4746CFB36FE}">
      <dgm:prSet/>
      <dgm:spPr/>
      <dgm:t>
        <a:bodyPr/>
        <a:lstStyle/>
        <a:p>
          <a:endParaRPr lang="en-US"/>
        </a:p>
      </dgm:t>
    </dgm:pt>
    <dgm:pt modelId="{87653DB9-D9EB-F744-B96E-0501B8601059}" type="sibTrans" cxnId="{3B6AB9F7-44EB-084F-A049-B4746CFB36FE}">
      <dgm:prSet/>
      <dgm:spPr/>
      <dgm:t>
        <a:bodyPr/>
        <a:lstStyle/>
        <a:p>
          <a:endParaRPr lang="en-US"/>
        </a:p>
      </dgm:t>
    </dgm:pt>
    <dgm:pt modelId="{D51C4047-AB1F-1C45-9648-319FB508AFBC}" type="pres">
      <dgm:prSet presAssocID="{D7265703-1C97-F34F-82BB-C6D0F403D708}" presName="Name0" presStyleCnt="0">
        <dgm:presLayoutVars>
          <dgm:dir/>
          <dgm:animLvl val="lvl"/>
          <dgm:resizeHandles val="exact"/>
        </dgm:presLayoutVars>
      </dgm:prSet>
      <dgm:spPr/>
    </dgm:pt>
    <dgm:pt modelId="{81D4EFB8-4EA1-F245-8306-67190378D9FF}" type="pres">
      <dgm:prSet presAssocID="{6AA4BEAD-4C07-2E44-8CED-3B62A44D8010}" presName="Name8" presStyleCnt="0"/>
      <dgm:spPr/>
    </dgm:pt>
    <dgm:pt modelId="{524CACBC-DFAB-C449-AC09-D4C8F2268E97}" type="pres">
      <dgm:prSet presAssocID="{6AA4BEAD-4C07-2E44-8CED-3B62A44D8010}" presName="level" presStyleLbl="node1" presStyleIdx="0" presStyleCnt="4">
        <dgm:presLayoutVars>
          <dgm:chMax val="1"/>
          <dgm:bulletEnabled val="1"/>
        </dgm:presLayoutVars>
      </dgm:prSet>
      <dgm:spPr/>
    </dgm:pt>
    <dgm:pt modelId="{1EAB2D09-4D11-5F44-9C91-BAEAEB92164A}" type="pres">
      <dgm:prSet presAssocID="{6AA4BEAD-4C07-2E44-8CED-3B62A44D801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05442D2-E300-8F42-822C-B6C60122D202}" type="pres">
      <dgm:prSet presAssocID="{184AFFC3-5CC4-B148-91A2-34E8843629F5}" presName="Name8" presStyleCnt="0"/>
      <dgm:spPr/>
    </dgm:pt>
    <dgm:pt modelId="{71F157AF-FE68-904D-A834-0B4760BA6699}" type="pres">
      <dgm:prSet presAssocID="{184AFFC3-5CC4-B148-91A2-34E8843629F5}" presName="level" presStyleLbl="node1" presStyleIdx="1" presStyleCnt="4">
        <dgm:presLayoutVars>
          <dgm:chMax val="1"/>
          <dgm:bulletEnabled val="1"/>
        </dgm:presLayoutVars>
      </dgm:prSet>
      <dgm:spPr/>
    </dgm:pt>
    <dgm:pt modelId="{62270C60-319C-5A47-BCED-443D1108C6D4}" type="pres">
      <dgm:prSet presAssocID="{184AFFC3-5CC4-B148-91A2-34E8843629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D5B890-4926-8E49-9BCE-B0AEA1C50CAD}" type="pres">
      <dgm:prSet presAssocID="{8C2D350F-ADD1-F047-BFD2-8C90F3AEDD75}" presName="Name8" presStyleCnt="0"/>
      <dgm:spPr/>
    </dgm:pt>
    <dgm:pt modelId="{C0882A21-DAA5-3F42-A279-FBB8F9EC5C6E}" type="pres">
      <dgm:prSet presAssocID="{8C2D350F-ADD1-F047-BFD2-8C90F3AEDD75}" presName="level" presStyleLbl="node1" presStyleIdx="2" presStyleCnt="4">
        <dgm:presLayoutVars>
          <dgm:chMax val="1"/>
          <dgm:bulletEnabled val="1"/>
        </dgm:presLayoutVars>
      </dgm:prSet>
      <dgm:spPr/>
    </dgm:pt>
    <dgm:pt modelId="{EFA96636-7373-3A4D-94C1-087D2B2AA807}" type="pres">
      <dgm:prSet presAssocID="{8C2D350F-ADD1-F047-BFD2-8C90F3AEDD7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C49C6F6-DE89-0E40-9D87-D4454F77C802}" type="pres">
      <dgm:prSet presAssocID="{E6C612DE-1AE8-6B41-B8D6-B1DE4864AA4A}" presName="Name8" presStyleCnt="0"/>
      <dgm:spPr/>
    </dgm:pt>
    <dgm:pt modelId="{32984EF7-615E-0549-AF7C-ED4D9F6B9680}" type="pres">
      <dgm:prSet presAssocID="{E6C612DE-1AE8-6B41-B8D6-B1DE4864AA4A}" presName="level" presStyleLbl="node1" presStyleIdx="3" presStyleCnt="4">
        <dgm:presLayoutVars>
          <dgm:chMax val="1"/>
          <dgm:bulletEnabled val="1"/>
        </dgm:presLayoutVars>
      </dgm:prSet>
      <dgm:spPr/>
    </dgm:pt>
    <dgm:pt modelId="{969D66C0-703F-484A-B2B2-511D7271182F}" type="pres">
      <dgm:prSet presAssocID="{E6C612DE-1AE8-6B41-B8D6-B1DE4864AA4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63EFF06-5A74-D144-83DB-42CC98A18615}" srcId="{D7265703-1C97-F34F-82BB-C6D0F403D708}" destId="{8C2D350F-ADD1-F047-BFD2-8C90F3AEDD75}" srcOrd="2" destOrd="0" parTransId="{D89260CB-10FC-3349-AB5B-44472677E8A4}" sibTransId="{1D86D5A1-8971-EC4C-8FB6-8948BC54CFB3}"/>
    <dgm:cxn modelId="{7D98720D-DDC3-D24B-B908-2CEBD1BF0DD7}" srcId="{D7265703-1C97-F34F-82BB-C6D0F403D708}" destId="{184AFFC3-5CC4-B148-91A2-34E8843629F5}" srcOrd="1" destOrd="0" parTransId="{D391830B-3C7B-BE45-A4B9-96DA87868987}" sibTransId="{C5B90C05-86F5-B743-9199-EE2895882F6E}"/>
    <dgm:cxn modelId="{CD6DD518-4ACE-584D-B348-0240202A6FB6}" type="presOf" srcId="{E6C612DE-1AE8-6B41-B8D6-B1DE4864AA4A}" destId="{32984EF7-615E-0549-AF7C-ED4D9F6B9680}" srcOrd="0" destOrd="0" presId="urn:microsoft.com/office/officeart/2005/8/layout/pyramid1"/>
    <dgm:cxn modelId="{5AC9F95E-BD4E-B545-9A42-86F1014343EA}" srcId="{D7265703-1C97-F34F-82BB-C6D0F403D708}" destId="{6AA4BEAD-4C07-2E44-8CED-3B62A44D8010}" srcOrd="0" destOrd="0" parTransId="{E32EE2E4-8BFF-7348-B540-3566F916DF9F}" sibTransId="{4E4C8639-BE0E-C741-97E1-73DAE72ECCEF}"/>
    <dgm:cxn modelId="{81378A7D-8A63-FB41-A976-D3417A94FAB8}" type="presOf" srcId="{184AFFC3-5CC4-B148-91A2-34E8843629F5}" destId="{62270C60-319C-5A47-BCED-443D1108C6D4}" srcOrd="1" destOrd="0" presId="urn:microsoft.com/office/officeart/2005/8/layout/pyramid1"/>
    <dgm:cxn modelId="{33DA5C91-7944-4546-9E89-6273863A223A}" type="presOf" srcId="{184AFFC3-5CC4-B148-91A2-34E8843629F5}" destId="{71F157AF-FE68-904D-A834-0B4760BA6699}" srcOrd="0" destOrd="0" presId="urn:microsoft.com/office/officeart/2005/8/layout/pyramid1"/>
    <dgm:cxn modelId="{02B482B5-3EB3-B546-944C-DA4CE1722194}" type="presOf" srcId="{8C2D350F-ADD1-F047-BFD2-8C90F3AEDD75}" destId="{EFA96636-7373-3A4D-94C1-087D2B2AA807}" srcOrd="1" destOrd="0" presId="urn:microsoft.com/office/officeart/2005/8/layout/pyramid1"/>
    <dgm:cxn modelId="{448745BD-6CFF-C945-A2AE-B66AFC8751F7}" type="presOf" srcId="{D7265703-1C97-F34F-82BB-C6D0F403D708}" destId="{D51C4047-AB1F-1C45-9648-319FB508AFBC}" srcOrd="0" destOrd="0" presId="urn:microsoft.com/office/officeart/2005/8/layout/pyramid1"/>
    <dgm:cxn modelId="{023D63C6-EFD0-684C-95E3-9D0ABCFDD18D}" type="presOf" srcId="{8C2D350F-ADD1-F047-BFD2-8C90F3AEDD75}" destId="{C0882A21-DAA5-3F42-A279-FBB8F9EC5C6E}" srcOrd="0" destOrd="0" presId="urn:microsoft.com/office/officeart/2005/8/layout/pyramid1"/>
    <dgm:cxn modelId="{82F0CADB-51F2-7A43-9C04-4F686E2D3757}" type="presOf" srcId="{E6C612DE-1AE8-6B41-B8D6-B1DE4864AA4A}" destId="{969D66C0-703F-484A-B2B2-511D7271182F}" srcOrd="1" destOrd="0" presId="urn:microsoft.com/office/officeart/2005/8/layout/pyramid1"/>
    <dgm:cxn modelId="{D4CEABE0-678C-104D-9646-C6EB7B395F5A}" type="presOf" srcId="{6AA4BEAD-4C07-2E44-8CED-3B62A44D8010}" destId="{1EAB2D09-4D11-5F44-9C91-BAEAEB92164A}" srcOrd="1" destOrd="0" presId="urn:microsoft.com/office/officeart/2005/8/layout/pyramid1"/>
    <dgm:cxn modelId="{564CACE2-E6C2-7E4C-AC2C-D04D05594DEF}" type="presOf" srcId="{6AA4BEAD-4C07-2E44-8CED-3B62A44D8010}" destId="{524CACBC-DFAB-C449-AC09-D4C8F2268E97}" srcOrd="0" destOrd="0" presId="urn:microsoft.com/office/officeart/2005/8/layout/pyramid1"/>
    <dgm:cxn modelId="{3B6AB9F7-44EB-084F-A049-B4746CFB36FE}" srcId="{D7265703-1C97-F34F-82BB-C6D0F403D708}" destId="{E6C612DE-1AE8-6B41-B8D6-B1DE4864AA4A}" srcOrd="3" destOrd="0" parTransId="{0DA8C342-4C65-FE4F-8823-A1A084A03CA0}" sibTransId="{87653DB9-D9EB-F744-B96E-0501B8601059}"/>
    <dgm:cxn modelId="{EF1FCBF0-D755-BD4D-9F1C-E9E2188AE5BE}" type="presParOf" srcId="{D51C4047-AB1F-1C45-9648-319FB508AFBC}" destId="{81D4EFB8-4EA1-F245-8306-67190378D9FF}" srcOrd="0" destOrd="0" presId="urn:microsoft.com/office/officeart/2005/8/layout/pyramid1"/>
    <dgm:cxn modelId="{A87B3C98-E3BF-A143-9199-BA4135D306DB}" type="presParOf" srcId="{81D4EFB8-4EA1-F245-8306-67190378D9FF}" destId="{524CACBC-DFAB-C449-AC09-D4C8F2268E97}" srcOrd="0" destOrd="0" presId="urn:microsoft.com/office/officeart/2005/8/layout/pyramid1"/>
    <dgm:cxn modelId="{4A7DC28F-3B43-6347-83E9-8C8EECC7329E}" type="presParOf" srcId="{81D4EFB8-4EA1-F245-8306-67190378D9FF}" destId="{1EAB2D09-4D11-5F44-9C91-BAEAEB92164A}" srcOrd="1" destOrd="0" presId="urn:microsoft.com/office/officeart/2005/8/layout/pyramid1"/>
    <dgm:cxn modelId="{3938E2CA-3D5E-4048-BE47-748A9D1A78C6}" type="presParOf" srcId="{D51C4047-AB1F-1C45-9648-319FB508AFBC}" destId="{705442D2-E300-8F42-822C-B6C60122D202}" srcOrd="1" destOrd="0" presId="urn:microsoft.com/office/officeart/2005/8/layout/pyramid1"/>
    <dgm:cxn modelId="{9F016450-FF5C-EC4A-A33F-0E7504A08E11}" type="presParOf" srcId="{705442D2-E300-8F42-822C-B6C60122D202}" destId="{71F157AF-FE68-904D-A834-0B4760BA6699}" srcOrd="0" destOrd="0" presId="urn:microsoft.com/office/officeart/2005/8/layout/pyramid1"/>
    <dgm:cxn modelId="{513415F7-E1D0-4B49-9A86-0A26B344368D}" type="presParOf" srcId="{705442D2-E300-8F42-822C-B6C60122D202}" destId="{62270C60-319C-5A47-BCED-443D1108C6D4}" srcOrd="1" destOrd="0" presId="urn:microsoft.com/office/officeart/2005/8/layout/pyramid1"/>
    <dgm:cxn modelId="{609433EC-5E5D-4D48-80FE-24FBC8B6258A}" type="presParOf" srcId="{D51C4047-AB1F-1C45-9648-319FB508AFBC}" destId="{BFD5B890-4926-8E49-9BCE-B0AEA1C50CAD}" srcOrd="2" destOrd="0" presId="urn:microsoft.com/office/officeart/2005/8/layout/pyramid1"/>
    <dgm:cxn modelId="{FF01061A-4E07-6946-A3B7-7230A48DDA5B}" type="presParOf" srcId="{BFD5B890-4926-8E49-9BCE-B0AEA1C50CAD}" destId="{C0882A21-DAA5-3F42-A279-FBB8F9EC5C6E}" srcOrd="0" destOrd="0" presId="urn:microsoft.com/office/officeart/2005/8/layout/pyramid1"/>
    <dgm:cxn modelId="{C0928E67-C8D0-6844-A259-33CDE466D998}" type="presParOf" srcId="{BFD5B890-4926-8E49-9BCE-B0AEA1C50CAD}" destId="{EFA96636-7373-3A4D-94C1-087D2B2AA807}" srcOrd="1" destOrd="0" presId="urn:microsoft.com/office/officeart/2005/8/layout/pyramid1"/>
    <dgm:cxn modelId="{8347F20B-B67B-1847-912A-D270E21B667C}" type="presParOf" srcId="{D51C4047-AB1F-1C45-9648-319FB508AFBC}" destId="{8C49C6F6-DE89-0E40-9D87-D4454F77C802}" srcOrd="3" destOrd="0" presId="urn:microsoft.com/office/officeart/2005/8/layout/pyramid1"/>
    <dgm:cxn modelId="{A60412DA-CEE2-A74B-9DE1-9E9B0046B083}" type="presParOf" srcId="{8C49C6F6-DE89-0E40-9D87-D4454F77C802}" destId="{32984EF7-615E-0549-AF7C-ED4D9F6B9680}" srcOrd="0" destOrd="0" presId="urn:microsoft.com/office/officeart/2005/8/layout/pyramid1"/>
    <dgm:cxn modelId="{8CA6E0E7-9B84-2B42-BE5A-315271B170F6}" type="presParOf" srcId="{8C49C6F6-DE89-0E40-9D87-D4454F77C802}" destId="{969D66C0-703F-484A-B2B2-511D7271182F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B72819-7A66-424D-A02E-E4A4C1C669B0}" type="doc">
      <dgm:prSet loTypeId="urn:microsoft.com/office/officeart/2005/8/layout/hList7" loCatId="" qsTypeId="urn:microsoft.com/office/officeart/2005/8/quickstyle/simple1" qsCatId="simple" csTypeId="urn:microsoft.com/office/officeart/2005/8/colors/accent1_2" csCatId="accent1" phldr="1"/>
      <dgm:spPr/>
    </dgm:pt>
    <dgm:pt modelId="{FF2929CF-9F37-CF46-81A9-C2159D1D041C}">
      <dgm:prSet phldrT="[Text]" custT="1"/>
      <dgm:spPr/>
      <dgm:t>
        <a:bodyPr/>
        <a:lstStyle/>
        <a:p>
          <a:r>
            <a:rPr lang="el-GR" sz="2200" b="1" dirty="0"/>
            <a:t>ΛΕΙΤΟΥΡΓΙΚΑ ΑΝΤΙΒΑΡΑ</a:t>
          </a:r>
          <a:endParaRPr lang="en-US" sz="2200" b="1" dirty="0"/>
        </a:p>
      </dgm:t>
    </dgm:pt>
    <dgm:pt modelId="{2125F3D5-5DC6-3F4F-B8CB-B2220D62BABA}" type="parTrans" cxnId="{B5750C44-C59E-0946-8ABA-173725FEB14B}">
      <dgm:prSet/>
      <dgm:spPr/>
      <dgm:t>
        <a:bodyPr/>
        <a:lstStyle/>
        <a:p>
          <a:endParaRPr lang="en-US"/>
        </a:p>
      </dgm:t>
    </dgm:pt>
    <dgm:pt modelId="{B81729C7-2F0F-CF48-95AB-E4D288DA5881}" type="sibTrans" cxnId="{B5750C44-C59E-0946-8ABA-173725FEB14B}">
      <dgm:prSet/>
      <dgm:spPr/>
      <dgm:t>
        <a:bodyPr/>
        <a:lstStyle/>
        <a:p>
          <a:endParaRPr lang="en-US"/>
        </a:p>
      </dgm:t>
    </dgm:pt>
    <dgm:pt modelId="{088D3CCA-DEA4-4B42-A2CF-3D963A20789C}">
      <dgm:prSet phldrT="[Text]" custT="1"/>
      <dgm:spPr/>
      <dgm:t>
        <a:bodyPr/>
        <a:lstStyle/>
        <a:p>
          <a:r>
            <a:rPr lang="el-GR" sz="2400" b="1" dirty="0"/>
            <a:t>ΤΥΡΑΝΝΙΑ ΠΛΕΙΟΨΗΦΙΑΣ</a:t>
          </a:r>
          <a:endParaRPr lang="en-US" sz="2400" b="1" dirty="0"/>
        </a:p>
      </dgm:t>
    </dgm:pt>
    <dgm:pt modelId="{D51007BD-2377-BF46-91E3-1FA640EEADB2}" type="parTrans" cxnId="{38E68B19-DA0A-6E4A-B3C3-87121C6B558D}">
      <dgm:prSet/>
      <dgm:spPr/>
      <dgm:t>
        <a:bodyPr/>
        <a:lstStyle/>
        <a:p>
          <a:endParaRPr lang="en-US"/>
        </a:p>
      </dgm:t>
    </dgm:pt>
    <dgm:pt modelId="{113BF441-7170-FD41-992A-A08D959F1173}" type="sibTrans" cxnId="{38E68B19-DA0A-6E4A-B3C3-87121C6B558D}">
      <dgm:prSet/>
      <dgm:spPr/>
      <dgm:t>
        <a:bodyPr/>
        <a:lstStyle/>
        <a:p>
          <a:endParaRPr lang="en-US"/>
        </a:p>
      </dgm:t>
    </dgm:pt>
    <dgm:pt modelId="{0E2D8308-726C-CF4F-82E7-4E1A8C49A76C}">
      <dgm:prSet phldrT="[Text]" custT="1"/>
      <dgm:spPr/>
      <dgm:t>
        <a:bodyPr/>
        <a:lstStyle/>
        <a:p>
          <a:r>
            <a:rPr lang="el-GR" sz="2400" b="1" dirty="0"/>
            <a:t>ΘΕΣΜΙΚΑ ΑΝΤΙΒΑΡΑ</a:t>
          </a:r>
          <a:endParaRPr lang="en-US" sz="2400" b="1" dirty="0"/>
        </a:p>
      </dgm:t>
    </dgm:pt>
    <dgm:pt modelId="{3844263F-C119-A646-A6B7-C038D2A39917}" type="parTrans" cxnId="{122B278C-0908-3A49-8595-364D3B5C8294}">
      <dgm:prSet/>
      <dgm:spPr/>
      <dgm:t>
        <a:bodyPr/>
        <a:lstStyle/>
        <a:p>
          <a:endParaRPr lang="en-US"/>
        </a:p>
      </dgm:t>
    </dgm:pt>
    <dgm:pt modelId="{4591CF1D-E5C3-964A-8EFB-BF098CA4EEBF}" type="sibTrans" cxnId="{122B278C-0908-3A49-8595-364D3B5C8294}">
      <dgm:prSet/>
      <dgm:spPr/>
      <dgm:t>
        <a:bodyPr/>
        <a:lstStyle/>
        <a:p>
          <a:endParaRPr lang="en-US"/>
        </a:p>
      </dgm:t>
    </dgm:pt>
    <dgm:pt modelId="{D11718CC-B692-4D40-9EA4-50417B9F0ABF}" type="pres">
      <dgm:prSet presAssocID="{E5B72819-7A66-424D-A02E-E4A4C1C669B0}" presName="Name0" presStyleCnt="0">
        <dgm:presLayoutVars>
          <dgm:dir/>
          <dgm:resizeHandles val="exact"/>
        </dgm:presLayoutVars>
      </dgm:prSet>
      <dgm:spPr/>
    </dgm:pt>
    <dgm:pt modelId="{1075D85A-AD72-9349-96CE-E33BFF77D6B0}" type="pres">
      <dgm:prSet presAssocID="{E5B72819-7A66-424D-A02E-E4A4C1C669B0}" presName="fgShape" presStyleLbl="fgShp" presStyleIdx="0" presStyleCnt="1"/>
      <dgm:spPr/>
    </dgm:pt>
    <dgm:pt modelId="{F15D2F2C-40C2-2541-86D0-CF72056CC7E9}" type="pres">
      <dgm:prSet presAssocID="{E5B72819-7A66-424D-A02E-E4A4C1C669B0}" presName="linComp" presStyleCnt="0"/>
      <dgm:spPr/>
    </dgm:pt>
    <dgm:pt modelId="{C0970EBC-4DE2-1646-B9CC-682300BEAF11}" type="pres">
      <dgm:prSet presAssocID="{FF2929CF-9F37-CF46-81A9-C2159D1D041C}" presName="compNode" presStyleCnt="0"/>
      <dgm:spPr/>
    </dgm:pt>
    <dgm:pt modelId="{FBD44A44-363C-C34C-A454-891F82C3FB8D}" type="pres">
      <dgm:prSet presAssocID="{FF2929CF-9F37-CF46-81A9-C2159D1D041C}" presName="bkgdShape" presStyleLbl="node1" presStyleIdx="0" presStyleCnt="3"/>
      <dgm:spPr/>
    </dgm:pt>
    <dgm:pt modelId="{126B526E-B7D1-A24E-AEDB-00A8DFD4EF26}" type="pres">
      <dgm:prSet presAssocID="{FF2929CF-9F37-CF46-81A9-C2159D1D041C}" presName="nodeTx" presStyleLbl="node1" presStyleIdx="0" presStyleCnt="3">
        <dgm:presLayoutVars>
          <dgm:bulletEnabled val="1"/>
        </dgm:presLayoutVars>
      </dgm:prSet>
      <dgm:spPr/>
    </dgm:pt>
    <dgm:pt modelId="{32ECFAC4-C7A6-B74D-B19F-CFE5D2521EC2}" type="pres">
      <dgm:prSet presAssocID="{FF2929CF-9F37-CF46-81A9-C2159D1D041C}" presName="invisiNode" presStyleLbl="node1" presStyleIdx="0" presStyleCnt="3"/>
      <dgm:spPr/>
    </dgm:pt>
    <dgm:pt modelId="{E038A92B-39F6-6842-B0F3-196EFD6CC6C8}" type="pres">
      <dgm:prSet presAssocID="{FF2929CF-9F37-CF46-81A9-C2159D1D041C}" presName="imagNode" presStyleLbl="fgImgPlace1" presStyleIdx="0" presStyleCnt="3" custFlipVert="0" custScaleX="100802" custScaleY="921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DE1D0DCD-0CEC-9F4D-9AC4-70CDC55C5E09}" type="pres">
      <dgm:prSet presAssocID="{B81729C7-2F0F-CF48-95AB-E4D288DA5881}" presName="sibTrans" presStyleLbl="sibTrans2D1" presStyleIdx="0" presStyleCnt="0"/>
      <dgm:spPr/>
    </dgm:pt>
    <dgm:pt modelId="{B2F50289-41B6-204C-92E6-0F3FA053A5B8}" type="pres">
      <dgm:prSet presAssocID="{088D3CCA-DEA4-4B42-A2CF-3D963A20789C}" presName="compNode" presStyleCnt="0"/>
      <dgm:spPr/>
    </dgm:pt>
    <dgm:pt modelId="{1800770C-45C6-A04D-A717-BB517EC46606}" type="pres">
      <dgm:prSet presAssocID="{088D3CCA-DEA4-4B42-A2CF-3D963A20789C}" presName="bkgdShape" presStyleLbl="node1" presStyleIdx="1" presStyleCnt="3"/>
      <dgm:spPr/>
    </dgm:pt>
    <dgm:pt modelId="{7AA13530-8F09-3342-8987-424AA02BA5C7}" type="pres">
      <dgm:prSet presAssocID="{088D3CCA-DEA4-4B42-A2CF-3D963A20789C}" presName="nodeTx" presStyleLbl="node1" presStyleIdx="1" presStyleCnt="3">
        <dgm:presLayoutVars>
          <dgm:bulletEnabled val="1"/>
        </dgm:presLayoutVars>
      </dgm:prSet>
      <dgm:spPr/>
    </dgm:pt>
    <dgm:pt modelId="{D3D667BB-E26C-7442-9086-FC34085E0112}" type="pres">
      <dgm:prSet presAssocID="{088D3CCA-DEA4-4B42-A2CF-3D963A20789C}" presName="invisiNode" presStyleLbl="node1" presStyleIdx="1" presStyleCnt="3"/>
      <dgm:spPr/>
    </dgm:pt>
    <dgm:pt modelId="{80735291-F692-BA43-9362-9CE67EA2AEDD}" type="pres">
      <dgm:prSet presAssocID="{088D3CCA-DEA4-4B42-A2CF-3D963A20789C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C6A039D-1025-664A-BA09-6D0D0A0A4B54}" type="pres">
      <dgm:prSet presAssocID="{113BF441-7170-FD41-992A-A08D959F1173}" presName="sibTrans" presStyleLbl="sibTrans2D1" presStyleIdx="0" presStyleCnt="0"/>
      <dgm:spPr/>
    </dgm:pt>
    <dgm:pt modelId="{17D30908-F167-5E4E-8A52-F5E9AD99696E}" type="pres">
      <dgm:prSet presAssocID="{0E2D8308-726C-CF4F-82E7-4E1A8C49A76C}" presName="compNode" presStyleCnt="0"/>
      <dgm:spPr/>
    </dgm:pt>
    <dgm:pt modelId="{35231BA0-4FB3-5440-A088-85B11F458839}" type="pres">
      <dgm:prSet presAssocID="{0E2D8308-726C-CF4F-82E7-4E1A8C49A76C}" presName="bkgdShape" presStyleLbl="node1" presStyleIdx="2" presStyleCnt="3"/>
      <dgm:spPr/>
    </dgm:pt>
    <dgm:pt modelId="{E3B1D3B6-8A54-BC40-B64F-FBAB258BCD95}" type="pres">
      <dgm:prSet presAssocID="{0E2D8308-726C-CF4F-82E7-4E1A8C49A76C}" presName="nodeTx" presStyleLbl="node1" presStyleIdx="2" presStyleCnt="3">
        <dgm:presLayoutVars>
          <dgm:bulletEnabled val="1"/>
        </dgm:presLayoutVars>
      </dgm:prSet>
      <dgm:spPr/>
    </dgm:pt>
    <dgm:pt modelId="{EE0C724C-AC3A-114D-A32B-C4FEAB65F515}" type="pres">
      <dgm:prSet presAssocID="{0E2D8308-726C-CF4F-82E7-4E1A8C49A76C}" presName="invisiNode" presStyleLbl="node1" presStyleIdx="2" presStyleCnt="3"/>
      <dgm:spPr/>
    </dgm:pt>
    <dgm:pt modelId="{2B5CA891-A9A8-BF4D-9D06-0CE1603D580B}" type="pres">
      <dgm:prSet presAssocID="{0E2D8308-726C-CF4F-82E7-4E1A8C49A76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</dgm:ptLst>
  <dgm:cxnLst>
    <dgm:cxn modelId="{52B06013-3614-A045-A2A2-329AD305C591}" type="presOf" srcId="{088D3CCA-DEA4-4B42-A2CF-3D963A20789C}" destId="{7AA13530-8F09-3342-8987-424AA02BA5C7}" srcOrd="1" destOrd="0" presId="urn:microsoft.com/office/officeart/2005/8/layout/hList7"/>
    <dgm:cxn modelId="{38E68B19-DA0A-6E4A-B3C3-87121C6B558D}" srcId="{E5B72819-7A66-424D-A02E-E4A4C1C669B0}" destId="{088D3CCA-DEA4-4B42-A2CF-3D963A20789C}" srcOrd="1" destOrd="0" parTransId="{D51007BD-2377-BF46-91E3-1FA640EEADB2}" sibTransId="{113BF441-7170-FD41-992A-A08D959F1173}"/>
    <dgm:cxn modelId="{B00AC03C-D59C-E247-8415-ECC7E97304B2}" type="presOf" srcId="{FF2929CF-9F37-CF46-81A9-C2159D1D041C}" destId="{FBD44A44-363C-C34C-A454-891F82C3FB8D}" srcOrd="0" destOrd="0" presId="urn:microsoft.com/office/officeart/2005/8/layout/hList7"/>
    <dgm:cxn modelId="{F81A8740-DC90-4746-B759-A1B6192D2A0B}" type="presOf" srcId="{0E2D8308-726C-CF4F-82E7-4E1A8C49A76C}" destId="{35231BA0-4FB3-5440-A088-85B11F458839}" srcOrd="0" destOrd="0" presId="urn:microsoft.com/office/officeart/2005/8/layout/hList7"/>
    <dgm:cxn modelId="{60919942-1390-BA40-A1F2-AB8F00124963}" type="presOf" srcId="{FF2929CF-9F37-CF46-81A9-C2159D1D041C}" destId="{126B526E-B7D1-A24E-AEDB-00A8DFD4EF26}" srcOrd="1" destOrd="0" presId="urn:microsoft.com/office/officeart/2005/8/layout/hList7"/>
    <dgm:cxn modelId="{B5750C44-C59E-0946-8ABA-173725FEB14B}" srcId="{E5B72819-7A66-424D-A02E-E4A4C1C669B0}" destId="{FF2929CF-9F37-CF46-81A9-C2159D1D041C}" srcOrd="0" destOrd="0" parTransId="{2125F3D5-5DC6-3F4F-B8CB-B2220D62BABA}" sibTransId="{B81729C7-2F0F-CF48-95AB-E4D288DA5881}"/>
    <dgm:cxn modelId="{B2DD277B-2AC8-104F-B79F-FB5E1ADDD945}" type="presOf" srcId="{113BF441-7170-FD41-992A-A08D959F1173}" destId="{7C6A039D-1025-664A-BA09-6D0D0A0A4B54}" srcOrd="0" destOrd="0" presId="urn:microsoft.com/office/officeart/2005/8/layout/hList7"/>
    <dgm:cxn modelId="{2DBD387F-B2E1-1F4A-8596-3321252A54EF}" type="presOf" srcId="{088D3CCA-DEA4-4B42-A2CF-3D963A20789C}" destId="{1800770C-45C6-A04D-A717-BB517EC46606}" srcOrd="0" destOrd="0" presId="urn:microsoft.com/office/officeart/2005/8/layout/hList7"/>
    <dgm:cxn modelId="{122B278C-0908-3A49-8595-364D3B5C8294}" srcId="{E5B72819-7A66-424D-A02E-E4A4C1C669B0}" destId="{0E2D8308-726C-CF4F-82E7-4E1A8C49A76C}" srcOrd="2" destOrd="0" parTransId="{3844263F-C119-A646-A6B7-C038D2A39917}" sibTransId="{4591CF1D-E5C3-964A-8EFB-BF098CA4EEBF}"/>
    <dgm:cxn modelId="{A57AC29F-FBA6-8F4F-ACA7-731E7490FEBA}" type="presOf" srcId="{0E2D8308-726C-CF4F-82E7-4E1A8C49A76C}" destId="{E3B1D3B6-8A54-BC40-B64F-FBAB258BCD95}" srcOrd="1" destOrd="0" presId="urn:microsoft.com/office/officeart/2005/8/layout/hList7"/>
    <dgm:cxn modelId="{978D4CAB-5D80-F24B-975D-BA3A47F60F24}" type="presOf" srcId="{B81729C7-2F0F-CF48-95AB-E4D288DA5881}" destId="{DE1D0DCD-0CEC-9F4D-9AC4-70CDC55C5E09}" srcOrd="0" destOrd="0" presId="urn:microsoft.com/office/officeart/2005/8/layout/hList7"/>
    <dgm:cxn modelId="{CECAD4FE-51A8-BF4F-8A74-90646B457CE7}" type="presOf" srcId="{E5B72819-7A66-424D-A02E-E4A4C1C669B0}" destId="{D11718CC-B692-4D40-9EA4-50417B9F0ABF}" srcOrd="0" destOrd="0" presId="urn:microsoft.com/office/officeart/2005/8/layout/hList7"/>
    <dgm:cxn modelId="{036F5A49-9B4E-4B4A-BC74-C822186701EC}" type="presParOf" srcId="{D11718CC-B692-4D40-9EA4-50417B9F0ABF}" destId="{1075D85A-AD72-9349-96CE-E33BFF77D6B0}" srcOrd="0" destOrd="0" presId="urn:microsoft.com/office/officeart/2005/8/layout/hList7"/>
    <dgm:cxn modelId="{B54BB89C-A881-AF4C-BEA4-36B5B33F01A7}" type="presParOf" srcId="{D11718CC-B692-4D40-9EA4-50417B9F0ABF}" destId="{F15D2F2C-40C2-2541-86D0-CF72056CC7E9}" srcOrd="1" destOrd="0" presId="urn:microsoft.com/office/officeart/2005/8/layout/hList7"/>
    <dgm:cxn modelId="{5C68BC3C-EA66-5142-AA9C-AE4350EC3AA7}" type="presParOf" srcId="{F15D2F2C-40C2-2541-86D0-CF72056CC7E9}" destId="{C0970EBC-4DE2-1646-B9CC-682300BEAF11}" srcOrd="0" destOrd="0" presId="urn:microsoft.com/office/officeart/2005/8/layout/hList7"/>
    <dgm:cxn modelId="{1E3DC1C8-9138-EE45-BD6F-48A8DDACBC62}" type="presParOf" srcId="{C0970EBC-4DE2-1646-B9CC-682300BEAF11}" destId="{FBD44A44-363C-C34C-A454-891F82C3FB8D}" srcOrd="0" destOrd="0" presId="urn:microsoft.com/office/officeart/2005/8/layout/hList7"/>
    <dgm:cxn modelId="{D09B87C3-7ED8-994B-A3AF-CB1ECB7CA733}" type="presParOf" srcId="{C0970EBC-4DE2-1646-B9CC-682300BEAF11}" destId="{126B526E-B7D1-A24E-AEDB-00A8DFD4EF26}" srcOrd="1" destOrd="0" presId="urn:microsoft.com/office/officeart/2005/8/layout/hList7"/>
    <dgm:cxn modelId="{B08097E1-D35E-5743-B5D4-4E0C03D1CA47}" type="presParOf" srcId="{C0970EBC-4DE2-1646-B9CC-682300BEAF11}" destId="{32ECFAC4-C7A6-B74D-B19F-CFE5D2521EC2}" srcOrd="2" destOrd="0" presId="urn:microsoft.com/office/officeart/2005/8/layout/hList7"/>
    <dgm:cxn modelId="{A3E2B1C4-04B5-AF44-B8D0-6AEF513F23D8}" type="presParOf" srcId="{C0970EBC-4DE2-1646-B9CC-682300BEAF11}" destId="{E038A92B-39F6-6842-B0F3-196EFD6CC6C8}" srcOrd="3" destOrd="0" presId="urn:microsoft.com/office/officeart/2005/8/layout/hList7"/>
    <dgm:cxn modelId="{B97099F5-01E5-B54D-92F0-3CF117CF4CFE}" type="presParOf" srcId="{F15D2F2C-40C2-2541-86D0-CF72056CC7E9}" destId="{DE1D0DCD-0CEC-9F4D-9AC4-70CDC55C5E09}" srcOrd="1" destOrd="0" presId="urn:microsoft.com/office/officeart/2005/8/layout/hList7"/>
    <dgm:cxn modelId="{74000D21-5934-244E-9AD2-791A6F14DEC4}" type="presParOf" srcId="{F15D2F2C-40C2-2541-86D0-CF72056CC7E9}" destId="{B2F50289-41B6-204C-92E6-0F3FA053A5B8}" srcOrd="2" destOrd="0" presId="urn:microsoft.com/office/officeart/2005/8/layout/hList7"/>
    <dgm:cxn modelId="{4FF76A42-8B50-1C48-B6F3-2D88E50A12B2}" type="presParOf" srcId="{B2F50289-41B6-204C-92E6-0F3FA053A5B8}" destId="{1800770C-45C6-A04D-A717-BB517EC46606}" srcOrd="0" destOrd="0" presId="urn:microsoft.com/office/officeart/2005/8/layout/hList7"/>
    <dgm:cxn modelId="{56597BFB-7041-F24B-9D85-1030A626805F}" type="presParOf" srcId="{B2F50289-41B6-204C-92E6-0F3FA053A5B8}" destId="{7AA13530-8F09-3342-8987-424AA02BA5C7}" srcOrd="1" destOrd="0" presId="urn:microsoft.com/office/officeart/2005/8/layout/hList7"/>
    <dgm:cxn modelId="{DCD6E727-BBA7-2648-AED0-494FAB81D827}" type="presParOf" srcId="{B2F50289-41B6-204C-92E6-0F3FA053A5B8}" destId="{D3D667BB-E26C-7442-9086-FC34085E0112}" srcOrd="2" destOrd="0" presId="urn:microsoft.com/office/officeart/2005/8/layout/hList7"/>
    <dgm:cxn modelId="{B7CF7C15-43CD-5C4C-9872-935213248492}" type="presParOf" srcId="{B2F50289-41B6-204C-92E6-0F3FA053A5B8}" destId="{80735291-F692-BA43-9362-9CE67EA2AEDD}" srcOrd="3" destOrd="0" presId="urn:microsoft.com/office/officeart/2005/8/layout/hList7"/>
    <dgm:cxn modelId="{62CB5525-613F-544B-B00E-FD139396DF05}" type="presParOf" srcId="{F15D2F2C-40C2-2541-86D0-CF72056CC7E9}" destId="{7C6A039D-1025-664A-BA09-6D0D0A0A4B54}" srcOrd="3" destOrd="0" presId="urn:microsoft.com/office/officeart/2005/8/layout/hList7"/>
    <dgm:cxn modelId="{6F38B3B5-0045-5C45-8444-E52EEAF319FE}" type="presParOf" srcId="{F15D2F2C-40C2-2541-86D0-CF72056CC7E9}" destId="{17D30908-F167-5E4E-8A52-F5E9AD99696E}" srcOrd="4" destOrd="0" presId="urn:microsoft.com/office/officeart/2005/8/layout/hList7"/>
    <dgm:cxn modelId="{413DFF71-763B-344A-AB25-2CC06C01617B}" type="presParOf" srcId="{17D30908-F167-5E4E-8A52-F5E9AD99696E}" destId="{35231BA0-4FB3-5440-A088-85B11F458839}" srcOrd="0" destOrd="0" presId="urn:microsoft.com/office/officeart/2005/8/layout/hList7"/>
    <dgm:cxn modelId="{C11C7B6A-D0FD-6248-B17A-ADF9AC0842BC}" type="presParOf" srcId="{17D30908-F167-5E4E-8A52-F5E9AD99696E}" destId="{E3B1D3B6-8A54-BC40-B64F-FBAB258BCD95}" srcOrd="1" destOrd="0" presId="urn:microsoft.com/office/officeart/2005/8/layout/hList7"/>
    <dgm:cxn modelId="{FDE46890-8979-C641-9123-8CC54F1FA7E3}" type="presParOf" srcId="{17D30908-F167-5E4E-8A52-F5E9AD99696E}" destId="{EE0C724C-AC3A-114D-A32B-C4FEAB65F515}" srcOrd="2" destOrd="0" presId="urn:microsoft.com/office/officeart/2005/8/layout/hList7"/>
    <dgm:cxn modelId="{DDF4BB22-6D2C-D840-94C9-190F68E9AE1F}" type="presParOf" srcId="{17D30908-F167-5E4E-8A52-F5E9AD99696E}" destId="{2B5CA891-A9A8-BF4D-9D06-0CE1603D580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0A0D4-294A-C341-B8AD-9637EE3AAA08}">
      <dsp:nvSpPr>
        <dsp:cNvPr id="0" name=""/>
        <dsp:cNvSpPr/>
      </dsp:nvSpPr>
      <dsp:spPr>
        <a:xfrm rot="5400000">
          <a:off x="1608714" y="988534"/>
          <a:ext cx="1545990" cy="1863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821DF-FE24-3D43-A57A-E5A8568BDD9E}">
      <dsp:nvSpPr>
        <dsp:cNvPr id="0" name=""/>
        <dsp:cNvSpPr/>
      </dsp:nvSpPr>
      <dsp:spPr>
        <a:xfrm>
          <a:off x="1285239" y="1438"/>
          <a:ext cx="3428325" cy="1242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/>
            <a:t>της μαζικής ισότητας </a:t>
          </a:r>
          <a:endParaRPr lang="en-US" sz="3100" b="1" kern="1200" dirty="0"/>
        </a:p>
      </dsp:txBody>
      <dsp:txXfrm>
        <a:off x="1321628" y="37827"/>
        <a:ext cx="3355547" cy="1169639"/>
      </dsp:txXfrm>
    </dsp:sp>
    <dsp:sp modelId="{B02EB667-8C60-DC43-BE78-8E5AEA4F4475}">
      <dsp:nvSpPr>
        <dsp:cNvPr id="0" name=""/>
        <dsp:cNvSpPr/>
      </dsp:nvSpPr>
      <dsp:spPr>
        <a:xfrm rot="5400000">
          <a:off x="1608714" y="2541556"/>
          <a:ext cx="1545990" cy="1863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6E874-7517-574C-8285-3B62185EECC5}">
      <dsp:nvSpPr>
        <dsp:cNvPr id="0" name=""/>
        <dsp:cNvSpPr/>
      </dsp:nvSpPr>
      <dsp:spPr>
        <a:xfrm>
          <a:off x="1280165" y="1554460"/>
          <a:ext cx="3438472" cy="1242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/>
            <a:t>της ελευθερίας </a:t>
          </a:r>
          <a:endParaRPr lang="en-US" sz="3100" b="1" kern="1200" dirty="0"/>
        </a:p>
      </dsp:txBody>
      <dsp:txXfrm>
        <a:off x="1316554" y="1590849"/>
        <a:ext cx="3365694" cy="1169639"/>
      </dsp:txXfrm>
    </dsp:sp>
    <dsp:sp modelId="{9FD2BD06-B94F-E342-BBFF-3E8A393D47EF}">
      <dsp:nvSpPr>
        <dsp:cNvPr id="0" name=""/>
        <dsp:cNvSpPr/>
      </dsp:nvSpPr>
      <dsp:spPr>
        <a:xfrm>
          <a:off x="2387616" y="3318067"/>
          <a:ext cx="4370240" cy="1863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25431-E921-E845-99CB-FC97B762FC6D}">
      <dsp:nvSpPr>
        <dsp:cNvPr id="0" name=""/>
        <dsp:cNvSpPr/>
      </dsp:nvSpPr>
      <dsp:spPr>
        <a:xfrm>
          <a:off x="1259842" y="3107481"/>
          <a:ext cx="3479120" cy="1242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/>
            <a:t>και της κυριαρχίας του δήμου </a:t>
          </a:r>
          <a:endParaRPr lang="en-US" sz="3100" b="1" kern="1200" dirty="0"/>
        </a:p>
      </dsp:txBody>
      <dsp:txXfrm>
        <a:off x="1296231" y="3143870"/>
        <a:ext cx="3406342" cy="1169639"/>
      </dsp:txXfrm>
    </dsp:sp>
    <dsp:sp modelId="{B26C399C-6800-0543-81A6-984ED4A003E1}">
      <dsp:nvSpPr>
        <dsp:cNvPr id="0" name=""/>
        <dsp:cNvSpPr/>
      </dsp:nvSpPr>
      <dsp:spPr>
        <a:xfrm rot="16200000">
          <a:off x="5991516" y="2541556"/>
          <a:ext cx="1545990" cy="1863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BA672-6012-2F48-9D4E-993217552427}">
      <dsp:nvSpPr>
        <dsp:cNvPr id="0" name=""/>
        <dsp:cNvSpPr/>
      </dsp:nvSpPr>
      <dsp:spPr>
        <a:xfrm>
          <a:off x="5422291" y="3107481"/>
          <a:ext cx="3919826" cy="12424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/>
            <a:t>στη νομοθετική </a:t>
          </a:r>
          <a:endParaRPr lang="en-US" sz="3100" b="1" kern="1200" dirty="0"/>
        </a:p>
      </dsp:txBody>
      <dsp:txXfrm>
        <a:off x="5458680" y="3143870"/>
        <a:ext cx="3847048" cy="1169639"/>
      </dsp:txXfrm>
    </dsp:sp>
    <dsp:sp modelId="{6CDE850F-28EB-1E43-9AA6-6C8D04F42430}">
      <dsp:nvSpPr>
        <dsp:cNvPr id="0" name=""/>
        <dsp:cNvSpPr/>
      </dsp:nvSpPr>
      <dsp:spPr>
        <a:xfrm rot="16200000">
          <a:off x="5991516" y="988534"/>
          <a:ext cx="1545990" cy="1863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046E4-C040-9E42-95AF-FA85DF1834AA}">
      <dsp:nvSpPr>
        <dsp:cNvPr id="0" name=""/>
        <dsp:cNvSpPr/>
      </dsp:nvSpPr>
      <dsp:spPr>
        <a:xfrm>
          <a:off x="5493409" y="1554460"/>
          <a:ext cx="3777590" cy="12424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/>
            <a:t>στην εκτελεστική και </a:t>
          </a:r>
          <a:endParaRPr lang="en-US" sz="3100" b="1" kern="1200" dirty="0"/>
        </a:p>
      </dsp:txBody>
      <dsp:txXfrm>
        <a:off x="5529798" y="1590849"/>
        <a:ext cx="3704812" cy="1169639"/>
      </dsp:txXfrm>
    </dsp:sp>
    <dsp:sp modelId="{C17B275A-3C71-D342-8CF8-431F746F825F}">
      <dsp:nvSpPr>
        <dsp:cNvPr id="0" name=""/>
        <dsp:cNvSpPr/>
      </dsp:nvSpPr>
      <dsp:spPr>
        <a:xfrm>
          <a:off x="5579768" y="1438"/>
          <a:ext cx="3604873" cy="1242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/>
            <a:t>στη δικαστική εξουσία </a:t>
          </a:r>
          <a:endParaRPr lang="en-US" sz="3100" b="1" kern="1200" dirty="0"/>
        </a:p>
      </dsp:txBody>
      <dsp:txXfrm>
        <a:off x="5616157" y="37827"/>
        <a:ext cx="3532095" cy="1169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4715B-E7A1-C246-A4E7-5AED1799CF0D}">
      <dsp:nvSpPr>
        <dsp:cNvPr id="0" name=""/>
        <dsp:cNvSpPr/>
      </dsp:nvSpPr>
      <dsp:spPr>
        <a:xfrm>
          <a:off x="87616" y="4589"/>
          <a:ext cx="4937659" cy="1214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«η πολιτεία»</a:t>
          </a:r>
          <a:endParaRPr lang="en-US" sz="3200" b="1" kern="1200" dirty="0"/>
        </a:p>
      </dsp:txBody>
      <dsp:txXfrm>
        <a:off x="694835" y="4589"/>
        <a:ext cx="3723222" cy="1214437"/>
      </dsp:txXfrm>
    </dsp:sp>
    <dsp:sp modelId="{3B367F2C-0E51-FB49-AB2B-7853DA85A0DF}">
      <dsp:nvSpPr>
        <dsp:cNvPr id="0" name=""/>
        <dsp:cNvSpPr/>
      </dsp:nvSpPr>
      <dsp:spPr>
        <a:xfrm>
          <a:off x="87616" y="1389048"/>
          <a:ext cx="5006366" cy="1214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η «δημοκρατία»</a:t>
          </a:r>
          <a:endParaRPr lang="en-US" sz="3200" b="1" kern="1200" dirty="0"/>
        </a:p>
      </dsp:txBody>
      <dsp:txXfrm>
        <a:off x="694835" y="1389048"/>
        <a:ext cx="3791929" cy="1214437"/>
      </dsp:txXfrm>
    </dsp:sp>
    <dsp:sp modelId="{2781A785-28AB-F242-9F10-9EED3B8B8DFE}">
      <dsp:nvSpPr>
        <dsp:cNvPr id="0" name=""/>
        <dsp:cNvSpPr/>
      </dsp:nvSpPr>
      <dsp:spPr>
        <a:xfrm>
          <a:off x="87616" y="2773506"/>
          <a:ext cx="5006366" cy="1214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ή «τιμιοκρατία», όπως χαρακτηρίζεται ακριβώς στα «Ηθικά Νικομάχεια».</a:t>
          </a:r>
          <a:endParaRPr lang="en-US" sz="2400" b="1" kern="1200" dirty="0"/>
        </a:p>
      </dsp:txBody>
      <dsp:txXfrm>
        <a:off x="694835" y="2773506"/>
        <a:ext cx="3791929" cy="1214437"/>
      </dsp:txXfrm>
    </dsp:sp>
    <dsp:sp modelId="{72539CFF-B431-6245-B569-48BCF809F0D6}">
      <dsp:nvSpPr>
        <dsp:cNvPr id="0" name=""/>
        <dsp:cNvSpPr/>
      </dsp:nvSpPr>
      <dsp:spPr>
        <a:xfrm>
          <a:off x="87616" y="4157965"/>
          <a:ext cx="5006366" cy="1394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Είναι το σύστημα άσκησης εξουσίας, όπου </a:t>
          </a:r>
          <a:r>
            <a:rPr lang="el-GR" sz="2000" b="1" u="none" kern="1200" dirty="0"/>
            <a:t>οι πολίτες αποκτούν δικαιώματα και υποχρεώσεις</a:t>
          </a:r>
          <a:r>
            <a:rPr lang="el-GR" sz="2000" b="1" kern="1200" dirty="0"/>
            <a:t>… (</a:t>
          </a:r>
          <a:r>
            <a:rPr lang="el-GR" sz="2000" b="1" i="1" kern="1200" dirty="0"/>
            <a:t>Ηθικά Νικομάχεια</a:t>
          </a:r>
          <a:r>
            <a:rPr lang="el-GR" sz="2000" b="1" kern="1200" dirty="0"/>
            <a:t> </a:t>
          </a:r>
          <a:r>
            <a:rPr lang="en-GB" sz="2000" b="1" kern="1200" dirty="0"/>
            <a:t>III</a:t>
          </a:r>
          <a:r>
            <a:rPr lang="el-GR" sz="2000" b="1" kern="1200" dirty="0"/>
            <a:t> 12 1160 33 κ.ε.). </a:t>
          </a:r>
          <a:endParaRPr lang="en-US" sz="2000" b="1" kern="1200" dirty="0"/>
        </a:p>
      </dsp:txBody>
      <dsp:txXfrm>
        <a:off x="784940" y="4157965"/>
        <a:ext cx="3611719" cy="1394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DFD26-899C-EC4E-929C-ABEC6251BF32}">
      <dsp:nvSpPr>
        <dsp:cNvPr id="0" name=""/>
        <dsp:cNvSpPr/>
      </dsp:nvSpPr>
      <dsp:spPr>
        <a:xfrm>
          <a:off x="0" y="0"/>
          <a:ext cx="5181600" cy="5557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200" kern="1200" dirty="0"/>
            <a:t>Η </a:t>
          </a:r>
          <a:r>
            <a:rPr lang="el-GR" sz="4200" b="1" kern="1200" dirty="0"/>
            <a:t>πολιτεία</a:t>
          </a:r>
          <a:r>
            <a:rPr lang="el-GR" sz="4200" kern="1200" dirty="0"/>
            <a:t> υφίσταται όταν: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200" kern="1200" dirty="0"/>
            <a:t> «</a:t>
          </a:r>
          <a:r>
            <a:rPr lang="el-GR" sz="4200" b="1" kern="1200" dirty="0"/>
            <a:t>οι πολλοί ασκούν την εξουσία αποβλέποντας στο κοινό συμφέρον</a:t>
          </a:r>
          <a:r>
            <a:rPr lang="el-GR" sz="4200" kern="1200" dirty="0"/>
            <a:t>». (Πολιτικά </a:t>
          </a:r>
          <a:r>
            <a:rPr lang="en-US" sz="4200" kern="1200" dirty="0"/>
            <a:t>III</a:t>
          </a:r>
          <a:r>
            <a:rPr lang="el-GR" sz="4200" kern="1200" dirty="0"/>
            <a:t> 7 1279</a:t>
          </a:r>
          <a:r>
            <a:rPr lang="en-US" sz="4200" kern="1200" dirty="0"/>
            <a:t>a</a:t>
          </a:r>
          <a:r>
            <a:rPr lang="el-GR" sz="4200" kern="1200" dirty="0"/>
            <a:t>).</a:t>
          </a:r>
          <a:endParaRPr lang="en-US" sz="4200" kern="1200" dirty="0"/>
        </a:p>
      </dsp:txBody>
      <dsp:txXfrm>
        <a:off x="0" y="0"/>
        <a:ext cx="5181600" cy="5557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CA8A9-DB73-6743-AEE2-837B76A895F5}">
      <dsp:nvSpPr>
        <dsp:cNvPr id="0" name=""/>
        <dsp:cNvSpPr/>
      </dsp:nvSpPr>
      <dsp:spPr>
        <a:xfrm>
          <a:off x="0" y="0"/>
          <a:ext cx="8359648" cy="12382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Για τον </a:t>
          </a:r>
          <a:r>
            <a:rPr lang="el-GR" sz="3600" b="1" kern="1200" dirty="0"/>
            <a:t>Αριστοτέλη</a:t>
          </a:r>
          <a:r>
            <a:rPr lang="el-GR" sz="2900" kern="1200" dirty="0"/>
            <a:t> οι </a:t>
          </a:r>
          <a:r>
            <a:rPr lang="el-GR" sz="2900" b="1" kern="1200" dirty="0"/>
            <a:t>δημοκρατίες</a:t>
          </a:r>
          <a:r>
            <a:rPr lang="el-GR" sz="2900" kern="1200" dirty="0"/>
            <a:t> ξεχωρίζουν μεταξύ τους κυρίως </a:t>
          </a:r>
          <a:r>
            <a:rPr lang="el-GR" sz="2900" b="0" kern="1200" dirty="0"/>
            <a:t>ανάλογα </a:t>
          </a:r>
          <a:r>
            <a:rPr lang="el-GR" sz="2900" kern="1200" dirty="0"/>
            <a:t>με:</a:t>
          </a:r>
          <a:endParaRPr lang="en-US" sz="2900" kern="1200" dirty="0"/>
        </a:p>
      </dsp:txBody>
      <dsp:txXfrm>
        <a:off x="36267" y="36267"/>
        <a:ext cx="6918868" cy="1165697"/>
      </dsp:txXfrm>
    </dsp:sp>
    <dsp:sp modelId="{CE31B9E4-B199-D64F-A008-ECE1182904BC}">
      <dsp:nvSpPr>
        <dsp:cNvPr id="0" name=""/>
        <dsp:cNvSpPr/>
      </dsp:nvSpPr>
      <dsp:spPr>
        <a:xfrm>
          <a:off x="700120" y="1463363"/>
          <a:ext cx="8359648" cy="12382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την κοινωνική σύνθεση</a:t>
          </a:r>
          <a:endParaRPr lang="en-US" sz="4000" b="1" kern="1200" dirty="0"/>
        </a:p>
      </dsp:txBody>
      <dsp:txXfrm>
        <a:off x="736387" y="1499630"/>
        <a:ext cx="6782143" cy="1165697"/>
      </dsp:txXfrm>
    </dsp:sp>
    <dsp:sp modelId="{0550A8EC-74B2-8B46-9CBB-B0EBE4EC0999}">
      <dsp:nvSpPr>
        <dsp:cNvPr id="0" name=""/>
        <dsp:cNvSpPr/>
      </dsp:nvSpPr>
      <dsp:spPr>
        <a:xfrm>
          <a:off x="1389791" y="2844800"/>
          <a:ext cx="8359648" cy="14020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τις </a:t>
          </a:r>
          <a:r>
            <a:rPr lang="el-GR" sz="3200" b="1" kern="1200" dirty="0"/>
            <a:t>διάφορες θεσμικές προϋποθέσεις, όπως υποστήριξη της πολιτικής συμμετοχής</a:t>
          </a:r>
          <a:endParaRPr lang="en-US" sz="3200" b="1" kern="1200" dirty="0"/>
        </a:p>
      </dsp:txBody>
      <dsp:txXfrm>
        <a:off x="1430857" y="2885866"/>
        <a:ext cx="6782994" cy="1319954"/>
      </dsp:txXfrm>
    </dsp:sp>
    <dsp:sp modelId="{23DF5A8B-3362-6C4A-B1E0-2D7D8D87C74D}">
      <dsp:nvSpPr>
        <dsp:cNvPr id="0" name=""/>
        <dsp:cNvSpPr/>
      </dsp:nvSpPr>
      <dsp:spPr>
        <a:xfrm>
          <a:off x="2089911" y="4390091"/>
          <a:ext cx="8359648" cy="12382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με τη διαφορά μεταξύ της διακυβέρνησης από το νόμο και της επικυριαρχίας της ψήφου επί του νόμου. (Πολιτικά </a:t>
          </a:r>
          <a:r>
            <a:rPr lang="en-US" sz="2800" b="1" kern="1200" dirty="0"/>
            <a:t>IV</a:t>
          </a:r>
          <a:r>
            <a:rPr lang="el-GR" sz="2800" b="1" kern="1200" dirty="0"/>
            <a:t>6, </a:t>
          </a:r>
          <a:r>
            <a:rPr lang="en-US" sz="2800" b="1" kern="1200" dirty="0"/>
            <a:t>VI</a:t>
          </a:r>
          <a:r>
            <a:rPr lang="el-GR" sz="2800" b="1" kern="1200" dirty="0"/>
            <a:t>4). </a:t>
          </a:r>
          <a:endParaRPr lang="en-US" sz="2800" b="1" kern="1200" dirty="0"/>
        </a:p>
      </dsp:txBody>
      <dsp:txXfrm>
        <a:off x="2126178" y="4426358"/>
        <a:ext cx="6782143" cy="1165697"/>
      </dsp:txXfrm>
    </dsp:sp>
    <dsp:sp modelId="{087AAA51-D9B0-2F4A-AA36-5820E886CC22}">
      <dsp:nvSpPr>
        <dsp:cNvPr id="0" name=""/>
        <dsp:cNvSpPr/>
      </dsp:nvSpPr>
      <dsp:spPr>
        <a:xfrm>
          <a:off x="7554797" y="948372"/>
          <a:ext cx="804850" cy="8048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735888" y="948372"/>
        <a:ext cx="442668" cy="605650"/>
      </dsp:txXfrm>
    </dsp:sp>
    <dsp:sp modelId="{8E288670-885E-7C43-B26F-7DADDFBB1251}">
      <dsp:nvSpPr>
        <dsp:cNvPr id="0" name=""/>
        <dsp:cNvSpPr/>
      </dsp:nvSpPr>
      <dsp:spPr>
        <a:xfrm>
          <a:off x="8254918" y="2411736"/>
          <a:ext cx="804850" cy="8048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36009" y="2411736"/>
        <a:ext cx="442668" cy="605650"/>
      </dsp:txXfrm>
    </dsp:sp>
    <dsp:sp modelId="{4DCB2063-743F-7C4F-BA07-A164A56C84EF}">
      <dsp:nvSpPr>
        <dsp:cNvPr id="0" name=""/>
        <dsp:cNvSpPr/>
      </dsp:nvSpPr>
      <dsp:spPr>
        <a:xfrm>
          <a:off x="8944589" y="3875100"/>
          <a:ext cx="804850" cy="80485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125680" y="3875100"/>
        <a:ext cx="442668" cy="605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B8943-1667-DF43-B67A-4E304A3C8C92}">
      <dsp:nvSpPr>
        <dsp:cNvPr id="0" name=""/>
        <dsp:cNvSpPr/>
      </dsp:nvSpPr>
      <dsp:spPr>
        <a:xfrm>
          <a:off x="2590800" y="2451890"/>
          <a:ext cx="1417808" cy="492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065"/>
              </a:lnTo>
              <a:lnTo>
                <a:pt x="1417808" y="246065"/>
              </a:lnTo>
              <a:lnTo>
                <a:pt x="1417808" y="49213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07CBD-EB72-7144-B1C7-F83980A95352}">
      <dsp:nvSpPr>
        <dsp:cNvPr id="0" name=""/>
        <dsp:cNvSpPr/>
      </dsp:nvSpPr>
      <dsp:spPr>
        <a:xfrm>
          <a:off x="1171742" y="2451890"/>
          <a:ext cx="1419057" cy="489624"/>
        </a:xfrm>
        <a:custGeom>
          <a:avLst/>
          <a:gdLst/>
          <a:ahLst/>
          <a:cxnLst/>
          <a:rect l="0" t="0" r="0" b="0"/>
          <a:pathLst>
            <a:path>
              <a:moveTo>
                <a:pt x="1419057" y="0"/>
              </a:moveTo>
              <a:lnTo>
                <a:pt x="1419057" y="243558"/>
              </a:lnTo>
              <a:lnTo>
                <a:pt x="0" y="243558"/>
              </a:lnTo>
              <a:lnTo>
                <a:pt x="0" y="48962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9FB39-F56B-C745-9E18-390AF9BAA6BA}">
      <dsp:nvSpPr>
        <dsp:cNvPr id="0" name=""/>
        <dsp:cNvSpPr/>
      </dsp:nvSpPr>
      <dsp:spPr>
        <a:xfrm>
          <a:off x="1221560" y="1280148"/>
          <a:ext cx="2738479" cy="1171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ΔΗΜΟΣΙΟΓΡΑΦΟΙ</a:t>
          </a:r>
          <a:endParaRPr lang="en-GB" sz="2400" b="1" kern="1200" dirty="0"/>
        </a:p>
      </dsp:txBody>
      <dsp:txXfrm>
        <a:off x="1221560" y="1280148"/>
        <a:ext cx="2738479" cy="1171742"/>
      </dsp:txXfrm>
    </dsp:sp>
    <dsp:sp modelId="{2D68180F-DF6E-1648-8F45-0BB38B5E37AC}">
      <dsp:nvSpPr>
        <dsp:cNvPr id="0" name=""/>
        <dsp:cNvSpPr/>
      </dsp:nvSpPr>
      <dsp:spPr>
        <a:xfrm>
          <a:off x="0" y="2941514"/>
          <a:ext cx="2343484" cy="11717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ΠΟΛΙΤΙΚΟΙ</a:t>
          </a:r>
          <a:endParaRPr lang="en-GB" sz="2400" b="1" kern="1200" dirty="0"/>
        </a:p>
      </dsp:txBody>
      <dsp:txXfrm>
        <a:off x="0" y="2941514"/>
        <a:ext cx="2343484" cy="1171742"/>
      </dsp:txXfrm>
    </dsp:sp>
    <dsp:sp modelId="{0C01C7FE-6E0E-3A46-8358-4A1801FF2C32}">
      <dsp:nvSpPr>
        <dsp:cNvPr id="0" name=""/>
        <dsp:cNvSpPr/>
      </dsp:nvSpPr>
      <dsp:spPr>
        <a:xfrm>
          <a:off x="2836865" y="2944022"/>
          <a:ext cx="2343484" cy="117174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ΚΟΙΝΗ ΓΝΩΜΗ</a:t>
          </a:r>
          <a:endParaRPr lang="en-GB" sz="2400" b="1" kern="1200" dirty="0"/>
        </a:p>
      </dsp:txBody>
      <dsp:txXfrm>
        <a:off x="2836865" y="2944022"/>
        <a:ext cx="2343484" cy="11717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43F90-7189-0840-941C-2F450D0DEEEA}">
      <dsp:nvSpPr>
        <dsp:cNvPr id="0" name=""/>
        <dsp:cNvSpPr/>
      </dsp:nvSpPr>
      <dsp:spPr>
        <a:xfrm>
          <a:off x="4621" y="67189"/>
          <a:ext cx="4040906" cy="1616362"/>
        </a:xfrm>
        <a:prstGeom prst="homePlat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κοινωνικό</a:t>
          </a:r>
          <a:endParaRPr lang="en-GB" sz="3200" b="1" kern="1200" dirty="0"/>
        </a:p>
      </dsp:txBody>
      <dsp:txXfrm>
        <a:off x="4621" y="67189"/>
        <a:ext cx="3636816" cy="1616362"/>
      </dsp:txXfrm>
    </dsp:sp>
    <dsp:sp modelId="{7D7A1815-CB2E-6245-9E9F-70538CC3D808}">
      <dsp:nvSpPr>
        <dsp:cNvPr id="0" name=""/>
        <dsp:cNvSpPr/>
      </dsp:nvSpPr>
      <dsp:spPr>
        <a:xfrm>
          <a:off x="3237346" y="67189"/>
          <a:ext cx="4040906" cy="161636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ιστορικό</a:t>
          </a:r>
          <a:endParaRPr lang="en-GB" sz="3200" b="1" kern="1200" dirty="0"/>
        </a:p>
      </dsp:txBody>
      <dsp:txXfrm>
        <a:off x="4045527" y="67189"/>
        <a:ext cx="2424544" cy="1616362"/>
      </dsp:txXfrm>
    </dsp:sp>
    <dsp:sp modelId="{81D407F0-C5EA-054E-89DC-CF32DF283B53}">
      <dsp:nvSpPr>
        <dsp:cNvPr id="0" name=""/>
        <dsp:cNvSpPr/>
      </dsp:nvSpPr>
      <dsp:spPr>
        <a:xfrm>
          <a:off x="6470072" y="67189"/>
          <a:ext cx="4040906" cy="1616362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b="1" kern="1200" dirty="0"/>
            <a:t>φιλοσοφικό περιεχόμενο</a:t>
          </a:r>
          <a:endParaRPr lang="en-GB" sz="3300" b="1" kern="1200" dirty="0"/>
        </a:p>
      </dsp:txBody>
      <dsp:txXfrm>
        <a:off x="7278253" y="67189"/>
        <a:ext cx="2424544" cy="16163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05D8E-90B5-0D4F-AE33-8D4DC68D511E}">
      <dsp:nvSpPr>
        <dsp:cNvPr id="0" name=""/>
        <dsp:cNvSpPr/>
      </dsp:nvSpPr>
      <dsp:spPr>
        <a:xfrm>
          <a:off x="13176" y="678522"/>
          <a:ext cx="2530976" cy="299429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στην κουλτούρα</a:t>
          </a:r>
          <a:endParaRPr lang="en-GB" sz="2800" b="1" kern="1200" dirty="0"/>
        </a:p>
      </dsp:txBody>
      <dsp:txXfrm>
        <a:off x="87306" y="752652"/>
        <a:ext cx="2382716" cy="2846032"/>
      </dsp:txXfrm>
    </dsp:sp>
    <dsp:sp modelId="{8A689E33-9E1A-5349-AEC3-C07E6A0DA631}">
      <dsp:nvSpPr>
        <dsp:cNvPr id="0" name=""/>
        <dsp:cNvSpPr/>
      </dsp:nvSpPr>
      <dsp:spPr>
        <a:xfrm>
          <a:off x="2797250" y="1861827"/>
          <a:ext cx="536566" cy="627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2797250" y="1987363"/>
        <a:ext cx="375596" cy="376610"/>
      </dsp:txXfrm>
    </dsp:sp>
    <dsp:sp modelId="{F5BF08E8-8906-C44C-BD6D-A385E7606AA7}">
      <dsp:nvSpPr>
        <dsp:cNvPr id="0" name=""/>
        <dsp:cNvSpPr/>
      </dsp:nvSpPr>
      <dsp:spPr>
        <a:xfrm>
          <a:off x="3556543" y="678522"/>
          <a:ext cx="2530976" cy="299429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και την πολιτική</a:t>
          </a:r>
          <a:endParaRPr lang="en-GB" sz="3200" b="1" kern="1200" dirty="0"/>
        </a:p>
      </dsp:txBody>
      <dsp:txXfrm>
        <a:off x="3630673" y="752652"/>
        <a:ext cx="2382716" cy="2846032"/>
      </dsp:txXfrm>
    </dsp:sp>
    <dsp:sp modelId="{60AED446-FB2B-B849-BF23-799B7D70129F}">
      <dsp:nvSpPr>
        <dsp:cNvPr id="0" name=""/>
        <dsp:cNvSpPr/>
      </dsp:nvSpPr>
      <dsp:spPr>
        <a:xfrm>
          <a:off x="6340617" y="1861827"/>
          <a:ext cx="536566" cy="627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6340617" y="1987363"/>
        <a:ext cx="375596" cy="376610"/>
      </dsp:txXfrm>
    </dsp:sp>
    <dsp:sp modelId="{082292E8-0ADA-DC4D-9D39-8A82D3431B79}">
      <dsp:nvSpPr>
        <dsp:cNvPr id="0" name=""/>
        <dsp:cNvSpPr/>
      </dsp:nvSpPr>
      <dsp:spPr>
        <a:xfrm>
          <a:off x="7099909" y="729352"/>
          <a:ext cx="2530976" cy="289263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δηλαδή στο εποικοδόμημα</a:t>
          </a:r>
          <a:endParaRPr lang="en-GB" sz="3200" b="1" kern="1200" dirty="0"/>
        </a:p>
      </dsp:txBody>
      <dsp:txXfrm>
        <a:off x="7174039" y="803482"/>
        <a:ext cx="2382716" cy="27443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CACBC-DFAB-C449-AC09-D4C8F2268E97}">
      <dsp:nvSpPr>
        <dsp:cNvPr id="0" name=""/>
        <dsp:cNvSpPr/>
      </dsp:nvSpPr>
      <dsp:spPr>
        <a:xfrm>
          <a:off x="3616523" y="0"/>
          <a:ext cx="2411015" cy="1087834"/>
        </a:xfrm>
        <a:prstGeom prst="trapezoid">
          <a:avLst>
            <a:gd name="adj" fmla="val 110817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b="1" kern="1200" dirty="0"/>
        </a:p>
      </dsp:txBody>
      <dsp:txXfrm>
        <a:off x="3616523" y="0"/>
        <a:ext cx="2411015" cy="1087834"/>
      </dsp:txXfrm>
    </dsp:sp>
    <dsp:sp modelId="{71F157AF-FE68-904D-A834-0B4760BA6699}">
      <dsp:nvSpPr>
        <dsp:cNvPr id="0" name=""/>
        <dsp:cNvSpPr/>
      </dsp:nvSpPr>
      <dsp:spPr>
        <a:xfrm>
          <a:off x="2411015" y="1087834"/>
          <a:ext cx="4822031" cy="1087834"/>
        </a:xfrm>
        <a:prstGeom prst="trapezoid">
          <a:avLst>
            <a:gd name="adj" fmla="val 110817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ΠΟΛΙΤΙΚΗ</a:t>
          </a:r>
          <a:endParaRPr lang="en-GB" sz="3200" b="1" kern="1200" dirty="0"/>
        </a:p>
      </dsp:txBody>
      <dsp:txXfrm>
        <a:off x="3254871" y="1087834"/>
        <a:ext cx="3134320" cy="1087834"/>
      </dsp:txXfrm>
    </dsp:sp>
    <dsp:sp modelId="{C0882A21-DAA5-3F42-A279-FBB8F9EC5C6E}">
      <dsp:nvSpPr>
        <dsp:cNvPr id="0" name=""/>
        <dsp:cNvSpPr/>
      </dsp:nvSpPr>
      <dsp:spPr>
        <a:xfrm>
          <a:off x="1205507" y="2175669"/>
          <a:ext cx="7233047" cy="1087834"/>
        </a:xfrm>
        <a:prstGeom prst="trapezoid">
          <a:avLst>
            <a:gd name="adj" fmla="val 110817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ΚΟΥΛΤΟΥΡΑ</a:t>
          </a:r>
          <a:endParaRPr lang="en-GB" sz="3200" b="1" kern="1200" dirty="0"/>
        </a:p>
      </dsp:txBody>
      <dsp:txXfrm>
        <a:off x="2471291" y="2175669"/>
        <a:ext cx="4701480" cy="1087834"/>
      </dsp:txXfrm>
    </dsp:sp>
    <dsp:sp modelId="{32984EF7-615E-0549-AF7C-ED4D9F6B9680}">
      <dsp:nvSpPr>
        <dsp:cNvPr id="0" name=""/>
        <dsp:cNvSpPr/>
      </dsp:nvSpPr>
      <dsp:spPr>
        <a:xfrm>
          <a:off x="0" y="3263503"/>
          <a:ext cx="9644063" cy="1087834"/>
        </a:xfrm>
        <a:prstGeom prst="trapezoid">
          <a:avLst>
            <a:gd name="adj" fmla="val 110817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400" b="1" kern="1200"/>
            <a:t>ΕΠΟΙΚΟΔΟΜΗΜΑ</a:t>
          </a:r>
          <a:endParaRPr lang="en-GB" sz="6400" b="1" kern="1200" dirty="0"/>
        </a:p>
      </dsp:txBody>
      <dsp:txXfrm>
        <a:off x="1687711" y="3263503"/>
        <a:ext cx="6268640" cy="10878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44A44-363C-C34C-A454-891F82C3FB8D}">
      <dsp:nvSpPr>
        <dsp:cNvPr id="0" name=""/>
        <dsp:cNvSpPr/>
      </dsp:nvSpPr>
      <dsp:spPr>
        <a:xfrm>
          <a:off x="1164" y="0"/>
          <a:ext cx="181100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/>
            <a:t>ΛΕΙΤΟΥΡΓΙΚΑ ΑΝΤΙΒΑΡΑ</a:t>
          </a:r>
          <a:endParaRPr lang="en-US" sz="2200" b="1" kern="1200" dirty="0"/>
        </a:p>
      </dsp:txBody>
      <dsp:txXfrm>
        <a:off x="1164" y="1740535"/>
        <a:ext cx="1811008" cy="1740535"/>
      </dsp:txXfrm>
    </dsp:sp>
    <dsp:sp modelId="{E038A92B-39F6-6842-B0F3-196EFD6CC6C8}">
      <dsp:nvSpPr>
        <dsp:cNvPr id="0" name=""/>
        <dsp:cNvSpPr/>
      </dsp:nvSpPr>
      <dsp:spPr>
        <a:xfrm>
          <a:off x="176360" y="317598"/>
          <a:ext cx="1460616" cy="13359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0770C-45C6-A04D-A717-BB517EC46606}">
      <dsp:nvSpPr>
        <dsp:cNvPr id="0" name=""/>
        <dsp:cNvSpPr/>
      </dsp:nvSpPr>
      <dsp:spPr>
        <a:xfrm>
          <a:off x="1866503" y="0"/>
          <a:ext cx="181100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ΤΥΡΑΝΝΙΑ ΠΛΕΙΟΨΗΦΙΑΣ</a:t>
          </a:r>
          <a:endParaRPr lang="en-US" sz="2400" b="1" kern="1200" dirty="0"/>
        </a:p>
      </dsp:txBody>
      <dsp:txXfrm>
        <a:off x="1866503" y="1740535"/>
        <a:ext cx="1811008" cy="1740535"/>
      </dsp:txXfrm>
    </dsp:sp>
    <dsp:sp modelId="{80735291-F692-BA43-9362-9CE67EA2AEDD}">
      <dsp:nvSpPr>
        <dsp:cNvPr id="0" name=""/>
        <dsp:cNvSpPr/>
      </dsp:nvSpPr>
      <dsp:spPr>
        <a:xfrm>
          <a:off x="2047509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31BA0-4FB3-5440-A088-85B11F458839}">
      <dsp:nvSpPr>
        <dsp:cNvPr id="0" name=""/>
        <dsp:cNvSpPr/>
      </dsp:nvSpPr>
      <dsp:spPr>
        <a:xfrm>
          <a:off x="3731842" y="0"/>
          <a:ext cx="181100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ΘΕΣΜΙΚΑ ΑΝΤΙΒΑΡΑ</a:t>
          </a:r>
          <a:endParaRPr lang="en-US" sz="2400" b="1" kern="1200" dirty="0"/>
        </a:p>
      </dsp:txBody>
      <dsp:txXfrm>
        <a:off x="3731842" y="1740535"/>
        <a:ext cx="1811008" cy="1740535"/>
      </dsp:txXfrm>
    </dsp:sp>
    <dsp:sp modelId="{2B5CA891-A9A8-BF4D-9D06-0CE1603D580B}">
      <dsp:nvSpPr>
        <dsp:cNvPr id="0" name=""/>
        <dsp:cNvSpPr/>
      </dsp:nvSpPr>
      <dsp:spPr>
        <a:xfrm>
          <a:off x="3912848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5D85A-AD72-9349-96CE-E33BFF77D6B0}">
      <dsp:nvSpPr>
        <dsp:cNvPr id="0" name=""/>
        <dsp:cNvSpPr/>
      </dsp:nvSpPr>
      <dsp:spPr>
        <a:xfrm>
          <a:off x="221760" y="3481070"/>
          <a:ext cx="5100493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C7C50-BD33-9440-9A07-FC0224B0C0D7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1AF4A-19ED-A249-A53E-6E4F5012D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3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1AF4A-19ED-A249-A53E-6E4F5012D3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0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1AF4A-19ED-A249-A53E-6E4F5012D3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Να σημειωθεί ότι το έργο του Ντε Τοκβίλ διαμορφώνεται σε ένα έντονο κοινωνικό και πολιτικό πλαίσιο στις ΗΠΑ: Την εποχή που η Αμερικανική Κοινωνία είναι διχασμένη σε Βόρειους και Νότιους εξαιτίας του μεγάλου ζητήματος του δουλεμπορίου.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1AF4A-19ED-A249-A53E-6E4F5012D38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6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*Η ομοσπονδιακή κρατική οργάνωση που εμφατικά τονίζει ο Τοκβίλ,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είναι προφανές ότι αναφέρεται στο νεοσύστατο στο Αμερικανικό Κράτος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και κυρίως στην Πολιτειακή δομή και οργάνωσή του.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1AF4A-19ED-A249-A53E-6E4F5012D38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8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370AA-B851-F341-AAA6-9CB4CF3FB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D2369-2328-D44B-8515-1D4AB257D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5EA1D-9CDB-8D40-9B9C-5FB83B40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524B-5363-CA4E-8101-1196B1A507A1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205EC-9B42-A840-87E8-DC981EFE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65895-8887-3942-9286-27CE30DB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2FFB-E172-2A4A-8445-7DFC7685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E928-095B-8D4D-933C-907D6209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3BEF6-B350-5049-9771-831582F4F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42D03-7A61-B540-A0A6-0F64F9C6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524B-5363-CA4E-8101-1196B1A507A1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F3E5E-111B-D141-949B-94F5028F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A5614-4250-B448-BE18-08A33C3F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2FFB-E172-2A4A-8445-7DFC7685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7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1926D-1E55-AC4B-8A3C-2484075FE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02BAD-7644-1E42-B87C-193E23EDC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37919-5BE3-E94F-AE13-49A47B31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524B-5363-CA4E-8101-1196B1A507A1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7AFE8-1492-C145-8912-FC48CD31B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C2082-4DEF-1F47-A9C9-5E4F475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2FFB-E172-2A4A-8445-7DFC7685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1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51F9-DCD8-2D4F-A8F8-D5CF58A1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40452-351E-2E4E-8E8C-7D33EC853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1B59B-06D9-9240-A715-0FD8C8CD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524B-5363-CA4E-8101-1196B1A507A1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A3C2E-D5AD-E04F-9FB6-7774C2DEA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5A4D7-14F8-0F45-B527-7994C763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2FFB-E172-2A4A-8445-7DFC7685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0F7E-E36E-3840-B307-AA6A2048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BC4F2-3F06-584E-BE0B-ED275CCC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E4ABD-70C3-3D4C-B8EA-4867A181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524B-5363-CA4E-8101-1196B1A507A1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76FA8-FDDB-3846-90BC-12C19C1F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A98DB-EE13-5F48-A8F4-6C6EBED0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2FFB-E172-2A4A-8445-7DFC7685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8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C035D-18B2-014E-A894-406264DA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1D1E3-D7BE-6E48-AE5B-8A7043E93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AAA6F-CD8F-2C4F-A173-CA7B3E581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7B7ED-EDBE-0142-8CEB-055477E1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524B-5363-CA4E-8101-1196B1A507A1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6FA31-2FC7-DB4F-B838-9ADC5A71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A5C48-0076-534F-9074-33DD9BCA2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2FFB-E172-2A4A-8445-7DFC7685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2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F61A-E2B5-9844-BFCD-E94AB3C6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31EEC-0C4A-3845-ADF4-516CE3B02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094F7-C665-F049-9BD8-56A55771E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7AD15-77F5-5542-A28F-3FD69EF43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DF811-D3F1-A244-AA27-C3946C359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304519-DF0D-B149-B40A-82B1025F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524B-5363-CA4E-8101-1196B1A507A1}" type="datetimeFigureOut">
              <a:rPr lang="en-US" smtClean="0"/>
              <a:t>9/26/24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20846-E5EB-D346-899A-91EAD1FC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78B9B-1CAC-7640-8B48-17667A9D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2FFB-E172-2A4A-8445-7DFC7685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1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D57C-F11F-DD42-B47E-300BC75B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B05A7-A23B-AC48-A215-7814FA05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524B-5363-CA4E-8101-1196B1A507A1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60B39-ACE5-524C-99EF-DFF44402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E4271-1E17-7B48-A98D-54C83D1C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2FFB-E172-2A4A-8445-7DFC7685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012EEF-09D4-384B-B844-406CE3E0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524B-5363-CA4E-8101-1196B1A507A1}" type="datetimeFigureOut">
              <a:rPr lang="en-US" smtClean="0"/>
              <a:t>9/26/24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BE5BA-D593-0C45-9666-296938E6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ABD41-8C69-9240-A132-A433CE85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2FFB-E172-2A4A-8445-7DFC7685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6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6984-7C5B-674D-A7FE-4ADDD2E1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A6F6B-570C-D942-A600-7200EC526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AE03F-7716-F046-99C5-D85998F6B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24F66-C237-5E46-9A02-4ACC6452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524B-5363-CA4E-8101-1196B1A507A1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43349-8FC6-8548-9B3F-617758FC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31390-9EAA-FF4A-8BA4-58BC4FFE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2FFB-E172-2A4A-8445-7DFC7685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3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6B5D-95B3-1B4D-BB40-DE943537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73570-4A82-1F42-ACA3-98B299E25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15460-4A4F-9F4E-A771-48EC7FB56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8C5DB-B53D-8E4F-A2C6-7720241A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524B-5363-CA4E-8101-1196B1A507A1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94957-6868-244D-94F7-0CCF1286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D92E1-7FDA-AF40-B1F2-82407149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2FFB-E172-2A4A-8445-7DFC7685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0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1F97B-3C68-5546-9B53-E7E04010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AC289-3B4C-0C4A-A49C-6CA5CCA8A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686C7-29B9-7640-9E95-A74ADA83D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8524B-5363-CA4E-8101-1196B1A507A1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156E9-1DF8-EC44-8C4D-92B19C960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1E39F-69E4-F84D-8A05-0940EAF29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02FFB-E172-2A4A-8445-7DFC76851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2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ollections.nypl.org/items/510d47df-e2e8-a3d9-e040-e00a18064a99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.com/topics/american-revolution/declaration-of-independenc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BC2EF-A00E-2542-A396-6F9613BED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0224"/>
            <a:ext cx="9144000" cy="981308"/>
          </a:xfrm>
        </p:spPr>
        <p:txBody>
          <a:bodyPr>
            <a:normAutofit fontScale="90000"/>
          </a:bodyPr>
          <a:lstStyle/>
          <a:p>
            <a:br>
              <a:rPr lang="el-GR" b="1" dirty="0"/>
            </a:br>
            <a:br>
              <a:rPr lang="el-GR" b="1" dirty="0"/>
            </a:br>
            <a:br>
              <a:rPr lang="el-GR" b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l-GR" sz="3600" b="1" dirty="0"/>
              <a:t>ΜΕΡΟΣ Β΄</a:t>
            </a:r>
            <a:br>
              <a:rPr lang="en-US" sz="3600" dirty="0"/>
            </a:br>
            <a:r>
              <a:rPr lang="el-GR" sz="3600" b="1" dirty="0"/>
              <a:t>Εισαγωγή στη Θεωρία της Δημοκρατίας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B0ADE-7AB0-0D4A-A063-431C6533F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1191"/>
            <a:ext cx="9144000" cy="25982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E8CD6-DAAF-914E-9667-483A0F815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18010"/>
            <a:ext cx="9144000" cy="45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25A3DB5-0769-CB45-A4E9-181D9EA601A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0292904"/>
              </p:ext>
            </p:extLst>
          </p:nvPr>
        </p:nvGraphicFramePr>
        <p:xfrm>
          <a:off x="838200" y="619760"/>
          <a:ext cx="5181600" cy="555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87117E3-48AE-B044-BB58-2224F0C1204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5108480"/>
              </p:ext>
            </p:extLst>
          </p:nvPr>
        </p:nvGraphicFramePr>
        <p:xfrm>
          <a:off x="6172200" y="619760"/>
          <a:ext cx="5181600" cy="555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9983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0A417-44AE-B04B-8D57-5896DCDE8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62000"/>
            <a:ext cx="5181600" cy="5414963"/>
          </a:xfrm>
        </p:spPr>
        <p:txBody>
          <a:bodyPr>
            <a:noAutofit/>
          </a:bodyPr>
          <a:lstStyle/>
          <a:p>
            <a:r>
              <a:rPr lang="el-GR" sz="3200" dirty="0"/>
              <a:t>Ο </a:t>
            </a:r>
            <a:r>
              <a:rPr lang="el-GR" sz="3200" b="1" dirty="0"/>
              <a:t>Αριστοτέλης</a:t>
            </a:r>
            <a:r>
              <a:rPr lang="el-GR" sz="3200" dirty="0"/>
              <a:t> </a:t>
            </a:r>
            <a:r>
              <a:rPr lang="el-GR" sz="3200" b="1" u="sng" dirty="0"/>
              <a:t>απορρίπτει κάθε άλλη εναλλακτική μορφή διακυβέρνησης </a:t>
            </a:r>
          </a:p>
          <a:p>
            <a:pPr>
              <a:buFont typeface="Wingdings" pitchFamily="2" charset="2"/>
              <a:buChar char="ü"/>
            </a:pPr>
            <a:r>
              <a:rPr lang="el-GR" sz="3200" dirty="0"/>
              <a:t>εκτός της </a:t>
            </a:r>
            <a:r>
              <a:rPr lang="el-GR" sz="3200" b="1" dirty="0"/>
              <a:t>δημοκρατίας</a:t>
            </a:r>
            <a:r>
              <a:rPr lang="el-GR" sz="3200" dirty="0"/>
              <a:t>, </a:t>
            </a:r>
          </a:p>
          <a:p>
            <a:r>
              <a:rPr lang="el-GR" sz="3200" dirty="0"/>
              <a:t>όπως για παράδειγμα: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την άποψη της </a:t>
            </a:r>
            <a:r>
              <a:rPr lang="el-GR" sz="3200" b="1" dirty="0"/>
              <a:t>θεϊκής προέλευσης </a:t>
            </a:r>
            <a:r>
              <a:rPr lang="el-GR" sz="3200" dirty="0"/>
              <a:t>της εξουσίας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ή της </a:t>
            </a:r>
            <a:r>
              <a:rPr lang="el-GR" sz="3200" b="1" dirty="0"/>
              <a:t>προέλευσης λόγω καταγωγής</a:t>
            </a:r>
            <a:r>
              <a:rPr lang="el-GR" sz="3200" dirty="0"/>
              <a:t> (</a:t>
            </a:r>
            <a:r>
              <a:rPr lang="en-US" sz="3200" dirty="0"/>
              <a:t>Hoffe</a:t>
            </a:r>
            <a:r>
              <a:rPr lang="el-GR" sz="3200" dirty="0"/>
              <a:t>, 1996:262)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3AD5A-B2AF-A54E-A4B5-384192117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62000"/>
            <a:ext cx="5181600" cy="5414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2400" dirty="0"/>
              <a:t>Η </a:t>
            </a:r>
            <a:r>
              <a:rPr lang="el-GR" sz="2400" b="1" u="sng" dirty="0"/>
              <a:t>δημοκρατία για τον Αριστοτέλη: </a:t>
            </a:r>
            <a:endParaRPr lang="el-GR" sz="2400" dirty="0"/>
          </a:p>
          <a:p>
            <a:pPr>
              <a:lnSpc>
                <a:spcPct val="100000"/>
              </a:lnSpc>
            </a:pPr>
            <a:r>
              <a:rPr lang="el-GR" sz="2400" dirty="0"/>
              <a:t>είναι μια μορφή της πόλης, δηλαδή της </a:t>
            </a:r>
            <a:r>
              <a:rPr lang="el-GR" sz="2400" b="1" dirty="0"/>
              <a:t>πόλης-κράτους</a:t>
            </a:r>
            <a:r>
              <a:rPr lang="el-GR" sz="2400" dirty="0"/>
              <a:t> της ελληνικής αρχαιότητας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καλύτερη από αυτά που συμβαίνουν εκτός πόλης. 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Γιατί εκεί ο άνθρωπος είναι ένα «</a:t>
            </a:r>
            <a:r>
              <a:rPr lang="el-GR" sz="2400" b="1" dirty="0"/>
              <a:t>πολεμοχαρές</a:t>
            </a:r>
            <a:r>
              <a:rPr lang="el-GR" sz="2400" dirty="0"/>
              <a:t>» θηρίο. (Πολιτικά </a:t>
            </a:r>
            <a:r>
              <a:rPr lang="en-US" sz="2400" dirty="0"/>
              <a:t>I</a:t>
            </a:r>
            <a:r>
              <a:rPr lang="el-GR" sz="2400" dirty="0"/>
              <a:t>2 1253 6 κ.ε.). 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Και το χειρότερο είναι ότι εκεί, δηλαδή εκτός πόλης, επικρατεί «</a:t>
            </a:r>
            <a:r>
              <a:rPr lang="el-GR" sz="2400" b="1" dirty="0"/>
              <a:t>ένοπλη αδικία</a:t>
            </a:r>
            <a:r>
              <a:rPr lang="el-GR" sz="2400" dirty="0"/>
              <a:t>». (Πολιτικά </a:t>
            </a:r>
            <a:r>
              <a:rPr lang="en-US" sz="2400" dirty="0"/>
              <a:t>I</a:t>
            </a:r>
            <a:r>
              <a:rPr lang="el-GR" sz="2400" dirty="0"/>
              <a:t>2 1253</a:t>
            </a:r>
            <a:r>
              <a:rPr lang="en-US" sz="2400" dirty="0"/>
              <a:t>a</a:t>
            </a:r>
            <a:r>
              <a:rPr lang="el-GR" sz="2400" dirty="0"/>
              <a:t> 33 6 κ.ε.).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806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43048-7888-544A-9D77-838C7302F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89280"/>
            <a:ext cx="5181600" cy="5587683"/>
          </a:xfrm>
        </p:spPr>
        <p:txBody>
          <a:bodyPr/>
          <a:lstStyle/>
          <a:p>
            <a:r>
              <a:rPr lang="el-GR" dirty="0"/>
              <a:t>Σημαντικό στοιχείο της </a:t>
            </a:r>
            <a:r>
              <a:rPr lang="el-GR" b="1" dirty="0"/>
              <a:t>Αριστοτελικής θεώρησης</a:t>
            </a:r>
            <a:r>
              <a:rPr lang="el-GR" dirty="0"/>
              <a:t> αφορά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στα </a:t>
            </a:r>
            <a:r>
              <a:rPr lang="el-GR" b="1" dirty="0"/>
              <a:t>πλεονεκτήματα </a:t>
            </a:r>
            <a:r>
              <a:rPr lang="el-GR" dirty="0"/>
              <a:t>της «</a:t>
            </a:r>
            <a:r>
              <a:rPr lang="el-GR" b="1" dirty="0"/>
              <a:t>γνώμης των πολλών</a:t>
            </a:r>
            <a:r>
              <a:rPr lang="el-GR" dirty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l-GR" dirty="0"/>
              <a:t>Αυτή η θέση στηρίζεται στην πεποίθηση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ότι η ικανότητα </a:t>
            </a:r>
            <a:r>
              <a:rPr lang="el-GR" b="1" dirty="0"/>
              <a:t>πολιτικής κρίσης </a:t>
            </a:r>
            <a:r>
              <a:rPr lang="el-GR" dirty="0"/>
              <a:t>και </a:t>
            </a:r>
            <a:r>
              <a:rPr lang="el-GR" b="1" dirty="0"/>
              <a:t>αξιολόγησης αυξάνεται με την προσωπική εμπειρία που αποκτάται κατά τη θητεία σε δημόσια αξιώματα</a:t>
            </a:r>
            <a:r>
              <a:rPr lang="el-GR" dirty="0"/>
              <a:t>.  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20021-1015-9248-A44B-B07A64679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89280"/>
            <a:ext cx="5181600" cy="5587683"/>
          </a:xfrm>
        </p:spPr>
        <p:txBody>
          <a:bodyPr/>
          <a:lstStyle/>
          <a:p>
            <a:r>
              <a:rPr lang="el-GR" sz="3200" dirty="0"/>
              <a:t>Επιπλέον στηρίζεται στην θέση ότι: </a:t>
            </a:r>
          </a:p>
          <a:p>
            <a:pPr>
              <a:buFont typeface="Wingdings" pitchFamily="2" charset="2"/>
              <a:buChar char="v"/>
            </a:pPr>
            <a:r>
              <a:rPr lang="el-GR" sz="3200" dirty="0"/>
              <a:t>ένα </a:t>
            </a:r>
            <a:r>
              <a:rPr lang="el-GR" sz="3200" b="1" dirty="0"/>
              <a:t>κράτος</a:t>
            </a:r>
            <a:r>
              <a:rPr lang="el-GR" sz="3200" dirty="0"/>
              <a:t> </a:t>
            </a:r>
          </a:p>
          <a:p>
            <a:r>
              <a:rPr lang="el-GR" sz="3200" dirty="0"/>
              <a:t>όπου πολλοί φτωχοί αποκλείονται από τις δημόσιες υποθέσεις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είναι μια «</a:t>
            </a:r>
            <a:r>
              <a:rPr lang="el-GR" sz="3200" b="1" dirty="0"/>
              <a:t>πόλη γεμάτη εχθρούς</a:t>
            </a:r>
            <a:r>
              <a:rPr lang="el-GR" sz="3200" dirty="0"/>
              <a:t>»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και επομένως </a:t>
            </a:r>
            <a:r>
              <a:rPr lang="el-GR" sz="3200" b="1" dirty="0"/>
              <a:t>ασταθές κράτος</a:t>
            </a:r>
            <a:r>
              <a:rPr lang="el-GR" sz="3200" dirty="0"/>
              <a:t>. (Πολιτικά </a:t>
            </a:r>
            <a:r>
              <a:rPr lang="en-US" sz="3200" dirty="0"/>
              <a:t>III</a:t>
            </a:r>
            <a:r>
              <a:rPr lang="el-GR" sz="3200" dirty="0"/>
              <a:t> 111281</a:t>
            </a:r>
            <a:r>
              <a:rPr lang="en-US" sz="3200" dirty="0"/>
              <a:t>b</a:t>
            </a:r>
            <a:r>
              <a:rPr lang="el-GR" sz="3200" dirty="0"/>
              <a:t>30).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2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8908D-347C-C641-A52C-82F076B27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62000"/>
            <a:ext cx="5181600" cy="5414963"/>
          </a:xfrm>
        </p:spPr>
        <p:txBody>
          <a:bodyPr/>
          <a:lstStyle/>
          <a:p>
            <a:r>
              <a:rPr lang="el-GR" sz="3200" dirty="0"/>
              <a:t>Ο </a:t>
            </a:r>
            <a:r>
              <a:rPr lang="el-GR" sz="3200" b="1" dirty="0"/>
              <a:t>Αριστοτέλης </a:t>
            </a:r>
            <a:r>
              <a:rPr lang="el-GR" sz="3200" dirty="0"/>
              <a:t>θεωρεί ότι: </a:t>
            </a:r>
          </a:p>
          <a:p>
            <a:r>
              <a:rPr lang="el-GR" sz="3200" b="1" dirty="0"/>
              <a:t>η εμπιστοσύνη στη γνώμη των πολλών</a:t>
            </a:r>
            <a:r>
              <a:rPr lang="el-GR" sz="3200" dirty="0"/>
              <a:t> </a:t>
            </a:r>
          </a:p>
          <a:p>
            <a:r>
              <a:rPr lang="el-GR" sz="3200" dirty="0"/>
              <a:t>έχει τις ρίζες της στην υπόθεση ότι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η </a:t>
            </a:r>
            <a:r>
              <a:rPr lang="el-GR" sz="3200" b="1" dirty="0"/>
              <a:t>συλλογική κρίση </a:t>
            </a:r>
            <a:r>
              <a:rPr lang="el-GR" sz="3200" dirty="0"/>
              <a:t>των </a:t>
            </a:r>
            <a:r>
              <a:rPr lang="el-GR" sz="3200" b="1" dirty="0"/>
              <a:t>πολλών</a:t>
            </a:r>
            <a:r>
              <a:rPr lang="el-GR" sz="32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θα μπορούσε να είναι </a:t>
            </a:r>
            <a:r>
              <a:rPr lang="el-GR" sz="3200" b="1" dirty="0"/>
              <a:t>καλύτερη από την κρίση λίγων ατόμων</a:t>
            </a:r>
            <a:r>
              <a:rPr lang="el-GR" sz="3200" dirty="0"/>
              <a:t>.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C49BB7-B50F-B04E-AF82-AFF70E6100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107440"/>
            <a:ext cx="5181600" cy="4135120"/>
          </a:xfrm>
        </p:spPr>
      </p:pic>
    </p:spTree>
    <p:extLst>
      <p:ext uri="{BB962C8B-B14F-4D97-AF65-F5344CB8AC3E}">
        <p14:creationId xmlns:p14="http://schemas.microsoft.com/office/powerpoint/2010/main" val="379799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A7515E2-CCA1-7446-89DD-840B25B6182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4414740"/>
              </p:ext>
            </p:extLst>
          </p:nvPr>
        </p:nvGraphicFramePr>
        <p:xfrm>
          <a:off x="838200" y="548640"/>
          <a:ext cx="10449560" cy="5628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76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D3FA-0737-CD46-A83B-3B580148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635"/>
          </a:xfrm>
        </p:spPr>
        <p:txBody>
          <a:bodyPr>
            <a:normAutofit fontScale="90000"/>
          </a:bodyPr>
          <a:lstStyle/>
          <a:p>
            <a:r>
              <a:rPr lang="el-GR" sz="2400" dirty="0"/>
              <a:t>Ο συνδυασμός αυτός, σύμφωνα με τον </a:t>
            </a:r>
            <a:r>
              <a:rPr lang="en-US" sz="2400" b="1" dirty="0"/>
              <a:t>Schmidt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l-GR" sz="2400" b="1" dirty="0"/>
              <a:t>2004:43</a:t>
            </a:r>
            <a:r>
              <a:rPr lang="el-GR" sz="2400" dirty="0"/>
              <a:t>) επιτρέπει την κατάταξη των δημοκρατικών πολιτευμάτων σε ένα </a:t>
            </a:r>
            <a:r>
              <a:rPr lang="el-GR" sz="2400" b="1" dirty="0"/>
              <a:t>νοητό άξονα </a:t>
            </a:r>
            <a:r>
              <a:rPr lang="el-GR" sz="2400" dirty="0"/>
              <a:t>που εκτείνεται από την </a:t>
            </a:r>
            <a:r>
              <a:rPr lang="el-GR" sz="2400" b="1" dirty="0"/>
              <a:t>περιορισμένη έως την ισχυρή  δημοκρατία</a:t>
            </a:r>
            <a:r>
              <a:rPr lang="en-US" sz="2400" b="1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475711-1515-0248-9B5E-5899D53DD4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4560" y="1381760"/>
            <a:ext cx="9773920" cy="4582160"/>
          </a:xfrm>
        </p:spPr>
      </p:pic>
    </p:spTree>
    <p:extLst>
      <p:ext uri="{BB962C8B-B14F-4D97-AF65-F5344CB8AC3E}">
        <p14:creationId xmlns:p14="http://schemas.microsoft.com/office/powerpoint/2010/main" val="404408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F79BE-C06E-6B49-A109-45B25740F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58800"/>
            <a:ext cx="5181600" cy="5618163"/>
          </a:xfrm>
        </p:spPr>
        <p:txBody>
          <a:bodyPr>
            <a:normAutofit fontScale="92500"/>
          </a:bodyPr>
          <a:lstStyle/>
          <a:p>
            <a:r>
              <a:rPr lang="el-GR" dirty="0"/>
              <a:t>Αναφορικά με τα </a:t>
            </a:r>
            <a:r>
              <a:rPr lang="el-GR" b="1" dirty="0"/>
              <a:t>θεσμικά χαρακτηριστικά της δημοκρατίας</a:t>
            </a:r>
            <a:r>
              <a:rPr lang="el-GR" dirty="0"/>
              <a:t>, σύμφωνα με τον </a:t>
            </a:r>
            <a:r>
              <a:rPr lang="en-US" b="1" dirty="0"/>
              <a:t>David Held </a:t>
            </a:r>
            <a:r>
              <a:rPr lang="el-GR" dirty="0"/>
              <a:t>(2007:36-37)</a:t>
            </a:r>
          </a:p>
          <a:p>
            <a:r>
              <a:rPr lang="el-GR" dirty="0"/>
              <a:t>οι θεσμοί στην </a:t>
            </a:r>
            <a:r>
              <a:rPr lang="el-GR" b="1" dirty="0"/>
              <a:t>Αριστοτελική θεώρηση </a:t>
            </a:r>
          </a:p>
          <a:p>
            <a:r>
              <a:rPr lang="el-GR" dirty="0"/>
              <a:t>ρίχνουν ακόμη περισσότερο φως στο </a:t>
            </a:r>
            <a:r>
              <a:rPr lang="el-GR" b="1" dirty="0"/>
              <a:t>γνήσια ριζοσπαστικό χαρακτήρα της αρχαίας δημοκρατίας</a:t>
            </a:r>
            <a:r>
              <a:rPr lang="en-US" b="1" dirty="0"/>
              <a:t> </a:t>
            </a:r>
            <a:endParaRPr lang="el-GR" b="1" dirty="0"/>
          </a:p>
          <a:p>
            <a:r>
              <a:rPr lang="el-GR" dirty="0"/>
              <a:t>Και όπως ο ίδιος τονίζει</a:t>
            </a:r>
          </a:p>
          <a:p>
            <a:r>
              <a:rPr lang="el-GR" dirty="0"/>
              <a:t>δεν είναι παράδοξο </a:t>
            </a:r>
          </a:p>
          <a:p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B6E4E-3131-7648-8889-12E7441B4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58800"/>
            <a:ext cx="5181600" cy="5618163"/>
          </a:xfrm>
        </p:spPr>
        <p:txBody>
          <a:bodyPr>
            <a:normAutofit fontScale="92500"/>
          </a:bodyPr>
          <a:lstStyle/>
          <a:p>
            <a:r>
              <a:rPr lang="el-GR" dirty="0"/>
              <a:t>που η δημοκρατία αυτή ενέπνευσε πολλούς σύγχρονους θεωρητικούς, </a:t>
            </a:r>
          </a:p>
          <a:p>
            <a:r>
              <a:rPr lang="el-GR" dirty="0"/>
              <a:t>όπως τους </a:t>
            </a:r>
            <a:r>
              <a:rPr lang="en-US" dirty="0"/>
              <a:t>Marx </a:t>
            </a:r>
            <a:r>
              <a:rPr lang="el-GR" dirty="0"/>
              <a:t>και </a:t>
            </a:r>
            <a:r>
              <a:rPr lang="en-US" dirty="0"/>
              <a:t>Engels</a:t>
            </a:r>
            <a:r>
              <a:rPr lang="el-GR" dirty="0"/>
              <a:t>.</a:t>
            </a:r>
          </a:p>
          <a:p>
            <a:r>
              <a:rPr lang="el-GR" dirty="0"/>
              <a:t>Όπως αποτυπώνεται στο ακόλουθο διάγραμμα, οι ελεύθεροι Αθηναίοι πολίτες αποτελούσαν το κυρίαρχο σώμα: την </a:t>
            </a:r>
            <a:r>
              <a:rPr lang="el-GR" b="1" dirty="0"/>
              <a:t>εκκλησία του Δήμου </a:t>
            </a:r>
            <a:r>
              <a:rPr lang="el-GR" dirty="0"/>
              <a:t>που </a:t>
            </a:r>
            <a:r>
              <a:rPr lang="el-GR" b="1" dirty="0"/>
              <a:t>συνεδρίαζε πάνω από 40 φορές το χρόνο και βρισκόταν σε απαρτία, όταν παρευρίσκονταν τουλάχιστον 6000 άτομα</a:t>
            </a:r>
            <a:r>
              <a:rPr lang="el-GR" dirty="0"/>
              <a:t>, </a:t>
            </a:r>
          </a:p>
          <a:p>
            <a:r>
              <a:rPr lang="el-GR" dirty="0"/>
              <a:t>το </a:t>
            </a:r>
            <a:r>
              <a:rPr lang="el-GR" b="1" dirty="0"/>
              <a:t>ελάχιστο δηλαδή για μια κανονική ή έγκυρη διεξαγωγή</a:t>
            </a:r>
            <a:r>
              <a:rPr lang="el-GR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5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009812-673B-BA48-83F8-FECECE347D0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244474"/>
            <a:ext cx="6502400" cy="649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0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4278D-28E7-8045-B3CC-85A2C7699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28320"/>
            <a:ext cx="5181600" cy="564864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Θα πρέπει να σημειωθεί ότι </a:t>
            </a:r>
          </a:p>
          <a:p>
            <a:r>
              <a:rPr lang="el-GR" dirty="0"/>
              <a:t>η δομή της </a:t>
            </a:r>
            <a:r>
              <a:rPr lang="el-GR" b="1" dirty="0"/>
              <a:t>Αθηναϊκής Δημοκρατίας</a:t>
            </a:r>
            <a:r>
              <a:rPr lang="el-GR" dirty="0"/>
              <a:t> αναπτύχθηκε στο πλαίσιο της ύπαρξης κάποιων θεσμών ρύθμισης και συνυπήρχε με αυτούς, </a:t>
            </a:r>
          </a:p>
          <a:p>
            <a:r>
              <a:rPr lang="el-GR" dirty="0"/>
              <a:t>όπως για παράδειγμα </a:t>
            </a:r>
          </a:p>
          <a:p>
            <a:r>
              <a:rPr lang="el-GR" dirty="0"/>
              <a:t>ο </a:t>
            </a:r>
            <a:r>
              <a:rPr lang="el-GR" b="1" dirty="0"/>
              <a:t>Άρειος Πάγος </a:t>
            </a:r>
          </a:p>
          <a:p>
            <a:r>
              <a:rPr lang="el-GR" dirty="0"/>
              <a:t>και η </a:t>
            </a:r>
            <a:r>
              <a:rPr lang="el-GR" b="1" dirty="0"/>
              <a:t>Γερουσία</a:t>
            </a:r>
            <a:r>
              <a:rPr lang="el-GR" dirty="0"/>
              <a:t>, που προϋπήρχαν </a:t>
            </a:r>
          </a:p>
          <a:p>
            <a:r>
              <a:rPr lang="el-GR" dirty="0"/>
              <a:t>της δημοκρατίας και που εξακολούθησαν να έχουν κάποια επιρροή ακόμη και μετά την κατάλυσή της στα τέλη της δεκαετίας του 320.   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98CBFA-3444-5D43-AE4F-65A44FDAF3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751840"/>
            <a:ext cx="5181600" cy="4846320"/>
          </a:xfrm>
        </p:spPr>
      </p:pic>
    </p:spTree>
    <p:extLst>
      <p:ext uri="{BB962C8B-B14F-4D97-AF65-F5344CB8AC3E}">
        <p14:creationId xmlns:p14="http://schemas.microsoft.com/office/powerpoint/2010/main" val="316143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42AF-0304-1C4E-B595-350C5DE87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60400"/>
            <a:ext cx="5181600" cy="551656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</a:t>
            </a:r>
            <a:r>
              <a:rPr lang="el-GR" b="1" dirty="0"/>
              <a:t>Εκκλησία του Δήμου </a:t>
            </a:r>
          </a:p>
          <a:p>
            <a:r>
              <a:rPr lang="el-GR" dirty="0"/>
              <a:t>αποφάσιζε για τις </a:t>
            </a:r>
            <a:r>
              <a:rPr lang="el-GR" b="1" dirty="0"/>
              <a:t>πολιτικές κατευθύνσεις του Αθηναϊκού Κράτους</a:t>
            </a:r>
            <a:r>
              <a:rPr lang="el-GR" dirty="0"/>
              <a:t>. </a:t>
            </a:r>
          </a:p>
          <a:p>
            <a:r>
              <a:rPr lang="el-GR" dirty="0"/>
              <a:t>Ο επιδιωκόμενος στόχος ήταν η </a:t>
            </a:r>
            <a:r>
              <a:rPr lang="el-GR" b="1" dirty="0"/>
              <a:t>ομοφωνία</a:t>
            </a:r>
            <a:r>
              <a:rPr lang="el-GR" dirty="0"/>
              <a:t>. </a:t>
            </a:r>
          </a:p>
          <a:p>
            <a:r>
              <a:rPr lang="el-GR" dirty="0"/>
              <a:t>Αν αυτή δεν μπορούσε να επιτευχθεί, </a:t>
            </a:r>
            <a:r>
              <a:rPr lang="el-GR" b="1" dirty="0"/>
              <a:t>πάντα αναγνωριζόταν το ενδεχόμενο ύπαρξης σημαντικών διαφορών στις γνώμες καθώς και συγκρούσεων των επιμέρους συμφερόντων</a:t>
            </a:r>
            <a:r>
              <a:rPr lang="el-GR" dirty="0"/>
              <a:t>. </a:t>
            </a:r>
          </a:p>
          <a:p>
            <a:r>
              <a:rPr lang="el-GR" dirty="0"/>
              <a:t>Για τα ζητήματα που υπήρχε </a:t>
            </a:r>
            <a:r>
              <a:rPr lang="el-GR" b="1" dirty="0"/>
              <a:t>ασυμφιλίωτη διαφωνία, προβλεπόταν επίσημη ψηφοφορία και η αρχή της πλειοψηφίας</a:t>
            </a:r>
            <a:r>
              <a:rPr lang="el-GR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CFA5D6-8735-E840-B42B-6F523B1118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8720" y="894080"/>
            <a:ext cx="5191760" cy="4978400"/>
          </a:xfrm>
        </p:spPr>
      </p:pic>
    </p:spTree>
    <p:extLst>
      <p:ext uri="{BB962C8B-B14F-4D97-AF65-F5344CB8AC3E}">
        <p14:creationId xmlns:p14="http://schemas.microsoft.com/office/powerpoint/2010/main" val="80034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E465-3E2F-1D48-A7FD-A4EA4D9A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Αριστοτελική θεωρία της Δημοκρατίας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5141-26BF-A74F-80C4-083DFA39A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260"/>
            <a:ext cx="10515600" cy="4604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</a:t>
            </a:r>
            <a:r>
              <a:rPr lang="el-GR" b="1" dirty="0"/>
              <a:t>ΔΗΜΟΚΡΑΤΙΑ, </a:t>
            </a:r>
            <a:endParaRPr lang="en-US" b="1" dirty="0"/>
          </a:p>
          <a:p>
            <a:pPr marL="0" indent="0">
              <a:buNone/>
            </a:pPr>
            <a:r>
              <a:rPr lang="el-GR" dirty="0"/>
              <a:t>σύμφωνα με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την Αριστοτελική θεωρία είναι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ένα «</a:t>
            </a:r>
            <a:r>
              <a:rPr lang="el-GR" b="1" dirty="0"/>
              <a:t>Πολίτευμα</a:t>
            </a:r>
            <a:r>
              <a:rPr lang="el-GR" dirty="0"/>
              <a:t>»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ή μια «</a:t>
            </a:r>
            <a:r>
              <a:rPr lang="el-GR" b="1" dirty="0"/>
              <a:t>Πολιτεία</a:t>
            </a:r>
            <a:r>
              <a:rPr lang="el-GR" dirty="0"/>
              <a:t>»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που ήρθε στο φως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λίγο μετά τα μέσα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του 4</a:t>
            </a:r>
            <a:r>
              <a:rPr lang="el-GR" baseline="30000" dirty="0"/>
              <a:t>ου</a:t>
            </a:r>
            <a:r>
              <a:rPr lang="el-GR" dirty="0"/>
              <a:t> αιώνα π.Χ.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(Πολιτικά </a:t>
            </a:r>
            <a:r>
              <a:rPr lang="en-US" dirty="0"/>
              <a:t>III</a:t>
            </a:r>
            <a:r>
              <a:rPr lang="el-GR" dirty="0"/>
              <a:t> 8, </a:t>
            </a:r>
            <a:r>
              <a:rPr lang="en-US" dirty="0"/>
              <a:t>VI</a:t>
            </a:r>
            <a:r>
              <a:rPr lang="el-GR" dirty="0"/>
              <a:t> 1).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065613-0DB8-604A-8283-86717A60B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440" y="1572260"/>
            <a:ext cx="5599430" cy="42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67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0115B-FEC2-9847-9C1A-102A7ECF7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79120"/>
            <a:ext cx="5181600" cy="5597843"/>
          </a:xfrm>
        </p:spPr>
        <p:txBody>
          <a:bodyPr>
            <a:normAutofit lnSpcReduction="10000"/>
          </a:bodyPr>
          <a:lstStyle/>
          <a:p>
            <a:r>
              <a:rPr lang="el-GR" sz="3200" dirty="0"/>
              <a:t>Και όπως αναφέρει ο </a:t>
            </a:r>
            <a:r>
              <a:rPr lang="en-US" sz="3200" dirty="0"/>
              <a:t>Held</a:t>
            </a:r>
            <a:r>
              <a:rPr lang="el-GR" sz="3200" dirty="0"/>
              <a:t> (2007), </a:t>
            </a:r>
          </a:p>
          <a:p>
            <a:r>
              <a:rPr lang="el-GR" sz="3200" dirty="0"/>
              <a:t>οι </a:t>
            </a:r>
            <a:r>
              <a:rPr lang="el-GR" sz="3200" b="1" dirty="0"/>
              <a:t>Έλληνες πιθανόν να επινόησαν την προσφυγή στις τυπικές διαδικασίες της ψηφοφορίας  </a:t>
            </a:r>
          </a:p>
          <a:p>
            <a:r>
              <a:rPr lang="el-GR" sz="3200" dirty="0"/>
              <a:t>και την </a:t>
            </a:r>
            <a:r>
              <a:rPr lang="el-GR" sz="3200" b="1" dirty="0"/>
              <a:t>αναλυτική καταγραφή των αποτελεσμάτων </a:t>
            </a:r>
          </a:p>
          <a:p>
            <a:r>
              <a:rPr lang="el-GR" sz="3200" dirty="0"/>
              <a:t>για την </a:t>
            </a:r>
            <a:r>
              <a:rPr lang="el-GR" sz="3200" b="1" dirty="0"/>
              <a:t>νομιμοποίηση αποφάσεων ενόψει συγκρουόμενων απόψεων</a:t>
            </a:r>
            <a:r>
              <a:rPr lang="el-GR" sz="3200" dirty="0"/>
              <a:t>.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1E083E-F317-254D-9E9C-B1D33CBF49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0" y="772160"/>
            <a:ext cx="3810000" cy="4765040"/>
          </a:xfrm>
        </p:spPr>
      </p:pic>
    </p:spTree>
    <p:extLst>
      <p:ext uri="{BB962C8B-B14F-4D97-AF65-F5344CB8AC3E}">
        <p14:creationId xmlns:p14="http://schemas.microsoft.com/office/powerpoint/2010/main" val="33468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10E42-CE70-8C40-BD14-566E1B27F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51841"/>
            <a:ext cx="5181600" cy="5019040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Και για την </a:t>
            </a:r>
            <a:r>
              <a:rPr lang="el-GR" b="1" dirty="0"/>
              <a:t>Αθηναϊκή Δημοκρατία </a:t>
            </a:r>
            <a:r>
              <a:rPr lang="el-GR" dirty="0"/>
              <a:t>το ιδεώδες παρέμενε η </a:t>
            </a:r>
            <a:r>
              <a:rPr lang="el-GR" b="1" u="sng" dirty="0"/>
              <a:t>συναίνεση</a:t>
            </a:r>
            <a:endParaRPr lang="en-US" u="sng" dirty="0"/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Αναμφίβολα η </a:t>
            </a:r>
            <a:r>
              <a:rPr lang="el-GR" sz="3000" b="1" dirty="0"/>
              <a:t>Αριστοτελική θεώρηση της Δημοκρατίας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καθόρισε την μεταγενέστερη εξέλιξη της δημοκρατίας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στις </a:t>
            </a:r>
            <a:r>
              <a:rPr lang="el-GR" sz="3000" b="1" dirty="0"/>
              <a:t>σύγχρονες κοινωνίες</a:t>
            </a:r>
            <a:r>
              <a:rPr lang="el-GR" sz="30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000" dirty="0"/>
              <a:t>ενώ στη </a:t>
            </a:r>
            <a:r>
              <a:rPr lang="el-GR" sz="3000" b="1" dirty="0"/>
              <a:t>σύγχρονη πολιτική και κοινωνική πραγματικότητα θεωρείται ως το ιδεολογικό πρόταγμα της άμεσης δημοκρατίας</a:t>
            </a:r>
            <a:r>
              <a:rPr lang="el-GR" sz="3000" dirty="0"/>
              <a:t>.</a:t>
            </a:r>
            <a:endParaRPr lang="en-US" sz="3000" dirty="0"/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B169D02-E07F-2247-8E58-C2FFBECDA6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833120"/>
            <a:ext cx="5334000" cy="4937760"/>
          </a:xfrm>
        </p:spPr>
      </p:pic>
    </p:spTree>
    <p:extLst>
      <p:ext uri="{BB962C8B-B14F-4D97-AF65-F5344CB8AC3E}">
        <p14:creationId xmlns:p14="http://schemas.microsoft.com/office/powerpoint/2010/main" val="871335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4EADC3-A7FD-6F4A-98D8-2D2BE3CD0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80585"/>
            <a:ext cx="5181600" cy="5396378"/>
          </a:xfrm>
        </p:spPr>
        <p:txBody>
          <a:bodyPr/>
          <a:lstStyle/>
          <a:p>
            <a:r>
              <a:rPr lang="el-GR" dirty="0"/>
              <a:t>Αν και ο </a:t>
            </a:r>
            <a:r>
              <a:rPr lang="en-US" dirty="0"/>
              <a:t>Wolton (2005</a:t>
            </a:r>
            <a:r>
              <a:rPr lang="el-GR" dirty="0"/>
              <a:t>:158-159) ισχυρίζεται ότι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δεν υπάρχει Δημοκρατία χωρίς Επικοινωνία</a:t>
            </a:r>
          </a:p>
          <a:p>
            <a:pPr>
              <a:buFont typeface="Wingdings" pitchFamily="2" charset="2"/>
              <a:buChar char="§"/>
            </a:pPr>
            <a:r>
              <a:rPr lang="el-GR" dirty="0"/>
              <a:t>ταυτόχρονα διατυπώνει τη θέση, στην προσπάθειά του να ερμηνεύσει </a:t>
            </a:r>
          </a:p>
          <a:p>
            <a:pPr>
              <a:buFont typeface="Wingdings" pitchFamily="2" charset="2"/>
              <a:buChar char="§"/>
            </a:pPr>
            <a:r>
              <a:rPr lang="el-GR" dirty="0"/>
              <a:t>την </a:t>
            </a:r>
            <a:r>
              <a:rPr lang="el-GR" b="1" dirty="0"/>
              <a:t>Κρίση Εκπροσώπησης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και της Πολιτικής Συμμετοχής</a:t>
            </a:r>
            <a:r>
              <a:rPr lang="el-GR" dirty="0"/>
              <a:t> για το... «</a:t>
            </a:r>
            <a:r>
              <a:rPr lang="el-GR" b="1" i="1" dirty="0"/>
              <a:t>ανισόρροπο τρίγωνο</a:t>
            </a:r>
            <a:r>
              <a:rPr lang="el-GR" dirty="0"/>
              <a:t>»: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7561B20-2847-3D47-8C17-89820ABF30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7076115"/>
              </p:ext>
            </p:extLst>
          </p:nvPr>
        </p:nvGraphicFramePr>
        <p:xfrm>
          <a:off x="6172200" y="781050"/>
          <a:ext cx="5181600" cy="539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29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46A31-DED8-DB46-BE69-41711322A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0224"/>
            <a:ext cx="5181600" cy="5496739"/>
          </a:xfrm>
        </p:spPr>
        <p:txBody>
          <a:bodyPr>
            <a:normAutofit/>
          </a:bodyPr>
          <a:lstStyle/>
          <a:p>
            <a:r>
              <a:rPr lang="el-GR" sz="3200" dirty="0"/>
              <a:t>Προχωρά μάλιστα περεταίρω τονίζοντας ότι </a:t>
            </a:r>
          </a:p>
          <a:p>
            <a:r>
              <a:rPr lang="el-GR" sz="3200" dirty="0"/>
              <a:t>η ανωτέρω ανισορροπία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όταν τείνει προς </a:t>
            </a:r>
            <a:r>
              <a:rPr lang="el-GR" sz="3200" b="1" dirty="0"/>
              <a:t>όφελος </a:t>
            </a:r>
          </a:p>
          <a:p>
            <a:pPr marL="0" indent="0">
              <a:buNone/>
            </a:pPr>
            <a:r>
              <a:rPr lang="el-GR" sz="3200" b="1" dirty="0"/>
              <a:t>   της έκφρασης</a:t>
            </a:r>
            <a:r>
              <a:rPr lang="el-GR" sz="3200" dirty="0"/>
              <a:t>, </a:t>
            </a:r>
          </a:p>
          <a:p>
            <a:r>
              <a:rPr lang="el-GR" sz="3200" dirty="0"/>
              <a:t>δηλαδή της </a:t>
            </a:r>
            <a:r>
              <a:rPr lang="el-GR" sz="3200" b="1" dirty="0"/>
              <a:t>Κοινής Γνώμης</a:t>
            </a:r>
            <a:r>
              <a:rPr lang="el-GR" sz="32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θα οδηγούσε προς την </a:t>
            </a:r>
            <a:r>
              <a:rPr lang="el-GR" sz="3200" b="1" u="sng" dirty="0"/>
              <a:t>δημοκρατία του κοινού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ή τη </a:t>
            </a:r>
            <a:r>
              <a:rPr lang="el-GR" sz="3200" b="1" u="sng" dirty="0"/>
              <a:t>δημοκρατία της γνώμης</a:t>
            </a:r>
            <a:r>
              <a:rPr lang="el-GR" sz="3200" b="1" dirty="0"/>
              <a:t>…</a:t>
            </a:r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215020-ADC9-7346-BF6B-A0EAFC71DD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825190"/>
            <a:ext cx="5181600" cy="4761571"/>
          </a:xfrm>
        </p:spPr>
      </p:pic>
    </p:spTree>
    <p:extLst>
      <p:ext uri="{BB962C8B-B14F-4D97-AF65-F5344CB8AC3E}">
        <p14:creationId xmlns:p14="http://schemas.microsoft.com/office/powerpoint/2010/main" val="2181899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2E044-2F2E-A649-8977-813E7E4FA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0946"/>
            <a:ext cx="10536044" cy="5296017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l-GR" dirty="0"/>
              <a:t>Μπορεί στη </a:t>
            </a:r>
            <a:r>
              <a:rPr lang="el-GR" b="1" dirty="0"/>
              <a:t>σύγχρονη πραγματικότητα </a:t>
            </a:r>
          </a:p>
          <a:p>
            <a:r>
              <a:rPr lang="el-GR" dirty="0"/>
              <a:t>η </a:t>
            </a:r>
            <a:r>
              <a:rPr lang="el-GR" b="1" dirty="0"/>
              <a:t>Δημοκρατία</a:t>
            </a:r>
            <a:r>
              <a:rPr lang="el-GR" dirty="0"/>
              <a:t> να θεωρείται, </a:t>
            </a:r>
          </a:p>
          <a:p>
            <a:pPr marL="0" indent="0">
              <a:buNone/>
            </a:pPr>
            <a:r>
              <a:rPr lang="el-GR" dirty="0"/>
              <a:t>   τουλάχιστον για τον αναπτυγμένο κόσμο,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ως </a:t>
            </a:r>
            <a:r>
              <a:rPr lang="el-GR" b="1" dirty="0"/>
              <a:t>κεκτημένο</a:t>
            </a:r>
            <a:r>
              <a:rPr lang="el-GR" dirty="0"/>
              <a:t>, </a:t>
            </a:r>
          </a:p>
          <a:p>
            <a:r>
              <a:rPr lang="el-GR" dirty="0"/>
              <a:t>σίγουρα όμως τα πράγματα δεν ήταν πάντα έτσι. </a:t>
            </a:r>
          </a:p>
          <a:p>
            <a:pPr>
              <a:buFont typeface="Wingdings" pitchFamily="2" charset="2"/>
              <a:buChar char="q"/>
            </a:pPr>
            <a:r>
              <a:rPr lang="el-GR" dirty="0"/>
              <a:t>Στα επόμενα κεφάλαια </a:t>
            </a:r>
          </a:p>
          <a:p>
            <a:pPr marL="0" indent="0">
              <a:buNone/>
            </a:pPr>
            <a:r>
              <a:rPr lang="el-GR" dirty="0"/>
              <a:t> θα παρουσιάσουμε στο πλαίσιο της </a:t>
            </a:r>
            <a:r>
              <a:rPr lang="el-GR" b="1" dirty="0"/>
              <a:t>θεωρίας της Δημοκρατίας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el-GR" b="1" dirty="0"/>
              <a:t>βασικά μοντέλα</a:t>
            </a:r>
            <a:r>
              <a:rPr lang="el-GR" dirty="0"/>
              <a:t>, τα οποία, όπως θα διαπιστωθεί ουσιαστικά βρίσκονται </a:t>
            </a:r>
          </a:p>
          <a:p>
            <a:pPr>
              <a:buFont typeface="Wingdings" pitchFamily="2" charset="2"/>
              <a:buChar char="q"/>
            </a:pPr>
            <a:r>
              <a:rPr lang="el-GR" dirty="0"/>
              <a:t>σε μια </a:t>
            </a:r>
            <a:r>
              <a:rPr lang="el-GR" b="1" dirty="0"/>
              <a:t>παράλληλη εξελικτική σχέση </a:t>
            </a:r>
          </a:p>
          <a:p>
            <a:pPr>
              <a:buFont typeface="Wingdings" pitchFamily="2" charset="2"/>
              <a:buChar char="q"/>
            </a:pPr>
            <a:r>
              <a:rPr lang="el-GR" b="1" dirty="0"/>
              <a:t>με το μετασχηματισμό της δημόσιας σφαίρας, </a:t>
            </a:r>
          </a:p>
          <a:p>
            <a:pPr>
              <a:buFont typeface="Wingdings" pitchFamily="2" charset="2"/>
              <a:buChar char="q"/>
            </a:pPr>
            <a:r>
              <a:rPr lang="el-GR" dirty="0"/>
              <a:t>ο</a:t>
            </a:r>
            <a:r>
              <a:rPr lang="el-GR" b="1" dirty="0"/>
              <a:t> </a:t>
            </a:r>
            <a:r>
              <a:rPr lang="el-GR" dirty="0"/>
              <a:t>οποίος θα μας απασχολήσει σε επόμενη ενότητα, αφού επιδρά καταλυτικά στην </a:t>
            </a:r>
            <a:r>
              <a:rPr lang="el-GR" b="1" dirty="0"/>
              <a:t>Επικοινωνιακή</a:t>
            </a:r>
            <a:r>
              <a:rPr lang="el-GR" dirty="0"/>
              <a:t> διαδικασία.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6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018B-ECDB-6249-96CB-EC1C26EC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839"/>
            <a:ext cx="10515600" cy="120433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Μοντέλα κα</a:t>
            </a:r>
            <a:r>
              <a:rPr lang="el-GR" b="1" dirty="0"/>
              <a:t>ι</a:t>
            </a:r>
            <a:r>
              <a:rPr lang="en-GB" b="1" dirty="0"/>
              <a:t> Θεωρίες Δημοκρατία</a:t>
            </a:r>
            <a:r>
              <a:rPr lang="el-GR" b="1" dirty="0"/>
              <a:t>ς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547EE-FDDE-9F4B-8691-6C4BC8657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7424"/>
            <a:ext cx="5181600" cy="503953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l-GR" dirty="0"/>
              <a:t>Οι ποικίλες θεωρίες της Δημοκρατίας </a:t>
            </a:r>
          </a:p>
          <a:p>
            <a:pPr marL="0" indent="0">
              <a:buNone/>
            </a:pPr>
            <a:r>
              <a:rPr lang="el-GR" dirty="0"/>
              <a:t>μπορούν να θεωρηθούν ως συστατικά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βασικών </a:t>
            </a:r>
            <a:r>
              <a:rPr lang="el-GR" b="1" dirty="0"/>
              <a:t>πολιτικών</a:t>
            </a:r>
            <a:r>
              <a:rPr lang="el-G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</a:t>
            </a:r>
            <a:r>
              <a:rPr lang="el-GR" b="1" dirty="0"/>
              <a:t>ιδεολογικών ρευμάτων</a:t>
            </a:r>
            <a:r>
              <a:rPr lang="el-GR" dirty="0"/>
              <a:t>. </a:t>
            </a:r>
          </a:p>
          <a:p>
            <a:pPr marL="0" indent="0">
              <a:buNone/>
            </a:pPr>
            <a:r>
              <a:rPr lang="el-GR" dirty="0"/>
              <a:t>Στα πλαίσια του παρόντος θα εστιάσουμε, στα </a:t>
            </a:r>
            <a:r>
              <a:rPr lang="el-GR" sz="3900" b="1" u="sng" dirty="0"/>
              <a:t>σύγχρονα μοντέλα Δημοκρατίας</a:t>
            </a:r>
            <a:r>
              <a:rPr lang="el-GR" dirty="0"/>
              <a:t>, </a:t>
            </a:r>
          </a:p>
          <a:p>
            <a:pPr marL="0" indent="0">
              <a:buNone/>
            </a:pPr>
            <a:r>
              <a:rPr lang="el-GR" dirty="0"/>
              <a:t>τα οποία μετασχηματίζονται, </a:t>
            </a:r>
          </a:p>
          <a:p>
            <a:r>
              <a:rPr lang="el-GR" dirty="0"/>
              <a:t>όπως θα δούμε με την εξέλιξη τόσο της </a:t>
            </a:r>
            <a:r>
              <a:rPr lang="el-GR" b="1" dirty="0"/>
              <a:t>Δημόσιας Σφαίρας</a:t>
            </a:r>
            <a:r>
              <a:rPr lang="el-GR" dirty="0"/>
              <a:t>,</a:t>
            </a:r>
          </a:p>
          <a:p>
            <a:r>
              <a:rPr lang="el-GR" dirty="0"/>
              <a:t>όσο και των μηχανισμών και </a:t>
            </a:r>
            <a:r>
              <a:rPr lang="el-GR" b="1" dirty="0"/>
              <a:t>διαδικασιών της Επικοινωνίας</a:t>
            </a:r>
            <a:r>
              <a:rPr lang="el-GR" dirty="0"/>
              <a:t>.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C94DB1-3185-B549-9E92-89FC802B74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61172"/>
            <a:ext cx="5181600" cy="4282067"/>
          </a:xfrm>
        </p:spPr>
      </p:pic>
    </p:spTree>
    <p:extLst>
      <p:ext uri="{BB962C8B-B14F-4D97-AF65-F5344CB8AC3E}">
        <p14:creationId xmlns:p14="http://schemas.microsoft.com/office/powerpoint/2010/main" val="1399337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EE77F-45C7-E74B-AF70-7EEB5312A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0224"/>
            <a:ext cx="5181600" cy="5496739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Ξεχωριστή αναφορά θα γίνει στη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θεωρία περί Δημοκρατίας του </a:t>
            </a:r>
            <a:r>
              <a:rPr lang="el-GR" b="1" dirty="0"/>
              <a:t>Αλέξις Ντε Τοκβίλ </a:t>
            </a:r>
            <a:r>
              <a:rPr lang="el-GR" dirty="0"/>
              <a:t>και στο έργο</a:t>
            </a:r>
            <a:r>
              <a:rPr lang="en-US" dirty="0"/>
              <a:t> </a:t>
            </a:r>
            <a:r>
              <a:rPr lang="el-GR" dirty="0"/>
              <a:t>του-τομή </a:t>
            </a:r>
          </a:p>
          <a:p>
            <a:pPr>
              <a:buFont typeface="Wingdings" pitchFamily="2" charset="2"/>
              <a:buChar char="Ø"/>
            </a:pPr>
            <a:r>
              <a:rPr lang="en-US" b="1" i="1" u="sng" dirty="0"/>
              <a:t>De la Democratie en Amerique</a:t>
            </a:r>
            <a:r>
              <a:rPr lang="el-GR" b="1" i="1" dirty="0"/>
              <a:t>, </a:t>
            </a:r>
            <a:r>
              <a:rPr lang="el-GR" dirty="0"/>
              <a:t>δηλαδή </a:t>
            </a:r>
          </a:p>
          <a:p>
            <a:pPr>
              <a:buFont typeface="Wingdings" pitchFamily="2" charset="2"/>
              <a:buChar char="Ø"/>
            </a:pPr>
            <a:r>
              <a:rPr lang="el-GR" b="1" i="1" u="sng" dirty="0"/>
              <a:t>Η Δημοκρατία στην Αμερική</a:t>
            </a:r>
            <a:r>
              <a:rPr lang="el-GR" dirty="0"/>
              <a:t>, του οποίου το πρώτο βιβλίο δημοσιεύθηκε το 1835 και το δεύτερο πέντε χρόνια αργότερα.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Με αυτό το σύγγραμμα, ο Τοκβίλ (1805-1859) έγινε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ο </a:t>
            </a:r>
            <a:r>
              <a:rPr lang="el-GR" b="1" dirty="0"/>
              <a:t>πρώτος </a:t>
            </a:r>
            <a:r>
              <a:rPr lang="el-GR" b="1" u="sng" dirty="0"/>
              <a:t>θεωρητικός</a:t>
            </a:r>
            <a:r>
              <a:rPr lang="el-GR" b="1" dirty="0"/>
              <a:t> της </a:t>
            </a:r>
            <a:r>
              <a:rPr lang="el-GR" b="1" u="sng" dirty="0"/>
              <a:t>σύγχρονης Δημοκρατίας των Μαζών.</a:t>
            </a:r>
            <a:r>
              <a:rPr lang="el-GR" b="1" dirty="0"/>
              <a:t> </a:t>
            </a:r>
            <a:r>
              <a:rPr lang="el-GR" dirty="0"/>
              <a:t>(</a:t>
            </a:r>
            <a:r>
              <a:rPr lang="en-US" dirty="0"/>
              <a:t>Fetcher, I.</a:t>
            </a:r>
            <a:r>
              <a:rPr lang="el-GR" dirty="0"/>
              <a:t>, </a:t>
            </a:r>
            <a:r>
              <a:rPr lang="en-US" dirty="0"/>
              <a:t>1968</a:t>
            </a:r>
            <a:r>
              <a:rPr lang="el-GR" dirty="0"/>
              <a:t>:208</a:t>
            </a:r>
            <a:r>
              <a:rPr lang="en-US" dirty="0"/>
              <a:t>). </a:t>
            </a:r>
            <a:endParaRPr lang="en-US" u="sng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814988-0408-6D4E-81EB-0542D15F8E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215483"/>
            <a:ext cx="5700132" cy="4739268"/>
          </a:xfrm>
        </p:spPr>
      </p:pic>
    </p:spTree>
    <p:extLst>
      <p:ext uri="{BB962C8B-B14F-4D97-AF65-F5344CB8AC3E}">
        <p14:creationId xmlns:p14="http://schemas.microsoft.com/office/powerpoint/2010/main" val="3667484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0177-9D14-5A44-87CA-14C9C75C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Θα πρέπει να σημειωθεί ότι </a:t>
            </a:r>
            <a:r>
              <a:rPr lang="el-GR" sz="3600" b="1" dirty="0"/>
              <a:t>μεταξύ 1780-1800 </a:t>
            </a:r>
            <a:r>
              <a:rPr lang="el-GR" sz="3600" dirty="0"/>
              <a:t>η γλωσσική χρήση του όρου </a:t>
            </a:r>
            <a:r>
              <a:rPr lang="el-GR" sz="3600" b="1" dirty="0"/>
              <a:t>ΔΗΜΟΚΡΑΤΙΑ</a:t>
            </a:r>
            <a:r>
              <a:rPr lang="el-GR" sz="3600" dirty="0"/>
              <a:t> άλλαξε προς δύο κατευθύνσεις: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75C07-644C-E54F-9CFA-EEFD8E4F3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47917" cy="435133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α. </a:t>
            </a:r>
            <a:r>
              <a:rPr lang="el-GR" sz="3200" dirty="0"/>
              <a:t>Ο </a:t>
            </a:r>
            <a:r>
              <a:rPr lang="el-GR" sz="3200" b="1" dirty="0"/>
              <a:t>όρος </a:t>
            </a:r>
            <a:r>
              <a:rPr lang="el-GR" sz="3200" b="1" u="sng" dirty="0"/>
              <a:t>δημοκρατία</a:t>
            </a:r>
            <a:r>
              <a:rPr lang="el-GR" sz="3200" dirty="0"/>
              <a:t> </a:t>
            </a:r>
          </a:p>
          <a:p>
            <a:r>
              <a:rPr lang="el-GR" sz="3200" dirty="0"/>
              <a:t>μετατράπηκε </a:t>
            </a:r>
          </a:p>
          <a:p>
            <a:r>
              <a:rPr lang="el-GR" sz="3200" b="1" dirty="0"/>
              <a:t>από λέξη της </a:t>
            </a:r>
          </a:p>
          <a:p>
            <a:r>
              <a:rPr lang="el-GR" sz="3200" b="1" u="sng" dirty="0"/>
              <a:t>γλώσσας των διανοούμενων</a:t>
            </a:r>
            <a:r>
              <a:rPr lang="el-GR" sz="32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σ’ έναν </a:t>
            </a:r>
            <a:r>
              <a:rPr lang="el-GR" sz="3200" b="1" u="sng" dirty="0"/>
              <a:t>όρο γενικής χρήσης</a:t>
            </a:r>
            <a:r>
              <a:rPr lang="el-GR" sz="3200" u="sng" dirty="0"/>
              <a:t> </a:t>
            </a:r>
          </a:p>
          <a:p>
            <a:pPr marL="0" indent="0">
              <a:buNone/>
            </a:pPr>
            <a:r>
              <a:rPr lang="el-GR" sz="3200" dirty="0"/>
              <a:t>κυρίως μάλιστα σε έναν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πολιτικό όρο</a:t>
            </a:r>
            <a:r>
              <a:rPr lang="el-GR" sz="32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ο οποίος εξυπηρετούσε:</a:t>
            </a:r>
            <a:r>
              <a:rPr lang="en-US" sz="3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C6ED64-A33D-4F48-8558-6DC8FE9DC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82" y="1825625"/>
            <a:ext cx="5109117" cy="42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5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C1BB27-337B-024A-9F5E-31C68A1F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51" y="836341"/>
            <a:ext cx="9752815" cy="53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7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C89530-EBB7-FA4D-9E4D-0894F593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57561"/>
            <a:ext cx="10515600" cy="3267307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000" dirty="0"/>
              <a:t>Η </a:t>
            </a:r>
            <a:r>
              <a:rPr lang="el-GR" sz="4000" b="1" dirty="0"/>
              <a:t>εξάπλωση</a:t>
            </a:r>
            <a:r>
              <a:rPr lang="el-GR" sz="4000" dirty="0"/>
              <a:t> μάλιστα της </a:t>
            </a:r>
            <a:r>
              <a:rPr lang="el-GR" sz="4000" b="1" dirty="0"/>
              <a:t>γλωσσικής χρήσης </a:t>
            </a:r>
            <a:r>
              <a:rPr lang="el-GR" sz="4000" dirty="0"/>
              <a:t>συνοδευόταν από </a:t>
            </a:r>
            <a:br>
              <a:rPr lang="el-GR" sz="4000" dirty="0"/>
            </a:br>
            <a:r>
              <a:rPr lang="el-GR" sz="4000" b="1" dirty="0"/>
              <a:t>μια επέκταση του περιεχομένου της λέξης</a:t>
            </a:r>
            <a:r>
              <a:rPr lang="el-GR" sz="4000" dirty="0"/>
              <a:t>, </a:t>
            </a:r>
            <a:br>
              <a:rPr lang="el-GR" sz="4000" dirty="0"/>
            </a:br>
            <a:r>
              <a:rPr lang="el-GR" sz="4000" dirty="0"/>
              <a:t>με αποτέλεσμα </a:t>
            </a:r>
            <a:br>
              <a:rPr lang="el-GR" sz="4000" dirty="0"/>
            </a:br>
            <a:r>
              <a:rPr lang="el-GR" sz="4000" dirty="0"/>
              <a:t>ο </a:t>
            </a:r>
            <a:r>
              <a:rPr lang="el-GR" sz="4000" b="1" dirty="0"/>
              <a:t>όρος να προσλαμβάνει </a:t>
            </a:r>
            <a:r>
              <a:rPr lang="el-GR" sz="4000" dirty="0"/>
              <a:t>γενικότερο</a:t>
            </a:r>
            <a:r>
              <a:rPr lang="en-US" sz="40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D8B47-FE4D-2B4B-9ED9-0BA79E81D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4868"/>
            <a:ext cx="10515600" cy="2264783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E37B0BA-14D6-3F46-9766-5ED21B4A2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570227"/>
              </p:ext>
            </p:extLst>
          </p:nvPr>
        </p:nvGraphicFramePr>
        <p:xfrm>
          <a:off x="831850" y="3824868"/>
          <a:ext cx="10515600" cy="1750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81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83C3-0082-9B40-A71A-3AB5925D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Δημοκρατία είναι η κυριαρχία των πολλών</a:t>
            </a:r>
            <a:r>
              <a:rPr lang="el-GR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BEF9E-96CD-B941-A453-F967B5AFC9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</a:t>
            </a:r>
            <a:r>
              <a:rPr lang="el-GR" b="1" dirty="0"/>
              <a:t>Δημοκρατία</a:t>
            </a:r>
            <a:r>
              <a:rPr lang="el-GR" dirty="0"/>
              <a:t> διαφέρει από την εξουσία του ενός, </a:t>
            </a:r>
          </a:p>
          <a:p>
            <a:r>
              <a:rPr lang="el-GR" dirty="0"/>
              <a:t>όπως ισχύει στη </a:t>
            </a:r>
            <a:r>
              <a:rPr lang="el-GR" b="1" dirty="0"/>
              <a:t>μοναρχία ή στην τυραννία </a:t>
            </a:r>
          </a:p>
          <a:p>
            <a:r>
              <a:rPr lang="el-GR" dirty="0"/>
              <a:t>και από την </a:t>
            </a:r>
            <a:r>
              <a:rPr lang="el-GR" b="1" dirty="0"/>
              <a:t>εξουσία των λίγων</a:t>
            </a:r>
            <a:r>
              <a:rPr lang="el-GR" dirty="0"/>
              <a:t>, όπως ισχύει στην αριστοκρατία ή στην ολιγαρχία. </a:t>
            </a:r>
          </a:p>
          <a:p>
            <a:r>
              <a:rPr lang="el-GR" dirty="0"/>
              <a:t>Ο ορισμός όμως της </a:t>
            </a:r>
            <a:r>
              <a:rPr lang="el-GR" b="1" dirty="0"/>
              <a:t>Δημοκρατίας</a:t>
            </a:r>
            <a:r>
              <a:rPr lang="el-GR" dirty="0"/>
              <a:t> δεν περιορίζεται μόνο στις παραπάνω ερμηνευτικές προσεγγίσεις. 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3E969B9-B089-C14D-9266-604A54313F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81200"/>
            <a:ext cx="5181600" cy="3809999"/>
          </a:xfrm>
        </p:spPr>
      </p:pic>
    </p:spTree>
    <p:extLst>
      <p:ext uri="{BB962C8B-B14F-4D97-AF65-F5344CB8AC3E}">
        <p14:creationId xmlns:p14="http://schemas.microsoft.com/office/powerpoint/2010/main" val="1758146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82F6-F9AF-6E4D-BC1C-29DECFCE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δημοκρατία στον Τοκβίλ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63BAB-ECCF-1246-9D7F-D1EBA054F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1171"/>
            <a:ext cx="4990068" cy="46157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3400" dirty="0"/>
              <a:t>Ο </a:t>
            </a:r>
            <a:r>
              <a:rPr lang="el-GR" sz="3400" b="1" dirty="0"/>
              <a:t>Τοκβίλ</a:t>
            </a:r>
            <a:r>
              <a:rPr lang="el-GR" sz="3400" dirty="0"/>
              <a:t>, (1805-1859) αν και ο ίδιος καταγόταν από Γαλλονορμαδική αριστοκρατική οικογένεια,  εστίασε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3400" dirty="0"/>
              <a:t>στο </a:t>
            </a:r>
            <a:r>
              <a:rPr lang="el-GR" sz="3400" b="1" dirty="0"/>
              <a:t>δημοκρατικό τρόπο λειτουργίας των ΗΠΑ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3400" b="1" dirty="0"/>
              <a:t>λόγω της πολιτικής αστάθειας στη Γαλλία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3400" dirty="0"/>
              <a:t>και κυρίως λόγω της </a:t>
            </a:r>
            <a:r>
              <a:rPr lang="el-GR" sz="3400" b="1" dirty="0"/>
              <a:t>ομαλότερης κοινωνικής μετάβασης μετά την επανάσταση του 17</a:t>
            </a:r>
            <a:r>
              <a:rPr lang="el-GR" sz="3400" b="1" baseline="30000" dirty="0"/>
              <a:t>ου</a:t>
            </a:r>
            <a:r>
              <a:rPr lang="el-GR" sz="3400" b="1" dirty="0"/>
              <a:t> αιώνα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3400" dirty="0"/>
              <a:t>στην </a:t>
            </a:r>
            <a:r>
              <a:rPr lang="el-GR" sz="3400" b="1" dirty="0"/>
              <a:t>Αγγλία</a:t>
            </a:r>
            <a:r>
              <a:rPr lang="el-GR" sz="3400" dirty="0"/>
              <a:t>, η οποία οδήγησε  και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3400" dirty="0"/>
              <a:t>στην ομαλή πολιτική μετάβασή της</a:t>
            </a:r>
            <a:r>
              <a:rPr lang="el-GR" dirty="0"/>
              <a:t>. 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7393986-27F6-B940-A965-7AECC0F6FC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24502"/>
            <a:ext cx="5334000" cy="328275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7F5BC1-3FB5-9844-A981-451C99315E8F}"/>
              </a:ext>
            </a:extLst>
          </p:cNvPr>
          <p:cNvSpPr txBox="1"/>
          <p:nvPr/>
        </p:nvSpPr>
        <p:spPr>
          <a:xfrm>
            <a:off x="6378498" y="5542156"/>
            <a:ext cx="49753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/>
              <a:t>Έργο ζωγραφικής του </a:t>
            </a:r>
            <a:r>
              <a:rPr lang="en-US" sz="1600" b="1" i="1" dirty="0"/>
              <a:t>G. Lemonnier, 18</a:t>
            </a:r>
            <a:r>
              <a:rPr lang="el-GR" sz="1600" b="1" i="1" dirty="0"/>
              <a:t>ος αιώνας, Ρουέν</a:t>
            </a:r>
            <a:r>
              <a:rPr lang="el-GR" b="1" i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0700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D8B73-3767-8046-889B-230BB6315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57922"/>
            <a:ext cx="5181600" cy="5519041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Ο </a:t>
            </a:r>
            <a:r>
              <a:rPr lang="el-GR" sz="3600" b="1" dirty="0"/>
              <a:t>Τοκβίλ</a:t>
            </a:r>
            <a:r>
              <a:rPr lang="el-GR" dirty="0"/>
              <a:t> θεωρεί </a:t>
            </a:r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το </a:t>
            </a:r>
            <a:r>
              <a:rPr lang="el-GR" sz="3500" u="sng" dirty="0"/>
              <a:t>Σ</a:t>
            </a:r>
            <a:r>
              <a:rPr lang="el-GR" sz="3500" b="1" u="sng" dirty="0"/>
              <a:t>ύνταγμα</a:t>
            </a:r>
            <a:r>
              <a:rPr lang="el-GR" sz="35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και την </a:t>
            </a:r>
            <a:r>
              <a:rPr lang="el-GR" sz="3500" b="1" u="sng" dirty="0"/>
              <a:t>εφαρμογή του </a:t>
            </a:r>
            <a:r>
              <a:rPr lang="el-GR" sz="3500" dirty="0"/>
              <a:t>στις ΗΠΑ, </a:t>
            </a:r>
            <a:r>
              <a:rPr lang="el-GR" sz="3500" b="1" dirty="0"/>
              <a:t>μετά τη Διακήρυξη της Ανεξαρτησίας </a:t>
            </a:r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ως </a:t>
            </a:r>
            <a:r>
              <a:rPr lang="el-GR" sz="3500" b="1" u="sng" dirty="0"/>
              <a:t>υπόδειγμα</a:t>
            </a:r>
            <a:r>
              <a:rPr lang="el-GR" sz="3500" dirty="0"/>
              <a:t> ενός ευρύτερου όλου </a:t>
            </a:r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και </a:t>
            </a:r>
            <a:r>
              <a:rPr lang="el-GR" sz="3500" b="1" u="sng" dirty="0"/>
              <a:t>ως παγκόσμια ιστορική αρχή</a:t>
            </a:r>
            <a:r>
              <a:rPr lang="el-GR" sz="35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η </a:t>
            </a:r>
            <a:r>
              <a:rPr lang="el-GR" sz="3500" b="1" dirty="0"/>
              <a:t>οποία απομακρύνει από τον </a:t>
            </a:r>
            <a:r>
              <a:rPr lang="el-GR" sz="3500" b="1" u="sng" dirty="0"/>
              <a:t>τύπο της αριστοκρατικής κοινωνίας</a:t>
            </a:r>
            <a:r>
              <a:rPr lang="el-GR" sz="3500" u="sng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500" dirty="0"/>
              <a:t>και οδηγεί στην «</a:t>
            </a:r>
            <a:r>
              <a:rPr lang="el-GR" sz="3500" b="1" u="sng" dirty="0"/>
              <a:t>ισότητα των κοινωνικών συνθηκών</a:t>
            </a:r>
            <a:r>
              <a:rPr lang="el-GR" sz="3500" dirty="0"/>
              <a:t>»</a:t>
            </a:r>
            <a:r>
              <a:rPr lang="en-US" sz="35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/>
              <a:t>(</a:t>
            </a:r>
            <a:r>
              <a:rPr lang="el-GR" b="1" dirty="0"/>
              <a:t>Ντε Τοκβίλ, Αλ.</a:t>
            </a:r>
            <a:r>
              <a:rPr lang="en-US" b="1" dirty="0"/>
              <a:t>,</a:t>
            </a:r>
            <a:r>
              <a:rPr lang="el-GR" b="1" dirty="0"/>
              <a:t>2001</a:t>
            </a:r>
            <a:r>
              <a:rPr lang="en-US" b="1" dirty="0"/>
              <a:t>:5</a:t>
            </a:r>
            <a:r>
              <a:rPr lang="en-US" dirty="0"/>
              <a:t>)</a:t>
            </a:r>
            <a:r>
              <a:rPr lang="el-GR" dirty="0"/>
              <a:t>. </a:t>
            </a:r>
            <a:endParaRPr lang="en-US" sz="35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475DC7C-48AA-254B-92A3-4FDD1CA949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1229" y="925551"/>
            <a:ext cx="5229922" cy="463890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8B2F8A-EE3B-6944-A5AB-EB12C3CB5597}"/>
              </a:ext>
            </a:extLst>
          </p:cNvPr>
          <p:cNvSpPr txBox="1"/>
          <p:nvPr/>
        </p:nvSpPr>
        <p:spPr>
          <a:xfrm>
            <a:off x="7315200" y="5809785"/>
            <a:ext cx="3094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THE NEW YORK PUBLIC LIBRARY</a:t>
            </a:r>
          </a:p>
          <a:p>
            <a:pPr algn="ctr"/>
            <a:r>
              <a:rPr lang="en-US" sz="1200" b="1" dirty="0"/>
              <a:t>Source: </a:t>
            </a:r>
            <a:r>
              <a:rPr lang="en-US" sz="1200" b="1" dirty="0">
                <a:hlinkClick r:id="rId3"/>
              </a:rPr>
              <a:t>https://digitalcollections.nypl.org/items/510d47df-e2e8-a3d9-e040-e00a18064a99</a:t>
            </a:r>
            <a:r>
              <a:rPr lang="en-US" sz="1200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8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22795-8DE3-384F-B32A-A6C6C2A90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2098"/>
            <a:ext cx="5181600" cy="5284865"/>
          </a:xfrm>
        </p:spPr>
        <p:txBody>
          <a:bodyPr>
            <a:normAutofit/>
          </a:bodyPr>
          <a:lstStyle/>
          <a:p>
            <a:r>
              <a:rPr lang="el-GR" sz="3600" dirty="0"/>
              <a:t>Η μεγάλη </a:t>
            </a:r>
            <a:r>
              <a:rPr lang="el-GR" sz="3600" b="1" u="sng" dirty="0"/>
              <a:t>δημοκρατική επανάσταση </a:t>
            </a:r>
            <a:r>
              <a:rPr lang="el-GR" sz="3600" dirty="0"/>
              <a:t>που βλέπει να </a:t>
            </a:r>
            <a:r>
              <a:rPr lang="el-GR" sz="3600" b="1" dirty="0"/>
              <a:t>συντελείται στην Αμερική </a:t>
            </a:r>
            <a:r>
              <a:rPr lang="el-GR" sz="3600" dirty="0"/>
              <a:t>θεωρεί </a:t>
            </a:r>
            <a:endParaRPr lang="en-US" sz="3600" dirty="0"/>
          </a:p>
          <a:p>
            <a:r>
              <a:rPr lang="el-GR" sz="3600" dirty="0"/>
              <a:t>ότι θα συμβάλλει: 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στην </a:t>
            </a:r>
            <a:r>
              <a:rPr lang="el-GR" sz="3600" b="1" u="sng" dirty="0"/>
              <a:t>εξάπλωση της ισότητας </a:t>
            </a:r>
            <a:endParaRPr lang="en-US" sz="3600" b="1" u="sng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και θα </a:t>
            </a:r>
            <a:r>
              <a:rPr lang="el-GR" sz="3600" b="1" u="sng" dirty="0"/>
              <a:t>συνεπάρει όλα τα ευρωπαϊκά έθνη</a:t>
            </a:r>
            <a:r>
              <a:rPr lang="el-GR" sz="3600" dirty="0"/>
              <a:t>.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8123D5-F2C0-1C4F-A5A3-C74187480E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943769"/>
            <a:ext cx="5181600" cy="49894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4134C2-BC81-404B-9C1B-8CE9D841FB7B}"/>
              </a:ext>
            </a:extLst>
          </p:cNvPr>
          <p:cNvSpPr txBox="1"/>
          <p:nvPr/>
        </p:nvSpPr>
        <p:spPr>
          <a:xfrm>
            <a:off x="6380019" y="6047509"/>
            <a:ext cx="4973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Source: </a:t>
            </a:r>
            <a:r>
              <a:rPr lang="en-US" sz="1600" b="1" dirty="0">
                <a:hlinkClick r:id="rId3"/>
              </a:rPr>
              <a:t>history.com</a:t>
            </a:r>
            <a:r>
              <a:rPr lang="en-US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198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0B56-4B54-0844-854C-2FDF1BECC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02166"/>
            <a:ext cx="5181600" cy="5574797"/>
          </a:xfrm>
        </p:spPr>
        <p:txBody>
          <a:bodyPr>
            <a:normAutofit/>
          </a:bodyPr>
          <a:lstStyle/>
          <a:p>
            <a:r>
              <a:rPr lang="el-GR" dirty="0"/>
              <a:t>Σε </a:t>
            </a:r>
            <a:r>
              <a:rPr lang="el-GR" b="1" dirty="0"/>
              <a:t>αντίθεση</a:t>
            </a:r>
            <a:r>
              <a:rPr lang="el-GR" dirty="0"/>
              <a:t> με τον </a:t>
            </a:r>
            <a:r>
              <a:rPr lang="el-GR" b="1" dirty="0"/>
              <a:t>Χέγκελ</a:t>
            </a:r>
            <a:r>
              <a:rPr lang="el-GR" dirty="0"/>
              <a:t>, </a:t>
            </a:r>
          </a:p>
          <a:p>
            <a:r>
              <a:rPr lang="el-GR" dirty="0"/>
              <a:t>αλλά κυρίως με τον </a:t>
            </a:r>
            <a:r>
              <a:rPr lang="el-GR" b="1" u="sng" dirty="0"/>
              <a:t>Άνταμ Σμιθ </a:t>
            </a:r>
            <a:r>
              <a:rPr lang="el-GR" dirty="0"/>
              <a:t>και τον </a:t>
            </a:r>
            <a:r>
              <a:rPr lang="el-GR" b="1" u="sng" dirty="0"/>
              <a:t>Καρλ Μαρξ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που </a:t>
            </a:r>
            <a:r>
              <a:rPr lang="el-GR" b="1" dirty="0"/>
              <a:t>τοποθετούν την κινητήρια αρχή των ανατροπών </a:t>
            </a:r>
            <a:r>
              <a:rPr lang="el-GR" dirty="0"/>
              <a:t>στα τέλη </a:t>
            </a:r>
            <a:r>
              <a:rPr lang="el-GR" b="1" dirty="0"/>
              <a:t>του  18</a:t>
            </a:r>
            <a:r>
              <a:rPr lang="el-GR" b="1" baseline="30000" dirty="0"/>
              <a:t>ου</a:t>
            </a:r>
            <a:r>
              <a:rPr lang="el-GR" b="1" dirty="0"/>
              <a:t> και τον 19</a:t>
            </a:r>
            <a:r>
              <a:rPr lang="el-GR" b="1" baseline="30000" dirty="0"/>
              <a:t>ο</a:t>
            </a:r>
            <a:r>
              <a:rPr lang="el-GR" b="1" dirty="0"/>
              <a:t> αιώνα </a:t>
            </a:r>
          </a:p>
          <a:p>
            <a:r>
              <a:rPr lang="el-GR" dirty="0"/>
              <a:t>στην </a:t>
            </a:r>
            <a:r>
              <a:rPr lang="el-GR" b="1" dirty="0"/>
              <a:t>οικονομία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δηλαδή στην </a:t>
            </a:r>
            <a:r>
              <a:rPr lang="el-GR" b="1" dirty="0"/>
              <a:t>υλική βάση του εποικοδομήματος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ο </a:t>
            </a:r>
            <a:r>
              <a:rPr lang="el-GR" b="1" dirty="0"/>
              <a:t>Ντε Τοκβίλ </a:t>
            </a:r>
            <a:r>
              <a:rPr lang="el-GR" dirty="0"/>
              <a:t>προχωρά ένα βήμα πιο πέρα: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8B7668-1A5B-034D-96AB-6FDE8DDF09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914400"/>
            <a:ext cx="5181600" cy="45162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80680B-F7C7-A44A-8786-0C946A7BABD2}"/>
              </a:ext>
            </a:extLst>
          </p:cNvPr>
          <p:cNvSpPr txBox="1"/>
          <p:nvPr/>
        </p:nvSpPr>
        <p:spPr>
          <a:xfrm>
            <a:off x="6795655" y="5852160"/>
            <a:ext cx="455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εποικοδόμημα κατά τον </a:t>
            </a:r>
            <a:r>
              <a:rPr lang="en-US" b="1" dirty="0"/>
              <a:t>Louis Althusser</a:t>
            </a:r>
          </a:p>
        </p:txBody>
      </p:sp>
    </p:spTree>
    <p:extLst>
      <p:ext uri="{BB962C8B-B14F-4D97-AF65-F5344CB8AC3E}">
        <p14:creationId xmlns:p14="http://schemas.microsoft.com/office/powerpoint/2010/main" val="1068293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6A2F-85E9-E946-BEB9-6EFB86BF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3600" dirty="0"/>
            </a:br>
            <a:r>
              <a:rPr lang="el-GR" sz="3600" dirty="0"/>
              <a:t>Θεωρεί ότι </a:t>
            </a:r>
            <a:r>
              <a:rPr lang="el-GR" sz="3600" b="1" u="sng" dirty="0"/>
              <a:t>η κινητήρια αρχή των ανατροπών </a:t>
            </a:r>
            <a:r>
              <a:rPr lang="el-GR" sz="3600" dirty="0"/>
              <a:t>και γενικότερα της </a:t>
            </a:r>
            <a:r>
              <a:rPr lang="el-GR" sz="3600" b="1" u="sng" dirty="0"/>
              <a:t>εξέλιξης</a:t>
            </a:r>
            <a:r>
              <a:rPr lang="el-GR" sz="3600" b="1" dirty="0"/>
              <a:t> </a:t>
            </a:r>
            <a:r>
              <a:rPr lang="el-GR" sz="3600" dirty="0"/>
              <a:t>βρίσκεται: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4B9AAD-95F1-BF47-8F77-C5611A1D86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1717215"/>
              </p:ext>
            </p:extLst>
          </p:nvPr>
        </p:nvGraphicFramePr>
        <p:xfrm>
          <a:off x="838200" y="1825625"/>
          <a:ext cx="96440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938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6A2F-85E9-E946-BEB9-6EFB86BF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3600" dirty="0"/>
            </a:br>
            <a:r>
              <a:rPr lang="el-GR" sz="3600" dirty="0"/>
              <a:t>Θεωρεί ότι </a:t>
            </a:r>
            <a:r>
              <a:rPr lang="el-GR" sz="3600" b="1" u="sng" dirty="0"/>
              <a:t>η κινητήρια αρχή των ανατροπών </a:t>
            </a:r>
            <a:r>
              <a:rPr lang="el-GR" sz="3600" dirty="0"/>
              <a:t>και γενικότερα της </a:t>
            </a:r>
            <a:r>
              <a:rPr lang="el-GR" sz="3600" b="1" u="sng" dirty="0"/>
              <a:t>εξέλιξης</a:t>
            </a:r>
            <a:r>
              <a:rPr lang="el-GR" sz="3600" b="1" dirty="0"/>
              <a:t> </a:t>
            </a:r>
            <a:r>
              <a:rPr lang="el-GR" sz="3600" dirty="0"/>
              <a:t>βρίσκεται: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4B9AAD-95F1-BF47-8F77-C5611A1D86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7087967"/>
              </p:ext>
            </p:extLst>
          </p:nvPr>
        </p:nvGraphicFramePr>
        <p:xfrm>
          <a:off x="838200" y="1825625"/>
          <a:ext cx="96440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77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358E5-7473-D14B-A1DA-059A22AF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b="1" dirty="0"/>
              <a:t>Τοκβίλ</a:t>
            </a:r>
            <a:r>
              <a:rPr lang="el-GR" dirty="0"/>
              <a:t> δεν διστάζει </a:t>
            </a:r>
            <a:r>
              <a:rPr lang="el-GR" b="1" dirty="0"/>
              <a:t>να ασκήσει κριτική</a:t>
            </a:r>
            <a:r>
              <a:rPr lang="el-GR" dirty="0"/>
              <a:t>, διατηρώντας μια </a:t>
            </a:r>
            <a:r>
              <a:rPr lang="el-GR" b="1" dirty="0"/>
              <a:t>ψύχραιμη στάση*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0199-5760-E941-9C92-9A9D8D5127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Σε γενικές γραμμές το σύγγραμμά του </a:t>
            </a:r>
          </a:p>
          <a:p>
            <a:r>
              <a:rPr lang="el-GR" dirty="0"/>
              <a:t>για τη </a:t>
            </a:r>
            <a:r>
              <a:rPr lang="el-GR" b="1" i="1" dirty="0"/>
              <a:t>Δημοκρατία στην Αμερική</a:t>
            </a:r>
            <a:r>
              <a:rPr lang="el-GR" dirty="0"/>
              <a:t> </a:t>
            </a:r>
          </a:p>
          <a:p>
            <a:r>
              <a:rPr lang="el-GR" dirty="0"/>
              <a:t>είναι μια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πολύπλευρη</a:t>
            </a:r>
            <a:r>
              <a:rPr lang="el-GR" dirty="0"/>
              <a:t> και 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εξαιρετική ερμηνεία </a:t>
            </a:r>
            <a:r>
              <a:rPr lang="el-GR" dirty="0"/>
              <a:t>της πολιτικής και κοινωνικής δομής των ΗΠΑ. </a:t>
            </a:r>
          </a:p>
          <a:p>
            <a:r>
              <a:rPr lang="el-GR" dirty="0"/>
              <a:t>Η </a:t>
            </a:r>
            <a:r>
              <a:rPr lang="el-GR" b="1" dirty="0"/>
              <a:t>πολιτική εξέλιξη της Αμερικής </a:t>
            </a:r>
            <a:r>
              <a:rPr lang="el-GR" dirty="0"/>
              <a:t>ερμηνεύεται το ίδιο, όπως: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A3665-9FD9-F140-A890-36115988BA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Ø"/>
            </a:pPr>
            <a:r>
              <a:rPr lang="el-GR" sz="3200" b="1" dirty="0"/>
              <a:t>η ιστορία, </a:t>
            </a:r>
          </a:p>
          <a:p>
            <a:pPr lvl="0">
              <a:buFont typeface="Wingdings" pitchFamily="2" charset="2"/>
              <a:buChar char="Ø"/>
            </a:pPr>
            <a:r>
              <a:rPr lang="el-GR" sz="3200" b="1" dirty="0"/>
              <a:t>οι πολιτικές και γεωγραφικές συνθήκες, </a:t>
            </a:r>
          </a:p>
          <a:p>
            <a:pPr lvl="0">
              <a:buFont typeface="Wingdings" pitchFamily="2" charset="2"/>
              <a:buChar char="Ø"/>
            </a:pPr>
            <a:r>
              <a:rPr lang="el-GR" sz="3200" b="1" dirty="0"/>
              <a:t>οι κοινωνικές δομές, </a:t>
            </a:r>
          </a:p>
          <a:p>
            <a:pPr lvl="0">
              <a:buFont typeface="Wingdings" pitchFamily="2" charset="2"/>
              <a:buChar char="Ø"/>
            </a:pPr>
            <a:r>
              <a:rPr lang="el-GR" sz="3200" b="1" dirty="0"/>
              <a:t>το δίκαιο, τα ήθη και </a:t>
            </a:r>
          </a:p>
          <a:p>
            <a:pPr lvl="0">
              <a:buFont typeface="Wingdings" pitchFamily="2" charset="2"/>
              <a:buChar char="Ø"/>
            </a:pPr>
            <a:r>
              <a:rPr lang="el-GR" sz="3200" b="1" dirty="0"/>
              <a:t>τα έθιμα</a:t>
            </a:r>
          </a:p>
          <a:p>
            <a:pPr marL="0" lvl="0" indent="0">
              <a:buNone/>
            </a:pPr>
            <a:r>
              <a:rPr lang="el-GR" sz="3200" dirty="0"/>
              <a:t>(</a:t>
            </a:r>
            <a:r>
              <a:rPr lang="en-US" dirty="0"/>
              <a:t>Schmidt</a:t>
            </a:r>
            <a:r>
              <a:rPr lang="el-GR" dirty="0"/>
              <a:t>, </a:t>
            </a:r>
            <a:r>
              <a:rPr lang="en-US" dirty="0"/>
              <a:t>G</a:t>
            </a:r>
            <a:r>
              <a:rPr lang="el-GR" dirty="0"/>
              <a:t>. </a:t>
            </a:r>
            <a:r>
              <a:rPr lang="en-US" dirty="0"/>
              <a:t>M</a:t>
            </a:r>
            <a:r>
              <a:rPr lang="el-GR" dirty="0"/>
              <a:t>. 2004., σ.σ. 143-144).</a:t>
            </a:r>
            <a:r>
              <a:rPr lang="en-US" sz="3200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94895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D86ED-B7F3-794C-B317-355E7E1A0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02043"/>
            <a:ext cx="5181600" cy="527492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 </a:t>
            </a:r>
            <a:r>
              <a:rPr lang="el-GR" b="1" dirty="0"/>
              <a:t>Τοκβίλ</a:t>
            </a:r>
            <a:r>
              <a:rPr lang="el-GR" dirty="0"/>
              <a:t> θεωρεί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ως </a:t>
            </a:r>
            <a:r>
              <a:rPr lang="el-GR" b="1" dirty="0"/>
              <a:t>το μεγαλύτερο πλεονέκτημα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της </a:t>
            </a:r>
            <a:r>
              <a:rPr lang="el-GR" b="1" dirty="0"/>
              <a:t>Δημοκρατίας στην Αμερική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την </a:t>
            </a:r>
            <a:r>
              <a:rPr lang="el-GR" sz="3200" b="1" u="sng" dirty="0"/>
              <a:t>συμμετοχή των πολιτών</a:t>
            </a:r>
            <a:r>
              <a:rPr lang="el-GR" dirty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την </a:t>
            </a:r>
            <a:r>
              <a:rPr lang="el-GR" sz="3500" b="1" u="sng" dirty="0"/>
              <a:t>εκλογή των εκπροσώπων</a:t>
            </a:r>
            <a:r>
              <a:rPr lang="el-GR" sz="3500" u="sng" dirty="0"/>
              <a:t> </a:t>
            </a:r>
            <a:r>
              <a:rPr lang="el-GR" dirty="0"/>
              <a:t>και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 </a:t>
            </a:r>
            <a:r>
              <a:rPr lang="el-GR" sz="3500" b="1" u="sng" dirty="0"/>
              <a:t>δυνατότητα της διόρθωσης</a:t>
            </a:r>
            <a:r>
              <a:rPr lang="el-GR" sz="3500" u="sng" dirty="0"/>
              <a:t> </a:t>
            </a:r>
            <a:endParaRPr lang="en-US" sz="3500" u="sng" dirty="0"/>
          </a:p>
          <a:p>
            <a:pPr>
              <a:buFont typeface="Wingdings" pitchFamily="2" charset="2"/>
              <a:buChar char="§"/>
            </a:pPr>
            <a:r>
              <a:rPr lang="el-GR" b="1" dirty="0"/>
              <a:t>όποιων τυχόν λαθών διαπιστώνονται</a:t>
            </a:r>
            <a:r>
              <a:rPr lang="el-GR" dirty="0"/>
              <a:t>, σε αντίθεση με τον συγκεντρωτισμό του </a:t>
            </a:r>
            <a:r>
              <a:rPr lang="el-GR" b="1" dirty="0"/>
              <a:t>Γαλλικού συστήματος.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8D21CC-74CE-5946-B719-45A9CEE3CB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799" y="1075038"/>
            <a:ext cx="5595551" cy="4547285"/>
          </a:xfrm>
        </p:spPr>
      </p:pic>
    </p:spTree>
    <p:extLst>
      <p:ext uri="{BB962C8B-B14F-4D97-AF65-F5344CB8AC3E}">
        <p14:creationId xmlns:p14="http://schemas.microsoft.com/office/powerpoint/2010/main" val="4027608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5F11-1EE1-6E46-81EE-CCB8F2E1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509"/>
          </a:xfrm>
        </p:spPr>
        <p:txBody>
          <a:bodyPr/>
          <a:lstStyle/>
          <a:p>
            <a:r>
              <a:rPr lang="el-GR" dirty="0"/>
              <a:t>Επίσης ο </a:t>
            </a:r>
            <a:r>
              <a:rPr lang="el-GR" b="1" dirty="0"/>
              <a:t>Τοκβίλ</a:t>
            </a:r>
            <a:r>
              <a:rPr lang="el-GR" dirty="0"/>
              <a:t> </a:t>
            </a:r>
            <a:r>
              <a:rPr lang="el-GR" b="1" dirty="0"/>
              <a:t>θεωρεί: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DE9E8-B044-4244-AEB4-835BFCDF80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σε αντίθεση 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με τις </a:t>
            </a:r>
            <a:r>
              <a:rPr lang="el-GR" b="1" dirty="0"/>
              <a:t>προϋποθέσεις 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και τους </a:t>
            </a:r>
            <a:r>
              <a:rPr lang="el-GR" b="1" dirty="0"/>
              <a:t>όρους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της </a:t>
            </a:r>
            <a:r>
              <a:rPr lang="el-GR" b="1" dirty="0"/>
              <a:t>Αριστοτελικής θεώρησης της Πόλης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αλλά και του </a:t>
            </a:r>
            <a:r>
              <a:rPr lang="el-GR" b="1" dirty="0"/>
              <a:t>Ρουσσώ</a:t>
            </a:r>
          </a:p>
          <a:p>
            <a:r>
              <a:rPr lang="el-GR" dirty="0"/>
              <a:t>ότι σε </a:t>
            </a:r>
            <a:r>
              <a:rPr lang="el-GR" b="1" dirty="0"/>
              <a:t>μεγάλης κλίμακας χώρες, όπως οι ΗΠΑ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7DCBCF-AA43-8E42-85CF-F3976F6DD6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3504657"/>
          </a:xfrm>
        </p:spPr>
      </p:pic>
    </p:spTree>
    <p:extLst>
      <p:ext uri="{BB962C8B-B14F-4D97-AF65-F5344CB8AC3E}">
        <p14:creationId xmlns:p14="http://schemas.microsoft.com/office/powerpoint/2010/main" val="3908294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BA20-72F9-9C4F-957D-B9D58E304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57922"/>
            <a:ext cx="5181600" cy="5519041"/>
          </a:xfrm>
        </p:spPr>
        <p:txBody>
          <a:bodyPr>
            <a:normAutofit lnSpcReduction="10000"/>
          </a:bodyPr>
          <a:lstStyle/>
          <a:p>
            <a:r>
              <a:rPr lang="el-GR" sz="3600" dirty="0"/>
              <a:t>είναι δυνατή: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η </a:t>
            </a:r>
            <a:r>
              <a:rPr lang="el-GR" sz="3600" b="1" dirty="0"/>
              <a:t>ευημερία</a:t>
            </a:r>
            <a:r>
              <a:rPr lang="el-GR" sz="3600" dirty="0"/>
              <a:t> και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η </a:t>
            </a:r>
            <a:r>
              <a:rPr lang="el-GR" sz="3600" b="1" dirty="0"/>
              <a:t>οικονομική πρόοδος</a:t>
            </a:r>
          </a:p>
          <a:p>
            <a:pPr>
              <a:buFont typeface="Wingdings" pitchFamily="2" charset="2"/>
              <a:buChar char="v"/>
            </a:pPr>
            <a:r>
              <a:rPr lang="el-GR" sz="3600" u="sng" dirty="0"/>
              <a:t>υπό την αίρεση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ότι επικρατεί </a:t>
            </a:r>
            <a:r>
              <a:rPr lang="el-GR" sz="3600" b="1" dirty="0"/>
              <a:t>δημοκρατικό πολίτευμα</a:t>
            </a:r>
            <a:r>
              <a:rPr lang="el-GR" sz="36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σε αντίθεση από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ό,τι συμβαίνει σε </a:t>
            </a:r>
            <a:r>
              <a:rPr lang="el-GR" sz="3600" b="1" dirty="0"/>
              <a:t>μη δημοκρατικά καθεστώτα</a:t>
            </a:r>
            <a:r>
              <a:rPr lang="el-GR" sz="3600" dirty="0"/>
              <a:t>.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9CCF19-3A83-534D-A754-099A9ABEA9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799" y="1360448"/>
            <a:ext cx="5510561" cy="3958683"/>
          </a:xfrm>
        </p:spPr>
      </p:pic>
    </p:spTree>
    <p:extLst>
      <p:ext uri="{BB962C8B-B14F-4D97-AF65-F5344CB8AC3E}">
        <p14:creationId xmlns:p14="http://schemas.microsoft.com/office/powerpoint/2010/main" val="127402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9FC4-19F9-2946-BD77-0BDE67B8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Αριστοτέλης:</a:t>
            </a:r>
            <a:r>
              <a:rPr lang="el-GR" dirty="0"/>
              <a:t> «</a:t>
            </a:r>
            <a:r>
              <a:rPr lang="el-GR" b="1" i="1" dirty="0"/>
              <a:t>πραγματική Δημοκρατία είναι όταν κατέχουν την εξουσία οι ελεύθεροι»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E9990-9713-0D47-A198-7A3BCA9B7D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«</a:t>
            </a:r>
            <a:r>
              <a:rPr lang="el-GR" sz="3600" b="1" dirty="0"/>
              <a:t>ελεύθεροι</a:t>
            </a:r>
            <a:r>
              <a:rPr lang="el-GR" dirty="0"/>
              <a:t>» είναι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οι πολίτες με </a:t>
            </a:r>
            <a:r>
              <a:rPr lang="el-GR" sz="3200" b="1" u="sng" dirty="0"/>
              <a:t>πλήρη δικαιώματα</a:t>
            </a:r>
            <a:r>
              <a:rPr lang="el-GR" sz="32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u="sng" dirty="0"/>
              <a:t>δεν ανήκουν σε κανέναν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και </a:t>
            </a:r>
            <a:r>
              <a:rPr lang="el-GR" sz="3200" b="1" u="sng" dirty="0"/>
              <a:t>καθορίζουν οι ίδιοι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u="sng" dirty="0"/>
              <a:t>τον τρόπο ζωής τους</a:t>
            </a:r>
            <a:r>
              <a:rPr lang="el-GR" sz="3200" dirty="0"/>
              <a:t>.</a:t>
            </a:r>
          </a:p>
          <a:p>
            <a:pPr marL="0" indent="0">
              <a:buNone/>
            </a:pPr>
            <a:r>
              <a:rPr lang="el-GR" sz="3200" dirty="0"/>
              <a:t>(</a:t>
            </a:r>
            <a:r>
              <a:rPr lang="en-US" sz="3200" dirty="0"/>
              <a:t>Schmidt</a:t>
            </a:r>
            <a:r>
              <a:rPr lang="el-GR" sz="3200" dirty="0"/>
              <a:t>, 2004).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2F52C7-8C81-4148-AD49-ABE71604D6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7120" y="1825625"/>
            <a:ext cx="4693920" cy="3630295"/>
          </a:xfrm>
        </p:spPr>
      </p:pic>
    </p:spTree>
    <p:extLst>
      <p:ext uri="{BB962C8B-B14F-4D97-AF65-F5344CB8AC3E}">
        <p14:creationId xmlns:p14="http://schemas.microsoft.com/office/powerpoint/2010/main" val="35642553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1107-3CC6-B54F-9DEE-5C31FE2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Μάλιστα ο </a:t>
            </a:r>
            <a:r>
              <a:rPr lang="en-US" b="1" i="1" dirty="0"/>
              <a:t>Tocqueville</a:t>
            </a:r>
            <a:r>
              <a:rPr lang="en-US" sz="3600" dirty="0"/>
              <a:t> </a:t>
            </a:r>
            <a:r>
              <a:rPr lang="el-GR" sz="3600" dirty="0"/>
              <a:t> πέρα από τον πολύ ευρύ ορισμό της «</a:t>
            </a:r>
            <a:r>
              <a:rPr lang="el-GR" sz="3600" b="1" u="sng" dirty="0"/>
              <a:t>κοινωνικής δημοκρατίας</a:t>
            </a:r>
            <a:r>
              <a:rPr lang="el-GR" sz="3600" dirty="0"/>
              <a:t>»</a:t>
            </a:r>
            <a:r>
              <a:rPr lang="en-US" sz="3600" dirty="0"/>
              <a:t> </a:t>
            </a:r>
            <a:r>
              <a:rPr lang="el-GR" sz="3600" dirty="0"/>
              <a:t>(</a:t>
            </a:r>
            <a:r>
              <a:rPr lang="en-US" sz="3600" dirty="0"/>
              <a:t>Lively</a:t>
            </a:r>
            <a:r>
              <a:rPr lang="el-GR" sz="3600" dirty="0"/>
              <a:t>, 1962)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16DCB-DA70-284C-BE24-8F08403C5B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/>
              <a:t>χρησιμοποιεί ένα πολύ </a:t>
            </a:r>
            <a:r>
              <a:rPr lang="el-GR" u="sng" dirty="0"/>
              <a:t>στενό σχήμα</a:t>
            </a:r>
            <a:r>
              <a:rPr lang="el-GR" dirty="0"/>
              <a:t>: </a:t>
            </a:r>
          </a:p>
          <a:p>
            <a:pPr>
              <a:buFont typeface="Wingdings" pitchFamily="2" charset="2"/>
              <a:buChar char="v"/>
            </a:pPr>
            <a:r>
              <a:rPr lang="el-GR" sz="3200" b="1" u="sng" dirty="0"/>
              <a:t>Δημοκρατία </a:t>
            </a:r>
            <a:r>
              <a:rPr lang="el-GR" sz="3200" b="1" dirty="0"/>
              <a:t>σημαίνει</a:t>
            </a:r>
            <a:r>
              <a:rPr lang="el-GR" dirty="0"/>
              <a:t>: </a:t>
            </a:r>
          </a:p>
          <a:p>
            <a:pPr lvl="0">
              <a:buFont typeface="Wingdings" pitchFamily="2" charset="2"/>
              <a:buChar char="Ø"/>
            </a:pPr>
            <a:r>
              <a:rPr lang="el-GR" u="sng" dirty="0"/>
              <a:t>θ</a:t>
            </a:r>
            <a:r>
              <a:rPr lang="el-GR" b="1" u="sng" dirty="0"/>
              <a:t>εσμικά</a:t>
            </a:r>
            <a:r>
              <a:rPr lang="el-GR" b="1" dirty="0"/>
              <a:t> </a:t>
            </a:r>
            <a:r>
              <a:rPr lang="el-GR" dirty="0"/>
              <a:t>και </a:t>
            </a:r>
          </a:p>
          <a:p>
            <a:pPr lvl="0">
              <a:buFont typeface="Wingdings" pitchFamily="2" charset="2"/>
              <a:buChar char="Ø"/>
            </a:pPr>
            <a:r>
              <a:rPr lang="el-GR" b="1" u="sng" dirty="0"/>
              <a:t>διαδικαστικά χαρακτηριστικά </a:t>
            </a:r>
          </a:p>
          <a:p>
            <a:pPr lvl="0">
              <a:buFont typeface="Wingdings" pitchFamily="2" charset="2"/>
              <a:buChar char="Ø"/>
            </a:pPr>
            <a:r>
              <a:rPr lang="el-GR" dirty="0"/>
              <a:t>μιας </a:t>
            </a:r>
            <a:r>
              <a:rPr lang="el-GR" b="1" u="sng" dirty="0"/>
              <a:t>κυβερνητικής μορφής</a:t>
            </a:r>
          </a:p>
          <a:p>
            <a:pPr lvl="0">
              <a:buFont typeface="Wingdings" pitchFamily="2" charset="2"/>
              <a:buChar char="Ø"/>
            </a:pPr>
            <a:r>
              <a:rPr lang="el-GR" b="1" dirty="0"/>
              <a:t> στηριζόμενης </a:t>
            </a:r>
            <a:r>
              <a:rPr lang="el-GR" b="1" u="sng" dirty="0"/>
              <a:t>στη λαϊκή κυριαρχία</a:t>
            </a:r>
            <a:r>
              <a:rPr lang="en-US" u="sng" dirty="0"/>
              <a:t> 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3942E-3BA4-6142-93B6-8EF665BB05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με την έννοια </a:t>
            </a:r>
          </a:p>
          <a:p>
            <a:pPr>
              <a:buFont typeface="Wingdings" pitchFamily="2" charset="2"/>
              <a:buChar char="v"/>
            </a:pPr>
            <a:r>
              <a:rPr lang="el-GR" sz="3200" dirty="0"/>
              <a:t>της </a:t>
            </a:r>
            <a:r>
              <a:rPr lang="el-GR" sz="3200" b="1" u="sng" dirty="0"/>
              <a:t>πολιτικής δημοκρατίας</a:t>
            </a:r>
            <a:r>
              <a:rPr lang="en-US" sz="4000" u="sng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31B998-EF50-024C-8798-8EBD6623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10830"/>
            <a:ext cx="5473700" cy="29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07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5B31-E105-E84F-8F96-9FA619D6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1870"/>
          </a:xfrm>
        </p:spPr>
        <p:txBody>
          <a:bodyPr>
            <a:noAutofit/>
          </a:bodyPr>
          <a:lstStyle/>
          <a:p>
            <a:pPr algn="ctr"/>
            <a:br>
              <a:rPr lang="el-GR" sz="3600" dirty="0"/>
            </a:br>
            <a:r>
              <a:rPr lang="el-GR" sz="3600" dirty="0"/>
              <a:t>Για τον </a:t>
            </a:r>
            <a:r>
              <a:rPr lang="en-US" sz="3600" b="1" i="1" dirty="0"/>
              <a:t>Tocqueville</a:t>
            </a:r>
            <a:r>
              <a:rPr lang="el-GR" sz="3600" dirty="0"/>
              <a:t>, λοιπόν, </a:t>
            </a:r>
            <a:r>
              <a:rPr lang="el-GR" sz="3600" b="1" dirty="0"/>
              <a:t>δημοκρατία</a:t>
            </a:r>
            <a:r>
              <a:rPr lang="el-GR" sz="3600" dirty="0"/>
              <a:t> σημαίνει: </a:t>
            </a:r>
            <a:r>
              <a:rPr lang="el-GR" sz="3600" b="1" u="sng" dirty="0"/>
              <a:t>δημοκρατία της πλειοψηφίας</a:t>
            </a:r>
            <a:r>
              <a:rPr lang="el-GR" sz="3600" dirty="0"/>
              <a:t>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B921-5580-E942-B46C-AA2A7B654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82376" cy="4351338"/>
          </a:xfrm>
        </p:spPr>
        <p:txBody>
          <a:bodyPr/>
          <a:lstStyle/>
          <a:p>
            <a:r>
              <a:rPr lang="el-GR" dirty="0"/>
              <a:t>Σχετικά όμως με την </a:t>
            </a:r>
            <a:r>
              <a:rPr lang="el-GR" b="1" u="sng" dirty="0"/>
              <a:t>πλειοψηφία</a:t>
            </a:r>
            <a:r>
              <a:rPr lang="el-GR" u="sng" dirty="0"/>
              <a:t> </a:t>
            </a:r>
          </a:p>
          <a:p>
            <a:r>
              <a:rPr lang="el-GR" dirty="0"/>
              <a:t>και την </a:t>
            </a:r>
            <a:r>
              <a:rPr lang="el-GR" b="1" u="sng" dirty="0"/>
              <a:t>ισχυρή δυναμική </a:t>
            </a:r>
            <a:r>
              <a:rPr lang="el-GR" dirty="0"/>
              <a:t>της, </a:t>
            </a:r>
          </a:p>
          <a:p>
            <a:r>
              <a:rPr lang="el-GR" dirty="0"/>
              <a:t>ο Τοκβίλ διατύπωσε </a:t>
            </a:r>
            <a:r>
              <a:rPr lang="el-GR" b="1" dirty="0"/>
              <a:t>έναν μεγάλο κίνδυνο</a:t>
            </a:r>
            <a:r>
              <a:rPr lang="el-GR" dirty="0"/>
              <a:t>:</a:t>
            </a:r>
            <a:endParaRPr lang="en-US" dirty="0"/>
          </a:p>
          <a:p>
            <a:r>
              <a:rPr lang="el-GR" dirty="0"/>
              <a:t>την </a:t>
            </a:r>
            <a:r>
              <a:rPr lang="el-GR" b="1" u="sng" dirty="0"/>
              <a:t>τυραννία της πλειοψηφίας</a:t>
            </a:r>
            <a:r>
              <a:rPr lang="el-GR" dirty="0"/>
              <a:t> για την οποία θεωρούσε ότι τα </a:t>
            </a:r>
            <a:r>
              <a:rPr lang="el-GR" b="1" dirty="0"/>
              <a:t>αντίβαρα</a:t>
            </a:r>
            <a:r>
              <a:rPr lang="el-GR" dirty="0"/>
              <a:t> έπρεπε να είναι </a:t>
            </a:r>
            <a:r>
              <a:rPr lang="el-GR" b="1" dirty="0"/>
              <a:t>λειτουργικά </a:t>
            </a:r>
            <a:r>
              <a:rPr lang="el-GR" dirty="0"/>
              <a:t>και </a:t>
            </a:r>
            <a:r>
              <a:rPr lang="el-GR" b="1" dirty="0"/>
              <a:t>θεσμικά</a:t>
            </a:r>
            <a:r>
              <a:rPr lang="el-GR" dirty="0"/>
              <a:t> όπως: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0C496D-3E57-844E-BFEF-E1D257D59FD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8263823"/>
              </p:ext>
            </p:extLst>
          </p:nvPr>
        </p:nvGraphicFramePr>
        <p:xfrm>
          <a:off x="5809785" y="1825625"/>
          <a:ext cx="55440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466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3224-C67A-834A-BA26-38A77530A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69073"/>
            <a:ext cx="5181600" cy="550789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l-GR" sz="3200" dirty="0"/>
              <a:t>η ομοσπονδιακή </a:t>
            </a:r>
            <a:r>
              <a:rPr lang="el-GR" sz="3200" b="1" dirty="0"/>
              <a:t>κρατική οργάνωση*</a:t>
            </a:r>
          </a:p>
          <a:p>
            <a:pPr lvl="0">
              <a:buFont typeface="Wingdings" pitchFamily="2" charset="2"/>
              <a:buChar char="Ø"/>
            </a:pPr>
            <a:r>
              <a:rPr lang="el-GR" sz="3200" dirty="0"/>
              <a:t>οι </a:t>
            </a:r>
            <a:r>
              <a:rPr lang="el-GR" sz="3200" b="1" dirty="0"/>
              <a:t>νόμοι</a:t>
            </a:r>
          </a:p>
          <a:p>
            <a:pPr lvl="0">
              <a:buFont typeface="Wingdings" pitchFamily="2" charset="2"/>
              <a:buChar char="Ø"/>
            </a:pPr>
            <a:r>
              <a:rPr lang="el-GR" sz="3200" dirty="0"/>
              <a:t>ο </a:t>
            </a:r>
            <a:r>
              <a:rPr lang="el-GR" sz="3200" b="1" dirty="0"/>
              <a:t>τρόπος ζωής</a:t>
            </a:r>
          </a:p>
          <a:p>
            <a:pPr lvl="0">
              <a:buFont typeface="Wingdings" pitchFamily="2" charset="2"/>
              <a:buChar char="Ø"/>
            </a:pPr>
            <a:r>
              <a:rPr lang="el-GR" sz="3200" dirty="0"/>
              <a:t>τα </a:t>
            </a:r>
            <a:r>
              <a:rPr lang="el-GR" sz="3200" b="1" dirty="0"/>
              <a:t>ήθη και έθιμα</a:t>
            </a:r>
          </a:p>
          <a:p>
            <a:pPr lvl="0">
              <a:buFont typeface="Wingdings" pitchFamily="2" charset="2"/>
              <a:buChar char="Ø"/>
            </a:pPr>
            <a:r>
              <a:rPr lang="el-GR" sz="3200" dirty="0"/>
              <a:t>οι </a:t>
            </a:r>
            <a:r>
              <a:rPr lang="el-GR" sz="3200" b="1" dirty="0"/>
              <a:t>πολυάριθμοι σύλλογοι και σύνδεσμοι </a:t>
            </a:r>
            <a:r>
              <a:rPr lang="el-GR" sz="3200" dirty="0"/>
              <a:t>της αμερικανικής κοινωνίας. </a:t>
            </a:r>
            <a:endParaRPr lang="en-US" sz="3200" dirty="0"/>
          </a:p>
          <a:p>
            <a:r>
              <a:rPr lang="el-GR" sz="3200" dirty="0"/>
              <a:t>Κυρίως όμως</a:t>
            </a:r>
            <a:endParaRPr lang="en-US" sz="3200" dirty="0"/>
          </a:p>
          <a:p>
            <a:pPr lvl="0">
              <a:buFont typeface="Wingdings" pitchFamily="2" charset="2"/>
              <a:buChar char="Ø"/>
            </a:pPr>
            <a:r>
              <a:rPr lang="el-GR" sz="3200" dirty="0"/>
              <a:t>η </a:t>
            </a:r>
            <a:r>
              <a:rPr lang="el-GR" sz="3200" b="1" u="sng" dirty="0"/>
              <a:t>ελευθερία του Τύπου</a:t>
            </a:r>
            <a:r>
              <a:rPr lang="el-GR" sz="3200" dirty="0"/>
              <a:t>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72B89F-6139-D74A-AA84-9F852FA320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326995"/>
            <a:ext cx="5181600" cy="4215161"/>
          </a:xfrm>
        </p:spPr>
      </p:pic>
    </p:spTree>
    <p:extLst>
      <p:ext uri="{BB962C8B-B14F-4D97-AF65-F5344CB8AC3E}">
        <p14:creationId xmlns:p14="http://schemas.microsoft.com/office/powerpoint/2010/main" val="3977387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07B1F-62A3-754D-9421-3737068FF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24468"/>
            <a:ext cx="5181600" cy="5552495"/>
          </a:xfrm>
        </p:spPr>
        <p:txBody>
          <a:bodyPr>
            <a:normAutofit lnSpcReduction="10000"/>
          </a:bodyPr>
          <a:lstStyle/>
          <a:p>
            <a:r>
              <a:rPr lang="el-GR" sz="3200" dirty="0"/>
              <a:t>Το έργο του </a:t>
            </a:r>
            <a:r>
              <a:rPr lang="en-US" sz="3200" b="1" i="1" dirty="0"/>
              <a:t>Tocqueville</a:t>
            </a:r>
            <a:r>
              <a:rPr lang="el-GR" sz="3200" dirty="0"/>
              <a:t> τον κατατάσσει σύμφωνα με τους μελετητές 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ως τον «</a:t>
            </a:r>
            <a:r>
              <a:rPr lang="el-GR" sz="3200" b="1" dirty="0"/>
              <a:t>πρώτο θεωρητικό της σύγχρονης δημοκρατίας των μαζών</a:t>
            </a:r>
            <a:r>
              <a:rPr lang="el-GR" sz="3200" dirty="0"/>
              <a:t>»</a:t>
            </a:r>
            <a:r>
              <a:rPr lang="en-US" sz="3200" dirty="0"/>
              <a:t> (</a:t>
            </a:r>
            <a:r>
              <a:rPr lang="en-US" sz="3200" b="1" dirty="0"/>
              <a:t>Fetscher, I., 1968</a:t>
            </a:r>
            <a:r>
              <a:rPr lang="en-US" sz="3200" dirty="0"/>
              <a:t>).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Για τον </a:t>
            </a:r>
            <a:r>
              <a:rPr lang="en-US" sz="3200" dirty="0"/>
              <a:t>Wilhelm </a:t>
            </a:r>
            <a:r>
              <a:rPr lang="en-US" sz="3200" b="1" dirty="0"/>
              <a:t>Dilthey </a:t>
            </a:r>
            <a:r>
              <a:rPr lang="en-US" sz="3200" dirty="0"/>
              <a:t>(</a:t>
            </a:r>
            <a:r>
              <a:rPr lang="el-GR" sz="3200" dirty="0"/>
              <a:t>στο έργο του </a:t>
            </a:r>
            <a:r>
              <a:rPr lang="el-GR" sz="3200" b="1" i="1" u="sng" dirty="0"/>
              <a:t>Οικοδόμηση του ιστορικού κόσμου</a:t>
            </a:r>
            <a:r>
              <a:rPr lang="el-GR" sz="3200" u="sng" dirty="0"/>
              <a:t> </a:t>
            </a:r>
            <a:r>
              <a:rPr lang="el-GR" sz="3200" b="1" i="1" u="sng" dirty="0"/>
              <a:t>στις θεωρητικές επιστήμες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DA15F-30E1-704E-B726-7CFA9F1E7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24468"/>
            <a:ext cx="5181600" cy="5552495"/>
          </a:xfrm>
        </p:spPr>
        <p:txBody>
          <a:bodyPr>
            <a:normAutofit lnSpcReduction="10000"/>
          </a:bodyPr>
          <a:lstStyle/>
          <a:p>
            <a:r>
              <a:rPr lang="el-GR" b="1" i="1" dirty="0"/>
              <a:t>Ο</a:t>
            </a:r>
            <a:r>
              <a:rPr lang="en-US" b="1" i="1" dirty="0"/>
              <a:t> Alexis de </a:t>
            </a:r>
            <a:r>
              <a:rPr lang="en-US" b="1" i="1" u="sng" dirty="0"/>
              <a:t>Tocqueville</a:t>
            </a:r>
            <a:r>
              <a:rPr lang="el-GR" b="1" i="1" dirty="0"/>
              <a:t> </a:t>
            </a:r>
            <a:r>
              <a:rPr lang="el-GR" dirty="0"/>
              <a:t>είναι: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 </a:t>
            </a:r>
            <a:r>
              <a:rPr lang="el-GR" sz="3600" dirty="0"/>
              <a:t>«</a:t>
            </a:r>
            <a:r>
              <a:rPr lang="el-GR" sz="3600" b="1" dirty="0"/>
              <a:t>ο μοναδικός αναλυτής μεταξύ των σύγχρονών του ερευνητών της ιστορίας και μάλιστα απ’ όλους τους </a:t>
            </a:r>
            <a:r>
              <a:rPr lang="el-GR" sz="3600" b="1" u="sng" dirty="0"/>
              <a:t>αναλυτές του πολιτικού κόσμου</a:t>
            </a:r>
            <a:r>
              <a:rPr lang="en-US" sz="3600" b="1" dirty="0"/>
              <a:t>, </a:t>
            </a:r>
            <a:r>
              <a:rPr lang="el-GR" sz="3600" b="1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600" b="1" dirty="0"/>
              <a:t>ο μεγαλύτερος μετά τον Αριστοτέλη και τον Μακιαβέλλι</a:t>
            </a:r>
            <a:r>
              <a:rPr lang="el-GR" sz="3600" dirty="0"/>
              <a:t>»</a:t>
            </a:r>
            <a:r>
              <a:rPr lang="en-US" sz="3600" dirty="0"/>
              <a:t> </a:t>
            </a:r>
            <a:r>
              <a:rPr lang="el-GR" sz="3600" dirty="0"/>
              <a:t>(</a:t>
            </a:r>
            <a:r>
              <a:rPr lang="en-US" sz="3600" dirty="0"/>
              <a:t>Schmidt</a:t>
            </a:r>
            <a:r>
              <a:rPr lang="el-GR" sz="3600" dirty="0"/>
              <a:t>, </a:t>
            </a:r>
            <a:r>
              <a:rPr lang="en-US" sz="3600" dirty="0"/>
              <a:t>G</a:t>
            </a:r>
            <a:r>
              <a:rPr lang="el-GR" sz="3600" dirty="0"/>
              <a:t>. </a:t>
            </a:r>
            <a:r>
              <a:rPr lang="en-US" sz="3600" dirty="0"/>
              <a:t>M</a:t>
            </a:r>
            <a:r>
              <a:rPr lang="el-GR" sz="3600" dirty="0"/>
              <a:t>., 2004:156).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1784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4FDDEC-0A31-6A4C-826E-E0119425D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47132"/>
            <a:ext cx="5181600" cy="542983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/>
              <a:t>Συνολικά η αποτίμηση του κορυφαίου του έργου </a:t>
            </a:r>
          </a:p>
          <a:p>
            <a:pPr marL="0" indent="0">
              <a:buNone/>
            </a:pPr>
            <a:r>
              <a:rPr lang="el-GR" dirty="0"/>
              <a:t>   τον κατατάσσει: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ως τον </a:t>
            </a:r>
            <a:r>
              <a:rPr lang="el-GR" sz="3200" b="1" dirty="0"/>
              <a:t>θεμελιωτή</a:t>
            </a:r>
            <a:r>
              <a:rPr lang="el-G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της </a:t>
            </a:r>
            <a:r>
              <a:rPr lang="el-GR" sz="3200" b="1" dirty="0"/>
              <a:t>σύγχρονης θεωρίας της δημοκρατίας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όπου ακόμη και σήμερα επηρεάζει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τους κλάδους της </a:t>
            </a:r>
            <a:r>
              <a:rPr lang="el-GR" b="1" dirty="0"/>
              <a:t>κοινωνιολογίας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της </a:t>
            </a:r>
            <a:r>
              <a:rPr lang="el-GR" b="1" dirty="0"/>
              <a:t>πολιτικής επιστήμης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της </a:t>
            </a:r>
            <a:r>
              <a:rPr lang="el-GR" b="1" dirty="0"/>
              <a:t>ιστορίας</a:t>
            </a:r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A34B685-E711-8643-A3EE-3564E7D795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148576"/>
            <a:ext cx="5181600" cy="4315522"/>
          </a:xfrm>
        </p:spPr>
      </p:pic>
    </p:spTree>
    <p:extLst>
      <p:ext uri="{BB962C8B-B14F-4D97-AF65-F5344CB8AC3E}">
        <p14:creationId xmlns:p14="http://schemas.microsoft.com/office/powerpoint/2010/main" val="81450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2294-EFB5-8149-82B1-31390713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Οι </a:t>
            </a:r>
            <a:r>
              <a:rPr lang="el-GR" b="1" dirty="0"/>
              <a:t>προϋποθέσεις της δημοκρατίας και της εσωτερικής της διάρθρωσης: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029F5-A4F5-F044-87EC-6AA340902B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3600" b="1" u="sng" dirty="0"/>
              <a:t>Ελευθερία</a:t>
            </a:r>
            <a:r>
              <a:rPr lang="el-GR" b="1" dirty="0"/>
              <a:t> </a:t>
            </a:r>
            <a:r>
              <a:rPr lang="el-GR" dirty="0"/>
              <a:t>υπάρχει όταν: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διασφαλίζεται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το «</a:t>
            </a:r>
            <a:r>
              <a:rPr lang="el-GR" sz="3200" b="1" u="sng" dirty="0"/>
              <a:t>άρχειν και άρχεσθαι</a:t>
            </a:r>
            <a:r>
              <a:rPr lang="el-GR" sz="3200" dirty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δηλαδή «</a:t>
            </a:r>
            <a:r>
              <a:rPr lang="el-GR" sz="3200" b="1" dirty="0"/>
              <a:t>κάθε πολίτης γίνεται πότε άρχοντας και πότε αρχόμενος</a:t>
            </a:r>
            <a:r>
              <a:rPr lang="el-GR" sz="3200" dirty="0"/>
              <a:t>» (Πολιτικά </a:t>
            </a:r>
            <a:r>
              <a:rPr lang="en-US" sz="3200" dirty="0"/>
              <a:t>VI</a:t>
            </a:r>
            <a:r>
              <a:rPr lang="el-GR" sz="3200" dirty="0"/>
              <a:t> 2 1317</a:t>
            </a:r>
            <a:r>
              <a:rPr lang="en-US" sz="3200" dirty="0"/>
              <a:t>b</a:t>
            </a:r>
            <a:r>
              <a:rPr lang="el-GR" sz="3200" dirty="0"/>
              <a:t>).</a:t>
            </a:r>
            <a:endParaRPr lang="en-US" sz="32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2E0B8-FB79-9940-937C-6B54DFD740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sz="3600" b="1" u="sng" dirty="0"/>
              <a:t>Ισότητα</a:t>
            </a:r>
            <a:r>
              <a:rPr lang="el-GR" dirty="0"/>
              <a:t> υπάρχει όταν: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γίνεται </a:t>
            </a:r>
            <a:r>
              <a:rPr lang="el-GR" b="1" dirty="0"/>
              <a:t>διασφάλιση του δικαιώματος του να ζει κανείς όπως θέλει  </a:t>
            </a:r>
            <a:r>
              <a:rPr lang="el-GR" dirty="0"/>
              <a:t>(Πολιτικά </a:t>
            </a:r>
            <a:r>
              <a:rPr lang="en-US" dirty="0"/>
              <a:t>VI</a:t>
            </a:r>
            <a:r>
              <a:rPr lang="el-GR" dirty="0"/>
              <a:t> 2 1317</a:t>
            </a:r>
            <a:r>
              <a:rPr lang="en-US" dirty="0"/>
              <a:t>b</a:t>
            </a:r>
            <a:r>
              <a:rPr lang="el-GR" dirty="0"/>
              <a:t>),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σε </a:t>
            </a:r>
            <a:r>
              <a:rPr lang="el-GR" b="1" dirty="0"/>
              <a:t>αντίθεση με το καθεστώς δουλείας και ανελευθερίας </a:t>
            </a:r>
            <a:r>
              <a:rPr lang="el-GR" dirty="0"/>
              <a:t>, όπου κάποιος δεν μπορεί να ζει με τον τρόπο που ο ίδιος επιθυμεί.</a:t>
            </a:r>
            <a:endParaRPr lang="en-US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6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70AC-17F6-134D-A896-3E06683C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sz="3600" dirty="0"/>
            </a:br>
            <a:r>
              <a:rPr lang="el-GR" sz="3600" dirty="0"/>
              <a:t>Από </a:t>
            </a:r>
            <a:r>
              <a:rPr lang="el-GR" sz="3600" b="1" dirty="0"/>
              <a:t>την ισότητα</a:t>
            </a:r>
            <a:r>
              <a:rPr lang="el-GR" sz="3600" dirty="0"/>
              <a:t> προκύπτουν οι εξής ιδιαιτερότητες της </a:t>
            </a:r>
            <a:r>
              <a:rPr lang="el-GR" sz="3600" b="1" dirty="0"/>
              <a:t>δημοκρατικής πολιτείας</a:t>
            </a:r>
            <a:r>
              <a:rPr lang="el-GR" sz="3600" dirty="0"/>
              <a:t>, όπως παρατηρεί ο </a:t>
            </a:r>
            <a:r>
              <a:rPr lang="el-GR" sz="3600" b="1" dirty="0"/>
              <a:t>Αριστοτέλης</a:t>
            </a:r>
            <a:r>
              <a:rPr lang="el-GR" sz="3600" dirty="0"/>
              <a:t>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7D8DD-86E3-3144-BCDC-D24E1190A9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Όλες οι αρχές εκλέγονται απ’ όλους τους πολίτες.</a:t>
            </a:r>
            <a:endParaRPr lang="en-US" dirty="0"/>
          </a:p>
          <a:p>
            <a:r>
              <a:rPr lang="el-GR" dirty="0"/>
              <a:t>όλοι άρχουν σε κάθε πολίτη και κάθε πολίτης εν μέρει σε όλους.</a:t>
            </a:r>
            <a:endParaRPr lang="en-US" dirty="0"/>
          </a:p>
          <a:p>
            <a:r>
              <a:rPr lang="el-GR" dirty="0"/>
              <a:t>τα αξιώματα απονέμονται με κλήρο ή όλα όσα δεν απαιτούν πείρα και ειδικές γνώσεις.</a:t>
            </a:r>
            <a:endParaRPr lang="en-US" dirty="0"/>
          </a:p>
          <a:p>
            <a:r>
              <a:rPr lang="el-GR" dirty="0"/>
              <a:t>δεν απαιτείται εισόδημα για την απόκτηση αξιώματος ή απαιτείται όσο το δυνατόν μικρότερο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BFA53-FF21-D840-B867-70D464A91A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απαγορεύεται η απονομή του ιδίου αξιώματος δύο φορές ή απονέμονται λίγα μόνο και λίγες φορές, με εξαίρεση τα στρατιωτικά.</a:t>
            </a:r>
            <a:endParaRPr lang="en-US" dirty="0"/>
          </a:p>
          <a:p>
            <a:r>
              <a:rPr lang="el-GR" dirty="0"/>
              <a:t>η διάρκεια κάθε αξιώματος διαρκεί λίγο και αυτό ισχύει για όλα ή όσο το δυνατόν περισσότερα αξιώματα.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3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54332-1EE6-604E-950C-1AAD6319E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18160"/>
            <a:ext cx="5181600" cy="5658803"/>
          </a:xfrm>
        </p:spPr>
        <p:txBody>
          <a:bodyPr>
            <a:normAutofit/>
          </a:bodyPr>
          <a:lstStyle/>
          <a:p>
            <a:r>
              <a:rPr lang="el-GR" sz="3200" dirty="0"/>
              <a:t>δικαστές εκλέγονται όλοι, </a:t>
            </a:r>
          </a:p>
          <a:p>
            <a:pPr marL="0" indent="0">
              <a:buNone/>
            </a:pPr>
            <a:r>
              <a:rPr lang="el-GR" sz="3200" dirty="0"/>
              <a:t>  απ’ όλους και για όλα, </a:t>
            </a:r>
          </a:p>
          <a:p>
            <a:r>
              <a:rPr lang="el-GR" sz="3200" dirty="0"/>
              <a:t>και έχουν στη δικαιοδοσία τους όλες τις υποθέσεις </a:t>
            </a:r>
          </a:p>
          <a:p>
            <a:r>
              <a:rPr lang="el-GR" sz="3200" dirty="0"/>
              <a:t>και ιδιαίτερα τις σημαντικότερες, </a:t>
            </a:r>
          </a:p>
          <a:p>
            <a:r>
              <a:rPr lang="el-GR" sz="3200" dirty="0"/>
              <a:t>όπως οι περί ευθύνης και αυτές που αναφέρονται στο πολίτευμα και στις ιδιωτικές συμφωνίες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6B33D-F279-4546-967C-7C67DC9A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18160"/>
            <a:ext cx="5181600" cy="5658803"/>
          </a:xfrm>
        </p:spPr>
        <p:txBody>
          <a:bodyPr/>
          <a:lstStyle/>
          <a:p>
            <a:r>
              <a:rPr lang="el-GR" sz="3200" dirty="0"/>
              <a:t>η εκκλησία του δήμου ασκεί δικαιοδοσία σε όλα τα ζητήματα, </a:t>
            </a:r>
          </a:p>
          <a:p>
            <a:r>
              <a:rPr lang="el-GR" sz="3200" dirty="0"/>
              <a:t>αλλά καμία εξουσία δεν είναι κυρίαρχη σε κανένα τομέα </a:t>
            </a:r>
          </a:p>
          <a:p>
            <a:r>
              <a:rPr lang="el-GR" sz="3200" dirty="0"/>
              <a:t>ή είναι σε όσο το δυνατόν λιγότερους.</a:t>
            </a:r>
            <a:endParaRPr lang="en-US" sz="3200" dirty="0"/>
          </a:p>
          <a:p>
            <a:r>
              <a:rPr lang="el-GR" sz="3200" dirty="0"/>
              <a:t>η βουλή αποφασίζει κυριαρχικά για τα περισσότερα ζητήματα.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1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B227-64B1-564E-98E9-3E362C49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961"/>
            <a:ext cx="10515600" cy="1371600"/>
          </a:xfrm>
        </p:spPr>
        <p:txBody>
          <a:bodyPr>
            <a:normAutofit fontScale="90000"/>
          </a:bodyPr>
          <a:lstStyle/>
          <a:p>
            <a:br>
              <a:rPr lang="el-GR" sz="4000" dirty="0"/>
            </a:br>
            <a:r>
              <a:rPr lang="el-GR" sz="4000" dirty="0"/>
              <a:t>Η </a:t>
            </a:r>
            <a:r>
              <a:rPr lang="el-GR" sz="4000" b="1" dirty="0"/>
              <a:t>δημοκρατία</a:t>
            </a:r>
            <a:r>
              <a:rPr lang="el-GR" sz="4000" dirty="0"/>
              <a:t> στο </a:t>
            </a:r>
            <a:r>
              <a:rPr lang="el-GR" sz="4000" b="1" dirty="0"/>
              <a:t>Κράτος των Αθηναίων</a:t>
            </a:r>
            <a:r>
              <a:rPr lang="el-GR" sz="4000" dirty="0"/>
              <a:t>, δηλαδή στην </a:t>
            </a:r>
            <a:r>
              <a:rPr lang="el-GR" sz="4000" b="1" dirty="0"/>
              <a:t>Πόλη</a:t>
            </a:r>
            <a:r>
              <a:rPr lang="el-GR" sz="4000" dirty="0"/>
              <a:t>,  είναι το </a:t>
            </a:r>
            <a:r>
              <a:rPr lang="el-GR" sz="4000" b="1" dirty="0"/>
              <a:t>Πολίτευμα</a:t>
            </a:r>
            <a:r>
              <a:rPr lang="el-GR" sz="4000" dirty="0"/>
              <a:t> όπου εφαρμόζεται η αρχή: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DA403B-A67E-504E-A326-04C465E6FE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5818609"/>
              </p:ext>
            </p:extLst>
          </p:nvPr>
        </p:nvGraphicFramePr>
        <p:xfrm>
          <a:off x="838200" y="1825625"/>
          <a:ext cx="106019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5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FEA5-53D5-8E48-A74E-18DB6C7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Σύμφωνα με την πρώτη </a:t>
            </a:r>
            <a:r>
              <a:rPr lang="el-GR" b="1" dirty="0"/>
              <a:t>αριστοτελική θεωρία των πολιτειακών μορφών: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C7593-0CA6-0A40-92F6-F26E15C42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439400" cy="4351338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l-GR" dirty="0"/>
              <a:t>η ορθή παραλλαγή της κυριαρχίας του ενός είναι η </a:t>
            </a:r>
            <a:r>
              <a:rPr lang="el-GR" b="1" dirty="0"/>
              <a:t>μοναρχία</a:t>
            </a:r>
            <a:r>
              <a:rPr lang="el-GR" dirty="0"/>
              <a:t>.  </a:t>
            </a:r>
          </a:p>
          <a:p>
            <a:pPr lvl="0">
              <a:buFont typeface="Wingdings" pitchFamily="2" charset="2"/>
              <a:buChar char="Ø"/>
            </a:pPr>
            <a:r>
              <a:rPr lang="el-GR" dirty="0"/>
              <a:t>Η απόκλιση από την μοναρχία είναι η </a:t>
            </a:r>
            <a:r>
              <a:rPr lang="el-GR" b="1" dirty="0"/>
              <a:t>τυραννία</a:t>
            </a:r>
            <a:r>
              <a:rPr lang="el-GR" dirty="0"/>
              <a:t>, δηλαδή η δεσποτική εξουσία προς όφελος του μοναδικού κυρίαρχου.</a:t>
            </a:r>
          </a:p>
          <a:p>
            <a:pPr lvl="0">
              <a:buFont typeface="Wingdings" pitchFamily="2" charset="2"/>
              <a:buChar char="Ø"/>
            </a:pPr>
            <a:r>
              <a:rPr lang="el-GR" dirty="0"/>
              <a:t>Η ορθή πολιτειακή μορφή της εξουσίας των λίγων αποκαλείται </a:t>
            </a:r>
            <a:r>
              <a:rPr lang="el-GR" b="1" dirty="0"/>
              <a:t>αριστοκρατία</a:t>
            </a:r>
            <a:r>
              <a:rPr lang="el-GR" dirty="0"/>
              <a:t>, επειδή την εξουσία ασκούν, προς όφελος της πόλης, οι «άριστοι», δηλαδή οι καλύτεροι. (Πολιτικά </a:t>
            </a:r>
            <a:r>
              <a:rPr lang="en-US" dirty="0"/>
              <a:t>III 7 1279a).</a:t>
            </a:r>
            <a:endParaRPr lang="el-GR" dirty="0"/>
          </a:p>
          <a:p>
            <a:pPr lvl="0">
              <a:buFont typeface="Wingdings" pitchFamily="2" charset="2"/>
              <a:buChar char="ü"/>
            </a:pPr>
            <a:r>
              <a:rPr lang="el-GR" dirty="0"/>
              <a:t>Ως </a:t>
            </a:r>
            <a:r>
              <a:rPr lang="el-GR" b="1" dirty="0"/>
              <a:t>καλή πολιτειακή μορφή της εξουσίας των πολλών</a:t>
            </a:r>
            <a:r>
              <a:rPr lang="el-GR" dirty="0"/>
              <a:t> θεωρείται το </a:t>
            </a:r>
            <a:r>
              <a:rPr lang="el-GR" b="1" dirty="0"/>
              <a:t>συνταγματικό κράτος,</a:t>
            </a:r>
            <a:r>
              <a:rPr lang="el-GR" dirty="0"/>
              <a:t> που στηρίζεται στην περιουσία, δηλαδή: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62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2387</Words>
  <Application>Microsoft Macintosh PowerPoint</Application>
  <PresentationFormat>Widescreen</PresentationFormat>
  <Paragraphs>296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Office Theme</vt:lpstr>
      <vt:lpstr>          ΜΕΡΟΣ Β΄ Εισαγωγή στη Θεωρία της Δημοκρατίας</vt:lpstr>
      <vt:lpstr>Η Αριστοτελική θεωρία της Δημοκρατίας</vt:lpstr>
      <vt:lpstr> Δημοκρατία είναι η κυριαρχία των πολλών. </vt:lpstr>
      <vt:lpstr>Αριστοτέλης: «πραγματική Δημοκρατία είναι όταν κατέχουν την εξουσία οι ελεύθεροι»</vt:lpstr>
      <vt:lpstr>Οι προϋποθέσεις της δημοκρατίας και της εσωτερικής της διάρθρωσης:</vt:lpstr>
      <vt:lpstr> Από την ισότητα προκύπτουν οι εξής ιδιαιτερότητες της δημοκρατικής πολιτείας, όπως παρατηρεί ο Αριστοτέλης:  </vt:lpstr>
      <vt:lpstr>PowerPoint Presentation</vt:lpstr>
      <vt:lpstr> Η δημοκρατία στο Κράτος των Αθηναίων, δηλαδή στην Πόλη,  είναι το Πολίτευμα όπου εφαρμόζεται η αρχή:  </vt:lpstr>
      <vt:lpstr> Σύμφωνα με την πρώτη αριστοτελική θεωρία των πολιτειακών μορφών: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 συνδυασμός αυτός, σύμφωνα με τον Schmidt (2004:43) επιτρέπει την κατάταξη των δημοκρατικών πολιτευμάτων σε ένα νοητό άξονα που εκτείνεται από την περιορισμένη έως την ισχυρή  δημοκρατία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Μοντέλα και Θεωρίες Δημοκρατίας </vt:lpstr>
      <vt:lpstr>PowerPoint Presentation</vt:lpstr>
      <vt:lpstr>Θα πρέπει να σημειωθεί ότι μεταξύ 1780-1800 η γλωσσική χρήση του όρου ΔΗΜΟΚΡΑΤΙΑ άλλαξε προς δύο κατευθύνσεις: </vt:lpstr>
      <vt:lpstr>PowerPoint Presentation</vt:lpstr>
      <vt:lpstr>Η εξάπλωση μάλιστα της γλωσσικής χρήσης συνοδευόταν από  μια επέκταση του περιεχομένου της λέξης,  με αποτέλεσμα  ο όρος να προσλαμβάνει γενικότερο  </vt:lpstr>
      <vt:lpstr>Η δημοκρατία στον Τοκβίλ </vt:lpstr>
      <vt:lpstr>PowerPoint Presentation</vt:lpstr>
      <vt:lpstr>PowerPoint Presentation</vt:lpstr>
      <vt:lpstr>PowerPoint Presentation</vt:lpstr>
      <vt:lpstr> Θεωρεί ότι η κινητήρια αρχή των ανατροπών και γενικότερα της εξέλιξης βρίσκεται:  </vt:lpstr>
      <vt:lpstr> Θεωρεί ότι η κινητήρια αρχή των ανατροπών και γενικότερα της εξέλιξης βρίσκεται:  </vt:lpstr>
      <vt:lpstr>Ο Τοκβίλ δεν διστάζει να ασκήσει κριτική, διατηρώντας μια ψύχραιμη στάση*</vt:lpstr>
      <vt:lpstr>PowerPoint Presentation</vt:lpstr>
      <vt:lpstr>Επίσης ο Τοκβίλ θεωρεί:</vt:lpstr>
      <vt:lpstr>PowerPoint Presentation</vt:lpstr>
      <vt:lpstr>Μάλιστα ο Tocqueville  πέρα από τον πολύ ευρύ ορισμό της «κοινωνικής δημοκρατίας» (Lively, 1962) </vt:lpstr>
      <vt:lpstr> Για τον Tocqueville, λοιπόν, δημοκρατία σημαίνει: δημοκρατία της πλειοψηφίας.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203</cp:revision>
  <dcterms:created xsi:type="dcterms:W3CDTF">2022-10-22T09:26:43Z</dcterms:created>
  <dcterms:modified xsi:type="dcterms:W3CDTF">2024-09-26T18:02:34Z</dcterms:modified>
</cp:coreProperties>
</file>