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3" r:id="rId1"/>
  </p:sldMasterIdLst>
  <p:notesMasterIdLst>
    <p:notesMasterId r:id="rId35"/>
  </p:notesMasterIdLst>
  <p:handoutMasterIdLst>
    <p:handoutMasterId r:id="rId36"/>
  </p:handoutMasterIdLst>
  <p:sldIdLst>
    <p:sldId id="333" r:id="rId2"/>
    <p:sldId id="298" r:id="rId3"/>
    <p:sldId id="300" r:id="rId4"/>
    <p:sldId id="301" r:id="rId5"/>
    <p:sldId id="302" r:id="rId6"/>
    <p:sldId id="334" r:id="rId7"/>
    <p:sldId id="299" r:id="rId8"/>
    <p:sldId id="278" r:id="rId9"/>
    <p:sldId id="264" r:id="rId10"/>
    <p:sldId id="265" r:id="rId11"/>
    <p:sldId id="303" r:id="rId12"/>
    <p:sldId id="304" r:id="rId13"/>
    <p:sldId id="305" r:id="rId14"/>
    <p:sldId id="335" r:id="rId15"/>
    <p:sldId id="336" r:id="rId16"/>
    <p:sldId id="306" r:id="rId17"/>
    <p:sldId id="313" r:id="rId18"/>
    <p:sldId id="314" r:id="rId19"/>
    <p:sldId id="315" r:id="rId20"/>
    <p:sldId id="319" r:id="rId21"/>
    <p:sldId id="320" r:id="rId22"/>
    <p:sldId id="321" r:id="rId23"/>
    <p:sldId id="322" r:id="rId24"/>
    <p:sldId id="316" r:id="rId25"/>
    <p:sldId id="323" r:id="rId26"/>
    <p:sldId id="324" r:id="rId27"/>
    <p:sldId id="325" r:id="rId28"/>
    <p:sldId id="326" r:id="rId29"/>
    <p:sldId id="327" r:id="rId30"/>
    <p:sldId id="328" r:id="rId31"/>
    <p:sldId id="329" r:id="rId32"/>
    <p:sldId id="330" r:id="rId33"/>
    <p:sldId id="331" r:id="rId34"/>
  </p:sldIdLst>
  <p:sldSz cx="9144000" cy="5143500" type="screen16x9"/>
  <p:notesSz cx="6794500" cy="9906000"/>
  <p:defaultTextStyle>
    <a:defPPr>
      <a:defRPr lang="el-G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019" autoAdjust="0"/>
    <p:restoredTop sz="94709" autoAdjust="0"/>
  </p:normalViewPr>
  <p:slideViewPr>
    <p:cSldViewPr>
      <p:cViewPr varScale="1">
        <p:scale>
          <a:sx n="155" d="100"/>
          <a:sy n="155" d="100"/>
        </p:scale>
        <p:origin x="-360" y="-9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  <p:sld r:id="rId12" collapse="1"/>
      <p:sld r:id="rId13" collapse="1"/>
      <p:sld r:id="rId14" collapse="1"/>
      <p:sld r:id="rId15" collapse="1"/>
      <p:sld r:id="rId16" collapse="1"/>
      <p:sld r:id="rId17" collapse="1"/>
      <p:sld r:id="rId18" collapse="1"/>
      <p:sld r:id="rId19" collapse="1"/>
      <p:sld r:id="rId20" collapse="1"/>
      <p:sld r:id="rId21" collapse="1"/>
      <p:sld r:id="rId22" collapse="1"/>
      <p:sld r:id="rId23" collapse="1"/>
      <p:sld r:id="rId24" collapse="1"/>
      <p:sld r:id="rId25" collapse="1"/>
      <p:sld r:id="rId26" collapse="1"/>
      <p:sld r:id="rId27" collapse="1"/>
      <p:sld r:id="rId28" collapse="1"/>
      <p:sld r:id="rId29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752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9.xml"/><Relationship Id="rId13" Type="http://schemas.openxmlformats.org/officeDocument/2006/relationships/slide" Target="slides/slide16.xml"/><Relationship Id="rId18" Type="http://schemas.openxmlformats.org/officeDocument/2006/relationships/slide" Target="slides/slide21.xml"/><Relationship Id="rId26" Type="http://schemas.openxmlformats.org/officeDocument/2006/relationships/slide" Target="slides/slide29.xml"/><Relationship Id="rId3" Type="http://schemas.openxmlformats.org/officeDocument/2006/relationships/slide" Target="slides/slide3.xml"/><Relationship Id="rId21" Type="http://schemas.openxmlformats.org/officeDocument/2006/relationships/slide" Target="slides/slide24.xml"/><Relationship Id="rId7" Type="http://schemas.openxmlformats.org/officeDocument/2006/relationships/slide" Target="slides/slide8.xml"/><Relationship Id="rId12" Type="http://schemas.openxmlformats.org/officeDocument/2006/relationships/slide" Target="slides/slide13.xml"/><Relationship Id="rId17" Type="http://schemas.openxmlformats.org/officeDocument/2006/relationships/slide" Target="slides/slide20.xml"/><Relationship Id="rId25" Type="http://schemas.openxmlformats.org/officeDocument/2006/relationships/slide" Target="slides/slide28.xml"/><Relationship Id="rId2" Type="http://schemas.openxmlformats.org/officeDocument/2006/relationships/slide" Target="slides/slide2.xml"/><Relationship Id="rId16" Type="http://schemas.openxmlformats.org/officeDocument/2006/relationships/slide" Target="slides/slide19.xml"/><Relationship Id="rId20" Type="http://schemas.openxmlformats.org/officeDocument/2006/relationships/slide" Target="slides/slide23.xml"/><Relationship Id="rId29" Type="http://schemas.openxmlformats.org/officeDocument/2006/relationships/slide" Target="slides/slide32.xml"/><Relationship Id="rId1" Type="http://schemas.openxmlformats.org/officeDocument/2006/relationships/slide" Target="slides/slide1.xml"/><Relationship Id="rId6" Type="http://schemas.openxmlformats.org/officeDocument/2006/relationships/slide" Target="slides/slide7.xml"/><Relationship Id="rId11" Type="http://schemas.openxmlformats.org/officeDocument/2006/relationships/slide" Target="slides/slide12.xml"/><Relationship Id="rId24" Type="http://schemas.openxmlformats.org/officeDocument/2006/relationships/slide" Target="slides/slide27.xml"/><Relationship Id="rId5" Type="http://schemas.openxmlformats.org/officeDocument/2006/relationships/slide" Target="slides/slide5.xml"/><Relationship Id="rId15" Type="http://schemas.openxmlformats.org/officeDocument/2006/relationships/slide" Target="slides/slide18.xml"/><Relationship Id="rId23" Type="http://schemas.openxmlformats.org/officeDocument/2006/relationships/slide" Target="slides/slide26.xml"/><Relationship Id="rId28" Type="http://schemas.openxmlformats.org/officeDocument/2006/relationships/slide" Target="slides/slide31.xml"/><Relationship Id="rId10" Type="http://schemas.openxmlformats.org/officeDocument/2006/relationships/slide" Target="slides/slide11.xml"/><Relationship Id="rId19" Type="http://schemas.openxmlformats.org/officeDocument/2006/relationships/slide" Target="slides/slide22.xml"/><Relationship Id="rId4" Type="http://schemas.openxmlformats.org/officeDocument/2006/relationships/slide" Target="slides/slide4.xml"/><Relationship Id="rId9" Type="http://schemas.openxmlformats.org/officeDocument/2006/relationships/slide" Target="slides/slide10.xml"/><Relationship Id="rId14" Type="http://schemas.openxmlformats.org/officeDocument/2006/relationships/slide" Target="slides/slide17.xml"/><Relationship Id="rId22" Type="http://schemas.openxmlformats.org/officeDocument/2006/relationships/slide" Target="slides/slide25.xml"/><Relationship Id="rId27" Type="http://schemas.openxmlformats.org/officeDocument/2006/relationships/slide" Target="slides/slide3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024" cy="495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94" tIns="45647" rIns="91294" bIns="45647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476" y="0"/>
            <a:ext cx="2945024" cy="495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94" tIns="45647" rIns="91294" bIns="45647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10226"/>
            <a:ext cx="2945024" cy="49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94" tIns="45647" rIns="91294" bIns="45647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476" y="9410226"/>
            <a:ext cx="2945024" cy="49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94" tIns="45647" rIns="91294" bIns="45647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</a:defRPr>
            </a:lvl1pPr>
          </a:lstStyle>
          <a:p>
            <a:fld id="{D4891777-7409-489B-8AD2-8D958110FB93}" type="slidenum">
              <a:rPr lang="el-GR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024" cy="495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94" tIns="45647" rIns="91294" bIns="45647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476" y="0"/>
            <a:ext cx="2945024" cy="495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94" tIns="45647" rIns="91294" bIns="45647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5250" y="742950"/>
            <a:ext cx="6604000" cy="3714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039" y="4705905"/>
            <a:ext cx="4982422" cy="445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94" tIns="45647" rIns="91294" bIns="4564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noProof="0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noProof="0" smtClean="0"/>
              <a:t>Δεύτερου επιπέδου</a:t>
            </a:r>
          </a:p>
          <a:p>
            <a:pPr lvl="2"/>
            <a:r>
              <a:rPr lang="el-GR" noProof="0" smtClean="0"/>
              <a:t>Τρίτου επιπέδου</a:t>
            </a:r>
          </a:p>
          <a:p>
            <a:pPr lvl="3"/>
            <a:r>
              <a:rPr lang="el-GR" noProof="0" smtClean="0"/>
              <a:t>Τέταρτου επιπέδου</a:t>
            </a:r>
          </a:p>
          <a:p>
            <a:pPr lvl="4"/>
            <a:r>
              <a:rPr lang="el-GR" noProof="0" smtClean="0"/>
              <a:t>Πέμπτου επιπέδου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10226"/>
            <a:ext cx="2945024" cy="49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94" tIns="45647" rIns="91294" bIns="45647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476" y="9410226"/>
            <a:ext cx="2945024" cy="49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94" tIns="45647" rIns="91294" bIns="45647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</a:defRPr>
            </a:lvl1pPr>
          </a:lstStyle>
          <a:p>
            <a:fld id="{79F2AEB9-F17D-486A-8107-F4CEF70317BE}" type="slidenum">
              <a:rPr lang="el-GR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6696C4A-2E34-4541-A1BB-33B97DB6E877}" type="slidenum">
              <a:rPr lang="el-GR"/>
              <a:pPr/>
              <a:t>1</a:t>
            </a:fld>
            <a:endParaRPr lang="el-GR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l-GR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0A704E4-7942-48F8-B0DF-C3B5A2EAFF7B}" type="slidenum">
              <a:rPr lang="el-GR"/>
              <a:pPr/>
              <a:t>10</a:t>
            </a:fld>
            <a:endParaRPr lang="el-GR"/>
          </a:p>
        </p:txBody>
      </p:sp>
      <p:sp>
        <p:nvSpPr>
          <p:cNvPr id="1116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l-GR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6E6F46A-828A-4CB9-9BAB-AE868B430996}" type="slidenum">
              <a:rPr lang="el-GR"/>
              <a:pPr/>
              <a:t>11</a:t>
            </a:fld>
            <a:endParaRPr lang="el-GR"/>
          </a:p>
        </p:txBody>
      </p:sp>
      <p:sp>
        <p:nvSpPr>
          <p:cNvPr id="1136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l-GR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530A742-AE20-4EB7-B78C-E0834AB84287}" type="slidenum">
              <a:rPr lang="el-GR"/>
              <a:pPr/>
              <a:t>12</a:t>
            </a:fld>
            <a:endParaRPr lang="el-GR"/>
          </a:p>
        </p:txBody>
      </p:sp>
      <p:sp>
        <p:nvSpPr>
          <p:cNvPr id="1157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7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l-GR" smtClean="0"/>
              <a:t>Θέτει σε κίνδυνο την αρχή της συνέχειας των δραστηριοτήτων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B3A68E5-BB1D-47A7-9701-1D9447DA4624}" type="slidenum">
              <a:rPr lang="el-GR"/>
              <a:pPr/>
              <a:t>13</a:t>
            </a:fld>
            <a:endParaRPr lang="el-GR"/>
          </a:p>
        </p:txBody>
      </p:sp>
      <p:sp>
        <p:nvSpPr>
          <p:cNvPr id="1177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l-GR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E4FAF9B-A0DF-4F6B-ACB8-21D62FCDADDD}" type="slidenum">
              <a:rPr lang="el-GR"/>
              <a:pPr/>
              <a:t>16</a:t>
            </a:fld>
            <a:endParaRPr lang="el-GR"/>
          </a:p>
        </p:txBody>
      </p:sp>
      <p:sp>
        <p:nvSpPr>
          <p:cNvPr id="1198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8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l-GR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E3C9752-70F3-4394-B2A4-E4E286783003}" type="slidenum">
              <a:rPr lang="el-GR"/>
              <a:pPr/>
              <a:t>17</a:t>
            </a:fld>
            <a:endParaRPr lang="el-GR"/>
          </a:p>
        </p:txBody>
      </p:sp>
      <p:sp>
        <p:nvSpPr>
          <p:cNvPr id="1218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18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l-GR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6D3FF9-740C-4361-BD1A-1066C3AC02A5}" type="slidenum">
              <a:rPr lang="el-GR"/>
              <a:pPr/>
              <a:t>18</a:t>
            </a:fld>
            <a:endParaRPr lang="el-GR"/>
          </a:p>
        </p:txBody>
      </p:sp>
      <p:sp>
        <p:nvSpPr>
          <p:cNvPr id="1239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39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l-GR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5F6645F-25E9-4DBE-B577-5B44B33E9E0E}" type="slidenum">
              <a:rPr lang="el-GR"/>
              <a:pPr/>
              <a:t>19</a:t>
            </a:fld>
            <a:endParaRPr lang="el-GR"/>
          </a:p>
        </p:txBody>
      </p:sp>
      <p:sp>
        <p:nvSpPr>
          <p:cNvPr id="1259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59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l-GR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13A1973-E6A8-4B33-A643-142817D36D01}" type="slidenum">
              <a:rPr lang="el-GR"/>
              <a:pPr/>
              <a:t>20</a:t>
            </a:fld>
            <a:endParaRPr lang="el-GR"/>
          </a:p>
        </p:txBody>
      </p:sp>
      <p:sp>
        <p:nvSpPr>
          <p:cNvPr id="1280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0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l-GR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621D64A-722C-4A15-B248-8E0E53F678BF}" type="slidenum">
              <a:rPr lang="el-GR"/>
              <a:pPr/>
              <a:t>21</a:t>
            </a:fld>
            <a:endParaRPr lang="el-GR"/>
          </a:p>
        </p:txBody>
      </p:sp>
      <p:sp>
        <p:nvSpPr>
          <p:cNvPr id="1300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00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l-G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DA615FD-5B33-48ED-9776-813AC4CCDB77}" type="slidenum">
              <a:rPr lang="el-GR"/>
              <a:pPr/>
              <a:t>2</a:t>
            </a:fld>
            <a:endParaRPr lang="el-GR"/>
          </a:p>
        </p:txBody>
      </p:sp>
      <p:sp>
        <p:nvSpPr>
          <p:cNvPr id="952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l-GR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11F10F5-6837-4C5E-AE08-315BF31D2270}" type="slidenum">
              <a:rPr lang="el-GR"/>
              <a:pPr/>
              <a:t>22</a:t>
            </a:fld>
            <a:endParaRPr lang="el-GR"/>
          </a:p>
        </p:txBody>
      </p:sp>
      <p:sp>
        <p:nvSpPr>
          <p:cNvPr id="132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2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l-GR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18C3EF2-C36E-4421-BD0D-CD69EC9D4DEB}" type="slidenum">
              <a:rPr lang="el-GR"/>
              <a:pPr/>
              <a:t>23</a:t>
            </a:fld>
            <a:endParaRPr lang="el-GR"/>
          </a:p>
        </p:txBody>
      </p:sp>
      <p:sp>
        <p:nvSpPr>
          <p:cNvPr id="134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4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l-GR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6A6496-2411-4234-9092-02278B4F4C6F}" type="slidenum">
              <a:rPr lang="el-GR"/>
              <a:pPr/>
              <a:t>24</a:t>
            </a:fld>
            <a:endParaRPr lang="el-GR"/>
          </a:p>
        </p:txBody>
      </p:sp>
      <p:sp>
        <p:nvSpPr>
          <p:cNvPr id="136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6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l-GR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E17DB8-8EE3-4ADE-AEE1-A139351CD6A6}" type="slidenum">
              <a:rPr lang="el-GR"/>
              <a:pPr/>
              <a:t>25</a:t>
            </a:fld>
            <a:endParaRPr lang="el-GR"/>
          </a:p>
        </p:txBody>
      </p:sp>
      <p:sp>
        <p:nvSpPr>
          <p:cNvPr id="138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8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l-GR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C268F17-70C9-45CB-BF47-B0D3C421C3E7}" type="slidenum">
              <a:rPr lang="el-GR"/>
              <a:pPr/>
              <a:t>26</a:t>
            </a:fld>
            <a:endParaRPr lang="el-GR"/>
          </a:p>
        </p:txBody>
      </p:sp>
      <p:sp>
        <p:nvSpPr>
          <p:cNvPr id="140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0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l-GR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89F423D-C23C-41A8-8AC1-AC1740246A49}" type="slidenum">
              <a:rPr lang="el-GR"/>
              <a:pPr/>
              <a:t>27</a:t>
            </a:fld>
            <a:endParaRPr lang="el-GR"/>
          </a:p>
        </p:txBody>
      </p:sp>
      <p:sp>
        <p:nvSpPr>
          <p:cNvPr id="142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2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l-GR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5B7C302-447F-4ACF-AF17-8F6203288C79}" type="slidenum">
              <a:rPr lang="el-GR"/>
              <a:pPr/>
              <a:t>28</a:t>
            </a:fld>
            <a:endParaRPr lang="el-GR"/>
          </a:p>
        </p:txBody>
      </p:sp>
      <p:sp>
        <p:nvSpPr>
          <p:cNvPr id="144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4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l-GR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0AD4488-D96E-45D0-B3B1-F8FCA2D7C9AF}" type="slidenum">
              <a:rPr lang="el-GR"/>
              <a:pPr/>
              <a:t>29</a:t>
            </a:fld>
            <a:endParaRPr lang="el-GR"/>
          </a:p>
        </p:txBody>
      </p:sp>
      <p:sp>
        <p:nvSpPr>
          <p:cNvPr id="146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6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l-GR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454604B-A271-4C85-A535-881BCAD536A5}" type="slidenum">
              <a:rPr lang="el-GR"/>
              <a:pPr/>
              <a:t>30</a:t>
            </a:fld>
            <a:endParaRPr lang="el-GR"/>
          </a:p>
        </p:txBody>
      </p:sp>
      <p:sp>
        <p:nvSpPr>
          <p:cNvPr id="148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8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l-GR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2522D77-C6C7-4865-95C7-A14A9AE08C4F}" type="slidenum">
              <a:rPr lang="el-GR"/>
              <a:pPr/>
              <a:t>31</a:t>
            </a:fld>
            <a:endParaRPr lang="el-GR"/>
          </a:p>
        </p:txBody>
      </p:sp>
      <p:sp>
        <p:nvSpPr>
          <p:cNvPr id="150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0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l-GR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1B90A2F-1C8E-432D-9ECF-8A9DD50FA997}" type="slidenum">
              <a:rPr lang="el-GR"/>
              <a:pPr/>
              <a:t>3</a:t>
            </a:fld>
            <a:endParaRPr lang="el-GR"/>
          </a:p>
        </p:txBody>
      </p:sp>
      <p:sp>
        <p:nvSpPr>
          <p:cNvPr id="972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l-GR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C125154-0FE3-45EB-97AC-497141818FEE}" type="slidenum">
              <a:rPr lang="el-GR"/>
              <a:pPr/>
              <a:t>32</a:t>
            </a:fld>
            <a:endParaRPr lang="el-GR"/>
          </a:p>
        </p:txBody>
      </p:sp>
      <p:sp>
        <p:nvSpPr>
          <p:cNvPr id="152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2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l-GR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F6E2C91-E8CE-4C8F-AD43-2BF101163CC1}" type="slidenum">
              <a:rPr lang="el-GR"/>
              <a:pPr/>
              <a:t>33</a:t>
            </a:fld>
            <a:endParaRPr lang="el-GR"/>
          </a:p>
        </p:txBody>
      </p:sp>
      <p:sp>
        <p:nvSpPr>
          <p:cNvPr id="154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4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l-GR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E9B72CA-7057-4CB6-BA9D-D6C7CCADBF14}" type="slidenum">
              <a:rPr lang="el-GR"/>
              <a:pPr/>
              <a:t>4</a:t>
            </a:fld>
            <a:endParaRPr lang="el-GR"/>
          </a:p>
        </p:txBody>
      </p:sp>
      <p:sp>
        <p:nvSpPr>
          <p:cNvPr id="99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l-GR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62EB02C-8692-4462-808A-3669DB122AB1}" type="slidenum">
              <a:rPr lang="el-GR"/>
              <a:pPr/>
              <a:t>5</a:t>
            </a:fld>
            <a:endParaRPr lang="el-GR"/>
          </a:p>
        </p:txBody>
      </p:sp>
      <p:sp>
        <p:nvSpPr>
          <p:cNvPr id="1013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l-GR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1 - Θέση εικόνας διαφάνειας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3427" name="2 - Θέση σημειώσεων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l-GR" smtClean="0"/>
          </a:p>
        </p:txBody>
      </p:sp>
      <p:sp>
        <p:nvSpPr>
          <p:cNvPr id="103428" name="3 - Θέση αριθμού διαφάνειας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0204524-DFBB-4F1F-B1B1-DE61C63BDA4B}" type="slidenum">
              <a:rPr lang="el-GR"/>
              <a:pPr/>
              <a:t>6</a:t>
            </a:fld>
            <a:endParaRPr lang="el-G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2603F8A-D390-46C2-83F6-94D32A0505B4}" type="slidenum">
              <a:rPr lang="el-GR"/>
              <a:pPr/>
              <a:t>7</a:t>
            </a:fld>
            <a:endParaRPr lang="el-GR"/>
          </a:p>
        </p:txBody>
      </p:sp>
      <p:sp>
        <p:nvSpPr>
          <p:cNvPr id="1054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l-GR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B54DD96-B54C-449B-B9FA-AB47338EBB06}" type="slidenum">
              <a:rPr lang="el-GR"/>
              <a:pPr/>
              <a:t>8</a:t>
            </a:fld>
            <a:endParaRPr lang="el-GR"/>
          </a:p>
        </p:txBody>
      </p:sp>
      <p:sp>
        <p:nvSpPr>
          <p:cNvPr id="1075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l-GR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5EED782-AAE4-4D17-9295-30F448EDCDF0}" type="slidenum">
              <a:rPr lang="el-GR"/>
              <a:pPr/>
              <a:t>9</a:t>
            </a:fld>
            <a:endParaRPr lang="el-GR"/>
          </a:p>
        </p:txBody>
      </p:sp>
      <p:sp>
        <p:nvSpPr>
          <p:cNvPr id="1095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l-G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Τίτλος"/>
          <p:cNvSpPr>
            <a:spLocks noGrp="1"/>
          </p:cNvSpPr>
          <p:nvPr>
            <p:ph type="ctrTitle"/>
          </p:nvPr>
        </p:nvSpPr>
        <p:spPr>
          <a:xfrm>
            <a:off x="533400" y="1028700"/>
            <a:ext cx="7851648" cy="13716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7" name="16 - Υπότιτλος"/>
          <p:cNvSpPr>
            <a:spLocks noGrp="1"/>
          </p:cNvSpPr>
          <p:nvPr>
            <p:ph type="subTitle" idx="1"/>
          </p:nvPr>
        </p:nvSpPr>
        <p:spPr>
          <a:xfrm>
            <a:off x="533400" y="2421402"/>
            <a:ext cx="7854696" cy="131445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30" name="29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09C4FAF-B42C-43AA-BC73-AEC122EE432E}" type="datetime1">
              <a:rPr lang="el-GR" smtClean="0"/>
              <a:pPr>
                <a:defRPr/>
              </a:pPr>
              <a:t>15/3/2025</a:t>
            </a:fld>
            <a:endParaRPr lang="el-GR"/>
          </a:p>
        </p:txBody>
      </p:sp>
      <p:sp>
        <p:nvSpPr>
          <p:cNvPr id="19" name="18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smtClean="0"/>
              <a:t>ΑΝΑΛΥΣΗ ΧΡΗΜ/ΚΩΝ ΚΑΤΑΣΤΑΣΕΩΝ</a:t>
            </a:r>
            <a:endParaRPr lang="el-GR"/>
          </a:p>
        </p:txBody>
      </p:sp>
      <p:sp>
        <p:nvSpPr>
          <p:cNvPr id="27" name="2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B44D4-35D0-4F65-8C05-31C759BD57D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5A0629E-34EB-4CC2-BD09-9A29B8C3DB35}" type="datetime1">
              <a:rPr lang="el-GR" smtClean="0"/>
              <a:pPr>
                <a:defRPr/>
              </a:pPr>
              <a:t>15/3/2025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smtClean="0"/>
              <a:t>ΑΝΑΛΥΣΗ ΧΡΗΜ/ΚΩΝ ΚΑΤΑΣΤΑΣΕΩΝ</a:t>
            </a: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C4D63-E740-4A63-8266-4C7794EEA76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685801"/>
            <a:ext cx="2057400" cy="3908822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685801"/>
            <a:ext cx="6019800" cy="3908822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C78104C-A1A4-4B6E-9A29-A0F072CB56E4}" type="datetime1">
              <a:rPr lang="el-GR" smtClean="0"/>
              <a:pPr>
                <a:defRPr/>
              </a:pPr>
              <a:t>15/3/2025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smtClean="0"/>
              <a:t>ΑΝΑΛΥΣΗ ΧΡΗΜ/ΚΩΝ ΚΑΤΑΣΤΑΣΕΩΝ</a:t>
            </a: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6F8CD-36B7-4AA3-968D-9C1BE29D88D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512BC33-3063-4910-BB6D-DDF6A4659F06}" type="datetime1">
              <a:rPr lang="el-GR" smtClean="0"/>
              <a:pPr>
                <a:defRPr/>
              </a:pPr>
              <a:t>15/3/2025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smtClean="0"/>
              <a:t>ΑΝΑΛΥΣΗ ΧΡΗΜ/ΚΩΝ ΚΑΤΑΣΤΑΣΕΩΝ</a:t>
            </a: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F8A3B-7991-426B-AFED-1EAC7B3EB7D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hf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16DDDA6-3245-4BFB-BD77-0AE625509B10}" type="datetime1">
              <a:rPr lang="el-GR" smtClean="0"/>
              <a:pPr>
                <a:defRPr/>
              </a:pPr>
              <a:t>15/3/2025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smtClean="0"/>
              <a:t>ΑΝΑΛΥΣΗ ΧΡΗΜ/ΚΩΝ ΚΑΤΑΣΤΑΣΕΩΝ</a:t>
            </a: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383E7-534D-4BDD-B865-830807B7E2A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</p:spPr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440064"/>
            <a:ext cx="4038600" cy="332613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440064"/>
            <a:ext cx="4038600" cy="332613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2B16097-691B-48F7-BF60-08E60ABEA224}" type="datetime1">
              <a:rPr lang="el-GR" smtClean="0"/>
              <a:pPr>
                <a:defRPr/>
              </a:pPr>
              <a:t>15/3/2025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smtClean="0"/>
              <a:t>ΑΝΑΛΥΣΗ ΧΡΗΜ/ΚΩΝ ΚΑΤΑΣΤΑΣΕΩΝ</a:t>
            </a:r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7C287-0E8F-4BF8-882A-9CAA2C33305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391436"/>
            <a:ext cx="4040188" cy="494514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645026" y="1394818"/>
            <a:ext cx="4041775" cy="491132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457200" y="1885950"/>
            <a:ext cx="4040188" cy="288429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6" y="1885950"/>
            <a:ext cx="4041775" cy="288429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60D6048-5382-4939-B4CB-6D2A8AC9B4A6}" type="datetime1">
              <a:rPr lang="el-GR" smtClean="0"/>
              <a:pPr>
                <a:defRPr/>
              </a:pPr>
              <a:t>15/3/2025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smtClean="0"/>
              <a:t>ΑΝΑΛΥΣΗ ΧΡΗΜ/ΚΩΝ ΚΑΤΑΣΤΑΣΕΩΝ</a:t>
            </a:r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B37A5-154E-40F4-8D8A-0C42A6ED432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528066"/>
            <a:ext cx="8305800" cy="85725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59FB1B6-0E4D-41C4-9D43-EBECCF88E5A6}" type="datetime1">
              <a:rPr lang="el-GR" smtClean="0"/>
              <a:pPr>
                <a:defRPr/>
              </a:pPr>
              <a:t>15/3/2025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smtClean="0"/>
              <a:t>ΑΝΑΛΥΣΗ ΧΡΗΜ/ΚΩΝ ΚΑΤΑΣΤΑΣΕΩΝ</a:t>
            </a:r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D5DF0-90E0-49CB-8E43-2CD59D814F4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3F8784C-9967-4E69-A96E-D406C52EC173}" type="datetime1">
              <a:rPr lang="el-GR" smtClean="0"/>
              <a:pPr>
                <a:defRPr/>
              </a:pPr>
              <a:t>15/3/2025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smtClean="0"/>
              <a:t>ΑΝΑΛΥΣΗ ΧΡΗΜ/ΚΩΝ ΚΑΤΑΣΤΑΣΕΩΝ</a:t>
            </a:r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D1A3F-72D6-4599-BB85-F951317072F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85800" y="385764"/>
            <a:ext cx="2743200" cy="871538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685800" y="1257300"/>
            <a:ext cx="2743200" cy="3429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3575050" y="1257300"/>
            <a:ext cx="5111750" cy="3429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176CD64-BF27-45FE-A105-C6E91350CAC2}" type="datetime1">
              <a:rPr lang="el-GR" smtClean="0"/>
              <a:pPr>
                <a:defRPr/>
              </a:pPr>
              <a:t>15/3/2025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smtClean="0"/>
              <a:t>ΑΝΑΛΥΣΗ ΧΡΗΜ/ΚΩΝ ΚΑΤΑΣΤΑΣΕΩΝ</a:t>
            </a:r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1DA55-FEF7-4241-BBDB-45DBABB886E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Ψαλίδισμα και στρογγύλεμα μίας γωνίας του ορθογωνίου"/>
          <p:cNvSpPr/>
          <p:nvPr/>
        </p:nvSpPr>
        <p:spPr>
          <a:xfrm rot="420000" flipV="1">
            <a:off x="3165753" y="831058"/>
            <a:ext cx="5257800" cy="30861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- Ορθογώνιο τρίγωνο"/>
          <p:cNvSpPr/>
          <p:nvPr/>
        </p:nvSpPr>
        <p:spPr>
          <a:xfrm rot="420000" flipV="1">
            <a:off x="8004134" y="4019827"/>
            <a:ext cx="155448" cy="116586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09600" y="882747"/>
            <a:ext cx="2212848" cy="1186966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609600" y="2121589"/>
            <a:ext cx="2209800" cy="163449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5CC8657-C7AE-470E-8A43-44BC2CAFAAA6}" type="datetime1">
              <a:rPr lang="el-GR" smtClean="0"/>
              <a:pPr>
                <a:defRPr/>
              </a:pPr>
              <a:t>15/3/2025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smtClean="0"/>
              <a:t>ΑΝΑΛΥΣΗ ΧΡΗΜ/ΚΩΝ ΚΑΤΑΣΤΑΣΕΩΝ</a:t>
            </a:r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077200" y="4767263"/>
            <a:ext cx="609600" cy="273844"/>
          </a:xfrm>
        </p:spPr>
        <p:txBody>
          <a:bodyPr/>
          <a:lstStyle/>
          <a:p>
            <a:fld id="{8C397E04-C178-4CCE-BF37-9BF3D552E1C2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 rot="420000">
            <a:off x="3485793" y="899638"/>
            <a:ext cx="4617720" cy="294894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10" name="9 - Ελεύθερη σχεδίαση"/>
          <p:cNvSpPr>
            <a:spLocks/>
          </p:cNvSpPr>
          <p:nvPr/>
        </p:nvSpPr>
        <p:spPr bwMode="auto">
          <a:xfrm flipV="1">
            <a:off x="-9525" y="4362450"/>
            <a:ext cx="9163050" cy="7810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- Ελεύθερη σχεδίαση"/>
          <p:cNvSpPr>
            <a:spLocks/>
          </p:cNvSpPr>
          <p:nvPr/>
        </p:nvSpPr>
        <p:spPr bwMode="auto">
          <a:xfrm flipV="1">
            <a:off x="4381500" y="4664869"/>
            <a:ext cx="4762500" cy="47863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Ελεύθερη σχεδίαση"/>
          <p:cNvSpPr>
            <a:spLocks/>
          </p:cNvSpPr>
          <p:nvPr/>
        </p:nvSpPr>
        <p:spPr bwMode="auto">
          <a:xfrm>
            <a:off x="-9525" y="-5358"/>
            <a:ext cx="9163050" cy="7810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- Ελεύθερη σχεδίαση"/>
          <p:cNvSpPr>
            <a:spLocks/>
          </p:cNvSpPr>
          <p:nvPr/>
        </p:nvSpPr>
        <p:spPr bwMode="auto">
          <a:xfrm>
            <a:off x="4381500" y="-5358"/>
            <a:ext cx="4762500" cy="47863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- Θέση τίτλου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0" name="29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0" name="9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8512BC33-3063-4910-BB6D-DDF6A4659F06}" type="datetime1">
              <a:rPr lang="el-GR" smtClean="0"/>
              <a:pPr>
                <a:defRPr/>
              </a:pPr>
              <a:t>15/3/2025</a:t>
            </a:fld>
            <a:endParaRPr lang="el-GR"/>
          </a:p>
        </p:txBody>
      </p:sp>
      <p:sp>
        <p:nvSpPr>
          <p:cNvPr id="22" name="21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2667000" y="4767263"/>
            <a:ext cx="33528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r>
              <a:rPr lang="el-GR" smtClean="0"/>
              <a:t>ΑΝΑΛΥΣΗ ΧΡΗΜ/ΚΩΝ ΚΑΤΑΣΤΑΣΕΩΝ</a:t>
            </a:r>
            <a:endParaRPr lang="el-GR"/>
          </a:p>
        </p:txBody>
      </p:sp>
      <p:sp>
        <p:nvSpPr>
          <p:cNvPr id="18" name="17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7924800" y="4767263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74F8A3B-7991-426B-AFED-1EAC7B3EB7D5}" type="slidenum">
              <a:rPr lang="el-GR" smtClean="0"/>
              <a:pPr/>
              <a:t>‹#›</a:t>
            </a:fld>
            <a:endParaRPr lang="el-GR"/>
          </a:p>
        </p:txBody>
      </p:sp>
      <p:grpSp>
        <p:nvGrpSpPr>
          <p:cNvPr id="2" name="1 - Ομάδα"/>
          <p:cNvGrpSpPr/>
          <p:nvPr/>
        </p:nvGrpSpPr>
        <p:grpSpPr>
          <a:xfrm>
            <a:off x="-19017" y="151806"/>
            <a:ext cx="9180548" cy="486918"/>
            <a:chOff x="-19045" y="216550"/>
            <a:chExt cx="9180548" cy="649224"/>
          </a:xfrm>
        </p:grpSpPr>
        <p:sp>
          <p:nvSpPr>
            <p:cNvPr id="12" name="11 - Ελεύθερη σχεδίαση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- Ελεύθερη σχεδίαση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2 - Θέση υποσέλιδου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endParaRPr lang="el-GR" sz="14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0483" name="3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725BBA0A-D9B8-4C24-93AA-50866E43D655}" type="slidenum">
              <a:rPr lang="el-GR" sz="1400">
                <a:solidFill>
                  <a:schemeClr val="tx1"/>
                </a:solidFill>
              </a:rPr>
              <a:pPr/>
              <a:t>1</a:t>
            </a:fld>
            <a:endParaRPr lang="el-GR" sz="1400">
              <a:solidFill>
                <a:schemeClr val="tx1"/>
              </a:solidFill>
            </a:endParaRPr>
          </a:p>
        </p:txBody>
      </p:sp>
      <p:sp>
        <p:nvSpPr>
          <p:cNvPr id="9523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1371600" y="571500"/>
            <a:ext cx="7772400" cy="1423988"/>
          </a:xfrm>
        </p:spPr>
        <p:txBody>
          <a:bodyPr lIns="92075" tIns="46038" rIns="92075" bIns="46038" rtlCol="0" anchor="b"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l-GR" sz="24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ΠΑΝΕΠΙΣΤΗΜΙΟ </a:t>
            </a:r>
            <a:br>
              <a:rPr lang="el-GR" sz="24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l-GR" sz="24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ΔΥΤΙΚΗΣ ΜΑΚΕΔΟΝΙΑΣ</a:t>
            </a:r>
            <a:br>
              <a:rPr lang="el-GR" sz="24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l-GR" sz="24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ΤΜΗΜΑ ΔΙΕΘΝΩΝ ΚΑΙ ΕΥΡΩΠΑΙΚΩΝ ΟΙΚΟΝΟΜΙΚΩΝ ΣΠΟΥΔΩΝ</a:t>
            </a:r>
            <a:br>
              <a:rPr lang="el-GR" sz="24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el-GR" sz="2400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0" y="2393950"/>
            <a:ext cx="8147050" cy="1446213"/>
          </a:xfrm>
        </p:spPr>
        <p:txBody>
          <a:bodyPr lIns="92075" tIns="46038" rIns="92075" bIns="46038" anchor="ctr">
            <a:normAutofit fontScale="92500" lnSpcReduction="20000"/>
          </a:bodyPr>
          <a:lstStyle/>
          <a:p>
            <a:pPr marL="0" indent="0" algn="ctr" fontAlgn="auto">
              <a:spcAft>
                <a:spcPts val="0"/>
              </a:spcAft>
              <a:buFontTx/>
              <a:buNone/>
              <a:defRPr/>
            </a:pPr>
            <a:r>
              <a:rPr lang="el-GR" sz="2400" i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ΑΝΑΛΥΣΗ ΧΡΗΜΑΤΟΟΙΚΟΝΟΜΙΚΩΝ ΚΑΤΑΣΤΑΣΕΩΝ</a:t>
            </a:r>
          </a:p>
          <a:p>
            <a:pPr marL="0" indent="0" algn="ctr" fontAlgn="auto">
              <a:spcAft>
                <a:spcPts val="0"/>
              </a:spcAft>
              <a:buFontTx/>
              <a:buNone/>
              <a:defRPr/>
            </a:pPr>
            <a:endParaRPr lang="el-GR" sz="135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 algn="ctr" fontAlgn="auto">
              <a:spcAft>
                <a:spcPts val="0"/>
              </a:spcAft>
              <a:buFontTx/>
              <a:buNone/>
              <a:defRPr/>
            </a:pPr>
            <a:r>
              <a:rPr lang="el-GR" sz="2800" i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Δρ. ΝΙΚΟΛΑΟΣ ΚΑΡΤΑΛΗΣ</a:t>
            </a:r>
          </a:p>
          <a:p>
            <a:pPr marL="0" indent="0" algn="ctr" fontAlgn="auto">
              <a:spcAft>
                <a:spcPts val="0"/>
              </a:spcAft>
              <a:buFontTx/>
              <a:buNone/>
              <a:defRPr/>
            </a:pPr>
            <a:r>
              <a:rPr lang="el-GR" sz="2800" i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ΚΑΘΗΓΗΤΗΣ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5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5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3" dur="500"/>
                                        <p:tgtEl>
                                          <p:spTgt spid="9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8" dur="500"/>
                                        <p:tgtEl>
                                          <p:spTgt spid="95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3" dur="500"/>
                                        <p:tgtEl>
                                          <p:spTgt spid="95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34" grpId="0" autoUpdateAnimBg="0"/>
      <p:bldP spid="95235" grpId="0" build="p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2 - Θέση υποσέλιδου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l-GR" sz="1400">
                <a:solidFill>
                  <a:schemeClr val="tx1"/>
                </a:solidFill>
                <a:latin typeface="Arial" charset="0"/>
              </a:rPr>
              <a:t>ΑΝΑΛΥΣΗ ΧΡΗΜ/ΚΩΝ ΚΑΤΑΣΤΑΣΕΩΝ</a:t>
            </a:r>
          </a:p>
        </p:txBody>
      </p:sp>
      <p:sp>
        <p:nvSpPr>
          <p:cNvPr id="110595" name="3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D45577CC-EF58-4893-850B-800B242A8A60}" type="slidenum">
              <a:rPr lang="el-GR" sz="1400">
                <a:solidFill>
                  <a:schemeClr val="tx1"/>
                </a:solidFill>
              </a:rPr>
              <a:pPr/>
              <a:t>10</a:t>
            </a:fld>
            <a:endParaRPr lang="el-GR" sz="1400">
              <a:solidFill>
                <a:schemeClr val="tx1"/>
              </a:solidFill>
            </a:endParaRPr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06375"/>
            <a:ext cx="8229600" cy="857250"/>
          </a:xfrm>
        </p:spPr>
        <p:txBody>
          <a:bodyPr lIns="92075" tIns="46038" rIns="92075" bIns="46038"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l-GR" sz="3600" b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ΤΙ ΠΡΟΚΑΛΕΙ ΜΕΤΑΒΟΛΕΣ ΣΤΟΥΣ ΔΕΙΚΤΕΣ ΡΕΥΣΤΟΤΗΤΑΣ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00150"/>
            <a:ext cx="8229600" cy="3394075"/>
          </a:xfrm>
        </p:spPr>
        <p:txBody>
          <a:bodyPr>
            <a:normAutofit lnSpcReduction="10000"/>
          </a:bodyPr>
          <a:lstStyle/>
          <a:p>
            <a:pPr marL="609600" indent="-609600" fontAlgn="auto">
              <a:spcAft>
                <a:spcPts val="0"/>
              </a:spcAft>
              <a:buFontTx/>
              <a:buNone/>
              <a:defRPr/>
            </a:pPr>
            <a:r>
              <a:rPr lang="el-GR" sz="24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Τι κάνει τους αριθμοδείκτες Ρευστότητας να αυξάνονται;</a:t>
            </a:r>
          </a:p>
          <a:p>
            <a:pPr marL="609600" indent="-609600" fontAlgn="auto">
              <a:spcAft>
                <a:spcPts val="0"/>
              </a:spcAft>
              <a:buFontTx/>
              <a:buNone/>
              <a:defRPr/>
            </a:pPr>
            <a:endParaRPr lang="el-GR" sz="240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609600" indent="-609600" fontAlgn="auto">
              <a:spcAft>
                <a:spcPts val="0"/>
              </a:spcAft>
              <a:buFont typeface="Wingdings" panose="05000000000000000000" pitchFamily="2" charset="2"/>
              <a:buAutoNum type="arabicPeriod"/>
              <a:defRPr/>
            </a:pPr>
            <a:r>
              <a:rPr lang="el-GR" sz="24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Αύξηση των Αποθεμάτων</a:t>
            </a:r>
          </a:p>
          <a:p>
            <a:pPr marL="609600" indent="-609600" fontAlgn="auto">
              <a:spcAft>
                <a:spcPts val="0"/>
              </a:spcAft>
              <a:buFont typeface="Wingdings" panose="05000000000000000000" pitchFamily="2" charset="2"/>
              <a:buAutoNum type="arabicPeriod"/>
              <a:defRPr/>
            </a:pPr>
            <a:r>
              <a:rPr lang="el-GR" sz="24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Αύξηση Χρεωστών</a:t>
            </a:r>
          </a:p>
          <a:p>
            <a:pPr marL="609600" indent="-609600" fontAlgn="auto">
              <a:spcAft>
                <a:spcPts val="0"/>
              </a:spcAft>
              <a:buFont typeface="Wingdings" panose="05000000000000000000" pitchFamily="2" charset="2"/>
              <a:buAutoNum type="arabicPeriod"/>
              <a:defRPr/>
            </a:pPr>
            <a:r>
              <a:rPr lang="el-GR" sz="24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Αύξηση Μετρητών </a:t>
            </a:r>
          </a:p>
          <a:p>
            <a:pPr marL="609600" indent="-609600" fontAlgn="auto">
              <a:spcAft>
                <a:spcPts val="0"/>
              </a:spcAft>
              <a:buFont typeface="Wingdings" panose="05000000000000000000" pitchFamily="2" charset="2"/>
              <a:buAutoNum type="arabicPeriod"/>
              <a:defRPr/>
            </a:pPr>
            <a:r>
              <a:rPr lang="el-GR" sz="24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Μείωση Πιστωτών</a:t>
            </a:r>
          </a:p>
          <a:p>
            <a:pPr marL="609600" indent="-609600" fontAlgn="auto">
              <a:spcAft>
                <a:spcPts val="0"/>
              </a:spcAft>
              <a:buFont typeface="Wingdings" panose="05000000000000000000" pitchFamily="2" charset="2"/>
              <a:buAutoNum type="arabicPeriod"/>
              <a:defRPr/>
            </a:pPr>
            <a:endParaRPr lang="el-GR" sz="240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609600" indent="-609600" fontAlgn="auto">
              <a:spcAft>
                <a:spcPts val="0"/>
              </a:spcAft>
              <a:buFontTx/>
              <a:buNone/>
              <a:defRPr/>
            </a:pPr>
            <a:r>
              <a:rPr lang="el-GR" sz="24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Το αντίστροφο των ανωτέρω προκαλεί μείωση των δεικτών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3" dur="5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8" dur="50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3" dur="500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8" dur="500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3" dur="500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8" dur="500"/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 autoUpdateAnimBg="0"/>
      <p:bldP spid="15363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2 - Θέση υποσέλιδου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l-GR" sz="1400">
                <a:solidFill>
                  <a:schemeClr val="tx1"/>
                </a:solidFill>
                <a:latin typeface="Arial" charset="0"/>
              </a:rPr>
              <a:t>ΑΝΑΛΥΣΗ ΧΡΗΜ/ΚΩΝ ΚΑΤΑΣΤΑΣΕΩΝ</a:t>
            </a:r>
          </a:p>
        </p:txBody>
      </p:sp>
      <p:sp>
        <p:nvSpPr>
          <p:cNvPr id="112643" name="3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FD3B5D4D-AC15-4B20-8630-292196061841}" type="slidenum">
              <a:rPr lang="el-GR" sz="1400">
                <a:solidFill>
                  <a:schemeClr val="tx1"/>
                </a:solidFill>
              </a:rPr>
              <a:pPr/>
              <a:t>11</a:t>
            </a:fld>
            <a:endParaRPr lang="el-GR" sz="1400">
              <a:solidFill>
                <a:schemeClr val="tx1"/>
              </a:solidFill>
            </a:endParaRPr>
          </a:p>
        </p:txBody>
      </p:sp>
      <p:sp>
        <p:nvSpPr>
          <p:cNvPr id="6144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06375"/>
            <a:ext cx="8229600" cy="857250"/>
          </a:xfrm>
        </p:spPr>
        <p:txBody>
          <a:bodyPr lIns="92075" tIns="46038" rIns="92075" bIns="46038"/>
          <a:lstStyle/>
          <a:p>
            <a:r>
              <a:rPr lang="el-GR" sz="3600" b="1" smtClean="0"/>
              <a:t>ΑΠΑΙΤΟΥΝ ΠΡΟΣΟΧΗ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485900"/>
            <a:ext cx="8763000" cy="3086100"/>
          </a:xfrm>
        </p:spPr>
        <p:txBody>
          <a:bodyPr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l-GR" sz="24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Η ύπαρξη τραπεζικής υπερανάλυψης</a:t>
            </a: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l-GR" sz="24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Η ύπαρξη πολλών μετρητών σε σχέση με το σύνολο των κυκλοφοριακών</a:t>
            </a: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l-GR" sz="24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Μικρά ποσά άλλων πιστωτών σε σχέση με τους εμπορικούς πιστωτές</a:t>
            </a: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endParaRPr lang="el-GR" sz="240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auto">
              <a:spcAft>
                <a:spcPts val="0"/>
              </a:spcAft>
              <a:buFontTx/>
              <a:buNone/>
              <a:defRPr/>
            </a:pPr>
            <a:r>
              <a:rPr lang="el-GR" sz="2400" smtClean="0">
                <a:solidFill>
                  <a:schemeClr val="hlink"/>
                </a:solidFill>
              </a:rPr>
              <a:t>Σημείωση:</a:t>
            </a:r>
            <a:r>
              <a:rPr lang="el-GR" sz="24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Θα πρέπει πάντοτε τόσο τα κυκλοφοριακά όσο και οι    </a:t>
            </a:r>
          </a:p>
          <a:p>
            <a:pPr fontAlgn="auto">
              <a:spcAft>
                <a:spcPts val="0"/>
              </a:spcAft>
              <a:buFontTx/>
              <a:buNone/>
              <a:defRPr/>
            </a:pPr>
            <a:r>
              <a:rPr lang="el-GR" sz="24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                βραχυχρόνιες υποχρεώσεις να ευθυγραμμίζονται με τις</a:t>
            </a:r>
          </a:p>
          <a:p>
            <a:pPr fontAlgn="auto">
              <a:spcAft>
                <a:spcPts val="0"/>
              </a:spcAft>
              <a:buFontTx/>
              <a:buNone/>
              <a:defRPr/>
            </a:pPr>
            <a:r>
              <a:rPr lang="el-GR" sz="24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                πωλήσεις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3" dur="500"/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8" dur="500"/>
                                        <p:tgtEl>
                                          <p:spTgt spid="61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3" dur="500"/>
                                        <p:tgtEl>
                                          <p:spTgt spid="6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8" dur="500"/>
                                        <p:tgtEl>
                                          <p:spTgt spid="61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3" dur="500"/>
                                        <p:tgtEl>
                                          <p:spTgt spid="614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8" dur="500"/>
                                        <p:tgtEl>
                                          <p:spTgt spid="614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2" grpId="0" autoUpdateAnimBg="0"/>
      <p:bldP spid="61443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2 - Θέση υποσέλιδου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l-GR" sz="1400">
                <a:solidFill>
                  <a:schemeClr val="tx1"/>
                </a:solidFill>
                <a:latin typeface="Arial" charset="0"/>
              </a:rPr>
              <a:t>ΑΝΑΛΥΣΗ ΧΡΗΜ/ΚΩΝ ΚΑΤΑΣΤΑΣΕΩΝ</a:t>
            </a:r>
          </a:p>
        </p:txBody>
      </p:sp>
      <p:sp>
        <p:nvSpPr>
          <p:cNvPr id="114691" name="3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DDCEE02E-59D0-48FE-B98A-E71B829D9C64}" type="slidenum">
              <a:rPr lang="el-GR" sz="1400">
                <a:solidFill>
                  <a:schemeClr val="tx1"/>
                </a:solidFill>
              </a:rPr>
              <a:pPr/>
              <a:t>12</a:t>
            </a:fld>
            <a:endParaRPr lang="el-GR" sz="1400">
              <a:solidFill>
                <a:schemeClr val="tx1"/>
              </a:solidFill>
            </a:endParaRPr>
          </a:p>
        </p:txBody>
      </p:sp>
      <p:sp>
        <p:nvSpPr>
          <p:cNvPr id="11469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06375"/>
            <a:ext cx="8229600" cy="857250"/>
          </a:xfrm>
        </p:spPr>
        <p:txBody>
          <a:bodyPr lIns="92075" tIns="46038" rIns="92075" bIns="46038"/>
          <a:lstStyle/>
          <a:p>
            <a:r>
              <a:rPr lang="el-GR" sz="3600" b="1" smtClean="0"/>
              <a:t>ΑΡΙΘΜΟΔΕΙΚΤΕΣ ΔΡΑΣΤΗΡΙΟΤΗΤΑΣ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00150"/>
            <a:ext cx="8229600" cy="3394075"/>
          </a:xfrm>
        </p:spPr>
        <p:txBody>
          <a:bodyPr>
            <a:normAutofit lnSpcReduction="10000"/>
          </a:bodyPr>
          <a:lstStyle/>
          <a:p>
            <a:pPr fontAlgn="auto">
              <a:spcAft>
                <a:spcPts val="0"/>
              </a:spcAft>
              <a:buFontTx/>
              <a:buNone/>
              <a:defRPr/>
            </a:pPr>
            <a:r>
              <a:rPr lang="el-GR" sz="24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Η διαχρονική ανάλυση τάσης στους συγκεκριμένους δείκτες</a:t>
            </a:r>
          </a:p>
          <a:p>
            <a:pPr fontAlgn="auto">
              <a:spcAft>
                <a:spcPts val="0"/>
              </a:spcAft>
              <a:buFontTx/>
              <a:buNone/>
              <a:defRPr/>
            </a:pPr>
            <a:r>
              <a:rPr lang="el-GR" sz="24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αναδεικνύει προβλήματα:</a:t>
            </a: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l-GR" sz="24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Ταμειακών Ροών </a:t>
            </a: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l-GR" sz="24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Ρευστότητας</a:t>
            </a: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l-GR" sz="24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Επιβίωσης </a:t>
            </a:r>
          </a:p>
          <a:p>
            <a:pPr fontAlgn="auto">
              <a:spcAft>
                <a:spcPts val="0"/>
              </a:spcAft>
              <a:buFontTx/>
              <a:buNone/>
              <a:defRPr/>
            </a:pPr>
            <a:endParaRPr lang="el-GR" sz="240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 fontAlgn="auto">
              <a:spcAft>
                <a:spcPts val="0"/>
              </a:spcAft>
              <a:buFontTx/>
              <a:buNone/>
              <a:defRPr/>
            </a:pPr>
            <a:r>
              <a:rPr lang="el-GR" sz="2400" smtClean="0">
                <a:solidFill>
                  <a:schemeClr val="hlink"/>
                </a:solidFill>
              </a:rPr>
              <a:t>Θα πρέπει να εξετάζονται παράλληλα ο πίνακας ταμειακών ροών καθώς και τα ταμειακά και τραπεζικά υπόλοιπα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" dur="500"/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7" dur="500"/>
                                        <p:tgtEl>
                                          <p:spTgt spid="6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2" dur="500"/>
                                        <p:tgtEl>
                                          <p:spTgt spid="62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7" dur="500"/>
                                        <p:tgtEl>
                                          <p:spTgt spid="62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2" dur="500"/>
                                        <p:tgtEl>
                                          <p:spTgt spid="624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7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2 - Θέση υποσέλιδου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l-GR" sz="1400">
                <a:solidFill>
                  <a:schemeClr val="tx1"/>
                </a:solidFill>
                <a:latin typeface="Arial" charset="0"/>
              </a:rPr>
              <a:t>ΑΝΑΛΥΣΗ ΧΡΗΜ/ΚΩΝ ΚΑΤΑΣΤΑΣΕΩΝ</a:t>
            </a:r>
          </a:p>
        </p:txBody>
      </p:sp>
      <p:sp>
        <p:nvSpPr>
          <p:cNvPr id="116739" name="3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60C0110E-4CA8-40AC-A57F-D8EF9852EBCE}" type="slidenum">
              <a:rPr lang="el-GR" sz="1400">
                <a:solidFill>
                  <a:schemeClr val="tx1"/>
                </a:solidFill>
              </a:rPr>
              <a:pPr/>
              <a:t>13</a:t>
            </a:fld>
            <a:endParaRPr lang="el-GR" sz="1400">
              <a:solidFill>
                <a:schemeClr val="tx1"/>
              </a:solidFill>
            </a:endParaRPr>
          </a:p>
        </p:txBody>
      </p:sp>
      <p:sp>
        <p:nvSpPr>
          <p:cNvPr id="6349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06375"/>
            <a:ext cx="8229600" cy="857250"/>
          </a:xfrm>
        </p:spPr>
        <p:txBody>
          <a:bodyPr lIns="92075" tIns="46038" rIns="92075" bIns="46038"/>
          <a:lstStyle/>
          <a:p>
            <a:r>
              <a:rPr lang="el-GR" sz="3600" b="1" smtClean="0"/>
              <a:t>ΕΡΩΤΗΜΑΤΑ ΣΤΗΝ ΑΝΑΛΥΣΗ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00150"/>
            <a:ext cx="8229600" cy="3394075"/>
          </a:xfrm>
        </p:spPr>
        <p:txBody>
          <a:bodyPr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l-GR" sz="24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Οι πωλήσεις αυξάνονται ή μειώνονται</a:t>
            </a: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endParaRPr lang="el-GR" sz="240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l-GR" sz="24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Τα περιθώρια κέρδους αυξάνονται ή μειώνονται</a:t>
            </a: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endParaRPr lang="el-GR" sz="240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l-GR" sz="24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Η επιχείρηση αυξάνεται ή συστέλλεται</a:t>
            </a: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endParaRPr lang="el-GR" sz="240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l-GR" sz="24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Τι συμβαίνει γενικότερα στην οικονομία</a:t>
            </a:r>
          </a:p>
          <a:p>
            <a:pPr fontAlgn="auto">
              <a:spcAft>
                <a:spcPts val="0"/>
              </a:spcAft>
              <a:buFontTx/>
              <a:buNone/>
              <a:defRPr/>
            </a:pPr>
            <a:endParaRPr lang="el-GR" sz="240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l-GR" sz="24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Τι συμβαίνει ειδικότερα στον κλάδο παραγωγής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34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34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3" dur="500"/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8" dur="500"/>
                                        <p:tgtEl>
                                          <p:spTgt spid="63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3" dur="500"/>
                                        <p:tgtEl>
                                          <p:spTgt spid="63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8" dur="500"/>
                                        <p:tgtEl>
                                          <p:spTgt spid="634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3" dur="500"/>
                                        <p:tgtEl>
                                          <p:spTgt spid="634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0" grpId="0" autoUpdateAnimBg="0"/>
      <p:bldP spid="63491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smtClean="0"/>
              <a:t>ΑΝΑΛΥΣΗ ΧΡΗΜ/ΚΩΝ ΚΑΤΑΣΤΑΣΕΩΝ</a:t>
            </a:r>
            <a:endParaRPr lang="el-GR"/>
          </a:p>
        </p:txBody>
      </p:sp>
      <p:sp>
        <p:nvSpPr>
          <p:cNvPr id="3" name="2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D1A3F-72D6-4599-BB85-F951317072F0}" type="slidenum">
              <a:rPr lang="el-GR" smtClean="0"/>
              <a:pPr/>
              <a:t>14</a:t>
            </a:fld>
            <a:endParaRPr lang="el-GR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 smtClean="0"/>
              <a:t>ΠΩΛΗΣΕΙΣ           200000                            250000                            </a:t>
            </a:r>
          </a:p>
          <a:p>
            <a:r>
              <a:rPr lang="el-GR" dirty="0" smtClean="0"/>
              <a:t>-ΚΟΣΤΟΣ ΠΩΛ   -100000                             </a:t>
            </a:r>
            <a:r>
              <a:rPr lang="el-GR" dirty="0" err="1" smtClean="0"/>
              <a:t>-100000</a:t>
            </a:r>
            <a:endParaRPr lang="el-GR" dirty="0" smtClean="0"/>
          </a:p>
          <a:p>
            <a:r>
              <a:rPr lang="el-GR" dirty="0" smtClean="0"/>
              <a:t>ΑΚΑΘΑΡΙΣΤΟ ΚΕΡ   100000                        150000</a:t>
            </a:r>
          </a:p>
          <a:p>
            <a:r>
              <a:rPr lang="el-GR" dirty="0" smtClean="0"/>
              <a:t>-ΕΞΟΔΑ ΔΙΟΙΚΗΣΗΣ   -20000                    -60000 </a:t>
            </a:r>
          </a:p>
          <a:p>
            <a:r>
              <a:rPr lang="el-GR" dirty="0" smtClean="0"/>
              <a:t>-ΕΞΟΔΑ ΜΚΤ              -10000                       - 25000</a:t>
            </a:r>
          </a:p>
          <a:p>
            <a:r>
              <a:rPr lang="el-GR" dirty="0" smtClean="0"/>
              <a:t>-ΔΙΑΦ ΕΞΟΔΑ              -10000                      -25000</a:t>
            </a:r>
          </a:p>
          <a:p>
            <a:r>
              <a:rPr lang="el-GR" dirty="0" smtClean="0"/>
              <a:t>ΚΑΘΑΡΟ ΚΕΡΔΟΣ          60000                      40000                   </a:t>
            </a:r>
            <a:endParaRPr lang="el-GR" dirty="0"/>
          </a:p>
        </p:txBody>
      </p:sp>
      <p:sp>
        <p:nvSpPr>
          <p:cNvPr id="2" name="1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smtClean="0"/>
              <a:t>ΑΝΑΛΥΣΗ ΧΡΗΜ/ΚΩΝ ΚΑΤΑΣΤΑΣΕΩΝ</a:t>
            </a:r>
            <a:endParaRPr lang="el-GR"/>
          </a:p>
        </p:txBody>
      </p:sp>
      <p:sp>
        <p:nvSpPr>
          <p:cNvPr id="3" name="2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D1A3F-72D6-4599-BB85-F951317072F0}" type="slidenum">
              <a:rPr lang="el-GR" smtClean="0"/>
              <a:pPr/>
              <a:t>15</a:t>
            </a:fld>
            <a:endParaRPr lang="el-GR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2 - Θέση υποσέλιδου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l-GR" sz="1400">
                <a:solidFill>
                  <a:schemeClr val="tx1"/>
                </a:solidFill>
                <a:latin typeface="Arial" charset="0"/>
              </a:rPr>
              <a:t>ΑΝΑΛΥΣΗ ΧΡΗΜ/ΚΩΝ ΚΑΤΑΣΤΑΣΕΩΝ</a:t>
            </a:r>
          </a:p>
        </p:txBody>
      </p:sp>
      <p:sp>
        <p:nvSpPr>
          <p:cNvPr id="118787" name="3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9054E6DD-E426-45DF-97FF-5A22F1A6E0D6}" type="slidenum">
              <a:rPr lang="el-GR" sz="1400">
                <a:solidFill>
                  <a:schemeClr val="tx1"/>
                </a:solidFill>
              </a:rPr>
              <a:pPr/>
              <a:t>16</a:t>
            </a:fld>
            <a:endParaRPr lang="el-GR" sz="1400">
              <a:solidFill>
                <a:schemeClr val="tx1"/>
              </a:solidFill>
            </a:endParaRPr>
          </a:p>
        </p:txBody>
      </p:sp>
      <p:sp>
        <p:nvSpPr>
          <p:cNvPr id="645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06375"/>
            <a:ext cx="8229600" cy="857250"/>
          </a:xfrm>
        </p:spPr>
        <p:txBody>
          <a:bodyPr lIns="92075" tIns="46038" rIns="92075" bIns="46038"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l-GR" sz="3600" b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ΟΙ ΑΡΙΘΜΟΔΕΙΚΤΕΣ ΠΟΥ ΘΑ ΕΞΕΤΑΣΤΟΥΝ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0" y="1200150"/>
            <a:ext cx="8229600" cy="3394075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609600" indent="-609600">
              <a:buFont typeface="Wingdings" pitchFamily="2" charset="2"/>
              <a:buAutoNum type="arabicPeriod"/>
            </a:pPr>
            <a:r>
              <a:rPr lang="el-GR" sz="2800" smtClean="0"/>
              <a:t>Κυκλοφοριακή Ταχύτητα Αποθεμάτων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el-GR" sz="2800" smtClean="0"/>
              <a:t>Περίοδος Πιστώσεων προς τους Χρεώστες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el-GR" sz="2800" smtClean="0"/>
              <a:t>Περίοδος Πιστώσεων από τους Πιστωτές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el-GR" sz="2800" smtClean="0"/>
              <a:t>Λειτουργικός Κύκλος Μετρητών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el-GR" sz="2800" smtClean="0"/>
              <a:t>Κυκλοφοριακή Ταχύτητα Ενεργητικών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45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45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3" dur="500"/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8" dur="500"/>
                                        <p:tgtEl>
                                          <p:spTgt spid="64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3" dur="500"/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8" dur="500"/>
                                        <p:tgtEl>
                                          <p:spTgt spid="64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3" dur="500"/>
                                        <p:tgtEl>
                                          <p:spTgt spid="645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4" grpId="0" autoUpdateAnimBg="0"/>
      <p:bldP spid="64515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2 - Θέση υποσέλιδου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l-GR" sz="1400">
                <a:solidFill>
                  <a:schemeClr val="tx1"/>
                </a:solidFill>
                <a:latin typeface="Arial" charset="0"/>
              </a:rPr>
              <a:t>ΑΝΑΛΥΣΗ ΧΡΗΜ/ΚΩΝ ΚΑΤΑΣΤΑΣΕΩΝ</a:t>
            </a:r>
          </a:p>
        </p:txBody>
      </p:sp>
      <p:sp>
        <p:nvSpPr>
          <p:cNvPr id="120835" name="3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F0AB006E-2D5B-486B-9457-2AF7D69876AF}" type="slidenum">
              <a:rPr lang="el-GR" sz="1400">
                <a:solidFill>
                  <a:schemeClr val="tx1"/>
                </a:solidFill>
              </a:rPr>
              <a:pPr/>
              <a:t>17</a:t>
            </a:fld>
            <a:endParaRPr lang="el-GR" sz="1400">
              <a:solidFill>
                <a:schemeClr val="tx1"/>
              </a:solidFill>
            </a:endParaRPr>
          </a:p>
        </p:txBody>
      </p:sp>
      <p:sp>
        <p:nvSpPr>
          <p:cNvPr id="7270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06375"/>
            <a:ext cx="8229600" cy="857250"/>
          </a:xfrm>
        </p:spPr>
        <p:txBody>
          <a:bodyPr lIns="92075" tIns="46038" rIns="92075" bIns="46038"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l-GR" sz="3600" b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ΔΕΙΚΤΗΣ ΚΥΚΛΟΦΟΡΙΑΚΗΣ ΤΑΧΥΤΗΤΑΣ ΑΠΟΘΕΜΑΤΩΝ 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90600" y="1485900"/>
            <a:ext cx="8153400" cy="3086100"/>
          </a:xfrm>
        </p:spPr>
        <p:txBody>
          <a:bodyPr/>
          <a:lstStyle/>
          <a:p>
            <a:pPr fontAlgn="auto">
              <a:spcAft>
                <a:spcPts val="0"/>
              </a:spcAft>
              <a:buFontTx/>
              <a:buNone/>
              <a:defRPr/>
            </a:pPr>
            <a:endParaRPr lang="el-GR" sz="135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auto">
              <a:spcAft>
                <a:spcPts val="0"/>
              </a:spcAft>
              <a:buFontTx/>
              <a:buNone/>
              <a:defRPr/>
            </a:pPr>
            <a:r>
              <a:rPr lang="el-GR" sz="18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Κυκλοφοριακή Ταχύτητα Αποθεμάτων = </a:t>
            </a:r>
            <a:r>
              <a:rPr lang="el-GR" sz="1800" u="sng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Κόστος Πωληθέντων</a:t>
            </a:r>
            <a:endParaRPr lang="el-GR" sz="180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auto">
              <a:spcAft>
                <a:spcPts val="0"/>
              </a:spcAft>
              <a:buFontTx/>
              <a:buNone/>
              <a:defRPr/>
            </a:pPr>
            <a:r>
              <a:rPr lang="el-GR" sz="18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                                                                  Μέσα Αποθέματα</a:t>
            </a:r>
          </a:p>
          <a:p>
            <a:pPr fontAlgn="auto">
              <a:spcAft>
                <a:spcPts val="0"/>
              </a:spcAft>
              <a:buFontTx/>
              <a:buNone/>
              <a:defRPr/>
            </a:pPr>
            <a:endParaRPr lang="el-GR" sz="240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just" fontAlgn="auto">
              <a:spcAft>
                <a:spcPts val="0"/>
              </a:spcAft>
              <a:buFont typeface="Symbol" panose="05050102010706020507" pitchFamily="18" charset="2"/>
              <a:buChar char="Þ"/>
              <a:defRPr/>
            </a:pPr>
            <a:r>
              <a:rPr lang="el-GR" sz="1600" smtClean="0">
                <a:solidFill>
                  <a:schemeClr val="tx1">
                    <a:lumMod val="75000"/>
                    <a:lumOff val="25000"/>
                  </a:schemeClr>
                </a:solidFill>
                <a:sym typeface="Symbol" panose="05050102010706020507" pitchFamily="18" charset="2"/>
              </a:rPr>
              <a:t>Πόσες φορές κυκλοφορούν τα αποθέματα ανά έτος</a:t>
            </a:r>
          </a:p>
          <a:p>
            <a:pPr algn="just" fontAlgn="auto">
              <a:spcAft>
                <a:spcPts val="0"/>
              </a:spcAft>
              <a:buFont typeface="Symbol" panose="05050102010706020507" pitchFamily="18" charset="2"/>
              <a:buNone/>
              <a:defRPr/>
            </a:pPr>
            <a:r>
              <a:rPr lang="el-GR" sz="16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  Δηλ. αν ο δείκτης μας δείξει 6 φορές αυτό σημαίνει ότι η επιχ/ση κρατάει τα αποθέματα για 2 μήνες. Αν μας δείξει  4 φορές σημαίνει ότι τα κρατάει 3 μήνες κλπ</a:t>
            </a:r>
          </a:p>
          <a:p>
            <a:pPr algn="ctr" fontAlgn="auto">
              <a:spcAft>
                <a:spcPts val="0"/>
              </a:spcAft>
              <a:buFontTx/>
              <a:buNone/>
              <a:defRPr/>
            </a:pPr>
            <a:endParaRPr lang="el-GR" sz="135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27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27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3" dur="500"/>
                                        <p:tgtEl>
                                          <p:spTgt spid="72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8" dur="500"/>
                                        <p:tgtEl>
                                          <p:spTgt spid="72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3" dur="500"/>
                                        <p:tgtEl>
                                          <p:spTgt spid="727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8" dur="500"/>
                                        <p:tgtEl>
                                          <p:spTgt spid="727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6" grpId="0" autoUpdateAnimBg="0"/>
      <p:bldP spid="72707" grpId="0" build="p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2 - Θέση υποσέλιδου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l-GR" sz="1400">
                <a:solidFill>
                  <a:schemeClr val="tx1"/>
                </a:solidFill>
                <a:latin typeface="Arial" charset="0"/>
              </a:rPr>
              <a:t>ΑΝΑΛΥΣΗ ΧΡΗΜ/ΚΩΝ ΚΑΤΑΣΤΑΣΕΩΝ</a:t>
            </a:r>
          </a:p>
        </p:txBody>
      </p:sp>
      <p:sp>
        <p:nvSpPr>
          <p:cNvPr id="122883" name="3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DCF1D3A9-67AB-4E72-9C3F-5382F9CB382B}" type="slidenum">
              <a:rPr lang="el-GR" sz="1400">
                <a:solidFill>
                  <a:schemeClr val="tx1"/>
                </a:solidFill>
              </a:rPr>
              <a:pPr/>
              <a:t>18</a:t>
            </a:fld>
            <a:endParaRPr lang="el-GR" sz="1400">
              <a:solidFill>
                <a:schemeClr val="tx1"/>
              </a:solidFill>
            </a:endParaRPr>
          </a:p>
        </p:txBody>
      </p:sp>
      <p:sp>
        <p:nvSpPr>
          <p:cNvPr id="7373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06375"/>
            <a:ext cx="8229600" cy="857250"/>
          </a:xfrm>
        </p:spPr>
        <p:txBody>
          <a:bodyPr lIns="92075" tIns="46038" rIns="92075" bIns="46038"/>
          <a:lstStyle/>
          <a:p>
            <a:r>
              <a:rPr lang="el-GR" sz="3600" b="1" smtClean="0"/>
              <a:t>ΜΕΙΩΣΗ ΤΟΥ ΔΕΙΚΤΗ ΣΗΜΑΙΝΕΙ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0" y="1200150"/>
            <a:ext cx="8229600" cy="3394075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l-GR" sz="2400" smtClean="0"/>
              <a:t>Δυσκολίες στην πώληση των προϊόντων</a:t>
            </a:r>
          </a:p>
          <a:p>
            <a:endParaRPr lang="el-GR" sz="2400" smtClean="0"/>
          </a:p>
          <a:p>
            <a:r>
              <a:rPr lang="el-GR" sz="2400" smtClean="0"/>
              <a:t>Ελλιπής έλεγχος αποθεμάτων</a:t>
            </a:r>
          </a:p>
          <a:p>
            <a:endParaRPr lang="el-GR" sz="2400" smtClean="0"/>
          </a:p>
          <a:p>
            <a:r>
              <a:rPr lang="el-GR" sz="2400" smtClean="0"/>
              <a:t>Υψηλά αποθέματα λόγω συγκεκριμένου σκοπού</a:t>
            </a:r>
          </a:p>
          <a:p>
            <a:endParaRPr lang="el-GR" sz="2400" smtClean="0"/>
          </a:p>
          <a:p>
            <a:r>
              <a:rPr lang="el-GR" sz="2400" smtClean="0"/>
              <a:t>Υψηλά αποθέματα λόγω συγκυρίας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37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37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3" dur="500"/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iveb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8" dur="500"/>
                                        <p:tgtEl>
                                          <p:spTgt spid="73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iveb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3" dur="500"/>
                                        <p:tgtEl>
                                          <p:spTgt spid="737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iveb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8" dur="500"/>
                                        <p:tgtEl>
                                          <p:spTgt spid="737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iveb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0" grpId="0" autoUpdateAnimBg="0"/>
      <p:bldP spid="73731" grpId="0" build="p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2 - Θέση υποσέλιδου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l-GR" sz="1400">
                <a:solidFill>
                  <a:schemeClr val="tx1"/>
                </a:solidFill>
                <a:latin typeface="Arial" charset="0"/>
              </a:rPr>
              <a:t>ΑΝΑΛΥΣΗ ΧΡΗΜ/ΚΩΝ ΚΑΤΑΣΤΑΣΕΩΝ</a:t>
            </a:r>
          </a:p>
        </p:txBody>
      </p:sp>
      <p:sp>
        <p:nvSpPr>
          <p:cNvPr id="124931" name="3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E06CD340-47F0-4E26-96FE-000CC75E5F04}" type="slidenum">
              <a:rPr lang="el-GR" sz="1400">
                <a:solidFill>
                  <a:schemeClr val="tx1"/>
                </a:solidFill>
              </a:rPr>
              <a:pPr/>
              <a:t>19</a:t>
            </a:fld>
            <a:endParaRPr lang="el-GR" sz="1400">
              <a:solidFill>
                <a:schemeClr val="tx1"/>
              </a:solidFill>
            </a:endParaRPr>
          </a:p>
        </p:txBody>
      </p:sp>
      <p:sp>
        <p:nvSpPr>
          <p:cNvPr id="7475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06375"/>
            <a:ext cx="8229600" cy="857250"/>
          </a:xfrm>
        </p:spPr>
        <p:txBody>
          <a:bodyPr lIns="92075" tIns="46038" rIns="92075" bIns="46038"/>
          <a:lstStyle/>
          <a:p>
            <a:r>
              <a:rPr lang="el-GR" sz="3600" b="1" smtClean="0"/>
              <a:t>ΠΟΙΟΣ ΕΙΝΑΙ ΚΑΛΟΣ ΔΕΙΚΤΗΣ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90600" y="1485900"/>
            <a:ext cx="8153400" cy="3086100"/>
          </a:xfrm>
        </p:spPr>
        <p:txBody>
          <a:bodyPr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Tx/>
              <a:buNone/>
              <a:defRPr/>
            </a:pPr>
            <a:r>
              <a:rPr lang="el-GR" sz="24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Ο δείκτης εξαρτάται από κλάδο σε κλάδο από επιχ/ση </a:t>
            </a:r>
          </a:p>
          <a:p>
            <a:pPr fontAlgn="auto">
              <a:spcAft>
                <a:spcPts val="0"/>
              </a:spcAft>
              <a:buFontTx/>
              <a:buNone/>
              <a:defRPr/>
            </a:pPr>
            <a:r>
              <a:rPr lang="el-GR" sz="24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σε επιχ/ση και λαμβάνουμε πάντα υπόψη μας πιθανή</a:t>
            </a:r>
          </a:p>
          <a:p>
            <a:pPr fontAlgn="auto">
              <a:spcAft>
                <a:spcPts val="0"/>
              </a:spcAft>
              <a:buFontTx/>
              <a:buNone/>
              <a:defRPr/>
            </a:pPr>
            <a:r>
              <a:rPr lang="el-GR" sz="24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Εποχικότητα των προϊόντων</a:t>
            </a:r>
          </a:p>
          <a:p>
            <a:pPr fontAlgn="auto">
              <a:spcAft>
                <a:spcPts val="0"/>
              </a:spcAft>
              <a:buFontTx/>
              <a:buNone/>
              <a:defRPr/>
            </a:pPr>
            <a:endParaRPr lang="el-GR" sz="240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auto">
              <a:spcAft>
                <a:spcPts val="0"/>
              </a:spcAft>
              <a:buFontTx/>
              <a:buNone/>
              <a:defRPr/>
            </a:pPr>
            <a:r>
              <a:rPr lang="el-GR" sz="1800" smtClean="0">
                <a:solidFill>
                  <a:schemeClr val="hlink"/>
                </a:solidFill>
              </a:rPr>
              <a:t>Πολλοί Αναλυτές χρησιμοποιούν το δείκτη αντεστραμμένο</a:t>
            </a:r>
          </a:p>
          <a:p>
            <a:pPr fontAlgn="auto">
              <a:spcAft>
                <a:spcPts val="0"/>
              </a:spcAft>
              <a:buFontTx/>
              <a:buNone/>
              <a:defRPr/>
            </a:pPr>
            <a:r>
              <a:rPr lang="el-GR" sz="1800" u="sng" smtClean="0">
                <a:solidFill>
                  <a:schemeClr val="hlink"/>
                </a:solidFill>
              </a:rPr>
              <a:t>   Μέσα αποθέματα   </a:t>
            </a:r>
            <a:r>
              <a:rPr lang="en-US" sz="1800" smtClean="0">
                <a:solidFill>
                  <a:schemeClr val="hlink"/>
                </a:solidFill>
              </a:rPr>
              <a:t>x 365 = </a:t>
            </a:r>
            <a:r>
              <a:rPr lang="el-GR" sz="1800" smtClean="0">
                <a:solidFill>
                  <a:schemeClr val="hlink"/>
                </a:solidFill>
              </a:rPr>
              <a:t>αριθμός ημερών που κυκλοφορούν</a:t>
            </a:r>
          </a:p>
          <a:p>
            <a:pPr fontAlgn="auto">
              <a:spcAft>
                <a:spcPts val="0"/>
              </a:spcAft>
              <a:buFontTx/>
              <a:buNone/>
              <a:defRPr/>
            </a:pPr>
            <a:r>
              <a:rPr lang="el-GR" sz="1800" smtClean="0">
                <a:solidFill>
                  <a:schemeClr val="hlink"/>
                </a:solidFill>
              </a:rPr>
              <a:t>Κόστος Πωληθέντων</a:t>
            </a:r>
          </a:p>
          <a:p>
            <a:pPr fontAlgn="auto">
              <a:spcAft>
                <a:spcPts val="0"/>
              </a:spcAft>
              <a:buFontTx/>
              <a:buNone/>
              <a:defRPr/>
            </a:pPr>
            <a:endParaRPr lang="el-GR" sz="2400" u="sng" smtClean="0">
              <a:solidFill>
                <a:schemeClr val="hlink"/>
              </a:solidFill>
            </a:endParaRPr>
          </a:p>
          <a:p>
            <a:pPr fontAlgn="auto">
              <a:spcAft>
                <a:spcPts val="0"/>
              </a:spcAft>
              <a:buFontTx/>
              <a:buNone/>
              <a:defRPr/>
            </a:pPr>
            <a:r>
              <a:rPr lang="el-GR" sz="24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47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47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3" dur="500"/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8" dur="500"/>
                                        <p:tgtEl>
                                          <p:spTgt spid="74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3" dur="500"/>
                                        <p:tgtEl>
                                          <p:spTgt spid="74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8" dur="500"/>
                                        <p:tgtEl>
                                          <p:spTgt spid="74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3" dur="500"/>
                                        <p:tgtEl>
                                          <p:spTgt spid="747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8" dur="500"/>
                                        <p:tgtEl>
                                          <p:spTgt spid="747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43" dur="500"/>
                                        <p:tgtEl>
                                          <p:spTgt spid="747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4" grpId="0" autoUpdateAnimBg="0"/>
      <p:bldP spid="74755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2 - Θέση υποσέλιδου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l-GR" sz="1400">
                <a:solidFill>
                  <a:schemeClr val="tx1"/>
                </a:solidFill>
                <a:latin typeface="Arial" charset="0"/>
              </a:rPr>
              <a:t>ΑΝΑΛΥΣΗ ΧΡΗΜ/ΚΩΝ ΚΑΤΑΣΤΑΣΕΩΝ</a:t>
            </a:r>
          </a:p>
        </p:txBody>
      </p:sp>
      <p:sp>
        <p:nvSpPr>
          <p:cNvPr id="94211" name="3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5F4F655F-14F9-4007-BB42-EAEFAB49DD62}" type="slidenum">
              <a:rPr lang="el-GR" sz="1400">
                <a:solidFill>
                  <a:schemeClr val="tx1"/>
                </a:solidFill>
              </a:rPr>
              <a:pPr/>
              <a:t>2</a:t>
            </a:fld>
            <a:endParaRPr lang="el-GR" sz="1400">
              <a:solidFill>
                <a:schemeClr val="tx1"/>
              </a:solidFill>
            </a:endParaRPr>
          </a:p>
        </p:txBody>
      </p:sp>
      <p:sp>
        <p:nvSpPr>
          <p:cNvPr id="563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06375"/>
            <a:ext cx="8229600" cy="857250"/>
          </a:xfrm>
        </p:spPr>
        <p:txBody>
          <a:bodyPr lIns="92075" tIns="46038" rIns="92075" bIns="46038"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l-GR" sz="3600" b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ΔΕΙΚΤΗΣ ΑΠΟΔΟΣΗΣ ΣΕ ΕΠΕΝΔΥΜΕΝΑ ΚΕΦΑΛΑΙΑ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066800" y="1485900"/>
            <a:ext cx="8077200" cy="3086100"/>
          </a:xfrm>
        </p:spPr>
        <p:txBody>
          <a:bodyPr/>
          <a:lstStyle/>
          <a:p>
            <a:pPr fontAlgn="auto">
              <a:spcAft>
                <a:spcPts val="0"/>
              </a:spcAft>
              <a:buFontTx/>
              <a:buNone/>
              <a:defRPr/>
            </a:pPr>
            <a:endParaRPr lang="el-GR" sz="135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auto">
              <a:spcAft>
                <a:spcPts val="0"/>
              </a:spcAft>
              <a:buFontTx/>
              <a:buNone/>
              <a:defRPr/>
            </a:pPr>
            <a:r>
              <a:rPr lang="el-GR" sz="16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Απόδοση σε Επενδυμένα Κεφάλαια = </a:t>
            </a:r>
            <a:r>
              <a:rPr lang="el-GR" sz="1600" u="sng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Καθαρό Κέρδος προ Φόρων + Τόκοι</a:t>
            </a:r>
            <a:r>
              <a:rPr lang="en-US" sz="16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x 100</a:t>
            </a:r>
          </a:p>
          <a:p>
            <a:pPr fontAlgn="auto">
              <a:spcAft>
                <a:spcPts val="0"/>
              </a:spcAft>
              <a:buFontTx/>
              <a:buNone/>
              <a:defRPr/>
            </a:pPr>
            <a:r>
              <a:rPr lang="en-US" sz="16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                                                                  </a:t>
            </a:r>
            <a:r>
              <a:rPr lang="el-GR" sz="16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Καθαρά Ενεργητικά</a:t>
            </a:r>
            <a:r>
              <a:rPr lang="en-US" sz="16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</a:t>
            </a:r>
            <a:endParaRPr lang="el-GR" sz="160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auto">
              <a:spcAft>
                <a:spcPts val="0"/>
              </a:spcAft>
              <a:buFontTx/>
              <a:buNone/>
              <a:defRPr/>
            </a:pPr>
            <a:endParaRPr lang="el-GR" sz="200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auto">
              <a:spcAft>
                <a:spcPts val="0"/>
              </a:spcAft>
              <a:buFontTx/>
              <a:buNone/>
              <a:defRPr/>
            </a:pPr>
            <a:r>
              <a:rPr lang="el-GR" sz="20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Όπου:</a:t>
            </a:r>
          </a:p>
          <a:p>
            <a:pPr fontAlgn="auto">
              <a:spcAft>
                <a:spcPts val="0"/>
              </a:spcAft>
              <a:buFontTx/>
              <a:buNone/>
              <a:defRPr/>
            </a:pPr>
            <a:r>
              <a:rPr lang="el-GR" sz="20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Καθαρά Ενεργητικά = Πάγια + Κεφάλαιο = Κεφάλαιο + Αποθεματικά + </a:t>
            </a:r>
          </a:p>
          <a:p>
            <a:pPr fontAlgn="auto">
              <a:spcAft>
                <a:spcPts val="0"/>
              </a:spcAft>
              <a:buFontTx/>
              <a:buNone/>
              <a:defRPr/>
            </a:pPr>
            <a:r>
              <a:rPr lang="el-GR" sz="20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                                  Μακροχρόνιες Υποχρεώσεις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63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63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3" dur="500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8" dur="500"/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3" dur="500"/>
                                        <p:tgtEl>
                                          <p:spTgt spid="56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8" dur="500"/>
                                        <p:tgtEl>
                                          <p:spTgt spid="563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3" dur="500"/>
                                        <p:tgtEl>
                                          <p:spTgt spid="563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2" grpId="0" autoUpdateAnimBg="0"/>
      <p:bldP spid="56323" grpId="0" build="p" bldLvl="5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2 - Θέση υποσέλιδου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l-GR" sz="1400">
                <a:solidFill>
                  <a:schemeClr val="tx1"/>
                </a:solidFill>
                <a:latin typeface="Arial" charset="0"/>
              </a:rPr>
              <a:t>ΑΝΑΛΥΣΗ ΧΡΗΜ/ΚΩΝ ΚΑΤΑΣΤΑΣΕΩΝ</a:t>
            </a:r>
          </a:p>
        </p:txBody>
      </p:sp>
      <p:sp>
        <p:nvSpPr>
          <p:cNvPr id="126979" name="3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FE0B1FA0-D4D6-423D-8C9A-9C32A6FAB5C9}" type="slidenum">
              <a:rPr lang="el-GR" sz="1400">
                <a:solidFill>
                  <a:schemeClr val="tx1"/>
                </a:solidFill>
              </a:rPr>
              <a:pPr/>
              <a:t>20</a:t>
            </a:fld>
            <a:endParaRPr lang="el-GR" sz="1400">
              <a:solidFill>
                <a:schemeClr val="tx1"/>
              </a:solidFill>
            </a:endParaRPr>
          </a:p>
        </p:txBody>
      </p:sp>
      <p:sp>
        <p:nvSpPr>
          <p:cNvPr id="7885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06375"/>
            <a:ext cx="8229600" cy="857250"/>
          </a:xfrm>
        </p:spPr>
        <p:txBody>
          <a:bodyPr lIns="92075" tIns="46038" rIns="92075" bIns="46038"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l-GR" sz="3600" b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ΛΟΓΟΙ ΕΠΙΜΗΚΥΝΣΗΣ και ΣΜΙΚΡΥΝΣΗΣ ΤΟΥ ΔΕΙΚΤΗ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0" y="1200150"/>
            <a:ext cx="8229600" cy="3394075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l-GR" sz="2400" smtClean="0"/>
              <a:t>Επέκταση της επιχειρηματικής δραστηριότητας</a:t>
            </a:r>
          </a:p>
          <a:p>
            <a:r>
              <a:rPr lang="el-GR" sz="2400" smtClean="0"/>
              <a:t>Μείωση Πωλήσεων</a:t>
            </a:r>
          </a:p>
          <a:p>
            <a:r>
              <a:rPr lang="el-GR" sz="2400" smtClean="0"/>
              <a:t>Ύπαρξη αγορών κινούμενων αποθεμάτων</a:t>
            </a:r>
          </a:p>
          <a:p>
            <a:r>
              <a:rPr lang="el-GR" sz="2400" smtClean="0"/>
              <a:t>Αλλαγές στη διοίκηση αποθεμάτων</a:t>
            </a:r>
          </a:p>
          <a:p>
            <a:endParaRPr lang="el-GR" sz="2400" smtClean="0"/>
          </a:p>
          <a:p>
            <a:r>
              <a:rPr lang="el-GR" sz="2400" smtClean="0">
                <a:solidFill>
                  <a:schemeClr val="hlink"/>
                </a:solidFill>
              </a:rPr>
              <a:t>Βελτιώσεις στη διοίκηση Αποθεμάτων</a:t>
            </a:r>
          </a:p>
          <a:p>
            <a:r>
              <a:rPr lang="el-GR" sz="2400" smtClean="0">
                <a:solidFill>
                  <a:schemeClr val="hlink"/>
                </a:solidFill>
              </a:rPr>
              <a:t>Μείωση της Παραγωγής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88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88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3" dur="500"/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8" dur="500"/>
                                        <p:tgtEl>
                                          <p:spTgt spid="78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3" dur="500"/>
                                        <p:tgtEl>
                                          <p:spTgt spid="78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8" dur="500"/>
                                        <p:tgtEl>
                                          <p:spTgt spid="78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3" dur="500"/>
                                        <p:tgtEl>
                                          <p:spTgt spid="788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8" dur="500"/>
                                        <p:tgtEl>
                                          <p:spTgt spid="788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0" grpId="0" autoUpdateAnimBg="0"/>
      <p:bldP spid="78851" grpId="0" build="p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2 - Θέση υποσέλιδου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l-GR" sz="1400">
                <a:solidFill>
                  <a:schemeClr val="tx1"/>
                </a:solidFill>
                <a:latin typeface="Arial" charset="0"/>
              </a:rPr>
              <a:t>ΑΝΑΛΥΣΗ ΧΡΗΜ/ΚΩΝ ΚΑΤΑΣΤΑΣΕΩΝ</a:t>
            </a:r>
          </a:p>
        </p:txBody>
      </p:sp>
      <p:sp>
        <p:nvSpPr>
          <p:cNvPr id="129027" name="3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18498A94-3647-4875-9165-A823056DB4E9}" type="slidenum">
              <a:rPr lang="el-GR" sz="1400">
                <a:solidFill>
                  <a:schemeClr val="tx1"/>
                </a:solidFill>
              </a:rPr>
              <a:pPr/>
              <a:t>21</a:t>
            </a:fld>
            <a:endParaRPr lang="el-GR" sz="1400">
              <a:solidFill>
                <a:schemeClr val="tx1"/>
              </a:solidFill>
            </a:endParaRPr>
          </a:p>
        </p:txBody>
      </p:sp>
      <p:sp>
        <p:nvSpPr>
          <p:cNvPr id="798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06375"/>
            <a:ext cx="8229600" cy="857250"/>
          </a:xfrm>
        </p:spPr>
        <p:txBody>
          <a:bodyPr lIns="92075" tIns="46038" rIns="92075" bIns="46038"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l-GR" sz="3600" b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ΔΕΙΚΤΗΣ ΠΕΡΙΟΔΟΥ ΠΙΣΤΩΣΕΩΝ ΠΡΟΣ ΧΡΕΩΣΤΕΣ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914400" y="1485900"/>
            <a:ext cx="8229600" cy="308610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None/>
            </a:pPr>
            <a:endParaRPr lang="el-GR" sz="2400" smtClean="0"/>
          </a:p>
          <a:p>
            <a:pPr>
              <a:buFontTx/>
              <a:buNone/>
            </a:pPr>
            <a:endParaRPr lang="el-GR" sz="2400" smtClean="0"/>
          </a:p>
          <a:p>
            <a:pPr>
              <a:buFontTx/>
              <a:buNone/>
            </a:pPr>
            <a:r>
              <a:rPr lang="el-GR" sz="2000" smtClean="0"/>
              <a:t>Περίοδος Πιστώσεων προς Χρεώστες =  </a:t>
            </a:r>
            <a:r>
              <a:rPr lang="el-GR" sz="2000" u="sng" smtClean="0"/>
              <a:t>Μέσοι Χρεώστες    </a:t>
            </a:r>
            <a:r>
              <a:rPr lang="en-US" sz="2000" smtClean="0"/>
              <a:t>x 365</a:t>
            </a:r>
          </a:p>
          <a:p>
            <a:pPr>
              <a:buFontTx/>
              <a:buNone/>
            </a:pPr>
            <a:r>
              <a:rPr lang="en-US" sz="2000" smtClean="0"/>
              <a:t>                                                                  </a:t>
            </a:r>
            <a:r>
              <a:rPr lang="el-GR" sz="2000" smtClean="0"/>
              <a:t>Ετήσιες Πωλήσεις με Πίστωση   </a:t>
            </a:r>
          </a:p>
          <a:p>
            <a:pPr>
              <a:buFontTx/>
              <a:buNone/>
            </a:pPr>
            <a:endParaRPr lang="el-GR" sz="2000" smtClean="0"/>
          </a:p>
          <a:p>
            <a:pPr>
              <a:buFont typeface="Symbol" pitchFamily="18" charset="2"/>
              <a:buChar char="Þ"/>
            </a:pPr>
            <a:r>
              <a:rPr lang="el-GR" sz="2000" smtClean="0">
                <a:sym typeface="Symbol" pitchFamily="18" charset="2"/>
              </a:rPr>
              <a:t>Αριθμός ημερών χορηγημένης Εμπορικής Πίστωσης</a:t>
            </a:r>
          </a:p>
          <a:p>
            <a:pPr>
              <a:buFont typeface="Symbol" pitchFamily="18" charset="2"/>
              <a:buNone/>
            </a:pPr>
            <a:endParaRPr lang="el-GR" sz="20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98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98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3" dur="500"/>
                                        <p:tgtEl>
                                          <p:spTgt spid="79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iveb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8" dur="500"/>
                                        <p:tgtEl>
                                          <p:spTgt spid="79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iveb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3" dur="500"/>
                                        <p:tgtEl>
                                          <p:spTgt spid="798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iveb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4" grpId="0" autoUpdateAnimBg="0"/>
      <p:bldP spid="79875" grpId="0" build="p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2 - Θέση υποσέλιδου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l-GR" sz="1400">
                <a:solidFill>
                  <a:schemeClr val="tx1"/>
                </a:solidFill>
                <a:latin typeface="Arial" charset="0"/>
              </a:rPr>
              <a:t>ΑΝΑΛΥΣΗ ΧΡΗΜ/ΚΩΝ ΚΑΤΑΣΤΑΣΕΩΝ</a:t>
            </a:r>
          </a:p>
        </p:txBody>
      </p:sp>
      <p:sp>
        <p:nvSpPr>
          <p:cNvPr id="131075" name="3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DB9861FE-AB36-484A-A36D-0ED3485A9312}" type="slidenum">
              <a:rPr lang="el-GR" sz="1400">
                <a:solidFill>
                  <a:schemeClr val="tx1"/>
                </a:solidFill>
              </a:rPr>
              <a:pPr/>
              <a:t>22</a:t>
            </a:fld>
            <a:endParaRPr lang="el-GR" sz="1400">
              <a:solidFill>
                <a:schemeClr val="tx1"/>
              </a:solidFill>
            </a:endParaRPr>
          </a:p>
        </p:txBody>
      </p:sp>
      <p:sp>
        <p:nvSpPr>
          <p:cNvPr id="808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06375"/>
            <a:ext cx="8229600" cy="857250"/>
          </a:xfrm>
        </p:spPr>
        <p:txBody>
          <a:bodyPr lIns="92075" tIns="46038" rIns="92075" bIns="46038"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l-GR" sz="3600" b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ΔΕΙΚΤΗΣ ΜΕ ΔΙΑΧΡΟΝΙΚΗ ΣΤΑΘΕΡΟΤΗΤΑ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00150"/>
            <a:ext cx="8229600" cy="3394075"/>
          </a:xfrm>
        </p:spPr>
        <p:txBody>
          <a:bodyPr>
            <a:normAutofit lnSpcReduction="10000"/>
          </a:bodyPr>
          <a:lstStyle/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l-GR" sz="24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Υπάρχουν καθιερωμένες νόρμες στον κλάδο</a:t>
            </a:r>
          </a:p>
          <a:p>
            <a:pPr fontAlgn="auto">
              <a:spcAft>
                <a:spcPts val="0"/>
              </a:spcAft>
              <a:buFontTx/>
              <a:buNone/>
              <a:defRPr/>
            </a:pPr>
            <a:endParaRPr lang="el-GR" sz="240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l-GR" sz="24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Συγκεκριμένη πολιτική πιστώσεων</a:t>
            </a: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endParaRPr lang="el-GR" sz="240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l-GR" sz="24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Αποτελεσματική είσπραξη χρημάτων στον καθορισμένο χρόνο από πλευράς πολιτικής πιστώσεων</a:t>
            </a: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endParaRPr lang="el-GR" sz="240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l-GR" sz="24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Δεν αυξάνονται ή μειώνονται διαχρονικά οι επισφάλειες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08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08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3" dur="500"/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projcto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8" dur="500"/>
                                        <p:tgtEl>
                                          <p:spTgt spid="80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projcto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3" dur="500"/>
                                        <p:tgtEl>
                                          <p:spTgt spid="808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projcto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8" dur="500"/>
                                        <p:tgtEl>
                                          <p:spTgt spid="808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projcto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898" grpId="0" autoUpdateAnimBg="0"/>
      <p:bldP spid="80899" grpId="0" build="p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2 - Θέση υποσέλιδου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l-GR" sz="1400">
                <a:solidFill>
                  <a:schemeClr val="tx1"/>
                </a:solidFill>
                <a:latin typeface="Arial" charset="0"/>
              </a:rPr>
              <a:t>ΑΝΑΛΥΣΗ ΧΡΗΜ/ΚΩΝ ΚΑΤΑΣΤΑΣΕΩΝ</a:t>
            </a:r>
          </a:p>
        </p:txBody>
      </p:sp>
      <p:sp>
        <p:nvSpPr>
          <p:cNvPr id="133123" name="3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EFBE26D2-33A2-4247-929B-04AE27E42541}" type="slidenum">
              <a:rPr lang="el-GR" sz="1400">
                <a:solidFill>
                  <a:schemeClr val="tx1"/>
                </a:solidFill>
              </a:rPr>
              <a:pPr/>
              <a:t>23</a:t>
            </a:fld>
            <a:endParaRPr lang="el-GR" sz="1400">
              <a:solidFill>
                <a:schemeClr val="tx1"/>
              </a:solidFill>
            </a:endParaRPr>
          </a:p>
        </p:txBody>
      </p:sp>
      <p:sp>
        <p:nvSpPr>
          <p:cNvPr id="819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06375"/>
            <a:ext cx="8229600" cy="857250"/>
          </a:xfrm>
        </p:spPr>
        <p:txBody>
          <a:bodyPr lIns="92075" tIns="46038" rIns="92075" bIns="46038"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l-GR" sz="3600" b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ΔΙΑΧΡΟΝΙΚΗ ΑΥΞΗΣΗ Ή ΜΕΙΩΣΗ ΤΟΥ ΔΕΙΚΤΗ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00150"/>
            <a:ext cx="8229600" cy="3394075"/>
          </a:xfrm>
        </p:spPr>
        <p:txBody>
          <a:bodyPr>
            <a:normAutofit fontScale="92500" lnSpcReduction="20000"/>
          </a:bodyPr>
          <a:lstStyle/>
          <a:p>
            <a:pPr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l-GR" sz="2000" smtClean="0">
                <a:solidFill>
                  <a:schemeClr val="hlink"/>
                </a:solidFill>
              </a:rPr>
              <a:t>Μείωση: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l-GR" sz="20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Συρρίκνωση των εμπορικών πιστώσεων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l-GR" sz="20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Σχετική διαπραγματευτική δύναμη προς τους πελάτες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l-GR" sz="20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Ύπαρξη μονοπωλιακού ανταγωνισμού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endParaRPr lang="el-GR" sz="200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l-GR" sz="2000" smtClean="0">
                <a:solidFill>
                  <a:schemeClr val="hlink"/>
                </a:solidFill>
              </a:rPr>
              <a:t>Αύξηση: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l-GR" sz="20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Αλλαγή στις καθιερωμένες νόρμες εμπορικής πίστωσης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l-GR" sz="20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Αδυναμία είσπραξης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l-GR" sz="20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Απώλεια σχετικής διαπραγματευτικής δύναμης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l-GR" sz="20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Δυσκολίες προώθησης των προϊόντων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l-GR" sz="20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Προσπάθειες προώθησης πωλήσεων και διείσδυσης στην αγορά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l-GR" sz="20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Οι κυριότεροι πελάτες αργούν να πληρώσουν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3" dur="500"/>
                                        <p:tgtEl>
                                          <p:spTgt spid="81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8" dur="500"/>
                                        <p:tgtEl>
                                          <p:spTgt spid="81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3" dur="500"/>
                                        <p:tgtEl>
                                          <p:spTgt spid="81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8" dur="500"/>
                                        <p:tgtEl>
                                          <p:spTgt spid="81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3" dur="500"/>
                                        <p:tgtEl>
                                          <p:spTgt spid="819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8" dur="500"/>
                                        <p:tgtEl>
                                          <p:spTgt spid="819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43" dur="500"/>
                                        <p:tgtEl>
                                          <p:spTgt spid="819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48" dur="500"/>
                                        <p:tgtEl>
                                          <p:spTgt spid="819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53" dur="500"/>
                                        <p:tgtEl>
                                          <p:spTgt spid="819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58" dur="500"/>
                                        <p:tgtEl>
                                          <p:spTgt spid="819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63" dur="500"/>
                                        <p:tgtEl>
                                          <p:spTgt spid="8192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2" grpId="0" autoUpdateAnimBg="0"/>
      <p:bldP spid="81923" grpId="0" build="p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2 - Θέση υποσέλιδου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l-GR" sz="1400">
                <a:solidFill>
                  <a:schemeClr val="tx1"/>
                </a:solidFill>
                <a:latin typeface="Arial" charset="0"/>
              </a:rPr>
              <a:t>ΑΝΑΛΥΣΗ ΧΡΗΜ/ΚΩΝ ΚΑΤΑΣΤΑΣΕΩΝ</a:t>
            </a:r>
          </a:p>
        </p:txBody>
      </p:sp>
      <p:sp>
        <p:nvSpPr>
          <p:cNvPr id="135171" name="3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CA1F0B14-1A94-4712-8B4D-3212DED37B4A}" type="slidenum">
              <a:rPr lang="el-GR" sz="1400">
                <a:solidFill>
                  <a:schemeClr val="tx1"/>
                </a:solidFill>
              </a:rPr>
              <a:pPr/>
              <a:t>24</a:t>
            </a:fld>
            <a:endParaRPr lang="el-GR" sz="1400">
              <a:solidFill>
                <a:schemeClr val="tx1"/>
              </a:solidFill>
            </a:endParaRPr>
          </a:p>
        </p:txBody>
      </p:sp>
      <p:sp>
        <p:nvSpPr>
          <p:cNvPr id="11878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06375"/>
            <a:ext cx="8229600" cy="857250"/>
          </a:xfrm>
        </p:spPr>
        <p:txBody>
          <a:bodyPr lIns="92075" tIns="46038" rIns="92075" bIns="46038"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l-GR" sz="3600" b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ΔΕΙΚΤΗΣ ΠΕΡΙΟΔΟΥ ΠΙΣΤΩΣΕΩΝ ΑΠΟ ΤΟΥΣ ΠΙΣΤΩΤΕΣ</a:t>
            </a:r>
          </a:p>
        </p:txBody>
      </p:sp>
      <p:sp>
        <p:nvSpPr>
          <p:cNvPr id="135173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533400" y="1485900"/>
            <a:ext cx="8610600" cy="308610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None/>
            </a:pPr>
            <a:endParaRPr lang="el-GR" sz="2400" smtClean="0"/>
          </a:p>
          <a:p>
            <a:pPr>
              <a:buFontTx/>
              <a:buNone/>
            </a:pPr>
            <a:endParaRPr lang="el-GR" sz="2400" smtClean="0"/>
          </a:p>
          <a:p>
            <a:pPr>
              <a:buFontTx/>
              <a:buNone/>
            </a:pPr>
            <a:endParaRPr lang="el-GR" sz="2400" smtClean="0"/>
          </a:p>
          <a:p>
            <a:pPr>
              <a:buFontTx/>
              <a:buNone/>
            </a:pPr>
            <a:r>
              <a:rPr lang="el-GR" sz="1600" smtClean="0"/>
              <a:t>Περίοδος Πιστώσεων από τους Πιστωτές = </a:t>
            </a:r>
            <a:r>
              <a:rPr lang="el-GR" sz="1600" u="sng" smtClean="0"/>
              <a:t>Μέσοι Εμπορικοί  Πιστωτές</a:t>
            </a:r>
            <a:r>
              <a:rPr lang="el-GR" sz="1600" smtClean="0"/>
              <a:t>   </a:t>
            </a:r>
            <a:r>
              <a:rPr lang="en-US" sz="1600" smtClean="0"/>
              <a:t>x </a:t>
            </a:r>
            <a:r>
              <a:rPr lang="el-GR" sz="1600" smtClean="0"/>
              <a:t>365</a:t>
            </a:r>
          </a:p>
          <a:p>
            <a:pPr>
              <a:buFontTx/>
              <a:buNone/>
            </a:pPr>
            <a:r>
              <a:rPr lang="el-GR" sz="1600" smtClean="0"/>
              <a:t>                                                                       Ετήσιες Αγορές με Πίστωση</a:t>
            </a:r>
          </a:p>
          <a:p>
            <a:pPr>
              <a:buFontTx/>
              <a:buNone/>
            </a:pPr>
            <a:endParaRPr lang="el-GR" sz="2000" smtClean="0"/>
          </a:p>
          <a:p>
            <a:pPr>
              <a:buFontTx/>
              <a:buNone/>
            </a:pPr>
            <a:r>
              <a:rPr lang="el-GR" sz="2000" smtClean="0">
                <a:sym typeface="Symbol" pitchFamily="18" charset="2"/>
              </a:rPr>
              <a:t> Αριθμός Λαμβανόμενης Εμπορικής Πίστης</a:t>
            </a:r>
            <a:endParaRPr lang="el-GR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2 - Θέση υποσέλιδου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l-GR" sz="1400">
                <a:solidFill>
                  <a:schemeClr val="tx1"/>
                </a:solidFill>
                <a:latin typeface="Arial" charset="0"/>
              </a:rPr>
              <a:t>ΑΝΑΛΥΣΗ ΧΡΗΜ/ΚΩΝ ΚΑΤΑΣΤΑΣΕΩΝ</a:t>
            </a:r>
          </a:p>
        </p:txBody>
      </p:sp>
      <p:sp>
        <p:nvSpPr>
          <p:cNvPr id="137219" name="3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003CC837-DCA2-490C-8642-0A058974B9FA}" type="slidenum">
              <a:rPr lang="el-GR" sz="1400">
                <a:solidFill>
                  <a:schemeClr val="tx1"/>
                </a:solidFill>
              </a:rPr>
              <a:pPr/>
              <a:t>25</a:t>
            </a:fld>
            <a:endParaRPr lang="el-GR" sz="1400">
              <a:solidFill>
                <a:schemeClr val="tx1"/>
              </a:solidFill>
            </a:endParaRPr>
          </a:p>
        </p:txBody>
      </p:sp>
      <p:sp>
        <p:nvSpPr>
          <p:cNvPr id="829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06375"/>
            <a:ext cx="8229600" cy="857250"/>
          </a:xfrm>
        </p:spPr>
        <p:txBody>
          <a:bodyPr lIns="92075" tIns="46038" rIns="92075" bIns="46038"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l-GR" sz="3600" b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ΔΕΙΚΤΗΣ ΜΕ ΔΙΑΧΡΟΝΙΚΗ ΣΤΑΘΕΡΟΤΗΤΑ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00150"/>
            <a:ext cx="8229600" cy="3394075"/>
          </a:xfrm>
        </p:spPr>
        <p:txBody>
          <a:bodyPr>
            <a:normAutofit fontScale="92500" lnSpcReduction="10000"/>
          </a:bodyPr>
          <a:lstStyle/>
          <a:p>
            <a:pPr fontAlgn="auto">
              <a:lnSpc>
                <a:spcPct val="90000"/>
              </a:lnSpc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l-GR" sz="24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Υπάρχουν καθιερωμένες νόρμες στον κλάδο σχετικά με την πολιτική των εμπορικών πιστώσεων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Wingdings 3" charset="2"/>
              <a:buChar char=""/>
              <a:defRPr/>
            </a:pPr>
            <a:endParaRPr lang="el-GR" sz="240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l-GR" sz="24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Συγκεκριμένη πολιτική πιστώσεων από τους πιστωτές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Wingdings 3" charset="2"/>
              <a:buChar char=""/>
              <a:defRPr/>
            </a:pPr>
            <a:endParaRPr lang="el-GR" sz="240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l-GR" sz="24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Αποτελεσματική πολιτική αγορών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Wingdings 3" charset="2"/>
              <a:buChar char=""/>
              <a:defRPr/>
            </a:pPr>
            <a:endParaRPr lang="el-GR" sz="240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l-GR" sz="24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Μη συμπτωματικές και απροσχεδίαστες αγορές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Wingdings 3" charset="2"/>
              <a:buChar char=""/>
              <a:defRPr/>
            </a:pPr>
            <a:endParaRPr lang="el-GR" sz="240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l-GR" sz="24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Μακροχρόνιες σχέσεις με τους προμηθευτές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29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29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3" dur="500"/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8" dur="500"/>
                                        <p:tgtEl>
                                          <p:spTgt spid="82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3" dur="500"/>
                                        <p:tgtEl>
                                          <p:spTgt spid="829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8" dur="500"/>
                                        <p:tgtEl>
                                          <p:spTgt spid="829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3" dur="500"/>
                                        <p:tgtEl>
                                          <p:spTgt spid="829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46" grpId="0" autoUpdateAnimBg="0"/>
      <p:bldP spid="82947" grpId="0" build="p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2 - Θέση υποσέλιδου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l-GR" sz="1400">
                <a:solidFill>
                  <a:schemeClr val="tx1"/>
                </a:solidFill>
                <a:latin typeface="Arial" charset="0"/>
              </a:rPr>
              <a:t>ΑΝΑΛΥΣΗ ΧΡΗΜ/ΚΩΝ ΚΑΤΑΣΤΑΣΕΩΝ</a:t>
            </a:r>
          </a:p>
        </p:txBody>
      </p:sp>
      <p:sp>
        <p:nvSpPr>
          <p:cNvPr id="139267" name="3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3B22C965-E098-44F8-A564-12BA82016664}" type="slidenum">
              <a:rPr lang="el-GR" sz="1400">
                <a:solidFill>
                  <a:schemeClr val="tx1"/>
                </a:solidFill>
              </a:rPr>
              <a:pPr/>
              <a:t>26</a:t>
            </a:fld>
            <a:endParaRPr lang="el-GR" sz="1400">
              <a:solidFill>
                <a:schemeClr val="tx1"/>
              </a:solidFill>
            </a:endParaRPr>
          </a:p>
        </p:txBody>
      </p:sp>
      <p:sp>
        <p:nvSpPr>
          <p:cNvPr id="839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06375"/>
            <a:ext cx="8229600" cy="857250"/>
          </a:xfrm>
        </p:spPr>
        <p:txBody>
          <a:bodyPr lIns="92075" tIns="46038" rIns="92075" bIns="46038"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l-GR" sz="3600" b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ΔΙΑΧΡΟΝΙΚΗ ΑΥΞΗΣΗ ΚΑΙ ΜΕΙΩΣΗ ΤΟΥ ΔΕΙΚΤΗ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00150"/>
            <a:ext cx="8229600" cy="3394075"/>
          </a:xfrm>
        </p:spPr>
        <p:txBody>
          <a:bodyPr>
            <a:normAutofit/>
          </a:bodyPr>
          <a:lstStyle/>
          <a:p>
            <a:pPr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l-GR" sz="2400" smtClean="0">
                <a:solidFill>
                  <a:schemeClr val="hlink"/>
                </a:solidFill>
              </a:rPr>
              <a:t>Αύξηση: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l-GR" sz="24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Ελαστικότερες οι πολιτικές πιστώσεων στον κλάδο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l-GR" sz="24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Σχετική διαπραγματευτική δύναμη προς του προμηθευτές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l-GR" sz="24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Έντονος ανταγωνισμός μεταξύ των προμηθευτών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l-GR" sz="24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Οι προμηθευτές χρηματοδοτούν περισσότερο την επιχ/ση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l-GR" sz="2400" smtClean="0">
                <a:solidFill>
                  <a:schemeClr val="hlink"/>
                </a:solidFill>
              </a:rPr>
              <a:t>Μείωση: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l-GR" sz="16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Περιορίζονται οι εμπορικές πιστώσεις στον κλάδο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l-GR" sz="16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Οι προμηθευτές αποκτούν σχετική διαπραγματευτική δύναμη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l-GR" sz="24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39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39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3" dur="500"/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8" dur="500"/>
                                        <p:tgtEl>
                                          <p:spTgt spid="83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3" dur="500"/>
                                        <p:tgtEl>
                                          <p:spTgt spid="83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8" dur="500"/>
                                        <p:tgtEl>
                                          <p:spTgt spid="839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3" dur="500"/>
                                        <p:tgtEl>
                                          <p:spTgt spid="839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8" dur="500"/>
                                        <p:tgtEl>
                                          <p:spTgt spid="839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43" dur="500"/>
                                        <p:tgtEl>
                                          <p:spTgt spid="839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48" dur="500"/>
                                        <p:tgtEl>
                                          <p:spTgt spid="839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53" dur="500"/>
                                        <p:tgtEl>
                                          <p:spTgt spid="839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0" grpId="0" autoUpdateAnimBg="0"/>
      <p:bldP spid="83971" grpId="0" build="p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2 - Θέση υποσέλιδου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l-GR" sz="1400">
                <a:solidFill>
                  <a:schemeClr val="tx1"/>
                </a:solidFill>
                <a:latin typeface="Arial" charset="0"/>
              </a:rPr>
              <a:t>ΑΝΑΛΥΣΗ ΧΡΗΜ/ΚΩΝ ΚΑΤΑΣΤΑΣΕΩΝ</a:t>
            </a:r>
          </a:p>
        </p:txBody>
      </p:sp>
      <p:sp>
        <p:nvSpPr>
          <p:cNvPr id="141315" name="3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A2557FD2-145C-49F3-9AD3-65D116AA0104}" type="slidenum">
              <a:rPr lang="el-GR" sz="1400">
                <a:solidFill>
                  <a:schemeClr val="tx1"/>
                </a:solidFill>
              </a:rPr>
              <a:pPr/>
              <a:t>27</a:t>
            </a:fld>
            <a:endParaRPr lang="el-GR" sz="1400">
              <a:solidFill>
                <a:schemeClr val="tx1"/>
              </a:solidFill>
            </a:endParaRPr>
          </a:p>
        </p:txBody>
      </p:sp>
      <p:sp>
        <p:nvSpPr>
          <p:cNvPr id="849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06375"/>
            <a:ext cx="8229600" cy="857250"/>
          </a:xfrm>
        </p:spPr>
        <p:txBody>
          <a:bodyPr lIns="92075" tIns="46038" rIns="92075" bIns="46038"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l-GR" sz="3600" b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ΔΕΙΚΤΗΣ ΛΕΙΤΟΥΡΓΙΚΟΥ ΚΥΚΛΟΥ ΜΕΤΡΗΤΩΝ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00150"/>
            <a:ext cx="8229600" cy="3394075"/>
          </a:xfrm>
        </p:spPr>
        <p:txBody>
          <a:bodyPr>
            <a:normAutofit lnSpcReduction="10000"/>
          </a:bodyPr>
          <a:lstStyle/>
          <a:p>
            <a:pPr fontAlgn="auto">
              <a:spcAft>
                <a:spcPts val="0"/>
              </a:spcAft>
              <a:buFontTx/>
              <a:buNone/>
              <a:defRPr/>
            </a:pPr>
            <a:r>
              <a:rPr lang="el-GR" sz="24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Ο συγκεκριμένος δείκτης περιλαμβάνει:</a:t>
            </a: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l-GR" sz="24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Κυκλοφοριακή Ταχύτητα Αποθεμάτων</a:t>
            </a: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l-GR" sz="24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Περίοδος Πιστώσεων σε Χρεώστες</a:t>
            </a: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l-GR" sz="24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Περίοδος Πιστώσεων σε Πιστωτές</a:t>
            </a:r>
          </a:p>
          <a:p>
            <a:pPr fontAlgn="auto">
              <a:spcAft>
                <a:spcPts val="0"/>
              </a:spcAft>
              <a:buFontTx/>
              <a:buNone/>
              <a:defRPr/>
            </a:pPr>
            <a:endParaRPr lang="el-GR" sz="240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 fontAlgn="auto">
              <a:spcAft>
                <a:spcPts val="0"/>
              </a:spcAft>
              <a:buFontTx/>
              <a:buNone/>
              <a:defRPr/>
            </a:pPr>
            <a:r>
              <a:rPr lang="el-GR" sz="2400" smtClean="0">
                <a:solidFill>
                  <a:schemeClr val="hlink"/>
                </a:solidFill>
              </a:rPr>
              <a:t>Και συνδέονται με την σχέση:</a:t>
            </a:r>
          </a:p>
          <a:p>
            <a:pPr algn="ctr" fontAlgn="auto">
              <a:spcAft>
                <a:spcPts val="0"/>
              </a:spcAft>
              <a:buFontTx/>
              <a:buNone/>
              <a:defRPr/>
            </a:pPr>
            <a:endParaRPr lang="el-GR" sz="2400" smtClean="0">
              <a:solidFill>
                <a:schemeClr val="hlink"/>
              </a:solidFill>
            </a:endParaRPr>
          </a:p>
          <a:p>
            <a:pPr algn="ctr" fontAlgn="auto">
              <a:spcAft>
                <a:spcPts val="0"/>
              </a:spcAft>
              <a:buFontTx/>
              <a:buNone/>
              <a:defRPr/>
            </a:pPr>
            <a:r>
              <a:rPr lang="el-GR" sz="24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Α+Β+Γ</a:t>
            </a: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endParaRPr lang="el-GR" sz="240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49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49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3" dur="500"/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iveb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8" dur="500"/>
                                        <p:tgtEl>
                                          <p:spTgt spid="84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iveb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3" dur="500"/>
                                        <p:tgtEl>
                                          <p:spTgt spid="84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iveb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8" dur="500"/>
                                        <p:tgtEl>
                                          <p:spTgt spid="84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iveb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3" dur="500"/>
                                        <p:tgtEl>
                                          <p:spTgt spid="849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iveb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8" dur="500"/>
                                        <p:tgtEl>
                                          <p:spTgt spid="849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iveb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994" grpId="0" autoUpdateAnimBg="0"/>
      <p:bldP spid="84995" grpId="0" build="p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2 - Θέση υποσέλιδου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l-GR" sz="1400">
                <a:solidFill>
                  <a:schemeClr val="tx1"/>
                </a:solidFill>
                <a:latin typeface="Arial" charset="0"/>
              </a:rPr>
              <a:t>ΑΝΑΛΥΣΗ ΧΡΗΜ/ΚΩΝ ΚΑΤΑΣΤΑΣΕΩΝ</a:t>
            </a:r>
          </a:p>
        </p:txBody>
      </p:sp>
      <p:sp>
        <p:nvSpPr>
          <p:cNvPr id="143363" name="3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9CDECE1F-A579-46C5-90CF-A0EB19D8EDCF}" type="slidenum">
              <a:rPr lang="el-GR" sz="1400">
                <a:solidFill>
                  <a:schemeClr val="tx1"/>
                </a:solidFill>
              </a:rPr>
              <a:pPr/>
              <a:t>28</a:t>
            </a:fld>
            <a:endParaRPr lang="el-GR" sz="1400">
              <a:solidFill>
                <a:schemeClr val="tx1"/>
              </a:solidFill>
            </a:endParaRPr>
          </a:p>
        </p:txBody>
      </p:sp>
      <p:sp>
        <p:nvSpPr>
          <p:cNvPr id="860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06375"/>
            <a:ext cx="8229600" cy="857250"/>
          </a:xfrm>
        </p:spPr>
        <p:txBody>
          <a:bodyPr lIns="92075" tIns="46038" rIns="92075" bIns="46038"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l-GR" sz="3600" b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ΔΕΙΚΤΗΣ ΚΥΚΛΟΦΟΡΙΑΚΗΣ ΤΑΧΥΤΗΤΑΣ ΕΝΕΡΓΗΤΙΚΟΥ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066800" y="1485900"/>
            <a:ext cx="8077200" cy="30861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buFontTx/>
              <a:buNone/>
              <a:defRPr/>
            </a:pPr>
            <a:endParaRPr lang="el-GR" sz="135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auto">
              <a:spcAft>
                <a:spcPts val="0"/>
              </a:spcAft>
              <a:buFontTx/>
              <a:buNone/>
              <a:defRPr/>
            </a:pPr>
            <a:r>
              <a:rPr lang="el-GR" sz="1800" smtClean="0">
                <a:solidFill>
                  <a:schemeClr val="hlink"/>
                </a:solidFill>
              </a:rPr>
              <a:t>Κυκλοφοριακή Ταχύτητα Ενεργητικών = </a:t>
            </a:r>
            <a:r>
              <a:rPr lang="el-GR" sz="1800" u="sng" smtClean="0">
                <a:solidFill>
                  <a:schemeClr val="hlink"/>
                </a:solidFill>
              </a:rPr>
              <a:t>Πωλήσεις    </a:t>
            </a:r>
          </a:p>
          <a:p>
            <a:pPr fontAlgn="auto">
              <a:spcAft>
                <a:spcPts val="0"/>
              </a:spcAft>
              <a:buFontTx/>
              <a:buNone/>
              <a:defRPr/>
            </a:pPr>
            <a:r>
              <a:rPr lang="el-GR" sz="1800" smtClean="0">
                <a:solidFill>
                  <a:schemeClr val="hlink"/>
                </a:solidFill>
              </a:rPr>
              <a:t>                                                                   Σύνολο Ενεργητικού </a:t>
            </a:r>
          </a:p>
          <a:p>
            <a:pPr fontAlgn="auto">
              <a:spcAft>
                <a:spcPts val="0"/>
              </a:spcAft>
              <a:buFontTx/>
              <a:buNone/>
              <a:defRPr/>
            </a:pPr>
            <a:endParaRPr lang="el-GR" sz="2400" smtClean="0">
              <a:solidFill>
                <a:schemeClr val="hlink"/>
              </a:solidFill>
            </a:endParaRPr>
          </a:p>
          <a:p>
            <a:pPr algn="ctr" fontAlgn="auto">
              <a:spcAft>
                <a:spcPts val="0"/>
              </a:spcAft>
              <a:buFontTx/>
              <a:buNone/>
              <a:defRPr/>
            </a:pPr>
            <a:r>
              <a:rPr lang="el-GR" sz="24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Μας δείχνει πόσο αποτελεσματικά χρησιμοποιούνται τα ενεργητικά στοιχεία της επιχείρησης.</a:t>
            </a:r>
          </a:p>
          <a:p>
            <a:pPr algn="ctr" fontAlgn="auto">
              <a:spcAft>
                <a:spcPts val="0"/>
              </a:spcAft>
              <a:buFontTx/>
              <a:buNone/>
              <a:defRPr/>
            </a:pPr>
            <a:r>
              <a:rPr lang="el-GR" sz="24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Όσο μεγαλύτερος ο δείκτης τόσο υψηλότερη η αποτελεσματικότητα χρήσης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60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60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3" dur="500"/>
                                        <p:tgtEl>
                                          <p:spTgt spid="86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projcto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8" dur="500"/>
                                        <p:tgtEl>
                                          <p:spTgt spid="86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projcto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3" dur="500"/>
                                        <p:tgtEl>
                                          <p:spTgt spid="860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projcto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8" dur="500"/>
                                        <p:tgtEl>
                                          <p:spTgt spid="860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projcto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18" grpId="0" autoUpdateAnimBg="0"/>
      <p:bldP spid="86019" grpId="0" build="p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2 - Θέση υποσέλιδου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l-GR" sz="1400">
                <a:solidFill>
                  <a:schemeClr val="tx1"/>
                </a:solidFill>
                <a:latin typeface="Arial" charset="0"/>
              </a:rPr>
              <a:t>ΑΝΑΛΥΣΗ ΧΡΗΜ/ΚΩΝ ΚΑΤΑΣΤΑΣΕΩΝ</a:t>
            </a:r>
          </a:p>
        </p:txBody>
      </p:sp>
      <p:sp>
        <p:nvSpPr>
          <p:cNvPr id="145411" name="3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40F8D287-3D90-4922-924D-EDCAF2BCE7AB}" type="slidenum">
              <a:rPr lang="el-GR" sz="1400">
                <a:solidFill>
                  <a:schemeClr val="tx1"/>
                </a:solidFill>
              </a:rPr>
              <a:pPr/>
              <a:t>29</a:t>
            </a:fld>
            <a:endParaRPr lang="el-GR" sz="1400">
              <a:solidFill>
                <a:schemeClr val="tx1"/>
              </a:solidFill>
            </a:endParaRPr>
          </a:p>
        </p:txBody>
      </p:sp>
      <p:sp>
        <p:nvSpPr>
          <p:cNvPr id="8704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06375"/>
            <a:ext cx="8229600" cy="857250"/>
          </a:xfrm>
        </p:spPr>
        <p:txBody>
          <a:bodyPr lIns="92075" tIns="46038" rIns="92075" bIns="46038"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l-GR" sz="3600" b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ΑΡΙΘΜΟΔΕΙΚΤΕΣ ΚΕΦΑΛΑΙΑΚΗΣ ΔΙΑΡΘΡΩΣΗΣ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00150"/>
            <a:ext cx="8229600" cy="3394075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buFontTx/>
              <a:buNone/>
              <a:defRPr/>
            </a:pPr>
            <a:r>
              <a:rPr lang="el-GR" sz="24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Φανερώνουν τη σχέση μεταξύ </a:t>
            </a:r>
            <a:r>
              <a:rPr lang="el-GR" sz="2400" smtClean="0">
                <a:solidFill>
                  <a:schemeClr val="hlink"/>
                </a:solidFill>
              </a:rPr>
              <a:t>Ιδίων και Ξένων κεφαλαίων</a:t>
            </a:r>
            <a:r>
              <a:rPr lang="el-GR" sz="24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</a:p>
          <a:p>
            <a:pPr fontAlgn="auto">
              <a:spcAft>
                <a:spcPts val="0"/>
              </a:spcAft>
              <a:buFontTx/>
              <a:buNone/>
              <a:defRPr/>
            </a:pPr>
            <a:r>
              <a:rPr lang="el-GR" sz="24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καθορίζοντας τον βαθμό χρηματοοικονομικού κινδύνου των</a:t>
            </a:r>
          </a:p>
          <a:p>
            <a:pPr fontAlgn="auto">
              <a:spcAft>
                <a:spcPts val="0"/>
              </a:spcAft>
              <a:buFontTx/>
              <a:buNone/>
              <a:defRPr/>
            </a:pPr>
            <a:r>
              <a:rPr lang="el-GR" sz="24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Ιδίων κεφαλαίων</a:t>
            </a:r>
          </a:p>
          <a:p>
            <a:pPr fontAlgn="auto">
              <a:spcAft>
                <a:spcPts val="0"/>
              </a:spcAft>
              <a:buFontTx/>
              <a:buNone/>
              <a:defRPr/>
            </a:pPr>
            <a:endParaRPr lang="el-GR" sz="240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auto">
              <a:spcAft>
                <a:spcPts val="0"/>
              </a:spcAft>
              <a:buFontTx/>
              <a:buNone/>
              <a:defRPr/>
            </a:pPr>
            <a:r>
              <a:rPr lang="el-GR" sz="24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Θα αναλύσουμε:</a:t>
            </a: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l-GR" sz="24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Δείκτης Κεφαλαιακής Διάρθρωσης</a:t>
            </a: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l-GR" sz="24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Δείκτης Κάλυψης Επιτοκίου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70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70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3" dur="500"/>
                                        <p:tgtEl>
                                          <p:spTgt spid="87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8" dur="500"/>
                                        <p:tgtEl>
                                          <p:spTgt spid="87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3" dur="500"/>
                                        <p:tgtEl>
                                          <p:spTgt spid="87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8" dur="500"/>
                                        <p:tgtEl>
                                          <p:spTgt spid="870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3" dur="500"/>
                                        <p:tgtEl>
                                          <p:spTgt spid="870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8" dur="500"/>
                                        <p:tgtEl>
                                          <p:spTgt spid="870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2" grpId="0" autoUpdateAnimBg="0"/>
      <p:bldP spid="87043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2 - Θέση υποσέλιδου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l-GR" sz="1400">
                <a:solidFill>
                  <a:schemeClr val="tx1"/>
                </a:solidFill>
                <a:latin typeface="Arial" charset="0"/>
              </a:rPr>
              <a:t>ΑΝΑΛΥΣΗ ΧΡΗΜ/ΚΩΝ ΚΑΤΑΣΤΑΣΕΩΝ</a:t>
            </a:r>
          </a:p>
        </p:txBody>
      </p:sp>
      <p:sp>
        <p:nvSpPr>
          <p:cNvPr id="96259" name="3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D3C6D392-5F5E-473C-AD90-18041E2058E3}" type="slidenum">
              <a:rPr lang="el-GR" sz="1400">
                <a:solidFill>
                  <a:schemeClr val="tx1"/>
                </a:solidFill>
              </a:rPr>
              <a:pPr/>
              <a:t>3</a:t>
            </a:fld>
            <a:endParaRPr lang="el-GR" sz="1400">
              <a:solidFill>
                <a:schemeClr val="tx1"/>
              </a:solidFill>
            </a:endParaRPr>
          </a:p>
        </p:txBody>
      </p:sp>
      <p:sp>
        <p:nvSpPr>
          <p:cNvPr id="583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06375"/>
            <a:ext cx="8229600" cy="857250"/>
          </a:xfrm>
        </p:spPr>
        <p:txBody>
          <a:bodyPr lIns="92075" tIns="46038" rIns="92075" bIns="46038"/>
          <a:lstStyle/>
          <a:p>
            <a:r>
              <a:rPr lang="el-GR" sz="3600" b="1" smtClean="0"/>
              <a:t>ΑΝΑΛΥΣΗ ΤΟΥ ΔΕΙΚΤΗ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00150"/>
            <a:ext cx="8229600" cy="3394075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buFontTx/>
              <a:buNone/>
              <a:defRPr/>
            </a:pPr>
            <a:r>
              <a:rPr lang="el-GR" sz="135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Ο δείκτης συγκρίνεται με το επιτόκιο δανεισμού για να:</a:t>
            </a: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l-GR" sz="24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Διαπιστωθεί κατά πόσο η επιχ/ση κάνει αποδοτική χρήση των ενεργητικών της στοιχείων </a:t>
            </a: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l-GR" sz="24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Κατά πόσο η επιχ/ση είναι κερδοφόρα</a:t>
            </a: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l-GR" sz="24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Κατά πόσο κάνει αποδοτική χρήση των κεφαλαίων της</a:t>
            </a:r>
          </a:p>
          <a:p>
            <a:pPr fontAlgn="auto">
              <a:spcAft>
                <a:spcPts val="0"/>
              </a:spcAft>
              <a:buFontTx/>
              <a:buNone/>
              <a:defRPr/>
            </a:pPr>
            <a:endParaRPr lang="el-GR" sz="240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auto">
              <a:spcAft>
                <a:spcPts val="0"/>
              </a:spcAft>
              <a:buFontTx/>
              <a:buNone/>
              <a:defRPr/>
            </a:pPr>
            <a:r>
              <a:rPr lang="el-GR" sz="2400" smtClean="0">
                <a:solidFill>
                  <a:schemeClr val="hlink"/>
                </a:solidFill>
              </a:rPr>
              <a:t>Συμπέρασμα: Φανερώνει την ικανότητα της επιχ/σης να </a:t>
            </a:r>
          </a:p>
          <a:p>
            <a:pPr fontAlgn="auto">
              <a:spcAft>
                <a:spcPts val="0"/>
              </a:spcAft>
              <a:buFontTx/>
              <a:buNone/>
              <a:defRPr/>
            </a:pPr>
            <a:r>
              <a:rPr lang="el-GR" sz="2400" smtClean="0">
                <a:solidFill>
                  <a:schemeClr val="hlink"/>
                </a:solidFill>
              </a:rPr>
              <a:t>                       δημιουργεί κέρδη στους κεφαλαιούχους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83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83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3" dur="500"/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8" dur="500"/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3" dur="500"/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8" dur="500"/>
                                        <p:tgtEl>
                                          <p:spTgt spid="58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3" dur="500"/>
                                        <p:tgtEl>
                                          <p:spTgt spid="583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8" dur="500"/>
                                        <p:tgtEl>
                                          <p:spTgt spid="583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0" grpId="0" autoUpdateAnimBg="0"/>
      <p:bldP spid="58371" grpId="0" build="p" bldLvl="5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2 - Θέση υποσέλιδου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l-GR" sz="1400">
                <a:solidFill>
                  <a:schemeClr val="tx1"/>
                </a:solidFill>
                <a:latin typeface="Arial" charset="0"/>
              </a:rPr>
              <a:t>ΑΝΑΛΥΣΗ ΧΡΗΜ/ΚΩΝ ΚΑΤΑΣΤΑΣΕΩΝ</a:t>
            </a:r>
          </a:p>
        </p:txBody>
      </p:sp>
      <p:sp>
        <p:nvSpPr>
          <p:cNvPr id="147459" name="3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AB01375A-35EC-41B4-A307-20463EE2FB79}" type="slidenum">
              <a:rPr lang="el-GR" sz="1400">
                <a:solidFill>
                  <a:schemeClr val="tx1"/>
                </a:solidFill>
              </a:rPr>
              <a:pPr/>
              <a:t>30</a:t>
            </a:fld>
            <a:endParaRPr lang="el-GR" sz="1400">
              <a:solidFill>
                <a:schemeClr val="tx1"/>
              </a:solidFill>
            </a:endParaRPr>
          </a:p>
        </p:txBody>
      </p:sp>
      <p:sp>
        <p:nvSpPr>
          <p:cNvPr id="8806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06375"/>
            <a:ext cx="8229600" cy="857250"/>
          </a:xfrm>
        </p:spPr>
        <p:txBody>
          <a:bodyPr lIns="92075" tIns="46038" rIns="92075" bIns="46038"/>
          <a:lstStyle/>
          <a:p>
            <a:r>
              <a:rPr lang="el-GR" sz="3600" b="1" smtClean="0"/>
              <a:t>ΔΕΙΚΤΗΣ ΚΕΦΑΛΑΙΑΚΗΣ ΔΙΑΡΘΡΩΣΗΣ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0" y="1200150"/>
            <a:ext cx="8229600" cy="3394075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ctr">
              <a:buFontTx/>
              <a:buNone/>
            </a:pPr>
            <a:endParaRPr lang="el-GR" sz="2000" smtClean="0"/>
          </a:p>
          <a:p>
            <a:pPr algn="ctr">
              <a:buFontTx/>
              <a:buNone/>
            </a:pPr>
            <a:endParaRPr lang="el-GR" sz="2000" smtClean="0"/>
          </a:p>
          <a:p>
            <a:pPr algn="ctr">
              <a:buFontTx/>
              <a:buNone/>
            </a:pPr>
            <a:endParaRPr lang="el-GR" sz="2000" smtClean="0"/>
          </a:p>
          <a:p>
            <a:pPr algn="ctr">
              <a:buFontTx/>
              <a:buNone/>
            </a:pPr>
            <a:r>
              <a:rPr lang="el-GR" sz="2000" smtClean="0"/>
              <a:t>Δείκτης Κεφαλαιακής Διάρθρωσης = </a:t>
            </a:r>
          </a:p>
          <a:p>
            <a:pPr algn="ctr">
              <a:buFontTx/>
              <a:buNone/>
            </a:pPr>
            <a:endParaRPr lang="el-GR" sz="2000" smtClean="0"/>
          </a:p>
          <a:p>
            <a:pPr algn="ctr">
              <a:buFontTx/>
              <a:buNone/>
            </a:pPr>
            <a:r>
              <a:rPr lang="el-GR" sz="2000" u="sng" smtClean="0"/>
              <a:t>Προνομιούχες Μετοχές + Μακροχρόνια Δάνεια + Ομολογίες</a:t>
            </a:r>
            <a:r>
              <a:rPr lang="el-GR" sz="2000" smtClean="0"/>
              <a:t>  </a:t>
            </a:r>
            <a:r>
              <a:rPr lang="en-US" sz="2000" smtClean="0"/>
              <a:t>x 100 =</a:t>
            </a:r>
          </a:p>
          <a:p>
            <a:pPr algn="ctr">
              <a:buFontTx/>
              <a:buNone/>
            </a:pPr>
            <a:r>
              <a:rPr lang="el-GR" sz="2000" smtClean="0"/>
              <a:t>Κοινές Μετοχές  + Αποθεματικά</a:t>
            </a:r>
          </a:p>
          <a:p>
            <a:pPr>
              <a:buFontTx/>
              <a:buNone/>
            </a:pPr>
            <a:endParaRPr lang="el-GR" sz="2000" smtClean="0"/>
          </a:p>
          <a:p>
            <a:pPr>
              <a:buFontTx/>
              <a:buNone/>
            </a:pPr>
            <a:endParaRPr lang="el-GR" sz="20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80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80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3" dur="500"/>
                                        <p:tgtEl>
                                          <p:spTgt spid="88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iveb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8" dur="500"/>
                                        <p:tgtEl>
                                          <p:spTgt spid="880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iveb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3" dur="500"/>
                                        <p:tgtEl>
                                          <p:spTgt spid="880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iveb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66" grpId="0" autoUpdateAnimBg="0"/>
      <p:bldP spid="88067" grpId="0" build="p" autoUpdateAnimBg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2 - Θέση υποσέλιδου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l-GR" sz="1400">
                <a:solidFill>
                  <a:schemeClr val="tx1"/>
                </a:solidFill>
                <a:latin typeface="Arial" charset="0"/>
              </a:rPr>
              <a:t>ΑΝΑΛΥΣΗ ΧΡΗΜ/ΚΩΝ ΚΑΤΑΣΤΑΣΕΩΝ</a:t>
            </a:r>
          </a:p>
        </p:txBody>
      </p:sp>
      <p:sp>
        <p:nvSpPr>
          <p:cNvPr id="149507" name="3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707F1019-F260-4E06-9CC9-9BC27CD2EEA6}" type="slidenum">
              <a:rPr lang="el-GR" sz="1400">
                <a:solidFill>
                  <a:schemeClr val="tx1"/>
                </a:solidFill>
              </a:rPr>
              <a:pPr/>
              <a:t>31</a:t>
            </a:fld>
            <a:endParaRPr lang="el-GR" sz="1400">
              <a:solidFill>
                <a:schemeClr val="tx1"/>
              </a:solidFill>
            </a:endParaRPr>
          </a:p>
        </p:txBody>
      </p:sp>
      <p:sp>
        <p:nvSpPr>
          <p:cNvPr id="8909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06375"/>
            <a:ext cx="8229600" cy="857250"/>
          </a:xfrm>
        </p:spPr>
        <p:txBody>
          <a:bodyPr lIns="92075" tIns="46038" rIns="92075" bIns="46038"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l-GR" sz="3600" b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ΥΨΗΛΟΣ ΚΑΙ ΧΑΜΗΛΟΣ ΔΕΙΚΤΗΣ ΚΕΦΑΛΑΙΑΚΗΣ ΔΙΑΡΘΡΩΣΗΣ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00150"/>
            <a:ext cx="8229600" cy="3394075"/>
          </a:xfrm>
        </p:spPr>
        <p:txBody>
          <a:bodyPr>
            <a:normAutofit lnSpcReduction="10000"/>
          </a:bodyPr>
          <a:lstStyle/>
          <a:p>
            <a:pPr fontAlgn="auto">
              <a:spcAft>
                <a:spcPts val="0"/>
              </a:spcAft>
              <a:buFontTx/>
              <a:buNone/>
              <a:defRPr/>
            </a:pPr>
            <a:r>
              <a:rPr lang="el-GR" sz="2400" smtClean="0">
                <a:solidFill>
                  <a:schemeClr val="hlink"/>
                </a:solidFill>
              </a:rPr>
              <a:t>Υψηλός Δείκτης:</a:t>
            </a:r>
          </a:p>
          <a:p>
            <a:pPr fontAlgn="auto">
              <a:spcAft>
                <a:spcPts val="0"/>
              </a:spcAft>
              <a:buFontTx/>
              <a:buNone/>
              <a:defRPr/>
            </a:pPr>
            <a:r>
              <a:rPr lang="el-GR" sz="24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Πιθανότητα δυσκολιών επιπλέον εξωτερικής χρηματοδότησης</a:t>
            </a:r>
          </a:p>
          <a:p>
            <a:pPr fontAlgn="auto">
              <a:spcAft>
                <a:spcPts val="0"/>
              </a:spcAft>
              <a:buFontTx/>
              <a:buNone/>
              <a:defRPr/>
            </a:pPr>
            <a:r>
              <a:rPr lang="el-GR" sz="24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Οι εξωτερικοί επενδυτές αναμένουν τους κοινούς μετόχους</a:t>
            </a:r>
          </a:p>
          <a:p>
            <a:pPr fontAlgn="auto">
              <a:spcAft>
                <a:spcPts val="0"/>
              </a:spcAft>
              <a:buFontTx/>
              <a:buNone/>
              <a:defRPr/>
            </a:pPr>
            <a:r>
              <a:rPr lang="el-GR" sz="24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να χρηματοδοτήσουν πρώτοι</a:t>
            </a:r>
          </a:p>
          <a:p>
            <a:pPr fontAlgn="auto">
              <a:spcAft>
                <a:spcPts val="0"/>
              </a:spcAft>
              <a:buFontTx/>
              <a:buNone/>
              <a:defRPr/>
            </a:pPr>
            <a:endParaRPr lang="el-GR" sz="2400" smtClean="0">
              <a:solidFill>
                <a:schemeClr val="hlink"/>
              </a:solidFill>
            </a:endParaRPr>
          </a:p>
          <a:p>
            <a:pPr fontAlgn="auto">
              <a:spcAft>
                <a:spcPts val="0"/>
              </a:spcAft>
              <a:buFontTx/>
              <a:buNone/>
              <a:defRPr/>
            </a:pPr>
            <a:r>
              <a:rPr lang="el-GR" sz="2400" smtClean="0">
                <a:solidFill>
                  <a:schemeClr val="hlink"/>
                </a:solidFill>
              </a:rPr>
              <a:t>Χαμηλός Δείκτης:</a:t>
            </a:r>
          </a:p>
          <a:p>
            <a:pPr fontAlgn="auto">
              <a:spcAft>
                <a:spcPts val="0"/>
              </a:spcAft>
              <a:buFontTx/>
              <a:buNone/>
              <a:defRPr/>
            </a:pPr>
            <a:r>
              <a:rPr lang="el-GR" sz="18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Διευκόλυνση στην εξωτερική χρηματοδότηση</a:t>
            </a:r>
          </a:p>
          <a:p>
            <a:pPr fontAlgn="auto">
              <a:spcAft>
                <a:spcPts val="0"/>
              </a:spcAft>
              <a:buFontTx/>
              <a:buNone/>
              <a:defRPr/>
            </a:pPr>
            <a:r>
              <a:rPr lang="el-GR" sz="18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Το μεγαλύτερο μέρος των κερδών παραμένει στους κοινούς</a:t>
            </a:r>
          </a:p>
          <a:p>
            <a:pPr fontAlgn="auto">
              <a:spcAft>
                <a:spcPts val="0"/>
              </a:spcAft>
              <a:buFontTx/>
              <a:buNone/>
              <a:defRPr/>
            </a:pPr>
            <a:r>
              <a:rPr lang="el-GR" sz="18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μετόχους</a:t>
            </a:r>
          </a:p>
          <a:p>
            <a:pPr fontAlgn="auto">
              <a:spcAft>
                <a:spcPts val="0"/>
              </a:spcAft>
              <a:buFontTx/>
              <a:buNone/>
              <a:defRPr/>
            </a:pPr>
            <a:endParaRPr lang="el-GR" sz="2400" smtClean="0">
              <a:solidFill>
                <a:schemeClr val="hlin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90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90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3" dur="500"/>
                                        <p:tgtEl>
                                          <p:spTgt spid="8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8" dur="500"/>
                                        <p:tgtEl>
                                          <p:spTgt spid="89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3" dur="500"/>
                                        <p:tgtEl>
                                          <p:spTgt spid="89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8" dur="500"/>
                                        <p:tgtEl>
                                          <p:spTgt spid="89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3" dur="500"/>
                                        <p:tgtEl>
                                          <p:spTgt spid="890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8" dur="500"/>
                                        <p:tgtEl>
                                          <p:spTgt spid="890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43" dur="500"/>
                                        <p:tgtEl>
                                          <p:spTgt spid="890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48" dur="500"/>
                                        <p:tgtEl>
                                          <p:spTgt spid="890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090" grpId="0" autoUpdateAnimBg="0"/>
      <p:bldP spid="89091" grpId="0" build="p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2 - Θέση υποσέλιδου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l-GR" sz="1400">
                <a:solidFill>
                  <a:schemeClr val="tx1"/>
                </a:solidFill>
                <a:latin typeface="Arial" charset="0"/>
              </a:rPr>
              <a:t>ΑΝΑΛΥΣΗ ΧΡΗΜ/ΚΩΝ ΚΑΤΑΣΤΑΣΕΩΝ</a:t>
            </a:r>
          </a:p>
        </p:txBody>
      </p:sp>
      <p:sp>
        <p:nvSpPr>
          <p:cNvPr id="151555" name="3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7D2EF767-82A0-45A6-AA8A-77F757B351CA}" type="slidenum">
              <a:rPr lang="el-GR" sz="1400">
                <a:solidFill>
                  <a:schemeClr val="tx1"/>
                </a:solidFill>
              </a:rPr>
              <a:pPr/>
              <a:t>32</a:t>
            </a:fld>
            <a:endParaRPr lang="el-GR" sz="1400">
              <a:solidFill>
                <a:schemeClr val="tx1"/>
              </a:solidFill>
            </a:endParaRPr>
          </a:p>
        </p:txBody>
      </p:sp>
      <p:sp>
        <p:nvSpPr>
          <p:cNvPr id="901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06375"/>
            <a:ext cx="8229600" cy="857250"/>
          </a:xfrm>
        </p:spPr>
        <p:txBody>
          <a:bodyPr lIns="92075" tIns="46038" rIns="92075" bIns="46038"/>
          <a:lstStyle/>
          <a:p>
            <a:r>
              <a:rPr lang="el-GR" sz="3600" b="1" smtClean="0"/>
              <a:t>ΔΕΙΚΤΗΣ ΚΑΛΥΨΗΣ ΕΠΙΤΟΚΙΟΥ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00150"/>
            <a:ext cx="8229600" cy="3394075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buFontTx/>
              <a:buNone/>
              <a:defRPr/>
            </a:pPr>
            <a:endParaRPr lang="el-GR" sz="240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auto">
              <a:spcAft>
                <a:spcPts val="0"/>
              </a:spcAft>
              <a:buFontTx/>
              <a:buNone/>
              <a:defRPr/>
            </a:pPr>
            <a:r>
              <a:rPr lang="el-GR" sz="2000" smtClean="0">
                <a:solidFill>
                  <a:schemeClr val="tx2"/>
                </a:solidFill>
              </a:rPr>
              <a:t>Δείκτης Κάλυψης Επιτοκίου = </a:t>
            </a:r>
            <a:r>
              <a:rPr lang="el-GR" sz="2000" u="sng" smtClean="0">
                <a:solidFill>
                  <a:schemeClr val="tx2"/>
                </a:solidFill>
              </a:rPr>
              <a:t>Καθαρά Κέρδη προ Φόρων + Τόκοι</a:t>
            </a:r>
            <a:r>
              <a:rPr lang="el-GR" sz="2000" smtClean="0">
                <a:solidFill>
                  <a:schemeClr val="tx2"/>
                </a:solidFill>
              </a:rPr>
              <a:t> </a:t>
            </a:r>
          </a:p>
          <a:p>
            <a:pPr fontAlgn="auto">
              <a:spcAft>
                <a:spcPts val="0"/>
              </a:spcAft>
              <a:buFontTx/>
              <a:buNone/>
              <a:defRPr/>
            </a:pPr>
            <a:r>
              <a:rPr lang="el-GR" sz="2000" smtClean="0">
                <a:solidFill>
                  <a:schemeClr val="tx2"/>
                </a:solidFill>
              </a:rPr>
              <a:t>                                                               Τόκοι Πληρωτέοι</a:t>
            </a:r>
          </a:p>
          <a:p>
            <a:pPr fontAlgn="auto">
              <a:spcAft>
                <a:spcPts val="0"/>
              </a:spcAft>
              <a:buFontTx/>
              <a:buNone/>
              <a:defRPr/>
            </a:pPr>
            <a:endParaRPr lang="el-GR" sz="200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 fontAlgn="auto">
              <a:spcAft>
                <a:spcPts val="0"/>
              </a:spcAft>
              <a:buFontTx/>
              <a:buNone/>
              <a:defRPr/>
            </a:pPr>
            <a:r>
              <a:rPr lang="el-GR" sz="24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Όσο μεγαλύτερος είναι ο δείκτης τόσο πιο ασφαλής είναι η </a:t>
            </a:r>
          </a:p>
          <a:p>
            <a:pPr algn="ctr" fontAlgn="auto">
              <a:spcAft>
                <a:spcPts val="0"/>
              </a:spcAft>
              <a:buFontTx/>
              <a:buNone/>
              <a:defRPr/>
            </a:pPr>
            <a:r>
              <a:rPr lang="el-GR" sz="24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πληρωμή των τόκων.</a:t>
            </a:r>
          </a:p>
          <a:p>
            <a:pPr algn="ctr" fontAlgn="auto">
              <a:spcAft>
                <a:spcPts val="0"/>
              </a:spcAft>
              <a:buFontTx/>
              <a:buNone/>
              <a:defRPr/>
            </a:pPr>
            <a:r>
              <a:rPr lang="el-GR" sz="24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Επιπλέον οι χρηματοοικονομικοί οργανισμοί είναι διατεθειμένοι να δανείσουν την  επιχείρηση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0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0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3" dur="500"/>
                                        <p:tgtEl>
                                          <p:spTgt spid="90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8" dur="500"/>
                                        <p:tgtEl>
                                          <p:spTgt spid="90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3" dur="500"/>
                                        <p:tgtEl>
                                          <p:spTgt spid="901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8" dur="500"/>
                                        <p:tgtEl>
                                          <p:spTgt spid="901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3" dur="500"/>
                                        <p:tgtEl>
                                          <p:spTgt spid="901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14" grpId="0" autoUpdateAnimBg="0"/>
      <p:bldP spid="90115" grpId="0" build="p" autoUpdateAnimBg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2 - Θέση υποσέλιδου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l-GR" sz="1400">
                <a:solidFill>
                  <a:schemeClr val="tx1"/>
                </a:solidFill>
                <a:latin typeface="Arial" charset="0"/>
              </a:rPr>
              <a:t>ΑΝΑΛΥΣΗ ΧΡΗΜ/ΚΩΝ ΚΑΤΑΣΤΑΣΕΩΝ</a:t>
            </a:r>
          </a:p>
        </p:txBody>
      </p:sp>
      <p:sp>
        <p:nvSpPr>
          <p:cNvPr id="153603" name="3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22E88881-87A9-47B4-8D84-2519F84CD03C}" type="slidenum">
              <a:rPr lang="el-GR" sz="1400">
                <a:solidFill>
                  <a:schemeClr val="tx1"/>
                </a:solidFill>
              </a:rPr>
              <a:pPr/>
              <a:t>33</a:t>
            </a:fld>
            <a:endParaRPr lang="el-GR" sz="1400">
              <a:solidFill>
                <a:schemeClr val="tx1"/>
              </a:solidFill>
            </a:endParaRPr>
          </a:p>
        </p:txBody>
      </p:sp>
      <p:sp>
        <p:nvSpPr>
          <p:cNvPr id="9113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06375"/>
            <a:ext cx="8229600" cy="857250"/>
          </a:xfrm>
        </p:spPr>
        <p:txBody>
          <a:bodyPr lIns="92075" tIns="46038" rIns="92075" bIns="46038"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l-GR" sz="3600" b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/>
            </a:r>
            <a:br>
              <a:rPr lang="el-GR" sz="3600" b="1" smtClean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el-GR" sz="3600" b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/>
            </a:r>
            <a:br>
              <a:rPr lang="el-GR" sz="3600" b="1" smtClean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el-GR" sz="3600" b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/>
            </a:r>
            <a:br>
              <a:rPr lang="el-GR" sz="3600" b="1" smtClean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el-GR" sz="3600" b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/>
            </a:r>
            <a:br>
              <a:rPr lang="el-GR" sz="3600" b="1" smtClean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el-GR" sz="3600" b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/>
            </a:r>
            <a:br>
              <a:rPr lang="el-GR" sz="3600" b="1" smtClean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el-GR" sz="3600" b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/>
            </a:r>
            <a:br>
              <a:rPr lang="el-GR" sz="3600" b="1" smtClean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el-GR" sz="3600" b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/>
            </a:r>
            <a:br>
              <a:rPr lang="el-GR" sz="3600" b="1" smtClean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el-GR" sz="3600" b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/>
            </a:r>
            <a:br>
              <a:rPr lang="el-GR" sz="3600" b="1" smtClean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el-GR" sz="3600" b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ΤΕΛΟΣ ΠΑΡΟΥΣΙΑΣΗΣ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11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11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1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91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38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2 - Θέση υποσέλιδου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l-GR" sz="1400">
                <a:solidFill>
                  <a:schemeClr val="tx1"/>
                </a:solidFill>
                <a:latin typeface="Arial" charset="0"/>
              </a:rPr>
              <a:t>ΑΝΑΛΥΣΗ ΧΡΗΜ/ΚΩΝ ΚΑΤΑΣΤΑΣΕΩΝ</a:t>
            </a:r>
          </a:p>
        </p:txBody>
      </p:sp>
      <p:sp>
        <p:nvSpPr>
          <p:cNvPr id="98307" name="3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511DC4C8-8E00-4F0B-9103-FE57BF4E8C44}" type="slidenum">
              <a:rPr lang="el-GR" sz="1400">
                <a:solidFill>
                  <a:schemeClr val="tx1"/>
                </a:solidFill>
              </a:rPr>
              <a:pPr/>
              <a:t>4</a:t>
            </a:fld>
            <a:endParaRPr lang="el-GR" sz="1400">
              <a:solidFill>
                <a:schemeClr val="tx1"/>
              </a:solidFill>
            </a:endParaRPr>
          </a:p>
        </p:txBody>
      </p:sp>
      <p:sp>
        <p:nvSpPr>
          <p:cNvPr id="593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06375"/>
            <a:ext cx="8229600" cy="857250"/>
          </a:xfrm>
        </p:spPr>
        <p:txBody>
          <a:bodyPr lIns="92075" tIns="46038" rIns="92075" bIns="46038"/>
          <a:lstStyle/>
          <a:p>
            <a:r>
              <a:rPr lang="el-GR" sz="3600" b="1" smtClean="0"/>
              <a:t>ΑΝΑΛΥΣΗ ΣΥΜΠΕΡΑΣΜΑΤΟΣ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62000" y="1485900"/>
            <a:ext cx="8382000" cy="3086100"/>
          </a:xfrm>
        </p:spPr>
        <p:txBody>
          <a:bodyPr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Tx/>
              <a:buNone/>
              <a:defRPr/>
            </a:pPr>
            <a:r>
              <a:rPr lang="el-GR" sz="20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Ο δείκτης Απόδοσης σε Επενδυμένα Κεφάλαια αποτελείται από τα εξής συστατικά μέρη:</a:t>
            </a:r>
          </a:p>
          <a:p>
            <a:pPr fontAlgn="auto">
              <a:spcAft>
                <a:spcPts val="0"/>
              </a:spcAft>
              <a:buFontTx/>
              <a:buNone/>
              <a:defRPr/>
            </a:pPr>
            <a:endParaRPr lang="el-GR" sz="200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auto">
              <a:spcAft>
                <a:spcPts val="0"/>
              </a:spcAft>
              <a:buFontTx/>
              <a:buNone/>
              <a:defRPr/>
            </a:pPr>
            <a:r>
              <a:rPr lang="el-GR" sz="16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Απόδοση σε Επενδυμένα Κεφάλαια = </a:t>
            </a:r>
            <a:r>
              <a:rPr lang="el-GR" sz="1600" u="sng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Καθαρά Κέρδη προ Φόρων + Τόκοι </a:t>
            </a:r>
            <a:r>
              <a:rPr lang="en-US" sz="16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x 100</a:t>
            </a:r>
          </a:p>
          <a:p>
            <a:pPr fontAlgn="auto">
              <a:spcAft>
                <a:spcPts val="0"/>
              </a:spcAft>
              <a:buFontTx/>
              <a:buNone/>
              <a:defRPr/>
            </a:pPr>
            <a:r>
              <a:rPr lang="en-US" sz="16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                                                                         </a:t>
            </a:r>
            <a:r>
              <a:rPr lang="el-GR" sz="16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Καθαρά Ενεργητικά</a:t>
            </a:r>
          </a:p>
          <a:p>
            <a:pPr fontAlgn="auto">
              <a:spcAft>
                <a:spcPts val="0"/>
              </a:spcAft>
              <a:buFontTx/>
              <a:buNone/>
              <a:defRPr/>
            </a:pPr>
            <a:endParaRPr lang="el-GR" sz="160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Symbol" panose="05050102010706020507" pitchFamily="18" charset="2"/>
              <a:buChar char="Þ"/>
              <a:defRPr/>
            </a:pPr>
            <a:r>
              <a:rPr lang="el-GR" sz="1600" u="sng" smtClean="0">
                <a:solidFill>
                  <a:schemeClr val="tx1">
                    <a:lumMod val="75000"/>
                    <a:lumOff val="25000"/>
                  </a:schemeClr>
                </a:solidFill>
                <a:sym typeface="Symbol" panose="05050102010706020507" pitchFamily="18" charset="2"/>
              </a:rPr>
              <a:t>Καθαρά Κέρδη προ Φόρων +Τόκοι</a:t>
            </a:r>
            <a:r>
              <a:rPr lang="en-US" sz="1600" smtClean="0">
                <a:solidFill>
                  <a:schemeClr val="tx1">
                    <a:lumMod val="75000"/>
                    <a:lumOff val="25000"/>
                  </a:schemeClr>
                </a:solidFill>
                <a:sym typeface="Symbol" panose="05050102010706020507" pitchFamily="18" charset="2"/>
              </a:rPr>
              <a:t> x </a:t>
            </a:r>
            <a:r>
              <a:rPr lang="el-GR" sz="1600" u="sng" smtClean="0">
                <a:solidFill>
                  <a:schemeClr val="tx1">
                    <a:lumMod val="75000"/>
                    <a:lumOff val="25000"/>
                  </a:schemeClr>
                </a:solidFill>
                <a:sym typeface="Symbol" panose="05050102010706020507" pitchFamily="18" charset="2"/>
              </a:rPr>
              <a:t>        Πωλήσεις         </a:t>
            </a:r>
            <a:r>
              <a:rPr lang="el-GR" sz="1600" smtClean="0">
                <a:solidFill>
                  <a:schemeClr val="tx1">
                    <a:lumMod val="75000"/>
                    <a:lumOff val="25000"/>
                  </a:schemeClr>
                </a:solidFill>
                <a:sym typeface="Symbol" panose="05050102010706020507" pitchFamily="18" charset="2"/>
              </a:rPr>
              <a:t>  </a:t>
            </a:r>
            <a:r>
              <a:rPr lang="en-US" sz="1600" smtClean="0">
                <a:solidFill>
                  <a:schemeClr val="tx1">
                    <a:lumMod val="75000"/>
                    <a:lumOff val="25000"/>
                  </a:schemeClr>
                </a:solidFill>
                <a:sym typeface="Symbol" panose="05050102010706020507" pitchFamily="18" charset="2"/>
              </a:rPr>
              <a:t>x 100</a:t>
            </a:r>
          </a:p>
          <a:p>
            <a:pPr fontAlgn="auto">
              <a:spcAft>
                <a:spcPts val="0"/>
              </a:spcAft>
              <a:buFont typeface="Symbol" panose="05050102010706020507" pitchFamily="18" charset="2"/>
              <a:buNone/>
              <a:defRPr/>
            </a:pPr>
            <a:r>
              <a:rPr lang="en-US" sz="16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                   </a:t>
            </a:r>
            <a:r>
              <a:rPr lang="el-GR" sz="16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</a:t>
            </a:r>
            <a:r>
              <a:rPr lang="en-US" sz="16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l-GR" sz="16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Πωλήσεις</a:t>
            </a:r>
            <a:r>
              <a:rPr lang="en-US" sz="16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l-GR" sz="16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                     Καθαρά Ενεργητικά</a:t>
            </a:r>
            <a:r>
              <a:rPr lang="en-US" sz="16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</a:t>
            </a:r>
            <a:endParaRPr lang="el-GR" sz="160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Symbol" panose="05050102010706020507" pitchFamily="18" charset="2"/>
              <a:buNone/>
              <a:defRPr/>
            </a:pPr>
            <a:endParaRPr lang="el-GR" sz="160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Symbol" panose="05050102010706020507" pitchFamily="18" charset="2"/>
              <a:buChar char="Þ"/>
              <a:defRPr/>
            </a:pPr>
            <a:r>
              <a:rPr lang="el-GR" sz="1600" smtClean="0">
                <a:solidFill>
                  <a:schemeClr val="tx1">
                    <a:lumMod val="75000"/>
                    <a:lumOff val="25000"/>
                  </a:schemeClr>
                </a:solidFill>
                <a:sym typeface="Symbol" panose="05050102010706020507" pitchFamily="18" charset="2"/>
              </a:rPr>
              <a:t>  Περιθώριο Λειτουργικού Κέρδους </a:t>
            </a:r>
            <a:r>
              <a:rPr lang="en-US" sz="1600" smtClean="0">
                <a:solidFill>
                  <a:schemeClr val="tx1">
                    <a:lumMod val="75000"/>
                    <a:lumOff val="25000"/>
                  </a:schemeClr>
                </a:solidFill>
                <a:sym typeface="Symbol" panose="05050102010706020507" pitchFamily="18" charset="2"/>
              </a:rPr>
              <a:t>x </a:t>
            </a:r>
            <a:r>
              <a:rPr lang="el-GR" sz="1600" smtClean="0">
                <a:solidFill>
                  <a:schemeClr val="tx1">
                    <a:lumMod val="75000"/>
                    <a:lumOff val="25000"/>
                  </a:schemeClr>
                </a:solidFill>
                <a:sym typeface="Symbol" panose="05050102010706020507" pitchFamily="18" charset="2"/>
              </a:rPr>
              <a:t>Κυκλοφοριακή Ταχύτητα Καθαρού ενεργητικού</a:t>
            </a:r>
          </a:p>
          <a:p>
            <a:pPr fontAlgn="auto">
              <a:spcAft>
                <a:spcPts val="0"/>
              </a:spcAft>
              <a:buFont typeface="Symbol" panose="05050102010706020507" pitchFamily="18" charset="2"/>
              <a:buNone/>
              <a:defRPr/>
            </a:pPr>
            <a:r>
              <a:rPr lang="el-GR" sz="1600" smtClean="0">
                <a:solidFill>
                  <a:schemeClr val="tx1">
                    <a:lumMod val="75000"/>
                    <a:lumOff val="25000"/>
                  </a:schemeClr>
                </a:solidFill>
                <a:sym typeface="Symbol" panose="05050102010706020507" pitchFamily="18" charset="2"/>
              </a:rPr>
              <a:t>Άρα: Το μεν Περ. Λειτ. Κέρδους = δυνατότητα δημιουργίας κερδών</a:t>
            </a:r>
          </a:p>
          <a:p>
            <a:pPr fontAlgn="auto">
              <a:spcAft>
                <a:spcPts val="0"/>
              </a:spcAft>
              <a:buFont typeface="Symbol" panose="05050102010706020507" pitchFamily="18" charset="2"/>
              <a:buNone/>
              <a:defRPr/>
            </a:pPr>
            <a:r>
              <a:rPr lang="el-GR" sz="1600" smtClean="0">
                <a:solidFill>
                  <a:schemeClr val="tx1">
                    <a:lumMod val="75000"/>
                    <a:lumOff val="25000"/>
                  </a:schemeClr>
                </a:solidFill>
                <a:sym typeface="Symbol" panose="05050102010706020507" pitchFamily="18" charset="2"/>
              </a:rPr>
              <a:t>         Η δε Κυκλ. Ταχυτ. Καθ. Ενεργητικού=αποτελεσματική και αποδοτική χρήση των ενεργητικών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93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9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3" dur="500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8" dur="500"/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3" dur="500"/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8" dur="500"/>
                                        <p:tgtEl>
                                          <p:spTgt spid="59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3" dur="500"/>
                                        <p:tgtEl>
                                          <p:spTgt spid="593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8" dur="500"/>
                                        <p:tgtEl>
                                          <p:spTgt spid="593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43" dur="500"/>
                                        <p:tgtEl>
                                          <p:spTgt spid="593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48" dur="500"/>
                                        <p:tgtEl>
                                          <p:spTgt spid="593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4" grpId="0" autoUpdateAnimBg="0"/>
      <p:bldP spid="59395" grpId="0" build="p" bldLvl="5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2 - Θέση υποσέλιδου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l-GR" sz="1400">
                <a:solidFill>
                  <a:schemeClr val="tx1"/>
                </a:solidFill>
                <a:latin typeface="Arial" charset="0"/>
              </a:rPr>
              <a:t>ΑΝΑΛΥΣΗ ΧΡΗΜ/ΚΩΝ ΚΑΤΑΣΤΑΣΕΩΝ</a:t>
            </a:r>
          </a:p>
        </p:txBody>
      </p:sp>
      <p:sp>
        <p:nvSpPr>
          <p:cNvPr id="100355" name="3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DFD1F935-820F-4B25-93C1-945269B1261E}" type="slidenum">
              <a:rPr lang="el-GR" sz="1400">
                <a:solidFill>
                  <a:schemeClr val="tx1"/>
                </a:solidFill>
              </a:rPr>
              <a:pPr/>
              <a:t>5</a:t>
            </a:fld>
            <a:endParaRPr lang="el-GR" sz="1400">
              <a:solidFill>
                <a:schemeClr val="tx1"/>
              </a:solidFill>
            </a:endParaRPr>
          </a:p>
        </p:txBody>
      </p:sp>
      <p:sp>
        <p:nvSpPr>
          <p:cNvPr id="604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06375"/>
            <a:ext cx="8229600" cy="857250"/>
          </a:xfrm>
        </p:spPr>
        <p:txBody>
          <a:bodyPr lIns="92075" tIns="46038" rIns="92075" bIns="46038"/>
          <a:lstStyle/>
          <a:p>
            <a:r>
              <a:rPr lang="el-GR" sz="3600" b="1" smtClean="0"/>
              <a:t>ΔΕΙΚΤΕΣ ΠΟΥ ΕΠΗΡΕΑΖΟΥΝ ΤΑ ΚΕΡΔΗ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1066800" y="1485900"/>
            <a:ext cx="8077200" cy="308610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l-GR" sz="3600" smtClean="0">
                <a:solidFill>
                  <a:schemeClr val="hlink"/>
                </a:solidFill>
              </a:rPr>
              <a:t>Πληθωρισμός:</a:t>
            </a:r>
          </a:p>
          <a:p>
            <a:pPr lvl="1">
              <a:lnSpc>
                <a:spcPct val="90000"/>
              </a:lnSpc>
            </a:pPr>
            <a:r>
              <a:rPr lang="el-GR" smtClean="0"/>
              <a:t> Επηρεάζει τις πωλήσεις και τα κέρδη</a:t>
            </a:r>
          </a:p>
          <a:p>
            <a:pPr lvl="1">
              <a:lnSpc>
                <a:spcPct val="90000"/>
              </a:lnSpc>
            </a:pPr>
            <a:r>
              <a:rPr lang="el-GR" smtClean="0"/>
              <a:t>Δεν επηρεάζουν τους αριθμοδείκτες κέρδους </a:t>
            </a:r>
          </a:p>
          <a:p>
            <a:pPr>
              <a:lnSpc>
                <a:spcPct val="90000"/>
              </a:lnSpc>
            </a:pPr>
            <a:r>
              <a:rPr lang="el-GR" sz="3600" smtClean="0">
                <a:solidFill>
                  <a:schemeClr val="hlink"/>
                </a:solidFill>
              </a:rPr>
              <a:t>Αύξηση όγκου πωλήσεων:</a:t>
            </a:r>
          </a:p>
          <a:p>
            <a:pPr lvl="1">
              <a:lnSpc>
                <a:spcPct val="90000"/>
              </a:lnSpc>
            </a:pPr>
            <a:r>
              <a:rPr lang="el-GR" smtClean="0"/>
              <a:t> Επηρεάζει τις πωλήσεις και τα κέρδη</a:t>
            </a:r>
          </a:p>
          <a:p>
            <a:pPr lvl="1">
              <a:lnSpc>
                <a:spcPct val="90000"/>
              </a:lnSpc>
            </a:pPr>
            <a:r>
              <a:rPr lang="el-GR" smtClean="0"/>
              <a:t>Επηρεάζει το περιθώριο Λειτουργικού Κέρδους</a:t>
            </a:r>
          </a:p>
          <a:p>
            <a:pPr lvl="1">
              <a:lnSpc>
                <a:spcPct val="90000"/>
              </a:lnSpc>
            </a:pPr>
            <a:r>
              <a:rPr lang="el-GR" smtClean="0"/>
              <a:t>Δεν επηρεάζει το περιθώριο Ακαθάριστου Κέρδους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04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04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3" dur="500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8" dur="500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3" dur="500"/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8" dur="500"/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3" dur="500"/>
                                        <p:tgtEl>
                                          <p:spTgt spid="60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8" dur="500"/>
                                        <p:tgtEl>
                                          <p:spTgt spid="60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43" dur="500"/>
                                        <p:tgtEl>
                                          <p:spTgt spid="604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8" grpId="0" autoUpdateAnimBg="0"/>
      <p:bldP spid="60419" grpId="0" build="p" bldLvl="5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2 - Θέση υποσέλιδου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l-GR" sz="1400">
                <a:solidFill>
                  <a:schemeClr val="tx1"/>
                </a:solidFill>
                <a:latin typeface="Arial" charset="0"/>
              </a:rPr>
              <a:t>ΑΝΑΛΥΣΗ ΧΡΗΜ/ΚΩΝ ΚΑΤΑΣΤΑΣΕΩΝ</a:t>
            </a:r>
          </a:p>
        </p:txBody>
      </p:sp>
      <p:sp>
        <p:nvSpPr>
          <p:cNvPr id="102403" name="3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7FBF9A44-16DD-45F9-956D-8C7CDDCACD09}" type="slidenum">
              <a:rPr lang="el-GR" sz="1400">
                <a:solidFill>
                  <a:schemeClr val="tx1"/>
                </a:solidFill>
              </a:rPr>
              <a:pPr/>
              <a:t>6</a:t>
            </a:fld>
            <a:endParaRPr lang="el-GR" sz="1400">
              <a:solidFill>
                <a:schemeClr val="tx1"/>
              </a:solidFill>
            </a:endParaRPr>
          </a:p>
        </p:txBody>
      </p:sp>
      <p:sp>
        <p:nvSpPr>
          <p:cNvPr id="8602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00150"/>
            <a:ext cx="8229600" cy="3394075"/>
          </a:xfrm>
        </p:spPr>
        <p:txBody>
          <a:bodyPr/>
          <a:lstStyle/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l-GR" sz="1350" smtClean="0">
                <a:solidFill>
                  <a:schemeClr val="hlink"/>
                </a:solidFill>
              </a:rPr>
              <a:t>Μέθοδοι  χρηματοδότησης:</a:t>
            </a:r>
          </a:p>
          <a:p>
            <a:pPr lvl="1"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l-GR" sz="24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Επηρεάζει μόνον το Περιθώριο Καθαρού Κέρδους</a:t>
            </a: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l-GR" sz="1350" smtClean="0">
                <a:solidFill>
                  <a:schemeClr val="hlink"/>
                </a:solidFill>
              </a:rPr>
              <a:t>Μέθοδοι Αξιολόγησης Αποθεμάτων:</a:t>
            </a:r>
          </a:p>
          <a:p>
            <a:pPr lvl="1"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l-GR" sz="24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Επηρεάζουν το Περιθώριο Λειτουργικού Κέρδους</a:t>
            </a: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l-GR" sz="1350" smtClean="0">
                <a:solidFill>
                  <a:schemeClr val="hlink"/>
                </a:solidFill>
              </a:rPr>
              <a:t>Πολιτική Αποσβέσεων:</a:t>
            </a:r>
          </a:p>
          <a:p>
            <a:pPr lvl="1"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l-GR" sz="24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Επηρεάζει την Απόδοση στα Επενδυμένα  Κεφάλαια</a:t>
            </a: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endParaRPr lang="el-GR" sz="280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2 - Θέση υποσέλιδου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l-GR" sz="1400">
                <a:solidFill>
                  <a:schemeClr val="tx1"/>
                </a:solidFill>
                <a:latin typeface="Arial" charset="0"/>
              </a:rPr>
              <a:t>ΑΝΑΛΥΣΗ ΧΡΗΜ/ΚΩΝ ΚΑΤΑΣΤΑΣΕΩΝ</a:t>
            </a:r>
          </a:p>
        </p:txBody>
      </p:sp>
      <p:sp>
        <p:nvSpPr>
          <p:cNvPr id="104451" name="3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5DE78057-1140-4ABF-9782-EAC3F3E0654D}" type="slidenum">
              <a:rPr lang="el-GR" sz="1400">
                <a:solidFill>
                  <a:schemeClr val="tx1"/>
                </a:solidFill>
              </a:rPr>
              <a:pPr/>
              <a:t>7</a:t>
            </a:fld>
            <a:endParaRPr lang="el-GR" sz="1400">
              <a:solidFill>
                <a:schemeClr val="tx1"/>
              </a:solidFill>
            </a:endParaRPr>
          </a:p>
        </p:txBody>
      </p:sp>
      <p:sp>
        <p:nvSpPr>
          <p:cNvPr id="573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06375"/>
            <a:ext cx="8229600" cy="857250"/>
          </a:xfrm>
        </p:spPr>
        <p:txBody>
          <a:bodyPr lIns="92075" tIns="46038" rIns="92075" bIns="46038"/>
          <a:lstStyle/>
          <a:p>
            <a:r>
              <a:rPr lang="el-GR" sz="3600" b="1" smtClean="0"/>
              <a:t>ΑΡΙΘΜΟΔΕΙΚΤΕΣ ΡΕΥΣΤΟΤΗΤΑΣ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00150"/>
            <a:ext cx="8229600" cy="3394075"/>
          </a:xfrm>
        </p:spPr>
        <p:txBody>
          <a:bodyPr>
            <a:normAutofit/>
          </a:bodyPr>
          <a:lstStyle/>
          <a:p>
            <a:pPr marL="609600" indent="-609600" algn="ctr" fontAlgn="auto">
              <a:spcAft>
                <a:spcPts val="0"/>
              </a:spcAft>
              <a:buFontTx/>
              <a:buNone/>
              <a:defRPr/>
            </a:pPr>
            <a:r>
              <a:rPr lang="el-GR" sz="24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Οι Αριθμοδείκτες Ρευστότητας αποτελούν μέρος του</a:t>
            </a:r>
          </a:p>
          <a:p>
            <a:pPr marL="609600" indent="-609600" algn="ctr" fontAlgn="auto">
              <a:spcAft>
                <a:spcPts val="0"/>
              </a:spcAft>
              <a:buFontTx/>
              <a:buNone/>
              <a:defRPr/>
            </a:pPr>
            <a:r>
              <a:rPr lang="el-GR" sz="24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Κεφαλαίου Κίνησης και δείχνουν την ικανότητα της επιχ/σης </a:t>
            </a:r>
          </a:p>
          <a:p>
            <a:pPr marL="609600" indent="-609600" algn="ctr" fontAlgn="auto">
              <a:spcAft>
                <a:spcPts val="0"/>
              </a:spcAft>
              <a:buFontTx/>
              <a:buNone/>
              <a:defRPr/>
            </a:pPr>
            <a:r>
              <a:rPr lang="el-GR" sz="24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να εκπληρώνει της βραχυχρόνιες υποχρεώσεις της από τα κυκλοφοριακά στοιχεία </a:t>
            </a:r>
          </a:p>
          <a:p>
            <a:pPr marL="609600" indent="-609600" fontAlgn="auto">
              <a:spcAft>
                <a:spcPts val="0"/>
              </a:spcAft>
              <a:buFontTx/>
              <a:buNone/>
              <a:defRPr/>
            </a:pPr>
            <a:r>
              <a:rPr lang="el-GR" sz="2400" smtClean="0">
                <a:solidFill>
                  <a:schemeClr val="hlink"/>
                </a:solidFill>
              </a:rPr>
              <a:t>Κύριοι Αριθμοδείκτες:</a:t>
            </a:r>
          </a:p>
          <a:p>
            <a:pPr marL="609600" indent="-609600" fontAlgn="auto">
              <a:spcAft>
                <a:spcPts val="0"/>
              </a:spcAft>
              <a:buFont typeface="Wingdings" panose="05000000000000000000" pitchFamily="2" charset="2"/>
              <a:buAutoNum type="arabicPeriod"/>
              <a:defRPr/>
            </a:pPr>
            <a:r>
              <a:rPr lang="el-GR" sz="24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Αριθμοδείκτης Γενικής Ρευστότητας</a:t>
            </a:r>
          </a:p>
          <a:p>
            <a:pPr marL="609600" indent="-609600" fontAlgn="auto">
              <a:spcAft>
                <a:spcPts val="0"/>
              </a:spcAft>
              <a:buFont typeface="Wingdings" panose="05000000000000000000" pitchFamily="2" charset="2"/>
              <a:buAutoNum type="arabicPeriod"/>
              <a:defRPr/>
            </a:pPr>
            <a:r>
              <a:rPr lang="el-GR" sz="24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Αριθμοδείκτης Ειδικής Ρευστότητας</a:t>
            </a:r>
          </a:p>
          <a:p>
            <a:pPr marL="609600" indent="-609600" fontAlgn="auto">
              <a:spcAft>
                <a:spcPts val="0"/>
              </a:spcAft>
              <a:buFontTx/>
              <a:buNone/>
              <a:defRPr/>
            </a:pPr>
            <a:endParaRPr lang="el-GR" sz="240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609600" indent="-609600" fontAlgn="auto">
              <a:spcAft>
                <a:spcPts val="0"/>
              </a:spcAft>
              <a:buFontTx/>
              <a:buNone/>
              <a:defRPr/>
            </a:pPr>
            <a:endParaRPr lang="el-GR" sz="240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609600" indent="-609600" fontAlgn="auto">
              <a:spcAft>
                <a:spcPts val="0"/>
              </a:spcAft>
              <a:buFontTx/>
              <a:buNone/>
              <a:defRPr/>
            </a:pPr>
            <a:endParaRPr lang="el-GR" sz="240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609600" indent="-609600" fontAlgn="auto">
              <a:spcAft>
                <a:spcPts val="0"/>
              </a:spcAft>
              <a:buFontTx/>
              <a:buNone/>
              <a:defRPr/>
            </a:pPr>
            <a:endParaRPr lang="el-GR" sz="240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73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73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3" dur="500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8" dur="500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3" dur="500"/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8" dur="500"/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3" dur="500"/>
                                        <p:tgtEl>
                                          <p:spTgt spid="57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8" dur="500"/>
                                        <p:tgtEl>
                                          <p:spTgt spid="573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6" grpId="0" autoUpdateAnimBg="0"/>
      <p:bldP spid="57347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2 - Θέση υποσέλιδου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l-GR" sz="1400">
                <a:solidFill>
                  <a:schemeClr val="tx1"/>
                </a:solidFill>
                <a:latin typeface="Arial" charset="0"/>
              </a:rPr>
              <a:t>ΑΝΑΛΥΣΗ ΧΡΗΜ/ΚΩΝ ΚΑΤΑΣΤΑΣΕΩΝ</a:t>
            </a:r>
          </a:p>
        </p:txBody>
      </p:sp>
      <p:sp>
        <p:nvSpPr>
          <p:cNvPr id="106499" name="3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9F3B21FF-497D-41F9-8CFC-5C591B15223A}" type="slidenum">
              <a:rPr lang="el-GR" sz="1400">
                <a:solidFill>
                  <a:schemeClr val="tx1"/>
                </a:solidFill>
              </a:rPr>
              <a:pPr/>
              <a:t>8</a:t>
            </a:fld>
            <a:endParaRPr lang="el-GR" sz="1400">
              <a:solidFill>
                <a:schemeClr val="tx1"/>
              </a:solidFill>
            </a:endParaRPr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06375"/>
            <a:ext cx="8229600" cy="857250"/>
          </a:xfrm>
        </p:spPr>
        <p:txBody>
          <a:bodyPr lIns="92075" tIns="46038" rIns="92075" bIns="46038"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l-GR" sz="3600" b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ΑΡΙΘΜΟΔΕΙΚΤΗΣ ΓΕΝΙΚΗΣ ΡΕΥΣΤΟΤΗΤΑΣ</a:t>
            </a:r>
            <a:endParaRPr lang="en-US" sz="3600" b="1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09600" y="1485900"/>
            <a:ext cx="8534400" cy="3086100"/>
          </a:xfrm>
        </p:spPr>
        <p:txBody>
          <a:bodyPr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Tx/>
              <a:buNone/>
              <a:defRPr/>
            </a:pPr>
            <a:endParaRPr lang="el-GR" sz="2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auto">
              <a:spcAft>
                <a:spcPts val="0"/>
              </a:spcAft>
              <a:buFontTx/>
              <a:buNone/>
              <a:defRPr/>
            </a:pPr>
            <a:endParaRPr lang="el-GR" sz="2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auto">
              <a:spcAft>
                <a:spcPts val="0"/>
              </a:spcAft>
              <a:buFontTx/>
              <a:buNone/>
              <a:defRPr/>
            </a:pPr>
            <a:r>
              <a:rPr lang="el-GR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Αριθμοδείκτης Γενικής Ρευστότητας =  </a:t>
            </a:r>
            <a:r>
              <a:rPr lang="el-GR" sz="1800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Κυκλοφοριακό  </a:t>
            </a:r>
            <a:r>
              <a:rPr lang="en-US" sz="1800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(X</a:t>
            </a:r>
            <a:r>
              <a:rPr lang="el-GR" sz="1800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Ρ.ΔΙΑΘ+ΑΠΌ+ΑΠΑΙΤ+ΧΡΕ       .         </a:t>
            </a:r>
            <a:endParaRPr lang="el-GR" sz="18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auto">
              <a:spcAft>
                <a:spcPts val="0"/>
              </a:spcAft>
              <a:buFontTx/>
              <a:buNone/>
              <a:defRPr/>
            </a:pPr>
            <a:r>
              <a:rPr lang="el-GR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                                                             Βραχυχρόνιες Υποχρεώσεις</a:t>
            </a:r>
          </a:p>
          <a:p>
            <a:pPr fontAlgn="auto">
              <a:spcAft>
                <a:spcPts val="0"/>
              </a:spcAft>
              <a:buFontTx/>
              <a:buNone/>
              <a:defRPr/>
            </a:pPr>
            <a:endParaRPr lang="el-GR" sz="2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 fontAlgn="auto">
              <a:spcAft>
                <a:spcPts val="0"/>
              </a:spcAft>
              <a:buFontTx/>
              <a:buNone/>
              <a:defRPr/>
            </a:pPr>
            <a:r>
              <a:rPr lang="el-GR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Συγκρίνει τις υποχρεώσεις που είναι πληρωτέες σε 12 μήνες με τα ενεργητικά που είτε είναι είτε θα γίνουν ρευστά στην ίδια χρονική περίοδο</a:t>
            </a:r>
            <a:endParaRPr lang="el-GR" sz="2400" u="sng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3" dur="500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8" dur="500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3" dur="500"/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8" grpId="0" autoUpdateAnimBg="0"/>
      <p:bldP spid="29699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2 - Θέση υποσέλιδου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l-GR" sz="1400">
                <a:solidFill>
                  <a:schemeClr val="tx1"/>
                </a:solidFill>
                <a:latin typeface="Arial" charset="0"/>
              </a:rPr>
              <a:t>ΑΝΑΛΥΣΗ ΧΡΗΜ/ΚΩΝ ΚΑΤΑΣΤΑΣΕΩΝ</a:t>
            </a:r>
          </a:p>
        </p:txBody>
      </p:sp>
      <p:sp>
        <p:nvSpPr>
          <p:cNvPr id="108547" name="3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FE99CF84-DE80-424A-9B17-F0A4A18F893E}" type="slidenum">
              <a:rPr lang="el-GR" sz="1400">
                <a:solidFill>
                  <a:schemeClr val="tx1"/>
                </a:solidFill>
              </a:rPr>
              <a:pPr/>
              <a:t>9</a:t>
            </a:fld>
            <a:endParaRPr lang="el-GR" sz="1400">
              <a:solidFill>
                <a:schemeClr val="tx1"/>
              </a:solidFill>
            </a:endParaRPr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06375"/>
            <a:ext cx="8229600" cy="857250"/>
          </a:xfrm>
        </p:spPr>
        <p:txBody>
          <a:bodyPr lIns="92075" tIns="46038" rIns="92075" bIns="46038"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l-GR" sz="3600" b="1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ΑΡΙΘΜΟΔΕΙΚΤΗΣ ΕΙΔΙΚΗΣ ΡΕΥΣΤΟΤΗΤΑΣ</a:t>
            </a:r>
            <a:endParaRPr lang="en-US" sz="3600" b="1" smtClean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485900"/>
            <a:ext cx="8686800" cy="3086100"/>
          </a:xfrm>
        </p:spPr>
        <p:txBody>
          <a:bodyPr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Tx/>
              <a:buNone/>
              <a:defRPr/>
            </a:pPr>
            <a:endParaRPr lang="el-GR" sz="240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auto">
              <a:spcAft>
                <a:spcPts val="0"/>
              </a:spcAft>
              <a:buFontTx/>
              <a:buNone/>
              <a:defRPr/>
            </a:pPr>
            <a:r>
              <a:rPr lang="el-GR" sz="18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Αριθμοδείκτης Ειδικής Ρευστότητας = </a:t>
            </a:r>
            <a:r>
              <a:rPr lang="el-GR" sz="1800" u="sng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Κυκλοφοριακό – Αποθέματα</a:t>
            </a:r>
            <a:endParaRPr lang="el-GR" sz="180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auto">
              <a:spcAft>
                <a:spcPts val="0"/>
              </a:spcAft>
              <a:buFontTx/>
              <a:buNone/>
              <a:defRPr/>
            </a:pPr>
            <a:r>
              <a:rPr lang="el-GR" sz="18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                                                             Βραχυχρόνιες Υποχρεώσεις</a:t>
            </a:r>
          </a:p>
          <a:p>
            <a:pPr fontAlgn="auto">
              <a:spcAft>
                <a:spcPts val="0"/>
              </a:spcAft>
              <a:buFontTx/>
              <a:buNone/>
              <a:defRPr/>
            </a:pPr>
            <a:endParaRPr lang="el-GR" sz="240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 fontAlgn="auto">
              <a:spcAft>
                <a:spcPts val="0"/>
              </a:spcAft>
              <a:buFontTx/>
              <a:buNone/>
              <a:defRPr/>
            </a:pPr>
            <a:r>
              <a:rPr lang="el-GR" sz="24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Αποτελεί πιο αυστηρό τεστ καθώς περιλαμβάνει κυκλοφοριακά στοιχεία που είτε είναι είτε μπορούν να μετασχηματιστούν σε μετρητά σχετικά εύκολα</a:t>
            </a:r>
          </a:p>
          <a:p>
            <a:pPr fontAlgn="auto">
              <a:spcAft>
                <a:spcPts val="0"/>
              </a:spcAft>
              <a:buFontTx/>
              <a:buNone/>
              <a:defRPr/>
            </a:pPr>
            <a:r>
              <a:rPr lang="el-GR" sz="2400" smtClean="0">
                <a:solidFill>
                  <a:schemeClr val="hlink"/>
                </a:solidFill>
              </a:rPr>
              <a:t>Παρατήρηση: Δεν περιλαμβάνει τα Αποθέματα γιατί δεν είναι</a:t>
            </a:r>
          </a:p>
          <a:p>
            <a:pPr fontAlgn="auto">
              <a:spcAft>
                <a:spcPts val="0"/>
              </a:spcAft>
              <a:buFontTx/>
              <a:buNone/>
              <a:defRPr/>
            </a:pPr>
            <a:r>
              <a:rPr lang="el-GR" sz="2400" smtClean="0">
                <a:solidFill>
                  <a:schemeClr val="hlink"/>
                </a:solidFill>
              </a:rPr>
              <a:t>                       εύκολο να μετατραπούν σε μετρητά</a:t>
            </a:r>
          </a:p>
          <a:p>
            <a:pPr fontAlgn="auto">
              <a:spcAft>
                <a:spcPts val="0"/>
              </a:spcAft>
              <a:buFontTx/>
              <a:buNone/>
              <a:defRPr/>
            </a:pPr>
            <a:endParaRPr lang="el-GR" sz="240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" dur="5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7" dur="500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2" dur="500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7" dur="500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 autoUpdateAnimBg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Ροή">
  <a:themeElements>
    <a:clrScheme name="Ροή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Ροή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Ροή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Θέμα του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2562</TotalTime>
  <Words>1287</Words>
  <Application>Microsoft Office PowerPoint</Application>
  <PresentationFormat>Προβολή στην οθόνη (16:9)</PresentationFormat>
  <Paragraphs>356</Paragraphs>
  <Slides>33</Slides>
  <Notes>31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33</vt:i4>
      </vt:variant>
    </vt:vector>
  </HeadingPairs>
  <TitlesOfParts>
    <vt:vector size="34" baseType="lpstr">
      <vt:lpstr>Ροή</vt:lpstr>
      <vt:lpstr>ΠΑΝΕΠΙΣΤΗΜΙΟ  ΔΥΤΙΚΗΣ ΜΑΚΕΔΟΝΙΑΣ ΤΜΗΜΑ ΔΙΕΘΝΩΝ ΚΑΙ ΕΥΡΩΠΑΙΚΩΝ ΟΙΚΟΝΟΜΙΚΩΝ ΣΠΟΥΔΩΝ </vt:lpstr>
      <vt:lpstr>ΔΕΙΚΤΗΣ ΑΠΟΔΟΣΗΣ ΣΕ ΕΠΕΝΔΥΜΕΝΑ ΚΕΦΑΛΑΙΑ</vt:lpstr>
      <vt:lpstr>ΑΝΑΛΥΣΗ ΤΟΥ ΔΕΙΚΤΗ</vt:lpstr>
      <vt:lpstr>ΑΝΑΛΥΣΗ ΣΥΜΠΕΡΑΣΜΑΤΟΣ</vt:lpstr>
      <vt:lpstr>ΔΕΙΚΤΕΣ ΠΟΥ ΕΠΗΡΕΑΖΟΥΝ ΤΑ ΚΕΡΔΗ</vt:lpstr>
      <vt:lpstr>Διαφάνεια 6</vt:lpstr>
      <vt:lpstr>ΑΡΙΘΜΟΔΕΙΚΤΕΣ ΡΕΥΣΤΟΤΗΤΑΣ</vt:lpstr>
      <vt:lpstr>ΑΡΙΘΜΟΔΕΙΚΤΗΣ ΓΕΝΙΚΗΣ ΡΕΥΣΤΟΤΗΤΑΣ</vt:lpstr>
      <vt:lpstr>ΑΡΙΘΜΟΔΕΙΚΤΗΣ ΕΙΔΙΚΗΣ ΡΕΥΣΤΟΤΗΤΑΣ</vt:lpstr>
      <vt:lpstr>ΤΙ ΠΡΟΚΑΛΕΙ ΜΕΤΑΒΟΛΕΣ ΣΤΟΥΣ ΔΕΙΚΤΕΣ ΡΕΥΣΤΟΤΗΤΑΣ</vt:lpstr>
      <vt:lpstr>ΑΠΑΙΤΟΥΝ ΠΡΟΣΟΧΗ</vt:lpstr>
      <vt:lpstr>ΑΡΙΘΜΟΔΕΙΚΤΕΣ ΔΡΑΣΤΗΡΙΟΤΗΤΑΣ</vt:lpstr>
      <vt:lpstr>ΕΡΩΤΗΜΑΤΑ ΣΤΗΝ ΑΝΑΛΥΣΗ</vt:lpstr>
      <vt:lpstr>Διαφάνεια 14</vt:lpstr>
      <vt:lpstr>Διαφάνεια 15</vt:lpstr>
      <vt:lpstr>ΟΙ ΑΡΙΘΜΟΔΕΙΚΤΕΣ ΠΟΥ ΘΑ ΕΞΕΤΑΣΤΟΥΝ</vt:lpstr>
      <vt:lpstr>ΔΕΙΚΤΗΣ ΚΥΚΛΟΦΟΡΙΑΚΗΣ ΤΑΧΥΤΗΤΑΣ ΑΠΟΘΕΜΑΤΩΝ </vt:lpstr>
      <vt:lpstr>ΜΕΙΩΣΗ ΤΟΥ ΔΕΙΚΤΗ ΣΗΜΑΙΝΕΙ</vt:lpstr>
      <vt:lpstr>ΠΟΙΟΣ ΕΙΝΑΙ ΚΑΛΟΣ ΔΕΙΚΤΗΣ</vt:lpstr>
      <vt:lpstr>ΛΟΓΟΙ ΕΠΙΜΗΚΥΝΣΗΣ και ΣΜΙΚΡΥΝΣΗΣ ΤΟΥ ΔΕΙΚΤΗ</vt:lpstr>
      <vt:lpstr>ΔΕΙΚΤΗΣ ΠΕΡΙΟΔΟΥ ΠΙΣΤΩΣΕΩΝ ΠΡΟΣ ΧΡΕΩΣΤΕΣ</vt:lpstr>
      <vt:lpstr>ΔΕΙΚΤΗΣ ΜΕ ΔΙΑΧΡΟΝΙΚΗ ΣΤΑΘΕΡΟΤΗΤΑ</vt:lpstr>
      <vt:lpstr>ΔΙΑΧΡΟΝΙΚΗ ΑΥΞΗΣΗ Ή ΜΕΙΩΣΗ ΤΟΥ ΔΕΙΚΤΗ</vt:lpstr>
      <vt:lpstr>ΔΕΙΚΤΗΣ ΠΕΡΙΟΔΟΥ ΠΙΣΤΩΣΕΩΝ ΑΠΟ ΤΟΥΣ ΠΙΣΤΩΤΕΣ</vt:lpstr>
      <vt:lpstr>ΔΕΙΚΤΗΣ ΜΕ ΔΙΑΧΡΟΝΙΚΗ ΣΤΑΘΕΡΟΤΗΤΑ</vt:lpstr>
      <vt:lpstr>ΔΙΑΧΡΟΝΙΚΗ ΑΥΞΗΣΗ ΚΑΙ ΜΕΙΩΣΗ ΤΟΥ ΔΕΙΚΤΗ</vt:lpstr>
      <vt:lpstr>ΔΕΙΚΤΗΣ ΛΕΙΤΟΥΡΓΙΚΟΥ ΚΥΚΛΟΥ ΜΕΤΡΗΤΩΝ</vt:lpstr>
      <vt:lpstr>ΔΕΙΚΤΗΣ ΚΥΚΛΟΦΟΡΙΑΚΗΣ ΤΑΧΥΤΗΤΑΣ ΕΝΕΡΓΗΤΙΚΟΥ</vt:lpstr>
      <vt:lpstr>ΑΡΙΘΜΟΔΕΙΚΤΕΣ ΚΕΦΑΛΑΙΑΚΗΣ ΔΙΑΡΘΡΩΣΗΣ</vt:lpstr>
      <vt:lpstr>ΔΕΙΚΤΗΣ ΚΕΦΑΛΑΙΑΚΗΣ ΔΙΑΡΘΡΩΣΗΣ</vt:lpstr>
      <vt:lpstr>ΥΨΗΛΟΣ ΚΑΙ ΧΑΜΗΛΟΣ ΔΕΙΚΤΗΣ ΚΕΦΑΛΑΙΑΚΗΣ ΔΙΑΡΘΡΩΣΗΣ</vt:lpstr>
      <vt:lpstr>ΔΕΙΚΤΗΣ ΚΑΛΥΨΗΣ ΕΠΙΤΟΚΙΟΥ</vt:lpstr>
      <vt:lpstr>        ΤΕΛΟΣ ΠΑΡΟΥΣΙΑΣΗΣ</vt:lpstr>
    </vt:vector>
  </TitlesOfParts>
  <Company>-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ΤΕΙ ΣΕΡΡΩΝ</dc:title>
  <dc:creator>-</dc:creator>
  <cp:lastModifiedBy>User</cp:lastModifiedBy>
  <cp:revision>52</cp:revision>
  <cp:lastPrinted>2020-09-08T09:48:04Z</cp:lastPrinted>
  <dcterms:created xsi:type="dcterms:W3CDTF">2002-11-16T16:50:39Z</dcterms:created>
  <dcterms:modified xsi:type="dcterms:W3CDTF">2025-03-15T17:16:21Z</dcterms:modified>
</cp:coreProperties>
</file>