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3"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4/11/2022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4/11/2022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4/11/2022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4/11/2022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4/11/2022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4/11/2022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4/11/2022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4/11/2022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4/11/2022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avgi.gr/koinonia/277771_emfyles-anisotites-kai-sexismos-stibiomihania-ton-mme%2066"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315672A-EFC4-48F3-88C8-E559CEBADB81}"/>
              </a:ext>
            </a:extLst>
          </p:cNvPr>
          <p:cNvSpPr>
            <a:spLocks noGrp="1"/>
          </p:cNvSpPr>
          <p:nvPr>
            <p:ph type="ctrTitle"/>
          </p:nvPr>
        </p:nvSpPr>
        <p:spPr/>
        <p:txBody>
          <a:bodyPr/>
          <a:lstStyle/>
          <a:p>
            <a:r>
              <a:rPr lang="el-GR" dirty="0"/>
              <a:t>Φύλο και διαφήμιση </a:t>
            </a:r>
          </a:p>
        </p:txBody>
      </p:sp>
      <p:sp>
        <p:nvSpPr>
          <p:cNvPr id="3" name="Υπότιτλος 2">
            <a:extLst>
              <a:ext uri="{FF2B5EF4-FFF2-40B4-BE49-F238E27FC236}">
                <a16:creationId xmlns:a16="http://schemas.microsoft.com/office/drawing/2014/main" id="{077F5FD7-C891-4A4C-8EEC-EA5818E2BDC3}"/>
              </a:ext>
            </a:extLst>
          </p:cNvPr>
          <p:cNvSpPr>
            <a:spLocks noGrp="1"/>
          </p:cNvSpPr>
          <p:nvPr>
            <p:ph type="subTitle" idx="1"/>
          </p:nvPr>
        </p:nvSpPr>
        <p:spPr/>
        <p:txBody>
          <a:bodyPr/>
          <a:lstStyle/>
          <a:p>
            <a:r>
              <a:rPr lang="el-GR" dirty="0"/>
              <a:t>Μέρος 2ο</a:t>
            </a:r>
          </a:p>
        </p:txBody>
      </p:sp>
    </p:spTree>
    <p:extLst>
      <p:ext uri="{BB962C8B-B14F-4D97-AF65-F5344CB8AC3E}">
        <p14:creationId xmlns:p14="http://schemas.microsoft.com/office/powerpoint/2010/main" val="20160863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B73B024-B9A8-488B-B9A5-B9723F3E8030}"/>
              </a:ext>
            </a:extLst>
          </p:cNvPr>
          <p:cNvSpPr>
            <a:spLocks noGrp="1"/>
          </p:cNvSpPr>
          <p:nvPr>
            <p:ph type="title"/>
          </p:nvPr>
        </p:nvSpPr>
        <p:spPr>
          <a:xfrm>
            <a:off x="2307389" y="0"/>
            <a:ext cx="8911687" cy="1820511"/>
          </a:xfrm>
        </p:spPr>
        <p:txBody>
          <a:bodyPr>
            <a:normAutofit/>
          </a:bodyPr>
          <a:lstStyle/>
          <a:p>
            <a:r>
              <a:rPr lang="el-GR" sz="2400" dirty="0"/>
              <a:t>Εννέα βασικές κατηγορίες που εμπίπτουν τα γυναικεία στερεότυπα</a:t>
            </a:r>
            <a:br>
              <a:rPr lang="el-GR" sz="2400" dirty="0"/>
            </a:br>
            <a:r>
              <a:rPr lang="el-GR" sz="2400" dirty="0"/>
              <a:t>πηγή</a:t>
            </a:r>
            <a:r>
              <a:rPr lang="en-US" sz="2400" dirty="0"/>
              <a:t>: </a:t>
            </a:r>
            <a:r>
              <a:rPr lang="en-US" sz="2400" dirty="0" err="1"/>
              <a:t>Zotos</a:t>
            </a:r>
            <a:r>
              <a:rPr lang="en-US" sz="2400" dirty="0"/>
              <a:t> &amp; </a:t>
            </a:r>
            <a:r>
              <a:rPr lang="en-US" sz="2400" dirty="0" err="1"/>
              <a:t>Lysonski</a:t>
            </a:r>
            <a:r>
              <a:rPr lang="en-US" sz="2400" dirty="0"/>
              <a:t> 1994, </a:t>
            </a:r>
            <a:r>
              <a:rPr lang="en-US" sz="2400" dirty="0" err="1"/>
              <a:t>Plakoyiannaki</a:t>
            </a:r>
            <a:r>
              <a:rPr lang="en-US" sz="2400" dirty="0"/>
              <a:t> &amp; </a:t>
            </a:r>
            <a:r>
              <a:rPr lang="en-US" sz="2400" dirty="0" err="1"/>
              <a:t>Zotos</a:t>
            </a:r>
            <a:r>
              <a:rPr lang="en-US" sz="2400" dirty="0"/>
              <a:t>(2009), </a:t>
            </a:r>
            <a:r>
              <a:rPr lang="en-US" sz="2400" dirty="0" err="1"/>
              <a:t>Zotos</a:t>
            </a:r>
            <a:r>
              <a:rPr lang="en-US" sz="2400" dirty="0"/>
              <a:t> &amp; </a:t>
            </a:r>
            <a:r>
              <a:rPr lang="en-US" sz="2400" dirty="0" err="1"/>
              <a:t>Tsichla</a:t>
            </a:r>
            <a:r>
              <a:rPr lang="en-US" sz="2400" dirty="0"/>
              <a:t> 2014, </a:t>
            </a:r>
            <a:r>
              <a:rPr lang="en-US" sz="2400" dirty="0" err="1"/>
              <a:t>Hatzithomas</a:t>
            </a:r>
            <a:r>
              <a:rPr lang="en-US" sz="2400" dirty="0"/>
              <a:t> et al, 2016</a:t>
            </a:r>
            <a:endParaRPr lang="el-GR" sz="2400" dirty="0"/>
          </a:p>
        </p:txBody>
      </p:sp>
      <p:sp>
        <p:nvSpPr>
          <p:cNvPr id="3" name="Θέση περιεχομένου 2">
            <a:extLst>
              <a:ext uri="{FF2B5EF4-FFF2-40B4-BE49-F238E27FC236}">
                <a16:creationId xmlns:a16="http://schemas.microsoft.com/office/drawing/2014/main" id="{26B9871F-C6B4-458A-A9A8-43EC8E08B7FE}"/>
              </a:ext>
            </a:extLst>
          </p:cNvPr>
          <p:cNvSpPr>
            <a:spLocks noGrp="1"/>
          </p:cNvSpPr>
          <p:nvPr>
            <p:ph idx="1"/>
          </p:nvPr>
        </p:nvSpPr>
        <p:spPr>
          <a:xfrm>
            <a:off x="2443635" y="2786743"/>
            <a:ext cx="8915400" cy="3777622"/>
          </a:xfrm>
        </p:spPr>
        <p:txBody>
          <a:bodyPr/>
          <a:lstStyle/>
          <a:p>
            <a:pPr>
              <a:buFont typeface="+mj-lt"/>
              <a:buAutoNum type="arabicPeriod"/>
            </a:pPr>
            <a:r>
              <a:rPr lang="el-GR" dirty="0"/>
              <a:t>Εξάρτηση </a:t>
            </a:r>
          </a:p>
          <a:p>
            <a:r>
              <a:rPr lang="el-GR" dirty="0"/>
              <a:t>Εξάρτηση από την προστασία του άνδρα </a:t>
            </a:r>
          </a:p>
          <a:p>
            <a:r>
              <a:rPr lang="el-GR" dirty="0"/>
              <a:t>Αναζήτηση για επιβεβαίωση </a:t>
            </a:r>
          </a:p>
          <a:p>
            <a:r>
              <a:rPr lang="el-GR" dirty="0"/>
              <a:t>Λήψη μη σημαντικών αποφάσεων</a:t>
            </a:r>
          </a:p>
          <a:p>
            <a:pPr marL="0" indent="0">
              <a:buNone/>
            </a:pPr>
            <a:r>
              <a:rPr lang="el-GR" dirty="0"/>
              <a:t>2. Νοικοκυρά</a:t>
            </a:r>
          </a:p>
          <a:p>
            <a:r>
              <a:rPr lang="el-GR" dirty="0"/>
              <a:t>Η θέση της γυναίκας είναι στο σπίτι</a:t>
            </a:r>
          </a:p>
          <a:p>
            <a:r>
              <a:rPr lang="el-GR" dirty="0"/>
              <a:t>Πρωταρχικός ρόλος της είναι να είναι καλή σύζυγος </a:t>
            </a:r>
          </a:p>
          <a:p>
            <a:r>
              <a:rPr lang="el-GR" dirty="0"/>
              <a:t>Απασχόληση με τις δραστηριότητες του νοικοκυριού </a:t>
            </a:r>
          </a:p>
        </p:txBody>
      </p:sp>
    </p:spTree>
    <p:extLst>
      <p:ext uri="{BB962C8B-B14F-4D97-AF65-F5344CB8AC3E}">
        <p14:creationId xmlns:p14="http://schemas.microsoft.com/office/powerpoint/2010/main" val="18454226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A42C348-7477-4ABF-89C0-817FBC3C973C}"/>
              </a:ext>
            </a:extLst>
          </p:cNvPr>
          <p:cNvSpPr>
            <a:spLocks noGrp="1"/>
          </p:cNvSpPr>
          <p:nvPr>
            <p:ph type="title"/>
          </p:nvPr>
        </p:nvSpPr>
        <p:spPr/>
        <p:txBody>
          <a:bodyPr/>
          <a:lstStyle/>
          <a:p>
            <a:r>
              <a:rPr kumimoji="0" lang="el-GR" sz="36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Εννέα βασικές κατηγορίες που εμπίπτουν τα γυναικεία στερεότυπα</a:t>
            </a:r>
            <a:endParaRPr lang="el-GR" dirty="0"/>
          </a:p>
        </p:txBody>
      </p:sp>
      <p:sp>
        <p:nvSpPr>
          <p:cNvPr id="3" name="Θέση περιεχομένου 2">
            <a:extLst>
              <a:ext uri="{FF2B5EF4-FFF2-40B4-BE49-F238E27FC236}">
                <a16:creationId xmlns:a16="http://schemas.microsoft.com/office/drawing/2014/main" id="{93486D6E-3509-4A59-875A-2D988B86D77B}"/>
              </a:ext>
            </a:extLst>
          </p:cNvPr>
          <p:cNvSpPr>
            <a:spLocks noGrp="1"/>
          </p:cNvSpPr>
          <p:nvPr>
            <p:ph idx="1"/>
          </p:nvPr>
        </p:nvSpPr>
        <p:spPr>
          <a:xfrm>
            <a:off x="2589212" y="2133600"/>
            <a:ext cx="8915400" cy="4509796"/>
          </a:xfrm>
        </p:spPr>
        <p:txBody>
          <a:bodyPr/>
          <a:lstStyle/>
          <a:p>
            <a:pPr marL="0" indent="0">
              <a:buNone/>
            </a:pPr>
            <a:r>
              <a:rPr lang="el-GR" dirty="0"/>
              <a:t>3. Ανησυχία σχετικά με την εξωτερική εμφάνιση- ελκυστικότητα</a:t>
            </a:r>
          </a:p>
          <a:p>
            <a:r>
              <a:rPr lang="el-GR" dirty="0"/>
              <a:t>να εμφανίζεται περισσότερο ελκυστική </a:t>
            </a:r>
          </a:p>
          <a:p>
            <a:r>
              <a:rPr lang="el-GR" dirty="0"/>
              <a:t>Να ασχολείται με καλλυντικά και κοσμήματα </a:t>
            </a:r>
          </a:p>
          <a:p>
            <a:r>
              <a:rPr lang="el-GR" dirty="0"/>
              <a:t>Να ασχολείται με τη μόδα</a:t>
            </a:r>
          </a:p>
          <a:p>
            <a:pPr marL="0" indent="0">
              <a:buNone/>
            </a:pPr>
            <a:r>
              <a:rPr lang="el-GR" dirty="0"/>
              <a:t>4. Σεξουαλικά αντικείμενα</a:t>
            </a:r>
          </a:p>
          <a:p>
            <a:r>
              <a:rPr lang="el-GR" dirty="0"/>
              <a:t>Το σεξ σχετίζεται με το προϊόν</a:t>
            </a:r>
          </a:p>
          <a:p>
            <a:r>
              <a:rPr lang="el-GR" dirty="0"/>
              <a:t>Το σεξ δεν σχετίζεται με το προϊόν</a:t>
            </a:r>
          </a:p>
          <a:p>
            <a:pPr marL="0" indent="0">
              <a:buNone/>
            </a:pPr>
            <a:r>
              <a:rPr lang="el-GR" dirty="0"/>
              <a:t>5. Μη παραδοσιακοί ρόλοι </a:t>
            </a:r>
          </a:p>
          <a:p>
            <a:r>
              <a:rPr lang="el-GR" dirty="0"/>
              <a:t>Δραστηριότητες εκτός σπιτιού</a:t>
            </a:r>
          </a:p>
          <a:p>
            <a:r>
              <a:rPr lang="el-GR" dirty="0"/>
              <a:t>Ενασχόληση με αθλήματα</a:t>
            </a:r>
          </a:p>
          <a:p>
            <a:pPr marL="0" indent="0">
              <a:buNone/>
            </a:pPr>
            <a:endParaRPr lang="el-GR" dirty="0"/>
          </a:p>
          <a:p>
            <a:endParaRPr lang="el-GR" dirty="0"/>
          </a:p>
        </p:txBody>
      </p:sp>
    </p:spTree>
    <p:extLst>
      <p:ext uri="{BB962C8B-B14F-4D97-AF65-F5344CB8AC3E}">
        <p14:creationId xmlns:p14="http://schemas.microsoft.com/office/powerpoint/2010/main" val="34663758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8A06F17-4FDD-4C96-91A6-20A24AC6F694}"/>
              </a:ext>
            </a:extLst>
          </p:cNvPr>
          <p:cNvSpPr>
            <a:spLocks noGrp="1"/>
          </p:cNvSpPr>
          <p:nvPr>
            <p:ph type="title"/>
          </p:nvPr>
        </p:nvSpPr>
        <p:spPr/>
        <p:txBody>
          <a:bodyPr/>
          <a:lstStyle/>
          <a:p>
            <a:r>
              <a:rPr kumimoji="0" lang="el-GR" sz="36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Εννέα βασικές κατηγορίες που εμπίπτουν τα γυναικεία στερεότυπα</a:t>
            </a:r>
            <a:endParaRPr lang="el-GR" dirty="0"/>
          </a:p>
        </p:txBody>
      </p:sp>
      <p:sp>
        <p:nvSpPr>
          <p:cNvPr id="3" name="Θέση περιεχομένου 2">
            <a:extLst>
              <a:ext uri="{FF2B5EF4-FFF2-40B4-BE49-F238E27FC236}">
                <a16:creationId xmlns:a16="http://schemas.microsoft.com/office/drawing/2014/main" id="{2AB7F734-0F13-4783-850F-D09EBA6CE5E7}"/>
              </a:ext>
            </a:extLst>
          </p:cNvPr>
          <p:cNvSpPr>
            <a:spLocks noGrp="1"/>
          </p:cNvSpPr>
          <p:nvPr>
            <p:ph idx="1"/>
          </p:nvPr>
        </p:nvSpPr>
        <p:spPr>
          <a:xfrm>
            <a:off x="2589212" y="1782147"/>
            <a:ext cx="8915400" cy="5075853"/>
          </a:xfrm>
        </p:spPr>
        <p:txBody>
          <a:bodyPr/>
          <a:lstStyle/>
          <a:p>
            <a:pPr marL="0" indent="0">
              <a:buNone/>
            </a:pPr>
            <a:r>
              <a:rPr lang="el-GR" dirty="0"/>
              <a:t>6. Προσανατολισμός στην καριέρα</a:t>
            </a:r>
          </a:p>
          <a:p>
            <a:r>
              <a:rPr lang="el-GR" dirty="0"/>
              <a:t>Επαγγελματικοί ρόλοι/ ασχολίες</a:t>
            </a:r>
          </a:p>
          <a:p>
            <a:r>
              <a:rPr lang="el-GR" dirty="0"/>
              <a:t>Ψυχαγωγικοί ρόλοι </a:t>
            </a:r>
          </a:p>
          <a:p>
            <a:r>
              <a:rPr lang="el-GR" dirty="0"/>
              <a:t>Μη επαγγελματικοί ρόλοι</a:t>
            </a:r>
          </a:p>
          <a:p>
            <a:r>
              <a:rPr lang="en-US" dirty="0"/>
              <a:t>Blue Collar </a:t>
            </a:r>
          </a:p>
          <a:p>
            <a:pPr marL="0" indent="0">
              <a:buNone/>
            </a:pPr>
            <a:r>
              <a:rPr lang="en-US" dirty="0"/>
              <a:t>7. </a:t>
            </a:r>
            <a:r>
              <a:rPr lang="el-GR" dirty="0"/>
              <a:t>Φωνή αυθεντίας </a:t>
            </a:r>
          </a:p>
          <a:p>
            <a:r>
              <a:rPr lang="el-GR" dirty="0"/>
              <a:t>Η ειδικός</a:t>
            </a:r>
          </a:p>
          <a:p>
            <a:r>
              <a:rPr lang="el-GR" dirty="0"/>
              <a:t>Η διασημότητα</a:t>
            </a:r>
          </a:p>
          <a:p>
            <a:pPr marL="0" indent="0">
              <a:buNone/>
            </a:pPr>
            <a:r>
              <a:rPr lang="el-GR" dirty="0"/>
              <a:t>8.Ουδετερότητα</a:t>
            </a:r>
          </a:p>
          <a:p>
            <a:r>
              <a:rPr lang="el-GR" dirty="0"/>
              <a:t>Η γυναίκα παρουσιάζεται ίση με τον άνδρα </a:t>
            </a:r>
          </a:p>
          <a:p>
            <a:pPr marL="0" indent="0">
              <a:buNone/>
            </a:pPr>
            <a:r>
              <a:rPr lang="el-GR" dirty="0"/>
              <a:t>9. Κανένα από τις παραπάνω κατηγορίες</a:t>
            </a:r>
          </a:p>
          <a:p>
            <a:pPr marL="0" indent="0">
              <a:buNone/>
            </a:pPr>
            <a:endParaRPr lang="el-GR" dirty="0"/>
          </a:p>
        </p:txBody>
      </p:sp>
    </p:spTree>
    <p:extLst>
      <p:ext uri="{BB962C8B-B14F-4D97-AF65-F5344CB8AC3E}">
        <p14:creationId xmlns:p14="http://schemas.microsoft.com/office/powerpoint/2010/main" val="28997693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B978556-121E-4E2D-A956-74FB469FD8D7}"/>
              </a:ext>
            </a:extLst>
          </p:cNvPr>
          <p:cNvSpPr>
            <a:spLocks noGrp="1"/>
          </p:cNvSpPr>
          <p:nvPr>
            <p:ph type="title"/>
          </p:nvPr>
        </p:nvSpPr>
        <p:spPr/>
        <p:txBody>
          <a:bodyPr/>
          <a:lstStyle/>
          <a:p>
            <a:r>
              <a:rPr lang="el-GR" dirty="0"/>
              <a:t>Ανδρικά στερεότυπα στη διαφήμιση </a:t>
            </a:r>
          </a:p>
        </p:txBody>
      </p:sp>
      <p:sp>
        <p:nvSpPr>
          <p:cNvPr id="3" name="Θέση περιεχομένου 2">
            <a:extLst>
              <a:ext uri="{FF2B5EF4-FFF2-40B4-BE49-F238E27FC236}">
                <a16:creationId xmlns:a16="http://schemas.microsoft.com/office/drawing/2014/main" id="{F549A3F6-9618-49D7-8EA8-6D931CAFA598}"/>
              </a:ext>
            </a:extLst>
          </p:cNvPr>
          <p:cNvSpPr>
            <a:spLocks noGrp="1"/>
          </p:cNvSpPr>
          <p:nvPr>
            <p:ph idx="1"/>
          </p:nvPr>
        </p:nvSpPr>
        <p:spPr/>
        <p:txBody>
          <a:bodyPr/>
          <a:lstStyle/>
          <a:p>
            <a:r>
              <a:rPr lang="el-GR" dirty="0"/>
              <a:t>Η έρευνα σε σχέση με τον αρσενικό ρόλο είναι πολύ λιγότερο εφαρμοσμένη σε σχέση με τον γυναικείο. Οι περισσότερες έρευνες είτε αναλύουν τον ρόλο των γυναικών στη διαφήμιση είτε συγκρίνουν τον ρόλο των ανδρών και των γυναικών.</a:t>
            </a:r>
          </a:p>
          <a:p>
            <a:r>
              <a:rPr lang="el-GR" dirty="0"/>
              <a:t>Αυτές οι τάσεις στην βιβλιογραφία έχουν αποδοθεί κυρίως στην επικρατούσα πεποίθηση ότι οι γυναικείες απεικονίσεις έχουν μεγαλύτερη ανάγκη αλλαγής, αλλά και το γεγονός ότι ο ρόλος των γυναικών στην κοινωνία μεταβάλλεται συνεχώς ( </a:t>
            </a:r>
            <a:r>
              <a:rPr lang="en-US" dirty="0"/>
              <a:t>Gentry &amp; Harrison, 2010).</a:t>
            </a:r>
            <a:endParaRPr lang="el-GR" dirty="0"/>
          </a:p>
        </p:txBody>
      </p:sp>
    </p:spTree>
    <p:extLst>
      <p:ext uri="{BB962C8B-B14F-4D97-AF65-F5344CB8AC3E}">
        <p14:creationId xmlns:p14="http://schemas.microsoft.com/office/powerpoint/2010/main" val="42504247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6B84A1-8A4C-4A92-8F97-43AFB5E5CF31}"/>
              </a:ext>
            </a:extLst>
          </p:cNvPr>
          <p:cNvSpPr>
            <a:spLocks noGrp="1"/>
          </p:cNvSpPr>
          <p:nvPr>
            <p:ph type="title"/>
          </p:nvPr>
        </p:nvSpPr>
        <p:spPr/>
        <p:txBody>
          <a:bodyPr/>
          <a:lstStyle/>
          <a:p>
            <a:r>
              <a:rPr kumimoji="0" lang="el-GR" sz="36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Ανδρικά στερεότυπα στη διαφήμιση </a:t>
            </a:r>
            <a:endParaRPr lang="el-GR" dirty="0"/>
          </a:p>
        </p:txBody>
      </p:sp>
      <p:sp>
        <p:nvSpPr>
          <p:cNvPr id="3" name="Θέση περιεχομένου 2">
            <a:extLst>
              <a:ext uri="{FF2B5EF4-FFF2-40B4-BE49-F238E27FC236}">
                <a16:creationId xmlns:a16="http://schemas.microsoft.com/office/drawing/2014/main" id="{4A71FBFF-D890-47A8-B2A2-099EFFC02B47}"/>
              </a:ext>
            </a:extLst>
          </p:cNvPr>
          <p:cNvSpPr>
            <a:spLocks noGrp="1"/>
          </p:cNvSpPr>
          <p:nvPr>
            <p:ph idx="1"/>
          </p:nvPr>
        </p:nvSpPr>
        <p:spPr/>
        <p:txBody>
          <a:bodyPr/>
          <a:lstStyle/>
          <a:p>
            <a:r>
              <a:rPr lang="el-GR" dirty="0"/>
              <a:t>Οι αναπαραστάσεις των ανδρών στις διαφημίσεις είναι κυρίως σε επαγγελματικούς/ μη- επαγγελματικούς ρόλους (</a:t>
            </a:r>
            <a:r>
              <a:rPr lang="en-US" dirty="0" err="1"/>
              <a:t>Wolheter</a:t>
            </a:r>
            <a:r>
              <a:rPr lang="en-US" dirty="0"/>
              <a:t> &amp; Lammers, 1980) </a:t>
            </a:r>
            <a:r>
              <a:rPr lang="el-GR" dirty="0"/>
              <a:t>και σε στερεότυπα σχετικά με τα φυσικά χαρακτηριστικά (</a:t>
            </a:r>
            <a:r>
              <a:rPr lang="en-US" dirty="0"/>
              <a:t>Kolbe &amp; Albanese, 1996)</a:t>
            </a:r>
          </a:p>
          <a:p>
            <a:r>
              <a:rPr lang="el-GR" dirty="0"/>
              <a:t>Οι άνδρες απεικονίζονται συνήθως ως ανεξάρτητοι και αυτόνομοι. Οι απεικονίσεις των ανδρών δίνουν επίσης έμφαση στην εξωτερική εμφάνιση και τη σωματική διάπλαση που χαρακτηρίζεται από </a:t>
            </a:r>
            <a:r>
              <a:rPr lang="el-GR" dirty="0" err="1"/>
              <a:t>μυϊκότητα</a:t>
            </a:r>
            <a:r>
              <a:rPr lang="el-GR" dirty="0"/>
              <a:t> </a:t>
            </a:r>
            <a:r>
              <a:rPr lang="en-US" dirty="0"/>
              <a:t>(</a:t>
            </a:r>
            <a:r>
              <a:rPr lang="en-US" dirty="0" err="1"/>
              <a:t>Hatzithomaw</a:t>
            </a:r>
            <a:r>
              <a:rPr lang="en-US" dirty="0"/>
              <a:t> et al, 2016)</a:t>
            </a:r>
          </a:p>
          <a:p>
            <a:r>
              <a:rPr lang="el-GR" dirty="0"/>
              <a:t>Επίσης οι μελέτες που έχουν πραγματοποιηθεί μελετώντας συνδυαστικά το ανδρικό και το γυναικείο ρόλο στη διαφήμιση έχουν δείξει ότι οι άνδρες απεικονίζονται σε επαγγελματικούς ρόλους και ως υψηλά στελέχη σε εταιρείες </a:t>
            </a:r>
            <a:r>
              <a:rPr lang="en-US" dirty="0"/>
              <a:t> (Klassen et al. 1993)</a:t>
            </a:r>
            <a:r>
              <a:rPr lang="el-GR" dirty="0"/>
              <a:t>    </a:t>
            </a:r>
          </a:p>
        </p:txBody>
      </p:sp>
    </p:spTree>
    <p:extLst>
      <p:ext uri="{BB962C8B-B14F-4D97-AF65-F5344CB8AC3E}">
        <p14:creationId xmlns:p14="http://schemas.microsoft.com/office/powerpoint/2010/main" val="27525427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86271E7-FC09-4ECC-851C-610FC4EC75EF}"/>
              </a:ext>
            </a:extLst>
          </p:cNvPr>
          <p:cNvSpPr>
            <a:spLocks noGrp="1"/>
          </p:cNvSpPr>
          <p:nvPr>
            <p:ph type="title"/>
          </p:nvPr>
        </p:nvSpPr>
        <p:spPr>
          <a:xfrm>
            <a:off x="2471627" y="54942"/>
            <a:ext cx="8911687" cy="1391302"/>
          </a:xfrm>
        </p:spPr>
        <p:txBody>
          <a:bodyPr>
            <a:normAutofit fontScale="90000"/>
          </a:bodyPr>
          <a:lstStyle/>
          <a:p>
            <a:r>
              <a:rPr kumimoji="0" lang="el-GR" sz="24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Έντεκα βασικές κατηγορίες που εμπίπτουν τα </a:t>
            </a:r>
            <a:r>
              <a:rPr kumimoji="0" lang="el-GR" sz="2400" b="0" i="0" u="none" strike="noStrike" kern="1200" cap="none" spc="0" normalizeH="0" baseline="0" noProof="0" dirty="0" err="1">
                <a:ln>
                  <a:noFill/>
                </a:ln>
                <a:solidFill>
                  <a:prstClr val="black">
                    <a:lumMod val="85000"/>
                    <a:lumOff val="15000"/>
                  </a:prstClr>
                </a:solidFill>
                <a:effectLst/>
                <a:uLnTx/>
                <a:uFillTx/>
                <a:latin typeface="Century Gothic" panose="020B0502020202020204"/>
                <a:ea typeface="+mj-ea"/>
                <a:cs typeface="+mj-cs"/>
              </a:rPr>
              <a:t>ανδρικα</a:t>
            </a:r>
            <a:r>
              <a:rPr kumimoji="0" lang="el-GR" sz="24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 στερεότυπα</a:t>
            </a:r>
            <a:br>
              <a:rPr kumimoji="0" lang="el-GR" sz="24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br>
            <a:r>
              <a:rPr kumimoji="0" lang="el-GR" sz="24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πηγή</a:t>
            </a:r>
            <a:r>
              <a:rPr kumimoji="0" lang="en-US" sz="24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 </a:t>
            </a:r>
            <a:r>
              <a:rPr kumimoji="0" lang="en-US" sz="2400" b="0" i="0" u="none" strike="noStrike" kern="1200" cap="none" spc="0" normalizeH="0" baseline="0" noProof="0" dirty="0" err="1">
                <a:ln>
                  <a:noFill/>
                </a:ln>
                <a:solidFill>
                  <a:prstClr val="black">
                    <a:lumMod val="85000"/>
                    <a:lumOff val="15000"/>
                  </a:prstClr>
                </a:solidFill>
                <a:effectLst/>
                <a:uLnTx/>
                <a:uFillTx/>
                <a:latin typeface="Century Gothic" panose="020B0502020202020204"/>
                <a:ea typeface="+mj-ea"/>
                <a:cs typeface="+mj-cs"/>
              </a:rPr>
              <a:t>Zotos</a:t>
            </a:r>
            <a:r>
              <a:rPr kumimoji="0" lang="en-US" sz="24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 &amp; </a:t>
            </a:r>
            <a:r>
              <a:rPr kumimoji="0" lang="en-US" sz="2400" b="0" i="0" u="none" strike="noStrike" kern="1200" cap="none" spc="0" normalizeH="0" baseline="0" noProof="0" dirty="0" err="1">
                <a:ln>
                  <a:noFill/>
                </a:ln>
                <a:solidFill>
                  <a:prstClr val="black">
                    <a:lumMod val="85000"/>
                    <a:lumOff val="15000"/>
                  </a:prstClr>
                </a:solidFill>
                <a:effectLst/>
                <a:uLnTx/>
                <a:uFillTx/>
                <a:latin typeface="Century Gothic" panose="020B0502020202020204"/>
                <a:ea typeface="+mj-ea"/>
                <a:cs typeface="+mj-cs"/>
              </a:rPr>
              <a:t>Lysonski</a:t>
            </a:r>
            <a:r>
              <a:rPr kumimoji="0" lang="en-US" sz="24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 1994, </a:t>
            </a:r>
            <a:r>
              <a:rPr kumimoji="0" lang="en-US" sz="2400" b="0" i="0" u="none" strike="noStrike" kern="1200" cap="none" spc="0" normalizeH="0" baseline="0" noProof="0" dirty="0" err="1">
                <a:ln>
                  <a:noFill/>
                </a:ln>
                <a:solidFill>
                  <a:prstClr val="black">
                    <a:lumMod val="85000"/>
                    <a:lumOff val="15000"/>
                  </a:prstClr>
                </a:solidFill>
                <a:effectLst/>
                <a:uLnTx/>
                <a:uFillTx/>
                <a:latin typeface="Century Gothic" panose="020B0502020202020204"/>
                <a:ea typeface="+mj-ea"/>
                <a:cs typeface="+mj-cs"/>
              </a:rPr>
              <a:t>Plakoyiannaki</a:t>
            </a:r>
            <a:r>
              <a:rPr kumimoji="0" lang="en-US" sz="24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 &amp; </a:t>
            </a:r>
            <a:r>
              <a:rPr kumimoji="0" lang="en-US" sz="2400" b="0" i="0" u="none" strike="noStrike" kern="1200" cap="none" spc="0" normalizeH="0" baseline="0" noProof="0" dirty="0" err="1">
                <a:ln>
                  <a:noFill/>
                </a:ln>
                <a:solidFill>
                  <a:prstClr val="black">
                    <a:lumMod val="85000"/>
                    <a:lumOff val="15000"/>
                  </a:prstClr>
                </a:solidFill>
                <a:effectLst/>
                <a:uLnTx/>
                <a:uFillTx/>
                <a:latin typeface="Century Gothic" panose="020B0502020202020204"/>
                <a:ea typeface="+mj-ea"/>
                <a:cs typeface="+mj-cs"/>
              </a:rPr>
              <a:t>Zotos</a:t>
            </a:r>
            <a:r>
              <a:rPr kumimoji="0" lang="en-US" sz="24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(2009), </a:t>
            </a:r>
            <a:r>
              <a:rPr kumimoji="0" lang="en-US" sz="2400" b="0" i="0" u="none" strike="noStrike" kern="1200" cap="none" spc="0" normalizeH="0" baseline="0" noProof="0" dirty="0" err="1">
                <a:ln>
                  <a:noFill/>
                </a:ln>
                <a:solidFill>
                  <a:prstClr val="black">
                    <a:lumMod val="85000"/>
                    <a:lumOff val="15000"/>
                  </a:prstClr>
                </a:solidFill>
                <a:effectLst/>
                <a:uLnTx/>
                <a:uFillTx/>
                <a:latin typeface="Century Gothic" panose="020B0502020202020204"/>
                <a:ea typeface="+mj-ea"/>
                <a:cs typeface="+mj-cs"/>
              </a:rPr>
              <a:t>Zotos</a:t>
            </a:r>
            <a:r>
              <a:rPr kumimoji="0" lang="en-US" sz="24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 &amp; </a:t>
            </a:r>
            <a:r>
              <a:rPr kumimoji="0" lang="en-US" sz="2400" b="0" i="0" u="none" strike="noStrike" kern="1200" cap="none" spc="0" normalizeH="0" baseline="0" noProof="0" dirty="0" err="1">
                <a:ln>
                  <a:noFill/>
                </a:ln>
                <a:solidFill>
                  <a:prstClr val="black">
                    <a:lumMod val="85000"/>
                    <a:lumOff val="15000"/>
                  </a:prstClr>
                </a:solidFill>
                <a:effectLst/>
                <a:uLnTx/>
                <a:uFillTx/>
                <a:latin typeface="Century Gothic" panose="020B0502020202020204"/>
                <a:ea typeface="+mj-ea"/>
                <a:cs typeface="+mj-cs"/>
              </a:rPr>
              <a:t>Tsichla</a:t>
            </a:r>
            <a:r>
              <a:rPr kumimoji="0" lang="en-US" sz="24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 2014, </a:t>
            </a:r>
            <a:r>
              <a:rPr kumimoji="0" lang="en-US" sz="2400" b="0" i="0" u="none" strike="noStrike" kern="1200" cap="none" spc="0" normalizeH="0" baseline="0" noProof="0" dirty="0" err="1">
                <a:ln>
                  <a:noFill/>
                </a:ln>
                <a:solidFill>
                  <a:prstClr val="black">
                    <a:lumMod val="85000"/>
                    <a:lumOff val="15000"/>
                  </a:prstClr>
                </a:solidFill>
                <a:effectLst/>
                <a:uLnTx/>
                <a:uFillTx/>
                <a:latin typeface="Century Gothic" panose="020B0502020202020204"/>
                <a:ea typeface="+mj-ea"/>
                <a:cs typeface="+mj-cs"/>
              </a:rPr>
              <a:t>Hatzithomas</a:t>
            </a:r>
            <a:r>
              <a:rPr kumimoji="0" lang="en-US" sz="24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 et al, 2016</a:t>
            </a:r>
            <a:endParaRPr lang="el-GR" dirty="0"/>
          </a:p>
        </p:txBody>
      </p:sp>
      <p:sp>
        <p:nvSpPr>
          <p:cNvPr id="3" name="Θέση περιεχομένου 2">
            <a:extLst>
              <a:ext uri="{FF2B5EF4-FFF2-40B4-BE49-F238E27FC236}">
                <a16:creationId xmlns:a16="http://schemas.microsoft.com/office/drawing/2014/main" id="{EA1B1BC0-A7C7-43C7-A27A-C6FA652FCF3F}"/>
              </a:ext>
            </a:extLst>
          </p:cNvPr>
          <p:cNvSpPr>
            <a:spLocks noGrp="1"/>
          </p:cNvSpPr>
          <p:nvPr>
            <p:ph idx="1"/>
          </p:nvPr>
        </p:nvSpPr>
        <p:spPr>
          <a:xfrm>
            <a:off x="2645196" y="1642188"/>
            <a:ext cx="8915400" cy="5496772"/>
          </a:xfrm>
        </p:spPr>
        <p:txBody>
          <a:bodyPr>
            <a:normAutofit lnSpcReduction="10000"/>
          </a:bodyPr>
          <a:lstStyle/>
          <a:p>
            <a:pPr>
              <a:buFont typeface="+mj-lt"/>
              <a:buAutoNum type="arabicPeriod"/>
            </a:pPr>
            <a:r>
              <a:rPr lang="el-GR" dirty="0"/>
              <a:t>Σεξουαλικό αντικείμενο</a:t>
            </a:r>
          </a:p>
          <a:p>
            <a:r>
              <a:rPr lang="en-US" dirty="0"/>
              <a:t>Machoman </a:t>
            </a:r>
          </a:p>
          <a:p>
            <a:r>
              <a:rPr lang="en-US" dirty="0"/>
              <a:t>Womanizer (</a:t>
            </a:r>
            <a:r>
              <a:rPr lang="el-GR" dirty="0"/>
              <a:t>πχ ελκυστικό σώμα, εξωτερική εμφάνιση, αναζήτηση γυναίκας</a:t>
            </a:r>
          </a:p>
          <a:p>
            <a:pPr marL="0" indent="0">
              <a:buNone/>
            </a:pPr>
            <a:r>
              <a:rPr lang="el-GR" dirty="0"/>
              <a:t>2. Κυριαρχία έναντι των γυναικών</a:t>
            </a:r>
          </a:p>
          <a:p>
            <a:r>
              <a:rPr lang="el-GR" dirty="0"/>
              <a:t>Ο άνδρας προστατεύει τη γυναίκα</a:t>
            </a:r>
          </a:p>
          <a:p>
            <a:r>
              <a:rPr lang="el-GR" dirty="0"/>
              <a:t>Ο άνδρας έχει τον έλεγχο </a:t>
            </a:r>
          </a:p>
          <a:p>
            <a:r>
              <a:rPr lang="el-GR" dirty="0"/>
              <a:t>Ο άνδρας προσφέρει καθησύχαση / επιβεβαίωση στη γυναίκα</a:t>
            </a:r>
          </a:p>
          <a:p>
            <a:pPr marL="0" indent="0">
              <a:buNone/>
            </a:pPr>
            <a:r>
              <a:rPr lang="el-GR" dirty="0"/>
              <a:t>3. Εικόνα εξουσίας/ αυθεντίας </a:t>
            </a:r>
          </a:p>
          <a:p>
            <a:r>
              <a:rPr lang="el-GR" dirty="0"/>
              <a:t>Ο ειδικός </a:t>
            </a:r>
          </a:p>
          <a:p>
            <a:r>
              <a:rPr lang="en-US" dirty="0"/>
              <a:t>Celebrity</a:t>
            </a:r>
          </a:p>
          <a:p>
            <a:r>
              <a:rPr lang="el-GR" dirty="0"/>
              <a:t>Φωνή αυθεντίας</a:t>
            </a:r>
          </a:p>
          <a:p>
            <a:pPr marL="0" indent="0">
              <a:buNone/>
            </a:pPr>
            <a:r>
              <a:rPr lang="el-GR" dirty="0"/>
              <a:t>4. Οικογενειάρχης</a:t>
            </a:r>
          </a:p>
          <a:p>
            <a:r>
              <a:rPr lang="el-GR" dirty="0"/>
              <a:t>Δραστηριότητες στο σπίτι</a:t>
            </a:r>
          </a:p>
          <a:p>
            <a:r>
              <a:rPr lang="el-GR" dirty="0"/>
              <a:t>Συμβατικές δραστηριότητες</a:t>
            </a:r>
          </a:p>
          <a:p>
            <a:pPr marL="0" indent="0">
              <a:buNone/>
            </a:pPr>
            <a:endParaRPr lang="en-US" dirty="0"/>
          </a:p>
          <a:p>
            <a:endParaRPr lang="el-GR" dirty="0"/>
          </a:p>
        </p:txBody>
      </p:sp>
    </p:spTree>
    <p:extLst>
      <p:ext uri="{BB962C8B-B14F-4D97-AF65-F5344CB8AC3E}">
        <p14:creationId xmlns:p14="http://schemas.microsoft.com/office/powerpoint/2010/main" val="28054771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37C885E-01D2-4DBE-AF99-6279730996AD}"/>
              </a:ext>
            </a:extLst>
          </p:cNvPr>
          <p:cNvSpPr>
            <a:spLocks noGrp="1"/>
          </p:cNvSpPr>
          <p:nvPr>
            <p:ph type="title"/>
          </p:nvPr>
        </p:nvSpPr>
        <p:spPr>
          <a:xfrm>
            <a:off x="2592925" y="121298"/>
            <a:ext cx="8911687" cy="825480"/>
          </a:xfrm>
        </p:spPr>
        <p:txBody>
          <a:bodyPr/>
          <a:lstStyle/>
          <a:p>
            <a:r>
              <a:rPr lang="el-GR" sz="2200" dirty="0">
                <a:solidFill>
                  <a:prstClr val="black">
                    <a:lumMod val="85000"/>
                    <a:lumOff val="15000"/>
                  </a:prstClr>
                </a:solidFill>
                <a:latin typeface="Century Gothic" panose="020B0502020202020204"/>
              </a:rPr>
              <a:t>Έντεκα</a:t>
            </a:r>
            <a:r>
              <a:rPr kumimoji="0" lang="el-GR" sz="22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 βασικές κατηγορίες που εμπίπτουν τα ανδρικά στερεότυπα</a:t>
            </a:r>
            <a:endParaRPr lang="el-GR" dirty="0"/>
          </a:p>
        </p:txBody>
      </p:sp>
      <p:sp>
        <p:nvSpPr>
          <p:cNvPr id="3" name="Θέση περιεχομένου 2">
            <a:extLst>
              <a:ext uri="{FF2B5EF4-FFF2-40B4-BE49-F238E27FC236}">
                <a16:creationId xmlns:a16="http://schemas.microsoft.com/office/drawing/2014/main" id="{963FCA18-1915-49C5-9C26-9E46A350B3B8}"/>
              </a:ext>
            </a:extLst>
          </p:cNvPr>
          <p:cNvSpPr>
            <a:spLocks noGrp="1"/>
          </p:cNvSpPr>
          <p:nvPr>
            <p:ph idx="1"/>
          </p:nvPr>
        </p:nvSpPr>
        <p:spPr>
          <a:xfrm>
            <a:off x="2589212" y="1045029"/>
            <a:ext cx="8915400" cy="5812971"/>
          </a:xfrm>
        </p:spPr>
        <p:txBody>
          <a:bodyPr/>
          <a:lstStyle/>
          <a:p>
            <a:pPr marL="0" indent="0">
              <a:buNone/>
            </a:pPr>
            <a:r>
              <a:rPr lang="el-GR" dirty="0"/>
              <a:t>5. Απογοητευμένος </a:t>
            </a:r>
          </a:p>
          <a:p>
            <a:r>
              <a:rPr lang="el-GR" dirty="0"/>
              <a:t>Απογοήτευση στο χώρο εργασίας </a:t>
            </a:r>
          </a:p>
          <a:p>
            <a:r>
              <a:rPr lang="el-GR" dirty="0"/>
              <a:t>Απογοήτευση στη ζωή</a:t>
            </a:r>
          </a:p>
          <a:p>
            <a:pPr marL="0" indent="0">
              <a:buNone/>
            </a:pPr>
            <a:r>
              <a:rPr lang="el-GR" dirty="0"/>
              <a:t>6. Δραστηριότητες και ζωή εκτός σπιτιού</a:t>
            </a:r>
          </a:p>
          <a:p>
            <a:r>
              <a:rPr lang="el-GR" dirty="0"/>
              <a:t>Ανησυχία σχετικά με τις δικές του ανάγκες </a:t>
            </a:r>
          </a:p>
          <a:p>
            <a:r>
              <a:rPr lang="el-GR" dirty="0"/>
              <a:t>Εμπλοκή σε δραστηριότητες και σπορ</a:t>
            </a:r>
          </a:p>
          <a:p>
            <a:r>
              <a:rPr lang="el-GR" dirty="0"/>
              <a:t>Αναζήτηση ικανοποίησης έξω από το σπίτι </a:t>
            </a:r>
          </a:p>
          <a:p>
            <a:pPr marL="0" indent="0">
              <a:buNone/>
            </a:pPr>
            <a:r>
              <a:rPr lang="el-GR" dirty="0"/>
              <a:t>6. Προσανατολισμός στην καριέρα</a:t>
            </a:r>
          </a:p>
          <a:p>
            <a:pPr marL="0" indent="0">
              <a:buNone/>
            </a:pPr>
            <a:r>
              <a:rPr lang="el-GR" dirty="0"/>
              <a:t>7. Μη παραδοσιακοί ρόλοι</a:t>
            </a:r>
          </a:p>
          <a:p>
            <a:r>
              <a:rPr lang="el-GR" dirty="0"/>
              <a:t>Πχ πλύσιμο των πιάτων, ενασχόληση με τα παιδιά</a:t>
            </a:r>
          </a:p>
          <a:p>
            <a:pPr marL="0" indent="0">
              <a:buNone/>
            </a:pPr>
            <a:r>
              <a:rPr lang="el-GR" dirty="0"/>
              <a:t>8. Ηττημένος/ αποτυχημένος </a:t>
            </a:r>
          </a:p>
          <a:p>
            <a:r>
              <a:rPr lang="el-GR" dirty="0"/>
              <a:t>Ταπεινωμένος συνήθως από γυναίκες</a:t>
            </a:r>
          </a:p>
          <a:p>
            <a:r>
              <a:rPr lang="el-GR" dirty="0"/>
              <a:t>Αποτυχία στην ζωή</a:t>
            </a:r>
          </a:p>
          <a:p>
            <a:pPr marL="0" indent="0">
              <a:buNone/>
            </a:pPr>
            <a:endParaRPr lang="el-GR" dirty="0"/>
          </a:p>
        </p:txBody>
      </p:sp>
    </p:spTree>
    <p:extLst>
      <p:ext uri="{BB962C8B-B14F-4D97-AF65-F5344CB8AC3E}">
        <p14:creationId xmlns:p14="http://schemas.microsoft.com/office/powerpoint/2010/main" val="533310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09D77C-6A16-4A66-BF0B-EAC150C82F8C}"/>
              </a:ext>
            </a:extLst>
          </p:cNvPr>
          <p:cNvSpPr>
            <a:spLocks noGrp="1"/>
          </p:cNvSpPr>
          <p:nvPr>
            <p:ph type="title"/>
          </p:nvPr>
        </p:nvSpPr>
        <p:spPr/>
        <p:txBody>
          <a:bodyPr/>
          <a:lstStyle/>
          <a:p>
            <a:r>
              <a:rPr kumimoji="0" lang="el-GR" sz="22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Έντεκα βασικές κατηγορίες που εμπίπτουν τα ανδρικά στερεότυπα</a:t>
            </a:r>
            <a:endParaRPr lang="el-GR" dirty="0"/>
          </a:p>
        </p:txBody>
      </p:sp>
      <p:sp>
        <p:nvSpPr>
          <p:cNvPr id="3" name="Θέση περιεχομένου 2">
            <a:extLst>
              <a:ext uri="{FF2B5EF4-FFF2-40B4-BE49-F238E27FC236}">
                <a16:creationId xmlns:a16="http://schemas.microsoft.com/office/drawing/2014/main" id="{D83CCF5B-AE1E-441A-ACA2-2A916A4B35C8}"/>
              </a:ext>
            </a:extLst>
          </p:cNvPr>
          <p:cNvSpPr>
            <a:spLocks noGrp="1"/>
          </p:cNvSpPr>
          <p:nvPr>
            <p:ph idx="1"/>
          </p:nvPr>
        </p:nvSpPr>
        <p:spPr/>
        <p:txBody>
          <a:bodyPr/>
          <a:lstStyle/>
          <a:p>
            <a:pPr marL="0" indent="0">
              <a:buNone/>
            </a:pPr>
            <a:r>
              <a:rPr lang="el-GR" dirty="0"/>
              <a:t>9. Ουδετερότητα</a:t>
            </a:r>
          </a:p>
          <a:p>
            <a:r>
              <a:rPr lang="el-GR" dirty="0"/>
              <a:t> Ο άνδρας παρουσιάζεται ίσος με τη γυναίκα</a:t>
            </a:r>
          </a:p>
          <a:p>
            <a:pPr marL="0" indent="0">
              <a:buNone/>
            </a:pPr>
            <a:r>
              <a:rPr lang="el-GR" dirty="0"/>
              <a:t>10. Κανένα από τα παραπάνω</a:t>
            </a:r>
          </a:p>
          <a:p>
            <a:r>
              <a:rPr lang="el-GR" dirty="0"/>
              <a:t>Καμία από τις παραπάνω κατηγορίες</a:t>
            </a:r>
          </a:p>
        </p:txBody>
      </p:sp>
    </p:spTree>
    <p:extLst>
      <p:ext uri="{BB962C8B-B14F-4D97-AF65-F5344CB8AC3E}">
        <p14:creationId xmlns:p14="http://schemas.microsoft.com/office/powerpoint/2010/main" val="14609766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38BC0EE-4A04-46FE-A5A8-783C69CFFFC5}"/>
              </a:ext>
            </a:extLst>
          </p:cNvPr>
          <p:cNvSpPr>
            <a:spLocks noGrp="1"/>
          </p:cNvSpPr>
          <p:nvPr>
            <p:ph type="title"/>
          </p:nvPr>
        </p:nvSpPr>
        <p:spPr/>
        <p:txBody>
          <a:bodyPr/>
          <a:lstStyle/>
          <a:p>
            <a:r>
              <a:rPr lang="el-GR" dirty="0"/>
              <a:t>Βιβλιογραφία </a:t>
            </a:r>
          </a:p>
        </p:txBody>
      </p:sp>
      <p:sp>
        <p:nvSpPr>
          <p:cNvPr id="3" name="Θέση περιεχομένου 2">
            <a:extLst>
              <a:ext uri="{FF2B5EF4-FFF2-40B4-BE49-F238E27FC236}">
                <a16:creationId xmlns:a16="http://schemas.microsoft.com/office/drawing/2014/main" id="{A730F1F8-A555-4001-8F85-F62D9ED4D8BD}"/>
              </a:ext>
            </a:extLst>
          </p:cNvPr>
          <p:cNvSpPr>
            <a:spLocks noGrp="1"/>
          </p:cNvSpPr>
          <p:nvPr>
            <p:ph idx="1"/>
          </p:nvPr>
        </p:nvSpPr>
        <p:spPr>
          <a:xfrm>
            <a:off x="2589212" y="2133599"/>
            <a:ext cx="8915400" cy="4649755"/>
          </a:xfrm>
        </p:spPr>
        <p:txBody>
          <a:bodyPr>
            <a:normAutofit fontScale="85000" lnSpcReduction="10000"/>
          </a:bodyPr>
          <a:lstStyle/>
          <a:p>
            <a:r>
              <a:rPr lang="el-GR" dirty="0"/>
              <a:t>Βιβλιογραφία </a:t>
            </a:r>
          </a:p>
          <a:p>
            <a:r>
              <a:rPr lang="el-GR" dirty="0" err="1"/>
              <a:t>Δεκαβάλλα</a:t>
            </a:r>
            <a:r>
              <a:rPr lang="el-GR" dirty="0"/>
              <a:t> Μ.(2018), Ανισότητες και κοινωνικά στερεότυπα στη γυναικεία εργασία στην Ελλάδα, Διπλωματική εργασία, Πανεπιστήμιο Δυτικής Αττικής, Πειραιάς</a:t>
            </a:r>
          </a:p>
          <a:p>
            <a:r>
              <a:rPr lang="el-GR" dirty="0"/>
              <a:t> </a:t>
            </a:r>
            <a:r>
              <a:rPr lang="el-GR" dirty="0" err="1"/>
              <a:t>Κογκίδου</a:t>
            </a:r>
            <a:r>
              <a:rPr lang="el-GR" dirty="0"/>
              <a:t> Δ. (2015). Το σχολείο ως </a:t>
            </a:r>
            <a:r>
              <a:rPr lang="el-GR" dirty="0" err="1"/>
              <a:t>πολιτισµικό</a:t>
            </a:r>
            <a:r>
              <a:rPr lang="el-GR" dirty="0"/>
              <a:t> πλαίσιο κατασκευής </a:t>
            </a:r>
            <a:r>
              <a:rPr lang="el-GR" dirty="0" err="1"/>
              <a:t>έµφυλων</a:t>
            </a:r>
            <a:r>
              <a:rPr lang="el-GR" dirty="0"/>
              <a:t> ταυτοτήτων και ως ένα </a:t>
            </a:r>
            <a:r>
              <a:rPr lang="el-GR" dirty="0" err="1"/>
              <a:t>προνοµιακό</a:t>
            </a:r>
            <a:r>
              <a:rPr lang="el-GR" dirty="0"/>
              <a:t> πεδίο για την άρση του </a:t>
            </a:r>
            <a:r>
              <a:rPr lang="el-GR" dirty="0" err="1"/>
              <a:t>σεξισµού</a:t>
            </a:r>
            <a:r>
              <a:rPr lang="el-GR" dirty="0"/>
              <a:t>, Θεσσαλονίκη</a:t>
            </a:r>
          </a:p>
          <a:p>
            <a:r>
              <a:rPr lang="el-GR" dirty="0" err="1"/>
              <a:t>Μηκωνιάτη</a:t>
            </a:r>
            <a:r>
              <a:rPr lang="el-GR" dirty="0"/>
              <a:t> Μ. (2021) ,</a:t>
            </a:r>
            <a:r>
              <a:rPr lang="el-GR" dirty="0" err="1"/>
              <a:t>Έμφυλα</a:t>
            </a:r>
            <a:r>
              <a:rPr lang="el-GR" dirty="0"/>
              <a:t> στερεότυπα στη διαφήμιση : Μια συγκριτική ανάλυση στις ΗΠΑ και την Ινδία. Διπλωματική εργασία για το ΔΠΜΣ στη Διοίκηση Επιχειρήσεων, Θεσσαλονίκη</a:t>
            </a:r>
          </a:p>
          <a:p>
            <a:r>
              <a:rPr lang="el-GR" dirty="0" err="1"/>
              <a:t>Μπρέγιαννη</a:t>
            </a:r>
            <a:r>
              <a:rPr lang="el-GR" dirty="0"/>
              <a:t> Κατερίνα, </a:t>
            </a:r>
            <a:r>
              <a:rPr lang="el-GR" dirty="0" err="1"/>
              <a:t>Έμφυλες</a:t>
            </a:r>
            <a:r>
              <a:rPr lang="el-GR" dirty="0"/>
              <a:t> ανισότητες και σεξισμός στη βιομηχανία των ΜΜΕ, </a:t>
            </a:r>
            <a:r>
              <a:rPr lang="el-GR" dirty="0">
                <a:hlinkClick r:id="rId2"/>
              </a:rPr>
              <a:t>https://www.avgi.gr/koinonia/277771_emfyles-anisotites-kai-sexismos-stibiomihania-ton-mme 66</a:t>
            </a:r>
            <a:r>
              <a:rPr lang="el-GR" dirty="0"/>
              <a:t>.</a:t>
            </a:r>
          </a:p>
          <a:p>
            <a:r>
              <a:rPr lang="el-GR" dirty="0" err="1"/>
              <a:t>Στυλίδου</a:t>
            </a:r>
            <a:r>
              <a:rPr lang="el-GR" dirty="0"/>
              <a:t> Ο. (2019), Μελέτη των Γυναικείων και Ανδρικών Στερεοτύπων στη διαφήμιση </a:t>
            </a:r>
            <a:r>
              <a:rPr lang="en-US" dirty="0"/>
              <a:t>: </a:t>
            </a:r>
            <a:r>
              <a:rPr lang="el-GR" dirty="0"/>
              <a:t>Μια διαπολιτισμική μελέτη στην Ελλάδα και στη Ρωσία, Διπλωματική Εργασία. </a:t>
            </a:r>
            <a:r>
              <a:rPr lang="el-GR" dirty="0" err="1"/>
              <a:t>Διατμηματικό</a:t>
            </a:r>
            <a:r>
              <a:rPr lang="el-GR" dirty="0"/>
              <a:t> Πρόγραμμα Μεταπτυχιακών Σπουδών στη </a:t>
            </a:r>
            <a:r>
              <a:rPr lang="el-GR"/>
              <a:t>Διοίκηση Επιχείρηση.</a:t>
            </a:r>
            <a:endParaRPr lang="el-GR" dirty="0"/>
          </a:p>
          <a:p>
            <a:r>
              <a:rPr lang="el-GR" dirty="0"/>
              <a:t> Χατζηθωμάς Λ. (2012). Γυναικεία και ανδρικά στερεότυπα στη διαφήμιση. Διαφορές μεταξύ ανδρών και γυναικών στον τρόπο επεξεργασίας της διαφήμισης. </a:t>
            </a:r>
          </a:p>
          <a:p>
            <a:endParaRPr lang="el-GR" dirty="0"/>
          </a:p>
        </p:txBody>
      </p:sp>
    </p:spTree>
    <p:extLst>
      <p:ext uri="{BB962C8B-B14F-4D97-AF65-F5344CB8AC3E}">
        <p14:creationId xmlns:p14="http://schemas.microsoft.com/office/powerpoint/2010/main" val="3120520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E4784C-C18F-49AE-9872-5D63EA489495}"/>
              </a:ext>
            </a:extLst>
          </p:cNvPr>
          <p:cNvSpPr>
            <a:spLocks noGrp="1"/>
          </p:cNvSpPr>
          <p:nvPr>
            <p:ph type="title"/>
          </p:nvPr>
        </p:nvSpPr>
        <p:spPr/>
        <p:txBody>
          <a:bodyPr/>
          <a:lstStyle/>
          <a:p>
            <a:r>
              <a:rPr lang="el-GR" dirty="0" err="1"/>
              <a:t>Έμφυλοι</a:t>
            </a:r>
            <a:r>
              <a:rPr lang="el-GR" dirty="0"/>
              <a:t> ρόλοι και διαφήμιση</a:t>
            </a:r>
          </a:p>
        </p:txBody>
      </p:sp>
      <p:sp>
        <p:nvSpPr>
          <p:cNvPr id="3" name="Θέση περιεχομένου 2">
            <a:extLst>
              <a:ext uri="{FF2B5EF4-FFF2-40B4-BE49-F238E27FC236}">
                <a16:creationId xmlns:a16="http://schemas.microsoft.com/office/drawing/2014/main" id="{431EBB48-BC32-4541-AFBD-A49F79C125A8}"/>
              </a:ext>
            </a:extLst>
          </p:cNvPr>
          <p:cNvSpPr>
            <a:spLocks noGrp="1"/>
          </p:cNvSpPr>
          <p:nvPr>
            <p:ph idx="1"/>
          </p:nvPr>
        </p:nvSpPr>
        <p:spPr/>
        <p:txBody>
          <a:bodyPr/>
          <a:lstStyle/>
          <a:p>
            <a:pPr marL="0" indent="0" algn="just">
              <a:buNone/>
            </a:pPr>
            <a:r>
              <a:rPr lang="el-GR" dirty="0"/>
              <a:t>Στις σύγχρονες μελέτες παρατηρούμε να παρουσιάζεται ένας συγκεκριμένος τύπος μπαμπάδων (αναφορικά με το ανδρικό φύλο). Μπαμπάδες τεμπέληδες, αδέξιοι ή εγωκεντρικοί </a:t>
            </a:r>
            <a:r>
              <a:rPr lang="en-US" dirty="0"/>
              <a:t>(Gulas, 2014). </a:t>
            </a:r>
            <a:r>
              <a:rPr lang="el-GR" dirty="0"/>
              <a:t>Χαρακτηριστικό παράδειγμα είναι ο </a:t>
            </a:r>
            <a:r>
              <a:rPr lang="en-US" dirty="0"/>
              <a:t>Homer Simpson </a:t>
            </a:r>
            <a:r>
              <a:rPr lang="el-GR" dirty="0"/>
              <a:t>στη σειρά </a:t>
            </a:r>
            <a:r>
              <a:rPr lang="en-US" dirty="0"/>
              <a:t>The Simpsons.</a:t>
            </a:r>
          </a:p>
          <a:p>
            <a:pPr marL="0" indent="0" algn="just">
              <a:buNone/>
            </a:pPr>
            <a:r>
              <a:rPr lang="el-GR" dirty="0"/>
              <a:t>Οι </a:t>
            </a:r>
            <a:r>
              <a:rPr lang="en-US" dirty="0" err="1"/>
              <a:t>Belkaoui</a:t>
            </a:r>
            <a:r>
              <a:rPr lang="en-US" dirty="0"/>
              <a:t> </a:t>
            </a:r>
            <a:r>
              <a:rPr lang="el-GR" dirty="0"/>
              <a:t>και </a:t>
            </a:r>
            <a:r>
              <a:rPr lang="en-US" dirty="0" err="1"/>
              <a:t>Belkaoui</a:t>
            </a:r>
            <a:r>
              <a:rPr lang="en-US" dirty="0"/>
              <a:t> </a:t>
            </a:r>
            <a:r>
              <a:rPr lang="el-GR" dirty="0"/>
              <a:t>το 1976 σε μελέτη τους παρουσιάζουν μια διαχρονική προοπτική της γυναίκας όσον αφορά τα </a:t>
            </a:r>
            <a:r>
              <a:rPr lang="el-GR" dirty="0" err="1"/>
              <a:t>έμφυλα</a:t>
            </a:r>
            <a:r>
              <a:rPr lang="el-GR" dirty="0"/>
              <a:t> στερεότυπα στον Τύπο κατά τη διάρκεια του 1958 έως το 1972 (</a:t>
            </a:r>
            <a:r>
              <a:rPr lang="el-GR" dirty="0" err="1"/>
              <a:t>Μηκωνιάτη</a:t>
            </a:r>
            <a:r>
              <a:rPr lang="el-GR" dirty="0"/>
              <a:t>, 2021). Τα ευρήματα της έρευνας μας δείχνουν πως οι παραδοσιακοί και διακοσμητικοί ρόλοι κατέχονται αποκλειστικά από το γυναικείο φύλο. </a:t>
            </a:r>
          </a:p>
        </p:txBody>
      </p:sp>
    </p:spTree>
    <p:extLst>
      <p:ext uri="{BB962C8B-B14F-4D97-AF65-F5344CB8AC3E}">
        <p14:creationId xmlns:p14="http://schemas.microsoft.com/office/powerpoint/2010/main" val="1519916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6C4D6A8-F22E-40D5-A3A0-6C7C3D19E3AF}"/>
              </a:ext>
            </a:extLst>
          </p:cNvPr>
          <p:cNvSpPr>
            <a:spLocks noGrp="1"/>
          </p:cNvSpPr>
          <p:nvPr>
            <p:ph type="title"/>
          </p:nvPr>
        </p:nvSpPr>
        <p:spPr/>
        <p:txBody>
          <a:bodyPr/>
          <a:lstStyle/>
          <a:p>
            <a:r>
              <a:rPr lang="el-GR" dirty="0" err="1"/>
              <a:t>Έμφυλοι</a:t>
            </a:r>
            <a:r>
              <a:rPr lang="el-GR" dirty="0"/>
              <a:t> ρόλοι και διαφήμιση </a:t>
            </a:r>
          </a:p>
        </p:txBody>
      </p:sp>
      <p:sp>
        <p:nvSpPr>
          <p:cNvPr id="3" name="Θέση περιεχομένου 2">
            <a:extLst>
              <a:ext uri="{FF2B5EF4-FFF2-40B4-BE49-F238E27FC236}">
                <a16:creationId xmlns:a16="http://schemas.microsoft.com/office/drawing/2014/main" id="{BFD546EF-6F95-44D8-8383-6B49522FC9EA}"/>
              </a:ext>
            </a:extLst>
          </p:cNvPr>
          <p:cNvSpPr>
            <a:spLocks noGrp="1"/>
          </p:cNvSpPr>
          <p:nvPr>
            <p:ph idx="1"/>
          </p:nvPr>
        </p:nvSpPr>
        <p:spPr>
          <a:xfrm>
            <a:off x="2589212" y="2133599"/>
            <a:ext cx="8915400" cy="4556449"/>
          </a:xfrm>
        </p:spPr>
        <p:txBody>
          <a:bodyPr/>
          <a:lstStyle/>
          <a:p>
            <a:r>
              <a:rPr lang="el-GR" dirty="0"/>
              <a:t>Η διαφήμιση πρωτοστατεί στην τηλεόραση στον Τύπο και στο ραδιόφωνο. Την τελευταία δεκαετία και στα μέσα κοινωνικής δικτύωσης παρατηρούμε την εδραίωση της διαφήμισης. </a:t>
            </a:r>
          </a:p>
          <a:p>
            <a:r>
              <a:rPr lang="el-GR" dirty="0"/>
              <a:t>Λόγω του ότι τα </a:t>
            </a:r>
            <a:r>
              <a:rPr lang="el-GR" dirty="0" err="1"/>
              <a:t>έμφυλα</a:t>
            </a:r>
            <a:r>
              <a:rPr lang="el-GR" dirty="0"/>
              <a:t> στερεότυπα εξακολουθούν να χρησιμοποιούνται στις διαφημίσεις, οι κριτικοί υποστηρίζουν ότι η προβολή τους μέσω των διαφημίσεων δεν συνεισφέρει σημαντικά στην ισότητα μεταξύ φύλων στις περισσότερες κοινωνίες </a:t>
            </a:r>
            <a:r>
              <a:rPr lang="en-US" dirty="0"/>
              <a:t>(</a:t>
            </a:r>
            <a:r>
              <a:rPr lang="en-US" dirty="0" err="1"/>
              <a:t>Eisend</a:t>
            </a:r>
            <a:r>
              <a:rPr lang="en-US" dirty="0"/>
              <a:t>, 2010).</a:t>
            </a:r>
          </a:p>
          <a:p>
            <a:pPr algn="just"/>
            <a:r>
              <a:rPr lang="el-GR" dirty="0"/>
              <a:t>Η γυναίκα εμφανίζεται στη διαφήμιση σε ρόλους που η παράδοση της έχει αποδώσει, στο ρόλο της νοικοκυράς, γεμάτη χαρά γιατί με το προϊόν που χρησιμοποιεί το νοικοκυριό μετατρέπεται σε χαρά και κατόρθωμα της συζύγου, συντρόφου και μητέρας.</a:t>
            </a:r>
          </a:p>
          <a:p>
            <a:pPr algn="just"/>
            <a:endParaRPr lang="el-GR" dirty="0"/>
          </a:p>
        </p:txBody>
      </p:sp>
    </p:spTree>
    <p:extLst>
      <p:ext uri="{BB962C8B-B14F-4D97-AF65-F5344CB8AC3E}">
        <p14:creationId xmlns:p14="http://schemas.microsoft.com/office/powerpoint/2010/main" val="2655650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CC7BED6-33F1-4B92-86F5-ACA333885821}"/>
              </a:ext>
            </a:extLst>
          </p:cNvPr>
          <p:cNvSpPr>
            <a:spLocks noGrp="1"/>
          </p:cNvSpPr>
          <p:nvPr>
            <p:ph type="title"/>
          </p:nvPr>
        </p:nvSpPr>
        <p:spPr/>
        <p:txBody>
          <a:bodyPr/>
          <a:lstStyle/>
          <a:p>
            <a:r>
              <a:rPr lang="el-GR" dirty="0" err="1"/>
              <a:t>Έμφυλοι</a:t>
            </a:r>
            <a:r>
              <a:rPr lang="el-GR" dirty="0"/>
              <a:t> ρόλοι και διαφήμιση </a:t>
            </a:r>
          </a:p>
        </p:txBody>
      </p:sp>
      <p:sp>
        <p:nvSpPr>
          <p:cNvPr id="3" name="Θέση περιεχομένου 2">
            <a:extLst>
              <a:ext uri="{FF2B5EF4-FFF2-40B4-BE49-F238E27FC236}">
                <a16:creationId xmlns:a16="http://schemas.microsoft.com/office/drawing/2014/main" id="{E498EC46-A0F2-4AFD-BD61-8C091AD1E3FF}"/>
              </a:ext>
            </a:extLst>
          </p:cNvPr>
          <p:cNvSpPr>
            <a:spLocks noGrp="1"/>
          </p:cNvSpPr>
          <p:nvPr>
            <p:ph idx="1"/>
          </p:nvPr>
        </p:nvSpPr>
        <p:spPr>
          <a:xfrm>
            <a:off x="2589212" y="2133599"/>
            <a:ext cx="8915400" cy="4621763"/>
          </a:xfrm>
        </p:spPr>
        <p:txBody>
          <a:bodyPr/>
          <a:lstStyle/>
          <a:p>
            <a:r>
              <a:rPr lang="el-GR" dirty="0"/>
              <a:t>Στόχος της γυναικείας παρουσίας στη διαφήμιση είναι η προσέλκυση κυρίως της γυναίκας καταναλώτριας αλλά και του ανδρικού κοινού με διαφορετική χρήση της γυναικείας φιγούρας.</a:t>
            </a:r>
          </a:p>
          <a:p>
            <a:pPr algn="just"/>
            <a:r>
              <a:rPr lang="el-GR" dirty="0"/>
              <a:t>Η πρώτη περίπτωση, αφορά διαφημίσεις που προωθούν προϊόντα που συνδέονται με τους παραδοσιακούς ρόλους της γυναίκας ως μητέρα και νοικοκυρά πχ είδη καθαρισμού, βρεφικά είδη, οικιακές συσκευές, αλλά και προϊόντα που αφορούν στη φροντίδα της εμφάνισης της γυναίκας πχ καλλυντικά, ρούχα, είδη προσωπικής υγιεινής. </a:t>
            </a:r>
          </a:p>
          <a:p>
            <a:pPr algn="just"/>
            <a:r>
              <a:rPr lang="el-GR" dirty="0"/>
              <a:t>Η δεύτερη περίπτωση αφορά διαφημίσεις που απευθύνονται πρωτίστως στον άνδρα καταναλωτή. Και εδώ η γυναίκα εμφανίζεται στον επίσης παραδοσιακό ρόλο της σεξουαλικότητας και του αντικειμένου της ανδρικής επιθυμίας (</a:t>
            </a:r>
            <a:r>
              <a:rPr lang="el-GR" dirty="0" err="1"/>
              <a:t>σεξουαλικοποίηση</a:t>
            </a:r>
            <a:r>
              <a:rPr lang="el-GR" dirty="0"/>
              <a:t> του γυναικείου φύλου).</a:t>
            </a:r>
          </a:p>
          <a:p>
            <a:endParaRPr lang="el-GR" dirty="0"/>
          </a:p>
        </p:txBody>
      </p:sp>
    </p:spTree>
    <p:extLst>
      <p:ext uri="{BB962C8B-B14F-4D97-AF65-F5344CB8AC3E}">
        <p14:creationId xmlns:p14="http://schemas.microsoft.com/office/powerpoint/2010/main" val="2242509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202D50E-E0F0-40C9-B741-CA08971A810D}"/>
              </a:ext>
            </a:extLst>
          </p:cNvPr>
          <p:cNvSpPr>
            <a:spLocks noGrp="1"/>
          </p:cNvSpPr>
          <p:nvPr>
            <p:ph type="title"/>
          </p:nvPr>
        </p:nvSpPr>
        <p:spPr/>
        <p:txBody>
          <a:bodyPr/>
          <a:lstStyle/>
          <a:p>
            <a:r>
              <a:rPr lang="el-GR" dirty="0" err="1"/>
              <a:t>Έμφυλοι</a:t>
            </a:r>
            <a:r>
              <a:rPr lang="el-GR" dirty="0"/>
              <a:t> ρόλοι και διαφήμιση </a:t>
            </a:r>
          </a:p>
        </p:txBody>
      </p:sp>
      <p:sp>
        <p:nvSpPr>
          <p:cNvPr id="3" name="Θέση περιεχομένου 2">
            <a:extLst>
              <a:ext uri="{FF2B5EF4-FFF2-40B4-BE49-F238E27FC236}">
                <a16:creationId xmlns:a16="http://schemas.microsoft.com/office/drawing/2014/main" id="{62789D55-8EB8-4FAE-AC67-1FFE7B3CB1CC}"/>
              </a:ext>
            </a:extLst>
          </p:cNvPr>
          <p:cNvSpPr>
            <a:spLocks noGrp="1"/>
          </p:cNvSpPr>
          <p:nvPr>
            <p:ph idx="1"/>
          </p:nvPr>
        </p:nvSpPr>
        <p:spPr/>
        <p:txBody>
          <a:bodyPr/>
          <a:lstStyle/>
          <a:p>
            <a:pPr algn="just"/>
            <a:r>
              <a:rPr lang="el-GR" dirty="0"/>
              <a:t>Η εικόνα της γυναίκας στη διαφήμιση έχει πολύ συγκεκριμένα χαρακτηριστικά. Παρουσιάζεται νέα, ελκυστική, όμορφη και αποτελεσματική σε όσες υποχρεώσεις και αν χρειάζεται να ολοκληρώσει. Τοποθετώντας τη σε πλασματικές, ουτοπικές συνθήκες που όλα είναι πιθανά να συμβούν και να πραγματοποιηθούν. Με τον τρόπο αυτό επιβαρύνουν τη σύγχρονη γυναίκα με την προσδοκία πως όλα μπορεί να τα προλάβει και να τα καταφέρει. </a:t>
            </a:r>
          </a:p>
          <a:p>
            <a:pPr algn="just"/>
            <a:r>
              <a:rPr lang="el-GR" dirty="0"/>
              <a:t>Για παράδειγμα σε πολλές διαφημίσεις βλέπουμε γυναίκες, μαμάδες, περιποιημένες και γεμάτες ηρεμία και αυτοπεποίθηση να τρέχουν να προλάβουν να ολοκληρώσουν τις καθημερινές τους υποχρεώσεις θεωρώντας δεδομένο πως αυτό είναι εφικτό.</a:t>
            </a:r>
          </a:p>
        </p:txBody>
      </p:sp>
    </p:spTree>
    <p:extLst>
      <p:ext uri="{BB962C8B-B14F-4D97-AF65-F5344CB8AC3E}">
        <p14:creationId xmlns:p14="http://schemas.microsoft.com/office/powerpoint/2010/main" val="3711034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CE4FB31-1211-4AA0-95BE-AF6C79B834C2}"/>
              </a:ext>
            </a:extLst>
          </p:cNvPr>
          <p:cNvSpPr>
            <a:spLocks noGrp="1"/>
          </p:cNvSpPr>
          <p:nvPr>
            <p:ph type="title"/>
          </p:nvPr>
        </p:nvSpPr>
        <p:spPr/>
        <p:txBody>
          <a:bodyPr/>
          <a:lstStyle/>
          <a:p>
            <a:r>
              <a:rPr lang="el-GR" dirty="0" err="1"/>
              <a:t>Έμφυλοι</a:t>
            </a:r>
            <a:r>
              <a:rPr lang="el-GR" dirty="0"/>
              <a:t> ρόλοι και διαφήμιση </a:t>
            </a:r>
          </a:p>
        </p:txBody>
      </p:sp>
      <p:sp>
        <p:nvSpPr>
          <p:cNvPr id="3" name="Θέση περιεχομένου 2">
            <a:extLst>
              <a:ext uri="{FF2B5EF4-FFF2-40B4-BE49-F238E27FC236}">
                <a16:creationId xmlns:a16="http://schemas.microsoft.com/office/drawing/2014/main" id="{10B27A38-C9D0-4100-B9E8-9FCB5ED1AE88}"/>
              </a:ext>
            </a:extLst>
          </p:cNvPr>
          <p:cNvSpPr>
            <a:spLocks noGrp="1"/>
          </p:cNvSpPr>
          <p:nvPr>
            <p:ph idx="1"/>
          </p:nvPr>
        </p:nvSpPr>
        <p:spPr/>
        <p:txBody>
          <a:bodyPr/>
          <a:lstStyle/>
          <a:p>
            <a:pPr algn="just"/>
            <a:r>
              <a:rPr lang="el-GR" dirty="0"/>
              <a:t>Σε αντίθεση με αυτή την εικόνα παρατηρούμε πως ο άνδρας παρουσιάζεται ως ένα πρόσωπο χαλαρό σε σχέση με τις υποχρεώσεις του που με έναν πιο </a:t>
            </a:r>
            <a:r>
              <a:rPr lang="el-GR" dirty="0" err="1"/>
              <a:t>διεκπαιρεωτικό</a:t>
            </a:r>
            <a:r>
              <a:rPr lang="el-GR" dirty="0"/>
              <a:t> τρόπο θα ολοκληρώσει όσα χρειάζεται να κάνει. Χωρίς ιδιαίτερο προβληματισμό και προσωπική δαπάνη χρόνου και ενέργειας. </a:t>
            </a:r>
          </a:p>
          <a:p>
            <a:pPr algn="just"/>
            <a:r>
              <a:rPr lang="el-GR" dirty="0"/>
              <a:t>Το ανδρικό φύλο επίσης εμφανίζεται με συγκεκριμένα χαρακτηριστικά. Συγκεκριμένη σωματική διάπλαση που συμβολίζει την αρρενωπότητα αλλά και η παρουσία του εστιάζεται σε κυρίαρχους ρόλους εξουσίας σχετικά με την πολιτική, τις επιστήμες, τις διευθυντικές θέσεις σε επιχειρήσεις. </a:t>
            </a:r>
          </a:p>
          <a:p>
            <a:pPr algn="just"/>
            <a:r>
              <a:rPr lang="el-GR" dirty="0"/>
              <a:t>Οι γυναίκες αποτελούν το μεγαλύτερο ποσοστό του αγοραστικού κοινού καθώς εκείνες είναι που αφιερώνουν περισσότερο χρόνο στην παρακολούθηση τηλεόρασης </a:t>
            </a:r>
          </a:p>
          <a:p>
            <a:pPr algn="just"/>
            <a:endParaRPr lang="el-GR" dirty="0"/>
          </a:p>
        </p:txBody>
      </p:sp>
    </p:spTree>
    <p:extLst>
      <p:ext uri="{BB962C8B-B14F-4D97-AF65-F5344CB8AC3E}">
        <p14:creationId xmlns:p14="http://schemas.microsoft.com/office/powerpoint/2010/main" val="13804438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E809561-0943-4CE5-9609-30C938311507}"/>
              </a:ext>
            </a:extLst>
          </p:cNvPr>
          <p:cNvSpPr>
            <a:spLocks noGrp="1"/>
          </p:cNvSpPr>
          <p:nvPr>
            <p:ph type="title"/>
          </p:nvPr>
        </p:nvSpPr>
        <p:spPr/>
        <p:txBody>
          <a:bodyPr/>
          <a:lstStyle/>
          <a:p>
            <a:r>
              <a:rPr lang="el-GR" dirty="0" err="1"/>
              <a:t>Έμφυλοι</a:t>
            </a:r>
            <a:r>
              <a:rPr lang="el-GR" dirty="0"/>
              <a:t> ρόλοι και διαφήμιση </a:t>
            </a:r>
          </a:p>
        </p:txBody>
      </p:sp>
      <p:sp>
        <p:nvSpPr>
          <p:cNvPr id="3" name="Θέση περιεχομένου 2">
            <a:extLst>
              <a:ext uri="{FF2B5EF4-FFF2-40B4-BE49-F238E27FC236}">
                <a16:creationId xmlns:a16="http://schemas.microsoft.com/office/drawing/2014/main" id="{BB325DD7-3F26-4866-87EC-F8FAD280DBAF}"/>
              </a:ext>
            </a:extLst>
          </p:cNvPr>
          <p:cNvSpPr>
            <a:spLocks noGrp="1"/>
          </p:cNvSpPr>
          <p:nvPr>
            <p:ph idx="1"/>
          </p:nvPr>
        </p:nvSpPr>
        <p:spPr/>
        <p:txBody>
          <a:bodyPr/>
          <a:lstStyle/>
          <a:p>
            <a:pPr algn="just"/>
            <a:r>
              <a:rPr lang="el-GR" dirty="0"/>
              <a:t>Μέσα από αυτές τις παρουσίες και παρουσιάσεις των φύλων στη διαφήμιση νομιμοποιείται η κρατούσα άποψη της υπεροχής και κυριαρχίας του ανδρικού φύλου αλλά και η χρήση του διαχωρισμού των φύλων για την προώθηση των προϊόντων και την προσέλκυση του αγοραστικού κοινού. </a:t>
            </a:r>
          </a:p>
          <a:p>
            <a:pPr algn="just"/>
            <a:r>
              <a:rPr lang="el-GR" dirty="0"/>
              <a:t>Οι ρόλοι που αναλαμβάνουν να παρουσιάσουν οι γυναίκες όλων των ηλικιών στη διαφήμιση αφορά σε τεράστιο ποσοστό την αποκλειστική φροντίδα των παιδιών και του σπιτιού, σχεδόν αποκλείοντας τες από αθλητικές ενέργειες και παιχνίδια όπως και από άλλες συλλογικές δράσεις. Αντιθέτως παρατηρούμε το ανδρικό φύλο από την παιδική ηλικία να παρουσιάζεται ανταγωνιστικό και δυναμικό με προσήλωση στην προσωπική ευδαιμονία και την εξέλιξη. </a:t>
            </a:r>
          </a:p>
        </p:txBody>
      </p:sp>
    </p:spTree>
    <p:extLst>
      <p:ext uri="{BB962C8B-B14F-4D97-AF65-F5344CB8AC3E}">
        <p14:creationId xmlns:p14="http://schemas.microsoft.com/office/powerpoint/2010/main" val="5843194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19682EC-8D3E-4112-BE63-DF91B7F6CCAE}"/>
              </a:ext>
            </a:extLst>
          </p:cNvPr>
          <p:cNvSpPr>
            <a:spLocks noGrp="1"/>
          </p:cNvSpPr>
          <p:nvPr>
            <p:ph type="title"/>
          </p:nvPr>
        </p:nvSpPr>
        <p:spPr/>
        <p:txBody>
          <a:bodyPr/>
          <a:lstStyle/>
          <a:p>
            <a:r>
              <a:rPr lang="el-GR" dirty="0" err="1"/>
              <a:t>Έμφυλοι</a:t>
            </a:r>
            <a:r>
              <a:rPr lang="el-GR" dirty="0"/>
              <a:t> ρόλοι και διαφήμιση </a:t>
            </a:r>
          </a:p>
        </p:txBody>
      </p:sp>
      <p:sp>
        <p:nvSpPr>
          <p:cNvPr id="3" name="Θέση περιεχομένου 2">
            <a:extLst>
              <a:ext uri="{FF2B5EF4-FFF2-40B4-BE49-F238E27FC236}">
                <a16:creationId xmlns:a16="http://schemas.microsoft.com/office/drawing/2014/main" id="{57924E5A-1FD7-479D-ABE9-1A1B6059E11E}"/>
              </a:ext>
            </a:extLst>
          </p:cNvPr>
          <p:cNvSpPr>
            <a:spLocks noGrp="1"/>
          </p:cNvSpPr>
          <p:nvPr>
            <p:ph idx="1"/>
          </p:nvPr>
        </p:nvSpPr>
        <p:spPr/>
        <p:txBody>
          <a:bodyPr/>
          <a:lstStyle/>
          <a:p>
            <a:pPr algn="just"/>
            <a:r>
              <a:rPr lang="el-GR" dirty="0"/>
              <a:t>Οι απεικονίσεις των ανδρών στη διαφήμιση δεν είναι απλά έκφραση της αρρενωπότητας, αλλά παίζουν κεντρικό ρόλο στον σχηματισμό των αντιλήψεων για την αρρενωπότητα, παρέχοντας στους άνδρες σιωπηρές οδηγίες για τους κατάλληλους ρόλους που αρμόζουν στο ανδρικό φύλο </a:t>
            </a:r>
            <a:r>
              <a:rPr lang="en-US" dirty="0"/>
              <a:t>(Fowler</a:t>
            </a:r>
            <a:r>
              <a:rPr lang="el-GR" dirty="0"/>
              <a:t> &amp; </a:t>
            </a:r>
            <a:r>
              <a:rPr lang="en-US" dirty="0"/>
              <a:t>Thomas, 2013)</a:t>
            </a:r>
          </a:p>
          <a:p>
            <a:pPr algn="just"/>
            <a:r>
              <a:rPr lang="el-GR" dirty="0"/>
              <a:t>Πρόσφατες μελέτες δείχνουν τον </a:t>
            </a:r>
            <a:r>
              <a:rPr lang="el-GR" dirty="0" err="1"/>
              <a:t>επιδραστικότατο</a:t>
            </a:r>
            <a:r>
              <a:rPr lang="el-GR" dirty="0"/>
              <a:t> ρόλο της διαφήμισης σε σχέση με τους ρόλους των φύλων  όπως για παράδειγμα σε σχέση με την αυτοεκτίμηση των ανδρών και αναφέρουν ότι συχνά οι άνδρες βιώνουν αυξημένη δυσαρέσκεια για τα σώματά τους βλέποντας τις εικόνες με τα ιδανικά σώματα των ανδρών σε διαφημίσεις του τύπου και της τηλεόρασης (</a:t>
            </a:r>
            <a:r>
              <a:rPr lang="en-US" dirty="0"/>
              <a:t>Fowler &amp; Thomas, 2013).</a:t>
            </a:r>
            <a:r>
              <a:rPr lang="el-GR" dirty="0"/>
              <a:t>  </a:t>
            </a:r>
          </a:p>
        </p:txBody>
      </p:sp>
    </p:spTree>
    <p:extLst>
      <p:ext uri="{BB962C8B-B14F-4D97-AF65-F5344CB8AC3E}">
        <p14:creationId xmlns:p14="http://schemas.microsoft.com/office/powerpoint/2010/main" val="4036634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A59936-F010-418B-8AF7-8D32401DC420}"/>
              </a:ext>
            </a:extLst>
          </p:cNvPr>
          <p:cNvSpPr>
            <a:spLocks noGrp="1"/>
          </p:cNvSpPr>
          <p:nvPr>
            <p:ph type="title"/>
          </p:nvPr>
        </p:nvSpPr>
        <p:spPr/>
        <p:txBody>
          <a:bodyPr/>
          <a:lstStyle/>
          <a:p>
            <a:r>
              <a:rPr lang="el-GR" dirty="0"/>
              <a:t>Γυναικεία στερεότυπα στη διαφήμιση</a:t>
            </a:r>
          </a:p>
        </p:txBody>
      </p:sp>
      <p:sp>
        <p:nvSpPr>
          <p:cNvPr id="3" name="Θέση περιεχομένου 2">
            <a:extLst>
              <a:ext uri="{FF2B5EF4-FFF2-40B4-BE49-F238E27FC236}">
                <a16:creationId xmlns:a16="http://schemas.microsoft.com/office/drawing/2014/main" id="{0F8B7F41-CF77-4EF7-B72D-FCB9A4CF84C9}"/>
              </a:ext>
            </a:extLst>
          </p:cNvPr>
          <p:cNvSpPr>
            <a:spLocks noGrp="1"/>
          </p:cNvSpPr>
          <p:nvPr>
            <p:ph idx="1"/>
          </p:nvPr>
        </p:nvSpPr>
        <p:spPr>
          <a:xfrm>
            <a:off x="2589212" y="2133599"/>
            <a:ext cx="8915400" cy="4257869"/>
          </a:xfrm>
        </p:spPr>
        <p:txBody>
          <a:bodyPr>
            <a:normAutofit lnSpcReduction="10000"/>
          </a:bodyPr>
          <a:lstStyle/>
          <a:p>
            <a:pPr algn="just"/>
            <a:r>
              <a:rPr lang="el-GR" dirty="0"/>
              <a:t>Η ενεργοποίηση του φεμινιστικού κινήματος τη δεκαετία του 1960 επικεντρώθηκε στην απεικόνιση της γυναίκας στη διαφήμιση και δημιούργησε την ανάγκη για συστηματική έρευνα στον τομές των γυναικείων στερεοτύπων στα ΜΜΕ και κατ’ επέκταση στη διαφήμιση. Η βασική εισήγηση ήταν πως η διαφήμιση έχει πρωταγωνιστικό ρόλο στην εισαγωγή και στην προώθηση στερεοτύπων και σεξισμού.</a:t>
            </a:r>
          </a:p>
          <a:p>
            <a:pPr algn="just"/>
            <a:r>
              <a:rPr lang="el-GR" dirty="0"/>
              <a:t>Οι έρευνες σχετικά με τα γυναικεία στερεότυπα στη διαφήμιση δείχνουν ότι οι απεικονίσεις των γυναικών έχουν αλλάξει σε μέτριο βαθμό με την πάροδο του χρόνου. Οι διαφημιζόμενες απεικονίζουν σε μεγάλο βαθμό τις γυναίκες σε παραδοσιακούς ρόλους (</a:t>
            </a:r>
            <a:r>
              <a:rPr lang="en-US" dirty="0"/>
              <a:t>Klassen et al. 1993), </a:t>
            </a:r>
            <a:r>
              <a:rPr lang="el-GR" dirty="0"/>
              <a:t>σε ρόλους που δεν εργάζονται, με περιορισμένη αγοραστική δύναμη και απεικονίζονται κυρίως για αισθητικούς σκοπούς. Οι γυναίκες απεικονίζονται σε καθαρά διακοσμητικούς και μη λειτουργικούς ρόλους </a:t>
            </a:r>
            <a:r>
              <a:rPr lang="en-US" dirty="0"/>
              <a:t>(</a:t>
            </a:r>
            <a:r>
              <a:rPr lang="en-US" dirty="0" err="1"/>
              <a:t>Lysonski</a:t>
            </a:r>
            <a:r>
              <a:rPr lang="en-US" dirty="0"/>
              <a:t>, 1985) </a:t>
            </a:r>
            <a:r>
              <a:rPr lang="el-GR" dirty="0"/>
              <a:t>και περιστασιακά έχουν επίσης παρουσιαστεί ως υστερικές και με υπερβολικά ψυχοσωματικά συμπτώματα </a:t>
            </a:r>
            <a:r>
              <a:rPr lang="en-US" dirty="0"/>
              <a:t>(Courtney &amp; Whipple, 1983).</a:t>
            </a:r>
            <a:endParaRPr lang="el-GR" dirty="0"/>
          </a:p>
        </p:txBody>
      </p:sp>
    </p:spTree>
    <p:extLst>
      <p:ext uri="{BB962C8B-B14F-4D97-AF65-F5344CB8AC3E}">
        <p14:creationId xmlns:p14="http://schemas.microsoft.com/office/powerpoint/2010/main" val="3453987071"/>
      </p:ext>
    </p:extLst>
  </p:cSld>
  <p:clrMapOvr>
    <a:masterClrMapping/>
  </p:clrMapOvr>
</p:sld>
</file>

<file path=ppt/theme/theme1.xml><?xml version="1.0" encoding="utf-8"?>
<a:theme xmlns:a="http://schemas.openxmlformats.org/drawingml/2006/main" name="Θρόισμα">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429</TotalTime>
  <Words>1648</Words>
  <Application>Microsoft Office PowerPoint</Application>
  <PresentationFormat>Ευρεία οθόνη</PresentationFormat>
  <Paragraphs>110</Paragraphs>
  <Slides>18</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18</vt:i4>
      </vt:variant>
    </vt:vector>
  </HeadingPairs>
  <TitlesOfParts>
    <vt:vector size="22" baseType="lpstr">
      <vt:lpstr>Arial</vt:lpstr>
      <vt:lpstr>Century Gothic</vt:lpstr>
      <vt:lpstr>Wingdings 3</vt:lpstr>
      <vt:lpstr>Θρόισμα</vt:lpstr>
      <vt:lpstr>Φύλο και διαφήμιση </vt:lpstr>
      <vt:lpstr>Έμφυλοι ρόλοι και διαφήμιση</vt:lpstr>
      <vt:lpstr>Έμφυλοι ρόλοι και διαφήμιση </vt:lpstr>
      <vt:lpstr>Έμφυλοι ρόλοι και διαφήμιση </vt:lpstr>
      <vt:lpstr>Έμφυλοι ρόλοι και διαφήμιση </vt:lpstr>
      <vt:lpstr>Έμφυλοι ρόλοι και διαφήμιση </vt:lpstr>
      <vt:lpstr>Έμφυλοι ρόλοι και διαφήμιση </vt:lpstr>
      <vt:lpstr>Έμφυλοι ρόλοι και διαφήμιση </vt:lpstr>
      <vt:lpstr>Γυναικεία στερεότυπα στη διαφήμιση</vt:lpstr>
      <vt:lpstr>Εννέα βασικές κατηγορίες που εμπίπτουν τα γυναικεία στερεότυπα πηγή: Zotos &amp; Lysonski 1994, Plakoyiannaki &amp; Zotos(2009), Zotos &amp; Tsichla 2014, Hatzithomas et al, 2016</vt:lpstr>
      <vt:lpstr>Εννέα βασικές κατηγορίες που εμπίπτουν τα γυναικεία στερεότυπα</vt:lpstr>
      <vt:lpstr>Εννέα βασικές κατηγορίες που εμπίπτουν τα γυναικεία στερεότυπα</vt:lpstr>
      <vt:lpstr>Ανδρικά στερεότυπα στη διαφήμιση </vt:lpstr>
      <vt:lpstr>Ανδρικά στερεότυπα στη διαφήμιση </vt:lpstr>
      <vt:lpstr>Έντεκα βασικές κατηγορίες που εμπίπτουν τα ανδρικα στερεότυπα πηγή: Zotos &amp; Lysonski 1994, Plakoyiannaki &amp; Zotos(2009), Zotos &amp; Tsichla 2014, Hatzithomas et al, 2016</vt:lpstr>
      <vt:lpstr>Έντεκα βασικές κατηγορίες που εμπίπτουν τα ανδρικά στερεότυπα</vt:lpstr>
      <vt:lpstr>Έντεκα βασικές κατηγορίες που εμπίπτουν τα ανδρικά στερεότυπα</vt:lpstr>
      <vt:lpstr>Βιβλιογραφία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Φύλο και διαφήμιση </dc:title>
  <dc:creator>Next Gen</dc:creator>
  <cp:lastModifiedBy>Next Gen</cp:lastModifiedBy>
  <cp:revision>22</cp:revision>
  <dcterms:created xsi:type="dcterms:W3CDTF">2022-04-06T06:31:44Z</dcterms:created>
  <dcterms:modified xsi:type="dcterms:W3CDTF">2022-04-11T10:29:42Z</dcterms:modified>
</cp:coreProperties>
</file>