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BACB6026-E8BE-4185-9429-F5BDF3CFCF01}" type="datetimeFigureOut">
              <a:rPr lang="el-GR" smtClean="0"/>
              <a:pPr/>
              <a:t>27/01/2022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6144F4-6576-4EFE-8C00-91FE27342CF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ACB6026-E8BE-4185-9429-F5BDF3CFCF01}" type="datetimeFigureOut">
              <a:rPr lang="el-GR" smtClean="0"/>
              <a:pPr/>
              <a:t>27/01/2022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6144F4-6576-4EFE-8C00-91FE27342CF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ACB6026-E8BE-4185-9429-F5BDF3CFCF01}" type="datetimeFigureOut">
              <a:rPr lang="el-GR" smtClean="0"/>
              <a:pPr/>
              <a:t>27/01/2022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6144F4-6576-4EFE-8C00-91FE27342CF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BACB6026-E8BE-4185-9429-F5BDF3CFCF01}" type="datetimeFigureOut">
              <a:rPr lang="el-GR" smtClean="0"/>
              <a:pPr/>
              <a:t>27/01/2022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6144F4-6576-4EFE-8C00-91FE27342CF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ACB6026-E8BE-4185-9429-F5BDF3CFCF01}" type="datetimeFigureOut">
              <a:rPr lang="el-GR" smtClean="0"/>
              <a:pPr/>
              <a:t>27/01/2022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D6144F4-6576-4EFE-8C00-91FE27342CF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BACB6026-E8BE-4185-9429-F5BDF3CFCF01}" type="datetimeFigureOut">
              <a:rPr lang="el-GR" smtClean="0"/>
              <a:pPr/>
              <a:t>27/01/2022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D6144F4-6576-4EFE-8C00-91FE27342CF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BACB6026-E8BE-4185-9429-F5BDF3CFCF01}" type="datetimeFigureOut">
              <a:rPr lang="el-GR" smtClean="0"/>
              <a:pPr/>
              <a:t>27/01/2022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D6144F4-6576-4EFE-8C00-91FE27342CF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BACB6026-E8BE-4185-9429-F5BDF3CFCF01}" type="datetimeFigureOut">
              <a:rPr lang="el-GR" smtClean="0"/>
              <a:pPr/>
              <a:t>27/01/2022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D6144F4-6576-4EFE-8C00-91FE27342CF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ACB6026-E8BE-4185-9429-F5BDF3CFCF01}" type="datetimeFigureOut">
              <a:rPr lang="el-GR" smtClean="0"/>
              <a:pPr/>
              <a:t>27/01/2022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D6144F4-6576-4EFE-8C00-91FE27342CF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ACB6026-E8BE-4185-9429-F5BDF3CFCF01}" type="datetimeFigureOut">
              <a:rPr lang="el-GR" smtClean="0"/>
              <a:pPr/>
              <a:t>27/01/2022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D6144F4-6576-4EFE-8C00-91FE27342CF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ACB6026-E8BE-4185-9429-F5BDF3CFCF01}" type="datetimeFigureOut">
              <a:rPr lang="el-GR" smtClean="0"/>
              <a:pPr/>
              <a:t>27/01/2022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D6144F4-6576-4EFE-8C00-91FE27342CF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CB6026-E8BE-4185-9429-F5BDF3CFCF01}" type="datetimeFigureOut">
              <a:rPr lang="el-GR" smtClean="0"/>
              <a:pPr/>
              <a:t>27/01/2022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144F4-6576-4EFE-8C00-91FE27342CF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a:t>ΔΙΕΘΝΗ ΟΙΚΟΝΟΜΙΚΑ</a:t>
            </a:r>
          </a:p>
        </p:txBody>
      </p:sp>
      <p:sp>
        <p:nvSpPr>
          <p:cNvPr id="3" name="2 - Υπότιτλος"/>
          <p:cNvSpPr>
            <a:spLocks noGrp="1"/>
          </p:cNvSpPr>
          <p:nvPr>
            <p:ph type="subTitle" idx="1"/>
          </p:nvPr>
        </p:nvSpPr>
        <p:spPr/>
        <p:txBody>
          <a:bodyPr/>
          <a:lstStyle/>
          <a:p>
            <a:r>
              <a:rPr lang="el-GR" dirty="0"/>
              <a:t>Μέρος Β’</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D4D88D-4A7F-438A-BFEA-3CB862D461D4}"/>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90EBCBD1-FE8F-428C-B53A-9E27C5D1C943}"/>
              </a:ext>
            </a:extLst>
          </p:cNvPr>
          <p:cNvSpPr>
            <a:spLocks noGrp="1"/>
          </p:cNvSpPr>
          <p:nvPr>
            <p:ph idx="1"/>
          </p:nvPr>
        </p:nvSpPr>
        <p:spPr/>
        <p:txBody>
          <a:bodyPr>
            <a:normAutofit lnSpcReduction="10000"/>
          </a:bodyPr>
          <a:lstStyle/>
          <a:p>
            <a:pPr algn="just"/>
            <a:r>
              <a:rPr lang="el-GR" dirty="0"/>
              <a:t>Όταν υπάρχει έλλειμμα οι συνολικές εκροές είναι μεγαλύτερες από τις συνολικές εισροές στο σύνολο του ισοζυγίου τρεχουσών συναλλαγών και της κίνησης κεφαλαίων. </a:t>
            </a:r>
          </a:p>
          <a:p>
            <a:pPr algn="just"/>
            <a:r>
              <a:rPr lang="el-GR" dirty="0"/>
              <a:t>Το έλλειμμα αυτό είναι ακριβώς ίσο με την υπερβάλλουσα προσφορά στην αγορά συναλλαγμάτος. </a:t>
            </a:r>
          </a:p>
          <a:p>
            <a:pPr algn="just"/>
            <a:r>
              <a:rPr lang="el-GR" dirty="0"/>
              <a:t>Θυμηθείτε τι αντιπροσωπεύει στην αγορά συναλλάγματος η προσφορά λιρών. </a:t>
            </a:r>
          </a:p>
        </p:txBody>
      </p:sp>
    </p:spTree>
    <p:extLst>
      <p:ext uri="{BB962C8B-B14F-4D97-AF65-F5344CB8AC3E}">
        <p14:creationId xmlns="" xmlns:p14="http://schemas.microsoft.com/office/powerpoint/2010/main" val="3879998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EF1BD7-66BD-4AF3-8400-0C840B5B04D2}"/>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D2A5CF65-EB1D-45FD-ACEB-038CD5AF276A}"/>
              </a:ext>
            </a:extLst>
          </p:cNvPr>
          <p:cNvSpPr>
            <a:spLocks noGrp="1"/>
          </p:cNvSpPr>
          <p:nvPr>
            <p:ph idx="1"/>
          </p:nvPr>
        </p:nvSpPr>
        <p:spPr/>
        <p:txBody>
          <a:bodyPr/>
          <a:lstStyle/>
          <a:p>
            <a:pPr algn="just"/>
            <a:r>
              <a:rPr lang="el-GR" dirty="0"/>
              <a:t>Η κεντρική τράπεζα για να διατηρήσει τη συναλλαγματική ισοτιμία σταθερή πρέπει να αντισταθμίσει αυτή την υπερβάλλουσα προσφορά λιρών ζητώντας μια ισοδύναμη ποσότητα λιρών. </a:t>
            </a:r>
          </a:p>
          <a:p>
            <a:pPr algn="just"/>
            <a:r>
              <a:rPr lang="el-GR" dirty="0"/>
              <a:t>Αυτό επιτυγχάνεται μειώνοντας τα συναλλαγματικά της διαθέσιμα πουλώντας δολάρια για να αγοράσει λίρες. </a:t>
            </a:r>
          </a:p>
        </p:txBody>
      </p:sp>
    </p:spTree>
    <p:extLst>
      <p:ext uri="{BB962C8B-B14F-4D97-AF65-F5344CB8AC3E}">
        <p14:creationId xmlns="" xmlns:p14="http://schemas.microsoft.com/office/powerpoint/2010/main" val="977292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02BE6E-CD0A-4A12-B7B4-13D7282A4A59}"/>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ED7D1D79-C426-42B4-85C7-145BABF2C839}"/>
              </a:ext>
            </a:extLst>
          </p:cNvPr>
          <p:cNvSpPr>
            <a:spLocks noGrp="1"/>
          </p:cNvSpPr>
          <p:nvPr>
            <p:ph idx="1"/>
          </p:nvPr>
        </p:nvSpPr>
        <p:spPr/>
        <p:txBody>
          <a:bodyPr/>
          <a:lstStyle/>
          <a:p>
            <a:pPr algn="just"/>
            <a:r>
              <a:rPr lang="el-GR" dirty="0"/>
              <a:t>Αντίστροφα όταν υπάρχει πλεόνασμα στο ισοζύγιο πληρωμών η κυβέρνηση παρεμβαινει στην αγορά συναλλάγματος για να αγοράσει ξένο συνάλλαγμα. </a:t>
            </a:r>
          </a:p>
        </p:txBody>
      </p:sp>
    </p:spTree>
    <p:extLst>
      <p:ext uri="{BB962C8B-B14F-4D97-AF65-F5344CB8AC3E}">
        <p14:creationId xmlns="" xmlns:p14="http://schemas.microsoft.com/office/powerpoint/2010/main" val="36395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FFD10E-3536-4EF6-B741-1DE2648783E7}"/>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0CC04E57-D775-4B0C-BFBF-E2707717DC42}"/>
              </a:ext>
            </a:extLst>
          </p:cNvPr>
          <p:cNvSpPr>
            <a:spLocks noGrp="1"/>
          </p:cNvSpPr>
          <p:nvPr>
            <p:ph idx="1"/>
          </p:nvPr>
        </p:nvSpPr>
        <p:spPr/>
        <p:txBody>
          <a:bodyPr>
            <a:normAutofit lnSpcReduction="10000"/>
          </a:bodyPr>
          <a:lstStyle/>
          <a:p>
            <a:pPr algn="just"/>
            <a:r>
              <a:rPr lang="el-GR" dirty="0"/>
              <a:t>Πραγματική συναλλαγματική ισοτιμία : μετράει την σχετική τιμή των αγαθών σε κοινό νομισμα. </a:t>
            </a:r>
          </a:p>
          <a:p>
            <a:pPr algn="just"/>
            <a:r>
              <a:rPr lang="el-GR" dirty="0"/>
              <a:t>Παράδειγμα : έστω ένα πουκάμισο που παράγεται στις ΗΠΑ και έχει 10 δολάρια. Έστω επίσης ένα ίδιο πουκάμισο το οποίο παράγεται στην </a:t>
            </a:r>
            <a:r>
              <a:rPr lang="el-GR" dirty="0" smtClean="0"/>
              <a:t>ΗΒ</a:t>
            </a:r>
            <a:r>
              <a:rPr lang="en-US" dirty="0" smtClean="0"/>
              <a:t> </a:t>
            </a:r>
            <a:r>
              <a:rPr lang="el-GR" dirty="0" smtClean="0"/>
              <a:t>με 5 λίρες.</a:t>
            </a:r>
          </a:p>
          <a:p>
            <a:pPr algn="just"/>
            <a:r>
              <a:rPr lang="el-GR" dirty="0" smtClean="0"/>
              <a:t>Έστω ακόμα ότι η συναλλαγματική ισοτιμία λίρας δολαρίου είναι 1λιρα = 1,15 δολάρια</a:t>
            </a:r>
            <a:endParaRPr lang="el-GR" dirty="0"/>
          </a:p>
        </p:txBody>
      </p:sp>
    </p:spTree>
    <p:extLst>
      <p:ext uri="{BB962C8B-B14F-4D97-AF65-F5344CB8AC3E}">
        <p14:creationId xmlns="" xmlns:p14="http://schemas.microsoft.com/office/powerpoint/2010/main" val="805397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Ποια είναι η πραγματική συναλλαγματική ισοτιμία εκφρασμένη σε δολάρια και σε λίρες.</a:t>
            </a:r>
          </a:p>
          <a:p>
            <a:pPr algn="just"/>
            <a:r>
              <a:rPr lang="el-GR" dirty="0" smtClean="0"/>
              <a:t>Σε δολάρια: 5,75/10 = 0,575</a:t>
            </a:r>
          </a:p>
          <a:p>
            <a:pPr algn="just"/>
            <a:r>
              <a:rPr lang="el-GR" dirty="0" smtClean="0"/>
              <a:t>Σε λίρες : 5/8,69 = 0,575</a:t>
            </a:r>
          </a:p>
          <a:p>
            <a:pPr algn="just"/>
            <a:r>
              <a:rPr lang="el-GR" dirty="0" smtClean="0"/>
              <a:t>Όπως ήταν αναμενόμενο η πραγματική συναλλαγματική ισοτιμία είναι η ίδια είτε αυτή εκφράζεται σε δολάρια, είτε σε λίρες. </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Η πραγματική συναλλαγματική ισοτιμία εκφράζει το κόστος ευκαιρίας του αγαθού που είναι στον αριθμητή σε όρους του αγαθού που είναι στον παρονομαστή.</a:t>
            </a:r>
          </a:p>
          <a:p>
            <a:pPr algn="just"/>
            <a:r>
              <a:rPr lang="el-GR" dirty="0" smtClean="0"/>
              <a:t>Όταν ο λόγος είναι κάτω από 1 πιο ανταγωνιστικό είναι το αγαθό του αριθμητή.</a:t>
            </a:r>
          </a:p>
          <a:p>
            <a:pPr algn="just"/>
            <a:r>
              <a:rPr lang="el-GR" dirty="0" smtClean="0"/>
              <a:t>Το αντίστροφο ισχύει όταν ο λόγος είναι μεγαλύτερος της μονάδας.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Η εξέλιξη της ισοτιμίας αγοραστικής δύναμης είναι η εξέλιξη της ονομαστικής συναλλαγματικής ισοτιμίας με την οποία διατηρείται σταθερή η πραγματική συναλλαγματική ισοτιμία σε μια συγκεκριμένη περίοδο.</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just"/>
            <a:r>
              <a:rPr lang="el-GR" dirty="0" smtClean="0"/>
              <a:t>Ισοζύγιο Τρεχουσών Συναλλαγών : </a:t>
            </a:r>
          </a:p>
          <a:p>
            <a:pPr algn="just"/>
            <a:r>
              <a:rPr lang="el-GR" dirty="0" smtClean="0"/>
              <a:t>Η ζήτηση των εξαγωγών </a:t>
            </a:r>
            <a:r>
              <a:rPr lang="el-GR" dirty="0" err="1" smtClean="0"/>
              <a:t>π.χ</a:t>
            </a:r>
            <a:r>
              <a:rPr lang="el-GR" dirty="0" smtClean="0"/>
              <a:t> της Βρετανίας επηρεάζεται από 2 παράγοντες : </a:t>
            </a:r>
          </a:p>
          <a:p>
            <a:pPr algn="just"/>
            <a:r>
              <a:rPr lang="el-GR" dirty="0" smtClean="0"/>
              <a:t>1) Όσο πιο υψηλό είναι το επίπεδο εισοδήματος των άλλων χωρών τόσο υψηλότερη θα είναι η ζήτηση Βρετανικών Εξαγωγών.</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2) Όσο πιο χαμηλή είναι η πραγματική συναλλαγματική ισοτιμία της λίρας τόσο πιο υψηλή είναι η ανταγωνιστικότητα των βρετανικών προϊόντων στις διεθνείς αγορές. </a:t>
            </a:r>
          </a:p>
          <a:p>
            <a:pPr algn="just"/>
            <a:r>
              <a:rPr lang="el-GR" dirty="0" smtClean="0"/>
              <a:t>Εισαγωγές :Η ζήτηση των εισαγωγών αυξάνεται με την αύξηση του εγχωρίου εισοδήματος μέσω της οριακής ροπής για εισαγωγές.</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Η ζήτηση για εισαγωγές αυξάνεται επίσης με την άνοδο της πραγματικής συναλλαγματικής ισοτιμίας. </a:t>
            </a:r>
          </a:p>
          <a:p>
            <a:pPr algn="just"/>
            <a:r>
              <a:rPr lang="el-GR" dirty="0" smtClean="0"/>
              <a:t>Ωστόσο πρέπει να σημειωθεί ότι οι εισαγωγές αντιδρούν με μεγαλύτερη ταχύτητα στις μεταβολές του εγχωρίου εισοδήματος απ </a:t>
            </a:r>
            <a:r>
              <a:rPr lang="el-GR" dirty="0" err="1" smtClean="0"/>
              <a:t>ό,τι</a:t>
            </a:r>
            <a:r>
              <a:rPr lang="el-GR" dirty="0" smtClean="0"/>
              <a:t> στις μεταβολές της πραγματικής συναλλαγματικής </a:t>
            </a:r>
            <a:r>
              <a:rPr lang="el-GR" dirty="0" err="1" smtClean="0"/>
              <a:t>ισοτίμιας</a:t>
            </a:r>
            <a:r>
              <a:rPr lang="el-GR" dirty="0" smtClean="0"/>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EC00F3-4D68-42B5-9014-441E40A03658}"/>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C167B030-A77A-4096-B9A8-7FEF7EB932AB}"/>
              </a:ext>
            </a:extLst>
          </p:cNvPr>
          <p:cNvSpPr>
            <a:spLocks noGrp="1"/>
          </p:cNvSpPr>
          <p:nvPr>
            <p:ph idx="1"/>
          </p:nvPr>
        </p:nvSpPr>
        <p:spPr/>
        <p:txBody>
          <a:bodyPr/>
          <a:lstStyle/>
          <a:p>
            <a:pPr algn="just"/>
            <a:r>
              <a:rPr lang="el-GR" dirty="0"/>
              <a:t>Συναλλαγματικά Διαθέσιμα : είναι το απόθεμα ξένων νομισμάτων που κρατά η εγχώρια κεντρική τράπεζα.</a:t>
            </a:r>
          </a:p>
          <a:p>
            <a:pPr algn="just"/>
            <a:r>
              <a:rPr lang="el-GR" dirty="0"/>
              <a:t>Σ ένα καθεστώς κυμαινόμενων συναλλαγματικών ισοτιμιών το επίπεδο ισορροπίας της συναλλαγματικής ισοτιμίας διαμορφώνεται στην ελεύθερη αγορά χωρίς καμία κυβερνητική παρέμβαση.</a:t>
            </a:r>
          </a:p>
        </p:txBody>
      </p:sp>
    </p:spTree>
    <p:extLst>
      <p:ext uri="{BB962C8B-B14F-4D97-AF65-F5344CB8AC3E}">
        <p14:creationId xmlns="" xmlns:p14="http://schemas.microsoft.com/office/powerpoint/2010/main" val="4285662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Τέλεια κινητικότητα κεφαλαίων : σημαίνει ότι μια τεράστια ποσότητα κεφαλαίων μπορεί να μεταφερθεί από ένα νόμισμα σε κάποιο άλλο οποτεδήποτε η απόδοση των τίτλων σε κάποιο νόμισμα είναι υψηλότερη από την απόδοση των τίτλων σε κάποιο άλλο νόμισμα.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Κερδοσκοπία και ανάλυση : Κερδοσκοπία είναι η αγορά ενός τίτλου για μεταπώληση με την σκέψη ότι η συνολική απόδοση θα είναι μεγαλύτερη από την συνολική απόδοση άλλων τίτλων.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Έστω ότι έχουμε  100</a:t>
            </a:r>
            <a:r>
              <a:rPr lang="el-GR" baseline="30000" dirty="0" smtClean="0"/>
              <a:t> λίρες</a:t>
            </a:r>
            <a:r>
              <a:rPr lang="el-GR" dirty="0" smtClean="0"/>
              <a:t> για επένδυση ενός χρόνου. Τα ετήσια επιτόκια του ΗΒ ανέρχονται σε 10% (στο τέλος του έτους θα πάρω 110 λίρες) ενώ τα επιτόκια στις ΗΠΑ είναι μηδέν.</a:t>
            </a:r>
          </a:p>
          <a:p>
            <a:pPr algn="just"/>
            <a:r>
              <a:rPr lang="el-GR" dirty="0" smtClean="0"/>
              <a:t>Έστω ότι η αρχική συναλλαγματική ισοτιμία είναι 2 δολάρια. Με τις 100 λίρες μπορούμε να αγοράσουμε 200 δολάρια. Έστω ότι η λίρα υποτιμάται περισσότερο από 10%, έστω 11%.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Στο τέλος του χρόνου η συναλλαγματική ισοτιμία θα είναι 1,78 που σημαίνει ότι τα 200 δολάρια σε λίρες θα είναι 112. </a:t>
            </a:r>
          </a:p>
          <a:p>
            <a:pPr algn="just"/>
            <a:r>
              <a:rPr lang="el-GR" dirty="0" smtClean="0"/>
              <a:t>Κατά συνέπεια ο επενδυτής υπό τις προηγούμενες συνθήκες πρέπει να επιλέξει να επενδύσει σε δολάρια.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Συμπέρασμα : Η συνολική απόδοση ενός δανείου σε ξένο νόμισμα ισούται με το επιτόκιο του συγκεκριμένου νομίσματος συν το όποιο κέρδος κεφαλαίου (ή μείον την απώλεια κεφαλαίου) που προκύπτει από την υποτίμηση (ανατίμηση) του εγχωρίου νομίσματος.  </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Απόδοση δανείου στο εξωτερικό : ξένο επιτόκιο + υποτίμηση του εγχωρίου νομίσματος .</a:t>
            </a:r>
          </a:p>
          <a:p>
            <a:pPr algn="just"/>
            <a:r>
              <a:rPr lang="el-GR" dirty="0" smtClean="0"/>
              <a:t>Σ ένα περιβάλλον τέλεια διεθνούς κινητικότητας κεφαλαίων θα έχουμε τεράστια εκροή κεφαλαίων οποτεδήποτε η συνολική απόδοση δανείων στο εξωτερικό είναι μεγαλύτερη από την συνολική απόδοση του εγχώριου δανεισμού. </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Νομισματική και δημοσιονομική πολιτική σε καθεστώς σταθερών συναλλαγματικών ισοτιμιών. </a:t>
            </a:r>
          </a:p>
          <a:p>
            <a:pPr algn="just"/>
            <a:r>
              <a:rPr lang="el-GR" dirty="0" smtClean="0"/>
              <a:t>Υπάρχει μια μόνο πραγματική συναλλαγματική ισοτιμία που αντιστοιχεί σε εσωτερική και εξωτερική ισορροπία της οικονομίας. Όπως είδαμε αν αυξηθεί η πραγματική συναλλαγματική ισοτιμία δηλαδή αν μειωθεί η διεθνής ανταγωνιστικότητα η ζήτηση των εισαγωγών θα είναι μεγαλύτερη από την ζήτηση των εξαγωγών. Αν πάλι μειωθεί η πραγματική συναλλαγματική ισοτιμία η ζήτηση καθαρών εξαγωγών θα είναι θετική. Θυμίζουμε ότι ως καθαρές εξαγωγές ορίζεται η διαφορά των εξαγωγών από τις εισαγωγές.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Σε καθεστώς σταθερών συναλλαγματικών ισοτιμιών οι κυβερνήσεις δεσμεύονται να παρεμβαίνουν στην αγορά συναλλάγματος για να διατηρήσουν σταθερή μια δεδομένη συναλλαγματική ισοτιμία. </a:t>
            </a:r>
          </a:p>
          <a:p>
            <a:pPr algn="just"/>
            <a:r>
              <a:rPr lang="el-GR" dirty="0" smtClean="0"/>
              <a:t>Κατά συνέπεια : σε καθεστώς σταθερών συναλλαγματικών ισοτιμιών η εσωτερική και εξωτερική ισορροπία είναι δυνατές μόνο αν ο εγχώριος πληθωρισμός είναι ίσος με τον ξένο.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lgn="just"/>
            <a:r>
              <a:rPr lang="el-GR" dirty="0" smtClean="0"/>
              <a:t>Ισοζύγιο πληρωμών και προσφορά χρήματος </a:t>
            </a:r>
            <a:r>
              <a:rPr lang="el-GR" dirty="0" smtClean="0"/>
              <a:t>:</a:t>
            </a:r>
            <a:endParaRPr lang="en-US" dirty="0" smtClean="0"/>
          </a:p>
          <a:p>
            <a:pPr algn="just"/>
            <a:r>
              <a:rPr lang="el-GR" dirty="0" smtClean="0"/>
              <a:t>Έστω ότι η οικονομία έχει έλλειμμα του ισοζυγίου πληρωμών. Συμβαίνουν δύο πράγματα : Πρώτον οι ιδιώτες  αποσύρουν χρήματα από την κυκλοφορία. Χρειάζονται αυτά τα χρήματα για να αποκτήσουν ξένους τίτλους και αγαθά.  </a:t>
            </a:r>
          </a:p>
          <a:p>
            <a:pPr algn="just"/>
            <a:r>
              <a:rPr lang="el-GR" dirty="0" smtClean="0"/>
              <a:t>Η εγχώρια προσφορά χρήματος μειώνεται κατά ακριβώς κατά το ποσό του ελλείμματος του ισοζυγίου πληρωμών.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Δεύτερον : η κυβέρνηση στην αγορά συναλλάγματος παρεμβαίνει και το έλλειμμα στο ισοζύγιο πληρωμών καλύπτεται με επίσημη χρηματοδότηση, ήτοι πουλά συναλλαγματικά διαθέσιμα. Σε αντάλλαγμα η κεντρική τράπεζα εισπράττει στερλίνες που είχαν αποσυρθεί από την κυκλοφορία.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D1C069-83CD-4E89-8643-A12D9DCB59A9}"/>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19F106AF-835D-4EF3-BA7C-0F74BBCFE31F}"/>
              </a:ext>
            </a:extLst>
          </p:cNvPr>
          <p:cNvSpPr>
            <a:spLocks noGrp="1"/>
          </p:cNvSpPr>
          <p:nvPr>
            <p:ph idx="1"/>
          </p:nvPr>
        </p:nvSpPr>
        <p:spPr/>
        <p:txBody>
          <a:bodyPr/>
          <a:lstStyle/>
          <a:p>
            <a:pPr algn="just"/>
            <a:r>
              <a:rPr lang="el-GR" dirty="0"/>
              <a:t>Ισοζύγιο Πληρωμών : πρόκειται για αρχείο στο οποίο καταγράφονται όλες οι συναλλαγές μεταξύ των κατοίκων μιας χώρας και των κατοίκων άλλων χωρών. </a:t>
            </a:r>
          </a:p>
          <a:p>
            <a:pPr marL="0" indent="0" algn="just">
              <a:buNone/>
            </a:pPr>
            <a:r>
              <a:rPr lang="el-GR" dirty="0"/>
              <a:t>Το ισοζύγιο πληρωμών αναλύεται στο ισοζύγιο τρεχουσών συναλλαγών και στον ισοζύγιο κίνησης κεφαλαίων. </a:t>
            </a:r>
          </a:p>
        </p:txBody>
      </p:sp>
    </p:spTree>
    <p:extLst>
      <p:ext uri="{BB962C8B-B14F-4D97-AF65-F5344CB8AC3E}">
        <p14:creationId xmlns="" xmlns:p14="http://schemas.microsoft.com/office/powerpoint/2010/main" val="1057503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Συμπέρασμα : Στο καθεστώς των σταθερών συναλλαγματικών ισοτιμιών η προσφορά χρήματος δεν προσδιορίζεται αποκλειστικά από τις αποφάσεις της κυβέρνησης για το πόσο χρήμα θα εκδοθεί. Όταν η οικονομία έχει έλλειμμα στο ισοζύγιο πληρωμών η νομισματική εκροή μειώνει την εγχώρια προσφορά χρήματος κάτω από το επίπεδο στο οποίο θα βρίσκονταν σε διαφορετικές περιστάσεις. </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Αντιστρόφως όταν η οικονομία έχει πλεόνασμα στο ισοζύγιο πληρωμών το εγχώρια χρήμα σε κυκλοφορία θα αυξηθεί κατά το ποσό της εισροής χρημάτων από </a:t>
            </a:r>
            <a:r>
              <a:rPr lang="el-GR" dirty="0" err="1" smtClean="0"/>
              <a:t>τοι</a:t>
            </a:r>
            <a:r>
              <a:rPr lang="el-GR" dirty="0" smtClean="0"/>
              <a:t> εξωτερικό. </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Ας ΥΠΟΘΈΣΟΥΜΕ ΌΤΙ Η ΚΥΒΈΡΝΗΣΗ δεν επιθυμεί τη μείωση της εγχώριας προσφοράς χρήματος όταν υπάρχει έλλειμμα στο ισοζύγιο πληρωμών. Τι μπορεί να κάνει για αυτό ; </a:t>
            </a:r>
          </a:p>
          <a:p>
            <a:pPr algn="just"/>
            <a:r>
              <a:rPr lang="el-GR" dirty="0" smtClean="0"/>
              <a:t>Η κυβέρνηση μπορεί να αποστειρώσει την εγχώρια προσφορά χρήματος. </a:t>
            </a:r>
          </a:p>
          <a:p>
            <a:pPr algn="just"/>
            <a:r>
              <a:rPr lang="el-GR" dirty="0" smtClean="0"/>
              <a:t>Η αποστείρωση γίνεται με μια πράξη αγοράς μεταξύ εγχώριο χρήματος και εγχώριων τίτλων μοναδικός στόχος της οποίας είναι να ακυρώσει την επίδραση των ελλειμμάτων και των πλεονασμάτων του ισοζυγίου πληρωμών στην εγχώρια προσφορά χρήματος. </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just"/>
            <a:r>
              <a:rPr lang="el-GR" dirty="0" smtClean="0"/>
              <a:t>Έτσι αν το έλλειμμα του ισοζυγίου πληρωμών προκαλεί μείωση της εγχώριας προσφοράς χρήματος η κεντρική τράπεζα μπορεί να αγοράσει εγχώρια ομόλογα έναντι χρήματος αυξάνοντας έτσι ξανά την προσφορά χρήματος.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EF289F-646F-412C-80F2-99F432B3A9FA}"/>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D33140D1-117E-4CCF-8F3E-471FEDBD73DF}"/>
              </a:ext>
            </a:extLst>
          </p:cNvPr>
          <p:cNvSpPr>
            <a:spLocks noGrp="1"/>
          </p:cNvSpPr>
          <p:nvPr>
            <p:ph idx="1"/>
          </p:nvPr>
        </p:nvSpPr>
        <p:spPr/>
        <p:txBody>
          <a:bodyPr/>
          <a:lstStyle/>
          <a:p>
            <a:pPr algn="just"/>
            <a:r>
              <a:rPr lang="el-GR" dirty="0"/>
              <a:t>Ισοζύγιο Τρεχουσών Συναλλαγών : καταγράφονται οι ροές αγαθών, υπηρεσιών και μεταβιβαστικών πληρωμών. </a:t>
            </a:r>
          </a:p>
          <a:p>
            <a:pPr algn="just"/>
            <a:r>
              <a:rPr lang="el-GR" dirty="0"/>
              <a:t>Οι ροές αγαθών και υπηρεσιών συνθέτουν το εμπορικό ισοζύγιο.</a:t>
            </a:r>
          </a:p>
        </p:txBody>
      </p:sp>
    </p:spTree>
    <p:extLst>
      <p:ext uri="{BB962C8B-B14F-4D97-AF65-F5344CB8AC3E}">
        <p14:creationId xmlns="" xmlns:p14="http://schemas.microsoft.com/office/powerpoint/2010/main" val="2081925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303EC0-6FBF-4312-9EB7-61E9AF917864}"/>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3A2050AE-699E-45DE-BF98-12303007F966}"/>
              </a:ext>
            </a:extLst>
          </p:cNvPr>
          <p:cNvSpPr>
            <a:spLocks noGrp="1"/>
          </p:cNvSpPr>
          <p:nvPr>
            <p:ph idx="1"/>
          </p:nvPr>
        </p:nvSpPr>
        <p:spPr/>
        <p:txBody>
          <a:bodyPr/>
          <a:lstStyle/>
          <a:p>
            <a:pPr algn="just"/>
            <a:r>
              <a:rPr lang="el-GR" dirty="0"/>
              <a:t>Στον λογαριασμό κίνησης κεφαλαίων του ισοζυγίου πληρωμών καταγράφονται οι διεθνείς συναλλαγές σε χρηματοπιστωτικούς τίτλους. </a:t>
            </a:r>
          </a:p>
          <a:p>
            <a:pPr algn="just"/>
            <a:r>
              <a:rPr lang="el-GR" dirty="0"/>
              <a:t>Το ισοζύγιο πληρωμών έχει πλεόνασμα (έλλειμμα) όταν υπάρχει καθαρή εισροή (εκροή) χρημάτων.</a:t>
            </a:r>
          </a:p>
        </p:txBody>
      </p:sp>
    </p:spTree>
    <p:extLst>
      <p:ext uri="{BB962C8B-B14F-4D97-AF65-F5344CB8AC3E}">
        <p14:creationId xmlns="" xmlns:p14="http://schemas.microsoft.com/office/powerpoint/2010/main" val="2723441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6C521C-A5F1-488C-8B00-CF67BF3F22CE}"/>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5CDB08DB-7CE0-4E98-8403-9E239B580645}"/>
              </a:ext>
            </a:extLst>
          </p:cNvPr>
          <p:cNvSpPr>
            <a:spLocks noGrp="1"/>
          </p:cNvSpPr>
          <p:nvPr>
            <p:ph idx="1"/>
          </p:nvPr>
        </p:nvSpPr>
        <p:spPr/>
        <p:txBody>
          <a:bodyPr/>
          <a:lstStyle/>
          <a:p>
            <a:pPr algn="just"/>
            <a:r>
              <a:rPr lang="el-GR" dirty="0"/>
              <a:t>Με ελεύθερα κυμαινόμενες συναλλαγματικές ισοτιμίες η προσφερόμενη και ζητούμενη ποσότητα λιρών είναι ίσες. Επομένως οι εισροές είναι ίσες με τις εκροές και το ισοζύγιο πληρωμών είναι ακριβώς μηδέν. </a:t>
            </a:r>
          </a:p>
        </p:txBody>
      </p:sp>
    </p:spTree>
    <p:extLst>
      <p:ext uri="{BB962C8B-B14F-4D97-AF65-F5344CB8AC3E}">
        <p14:creationId xmlns="" xmlns:p14="http://schemas.microsoft.com/office/powerpoint/2010/main" val="1729547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51BD2C-8B9F-4E9F-A079-F1EC57D8226C}"/>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A2E808BF-5E1F-4929-A444-B0513E5A0F17}"/>
              </a:ext>
            </a:extLst>
          </p:cNvPr>
          <p:cNvSpPr>
            <a:spLocks noGrp="1"/>
          </p:cNvSpPr>
          <p:nvPr>
            <p:ph idx="1"/>
          </p:nvPr>
        </p:nvSpPr>
        <p:spPr/>
        <p:txBody>
          <a:bodyPr/>
          <a:lstStyle/>
          <a:p>
            <a:pPr algn="just"/>
            <a:r>
              <a:rPr lang="el-GR" dirty="0"/>
              <a:t>Αφού το ισοζύγιο πληρωμών είναι το άθροισμα του ισοζυγίου τρεχουσών συναλλαγών και της κίνησης κεφαλαίων με ελεύθερα κυμαινόμενες ισοτιμίες το πλεόνασμα του ισοζυγίου τρεχουσών συναλλαγών θα πρέπει να αντισταθμιζεται ακριβώς από ένα έλλειμμα του λογαριασμού της κίνησης κεφαλαίων και αντιστρόφως </a:t>
            </a:r>
          </a:p>
        </p:txBody>
      </p:sp>
    </p:spTree>
    <p:extLst>
      <p:ext uri="{BB962C8B-B14F-4D97-AF65-F5344CB8AC3E}">
        <p14:creationId xmlns="" xmlns:p14="http://schemas.microsoft.com/office/powerpoint/2010/main" val="4070102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920037-8AAB-481D-840F-E1D95086D07C}"/>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795CB573-09B0-4149-B485-1600F8DF114E}"/>
              </a:ext>
            </a:extLst>
          </p:cNvPr>
          <p:cNvSpPr>
            <a:spLocks noGrp="1"/>
          </p:cNvSpPr>
          <p:nvPr>
            <p:ph idx="1"/>
          </p:nvPr>
        </p:nvSpPr>
        <p:spPr/>
        <p:txBody>
          <a:bodyPr/>
          <a:lstStyle/>
          <a:p>
            <a:pPr algn="just"/>
            <a:r>
              <a:rPr lang="el-GR" dirty="0"/>
              <a:t>Το πλεόνασμα των τρεχουσών της συναλλαγών θα πρέπει να ισούται με την αύξηση των ξένων τίτλων που κατέχει η χώρα. Αφου όμως η κυβέρνηση δεν αυξάνει τα συναλλαγματικά της διαθέσιμα αυτό θα πρέπει να εμφανιστεί  στην κίνηση κεφαλαίων ως έλλειμμα του λογαριασμού κεφαλαίων ίσο με το πλεόνασμα του λογαριασμού τρεχουσών συναλλαγών. </a:t>
            </a:r>
          </a:p>
        </p:txBody>
      </p:sp>
    </p:spTree>
    <p:extLst>
      <p:ext uri="{BB962C8B-B14F-4D97-AF65-F5344CB8AC3E}">
        <p14:creationId xmlns="" xmlns:p14="http://schemas.microsoft.com/office/powerpoint/2010/main" val="3151210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AB2B9B-174F-4406-B496-40884747E7BD}"/>
              </a:ext>
            </a:extLst>
          </p:cNvPr>
          <p:cNvSpPr>
            <a:spLocks noGrp="1"/>
          </p:cNvSpPr>
          <p:nvPr>
            <p:ph type="title"/>
          </p:nvPr>
        </p:nvSpPr>
        <p:spPr/>
        <p:txBody>
          <a:bodyPr/>
          <a:lstStyle/>
          <a:p>
            <a:endParaRPr lang="el-GR"/>
          </a:p>
        </p:txBody>
      </p:sp>
      <p:sp>
        <p:nvSpPr>
          <p:cNvPr id="3" name="Content Placeholder 2">
            <a:extLst>
              <a:ext uri="{FF2B5EF4-FFF2-40B4-BE49-F238E27FC236}">
                <a16:creationId xmlns="" xmlns:a16="http://schemas.microsoft.com/office/drawing/2014/main" id="{4E1B441D-F9FA-43B8-827F-3D9464D38267}"/>
              </a:ext>
            </a:extLst>
          </p:cNvPr>
          <p:cNvSpPr>
            <a:spLocks noGrp="1"/>
          </p:cNvSpPr>
          <p:nvPr>
            <p:ph idx="1"/>
          </p:nvPr>
        </p:nvSpPr>
        <p:spPr/>
        <p:txBody>
          <a:bodyPr/>
          <a:lstStyle/>
          <a:p>
            <a:pPr algn="just"/>
            <a:r>
              <a:rPr lang="el-GR" dirty="0"/>
              <a:t>Συμπέρασμα : Το ισοζύγιο κεφαλαίων πρέπει μα είναι μηδέν όταν υπάρχει ελεύθερη διακύμανση της συναλλαγματικής ισοτιμίας.</a:t>
            </a:r>
          </a:p>
          <a:p>
            <a:pPr algn="just"/>
            <a:r>
              <a:rPr lang="el-GR" dirty="0"/>
              <a:t>Σταθερές συναλλαγματικές Ισοτιμίες : Όταν η συναλλαγματική ισοτιμία είναι σταθερή το ισοζύγιο πληρωμών δεν είναι αναγκαστικά μηδέν. </a:t>
            </a:r>
          </a:p>
        </p:txBody>
      </p:sp>
    </p:spTree>
    <p:extLst>
      <p:ext uri="{BB962C8B-B14F-4D97-AF65-F5344CB8AC3E}">
        <p14:creationId xmlns="" xmlns:p14="http://schemas.microsoft.com/office/powerpoint/2010/main" val="37334981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1358</Words>
  <Application>Microsoft Office PowerPoint</Application>
  <PresentationFormat>Προβολή στην οθόνη (4:3)</PresentationFormat>
  <Paragraphs>62</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Θέμα του Office</vt:lpstr>
      <vt:lpstr>ΔΙΕΘΝΗ ΟΙΚΟΝΟΜΙΚΑ</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ΔΙΕΘΝΗ ΟΙΚΟΝΟΜΙΚΑ</dc:title>
  <dc:creator>S0113601</dc:creator>
  <cp:lastModifiedBy>S0113601</cp:lastModifiedBy>
  <cp:revision>31</cp:revision>
  <dcterms:created xsi:type="dcterms:W3CDTF">2022-01-05T06:16:02Z</dcterms:created>
  <dcterms:modified xsi:type="dcterms:W3CDTF">2022-01-27T07:26:28Z</dcterms:modified>
</cp:coreProperties>
</file>