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10/26/2021</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28637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10/26/2021</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29119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10/26/2021</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1913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10/26/2021</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717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10/26/2021</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0693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10/26/2021</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208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10/26/2021</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02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10/26/2021</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63739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10/26/2021</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3491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10/26/2021</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20455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10/26/2021</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55455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10/26/2021</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58120577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3" name="Top Left">
            <a:extLst>
              <a:ext uri="{FF2B5EF4-FFF2-40B4-BE49-F238E27FC236}">
                <a16:creationId xmlns:a16="http://schemas.microsoft.com/office/drawing/2014/main" id="{7A93B028-F8F4-4F84-98D7-2779E4D8B9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14" name="Freeform: Shape 13">
              <a:extLst>
                <a:ext uri="{FF2B5EF4-FFF2-40B4-BE49-F238E27FC236}">
                  <a16:creationId xmlns:a16="http://schemas.microsoft.com/office/drawing/2014/main" id="{0C254636-BEEC-4E48-BF0C-D2C6BF5836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5" name="Freeform: Shape 14">
              <a:extLst>
                <a:ext uri="{FF2B5EF4-FFF2-40B4-BE49-F238E27FC236}">
                  <a16:creationId xmlns:a16="http://schemas.microsoft.com/office/drawing/2014/main" id="{83AF5681-1B96-4C35-AB17-AB7793A4EF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F1C65047-892E-46D5-9E82-93FB2E432D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4AD2952C-9885-4337-B770-851BDEB88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2B07DD51-ACE9-4B98-AB77-D23DBEF484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0F483983-8B4E-40F0-BF70-192D840B79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F8853237-6306-4734-906A-E334FDEAAF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0848C5D2-21E8-4E56-B25E-809869A75C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2" name="Τίτλος 1">
            <a:extLst>
              <a:ext uri="{FF2B5EF4-FFF2-40B4-BE49-F238E27FC236}">
                <a16:creationId xmlns:a16="http://schemas.microsoft.com/office/drawing/2014/main" id="{ED59D551-225B-41B1-A6FC-2C5FEBAA8776}"/>
              </a:ext>
            </a:extLst>
          </p:cNvPr>
          <p:cNvSpPr>
            <a:spLocks noGrp="1"/>
          </p:cNvSpPr>
          <p:nvPr>
            <p:ph type="ctrTitle"/>
          </p:nvPr>
        </p:nvSpPr>
        <p:spPr>
          <a:xfrm>
            <a:off x="1005653" y="744909"/>
            <a:ext cx="5797883" cy="3155419"/>
          </a:xfrm>
        </p:spPr>
        <p:txBody>
          <a:bodyPr anchor="b">
            <a:normAutofit/>
          </a:bodyPr>
          <a:lstStyle/>
          <a:p>
            <a:pPr algn="l"/>
            <a:r>
              <a:rPr lang="el-GR" sz="5400" dirty="0"/>
              <a:t>Ταυτότητα Φύλου </a:t>
            </a:r>
          </a:p>
        </p:txBody>
      </p:sp>
      <p:sp>
        <p:nvSpPr>
          <p:cNvPr id="3" name="Υπότιτλος 2">
            <a:extLst>
              <a:ext uri="{FF2B5EF4-FFF2-40B4-BE49-F238E27FC236}">
                <a16:creationId xmlns:a16="http://schemas.microsoft.com/office/drawing/2014/main" id="{77E0F2FB-9E6D-4DE4-8547-80759FDFDB62}"/>
              </a:ext>
            </a:extLst>
          </p:cNvPr>
          <p:cNvSpPr>
            <a:spLocks noGrp="1"/>
          </p:cNvSpPr>
          <p:nvPr>
            <p:ph type="subTitle" idx="1"/>
          </p:nvPr>
        </p:nvSpPr>
        <p:spPr>
          <a:xfrm>
            <a:off x="142875" y="4074784"/>
            <a:ext cx="6667792" cy="2054306"/>
          </a:xfrm>
        </p:spPr>
        <p:txBody>
          <a:bodyPr anchor="t">
            <a:normAutofit/>
          </a:bodyPr>
          <a:lstStyle/>
          <a:p>
            <a:pPr algn="just"/>
            <a:r>
              <a:rPr lang="el-GR" sz="2200" dirty="0"/>
              <a:t>Το φύλο είναι μια μη δυαδική κατασκευή που επιτρέπει ένα εύρος ταυτοτήτων φύλου και η ταυτότητα φύλου ενός ατόμου μπορεί να μην συμφωνεί με το φύλο που </a:t>
            </a:r>
            <a:r>
              <a:rPr lang="en-US" sz="2200" dirty="0"/>
              <a:t> </a:t>
            </a:r>
            <a:r>
              <a:rPr lang="el-GR" sz="2200" dirty="0"/>
              <a:t>του αποδόθηκε στη γέννηση.</a:t>
            </a:r>
          </a:p>
          <a:p>
            <a:pPr algn="l"/>
            <a:endParaRPr lang="el-GR" sz="2200" dirty="0"/>
          </a:p>
        </p:txBody>
      </p:sp>
      <p:pic>
        <p:nvPicPr>
          <p:cNvPr id="4" name="Picture 3" descr="Βόρειο σέλας πάνω από μια λίμνη και λόφους">
            <a:extLst>
              <a:ext uri="{FF2B5EF4-FFF2-40B4-BE49-F238E27FC236}">
                <a16:creationId xmlns:a16="http://schemas.microsoft.com/office/drawing/2014/main" id="{52C57241-E940-46C4-B330-410EDC56B00C}"/>
              </a:ext>
            </a:extLst>
          </p:cNvPr>
          <p:cNvPicPr>
            <a:picLocks noChangeAspect="1"/>
          </p:cNvPicPr>
          <p:nvPr/>
        </p:nvPicPr>
        <p:blipFill rotWithShape="1">
          <a:blip r:embed="rId2"/>
          <a:srcRect l="23462" r="26015"/>
          <a:stretch/>
        </p:blipFill>
        <p:spPr>
          <a:xfrm>
            <a:off x="7188594" y="10"/>
            <a:ext cx="5003406" cy="6857990"/>
          </a:xfrm>
          <a:prstGeom prst="rect">
            <a:avLst/>
          </a:prstGeom>
        </p:spPr>
      </p:pic>
      <p:grpSp>
        <p:nvGrpSpPr>
          <p:cNvPr id="23" name="Cross">
            <a:extLst>
              <a:ext uri="{FF2B5EF4-FFF2-40B4-BE49-F238E27FC236}">
                <a16:creationId xmlns:a16="http://schemas.microsoft.com/office/drawing/2014/main" id="{5C0E6139-8A19-4905-87E2-E547D7B7F1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29158" y="3369564"/>
            <a:ext cx="118872" cy="118872"/>
            <a:chOff x="1175347" y="3733800"/>
            <a:chExt cx="118872" cy="118872"/>
          </a:xfrm>
        </p:grpSpPr>
        <p:cxnSp>
          <p:nvCxnSpPr>
            <p:cNvPr id="24" name="Straight Connector 23">
              <a:extLst>
                <a:ext uri="{FF2B5EF4-FFF2-40B4-BE49-F238E27FC236}">
                  <a16:creationId xmlns:a16="http://schemas.microsoft.com/office/drawing/2014/main" id="{BC05FFBD-B86A-4BD3-A147-FA95CE03CF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25" name="Straight Connector 24">
              <a:extLst>
                <a:ext uri="{FF2B5EF4-FFF2-40B4-BE49-F238E27FC236}">
                  <a16:creationId xmlns:a16="http://schemas.microsoft.com/office/drawing/2014/main" id="{EB69F8B1-78FB-4562-8A0D-8D29636755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grpSp>
        <p:nvGrpSpPr>
          <p:cNvPr id="27" name="Bottom Right">
            <a:extLst>
              <a:ext uri="{FF2B5EF4-FFF2-40B4-BE49-F238E27FC236}">
                <a16:creationId xmlns:a16="http://schemas.microsoft.com/office/drawing/2014/main" id="{F7513226-C6E6-4885-A42A-D6411FF018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28" name="Graphic 157">
              <a:extLst>
                <a:ext uri="{FF2B5EF4-FFF2-40B4-BE49-F238E27FC236}">
                  <a16:creationId xmlns:a16="http://schemas.microsoft.com/office/drawing/2014/main" id="{9BC07C6F-FF27-4C7D-BF5D-4B4B8880B80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0" name="Freeform: Shape 29">
                <a:extLst>
                  <a:ext uri="{FF2B5EF4-FFF2-40B4-BE49-F238E27FC236}">
                    <a16:creationId xmlns:a16="http://schemas.microsoft.com/office/drawing/2014/main" id="{3B062B0F-BCEB-436F-AB59-970CC5EEE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31" name="Freeform: Shape 30">
                <a:extLst>
                  <a:ext uri="{FF2B5EF4-FFF2-40B4-BE49-F238E27FC236}">
                    <a16:creationId xmlns:a16="http://schemas.microsoft.com/office/drawing/2014/main" id="{A2CDB5C4-8E76-40DC-A3EA-AF3D5066EA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32" name="Freeform: Shape 31">
                <a:extLst>
                  <a:ext uri="{FF2B5EF4-FFF2-40B4-BE49-F238E27FC236}">
                    <a16:creationId xmlns:a16="http://schemas.microsoft.com/office/drawing/2014/main" id="{5188252B-68F7-4FD1-98ED-39451A985B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id="{643015DC-C4C8-408D-91FE-CB52233190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id="{9E420DB7-0D88-4E37-B948-6FB4A8AD8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5" name="Freeform: Shape 34">
                <a:extLst>
                  <a:ext uri="{FF2B5EF4-FFF2-40B4-BE49-F238E27FC236}">
                    <a16:creationId xmlns:a16="http://schemas.microsoft.com/office/drawing/2014/main" id="{08BA96C9-4B69-43D0-A129-4C2DF6571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36" name="Freeform: Shape 35">
                <a:extLst>
                  <a:ext uri="{FF2B5EF4-FFF2-40B4-BE49-F238E27FC236}">
                    <a16:creationId xmlns:a16="http://schemas.microsoft.com/office/drawing/2014/main" id="{AB9C0CB4-8BF5-4813-A26B-7B3C36368E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29" name="Freeform: Shape 28">
              <a:extLst>
                <a:ext uri="{FF2B5EF4-FFF2-40B4-BE49-F238E27FC236}">
                  <a16:creationId xmlns:a16="http://schemas.microsoft.com/office/drawing/2014/main" id="{A1A6261E-C71C-43D5-8164-2B8BB8DFA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604380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4A3CA8-A0B5-43D4-AFB5-2933383B1704}"/>
              </a:ext>
            </a:extLst>
          </p:cNvPr>
          <p:cNvSpPr>
            <a:spLocks noGrp="1"/>
          </p:cNvSpPr>
          <p:nvPr>
            <p:ph type="title"/>
          </p:nvPr>
        </p:nvSpPr>
        <p:spPr>
          <a:xfrm>
            <a:off x="838200" y="0"/>
            <a:ext cx="10515600" cy="1325563"/>
          </a:xfrm>
        </p:spPr>
        <p:txBody>
          <a:bodyPr/>
          <a:lstStyle/>
          <a:p>
            <a:r>
              <a:rPr lang="el-GR" dirty="0"/>
              <a:t>Το φύλο ως μέσο κοινωνικής διάκρισης</a:t>
            </a:r>
          </a:p>
        </p:txBody>
      </p:sp>
      <p:sp>
        <p:nvSpPr>
          <p:cNvPr id="3" name="Θέση περιεχομένου 2">
            <a:extLst>
              <a:ext uri="{FF2B5EF4-FFF2-40B4-BE49-F238E27FC236}">
                <a16:creationId xmlns:a16="http://schemas.microsoft.com/office/drawing/2014/main" id="{6F2857DC-453F-493A-A395-8F4604EACD55}"/>
              </a:ext>
            </a:extLst>
          </p:cNvPr>
          <p:cNvSpPr>
            <a:spLocks noGrp="1"/>
          </p:cNvSpPr>
          <p:nvPr>
            <p:ph idx="1"/>
          </p:nvPr>
        </p:nvSpPr>
        <p:spPr/>
        <p:txBody>
          <a:bodyPr>
            <a:normAutofit fontScale="92500" lnSpcReduction="10000"/>
          </a:bodyPr>
          <a:lstStyle/>
          <a:p>
            <a:pPr algn="just"/>
            <a:r>
              <a:rPr lang="el-GR" dirty="0"/>
              <a:t>Το φύλο αποτελεί σύνολο επιταγών, που μάλιστα λειτουργεί βάσει μιας κοινωνικά διαμορφωμένης αντίληψης σχετικά με το τι επιτάσσει η φύση (</a:t>
            </a:r>
            <a:r>
              <a:rPr lang="el-GR" dirty="0" err="1"/>
              <a:t>Παπαταξιάρχης</a:t>
            </a:r>
            <a:r>
              <a:rPr lang="el-GR" dirty="0"/>
              <a:t>, 1992). Παράλληλα, συνιστά κυρίαρχη </a:t>
            </a:r>
            <a:r>
              <a:rPr lang="el-GR" dirty="0" err="1"/>
              <a:t>κοινωνικο</a:t>
            </a:r>
            <a:r>
              <a:rPr lang="el-GR" dirty="0"/>
              <a:t>-πολιτισμική κατηγορία ταξινόμησης και ιεράρχησης των υποκειμένων (</a:t>
            </a:r>
            <a:r>
              <a:rPr lang="el-GR" dirty="0" err="1"/>
              <a:t>Connell</a:t>
            </a:r>
            <a:r>
              <a:rPr lang="el-GR" dirty="0"/>
              <a:t>, 2006).</a:t>
            </a:r>
          </a:p>
          <a:p>
            <a:pPr algn="just"/>
            <a:r>
              <a:rPr lang="el-GR" dirty="0"/>
              <a:t>Πρέπει </a:t>
            </a:r>
            <a:r>
              <a:rPr lang="el-GR"/>
              <a:t>να κατανοήσουμε ότι </a:t>
            </a:r>
            <a:r>
              <a:rPr lang="el-GR" dirty="0"/>
              <a:t>το φύλο αποτελεί κοινωνική κατασκευή και τρόπο κοινωνικής ιεράρχησης που χωρίζει τα υποκείμενα σε ανώτερα και κατώτερα, ενώ ως σύστημα εξουσιαστικών σχέσεων είναι καθοριστικό για τις συνθήκες διαβίωσης όλων, τόσο στο δημόσιο όσο και στον ιδιωτικό χώρο.</a:t>
            </a:r>
          </a:p>
          <a:p>
            <a:pPr algn="just"/>
            <a:endParaRPr lang="el-GR" dirty="0"/>
          </a:p>
        </p:txBody>
      </p:sp>
    </p:spTree>
    <p:extLst>
      <p:ext uri="{BB962C8B-B14F-4D97-AF65-F5344CB8AC3E}">
        <p14:creationId xmlns:p14="http://schemas.microsoft.com/office/powerpoint/2010/main" val="1037623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96D14F-C8FD-4226-A908-41AAE209CFE2}"/>
              </a:ext>
            </a:extLst>
          </p:cNvPr>
          <p:cNvSpPr>
            <a:spLocks noGrp="1"/>
          </p:cNvSpPr>
          <p:nvPr>
            <p:ph type="title"/>
          </p:nvPr>
        </p:nvSpPr>
        <p:spPr>
          <a:xfrm>
            <a:off x="885825" y="18256"/>
            <a:ext cx="10515600" cy="791370"/>
          </a:xfrm>
        </p:spPr>
        <p:txBody>
          <a:bodyPr/>
          <a:lstStyle/>
          <a:p>
            <a:r>
              <a:rPr lang="el-GR" dirty="0"/>
              <a:t>Το φύλο ως μέσο κοινωνικής διάκρισης</a:t>
            </a:r>
          </a:p>
        </p:txBody>
      </p:sp>
      <p:sp>
        <p:nvSpPr>
          <p:cNvPr id="3" name="Θέση περιεχομένου 2">
            <a:extLst>
              <a:ext uri="{FF2B5EF4-FFF2-40B4-BE49-F238E27FC236}">
                <a16:creationId xmlns:a16="http://schemas.microsoft.com/office/drawing/2014/main" id="{374235F2-12E5-4CFE-9CB4-69D41400122E}"/>
              </a:ext>
            </a:extLst>
          </p:cNvPr>
          <p:cNvSpPr>
            <a:spLocks noGrp="1"/>
          </p:cNvSpPr>
          <p:nvPr>
            <p:ph idx="1"/>
          </p:nvPr>
        </p:nvSpPr>
        <p:spPr>
          <a:xfrm>
            <a:off x="838200" y="971550"/>
            <a:ext cx="10515600" cy="5657850"/>
          </a:xfrm>
        </p:spPr>
        <p:txBody>
          <a:bodyPr>
            <a:normAutofit fontScale="92500" lnSpcReduction="20000"/>
          </a:bodyPr>
          <a:lstStyle/>
          <a:p>
            <a:r>
              <a:rPr lang="el-GR" dirty="0"/>
              <a:t>Αποτελεί βασική αρχή οργάνωσης της κοινωνίας που καθορίζει πορείες ζωής.</a:t>
            </a:r>
          </a:p>
          <a:p>
            <a:r>
              <a:rPr lang="el-GR" dirty="0"/>
              <a:t>Κατασκευάζεται κοινωνικά και διαχωρίζει τα άτομα.</a:t>
            </a:r>
          </a:p>
          <a:p>
            <a:r>
              <a:rPr lang="el-GR" dirty="0"/>
              <a:t>Αποτελεί σύστημα σχέσεων (δεν υπάρχει ανδρικό χωρίς γυναικείο και αντίστροφα).</a:t>
            </a:r>
          </a:p>
          <a:p>
            <a:r>
              <a:rPr lang="el-GR" dirty="0"/>
              <a:t>Κατατάσσει διχοτομικά και έτσι ιεραρχεί τα άτομα.</a:t>
            </a:r>
          </a:p>
          <a:p>
            <a:r>
              <a:rPr lang="el-GR" dirty="0"/>
              <a:t>Μαθαίνεται με την κοινωνικοποίηση και μεταβιβάζεται από γενιά σε γενιά. </a:t>
            </a:r>
          </a:p>
          <a:p>
            <a:r>
              <a:rPr lang="el-GR" dirty="0"/>
              <a:t>Είναι σύνολο επιταγών που μας λέει πως πρέπει να είμαστε, ανάλογα με τη θέση που μας αποδίδεται στο σύστημα </a:t>
            </a:r>
            <a:r>
              <a:rPr lang="el-GR" dirty="0" err="1"/>
              <a:t>έμφυλων</a:t>
            </a:r>
            <a:r>
              <a:rPr lang="el-GR" dirty="0"/>
              <a:t> σχέσεων.</a:t>
            </a:r>
          </a:p>
          <a:p>
            <a:r>
              <a:rPr lang="el-GR" dirty="0"/>
              <a:t>Λειτουργεί περιοριστικά και καταπιεστικά για όλους/</a:t>
            </a:r>
            <a:r>
              <a:rPr lang="el-GR" dirty="0" err="1"/>
              <a:t>ες</a:t>
            </a:r>
            <a:r>
              <a:rPr lang="el-GR" dirty="0"/>
              <a:t>, αλλά πρωτίστως για το κατώτερο μέλος του δίπολου.</a:t>
            </a:r>
          </a:p>
          <a:p>
            <a:pPr marL="0" indent="0">
              <a:buNone/>
            </a:pPr>
            <a:endParaRPr lang="el-GR" dirty="0"/>
          </a:p>
        </p:txBody>
      </p:sp>
    </p:spTree>
    <p:extLst>
      <p:ext uri="{BB962C8B-B14F-4D97-AF65-F5344CB8AC3E}">
        <p14:creationId xmlns:p14="http://schemas.microsoft.com/office/powerpoint/2010/main" val="3140303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798262-BC41-43DE-8177-743A116F1A51}"/>
              </a:ext>
            </a:extLst>
          </p:cNvPr>
          <p:cNvSpPr>
            <a:spLocks noGrp="1"/>
          </p:cNvSpPr>
          <p:nvPr>
            <p:ph type="title"/>
          </p:nvPr>
        </p:nvSpPr>
        <p:spPr>
          <a:xfrm>
            <a:off x="838200" y="18256"/>
            <a:ext cx="10515600" cy="886620"/>
          </a:xfrm>
        </p:spPr>
        <p:txBody>
          <a:bodyPr/>
          <a:lstStyle/>
          <a:p>
            <a:r>
              <a:rPr kumimoji="0" lang="el-GR" sz="4400" b="0" i="0" u="none" strike="noStrike" kern="1200" cap="none" spc="0" normalizeH="0" baseline="0" noProof="0" dirty="0">
                <a:ln>
                  <a:noFill/>
                </a:ln>
                <a:solidFill>
                  <a:srgbClr val="1B282F"/>
                </a:solidFill>
                <a:effectLst/>
                <a:uLnTx/>
                <a:uFillTx/>
                <a:ea typeface="+mj-ea"/>
                <a:cs typeface="+mj-cs"/>
              </a:rPr>
              <a:t>Το φύλο ως μέσο κοινωνικής διάκρισης</a:t>
            </a:r>
            <a:endParaRPr lang="el-GR" dirty="0"/>
          </a:p>
        </p:txBody>
      </p:sp>
      <p:sp>
        <p:nvSpPr>
          <p:cNvPr id="3" name="Θέση περιεχομένου 2">
            <a:extLst>
              <a:ext uri="{FF2B5EF4-FFF2-40B4-BE49-F238E27FC236}">
                <a16:creationId xmlns:a16="http://schemas.microsoft.com/office/drawing/2014/main" id="{3FF3ACE4-E285-4A5D-AEBE-AEC71D53DFB4}"/>
              </a:ext>
            </a:extLst>
          </p:cNvPr>
          <p:cNvSpPr>
            <a:spLocks noGrp="1"/>
          </p:cNvSpPr>
          <p:nvPr>
            <p:ph idx="1"/>
          </p:nvPr>
        </p:nvSpPr>
        <p:spPr>
          <a:xfrm>
            <a:off x="838200" y="1466850"/>
            <a:ext cx="10515600" cy="5029200"/>
          </a:xfrm>
        </p:spPr>
        <p:txBody>
          <a:bodyPr>
            <a:normAutofit fontScale="85000" lnSpcReduction="20000"/>
          </a:bodyPr>
          <a:lstStyle/>
          <a:p>
            <a:pPr marL="0" indent="0" algn="just">
              <a:buNone/>
            </a:pPr>
            <a:r>
              <a:rPr lang="el-GR" dirty="0"/>
              <a:t>Σύμφωνα με τις Δεληγιάννη-</a:t>
            </a:r>
            <a:r>
              <a:rPr lang="el-GR" dirty="0" err="1"/>
              <a:t>Κουϊμτζή</a:t>
            </a:r>
            <a:r>
              <a:rPr lang="el-GR" dirty="0"/>
              <a:t> κ.ά. (2000) και τις έρευνές τους σε εφήβους, οι ταυτότητες φύλου διαμορφώνονται με βάση τα παρακάτω:</a:t>
            </a:r>
          </a:p>
          <a:p>
            <a:pPr algn="just"/>
            <a:r>
              <a:rPr lang="el-GR" dirty="0"/>
              <a:t>Η ανδρική ταυτότητα δομείται με βάση χαρακτηριστικά όπως είναι η σωματική δύναμη και η προσωπική ελευθερία. Συνδέεται με τη δημόσια σφαίρα και τις θετικές επιστήμες. Ταυτίζεται με παραδοσιακές αξίες και αντιλήψεις για τον </a:t>
            </a:r>
            <a:r>
              <a:rPr lang="el-GR" dirty="0" err="1"/>
              <a:t>έμφυλο</a:t>
            </a:r>
            <a:r>
              <a:rPr lang="el-GR" dirty="0"/>
              <a:t> καταμερισμό της εργασίας και τις </a:t>
            </a:r>
            <a:r>
              <a:rPr lang="el-GR" dirty="0" err="1"/>
              <a:t>έμφυλες</a:t>
            </a:r>
            <a:r>
              <a:rPr lang="el-GR" dirty="0"/>
              <a:t> σχέσεις στην οικογένεια και την αγορά εργασίας. Βασίζεται στο «τι κάνει και τι δεν κάνει ένας άνδρας» στο σπίτι και τη δουλειά. Διατηρεί το ρόλο του «άνδρα-κουβαλητή» στην οικογένεια. Επενδύει στην οικονομική εξασφάλιση και την επαγγελματική πρόοδο, όσον αφορά την έννοια της επιτυχίας. Αν προσθέταμε σε αυτά την τόλμη, την αποφασιστικότητα, την ανεξαρτησία και τη δυσκολία να εκφράσουν συναισθήματα και αδυναμίες θα είχαμε νομίζω μια σφαιρική εικόνα των χαρακτηριστικών με βάση τα οποία διαμορφώνεται η ανδρική ταυτότητα.</a:t>
            </a:r>
          </a:p>
          <a:p>
            <a:endParaRPr lang="el-GR" dirty="0"/>
          </a:p>
        </p:txBody>
      </p:sp>
    </p:spTree>
    <p:extLst>
      <p:ext uri="{BB962C8B-B14F-4D97-AF65-F5344CB8AC3E}">
        <p14:creationId xmlns:p14="http://schemas.microsoft.com/office/powerpoint/2010/main" val="3555406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37A20B-8038-42DE-9E50-D02DA7032BEE}"/>
              </a:ext>
            </a:extLst>
          </p:cNvPr>
          <p:cNvSpPr>
            <a:spLocks noGrp="1"/>
          </p:cNvSpPr>
          <p:nvPr>
            <p:ph type="title"/>
          </p:nvPr>
        </p:nvSpPr>
        <p:spPr>
          <a:xfrm>
            <a:off x="838200" y="18255"/>
            <a:ext cx="10515600" cy="1143795"/>
          </a:xfrm>
        </p:spPr>
        <p:txBody>
          <a:bodyPr/>
          <a:lstStyle/>
          <a:p>
            <a:r>
              <a:rPr lang="el-GR" dirty="0"/>
              <a:t>Το φύλο ως μέσο κοινωνικής διάκρισης</a:t>
            </a:r>
          </a:p>
        </p:txBody>
      </p:sp>
      <p:sp>
        <p:nvSpPr>
          <p:cNvPr id="3" name="Θέση περιεχομένου 2">
            <a:extLst>
              <a:ext uri="{FF2B5EF4-FFF2-40B4-BE49-F238E27FC236}">
                <a16:creationId xmlns:a16="http://schemas.microsoft.com/office/drawing/2014/main" id="{56FDA578-08E7-4C03-80DF-D1E5FFFE0CD0}"/>
              </a:ext>
            </a:extLst>
          </p:cNvPr>
          <p:cNvSpPr>
            <a:spLocks noGrp="1"/>
          </p:cNvSpPr>
          <p:nvPr>
            <p:ph idx="1"/>
          </p:nvPr>
        </p:nvSpPr>
        <p:spPr>
          <a:xfrm>
            <a:off x="838200" y="981075"/>
            <a:ext cx="10515600" cy="5195888"/>
          </a:xfrm>
        </p:spPr>
        <p:txBody>
          <a:bodyPr>
            <a:normAutofit fontScale="92500"/>
          </a:bodyPr>
          <a:lstStyle/>
          <a:p>
            <a:pPr algn="just"/>
            <a:r>
              <a:rPr lang="el-GR" dirty="0"/>
              <a:t>Η γυναικεία ταυτότητα, από την άλλη, σύμφωνα πάντα με τις Δεληγιάννη-</a:t>
            </a:r>
            <a:r>
              <a:rPr lang="el-GR" dirty="0" err="1"/>
              <a:t>Κουϊμτζή</a:t>
            </a:r>
            <a:r>
              <a:rPr lang="el-GR" dirty="0"/>
              <a:t> κ.ά. (2000), δομείται με βάση χαρακτηριστικά όπως η φροντίδα, η επιμέλεια, οι καλές επιδόσεις, η πειθαρχία και η ήπια συμπεριφορά. Συνδέεται με την ιδιωτική σφαίρα και τις θεωρητικές επιστήμες. Ταυτίζεται με ανανεωτικές ιδέες, όσον αφορά τις </a:t>
            </a:r>
            <a:r>
              <a:rPr lang="el-GR" dirty="0" err="1"/>
              <a:t>έμφυλες</a:t>
            </a:r>
            <a:r>
              <a:rPr lang="el-GR" dirty="0"/>
              <a:t> σχέσεις στην οικογένεια και τον καταμερισμό της εργασίας, διατηρώντας όμως παράλληλα μια παραδοσιακή αντίληψη για το ρόλο του άνδρα ως κουβαλητή. Διατηρεί επίσης και το ρόλο της μητέρας- νοικοκυράς στην οικογένεια. Στοχεύει στην προσωπική ολοκλήρωση, όσον αφορά την έννοια της επιτυχίας.</a:t>
            </a:r>
          </a:p>
          <a:p>
            <a:endParaRPr lang="el-GR" dirty="0"/>
          </a:p>
        </p:txBody>
      </p:sp>
    </p:spTree>
    <p:extLst>
      <p:ext uri="{BB962C8B-B14F-4D97-AF65-F5344CB8AC3E}">
        <p14:creationId xmlns:p14="http://schemas.microsoft.com/office/powerpoint/2010/main" val="2857525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2520FD-F17C-4FE0-A7B6-D9EC0D3CBC15}"/>
              </a:ext>
            </a:extLst>
          </p:cNvPr>
          <p:cNvSpPr>
            <a:spLocks noGrp="1"/>
          </p:cNvSpPr>
          <p:nvPr>
            <p:ph type="title"/>
          </p:nvPr>
        </p:nvSpPr>
        <p:spPr/>
        <p:txBody>
          <a:bodyPr/>
          <a:lstStyle/>
          <a:p>
            <a:r>
              <a:rPr lang="el-GR" dirty="0"/>
              <a:t>Το φύλο ως μέσο κοινωνικής διάκρισης</a:t>
            </a:r>
          </a:p>
        </p:txBody>
      </p:sp>
      <p:sp>
        <p:nvSpPr>
          <p:cNvPr id="3" name="Θέση περιεχομένου 2">
            <a:extLst>
              <a:ext uri="{FF2B5EF4-FFF2-40B4-BE49-F238E27FC236}">
                <a16:creationId xmlns:a16="http://schemas.microsoft.com/office/drawing/2014/main" id="{5FF190A0-3978-4C87-8CCD-2719F3FB62C7}"/>
              </a:ext>
            </a:extLst>
          </p:cNvPr>
          <p:cNvSpPr>
            <a:spLocks noGrp="1"/>
          </p:cNvSpPr>
          <p:nvPr>
            <p:ph idx="1"/>
          </p:nvPr>
        </p:nvSpPr>
        <p:spPr/>
        <p:txBody>
          <a:bodyPr>
            <a:normAutofit fontScale="77500" lnSpcReduction="20000"/>
          </a:bodyPr>
          <a:lstStyle/>
          <a:p>
            <a:pPr algn="just"/>
            <a:r>
              <a:rPr lang="el-GR" dirty="0"/>
              <a:t>Τα στερεότυπα φύλου είναι κοινωνικές αντιλήψεις σύμφωνα με τις οποίες ορισμένα προτερήματα ή μειονεκτήματα, και τύποι συμπεριφοράς αποδίδονται στα άτομα ανάλογα με το φύλο τους, αγνοώντας ή παραβλέποντας τις ατομικές τους διαφορές και ιδιαιτερότητες (Δεληγιάννη-</a:t>
            </a:r>
            <a:r>
              <a:rPr lang="el-GR" dirty="0" err="1"/>
              <a:t>Κουϊμτζή</a:t>
            </a:r>
            <a:r>
              <a:rPr lang="el-GR" dirty="0"/>
              <a:t>, 2003). Το σημαντικό μάλιστα είναι ότι, όπως γνωρίζουμε από τις κλασικές μελέτες της Μ. </a:t>
            </a:r>
            <a:r>
              <a:rPr lang="el-GR" dirty="0" err="1"/>
              <a:t>Μead</a:t>
            </a:r>
            <a:r>
              <a:rPr lang="el-GR" dirty="0"/>
              <a:t> το 1935, διαφορετικές κουλτούρες έχουν διαφορετική θεώρηση σχετικά με το ποιες συμπεριφορές, ασχολίες και χαρακτηριστικά αρμόζουν σε άνδρες και σε γυναίκες. Είναι ενδιαφέρον να παρατηρήσουμε όμως ότι, παρά τις αλλαγές που έχουν σημειωθεί στην κοινωνική θέση των γυναικών, τα στερεότυπα φύλου εξακολουθούν να επικρατούν και να τέμνουν κάθετα ηλικία, θρήσκευμα, φύλο οικογενειακή κατάσταση και μορφωτικό επίπεδο (</a:t>
            </a:r>
            <a:r>
              <a:rPr lang="el-GR" dirty="0" err="1"/>
              <a:t>Μαραγκουδάκη</a:t>
            </a:r>
            <a:r>
              <a:rPr lang="el-GR" dirty="0"/>
              <a:t>, 2000). </a:t>
            </a:r>
          </a:p>
          <a:p>
            <a:pPr algn="just"/>
            <a:endParaRPr lang="el-GR" dirty="0"/>
          </a:p>
        </p:txBody>
      </p:sp>
    </p:spTree>
    <p:extLst>
      <p:ext uri="{BB962C8B-B14F-4D97-AF65-F5344CB8AC3E}">
        <p14:creationId xmlns:p14="http://schemas.microsoft.com/office/powerpoint/2010/main" val="2799100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A62331-C892-490D-A34D-4E7A19D1EB4F}"/>
              </a:ext>
            </a:extLst>
          </p:cNvPr>
          <p:cNvSpPr>
            <a:spLocks noGrp="1"/>
          </p:cNvSpPr>
          <p:nvPr>
            <p:ph type="title"/>
          </p:nvPr>
        </p:nvSpPr>
        <p:spPr>
          <a:xfrm>
            <a:off x="838200" y="18255"/>
            <a:ext cx="10515600" cy="1325563"/>
          </a:xfrm>
        </p:spPr>
        <p:txBody>
          <a:bodyPr/>
          <a:lstStyle/>
          <a:p>
            <a:r>
              <a:rPr kumimoji="0" lang="el-GR" sz="4400" b="0" i="0" u="none" strike="noStrike" kern="1200" cap="none" spc="0" normalizeH="0" baseline="0" noProof="0" dirty="0">
                <a:ln>
                  <a:noFill/>
                </a:ln>
                <a:solidFill>
                  <a:srgbClr val="1B282F"/>
                </a:solidFill>
                <a:effectLst/>
                <a:uLnTx/>
                <a:uFillTx/>
                <a:ea typeface="+mj-ea"/>
                <a:cs typeface="+mj-cs"/>
              </a:rPr>
              <a:t>Το φύλο ως μέσο κοινωνικής διάκρισης</a:t>
            </a:r>
            <a:endParaRPr lang="el-GR" dirty="0"/>
          </a:p>
        </p:txBody>
      </p:sp>
      <p:sp>
        <p:nvSpPr>
          <p:cNvPr id="3" name="Θέση περιεχομένου 2">
            <a:extLst>
              <a:ext uri="{FF2B5EF4-FFF2-40B4-BE49-F238E27FC236}">
                <a16:creationId xmlns:a16="http://schemas.microsoft.com/office/drawing/2014/main" id="{72C17B6A-A7C7-4A03-AC72-4B5BA554819F}"/>
              </a:ext>
            </a:extLst>
          </p:cNvPr>
          <p:cNvSpPr>
            <a:spLocks noGrp="1"/>
          </p:cNvSpPr>
          <p:nvPr>
            <p:ph idx="1"/>
          </p:nvPr>
        </p:nvSpPr>
        <p:spPr/>
        <p:txBody>
          <a:bodyPr>
            <a:normAutofit fontScale="77500" lnSpcReduction="20000"/>
          </a:bodyPr>
          <a:lstStyle/>
          <a:p>
            <a:pPr algn="just"/>
            <a:r>
              <a:rPr lang="el-GR" dirty="0"/>
              <a:t>Για να κατανοήσουμε γενικότερα τον τρόπο με τον οποίο λειτουργούν οι </a:t>
            </a:r>
            <a:r>
              <a:rPr lang="el-GR" dirty="0" err="1"/>
              <a:t>έμφυλες</a:t>
            </a:r>
            <a:r>
              <a:rPr lang="el-GR" dirty="0"/>
              <a:t> ανισότητες στην απασχόληση είναι απαραίτητο να μελετήσουμε τη λειτουργία της οικογένειας (</a:t>
            </a:r>
            <a:r>
              <a:rPr lang="el-GR" dirty="0" err="1"/>
              <a:t>Alonzo</a:t>
            </a:r>
            <a:r>
              <a:rPr lang="el-GR" dirty="0"/>
              <a:t>, </a:t>
            </a:r>
            <a:r>
              <a:rPr lang="el-GR" dirty="0" err="1"/>
              <a:t>Angeloff</a:t>
            </a:r>
            <a:r>
              <a:rPr lang="el-GR" dirty="0"/>
              <a:t>, 2008: 485).</a:t>
            </a:r>
          </a:p>
          <a:p>
            <a:pPr algn="just"/>
            <a:r>
              <a:rPr lang="el-GR" dirty="0"/>
              <a:t>Η ενδοοικογενειακή βία και η κακοποίηση γυναικών αποτελούν ακραία έκφραση ενός συστήματος </a:t>
            </a:r>
            <a:r>
              <a:rPr lang="el-GR" dirty="0" err="1"/>
              <a:t>έμφυλων</a:t>
            </a:r>
            <a:r>
              <a:rPr lang="el-GR" dirty="0"/>
              <a:t> σχέσεων που είναι εξουσιαστικό, υποτιμά και απαξιώνει τις γυναίκες, και μιας οικογενειακής οργάνωσης που στηρίζεται στην εκμετάλλευση των γυναικών και την υπαγωγή τους σε κατηγορία ατόμων ελάσσονος σημασίας. </a:t>
            </a:r>
          </a:p>
          <a:p>
            <a:pPr algn="just"/>
            <a:r>
              <a:rPr lang="el-GR" dirty="0"/>
              <a:t>Όσο άνισες σχέσεις και άνισοι ρόλοι γίνονται ανεκτοί στην οικογένεια, τόσο θα υπάρχει και κίνδυνος κακοποίησης γυναικών και ενδοοικογενειακής βίας. Οι εξουσιαστικές </a:t>
            </a:r>
            <a:r>
              <a:rPr lang="el-GR" dirty="0" err="1"/>
              <a:t>έμφυλες</a:t>
            </a:r>
            <a:r>
              <a:rPr lang="el-GR" dirty="0"/>
              <a:t> σχέσεις είναι η πηγή της </a:t>
            </a:r>
            <a:r>
              <a:rPr lang="el-GR" dirty="0" err="1"/>
              <a:t>έμφυλης</a:t>
            </a:r>
            <a:r>
              <a:rPr lang="el-GR" dirty="0"/>
              <a:t> βίας, και η </a:t>
            </a:r>
            <a:r>
              <a:rPr lang="el-GR" dirty="0" err="1"/>
              <a:t>έμφυλη</a:t>
            </a:r>
            <a:r>
              <a:rPr lang="el-GR" dirty="0"/>
              <a:t> βία, που προϋποθέτει τη γυναικεία υποτέλεια, συγχρόνως την αναπαράγει. </a:t>
            </a:r>
          </a:p>
          <a:p>
            <a:endParaRPr lang="el-GR" dirty="0"/>
          </a:p>
        </p:txBody>
      </p:sp>
    </p:spTree>
    <p:extLst>
      <p:ext uri="{BB962C8B-B14F-4D97-AF65-F5344CB8AC3E}">
        <p14:creationId xmlns:p14="http://schemas.microsoft.com/office/powerpoint/2010/main" val="3106473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F7AE65-BC93-4129-9A46-BBFAB5DCF7CB}"/>
              </a:ext>
            </a:extLst>
          </p:cNvPr>
          <p:cNvSpPr>
            <a:spLocks noGrp="1"/>
          </p:cNvSpPr>
          <p:nvPr>
            <p:ph type="title"/>
          </p:nvPr>
        </p:nvSpPr>
        <p:spPr>
          <a:xfrm>
            <a:off x="838200" y="18255"/>
            <a:ext cx="10515600" cy="855505"/>
          </a:xfrm>
        </p:spPr>
        <p:txBody>
          <a:bodyPr/>
          <a:lstStyle/>
          <a:p>
            <a:r>
              <a:rPr lang="el-GR" dirty="0"/>
              <a:t>Βιβλιογραφία </a:t>
            </a:r>
          </a:p>
        </p:txBody>
      </p:sp>
      <p:sp>
        <p:nvSpPr>
          <p:cNvPr id="3" name="Θέση περιεχομένου 2">
            <a:extLst>
              <a:ext uri="{FF2B5EF4-FFF2-40B4-BE49-F238E27FC236}">
                <a16:creationId xmlns:a16="http://schemas.microsoft.com/office/drawing/2014/main" id="{8A5AB3C7-4C0B-4FB4-889D-1C84D825246A}"/>
              </a:ext>
            </a:extLst>
          </p:cNvPr>
          <p:cNvSpPr>
            <a:spLocks noGrp="1"/>
          </p:cNvSpPr>
          <p:nvPr>
            <p:ph idx="1"/>
          </p:nvPr>
        </p:nvSpPr>
        <p:spPr>
          <a:xfrm>
            <a:off x="838200" y="873760"/>
            <a:ext cx="10515600" cy="5812790"/>
          </a:xfrm>
        </p:spPr>
        <p:txBody>
          <a:bodyPr>
            <a:normAutofit fontScale="92500" lnSpcReduction="20000"/>
          </a:bodyPr>
          <a:lstStyle/>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Αβδέλα, E., Ψαρρά, A.,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επιμ</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(1997), Σιωπηρές ιστορίες: Γυναίκες και φύλο στην ιστορική αφήγηση, Αθήνα: Αλεξάνδρεια (ιδιαίτερα την Εισαγωγή).</a:t>
            </a:r>
            <a:endParaRPr kumimoji="0" lang="en-US" sz="1800" b="0" i="0" u="none" strike="noStrike" kern="1200" cap="none" spc="0" normalizeH="0" baseline="0" noProof="0" dirty="0">
              <a:ln>
                <a:noFill/>
              </a:ln>
              <a:solidFill>
                <a:srgbClr val="000000">
                  <a:lumMod val="75000"/>
                  <a:lumOff val="25000"/>
                </a:srgbClr>
              </a:solidFill>
              <a:effectLst/>
              <a:uLnTx/>
              <a:uFillTx/>
              <a:ea typeface="+mn-ea"/>
              <a:cs typeface="+mn-cs"/>
            </a:endParaRP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kumimoji="0" lang="en-US" sz="1800" b="0" i="0" u="none" strike="noStrike" kern="1200" cap="none" spc="0" normalizeH="0" baseline="0" noProof="0" dirty="0">
                <a:ln>
                  <a:noFill/>
                </a:ln>
                <a:solidFill>
                  <a:srgbClr val="000000">
                    <a:lumMod val="75000"/>
                    <a:lumOff val="25000"/>
                  </a:srgbClr>
                </a:solidFill>
                <a:effectLst/>
                <a:uLnTx/>
                <a:uFillTx/>
                <a:ea typeface="+mn-ea"/>
                <a:cs typeface="+mn-cs"/>
              </a:rPr>
              <a:t>Butler, J., (1990), Gender Trouble, New York. Routledge</a:t>
            </a:r>
            <a:endPar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endParaRP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Connell</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R.W., (2006), Το κοινωνικό φύλο, (πρόλογος Δ.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Κογκίδου</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Φ. Πολίτης), Αθήνα: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Έπίκεντρο</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Μποντελό</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Κρ</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Έσταμπλέ</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Ρ., (2009), Κορίτσια: Διαφορές ναι, ανισότητες όχι, Αθήνα: Μεταίχμιο.</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Παντελίδου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Μαλούτα</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Μ., (2002), Το φύλο της δημοκρατίας, Αθήνα: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Σαββάλας</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Παντελίδου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Mαλούτα</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M., (2010), «H “ανισότητα των φύλων” ως πρόβλημα πολιτικής: Άρρητες παραδοχές της σύγχρονης πολιτικής ανάλυσης», στο: Β.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Καντσά</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Β.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Μουτάφη</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Έ.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Παπαταξιάρχης</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επιμ</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Φύλο, και κοινωνικές επιστήμες στη σύγχρονη Ελλάδα, Ένας πρώτος ελληνικός απολογισμός, Αθήνα: Αλεξάνδρεια,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σσ</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257-273.</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Παπαταξιάρχης</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E., (1992), «Εισαγωγή. Από τη σκοπιά του φύλου: Ανθρωπολογικές θεωρήσεις της σύγχρονης Ελλάδας», στο: Έ.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Παπαταξιάρχης</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Θ.,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Παπαδέλλης</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Ταυτότητες και φύλο στη σύγχρονη Ελλάδα, Αθήνα:</a:t>
            </a:r>
            <a:r>
              <a:rPr kumimoji="0" lang="en-US" sz="1800" b="0" i="0" u="none" strike="noStrike" kern="1200" cap="none" spc="0" normalizeH="0" baseline="0" noProof="0" dirty="0">
                <a:ln>
                  <a:noFill/>
                </a:ln>
                <a:solidFill>
                  <a:srgbClr val="000000">
                    <a:lumMod val="75000"/>
                    <a:lumOff val="25000"/>
                  </a:srgbClr>
                </a:solidFill>
                <a:effectLst/>
                <a:uLnTx/>
                <a:uFillTx/>
                <a:ea typeface="+mn-ea"/>
                <a:cs typeface="+mn-cs"/>
              </a:rPr>
              <a:t> </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Καστανιώτης\Πανεπιστήμιο Αιγαίου,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σσ</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11-98.</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Σκοτ,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Tζ</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Oυ</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(1997), «Το φύλο: Μια χρήσιμη κατηγορία της ιστορικής ανάλυσης», στο: Έ.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Aβδελά</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Α. Ψαρρά,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επιμ</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Σιωπηρές ιστορίες: Γυναίκες και φύλο στην ιστορική αφήγηση, Αθήνα: Αλεξάνδρεια,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σσ</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285-328.</a:t>
            </a:r>
            <a:endParaRPr kumimoji="0" lang="en-US" sz="1800" b="0" i="0" u="none" strike="noStrike" kern="1200" cap="none" spc="0" normalizeH="0" baseline="0" noProof="0" dirty="0">
              <a:ln>
                <a:noFill/>
              </a:ln>
              <a:solidFill>
                <a:srgbClr val="000000">
                  <a:lumMod val="75000"/>
                  <a:lumOff val="25000"/>
                </a:srgbClr>
              </a:solidFill>
              <a:effectLst/>
              <a:uLnTx/>
              <a:uFillTx/>
              <a:ea typeface="+mn-ea"/>
              <a:cs typeface="+mn-cs"/>
            </a:endParaRP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Γκλέζου, Ν., (2020), « Η κοινωνική κατασκευή του φύλου στη Φεμινιστική </a:t>
            </a:r>
            <a:r>
              <a:rPr kumimoji="0" lang="el-GR" sz="1800" b="0" i="0" u="none" strike="noStrike" kern="1200" cap="none" spc="0" normalizeH="0" baseline="0" noProof="0" dirty="0" err="1">
                <a:ln>
                  <a:noFill/>
                </a:ln>
                <a:solidFill>
                  <a:srgbClr val="000000">
                    <a:lumMod val="75000"/>
                    <a:lumOff val="25000"/>
                  </a:srgbClr>
                </a:solidFill>
                <a:effectLst/>
                <a:uLnTx/>
                <a:uFillTx/>
                <a:ea typeface="+mn-ea"/>
                <a:cs typeface="+mn-cs"/>
              </a:rPr>
              <a:t>Επιστημιολογία</a:t>
            </a:r>
            <a:r>
              <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rPr>
              <a:t>», (Διδακτορική Διατριβή), ανακτήθηκε από </a:t>
            </a:r>
            <a:r>
              <a:rPr kumimoji="0" lang="en-US" sz="1800" b="0" i="0" u="none" strike="noStrike" kern="1200" cap="none" spc="0" normalizeH="0" baseline="0" noProof="0" dirty="0">
                <a:ln>
                  <a:noFill/>
                </a:ln>
                <a:solidFill>
                  <a:srgbClr val="000000">
                    <a:lumMod val="75000"/>
                    <a:lumOff val="25000"/>
                  </a:srgbClr>
                </a:solidFill>
                <a:effectLst/>
                <a:uLnTx/>
                <a:uFillTx/>
                <a:ea typeface="+mn-ea"/>
                <a:cs typeface="+mn-cs"/>
              </a:rPr>
              <a:t>https://olympias.lib.uoi.gr/jspui/bitstream/123456789/30581/1/%CE%94.%CE%94.%20%CE%93%CE%9A%CE%9B%CE%95%CE%96%CE%9F%CE%A5%20%CE%9D%CE%95%CE%A6%CE%95%CE%9B%CE%97%202020.pdf</a:t>
            </a:r>
            <a:endParaRPr kumimoji="0" lang="el-GR" sz="1800" b="0" i="0" u="none" strike="noStrike" kern="1200" cap="none" spc="0" normalizeH="0" baseline="0" noProof="0" dirty="0">
              <a:ln>
                <a:noFill/>
              </a:ln>
              <a:solidFill>
                <a:srgbClr val="000000">
                  <a:lumMod val="75000"/>
                  <a:lumOff val="25000"/>
                </a:srgbClr>
              </a:solidFill>
              <a:effectLst/>
              <a:uLnTx/>
              <a:uFillTx/>
              <a:ea typeface="+mn-ea"/>
              <a:cs typeface="+mn-cs"/>
            </a:endParaRPr>
          </a:p>
        </p:txBody>
      </p:sp>
    </p:spTree>
    <p:extLst>
      <p:ext uri="{BB962C8B-B14F-4D97-AF65-F5344CB8AC3E}">
        <p14:creationId xmlns:p14="http://schemas.microsoft.com/office/powerpoint/2010/main" val="1107034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D79C2A-6598-4DB0-9738-A19323351013}"/>
              </a:ext>
            </a:extLst>
          </p:cNvPr>
          <p:cNvSpPr>
            <a:spLocks noGrp="1"/>
          </p:cNvSpPr>
          <p:nvPr>
            <p:ph type="title"/>
          </p:nvPr>
        </p:nvSpPr>
        <p:spPr>
          <a:xfrm>
            <a:off x="838200" y="365125"/>
            <a:ext cx="10515600" cy="1325563"/>
          </a:xfrm>
        </p:spPr>
        <p:txBody>
          <a:bodyPr/>
          <a:lstStyle/>
          <a:p>
            <a:r>
              <a:rPr lang="el-GR" dirty="0"/>
              <a:t>Διαχωρισμός του φύλου</a:t>
            </a:r>
          </a:p>
        </p:txBody>
      </p:sp>
      <p:sp>
        <p:nvSpPr>
          <p:cNvPr id="3" name="Θέση περιεχομένου 2">
            <a:extLst>
              <a:ext uri="{FF2B5EF4-FFF2-40B4-BE49-F238E27FC236}">
                <a16:creationId xmlns:a16="http://schemas.microsoft.com/office/drawing/2014/main" id="{253D2FB1-9EB2-481E-AB7D-005B54BFECA5}"/>
              </a:ext>
            </a:extLst>
          </p:cNvPr>
          <p:cNvSpPr>
            <a:spLocks noGrp="1"/>
          </p:cNvSpPr>
          <p:nvPr>
            <p:ph idx="1"/>
          </p:nvPr>
        </p:nvSpPr>
        <p:spPr>
          <a:xfrm>
            <a:off x="838200" y="1825625"/>
            <a:ext cx="10515600" cy="4351338"/>
          </a:xfrm>
        </p:spPr>
        <p:txBody>
          <a:bodyPr>
            <a:normAutofit fontScale="92500" lnSpcReduction="10000"/>
          </a:bodyPr>
          <a:lstStyle/>
          <a:p>
            <a:pPr algn="just"/>
            <a:r>
              <a:rPr lang="el-GR" dirty="0"/>
              <a:t>Σκεπτόμενοι τη λέξη «φύλο» μας έρχεται στο νου αυτομάτως το δίπολο άνδρας- γυναίκα, αρσενικό-θηλυκό, τη διαίρεση με άλλα λόγια του ανθρώπινου φύλου με βάση τα αναπαραγωγικά τους όργανα. </a:t>
            </a:r>
          </a:p>
          <a:p>
            <a:pPr algn="just"/>
            <a:r>
              <a:rPr lang="el-GR" dirty="0"/>
              <a:t>Ωστόσο το φύλο δεν αφορά μονάχα στη βιολογία, καθώς στους ανθρώπους το φύλο δεν έχει μόνο βιολογική υπόσταση αλλά ενέχει και ψυχολογικό ρόλο.</a:t>
            </a:r>
          </a:p>
          <a:p>
            <a:pPr algn="just"/>
            <a:r>
              <a:rPr lang="el-GR" dirty="0"/>
              <a:t>Καθώς άνθρωποι γεννιούνται με χαρακτηριστικά αρσενικού και θηλυκού φύλου, ο παράγοντας αυτός οφείλει να εξετάζεται </a:t>
            </a:r>
            <a:r>
              <a:rPr lang="el-GR" dirty="0" err="1"/>
              <a:t>πολυπαραγωντικά</a:t>
            </a:r>
            <a:r>
              <a:rPr lang="el-GR" dirty="0"/>
              <a:t>.  </a:t>
            </a:r>
          </a:p>
        </p:txBody>
      </p:sp>
    </p:spTree>
    <p:extLst>
      <p:ext uri="{BB962C8B-B14F-4D97-AF65-F5344CB8AC3E}">
        <p14:creationId xmlns:p14="http://schemas.microsoft.com/office/powerpoint/2010/main" val="269188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15B415-EB23-4BB5-ABD2-245AA5F85944}"/>
              </a:ext>
            </a:extLst>
          </p:cNvPr>
          <p:cNvSpPr>
            <a:spLocks noGrp="1"/>
          </p:cNvSpPr>
          <p:nvPr>
            <p:ph type="title"/>
          </p:nvPr>
        </p:nvSpPr>
        <p:spPr/>
        <p:txBody>
          <a:bodyPr/>
          <a:lstStyle/>
          <a:p>
            <a:r>
              <a:rPr lang="el-GR" dirty="0"/>
              <a:t>Διαχωρισμός του φύλου</a:t>
            </a:r>
          </a:p>
        </p:txBody>
      </p:sp>
      <p:sp>
        <p:nvSpPr>
          <p:cNvPr id="3" name="Θέση περιεχομένου 2">
            <a:extLst>
              <a:ext uri="{FF2B5EF4-FFF2-40B4-BE49-F238E27FC236}">
                <a16:creationId xmlns:a16="http://schemas.microsoft.com/office/drawing/2014/main" id="{16E30FE7-D211-4234-AA42-E53EF1E1DEE7}"/>
              </a:ext>
            </a:extLst>
          </p:cNvPr>
          <p:cNvSpPr>
            <a:spLocks noGrp="1"/>
          </p:cNvSpPr>
          <p:nvPr>
            <p:ph idx="1"/>
          </p:nvPr>
        </p:nvSpPr>
        <p:spPr/>
        <p:txBody>
          <a:bodyPr/>
          <a:lstStyle/>
          <a:p>
            <a:r>
              <a:rPr lang="el-GR" dirty="0"/>
              <a:t>Βιολογικό φύλο </a:t>
            </a:r>
          </a:p>
          <a:p>
            <a:pPr marL="0" indent="0" algn="just">
              <a:buNone/>
            </a:pPr>
            <a:r>
              <a:rPr lang="el-GR" dirty="0"/>
              <a:t>Ορίζεται ως το σύνολο εκείνο των βιολογικών χαρακτηριστικών όπως είναι πρωτογενώς (μεταξύ άλλων) οι </a:t>
            </a:r>
            <a:r>
              <a:rPr lang="el-GR" dirty="0" err="1"/>
              <a:t>γονάδες</a:t>
            </a:r>
            <a:r>
              <a:rPr lang="el-GR" dirty="0"/>
              <a:t>, τα φυλετικά χρωμοσώματα, οι ορμόνες, τα εσωτερικά και τα εξωτερικά γεννητικά όργανα τα οποία χρησιμοποιούνται για να αναθέσουν σε ένα άτομο το φύλο κατά τη γέννηση από την ιατρική κοινότητα. </a:t>
            </a:r>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562118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83E57B-74AF-4E50-9FD1-8F4A275DC986}"/>
              </a:ext>
            </a:extLst>
          </p:cNvPr>
          <p:cNvSpPr>
            <a:spLocks noGrp="1"/>
          </p:cNvSpPr>
          <p:nvPr>
            <p:ph type="title"/>
          </p:nvPr>
        </p:nvSpPr>
        <p:spPr/>
        <p:txBody>
          <a:bodyPr/>
          <a:lstStyle/>
          <a:p>
            <a:r>
              <a:rPr lang="el-GR" dirty="0"/>
              <a:t>Διαχωρισμός του φύλου</a:t>
            </a:r>
          </a:p>
        </p:txBody>
      </p:sp>
      <p:sp>
        <p:nvSpPr>
          <p:cNvPr id="3" name="Θέση περιεχομένου 2">
            <a:extLst>
              <a:ext uri="{FF2B5EF4-FFF2-40B4-BE49-F238E27FC236}">
                <a16:creationId xmlns:a16="http://schemas.microsoft.com/office/drawing/2014/main" id="{E8C2EE60-BC29-44D3-A4A6-2B7EA8B94AE4}"/>
              </a:ext>
            </a:extLst>
          </p:cNvPr>
          <p:cNvSpPr>
            <a:spLocks noGrp="1"/>
          </p:cNvSpPr>
          <p:nvPr>
            <p:ph idx="1"/>
          </p:nvPr>
        </p:nvSpPr>
        <p:spPr>
          <a:xfrm>
            <a:off x="838200" y="1825625"/>
            <a:ext cx="10515600" cy="4965700"/>
          </a:xfrm>
        </p:spPr>
        <p:txBody>
          <a:bodyPr>
            <a:normAutofit fontScale="92500" lnSpcReduction="20000"/>
          </a:bodyPr>
          <a:lstStyle/>
          <a:p>
            <a:r>
              <a:rPr lang="el-GR" dirty="0"/>
              <a:t>• </a:t>
            </a:r>
            <a:r>
              <a:rPr lang="el-GR" sz="3300" dirty="0"/>
              <a:t>Κοινωνικό Φύλο (</a:t>
            </a:r>
            <a:r>
              <a:rPr lang="el-GR" sz="3300" dirty="0" err="1"/>
              <a:t>Gender</a:t>
            </a:r>
            <a:r>
              <a:rPr lang="el-GR" sz="3300" dirty="0"/>
              <a:t>):</a:t>
            </a:r>
          </a:p>
          <a:p>
            <a:pPr marL="0" indent="0" algn="just">
              <a:buNone/>
            </a:pPr>
            <a:r>
              <a:rPr lang="el-GR" sz="3300" dirty="0"/>
              <a:t>Είναι το κοινωνικό κατασκεύασμα που απαρτίζεται από ρόλους, συμπεριφορές, νόρμες, δραστηριότητες και χαρακτηριστικά που η εκάστοτε κοινωνία, κουλτούρα ή/και τάξη κάποιας δεδομένης ιστορικής περιόδου αποδίδει ως «τυπικά» της γυναίκας και του άνδρα. Το κοινωνικό φύλο είναι ως εκ τούτου άρρηκτα συνδεδεμένο με τις κοινωνικές προσδοκίες που συνδέονται με το αντιληφθέν ως βιολογικό φύλο των ατόμων. Κατά άλλους, το κοινωνικό φύλο είναι το μόνο φύλο ενός ατόμου. </a:t>
            </a:r>
          </a:p>
        </p:txBody>
      </p:sp>
    </p:spTree>
    <p:extLst>
      <p:ext uri="{BB962C8B-B14F-4D97-AF65-F5344CB8AC3E}">
        <p14:creationId xmlns:p14="http://schemas.microsoft.com/office/powerpoint/2010/main" val="1712481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BA7A1D-A74A-4DC1-B17F-BF88EF9167F3}"/>
              </a:ext>
            </a:extLst>
          </p:cNvPr>
          <p:cNvSpPr>
            <a:spLocks noGrp="1"/>
          </p:cNvSpPr>
          <p:nvPr>
            <p:ph type="title"/>
          </p:nvPr>
        </p:nvSpPr>
        <p:spPr/>
        <p:txBody>
          <a:bodyPr/>
          <a:lstStyle/>
          <a:p>
            <a:r>
              <a:rPr lang="el-GR" dirty="0"/>
              <a:t>Διαχωρισμός του φύλου</a:t>
            </a:r>
          </a:p>
        </p:txBody>
      </p:sp>
      <p:sp>
        <p:nvSpPr>
          <p:cNvPr id="3" name="Θέση περιεχομένου 2">
            <a:extLst>
              <a:ext uri="{FF2B5EF4-FFF2-40B4-BE49-F238E27FC236}">
                <a16:creationId xmlns:a16="http://schemas.microsoft.com/office/drawing/2014/main" id="{2384B8FE-AF90-4B52-BB29-3AD936940C0D}"/>
              </a:ext>
            </a:extLst>
          </p:cNvPr>
          <p:cNvSpPr>
            <a:spLocks noGrp="1"/>
          </p:cNvSpPr>
          <p:nvPr>
            <p:ph idx="1"/>
          </p:nvPr>
        </p:nvSpPr>
        <p:spPr>
          <a:xfrm>
            <a:off x="838200" y="1825625"/>
            <a:ext cx="10515600" cy="4965700"/>
          </a:xfrm>
        </p:spPr>
        <p:txBody>
          <a:bodyPr>
            <a:normAutofit fontScale="92500"/>
          </a:bodyPr>
          <a:lstStyle/>
          <a:p>
            <a:r>
              <a:rPr lang="el-GR" dirty="0"/>
              <a:t>Ταυτότητα Φύλου / </a:t>
            </a:r>
            <a:r>
              <a:rPr lang="el-GR" dirty="0" err="1"/>
              <a:t>Έμφυλη</a:t>
            </a:r>
            <a:r>
              <a:rPr lang="el-GR" dirty="0"/>
              <a:t> Ταυτότητα (</a:t>
            </a:r>
            <a:r>
              <a:rPr lang="el-GR" dirty="0" err="1"/>
              <a:t>Gender</a:t>
            </a:r>
            <a:r>
              <a:rPr lang="el-GR" dirty="0"/>
              <a:t> </a:t>
            </a:r>
            <a:r>
              <a:rPr lang="el-GR" dirty="0" err="1"/>
              <a:t>Identity</a:t>
            </a:r>
            <a:r>
              <a:rPr lang="el-GR" dirty="0"/>
              <a:t>): </a:t>
            </a:r>
          </a:p>
          <a:p>
            <a:pPr marL="0" indent="0" algn="just">
              <a:buNone/>
            </a:pPr>
            <a:r>
              <a:rPr lang="el-GR" dirty="0"/>
              <a:t>Η ταυτότητα φύλου αναφέρεται στον ατομικό και εσωτερικό τρόπο που βιώνεται το κοινωνικό φύλο (</a:t>
            </a:r>
            <a:r>
              <a:rPr lang="el-GR" dirty="0" err="1"/>
              <a:t>gender</a:t>
            </a:r>
            <a:r>
              <a:rPr lang="el-GR" dirty="0"/>
              <a:t>) από κάθε άτομο και που μπορεί να συμπίπτει ή όχι με το </a:t>
            </a:r>
            <a:r>
              <a:rPr lang="el-GR" dirty="0" err="1"/>
              <a:t>αποδοθέν</a:t>
            </a:r>
            <a:r>
              <a:rPr lang="el-GR" dirty="0"/>
              <a:t> κατά τη γέννησή του φύλο. Ταυτότητα φύλου έχουμε όλα τα άτομα, και αφορά στον αυτοπροσδιορισμό του φύλου και στην ατομική αντίληψη που έχουμε για το φύλο μας. Συνδέεται επίσης με την ενδυμασία, τον τρόπο έκφρασης, την ομιλία και τον λόγο του ατόμου. </a:t>
            </a:r>
          </a:p>
          <a:p>
            <a:pPr marL="0" indent="0" algn="just">
              <a:buNone/>
            </a:pPr>
            <a:r>
              <a:rPr lang="el-GR" dirty="0"/>
              <a:t>Η ταυτότητα φύλου μπορεί να μην αντιστοιχεί με το φύλο που αποδίδεται στη γέννα. </a:t>
            </a:r>
          </a:p>
        </p:txBody>
      </p:sp>
    </p:spTree>
    <p:extLst>
      <p:ext uri="{BB962C8B-B14F-4D97-AF65-F5344CB8AC3E}">
        <p14:creationId xmlns:p14="http://schemas.microsoft.com/office/powerpoint/2010/main" val="2411505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6DCD76-099D-4FC5-8CE5-004ED6660518}"/>
              </a:ext>
            </a:extLst>
          </p:cNvPr>
          <p:cNvSpPr>
            <a:spLocks noGrp="1"/>
          </p:cNvSpPr>
          <p:nvPr>
            <p:ph type="title"/>
          </p:nvPr>
        </p:nvSpPr>
        <p:spPr>
          <a:xfrm>
            <a:off x="838200" y="212726"/>
            <a:ext cx="10515600" cy="711200"/>
          </a:xfrm>
        </p:spPr>
        <p:txBody>
          <a:bodyPr>
            <a:normAutofit fontScale="90000"/>
          </a:bodyPr>
          <a:lstStyle/>
          <a:p>
            <a:r>
              <a:rPr lang="el-GR" dirty="0"/>
              <a:t>Διαχωρισμός του φύλου</a:t>
            </a:r>
          </a:p>
        </p:txBody>
      </p:sp>
      <p:sp>
        <p:nvSpPr>
          <p:cNvPr id="3" name="Θέση περιεχομένου 2">
            <a:extLst>
              <a:ext uri="{FF2B5EF4-FFF2-40B4-BE49-F238E27FC236}">
                <a16:creationId xmlns:a16="http://schemas.microsoft.com/office/drawing/2014/main" id="{3F17128B-163A-4B33-B1AF-3AAF91ACC49F}"/>
              </a:ext>
            </a:extLst>
          </p:cNvPr>
          <p:cNvSpPr>
            <a:spLocks noGrp="1"/>
          </p:cNvSpPr>
          <p:nvPr>
            <p:ph idx="1"/>
          </p:nvPr>
        </p:nvSpPr>
        <p:spPr>
          <a:xfrm>
            <a:off x="838200" y="1076326"/>
            <a:ext cx="10515600" cy="5100637"/>
          </a:xfrm>
        </p:spPr>
        <p:txBody>
          <a:bodyPr>
            <a:normAutofit lnSpcReduction="10000"/>
          </a:bodyPr>
          <a:lstStyle/>
          <a:p>
            <a:pPr algn="just"/>
            <a:r>
              <a:rPr lang="el-GR" dirty="0"/>
              <a:t>Θεσμική αναγνώριση της ταυτότητας φύλου</a:t>
            </a:r>
          </a:p>
          <a:p>
            <a:pPr marL="0" indent="0" algn="just">
              <a:buNone/>
            </a:pPr>
            <a:r>
              <a:rPr lang="el-GR" dirty="0"/>
              <a:t>Σύμφωνα με το άρθρο 8 της Ευρωπαϊκής Σύμβασης για τα Δικαιώματα του Ανθρώπου (ΕΣΔΑ), “Παν </a:t>
            </a:r>
            <a:r>
              <a:rPr lang="el-GR" dirty="0" err="1"/>
              <a:t>πρόσωπον</a:t>
            </a:r>
            <a:r>
              <a:rPr lang="el-GR" dirty="0"/>
              <a:t> δικαιούται εις τον </a:t>
            </a:r>
            <a:r>
              <a:rPr lang="el-GR" dirty="0" err="1"/>
              <a:t>σεβασμόν</a:t>
            </a:r>
            <a:r>
              <a:rPr lang="el-GR" dirty="0"/>
              <a:t> της ιδιωτικής και οικογενειακής ζωής του, της κατοικίας του και της αλληλογραφίας του.” Παρότι στο άρθρο αυτό της ΕΣΔΑ δεν αναφέρεται ρητά στην ταυτότητα φύλου, το Ευρωπαϊκό Δικαστήριο των Δικαιωμάτων του Ανθρώπου έχει καταφέρει μέσω της νομολογίας του να το ερμηνεύσει με τέτοιο τρόπο, ώστε η έλλειψη της νομικής αναγνώρισης της ταυτότητας φύλου σε μία χώρα να αποτελεί παραβίαση του Άρθρου 8 της Συνθήκης. </a:t>
            </a:r>
          </a:p>
        </p:txBody>
      </p:sp>
    </p:spTree>
    <p:extLst>
      <p:ext uri="{BB962C8B-B14F-4D97-AF65-F5344CB8AC3E}">
        <p14:creationId xmlns:p14="http://schemas.microsoft.com/office/powerpoint/2010/main" val="4033978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03E4B5-13CF-4DFC-B840-D2214B9455BF}"/>
              </a:ext>
            </a:extLst>
          </p:cNvPr>
          <p:cNvSpPr>
            <a:spLocks noGrp="1"/>
          </p:cNvSpPr>
          <p:nvPr>
            <p:ph type="title"/>
          </p:nvPr>
        </p:nvSpPr>
        <p:spPr/>
        <p:txBody>
          <a:bodyPr>
            <a:normAutofit fontScale="90000"/>
          </a:bodyPr>
          <a:lstStyle/>
          <a:p>
            <a:r>
              <a:rPr lang="el-GR" dirty="0"/>
              <a:t>Κοινωνικό φύλο και ριζοσπαστικός φεμινισμός </a:t>
            </a:r>
          </a:p>
        </p:txBody>
      </p:sp>
      <p:sp>
        <p:nvSpPr>
          <p:cNvPr id="3" name="Θέση περιεχομένου 2">
            <a:extLst>
              <a:ext uri="{FF2B5EF4-FFF2-40B4-BE49-F238E27FC236}">
                <a16:creationId xmlns:a16="http://schemas.microsoft.com/office/drawing/2014/main" id="{16F3373E-1698-4E27-AE95-C2BD08A7EAE3}"/>
              </a:ext>
            </a:extLst>
          </p:cNvPr>
          <p:cNvSpPr>
            <a:spLocks noGrp="1"/>
          </p:cNvSpPr>
          <p:nvPr>
            <p:ph idx="1"/>
          </p:nvPr>
        </p:nvSpPr>
        <p:spPr/>
        <p:txBody>
          <a:bodyPr>
            <a:normAutofit fontScale="92500" lnSpcReduction="10000"/>
          </a:bodyPr>
          <a:lstStyle/>
          <a:p>
            <a:pPr algn="just"/>
            <a:r>
              <a:rPr lang="el-GR" dirty="0"/>
              <a:t>Ο ριζοσπαστικός φεμινισμός , γνωστότερος ως το δεύτερο φεμινιστικό κύμα, συνδέεται με το Κίνημα για την Απελευθέρωση των Γυναικών (</a:t>
            </a:r>
            <a:r>
              <a:rPr lang="el-GR" dirty="0" err="1"/>
              <a:t>Women’s</a:t>
            </a:r>
            <a:r>
              <a:rPr lang="el-GR" dirty="0"/>
              <a:t> </a:t>
            </a:r>
            <a:r>
              <a:rPr lang="el-GR" dirty="0" err="1"/>
              <a:t>Liberation</a:t>
            </a:r>
            <a:r>
              <a:rPr lang="el-GR" dirty="0"/>
              <a:t> </a:t>
            </a:r>
            <a:r>
              <a:rPr lang="el-GR" dirty="0" err="1"/>
              <a:t>Movement</a:t>
            </a:r>
            <a:r>
              <a:rPr lang="el-GR" dirty="0"/>
              <a:t>) των δεκαετιών του 1960-1970, που αναπτύχθηκε κυρίως στις ΗΠΑ και τη Δυτική Ευρώπη (</a:t>
            </a:r>
            <a:r>
              <a:rPr lang="en-US" dirty="0"/>
              <a:t>Burkett</a:t>
            </a:r>
            <a:r>
              <a:rPr lang="el-GR" dirty="0"/>
              <a:t>, 1998).</a:t>
            </a:r>
          </a:p>
          <a:p>
            <a:pPr algn="just"/>
            <a:r>
              <a:rPr lang="el-GR" dirty="0"/>
              <a:t>Για τον ριζοσπαστικό φεμινισμό η ανισότητα μεταξύ ανδρών και γυναικών δεν προέρχεται μόνο από την στέρηση πολιτικών δικαιωμάτων, όπως η αδυναμία των γυναικών να ψηφίζουν, αλλά από “ένα συνολικό καθεστώς καταπίεσης-κυριαρχίας-εκμετάλλευσης που ορίζεται με βάση, όχι την τάξη, αλλά το φύλο.</a:t>
            </a:r>
          </a:p>
        </p:txBody>
      </p:sp>
    </p:spTree>
    <p:extLst>
      <p:ext uri="{BB962C8B-B14F-4D97-AF65-F5344CB8AC3E}">
        <p14:creationId xmlns:p14="http://schemas.microsoft.com/office/powerpoint/2010/main" val="2588650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28A99F-A0A0-4124-96F1-6411D58917D5}"/>
              </a:ext>
            </a:extLst>
          </p:cNvPr>
          <p:cNvSpPr>
            <a:spLocks noGrp="1"/>
          </p:cNvSpPr>
          <p:nvPr>
            <p:ph type="title"/>
          </p:nvPr>
        </p:nvSpPr>
        <p:spPr>
          <a:xfrm>
            <a:off x="929639" y="1"/>
            <a:ext cx="10909935" cy="1219200"/>
          </a:xfrm>
        </p:spPr>
        <p:txBody>
          <a:bodyPr>
            <a:normAutofit fontScale="90000"/>
          </a:bodyPr>
          <a:lstStyle/>
          <a:p>
            <a:r>
              <a:rPr lang="el-GR" dirty="0"/>
              <a:t>Κοινωνικό φύλο και ριζοσπαστικός φεμινισμός </a:t>
            </a:r>
          </a:p>
        </p:txBody>
      </p:sp>
      <p:sp>
        <p:nvSpPr>
          <p:cNvPr id="3" name="Θέση περιεχομένου 2">
            <a:extLst>
              <a:ext uri="{FF2B5EF4-FFF2-40B4-BE49-F238E27FC236}">
                <a16:creationId xmlns:a16="http://schemas.microsoft.com/office/drawing/2014/main" id="{61AA939A-EBC8-4312-B01C-29B8B6A73432}"/>
              </a:ext>
            </a:extLst>
          </p:cNvPr>
          <p:cNvSpPr>
            <a:spLocks noGrp="1"/>
          </p:cNvSpPr>
          <p:nvPr>
            <p:ph idx="1"/>
          </p:nvPr>
        </p:nvSpPr>
        <p:spPr>
          <a:xfrm>
            <a:off x="838200" y="1219200"/>
            <a:ext cx="10515600" cy="5448299"/>
          </a:xfrm>
        </p:spPr>
        <p:txBody>
          <a:bodyPr>
            <a:normAutofit/>
          </a:bodyPr>
          <a:lstStyle/>
          <a:p>
            <a:pPr marL="0" indent="0" algn="just">
              <a:buNone/>
            </a:pPr>
            <a:r>
              <a:rPr lang="el-GR" dirty="0"/>
              <a:t> Ο ριζοσπαστικός φεμινισμός ενέχει το στοιχείο της ριζοσπαστικότητας, ακριβώς επειδή κινείται εναντίον ενός διαχρονικού συστήματος ιδεολογικής και κοινωνικής ανισότητας, εναντίον του γυναικείου φύλου, και προσπαθεί να το ανατρέψει. Σκοπό δεν αποτελεί μόνο η αναθεώρηση των </a:t>
            </a:r>
            <a:r>
              <a:rPr lang="el-GR" dirty="0" err="1"/>
              <a:t>έμφυλων</a:t>
            </a:r>
            <a:r>
              <a:rPr lang="el-GR" dirty="0"/>
              <a:t> στερεοτύπων και ρόλων αλλά πρωτίστως «η αναζήτηση ενός  χώρου για το κοινωνικό αυτό υποκείμενο [γυναίκες] και στην διεκδίκηση εδάφους απ’ όπου η </a:t>
            </a:r>
            <a:r>
              <a:rPr lang="el-GR" dirty="0" err="1"/>
              <a:t>έμφυλη</a:t>
            </a:r>
            <a:r>
              <a:rPr lang="el-GR" dirty="0"/>
              <a:t> ασυμμετρία θα μπορούσε να γίνει αντικείμενο ανάλυσης και ανατροπής»</a:t>
            </a:r>
          </a:p>
          <a:p>
            <a:pPr marL="0" indent="0" algn="just">
              <a:buNone/>
            </a:pPr>
            <a:endParaRPr lang="el-GR" dirty="0"/>
          </a:p>
          <a:p>
            <a:pPr algn="just"/>
            <a:endParaRPr lang="el-GR" dirty="0"/>
          </a:p>
        </p:txBody>
      </p:sp>
    </p:spTree>
    <p:extLst>
      <p:ext uri="{BB962C8B-B14F-4D97-AF65-F5344CB8AC3E}">
        <p14:creationId xmlns:p14="http://schemas.microsoft.com/office/powerpoint/2010/main" val="4178268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6E45EF-2E61-4D14-B004-832C7487F9DC}"/>
              </a:ext>
            </a:extLst>
          </p:cNvPr>
          <p:cNvSpPr>
            <a:spLocks noGrp="1"/>
          </p:cNvSpPr>
          <p:nvPr>
            <p:ph type="title"/>
          </p:nvPr>
        </p:nvSpPr>
        <p:spPr/>
        <p:txBody>
          <a:bodyPr>
            <a:normAutofit fontScale="90000"/>
          </a:bodyPr>
          <a:lstStyle/>
          <a:p>
            <a:r>
              <a:rPr lang="el-GR" dirty="0"/>
              <a:t>Κοινωνικό φύλο και ριζοσπαστικός φεμινισμός </a:t>
            </a:r>
          </a:p>
        </p:txBody>
      </p:sp>
      <p:sp>
        <p:nvSpPr>
          <p:cNvPr id="3" name="Θέση περιεχομένου 2">
            <a:extLst>
              <a:ext uri="{FF2B5EF4-FFF2-40B4-BE49-F238E27FC236}">
                <a16:creationId xmlns:a16="http://schemas.microsoft.com/office/drawing/2014/main" id="{3813AA31-AEE9-4DCC-A84F-3E978A517F70}"/>
              </a:ext>
            </a:extLst>
          </p:cNvPr>
          <p:cNvSpPr>
            <a:spLocks noGrp="1"/>
          </p:cNvSpPr>
          <p:nvPr>
            <p:ph idx="1"/>
          </p:nvPr>
        </p:nvSpPr>
        <p:spPr/>
        <p:txBody>
          <a:bodyPr>
            <a:normAutofit fontScale="92500" lnSpcReduction="10000"/>
          </a:bodyPr>
          <a:lstStyle/>
          <a:p>
            <a:pPr marL="0" indent="0" algn="just">
              <a:buNone/>
            </a:pPr>
            <a:r>
              <a:rPr lang="el-GR" dirty="0"/>
              <a:t> Το ερευνητικό εγχείρημα του ριζοσπαστικού φεμινισμού, είναι η απόδειξη πως η αντίληψη της θηλυκότητας και του ανδρισμού αντίστοιχα, δεν ενέχει μόνο βιολογικά γνωρίσματα που οφείλονται στην </a:t>
            </a:r>
            <a:r>
              <a:rPr lang="el-GR" dirty="0" err="1"/>
              <a:t>έμφυλη</a:t>
            </a:r>
            <a:r>
              <a:rPr lang="el-GR" dirty="0"/>
              <a:t> διάσταση του υποκειμένου, αλλά εν αντιθέσει στην κοινωνική διαφοροποίηση των φύλων. Εφόσον οι διαφορές μεταξύ γυναικών και αντρών ήταν κοινωνικά και όχι βιολογικά δοσμένες, θα μπορούσαν και να αλλάξουν. Στο πλαίσιο μιας τέτοιας προβληματικής το φύλο δεν πρέπει να νοείται ως μια αντανάκλαση του βιολογικού φύλου, αλλά ως προϊόν διαδικασίας κοινωνικής κατασκευής.</a:t>
            </a:r>
          </a:p>
        </p:txBody>
      </p:sp>
    </p:spTree>
    <p:extLst>
      <p:ext uri="{BB962C8B-B14F-4D97-AF65-F5344CB8AC3E}">
        <p14:creationId xmlns:p14="http://schemas.microsoft.com/office/powerpoint/2010/main" val="1311010381"/>
      </p:ext>
    </p:extLst>
  </p:cSld>
  <p:clrMapOvr>
    <a:masterClrMapping/>
  </p:clrMapOvr>
</p:sld>
</file>

<file path=ppt/theme/theme1.xml><?xml version="1.0" encoding="utf-8"?>
<a:theme xmlns:a="http://schemas.openxmlformats.org/drawingml/2006/main" name="ExploreVTI">
  <a:themeElements>
    <a:clrScheme name="AnalogousFromDarkSeedLeftStep">
      <a:dk1>
        <a:srgbClr val="000000"/>
      </a:dk1>
      <a:lt1>
        <a:srgbClr val="FFFFFF"/>
      </a:lt1>
      <a:dk2>
        <a:srgbClr val="1B282F"/>
      </a:dk2>
      <a:lt2>
        <a:srgbClr val="F1F3F0"/>
      </a:lt2>
      <a:accent1>
        <a:srgbClr val="944DC3"/>
      </a:accent1>
      <a:accent2>
        <a:srgbClr val="5742B4"/>
      </a:accent2>
      <a:accent3>
        <a:srgbClr val="4D68C3"/>
      </a:accent3>
      <a:accent4>
        <a:srgbClr val="3B87B1"/>
      </a:accent4>
      <a:accent5>
        <a:srgbClr val="4BBEB7"/>
      </a:accent5>
      <a:accent6>
        <a:srgbClr val="3BB179"/>
      </a:accent6>
      <a:hlink>
        <a:srgbClr val="3698A4"/>
      </a:hlink>
      <a:folHlink>
        <a:srgbClr val="7F7F7F"/>
      </a:folHlink>
    </a:clrScheme>
    <a:fontScheme name="Custom 23">
      <a:majorFont>
        <a:latin typeface="Rockwell"/>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docProps/app.xml><?xml version="1.0" encoding="utf-8"?>
<Properties xmlns="http://schemas.openxmlformats.org/officeDocument/2006/extended-properties" xmlns:vt="http://schemas.openxmlformats.org/officeDocument/2006/docPropsVTypes">
  <Template>TM10001114[[fn=Συλλογη]]</Template>
  <TotalTime>483</TotalTime>
  <Words>1841</Words>
  <Application>Microsoft Office PowerPoint</Application>
  <PresentationFormat>Ευρεία οθόνη</PresentationFormat>
  <Paragraphs>59</Paragraphs>
  <Slides>16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16</vt:i4>
      </vt:variant>
    </vt:vector>
  </HeadingPairs>
  <TitlesOfParts>
    <vt:vector size="22" baseType="lpstr">
      <vt:lpstr>Arial</vt:lpstr>
      <vt:lpstr>Avenir Next LT Pro</vt:lpstr>
      <vt:lpstr>AvenirNext LT Pro Medium</vt:lpstr>
      <vt:lpstr>Rockwell</vt:lpstr>
      <vt:lpstr>Segoe UI</vt:lpstr>
      <vt:lpstr>ExploreVTI</vt:lpstr>
      <vt:lpstr>Ταυτότητα Φύλου </vt:lpstr>
      <vt:lpstr>Διαχωρισμός του φύλου</vt:lpstr>
      <vt:lpstr>Διαχωρισμός του φύλου</vt:lpstr>
      <vt:lpstr>Διαχωρισμός του φύλου</vt:lpstr>
      <vt:lpstr>Διαχωρισμός του φύλου</vt:lpstr>
      <vt:lpstr>Διαχωρισμός του φύλου</vt:lpstr>
      <vt:lpstr>Κοινωνικό φύλο και ριζοσπαστικός φεμινισμός </vt:lpstr>
      <vt:lpstr>Κοινωνικό φύλο και ριζοσπαστικός φεμινισμός </vt:lpstr>
      <vt:lpstr>Κοινωνικό φύλο και ριζοσπαστικός φεμινισμός </vt:lpstr>
      <vt:lpstr>Το φύλο ως μέσο κοινωνικής διάκρισης</vt:lpstr>
      <vt:lpstr>Το φύλο ως μέσο κοινωνικής διάκρισης</vt:lpstr>
      <vt:lpstr>Το φύλο ως μέσο κοινωνικής διάκρισης</vt:lpstr>
      <vt:lpstr>Το φύλο ως μέσο κοινωνικής διάκρισης</vt:lpstr>
      <vt:lpstr>Το φύλο ως μέσο κοινωνικής διάκρισης</vt:lpstr>
      <vt:lpstr>Το φύλο ως μέσο κοινωνικής διάκρισης</vt:lpstr>
      <vt:lpstr>Βιβλιογραφία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Ταυτότητα Φύλου </dc:title>
  <dc:creator>Next Gen</dc:creator>
  <cp:lastModifiedBy>Next Gen</cp:lastModifiedBy>
  <cp:revision>33</cp:revision>
  <dcterms:created xsi:type="dcterms:W3CDTF">2021-10-25T07:23:11Z</dcterms:created>
  <dcterms:modified xsi:type="dcterms:W3CDTF">2021-10-26T12:15:17Z</dcterms:modified>
</cp:coreProperties>
</file>