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9" r:id="rId45"/>
    <p:sldId id="310" r:id="rId46"/>
    <p:sldId id="311" r:id="rId47"/>
    <p:sldId id="312" r:id="rId48"/>
    <p:sldId id="313" r:id="rId49"/>
    <p:sldId id="314" r:id="rId50"/>
    <p:sldId id="305" r:id="rId51"/>
    <p:sldId id="306" r:id="rId52"/>
    <p:sldId id="307" r:id="rId53"/>
    <p:sldId id="308" r:id="rId5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4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24/11/2016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24/11/2016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24/11/2016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24/11/2016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24/11/2016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24/11/2016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24/11/2016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24/11/2016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24/11/2016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24/11/2016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0769-D08A-446B-9DD1-08478B7AD0D0}" type="datetimeFigureOut">
              <a:rPr lang="el-GR" smtClean="0"/>
              <a:pPr/>
              <a:t>24/11/2016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80769-D08A-446B-9DD1-08478B7AD0D0}" type="datetimeFigureOut">
              <a:rPr lang="el-GR" smtClean="0"/>
              <a:pPr/>
              <a:t>24/11/2016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A584E-6867-4120-9205-73C950D440C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0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0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0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ΜΑΘΗΜΑΤΙΚΑ 7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Μη Πεπερασμένα </a:t>
            </a:r>
            <a:r>
              <a:rPr lang="el-GR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Ορια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10144164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0"/>
            <a:ext cx="9929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9143999" cy="592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792" y="285728"/>
            <a:ext cx="12430212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0"/>
            <a:ext cx="1557348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71602" y="2214554"/>
            <a:ext cx="1286949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Δεξιό βέλος 1"/>
          <p:cNvSpPr/>
          <p:nvPr/>
        </p:nvSpPr>
        <p:spPr>
          <a:xfrm>
            <a:off x="7668344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07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57628"/>
            <a:ext cx="9144000" cy="3000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7643834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Δεξιό βέλος 1"/>
          <p:cNvSpPr/>
          <p:nvPr/>
        </p:nvSpPr>
        <p:spPr>
          <a:xfrm>
            <a:off x="7308304" y="58772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71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14685"/>
            <a:ext cx="9144000" cy="3643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7266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71942"/>
            <a:ext cx="992985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7643834" y="62150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40" y="0"/>
            <a:ext cx="10930014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47" name="Picture 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9144000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Δεξιό βέλος 1"/>
          <p:cNvSpPr/>
          <p:nvPr/>
        </p:nvSpPr>
        <p:spPr>
          <a:xfrm>
            <a:off x="5796136" y="5013176"/>
            <a:ext cx="136815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72073"/>
            <a:ext cx="9144000" cy="178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8165592" y="6143644"/>
            <a:ext cx="978408" cy="428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85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572396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TextBox"/>
          <p:cNvSpPr txBox="1"/>
          <p:nvPr/>
        </p:nvSpPr>
        <p:spPr>
          <a:xfrm>
            <a:off x="3214678" y="6000768"/>
            <a:ext cx="21431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0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0"/>
            <a:ext cx="9787006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500958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15536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85784" y="2285992"/>
            <a:ext cx="9429784" cy="4940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8143900" y="64293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642918"/>
            <a:ext cx="964413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86710" y="62150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1028704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914400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Δεξιό βέλος"/>
          <p:cNvSpPr/>
          <p:nvPr/>
        </p:nvSpPr>
        <p:spPr>
          <a:xfrm>
            <a:off x="8072462" y="63579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0"/>
            <a:ext cx="11215766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357826"/>
            <a:ext cx="914400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Δεξιό βέλος"/>
          <p:cNvSpPr/>
          <p:nvPr/>
        </p:nvSpPr>
        <p:spPr>
          <a:xfrm>
            <a:off x="8072462" y="64293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14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2863" y="2571744"/>
            <a:ext cx="529113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5 - Ευθύγραμμο βέλος σύνδεσης"/>
          <p:cNvCxnSpPr/>
          <p:nvPr/>
        </p:nvCxnSpPr>
        <p:spPr>
          <a:xfrm flipV="1">
            <a:off x="4714876" y="2928934"/>
            <a:ext cx="128588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5286380" y="2857496"/>
            <a:ext cx="644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ρίζες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500042"/>
            <a:ext cx="950122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215206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929586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287304" cy="83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042"/>
            <a:ext cx="10572792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58377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143248"/>
            <a:ext cx="5207830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58379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1285860"/>
            <a:ext cx="1785918" cy="57610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cxnSp>
        <p:nvCxnSpPr>
          <p:cNvPr id="14" name="13 - Ευθεία γραμμή σύνδεσης"/>
          <p:cNvCxnSpPr/>
          <p:nvPr/>
        </p:nvCxnSpPr>
        <p:spPr>
          <a:xfrm>
            <a:off x="4643438" y="2000240"/>
            <a:ext cx="928694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>
            <a:off x="3071802" y="2571744"/>
            <a:ext cx="714380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412" y="714356"/>
            <a:ext cx="10919573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429520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5227" y="0"/>
                <a:ext cx="9128774" cy="6858000"/>
              </a:xfrm>
            </p:spPr>
            <p:txBody>
              <a:bodyPr/>
              <a:lstStyle/>
              <a:p>
                <a:r>
                  <a:rPr lang="el-GR" b="1" i="1" dirty="0">
                    <a:solidFill>
                      <a:srgbClr val="0000FF"/>
                    </a:solidFill>
                  </a:rPr>
                  <a:t>Να βρεθεί το όριο </a:t>
                </a:r>
                <a:endParaRPr lang="el-GR" b="1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→4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−16</m:t>
                            </m:r>
                          </m:den>
                        </m:f>
                      </m:e>
                    </m:func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27" y="0"/>
                <a:ext cx="9128774" cy="6858000"/>
              </a:xfrm>
              <a:blipFill rotWithShape="1">
                <a:blip r:embed="rId2"/>
                <a:stretch>
                  <a:fillRect l="-1469" t="-11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83982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5227" y="0"/>
                <a:ext cx="9128774" cy="6858000"/>
              </a:xfrm>
            </p:spPr>
            <p:txBody>
              <a:bodyPr/>
              <a:lstStyle/>
              <a:p>
                <a:r>
                  <a:rPr lang="el-GR" b="1" i="1" dirty="0"/>
                  <a:t>Να βρεθεί το όριο </a:t>
                </a:r>
                <a:endParaRPr lang="el-GR" b="1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→4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−16</m:t>
                            </m:r>
                          </m:den>
                        </m:f>
                      </m:e>
                    </m:func>
                  </m:oMath>
                </a14:m>
                <a:endParaRPr lang="el-GR" dirty="0"/>
              </a:p>
              <a:p>
                <a:r>
                  <a:rPr lang="el-GR" i="1" dirty="0"/>
                  <a:t>Λύση </a:t>
                </a:r>
                <a:endParaRPr lang="el-GR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→4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−16</m:t>
                            </m:r>
                          </m:den>
                        </m:f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16−16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endParaRPr lang="el-GR" dirty="0"/>
              </a:p>
              <a:p>
                <a:r>
                  <a:rPr lang="el-GR" i="1" dirty="0"/>
                  <a:t>Θα πρέπει να εξετάσουμε τα πλευρικά όρια για να διαπιστώσουμε εάν το όριο είναι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+∞</m:t>
                    </m:r>
                  </m:oMath>
                </a14:m>
                <a:r>
                  <a:rPr lang="el-GR" i="1" dirty="0"/>
                  <a:t> ή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−∞</m:t>
                    </m:r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27" y="0"/>
                <a:ext cx="9128774" cy="6858000"/>
              </a:xfrm>
              <a:blipFill rotWithShape="1">
                <a:blip r:embed="rId2"/>
                <a:stretch>
                  <a:fillRect l="-1469" t="-11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Δεξιό βέλος 1"/>
          <p:cNvSpPr/>
          <p:nvPr/>
        </p:nvSpPr>
        <p:spPr>
          <a:xfrm>
            <a:off x="6228184" y="56612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77245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15227" y="0"/>
                <a:ext cx="9128774" cy="68580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l-GR" i="1" dirty="0" smtClean="0"/>
                  <a:t>Εάν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4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</m:sup>
                    </m:sSup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−16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l-GR" i="1">
                                <a:latin typeface="Cambria Math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li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</m:sup>
                                </m:sSup>
                              </m:lim>
                            </m:limLow>
                          </m:fName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−4)(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+4)</m:t>
                                </m:r>
                              </m:den>
                            </m:f>
                          </m:e>
                        </m:func>
                      </m:e>
                    </m:func>
                    <m:r>
                      <a:rPr lang="en-US" i="1">
                        <a:latin typeface="Cambria Math"/>
                      </a:rPr>
                      <m:t>=−∞</m:t>
                    </m:r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−∞</m:t>
                    </m:r>
                  </m:oMath>
                </a14:m>
                <a:r>
                  <a:rPr lang="en-US" i="1" dirty="0"/>
                  <a:t> </a:t>
                </a:r>
                <a:r>
                  <a:rPr lang="el-GR" i="1" dirty="0"/>
                  <a:t>διότι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(+)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(−)(+)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=−</m:t>
                    </m:r>
                  </m:oMath>
                </a14:m>
                <a:endParaRPr lang="el-GR" dirty="0"/>
              </a:p>
              <a:p>
                <a:r>
                  <a:rPr lang="el-GR" i="1" dirty="0"/>
                  <a:t> </a:t>
                </a:r>
                <a:endParaRPr lang="el-GR" dirty="0"/>
              </a:p>
              <a:p>
                <a:r>
                  <a:rPr lang="el-GR" i="1" dirty="0"/>
                  <a:t>Εάν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4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−16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l-GR" i="1">
                                <a:latin typeface="Cambria Math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li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𝑚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  <m:sup>
                                    <m:r>
                                      <a:rPr lang="el-GR" b="0" i="1" smtClean="0">
                                        <a:latin typeface="Cambria Math"/>
                                      </a:rPr>
                                      <m:t>+</m:t>
                                    </m:r>
                                  </m:sup>
                                </m:sSup>
                              </m:lim>
                            </m:limLow>
                          </m:fName>
                          <m:e>
                            <m:f>
                              <m:f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−4)(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+4)</m:t>
                                </m:r>
                              </m:den>
                            </m:f>
                          </m:e>
                        </m:func>
                      </m:e>
                    </m:func>
                    <m:r>
                      <a:rPr lang="en-US" i="1">
                        <a:latin typeface="Cambria Math"/>
                      </a:rPr>
                      <m:t>=+∞</m:t>
                    </m:r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+∞</m:t>
                    </m:r>
                  </m:oMath>
                </a14:m>
                <a:r>
                  <a:rPr lang="en-US" i="1" dirty="0"/>
                  <a:t> </a:t>
                </a:r>
                <a:r>
                  <a:rPr lang="el-GR" i="1" dirty="0"/>
                  <a:t>διότι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(+)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(+)(+)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=+</m:t>
                    </m:r>
                  </m:oMath>
                </a14:m>
                <a:endParaRPr lang="el-GR" dirty="0"/>
              </a:p>
              <a:p>
                <a:r>
                  <a:rPr lang="el-GR" i="1" dirty="0"/>
                  <a:t> </a:t>
                </a:r>
                <a:endParaRPr lang="el-GR" dirty="0"/>
              </a:p>
              <a:p>
                <a:r>
                  <a:rPr lang="el-GR" i="1" dirty="0"/>
                  <a:t>Συνεπώς το όριο δεν υπάρχει </a:t>
                </a:r>
                <a:endParaRPr lang="el-GR" dirty="0"/>
              </a:p>
              <a:p>
                <a:endParaRPr lang="el-GR" dirty="0"/>
              </a:p>
            </p:txBody>
          </p:sp>
        </mc:Choice>
        <mc:Fallback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27" y="0"/>
                <a:ext cx="9128774" cy="6858000"/>
              </a:xfrm>
              <a:blipFill rotWithShape="1">
                <a:blip r:embed="rId2"/>
                <a:stretch>
                  <a:fillRect l="-1469" t="-1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96111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b="1" i="1" dirty="0">
                    <a:solidFill>
                      <a:srgbClr val="0000FF"/>
                    </a:solidFill>
                  </a:rPr>
                  <a:t>Να βρεθεί το όριο </a:t>
                </a:r>
                <a:endParaRPr lang="el-GR" b="1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+6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+9</m:t>
                            </m:r>
                          </m:den>
                        </m:f>
                      </m:e>
                    </m:func>
                  </m:oMath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17553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-32234" y="-34923"/>
                <a:ext cx="9176234" cy="6892923"/>
              </a:xfrm>
            </p:spPr>
            <p:txBody>
              <a:bodyPr>
                <a:normAutofit/>
              </a:bodyPr>
              <a:lstStyle/>
              <a:p>
                <a:r>
                  <a:rPr lang="el-GR" b="1" i="1" dirty="0"/>
                  <a:t>Να βρεθεί το όριο </a:t>
                </a:r>
                <a:endParaRPr lang="el-GR" b="1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+6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+9</m:t>
                            </m:r>
                          </m:den>
                        </m:f>
                      </m:e>
                    </m:func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l-GR" i="1" dirty="0"/>
                  <a:t>Λύση </a:t>
                </a:r>
                <a:endParaRPr lang="el-GR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+6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+9</m:t>
                            </m:r>
                          </m:den>
                        </m:f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(−3)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−2∗(−3)−3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(−3)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+6∗(−3)+9</m:t>
                            </m:r>
                          </m:den>
                        </m:f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9+6−3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9−18+9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endParaRPr lang="el-GR" dirty="0"/>
              </a:p>
              <a:p>
                <a:r>
                  <a:rPr lang="el-GR" i="1" dirty="0"/>
                  <a:t>Θα πρέπει να εξετάσουμε τα πλευρικά όρια για να διαπιστώσουμε εάν το όριο είναι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+∞</m:t>
                    </m:r>
                  </m:oMath>
                </a14:m>
                <a:r>
                  <a:rPr lang="el-GR" i="1" dirty="0"/>
                  <a:t> ή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−∞</m:t>
                    </m:r>
                  </m:oMath>
                </a14:m>
                <a:endParaRPr lang="el-GR" dirty="0"/>
              </a:p>
              <a:p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32234" y="-34923"/>
                <a:ext cx="9176234" cy="6892923"/>
              </a:xfrm>
              <a:blipFill rotWithShape="1">
                <a:blip r:embed="rId2"/>
                <a:stretch>
                  <a:fillRect l="-1528" t="-11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Δεξιό βέλος 1"/>
          <p:cNvSpPr/>
          <p:nvPr/>
        </p:nvSpPr>
        <p:spPr>
          <a:xfrm>
            <a:off x="5724128" y="5805264"/>
            <a:ext cx="187220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5349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l-GR" i="1" dirty="0" smtClean="0"/>
                  <a:t>Εάν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−3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                       </m:t>
                    </m:r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</m:t>
                            </m:r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−3)(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+1)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+3)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func>
                    <m:r>
                      <a:rPr lang="en-US" i="1">
                        <a:latin typeface="Cambria Math"/>
                      </a:rPr>
                      <m:t>=+∞</m:t>
                    </m:r>
                  </m:oMath>
                </a14:m>
                <a:endParaRPr lang="el-GR" dirty="0"/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−3,2….−3,1…−3…−2,9…−2,8</m:t>
                    </m:r>
                  </m:oMath>
                </a14:m>
                <a:endParaRPr lang="el-GR" dirty="0"/>
              </a:p>
              <a:p>
                <a:endParaRPr lang="en-US" i="1" dirty="0" smtClean="0"/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+∞</m:t>
                    </m:r>
                  </m:oMath>
                </a14:m>
                <a:r>
                  <a:rPr lang="el-GR" i="1" dirty="0"/>
                  <a:t> διότι έστω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l-GR" i="1">
                        <a:latin typeface="Cambria Math"/>
                      </a:rPr>
                      <m:t>→−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≈−3,1</m:t>
                    </m:r>
                  </m:oMath>
                </a14:m>
                <a:r>
                  <a:rPr lang="el-GR" i="1" dirty="0"/>
                  <a:t>, </a:t>
                </a:r>
                <a:endParaRPr lang="en-US" i="1" dirty="0" smtClean="0"/>
              </a:p>
              <a:p>
                <a:endParaRPr lang="en-US" i="1" dirty="0" smtClean="0"/>
              </a:p>
              <a:p>
                <a:r>
                  <a:rPr lang="el-GR" i="1" dirty="0" smtClean="0"/>
                  <a:t>τότε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(−3,1−3)(−3,1+1)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(−3,1+3)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(−)(−)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(−)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i="1">
                        <a:latin typeface="Cambria Math"/>
                      </a:rPr>
                      <m:t>=+</m:t>
                    </m:r>
                  </m:oMath>
                </a14:m>
                <a:endParaRPr lang="el-GR" dirty="0"/>
              </a:p>
              <a:p>
                <a:r>
                  <a:rPr lang="el-GR" i="1" dirty="0"/>
                  <a:t> </a:t>
                </a:r>
                <a:endParaRPr lang="el-GR" dirty="0"/>
              </a:p>
              <a:p>
                <a:r>
                  <a:rPr lang="el-GR" i="1" dirty="0"/>
                  <a:t>Εάν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l-GR" i="1"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−3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                   </m:t>
                    </m:r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l-GR" i="1">
                                <a:latin typeface="Cambria Math"/>
                              </a:rPr>
                              <m:t>→−</m:t>
                            </m:r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l-GR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l-GR" i="1">
                                <a:latin typeface="Cambria Math"/>
                              </a:rPr>
                              <m:t>−3)(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l-GR" i="1">
                                <a:latin typeface="Cambria Math"/>
                              </a:rPr>
                              <m:t>+1)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l-GR" i="1">
                                    <a:latin typeface="Cambria Math"/>
                                  </a:rPr>
                                  <m:t>+3)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func>
                    <m:r>
                      <a:rPr lang="el-GR" i="1">
                        <a:latin typeface="Cambria Math"/>
                      </a:rPr>
                      <m:t>=+∞</m:t>
                    </m:r>
                  </m:oMath>
                </a14:m>
                <a:endParaRPr lang="el-GR" dirty="0"/>
              </a:p>
              <a:p>
                <a:endParaRPr lang="en-US" i="1" dirty="0" smtClean="0"/>
              </a:p>
              <a:p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+∞</m:t>
                    </m:r>
                  </m:oMath>
                </a14:m>
                <a:r>
                  <a:rPr lang="el-GR" i="1" dirty="0"/>
                  <a:t> διότι έστω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l-GR" i="1">
                        <a:latin typeface="Cambria Math"/>
                      </a:rPr>
                      <m:t>→−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≈−2,9</m:t>
                    </m:r>
                  </m:oMath>
                </a14:m>
                <a:r>
                  <a:rPr lang="el-GR" i="1" dirty="0"/>
                  <a:t>, </a:t>
                </a:r>
                <a:endParaRPr lang="en-US" i="1" dirty="0" smtClean="0"/>
              </a:p>
              <a:p>
                <a:endParaRPr lang="en-US" i="1" dirty="0" smtClean="0"/>
              </a:p>
              <a:p>
                <a:r>
                  <a:rPr lang="el-GR" i="1" dirty="0" smtClean="0"/>
                  <a:t>τότε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(−2,9−3)(−2,9+1)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(−2,9+3)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(−)(−)</m:t>
                        </m:r>
                      </m:num>
                      <m:den>
                        <m:sSup>
                          <m:sSupPr>
                            <m:ctrlPr>
                              <a:rPr lang="el-G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(+)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l-GR" i="1">
                        <a:latin typeface="Cambria Math"/>
                      </a:rPr>
                      <m:t>=+</m:t>
                    </m:r>
                  </m:oMath>
                </a14:m>
                <a:endParaRPr lang="el-GR" dirty="0"/>
              </a:p>
              <a:p>
                <a:r>
                  <a:rPr lang="el-GR" i="1" dirty="0" smtClean="0"/>
                  <a:t>Συνεπώς </a:t>
                </a:r>
                <a:r>
                  <a:rPr lang="el-GR" i="1" dirty="0"/>
                  <a:t>το όριο είναι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+∞</m:t>
                    </m:r>
                  </m:oMath>
                </a14:m>
                <a:r>
                  <a:rPr lang="el-GR" i="1" dirty="0"/>
                  <a:t>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l-GR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l-GR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li</m:t>
                            </m:r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→−3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l-GR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−2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−3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</a:rPr>
                              <m:t>+6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+9</m:t>
                            </m:r>
                          </m:den>
                        </m:f>
                      </m:e>
                    </m:func>
                    <m:r>
                      <a:rPr lang="en-US" i="1">
                        <a:latin typeface="Cambria Math"/>
                      </a:rPr>
                      <m:t>=+∞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067" t="-7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654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0"/>
            <a:ext cx="592935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Να βρεθεί το όριο </a:t>
            </a:r>
            <a:endParaRPr lang="el-GR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1547664" y="1556792"/>
                <a:ext cx="4572000" cy="12273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36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6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l-GR" sz="3600" i="1">
                                  <a:latin typeface="Cambria Math"/>
                                </a:rPr>
                                <m:t>+3</m:t>
                              </m:r>
                              <m:r>
                                <a:rPr lang="el-GR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3600" i="1">
                                  <a:latin typeface="Cambria Math"/>
                                </a:rPr>
                                <m:t>−4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l-GR" sz="3600" i="1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l-GR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3600" i="1">
                                  <a:latin typeface="Cambria Math"/>
                                </a:rPr>
                                <m:t>+4</m:t>
                              </m:r>
                            </m:den>
                          </m:f>
                        </m:e>
                      </m:func>
                      <m:r>
                        <a:rPr lang="el-GR" sz="36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36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1556792"/>
                <a:ext cx="4572000" cy="122738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Δεξιό βέλος 3"/>
          <p:cNvSpPr/>
          <p:nvPr/>
        </p:nvSpPr>
        <p:spPr>
          <a:xfrm>
            <a:off x="7596336" y="54452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9240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 βρεθεί το όριο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051720" y="1844824"/>
                <a:ext cx="4572000" cy="36770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320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2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l-GR" sz="3200" i="1">
                                  <a:latin typeface="Cambria Math"/>
                                </a:rPr>
                                <m:t>+3</m:t>
                              </m:r>
                              <m:r>
                                <a:rPr lang="el-GR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3200" i="1">
                                  <a:latin typeface="Cambria Math"/>
                                </a:rPr>
                                <m:t>−4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l-GR" sz="3200" i="1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l-GR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l-GR" sz="3200" i="1">
                                  <a:latin typeface="Cambria Math"/>
                                </a:rPr>
                                <m:t>+4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l-GR" sz="3200" i="1" dirty="0" smtClean="0"/>
              </a:p>
              <a:p>
                <a:endParaRPr lang="el-GR" sz="32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l-GR" sz="32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2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+4)(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−1)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3200" i="1">
                                      <a:latin typeface="Cambria Math"/>
                                    </a:rPr>
                                    <m:t>−2)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l-GR" sz="32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sz="3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3200" i="1">
                                  <a:latin typeface="Cambria Math"/>
                                </a:rPr>
                                <m:t>6∗1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l-GR" sz="32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l-GR" sz="3200" i="1">
                                      <a:latin typeface="Cambria Math"/>
                                    </a:rPr>
                                    <m:t>+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l-GR" sz="3200" i="1" dirty="0" smtClean="0"/>
              </a:p>
              <a:p>
                <a:endParaRPr lang="el-GR" sz="32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i="1">
                          <a:latin typeface="Cambria Math"/>
                        </a:rPr>
                        <m:t>=</m:t>
                      </m:r>
                      <m:r>
                        <a:rPr lang="el-GR" sz="3200" b="0" i="1" smtClean="0">
                          <a:latin typeface="Cambria Math"/>
                        </a:rPr>
                        <m:t>+</m:t>
                      </m:r>
                      <m:r>
                        <a:rPr lang="el-GR" sz="3200" i="1">
                          <a:latin typeface="Cambria Math"/>
                        </a:rPr>
                        <m:t>∞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844824"/>
                <a:ext cx="4572000" cy="3677032"/>
              </a:xfrm>
              <a:prstGeom prst="rect">
                <a:avLst/>
              </a:prstGeom>
              <a:blipFill rotWithShape="1">
                <a:blip r:embed="rId2"/>
                <a:stretch>
                  <a:fillRect r="-112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56993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Να βρεθεί το όριο </a:t>
            </a:r>
            <a:endParaRPr lang="el-GR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1547664" y="2060848"/>
                <a:ext cx="2489271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36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6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36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l-GR" sz="3600" i="1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l-GR" sz="36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060848"/>
                <a:ext cx="2489271" cy="11330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83849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0" y="1340768"/>
                <a:ext cx="8964488" cy="2339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l-GR" sz="360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6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36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l-GR" sz="3600" i="1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  <m:r>
                        <a:rPr lang="el-GR" sz="36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l-GR" sz="3600" i="1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l-GR" sz="36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6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6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−1)(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3600" i="1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  <m:r>
                            <a:rPr lang="el-GR" sz="36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sz="3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l-GR" sz="36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l-GR" sz="3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l-GR" sz="36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l-GR" sz="3600" i="1">
                                      <a:latin typeface="Cambria Math"/>
                                    </a:rPr>
                                    <m:t>−</m:t>
                                  </m:r>
                                </m:sup>
                              </m:sSup>
                              <m:r>
                                <a:rPr lang="el-GR" sz="3600" i="1">
                                  <a:latin typeface="Cambria Math"/>
                                </a:rPr>
                                <m:t>∗(2)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l-GR" sz="3600" i="1" dirty="0" smtClean="0"/>
              </a:p>
              <a:p>
                <a:endParaRPr lang="el-GR" sz="36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600" i="1">
                          <a:latin typeface="Cambria Math"/>
                        </a:rPr>
                        <m:t>=−∞</m:t>
                      </m:r>
                    </m:oMath>
                  </m:oMathPara>
                </a14:m>
                <a:endParaRPr lang="el-GR" sz="3600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40768"/>
                <a:ext cx="8964488" cy="233935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563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930114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22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Δεξιό βέλος"/>
          <p:cNvSpPr/>
          <p:nvPr/>
        </p:nvSpPr>
        <p:spPr>
          <a:xfrm>
            <a:off x="7500958" y="59293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58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21270</TotalTime>
  <Words>608</Words>
  <Application>Microsoft Office PowerPoint</Application>
  <PresentationFormat>Προβολή στην οθόνη (4:3)</PresentationFormat>
  <Paragraphs>54</Paragraphs>
  <Slides>53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53</vt:i4>
      </vt:variant>
    </vt:vector>
  </HeadingPairs>
  <TitlesOfParts>
    <vt:vector size="54" baseType="lpstr">
      <vt:lpstr>Θέμα του Office</vt:lpstr>
      <vt:lpstr>ΜΑΘΗΜΑΤΙΚΑ 7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Να βρεθεί το όριο </vt:lpstr>
      <vt:lpstr>Να βρεθεί το όριο </vt:lpstr>
      <vt:lpstr>Να βρεθεί το όριο 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ΜΑΘΗΜΑΤΙΚΑ 7</dc:title>
  <dc:creator>admin</dc:creator>
  <cp:lastModifiedBy>nikos</cp:lastModifiedBy>
  <cp:revision>133</cp:revision>
  <dcterms:created xsi:type="dcterms:W3CDTF">2011-10-30T07:10:37Z</dcterms:created>
  <dcterms:modified xsi:type="dcterms:W3CDTF">2016-11-24T03:58:58Z</dcterms:modified>
</cp:coreProperties>
</file>