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7B98431-6FA5-4127-A403-6656794634DE}" type="datetimeFigureOut">
              <a:rPr lang="el-GR" smtClean="0"/>
              <a:pPr/>
              <a:t>27/01/2022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B78B6A9-0E5A-4D5B-937B-2F28AC4D0AD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98431-6FA5-4127-A403-6656794634DE}" type="datetimeFigureOut">
              <a:rPr lang="el-GR" smtClean="0"/>
              <a:pPr/>
              <a:t>27/01/2022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8B6A9-0E5A-4D5B-937B-2F28AC4D0AD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ΔΗΜΟΣΙΑ Β ΜΕΡΟΣ </a:t>
            </a: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Εξωτερικές επιβαρύνσεις παραγωγής : αποτελεί η άντληση του νερού από ένα πηγάδι που βρίσκεται σε μια περιοχή όπου υπάρχουν και άλλα πηγάδια και το νερό τους συνδέεται υπόγεια. Η άντληση σημαντικής ποσότητας  νερού από ένα πηγάδι επιφέρει πτώση της επιφάνειας του νερού των άλλων και κάνει δυσκολότερη και πιο δαπανηρή την άντληση νερού από αυτά.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Μικτές εξωτερικές επιδράσεις : προκαλούνται από την παραγωγή ενός αγαθού από μια επιχείρηση και επηρεάζουν την ευημερία των καταναλωτών. Εναλλακτικά προκαλούνται από την κατανάλωση ενός αγαθού από ένα νοικοκυριό και επηρεάζουν το κόστος παραγωγής των επιχειρήσεων. Κλασικό παράδειγμα μικτής εξωτερικής επιβάρυνσης που προκαλείται από επιχειρήσεις και επιβαρύνει τους καταναλωτές είναι η μόλυνση της ατμόσφαιρας.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Οι εξωτερικές κοινωνικές επιδράσεις είναι είτε μονομερείς, είτε αμοιβαίες. </a:t>
            </a:r>
          </a:p>
          <a:p>
            <a:pPr algn="just"/>
            <a:r>
              <a:rPr lang="el-GR" dirty="0" smtClean="0"/>
              <a:t>Μονομερείς : είναι οι εξωτερικές επιδράσεις όταν αυτοί που τις προκαλούν δεν δέχονται αυτόματα αντίστοιχες επιδράσεις από τους δέκτες τους. </a:t>
            </a:r>
          </a:p>
          <a:p>
            <a:pPr algn="just"/>
            <a:r>
              <a:rPr lang="el-GR" dirty="0" smtClean="0"/>
              <a:t>Αντίθετα αμοιβαίες λέγονται οι εξωτερικές επιδράσεις όταν εκείνοι που τις προκαλούν δέχονται τις αντίστοιχες επιδράσεις από τους δέκτες τους.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Η ύπαρξη αγαθών που προκαλούν εξωτερικές κοινωνικές επιδράσεις παρεμποδίζει τον μηχανισμό των τιμών να πετύχει αριστοποίηση της κατανομής των πόρων. Γιατί;</a:t>
            </a:r>
          </a:p>
          <a:p>
            <a:pPr algn="just"/>
            <a:r>
              <a:rPr lang="el-GR" dirty="0" smtClean="0"/>
              <a:t>Διότι οι αποφάσεις των ιδιωτικών </a:t>
            </a:r>
            <a:r>
              <a:rPr lang="el-GR" dirty="0" err="1" smtClean="0"/>
              <a:t>φορεών</a:t>
            </a:r>
            <a:r>
              <a:rPr lang="el-GR" dirty="0" smtClean="0"/>
              <a:t> σχετικά με το είδος και την ποσότητα κάθε αγαθού που παράγουν ως επιχειρήσεις ή χρησιμοποιούν ως νοικοκυριά, όταν λαμβάνονται με βάση τον μηχανισμό της αγοράς κατευθύνονται από το ιδιωτικό μόνο όφελος ή κόστος και δεν επηρεάζονται από το πρόσθετο όφελος το οποίο απολαμβάνει ή το πρόσθετο κόστος με το οποίο επιβαρύνεται η κοινωνία. Το αποτέλεσμα είναι η ισορροπία στην αγορά να διαμορφώνεται στο επίπεδο παραγωγής όπου εξισώνεται το οριακό ιδιωτικό κόστος με το οριακό ιδιωτικό όφελος και όχι στο επίπεδο όπου εξισώνεται το οριακό κοινωνικό κόστος  με το οριακό κοινωνικό όφελος με συνέπεια να παράγεται ποσότητα διαφορετικά από εκείνη που μεγιστοποιεί την κοινωνική ευημερία</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Μορφές Παρέμβασης των Δημοσίων Φορέων.</a:t>
            </a:r>
          </a:p>
          <a:p>
            <a:pPr algn="just"/>
            <a:r>
              <a:rPr lang="el-GR" dirty="0" smtClean="0"/>
              <a:t>Δημοσιονομικά μέσα : α) δημόσιες δαπάνες (το φαινόμενο του πολλαπλασιαστή βλ σημειώσεις μαθήματος), β) φόροι, γ) δημόσιο δανεισμό. </a:t>
            </a:r>
          </a:p>
          <a:p>
            <a:pPr algn="just"/>
            <a:r>
              <a:rPr lang="el-GR" dirty="0" smtClean="0"/>
              <a:t>Νομισματικά και πιστωτικά μέσα.</a:t>
            </a:r>
          </a:p>
          <a:p>
            <a:pPr algn="just"/>
            <a:r>
              <a:rPr lang="el-GR" dirty="0" smtClean="0"/>
              <a:t>Μέσα εξωτερικής οικονομικής πολιτικής.</a:t>
            </a:r>
          </a:p>
          <a:p>
            <a:pPr algn="just"/>
            <a:r>
              <a:rPr lang="el-GR" dirty="0" smtClean="0"/>
              <a:t>Μέσα άμεσου ελέγχου.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Φορολογική βάση : Το μέγεθος με βάση το οποίο υπολογίζεται ο φόρος. </a:t>
            </a:r>
          </a:p>
          <a:p>
            <a:pPr algn="just"/>
            <a:r>
              <a:rPr lang="el-GR" dirty="0" smtClean="0"/>
              <a:t>Διακρίνω φόρους που επιβάλλονται στην παραγωγή και στα εισοδήματα και φόροι που επιβάλλονται στην κατοχή και την μεταβίβαση περιουσίας. </a:t>
            </a:r>
          </a:p>
          <a:p>
            <a:pPr algn="just"/>
            <a:r>
              <a:rPr lang="el-GR" dirty="0" smtClean="0"/>
              <a:t>Φορολογικός Συντελεστής : είναι το ποσό του φόρου που αντιστοιχεί σε μια μονάδα φορολογικής βάσης.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Μέσος Φορολογικός Συντελεστής : είναι ο λόγος του ποσού του φόρου που καταβάλλεται συνολικά από μια φορολογούμενη μονάδα διαιρεμένο με τη συνολική αξία της φορολογικής βάσης.</a:t>
            </a:r>
          </a:p>
          <a:p>
            <a:pPr algn="just"/>
            <a:r>
              <a:rPr lang="el-GR" dirty="0" smtClean="0"/>
              <a:t>Οριακός φορολογικός συντελεστής είναι ο πρόσθετος φόρος που πρέπει να καταβληθεί για καθεμία νέα μονάδα αύξησης της φορολογικής βάσης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Όταν το μέγεθος της φορολογικής βάσης μετριέται σε μονάδες ποσότητας τότε ο φορολογικός συντελεστής ονομάζεται συντελεστής κατά μονάδα.</a:t>
            </a:r>
          </a:p>
          <a:p>
            <a:pPr algn="just"/>
            <a:r>
              <a:rPr lang="el-GR" dirty="0" smtClean="0"/>
              <a:t>Όταν το μέγεθος της φορολογικής βάσης μετριέται σε μονάδες αξίας ο φορολογικός συντελεστής ονομάζεται συντελεστής κατ αξία.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Με βάση την φύση του φορολογικού συντελεστή οι φόροι διακρίνονται σε τρείς κατηγορίες: α) αναλογικοί, β ) προοδευτικοί, γ) αντίστροφα προοδευτικοί.</a:t>
            </a:r>
          </a:p>
          <a:p>
            <a:pPr algn="just"/>
            <a:r>
              <a:rPr lang="el-GR" dirty="0" smtClean="0"/>
              <a:t>Αναλογικοί είναι οι φόροι όταν ο μέσος φορολογικός συντελεστής δε μεταβάλλεται όταν μεταβάλλεται η φορολογική βάση. Είναι δηλαδή ο ίδιος ανεξάρτητα από το μέγεθος της φορολογικής βάσης. Ο φορολογικός συντελεστής στον αναλογικό φόρο είναι σταθερός και επιπλέον ο μέσος φορολογικός συντελεστής είναι ίσος με τον οριακό φορολογικό συντελεστή.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Προοδευτικοί είναι οι φόροι όταν ο μέσος φορολογικός συντελεστής μεταβάλλεται ανάλογα με το μέγεθος της φορολογικής βάσης δηλ αυξάνεται όταν αυξάνεται η φορολογική βάση και μειώνεται όταν μειώνεται η φορολογική βάση. </a:t>
            </a:r>
          </a:p>
          <a:p>
            <a:pPr algn="just"/>
            <a:r>
              <a:rPr lang="el-GR" dirty="0" smtClean="0"/>
              <a:t>Αν ο μέσος φορολογικός συντελεστής αυξάνεται με σταθερό ρυθμό η προοδευτικότητα λέγεται σταθερή, αυξάνεται με αύξοντα ρυθμό λέγεται αύξουσα, και αν αυξάνεται με φθίνοντα ρυθμό λέγεται φθίνουσα προοδευτικότητα.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Η οργάνωση της παραγωγής αμιγών δημοσίων αγαθών με βάση ιδιωτικοοικονομικά κριτήρια δεν είναι δυνατή με συνέπεια ο μηχανισμός των τιμών να αποτυγχάνει πλήρως να κατευθύνει παραγωγικούς πόρους στην παραγωγή τους και να μην είναι δυνατή η προσφορά τους στο κοινωνικό σύνολο.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Αντίστροφα προοδευτικοί είναι οι φόροι όταν ο μέσος φορολογικός συντελεστής μεταβάλλεται κατά τρόπο αντίστροφα ανάλογο με το μέγεθος της φορολογικής βάσης δηλαδή μειώνεται με την αύξηση της φορολογικής βάσης και αντίστροφα.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Δημόσιος Προϋπολογισμός : είναι ένα σύνολο λογαριασμών οι οποίοι περιέχουν τα ποσά των δαπανών που σχεδιάζει να πραγματοποιήσει ένας δημόσιος φορέας και τα ποσά των εσόδων που υπολογίζει να εισπράξει. </a:t>
            </a:r>
          </a:p>
          <a:p>
            <a:pPr algn="just"/>
            <a:r>
              <a:rPr lang="el-GR" dirty="0" smtClean="0"/>
              <a:t>Ο προγραμματισμός </a:t>
            </a:r>
            <a:r>
              <a:rPr lang="el-GR" dirty="0" smtClean="0"/>
              <a:t>της δράσης των δημοσίων φορέων είναι απαραίτητος για την χρησιμοποίηση των δημοσιονομικών μέσων.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Οι διαφορές ανάμεσα στα προγράμματα των ιδιωτικών και των δημοσίων φορέων είναι σημαντικές επειδή οι στόχοι που επιδιώκει κάθε κατηγορία φορέων είναι διαφορετικοί.</a:t>
            </a:r>
          </a:p>
          <a:p>
            <a:pPr algn="just"/>
            <a:r>
              <a:rPr lang="el-GR" dirty="0" smtClean="0"/>
              <a:t>Εξάλλου ο προγραμματισμός των ιδιωτικών φορέων διαφέρει από τον προγραμματισμό των δημοσίων φορέων γιατί οι πρώτοι έχουν περιορισμένους πόρους, ενώ οι δεύτεροι και προπάντων το κράτος έχουν μεγαλύτερη ευελιξία στην εξεύρεση πόρων. Πραγματικά οι δημόσιοι φορείς έχουν την δυνατότητα να δαπανούν ποσά μεγαλύτερα από τα τρέχοντα έσοδα τους και να καλύπτουν την διαφορά από δανεισμό για πολλά χρόνια. Αντίθετα τέτοια δυνατότητα έχουν οι ιδιωτικοί φορείς. </a:t>
            </a:r>
          </a:p>
          <a:p>
            <a:pPr algn="just"/>
            <a:r>
              <a:rPr lang="el-GR" dirty="0" smtClean="0"/>
              <a:t>Σαν αποτέλεσμα οι ιδιωτικοί φορείς υπολογίζουν πρώτα τα έσοδα τους και με βάση τα έσοδα αυτά προγραμματίζουν τις δαπάνες τους ενώ οι δημόσιοι φορείς προγραμματίζουν το ύψος των δαπανών τους και στην συνέχεια προσδιορίζουν το ύψος των εσόδων που χρειάζονται για την κάλυψη αυτών των δαπανών.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Ο προγραμματισμός της δράσης του δημοσίου φορέα αποτελεί μια από τις βασικές λειτουργίες του προϋπολογισμού αλλά δεν είναι η μοναδική. Με αυτόν συντονίζονται τα μέσα δράσης του δημοσίου φορέα και πετυχαίνονται οι στόχοι του. Τον συντονισμό αυτό στον ιδιωτικό τομέα πετυχαίνει ο μηχανισμός των τιμών.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Κατηγορίες προϋπολογισμών : </a:t>
            </a:r>
          </a:p>
          <a:p>
            <a:pPr algn="just"/>
            <a:r>
              <a:rPr lang="el-GR" dirty="0" smtClean="0"/>
              <a:t>Ανάλογα με την φύση των κονδυλίων που περιλαμβάνουν : προϋπολογισμοί εκμετάλλευσης και κεφαλαίου, τακτικοί και έκτακτοι. </a:t>
            </a:r>
          </a:p>
          <a:p>
            <a:pPr algn="just"/>
            <a:r>
              <a:rPr lang="el-GR" dirty="0" smtClean="0"/>
              <a:t>Οι πρώτοι περιλαμβάνουν τα τρέχοντα έσοδα και έξοδα του δημοσίου φορέα δηλαδή τα έσοδα και έξοδα που δεν μεταβάλλουν την αξία της περιουσίας του. </a:t>
            </a:r>
          </a:p>
          <a:p>
            <a:pPr algn="just"/>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Ο προϋπολογισμός κεφαλαίου περιλαμβάνει έσοδα και έξοδα που η πραγματοποίηση τους μεταβάλλει την περιουσία του δημοσίου φορέα.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Προβλήματα αντιμετωπίζει επίσης ο μηχανισμός των τιμών στην περίπτωση των αμιγών δημοσίων αγαθών όπου είναι δυνατή η εφαρμογή της αρχής του αποκλεισμού αλλά δεν κρίνεται σκόπιμη η εφαρμογή της είτε επειδή η κατανάλωση δεν είναι συναγωνιστική και επομένως το οριακό κόστος είναι μηδέν είτε επειδή η εφαρμογή της συνεπάγεται υψηλό κόστος. Στην περίπτωση των αγαθών αυτών ο μηχανισμός των τιμών μπορεί να εξασφαλίσει την παραγωγή τους αλλά δεν θα παράγεται η επιθυμητή από το κοινωνικό σύνολο ποσότητα.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Έννοια και χαρακτηριστικά γνωρίσματα των αγαθών που προκαλούν εξωτερικές κοινωνικές επιδράσεις.</a:t>
            </a:r>
          </a:p>
          <a:p>
            <a:pPr algn="just"/>
            <a:r>
              <a:rPr lang="el-GR" dirty="0" smtClean="0"/>
              <a:t>Τα αγαθά αυτά παρέχουν όφελος ή συνεπάγονται κόστος όχι μόνο στο άτομο που τα παράγει η τα χρησιμοποιεί αντιστοίχως, αλλά και σε άλλα άτομα χωρίς τα τελευταία να καταβάλουν τιμή για το όφελος που αποκομίζουν ή να παίρνουν από ζημίωση για το κόστος με το οποίο επιβαρύνονται.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Στην περίπτωση των αγαθών αυτών υπάρχει διαφορά μεταξύ του κοινωνικού οφέλους ή κόστους, του οφέλους ή του κόστους με το οποίο επιβαρύνεται η κοινωνία ως σύνολο και του ιδιωτικού οφέλους ή του κόστους με το οποίο επιβαρύνονται οι καταναλωτές ή οι παραγωγοί των αγαθών αυτών. </a:t>
            </a:r>
          </a:p>
          <a:p>
            <a:pPr algn="just"/>
            <a:r>
              <a:rPr lang="el-GR" dirty="0" smtClean="0"/>
              <a:t>Τα αγαθά αυτά λέμε ότι προκαλούν εξωτερικές κοινωνικές επιδράσεις.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Τις εξωτερικές κοινωνικές επιδράσεις τις χωρίζουμε σε δύο κατηγορίες : α) θετικές επιδράσεις ή εξωτερικές κοινωνικές οικονομίες και αρνητικές επιδράσεις ή εξωτερικές κοινωνικές επιβαρύνσεις. </a:t>
            </a:r>
          </a:p>
          <a:p>
            <a:pPr algn="just"/>
            <a:r>
              <a:rPr lang="el-GR" dirty="0" smtClean="0"/>
              <a:t>Επιδράσεις της πρώτης κατηγορίας προκαλούνται από αγαθά που η παραγωγή ή η χρήση τους συνεπάγεται κοινωνικό όφελος μεγαλύτερο από το ιδιωτικό. </a:t>
            </a:r>
          </a:p>
          <a:p>
            <a:pPr algn="just"/>
            <a:r>
              <a:rPr lang="el-GR" dirty="0" smtClean="0"/>
              <a:t>Επιδράσεις της δεύτερης κατηγορία προκαλούνται από τα αγαθά που το κοινωνικό κόστος είναι μεγαλύτερο από το ιδιωτικό.</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Αναλόγως του αν οι εξωτερικές επιδράσεις προέρχονται από την κατανάλωση ή την παραγωγή ενός αγαθού και με το αν επιβαρύνουν ή ωφελούν καταναλωτές ή τις επιχειρήσεις διακρίνουμε :</a:t>
            </a:r>
          </a:p>
          <a:p>
            <a:pPr algn="just"/>
            <a:r>
              <a:rPr lang="el-GR" dirty="0" smtClean="0"/>
              <a:t>Εξωτερικές επιδράσεις κατανάλωσης </a:t>
            </a:r>
          </a:p>
          <a:p>
            <a:pPr algn="just"/>
            <a:r>
              <a:rPr lang="el-GR" dirty="0" smtClean="0"/>
              <a:t>Εξωτερικές επιδράσεις παραγωγής </a:t>
            </a:r>
          </a:p>
          <a:p>
            <a:pPr algn="just"/>
            <a:r>
              <a:rPr lang="el-GR" dirty="0" smtClean="0"/>
              <a:t>Μικτές εξωτερικές επιδράσεις.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Εξωτερικές επιδράσεις Κατανάλωσης : προκαλούνται από την κατανάλωση ενός αγαθού και επηρεάζουν άλλα νοικοκυριά με την ιδιότητα τους ως καταναλωτών. </a:t>
            </a:r>
          </a:p>
          <a:p>
            <a:pPr algn="just"/>
            <a:r>
              <a:rPr lang="el-GR" dirty="0" smtClean="0"/>
              <a:t>Κλασικό παράδειγμα :η εκπαίδευση.</a:t>
            </a:r>
          </a:p>
          <a:p>
            <a:pPr algn="just"/>
            <a:r>
              <a:rPr lang="el-GR" dirty="0" smtClean="0"/>
              <a:t>Εξωτερικές επιβαρύνσεις κατανάλωσης : το κάπνισμα.</a:t>
            </a:r>
          </a:p>
          <a:p>
            <a:pPr algn="just"/>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Εξωτερικές επιδράσεις παραγωγής :Οι επιδράσεις αυτές προκαλούνται από την παραγωγή ενός αγαθού από μια επιχείρηση και επηρεάζουν θετικά ή αρνητικά το κόστος παραγωγής άλλων επιχειρήσεων. </a:t>
            </a:r>
          </a:p>
          <a:p>
            <a:pPr algn="just"/>
            <a:r>
              <a:rPr lang="el-GR" dirty="0" smtClean="0"/>
              <a:t>Εξωτερικές οικονομίες παραγωγής : </a:t>
            </a:r>
            <a:r>
              <a:rPr lang="el-GR" dirty="0" err="1" smtClean="0"/>
              <a:t>π.χ</a:t>
            </a:r>
            <a:r>
              <a:rPr lang="el-GR" dirty="0" smtClean="0"/>
              <a:t> η κατασκευή ενός φράγματος το οποίο παρέχει όφελος όχι μόνο στον κατασκευαστή του που αλλάζει το ρεύμα του ποταμού και χρησιμοποιεί το νερό για διάφορους σκοπούς αλλά και σε άλλες επιχειρήσεις που τα κτήματα τους ή τα εργοστάσια τους βρίσκονται κοντά στο ποτάμι και προστατεύονται από τον κίνδυνο πλημμύρας.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1412</Words>
  <Application>Microsoft Office PowerPoint</Application>
  <PresentationFormat>Προβολή στην οθόνη (4:3)</PresentationFormat>
  <Paragraphs>53</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ΔΗΜΟΣΙΑ Β ΜΕΡΟΣ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ΔΗΜΟΣΙΑ ΟΙΚΟΝΟΜΙΚΗ</dc:title>
  <dc:creator>S0113601</dc:creator>
  <cp:lastModifiedBy>S0113601</cp:lastModifiedBy>
  <cp:revision>33</cp:revision>
  <dcterms:created xsi:type="dcterms:W3CDTF">2022-01-03T10:21:20Z</dcterms:created>
  <dcterms:modified xsi:type="dcterms:W3CDTF">2022-01-27T10:31:04Z</dcterms:modified>
</cp:coreProperties>
</file>