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521AA-04C8-49FF-966A-442B2E80B742}" v="65" dt="2021-12-19T12:44:45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8302A-1EE6-41FB-861F-5D402AB2CE1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D291DA05-853B-49C9-8DF9-02C54A205C46}">
      <dgm:prSet phldrT="[Κείμενο]"/>
      <dgm:spPr/>
      <dgm:t>
        <a:bodyPr/>
        <a:lstStyle/>
        <a:p>
          <a:r>
            <a:rPr lang="el-GR" dirty="0"/>
            <a:t>Σαφής &amp; ακριβής γλώσσα</a:t>
          </a:r>
        </a:p>
      </dgm:t>
    </dgm:pt>
    <dgm:pt modelId="{7879FF9B-8A36-4A56-ADF6-003DE415245A}" type="parTrans" cxnId="{4AB1BD4D-4324-48E0-9676-740570906720}">
      <dgm:prSet/>
      <dgm:spPr/>
      <dgm:t>
        <a:bodyPr/>
        <a:lstStyle/>
        <a:p>
          <a:endParaRPr lang="el-GR"/>
        </a:p>
      </dgm:t>
    </dgm:pt>
    <dgm:pt modelId="{2C5653C9-EA9B-4671-8B0A-F28B9199EAC1}" type="sibTrans" cxnId="{4AB1BD4D-4324-48E0-9676-740570906720}">
      <dgm:prSet/>
      <dgm:spPr/>
      <dgm:t>
        <a:bodyPr/>
        <a:lstStyle/>
        <a:p>
          <a:endParaRPr lang="el-GR"/>
        </a:p>
      </dgm:t>
    </dgm:pt>
    <dgm:pt modelId="{BC40542C-08DE-4C54-8674-6CFF1A936A95}">
      <dgm:prSet phldrT="[Κείμενο]"/>
      <dgm:spPr/>
      <dgm:t>
        <a:bodyPr/>
        <a:lstStyle/>
        <a:p>
          <a:r>
            <a:rPr lang="el-GR" dirty="0"/>
            <a:t>Ενημέρωση</a:t>
          </a:r>
        </a:p>
      </dgm:t>
    </dgm:pt>
    <dgm:pt modelId="{2E6E0E39-BB58-49DF-A904-95C3720B7EE2}" type="parTrans" cxnId="{5366880E-3215-4EA4-9122-129BFEA2DE10}">
      <dgm:prSet/>
      <dgm:spPr/>
      <dgm:t>
        <a:bodyPr/>
        <a:lstStyle/>
        <a:p>
          <a:endParaRPr lang="el-GR"/>
        </a:p>
      </dgm:t>
    </dgm:pt>
    <dgm:pt modelId="{FC63FBD3-EBF1-4422-B42E-83381586DEAA}" type="sibTrans" cxnId="{5366880E-3215-4EA4-9122-129BFEA2DE10}">
      <dgm:prSet/>
      <dgm:spPr/>
      <dgm:t>
        <a:bodyPr/>
        <a:lstStyle/>
        <a:p>
          <a:endParaRPr lang="el-GR"/>
        </a:p>
      </dgm:t>
    </dgm:pt>
    <dgm:pt modelId="{961C689D-8E95-4F02-AE12-CA0B0D9DD92F}">
      <dgm:prSet phldrT="[Κείμενο]"/>
      <dgm:spPr/>
      <dgm:t>
        <a:bodyPr/>
        <a:lstStyle/>
        <a:p>
          <a:r>
            <a:rPr lang="el-GR" dirty="0"/>
            <a:t>Πειθώ</a:t>
          </a:r>
        </a:p>
      </dgm:t>
    </dgm:pt>
    <dgm:pt modelId="{2BD86C11-E6FB-40F7-ACE7-B6C9EF7C9C59}" type="parTrans" cxnId="{3940AE72-FFCC-4C1F-BEBD-93142CD9AB80}">
      <dgm:prSet/>
      <dgm:spPr/>
      <dgm:t>
        <a:bodyPr/>
        <a:lstStyle/>
        <a:p>
          <a:endParaRPr lang="el-GR"/>
        </a:p>
      </dgm:t>
    </dgm:pt>
    <dgm:pt modelId="{3EDE6F6F-141E-4D7D-8389-6553EA45AB93}" type="sibTrans" cxnId="{3940AE72-FFCC-4C1F-BEBD-93142CD9AB80}">
      <dgm:prSet/>
      <dgm:spPr/>
      <dgm:t>
        <a:bodyPr/>
        <a:lstStyle/>
        <a:p>
          <a:endParaRPr lang="el-GR"/>
        </a:p>
      </dgm:t>
    </dgm:pt>
    <dgm:pt modelId="{68FDF7D7-427B-4296-B833-2428E220B1D4}">
      <dgm:prSet phldrT="[Κείμενο]"/>
      <dgm:spPr/>
      <dgm:t>
        <a:bodyPr/>
        <a:lstStyle/>
        <a:p>
          <a:r>
            <a:rPr lang="el-GR" dirty="0"/>
            <a:t>Κινητοποίηση</a:t>
          </a:r>
        </a:p>
      </dgm:t>
    </dgm:pt>
    <dgm:pt modelId="{9EC78B01-032C-44D8-86BF-9D9E37E543A6}" type="parTrans" cxnId="{37699AC3-666B-46DE-980E-4CDDB129C68E}">
      <dgm:prSet/>
      <dgm:spPr/>
      <dgm:t>
        <a:bodyPr/>
        <a:lstStyle/>
        <a:p>
          <a:endParaRPr lang="el-GR"/>
        </a:p>
      </dgm:t>
    </dgm:pt>
    <dgm:pt modelId="{0205C7A8-4CF6-4242-903C-AC5E1B918478}" type="sibTrans" cxnId="{37699AC3-666B-46DE-980E-4CDDB129C68E}">
      <dgm:prSet/>
      <dgm:spPr/>
      <dgm:t>
        <a:bodyPr/>
        <a:lstStyle/>
        <a:p>
          <a:endParaRPr lang="el-GR"/>
        </a:p>
      </dgm:t>
    </dgm:pt>
    <dgm:pt modelId="{1DD8393A-9336-4E6F-943B-BA3E0905C2EA}" type="pres">
      <dgm:prSet presAssocID="{8858302A-1EE6-41FB-861F-5D402AB2CE15}" presName="Name0" presStyleCnt="0">
        <dgm:presLayoutVars>
          <dgm:dir/>
          <dgm:resizeHandles val="exact"/>
        </dgm:presLayoutVars>
      </dgm:prSet>
      <dgm:spPr/>
    </dgm:pt>
    <dgm:pt modelId="{5213E603-CCB5-4769-9335-9B98DB7F02CF}" type="pres">
      <dgm:prSet presAssocID="{D291DA05-853B-49C9-8DF9-02C54A205C46}" presName="parTxOnly" presStyleLbl="node1" presStyleIdx="0" presStyleCnt="4">
        <dgm:presLayoutVars>
          <dgm:bulletEnabled val="1"/>
        </dgm:presLayoutVars>
      </dgm:prSet>
      <dgm:spPr/>
    </dgm:pt>
    <dgm:pt modelId="{340187BD-AF04-4D85-9662-ABA343879172}" type="pres">
      <dgm:prSet presAssocID="{2C5653C9-EA9B-4671-8B0A-F28B9199EAC1}" presName="parSpace" presStyleCnt="0"/>
      <dgm:spPr/>
    </dgm:pt>
    <dgm:pt modelId="{B836DAB6-36B1-4D4B-B1BF-F5CBB1848E50}" type="pres">
      <dgm:prSet presAssocID="{BC40542C-08DE-4C54-8674-6CFF1A936A95}" presName="parTxOnly" presStyleLbl="node1" presStyleIdx="1" presStyleCnt="4">
        <dgm:presLayoutVars>
          <dgm:bulletEnabled val="1"/>
        </dgm:presLayoutVars>
      </dgm:prSet>
      <dgm:spPr/>
    </dgm:pt>
    <dgm:pt modelId="{A482EC10-5CAA-4577-8D3C-B31479BB5CFC}" type="pres">
      <dgm:prSet presAssocID="{FC63FBD3-EBF1-4422-B42E-83381586DEAA}" presName="parSpace" presStyleCnt="0"/>
      <dgm:spPr/>
    </dgm:pt>
    <dgm:pt modelId="{402B3BE3-404D-41C9-BCD6-AB39BC876EA0}" type="pres">
      <dgm:prSet presAssocID="{961C689D-8E95-4F02-AE12-CA0B0D9DD92F}" presName="parTxOnly" presStyleLbl="node1" presStyleIdx="2" presStyleCnt="4">
        <dgm:presLayoutVars>
          <dgm:bulletEnabled val="1"/>
        </dgm:presLayoutVars>
      </dgm:prSet>
      <dgm:spPr/>
    </dgm:pt>
    <dgm:pt modelId="{9E68251C-FF63-40D0-A029-EC3C3C2A9B50}" type="pres">
      <dgm:prSet presAssocID="{3EDE6F6F-141E-4D7D-8389-6553EA45AB93}" presName="parSpace" presStyleCnt="0"/>
      <dgm:spPr/>
    </dgm:pt>
    <dgm:pt modelId="{3DB9AF50-751A-46B8-89DC-57DD1C16CD30}" type="pres">
      <dgm:prSet presAssocID="{68FDF7D7-427B-4296-B833-2428E220B1D4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5366880E-3215-4EA4-9122-129BFEA2DE10}" srcId="{8858302A-1EE6-41FB-861F-5D402AB2CE15}" destId="{BC40542C-08DE-4C54-8674-6CFF1A936A95}" srcOrd="1" destOrd="0" parTransId="{2E6E0E39-BB58-49DF-A904-95C3720B7EE2}" sibTransId="{FC63FBD3-EBF1-4422-B42E-83381586DEAA}"/>
    <dgm:cxn modelId="{0ADADB15-339B-4CC8-AADB-AC76DE497C5E}" type="presOf" srcId="{D291DA05-853B-49C9-8DF9-02C54A205C46}" destId="{5213E603-CCB5-4769-9335-9B98DB7F02CF}" srcOrd="0" destOrd="0" presId="urn:microsoft.com/office/officeart/2005/8/layout/hChevron3"/>
    <dgm:cxn modelId="{54723F45-70E6-4ACA-BBA1-FF54EDBCF12F}" type="presOf" srcId="{961C689D-8E95-4F02-AE12-CA0B0D9DD92F}" destId="{402B3BE3-404D-41C9-BCD6-AB39BC876EA0}" srcOrd="0" destOrd="0" presId="urn:microsoft.com/office/officeart/2005/8/layout/hChevron3"/>
    <dgm:cxn modelId="{4AB1BD4D-4324-48E0-9676-740570906720}" srcId="{8858302A-1EE6-41FB-861F-5D402AB2CE15}" destId="{D291DA05-853B-49C9-8DF9-02C54A205C46}" srcOrd="0" destOrd="0" parTransId="{7879FF9B-8A36-4A56-ADF6-003DE415245A}" sibTransId="{2C5653C9-EA9B-4671-8B0A-F28B9199EAC1}"/>
    <dgm:cxn modelId="{A055986F-04C8-44E0-9CBC-3E57527D61F2}" type="presOf" srcId="{68FDF7D7-427B-4296-B833-2428E220B1D4}" destId="{3DB9AF50-751A-46B8-89DC-57DD1C16CD30}" srcOrd="0" destOrd="0" presId="urn:microsoft.com/office/officeart/2005/8/layout/hChevron3"/>
    <dgm:cxn modelId="{3940AE72-FFCC-4C1F-BEBD-93142CD9AB80}" srcId="{8858302A-1EE6-41FB-861F-5D402AB2CE15}" destId="{961C689D-8E95-4F02-AE12-CA0B0D9DD92F}" srcOrd="2" destOrd="0" parTransId="{2BD86C11-E6FB-40F7-ACE7-B6C9EF7C9C59}" sibTransId="{3EDE6F6F-141E-4D7D-8389-6553EA45AB93}"/>
    <dgm:cxn modelId="{8689EA8E-E276-4C27-BC33-6DB9D8771730}" type="presOf" srcId="{BC40542C-08DE-4C54-8674-6CFF1A936A95}" destId="{B836DAB6-36B1-4D4B-B1BF-F5CBB1848E50}" srcOrd="0" destOrd="0" presId="urn:microsoft.com/office/officeart/2005/8/layout/hChevron3"/>
    <dgm:cxn modelId="{37699AC3-666B-46DE-980E-4CDDB129C68E}" srcId="{8858302A-1EE6-41FB-861F-5D402AB2CE15}" destId="{68FDF7D7-427B-4296-B833-2428E220B1D4}" srcOrd="3" destOrd="0" parTransId="{9EC78B01-032C-44D8-86BF-9D9E37E543A6}" sibTransId="{0205C7A8-4CF6-4242-903C-AC5E1B918478}"/>
    <dgm:cxn modelId="{F70D8DCE-F7D3-40AD-B38D-4E7A54B7A097}" type="presOf" srcId="{8858302A-1EE6-41FB-861F-5D402AB2CE15}" destId="{1DD8393A-9336-4E6F-943B-BA3E0905C2EA}" srcOrd="0" destOrd="0" presId="urn:microsoft.com/office/officeart/2005/8/layout/hChevron3"/>
    <dgm:cxn modelId="{405A92B9-1746-429E-AA4B-79E5C7251798}" type="presParOf" srcId="{1DD8393A-9336-4E6F-943B-BA3E0905C2EA}" destId="{5213E603-CCB5-4769-9335-9B98DB7F02CF}" srcOrd="0" destOrd="0" presId="urn:microsoft.com/office/officeart/2005/8/layout/hChevron3"/>
    <dgm:cxn modelId="{D1C4E3C5-14D4-4722-9C5C-506C89CD5931}" type="presParOf" srcId="{1DD8393A-9336-4E6F-943B-BA3E0905C2EA}" destId="{340187BD-AF04-4D85-9662-ABA343879172}" srcOrd="1" destOrd="0" presId="urn:microsoft.com/office/officeart/2005/8/layout/hChevron3"/>
    <dgm:cxn modelId="{AA6AD7F1-921C-4D8F-AA3F-055F0EF87404}" type="presParOf" srcId="{1DD8393A-9336-4E6F-943B-BA3E0905C2EA}" destId="{B836DAB6-36B1-4D4B-B1BF-F5CBB1848E50}" srcOrd="2" destOrd="0" presId="urn:microsoft.com/office/officeart/2005/8/layout/hChevron3"/>
    <dgm:cxn modelId="{D14BBD8A-D450-42CD-B109-1C6366BF43EA}" type="presParOf" srcId="{1DD8393A-9336-4E6F-943B-BA3E0905C2EA}" destId="{A482EC10-5CAA-4577-8D3C-B31479BB5CFC}" srcOrd="3" destOrd="0" presId="urn:microsoft.com/office/officeart/2005/8/layout/hChevron3"/>
    <dgm:cxn modelId="{790217C2-658E-4E43-BF60-95F3F5FE60DC}" type="presParOf" srcId="{1DD8393A-9336-4E6F-943B-BA3E0905C2EA}" destId="{402B3BE3-404D-41C9-BCD6-AB39BC876EA0}" srcOrd="4" destOrd="0" presId="urn:microsoft.com/office/officeart/2005/8/layout/hChevron3"/>
    <dgm:cxn modelId="{CEA8CFDB-5156-4E26-A5FD-01592AE2DDFD}" type="presParOf" srcId="{1DD8393A-9336-4E6F-943B-BA3E0905C2EA}" destId="{9E68251C-FF63-40D0-A029-EC3C3C2A9B50}" srcOrd="5" destOrd="0" presId="urn:microsoft.com/office/officeart/2005/8/layout/hChevron3"/>
    <dgm:cxn modelId="{91381187-7E88-4D6E-B6E8-E79F1898001A}" type="presParOf" srcId="{1DD8393A-9336-4E6F-943B-BA3E0905C2EA}" destId="{3DB9AF50-751A-46B8-89DC-57DD1C16CD3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E603-CCB5-4769-9335-9B98DB7F02CF}">
      <dsp:nvSpPr>
        <dsp:cNvPr id="0" name=""/>
        <dsp:cNvSpPr/>
      </dsp:nvSpPr>
      <dsp:spPr>
        <a:xfrm>
          <a:off x="3125" y="1281807"/>
          <a:ext cx="3135808" cy="12543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Σαφής &amp; ακριβής γλώσσα</a:t>
          </a:r>
        </a:p>
      </dsp:txBody>
      <dsp:txXfrm>
        <a:off x="3125" y="1281807"/>
        <a:ext cx="2822227" cy="1254323"/>
      </dsp:txXfrm>
    </dsp:sp>
    <dsp:sp modelId="{B836DAB6-36B1-4D4B-B1BF-F5CBB1848E50}">
      <dsp:nvSpPr>
        <dsp:cNvPr id="0" name=""/>
        <dsp:cNvSpPr/>
      </dsp:nvSpPr>
      <dsp:spPr>
        <a:xfrm>
          <a:off x="2511772" y="1281807"/>
          <a:ext cx="3135808" cy="1254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Ενημέρωση</a:t>
          </a:r>
        </a:p>
      </dsp:txBody>
      <dsp:txXfrm>
        <a:off x="3138934" y="1281807"/>
        <a:ext cx="1881485" cy="1254323"/>
      </dsp:txXfrm>
    </dsp:sp>
    <dsp:sp modelId="{402B3BE3-404D-41C9-BCD6-AB39BC876EA0}">
      <dsp:nvSpPr>
        <dsp:cNvPr id="0" name=""/>
        <dsp:cNvSpPr/>
      </dsp:nvSpPr>
      <dsp:spPr>
        <a:xfrm>
          <a:off x="5020419" y="1281807"/>
          <a:ext cx="3135808" cy="1254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Πειθώ</a:t>
          </a:r>
        </a:p>
      </dsp:txBody>
      <dsp:txXfrm>
        <a:off x="5647581" y="1281807"/>
        <a:ext cx="1881485" cy="1254323"/>
      </dsp:txXfrm>
    </dsp:sp>
    <dsp:sp modelId="{3DB9AF50-751A-46B8-89DC-57DD1C16CD30}">
      <dsp:nvSpPr>
        <dsp:cNvPr id="0" name=""/>
        <dsp:cNvSpPr/>
      </dsp:nvSpPr>
      <dsp:spPr>
        <a:xfrm>
          <a:off x="7529066" y="1281807"/>
          <a:ext cx="3135808" cy="1254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Κινητοποίηση</a:t>
          </a:r>
        </a:p>
      </dsp:txBody>
      <dsp:txXfrm>
        <a:off x="8156228" y="1281807"/>
        <a:ext cx="1881485" cy="1254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9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2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6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Κοντινό πλάνο με φτερά παγωνιού">
            <a:extLst>
              <a:ext uri="{FF2B5EF4-FFF2-40B4-BE49-F238E27FC236}">
                <a16:creationId xmlns:a16="http://schemas.microsoft.com/office/drawing/2014/main" id="{81AF11C3-01F9-45E6-84B4-0E22021136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75" b="8156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03DF59-B64E-40BB-98DF-47D1250E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l-GR" sz="4400" dirty="0"/>
              <a:t>Γραπτός Λόγος</a:t>
            </a:r>
          </a:p>
        </p:txBody>
      </p:sp>
    </p:spTree>
    <p:extLst>
      <p:ext uri="{BB962C8B-B14F-4D97-AF65-F5344CB8AC3E}">
        <p14:creationId xmlns:p14="http://schemas.microsoft.com/office/powerpoint/2010/main" val="30870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83A471-B934-4311-9D1B-AF107095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Συντάκτης κειμένων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33D006-F3D1-49D4-8FBA-55A34E56C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Δελτία τύπου</a:t>
            </a:r>
          </a:p>
          <a:p>
            <a:r>
              <a:rPr lang="el-GR" dirty="0"/>
              <a:t>Υποβολή προτάσεων για δημοσίευση (</a:t>
            </a:r>
            <a:r>
              <a:rPr lang="en-US" dirty="0"/>
              <a:t>pitching)</a:t>
            </a:r>
          </a:p>
          <a:p>
            <a:r>
              <a:rPr lang="el-GR" dirty="0"/>
              <a:t>Άρθρα γνώμης </a:t>
            </a:r>
          </a:p>
          <a:p>
            <a:r>
              <a:rPr lang="el-GR" dirty="0"/>
              <a:t>Αναρτήσεις στα </a:t>
            </a:r>
            <a:r>
              <a:rPr lang="en-US" dirty="0"/>
              <a:t>social media</a:t>
            </a:r>
          </a:p>
          <a:p>
            <a:r>
              <a:rPr lang="el-GR" dirty="0"/>
              <a:t>Παρουσιάσεις </a:t>
            </a:r>
          </a:p>
          <a:p>
            <a:r>
              <a:rPr lang="el-GR" dirty="0"/>
              <a:t>Ομιλίες</a:t>
            </a:r>
          </a:p>
          <a:p>
            <a:r>
              <a:rPr lang="el-GR" dirty="0"/>
              <a:t>Ετήσια έκθεση</a:t>
            </a:r>
          </a:p>
          <a:p>
            <a:r>
              <a:rPr lang="el-GR" dirty="0"/>
              <a:t>Ενημερωτικό φυλλάδιο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78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27C270-D792-484D-8565-A8B2DDF6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Αποτελεσματικός προφορικός και γραπτός λόγος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0DAC54A-3DC8-4920-986E-59798AB9E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31338"/>
              </p:ext>
            </p:extLst>
          </p:nvPr>
        </p:nvGraphicFramePr>
        <p:xfrm>
          <a:off x="762000" y="2286000"/>
          <a:ext cx="10668000" cy="38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92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267897-DB72-4DF1-B5A7-5F7EB6F6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Κανόνες για γραπτό λόγο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7FC119-4143-47F5-86EB-6EF7515A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αναγνώστης έχει μια και μοναδική ευκαιρία να ακούσει το μήνυμα.</a:t>
            </a:r>
          </a:p>
          <a:p>
            <a:r>
              <a:rPr lang="el-GR" dirty="0"/>
              <a:t>Ο ακροατής που εγκαταλείπει μια ομιλία δύσκολα επιστρέφει</a:t>
            </a:r>
          </a:p>
          <a:p>
            <a:r>
              <a:rPr lang="el-GR" dirty="0"/>
              <a:t>Το πιο σημαντικό στοιχείο της είδησης είναι η πρώτη παράγραφος</a:t>
            </a:r>
            <a:endParaRPr lang="en-US" dirty="0"/>
          </a:p>
          <a:p>
            <a:r>
              <a:rPr lang="el-GR" dirty="0"/>
              <a:t>Πρέπει να απαντά στα εξής: ποιος, τι, πότε, πού, γιατί και πως.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99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57A5A-7B95-4C59-A185-80864BDB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Δελτίο τύπου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9CB31F-52E8-4224-81AE-2286A003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Δε δημοσιεύονται αυτολεξεί</a:t>
            </a:r>
          </a:p>
          <a:p>
            <a:r>
              <a:rPr lang="el-GR" dirty="0"/>
              <a:t>Αποτελεί μια αφορμή για να δημοσιευτεί η είδηση.</a:t>
            </a:r>
          </a:p>
          <a:p>
            <a:r>
              <a:rPr lang="el-GR" dirty="0"/>
              <a:t>Λόγοι:</a:t>
            </a:r>
          </a:p>
          <a:p>
            <a:pPr lvl="1"/>
            <a:r>
              <a:rPr lang="el-GR" dirty="0"/>
              <a:t>Αντίκτυπος: να παρουσιάζει ένα ΣΗΜΑΝΤΙΚΟ νέο για την επιχείρηση, την κοινότητα ή την κοινωνία. </a:t>
            </a:r>
          </a:p>
          <a:p>
            <a:pPr lvl="1"/>
            <a:r>
              <a:rPr lang="el-GR" dirty="0"/>
              <a:t>Μοναδικότητα: να αναφέρεται σε ένα σημαντικό ή σπάνιο γεγονός</a:t>
            </a:r>
          </a:p>
          <a:p>
            <a:pPr lvl="1"/>
            <a:r>
              <a:rPr lang="el-GR" dirty="0"/>
              <a:t>Αντιδικία: να διαλευκάνει μια διαφωνία.</a:t>
            </a:r>
          </a:p>
          <a:p>
            <a:pPr lvl="1"/>
            <a:r>
              <a:rPr lang="el-GR" dirty="0"/>
              <a:t>Διευθυντικό στέλεχος: αναφορά σε σημαντικό άτομο</a:t>
            </a:r>
          </a:p>
          <a:p>
            <a:pPr lvl="1"/>
            <a:r>
              <a:rPr lang="el-GR" dirty="0"/>
              <a:t>Εγγύτητα: τοπικό και επίκαιρο το θέμα του δελτίου τύπου. </a:t>
            </a:r>
          </a:p>
          <a:p>
            <a:pPr lvl="1"/>
            <a:r>
              <a:rPr lang="el-GR" dirty="0"/>
              <a:t>Ανθρώπινο ενδιαφέρον – συναίσθημα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446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395C65-1E8E-4347-AB2F-9907A03B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Συμβουλές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22401E-A2CA-4562-951B-3815F3D7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Να είναι σαφές</a:t>
            </a:r>
          </a:p>
          <a:p>
            <a:r>
              <a:rPr lang="el-GR" dirty="0"/>
              <a:t>Να επικεντρώνεται σε ΈΝΑ θέμα</a:t>
            </a:r>
          </a:p>
          <a:p>
            <a:r>
              <a:rPr lang="el-GR" dirty="0"/>
              <a:t>Να παρουσιάζει πραγματικά γεγονότα χωρίς περίτεχνες διατυπώσεις, ψεύδη και υπερβολές</a:t>
            </a:r>
          </a:p>
          <a:p>
            <a:r>
              <a:rPr lang="el-GR" dirty="0"/>
              <a:t>Να μη χρησιμοποιεί εξειδικευμένη ορολογία</a:t>
            </a:r>
          </a:p>
          <a:p>
            <a:r>
              <a:rPr lang="el-GR" dirty="0"/>
              <a:t>Να περιέχει τα λόγια των στελεχών της επιχείρησης </a:t>
            </a:r>
          </a:p>
          <a:p>
            <a:r>
              <a:rPr lang="el-GR" dirty="0"/>
              <a:t>Να κλείνει με μια σύντομη περιγραφή της εταιρείας (</a:t>
            </a:r>
            <a:r>
              <a:rPr lang="en-US" dirty="0"/>
              <a:t>boilerplate)</a:t>
            </a:r>
          </a:p>
          <a:p>
            <a:r>
              <a:rPr lang="el-GR" dirty="0"/>
              <a:t>Να είναι γραμμένο με σαφήνεια, προσοχή και πειστικότητα</a:t>
            </a:r>
          </a:p>
          <a:p>
            <a:r>
              <a:rPr lang="el-GR" dirty="0"/>
              <a:t>Ορθογραφία και γραμματική. </a:t>
            </a:r>
          </a:p>
        </p:txBody>
      </p:sp>
    </p:spTree>
    <p:extLst>
      <p:ext uri="{BB962C8B-B14F-4D97-AF65-F5344CB8AC3E}">
        <p14:creationId xmlns:p14="http://schemas.microsoft.com/office/powerpoint/2010/main" val="411864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01799C-22A2-4A07-AD8A-EF17E64D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Προς δημοσίευση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9BDBC7-69F8-43C7-8DA1-36C49DC48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Πρέπει να στέλνετε μια εξατομικευμένη επιστολή στον δημοσιογράφο.</a:t>
            </a:r>
          </a:p>
          <a:p>
            <a:r>
              <a:rPr lang="el-GR" dirty="0"/>
              <a:t>ΌΧΙ ΜΑΖΙΚΕΣ ΕΠΙΣΤΟΛΕΣ</a:t>
            </a:r>
          </a:p>
          <a:p>
            <a:r>
              <a:rPr lang="el-GR" dirty="0"/>
              <a:t>Δεν πληρώνουμε για τα δελτία τύπου</a:t>
            </a:r>
          </a:p>
          <a:p>
            <a:r>
              <a:rPr lang="el-GR" dirty="0"/>
              <a:t>Περιόρισε τις λέξεις στο θέμα του μηνύματος (το πολύ έξι λέξεις)</a:t>
            </a:r>
          </a:p>
          <a:p>
            <a:r>
              <a:rPr lang="el-GR" dirty="0"/>
              <a:t>Τόνισε τον τίτλο (ή με έντονα γράμματα ή με κεφαλαία – το πολύ δέκα λέξεις)</a:t>
            </a:r>
          </a:p>
          <a:p>
            <a:r>
              <a:rPr lang="el-GR" dirty="0"/>
              <a:t>Αρχή των 5</a:t>
            </a:r>
            <a:r>
              <a:rPr lang="en-US" dirty="0" err="1"/>
              <a:t>Ws</a:t>
            </a:r>
            <a:endParaRPr lang="en-US" dirty="0"/>
          </a:p>
          <a:p>
            <a:r>
              <a:rPr lang="el-GR" dirty="0"/>
              <a:t>Περιόρισε την έκταση του δελτίου.</a:t>
            </a:r>
            <a:endParaRPr lang="en-US" dirty="0"/>
          </a:p>
          <a:p>
            <a:r>
              <a:rPr lang="el-GR" dirty="0"/>
              <a:t>Το </a:t>
            </a:r>
            <a:r>
              <a:rPr lang="en-US" dirty="0"/>
              <a:t>email </a:t>
            </a:r>
            <a:r>
              <a:rPr lang="el-GR" dirty="0"/>
              <a:t>δεν πρέπει να περιέχει συνημμένα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454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DEFFBC-6C42-4B20-8953-9656A03D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Don’ </a:t>
            </a:r>
            <a:r>
              <a:rPr lang="en-US" dirty="0" err="1"/>
              <a:t>ts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E03667-F133-44E4-B321-98219B02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Δυνατότητα ταυτόχρονης δημοσίευσης μια είδησης σε όλα τα έντυπα και ηλεκτρονικά ΜΜΕ</a:t>
            </a:r>
          </a:p>
          <a:p>
            <a:r>
              <a:rPr lang="el-GR" dirty="0"/>
              <a:t>Στέλνουμε έγκαιρα το πληροφοριακό υλικό μέσα στις προθεσμίες έκδοσης του κάθε μέσου. </a:t>
            </a:r>
          </a:p>
          <a:p>
            <a:r>
              <a:rPr lang="el-GR" dirty="0"/>
              <a:t>Πρέπει να δίνει πάντα αληθινά και ακριβή στοιχεία και αριθμούς. </a:t>
            </a:r>
          </a:p>
          <a:p>
            <a:r>
              <a:rPr lang="el-GR" dirty="0"/>
              <a:t>Δεν πρέπει να εκβιάζει ή να εκλιπαρεί για δημοσίευση </a:t>
            </a:r>
          </a:p>
          <a:p>
            <a:r>
              <a:rPr lang="el-GR" dirty="0"/>
              <a:t>Αρκεί ένα τηλέφωνο υπενθύμισης ή επιβεβαίωσης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33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99D25A-A140-464A-80D2-2243022B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Βασική δομή δελτίου τύπου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396B56-27FE-4D6C-AC5F-54AB2CDEB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Τίτλος: σύντομος και ελκυστικός</a:t>
            </a:r>
          </a:p>
          <a:p>
            <a:r>
              <a:rPr lang="el-GR" b="1" dirty="0"/>
              <a:t>Πρώτη παράγραφος: τι, ποιος, πότε, πού, πως, γιατί (3 σειρές το πολύ)</a:t>
            </a:r>
          </a:p>
          <a:p>
            <a:r>
              <a:rPr lang="el-GR" b="1" dirty="0"/>
              <a:t>Περισσότερες λεπτομέρειες για το θέμα</a:t>
            </a:r>
          </a:p>
          <a:p>
            <a:r>
              <a:rPr lang="el-GR" b="1" dirty="0"/>
              <a:t>Σχόλια στελεχών</a:t>
            </a:r>
          </a:p>
          <a:p>
            <a:r>
              <a:rPr lang="en-US" b="1" dirty="0"/>
              <a:t>Boilerplate </a:t>
            </a:r>
          </a:p>
        </p:txBody>
      </p:sp>
    </p:spTree>
    <p:extLst>
      <p:ext uri="{BB962C8B-B14F-4D97-AF65-F5344CB8AC3E}">
        <p14:creationId xmlns:p14="http://schemas.microsoft.com/office/powerpoint/2010/main" val="94400228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1D2733"/>
      </a:dk2>
      <a:lt2>
        <a:srgbClr val="E3E8E2"/>
      </a:lt2>
      <a:accent1>
        <a:srgbClr val="A94DC3"/>
      </a:accent1>
      <a:accent2>
        <a:srgbClr val="663BB1"/>
      </a:accent2>
      <a:accent3>
        <a:srgbClr val="4D53C3"/>
      </a:accent3>
      <a:accent4>
        <a:srgbClr val="3B72B1"/>
      </a:accent4>
      <a:accent5>
        <a:srgbClr val="4AB0BD"/>
      </a:accent5>
      <a:accent6>
        <a:srgbClr val="3BB18D"/>
      </a:accent6>
      <a:hlink>
        <a:srgbClr val="398CAC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378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 Next LT Pro Light</vt:lpstr>
      <vt:lpstr>Sitka Subheading</vt:lpstr>
      <vt:lpstr>PebbleVTI</vt:lpstr>
      <vt:lpstr>Γραπτός Λόγος</vt:lpstr>
      <vt:lpstr>Συντάκτης κειμένων</vt:lpstr>
      <vt:lpstr>Αποτελεσματικός προφορικός και γραπτός λόγος</vt:lpstr>
      <vt:lpstr>Κανόνες για γραπτό λόγο</vt:lpstr>
      <vt:lpstr>Δελτίο τύπου</vt:lpstr>
      <vt:lpstr>Συμβουλές</vt:lpstr>
      <vt:lpstr>Προς δημοσίευση</vt:lpstr>
      <vt:lpstr>Dos and Don’ ts </vt:lpstr>
      <vt:lpstr>Βασική δομή δελτίου τύπου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Γραπτός Λόγος</dc:title>
  <dc:creator>AMALIA TRIANTAFYLLIDOU</dc:creator>
  <cp:lastModifiedBy>ΤΡΙΑΝΤΑΦΥΛΛΙΔΟΥ ΑΜΑΛΙΑ</cp:lastModifiedBy>
  <cp:revision>2</cp:revision>
  <dcterms:created xsi:type="dcterms:W3CDTF">2021-12-19T12:40:55Z</dcterms:created>
  <dcterms:modified xsi:type="dcterms:W3CDTF">2024-01-09T09:29:53Z</dcterms:modified>
</cp:coreProperties>
</file>