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6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2521AA-04C8-49FF-966A-442B2E80B742}" v="65" dt="2021-12-19T12:44:45.8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58302A-1EE6-41FB-861F-5D402AB2CE15}" type="doc">
      <dgm:prSet loTypeId="urn:microsoft.com/office/officeart/2005/8/layout/hChevron3" loCatId="process" qsTypeId="urn:microsoft.com/office/officeart/2005/8/quickstyle/simple1" qsCatId="simple" csTypeId="urn:microsoft.com/office/officeart/2005/8/colors/accent1_2" csCatId="accent1" phldr="1"/>
      <dgm:spPr/>
    </dgm:pt>
    <dgm:pt modelId="{D291DA05-853B-49C9-8DF9-02C54A205C46}">
      <dgm:prSet phldrT="[Κείμενο]"/>
      <dgm:spPr/>
      <dgm:t>
        <a:bodyPr/>
        <a:lstStyle/>
        <a:p>
          <a:r>
            <a:rPr lang="el-GR" dirty="0"/>
            <a:t>Σαφής &amp; ακριβής γλώσσα</a:t>
          </a:r>
        </a:p>
      </dgm:t>
    </dgm:pt>
    <dgm:pt modelId="{7879FF9B-8A36-4A56-ADF6-003DE415245A}" type="parTrans" cxnId="{4AB1BD4D-4324-48E0-9676-740570906720}">
      <dgm:prSet/>
      <dgm:spPr/>
      <dgm:t>
        <a:bodyPr/>
        <a:lstStyle/>
        <a:p>
          <a:endParaRPr lang="el-GR"/>
        </a:p>
      </dgm:t>
    </dgm:pt>
    <dgm:pt modelId="{2C5653C9-EA9B-4671-8B0A-F28B9199EAC1}" type="sibTrans" cxnId="{4AB1BD4D-4324-48E0-9676-740570906720}">
      <dgm:prSet/>
      <dgm:spPr/>
      <dgm:t>
        <a:bodyPr/>
        <a:lstStyle/>
        <a:p>
          <a:endParaRPr lang="el-GR"/>
        </a:p>
      </dgm:t>
    </dgm:pt>
    <dgm:pt modelId="{BC40542C-08DE-4C54-8674-6CFF1A936A95}">
      <dgm:prSet phldrT="[Κείμενο]"/>
      <dgm:spPr/>
      <dgm:t>
        <a:bodyPr/>
        <a:lstStyle/>
        <a:p>
          <a:r>
            <a:rPr lang="el-GR" dirty="0"/>
            <a:t>Ενημέρωση</a:t>
          </a:r>
        </a:p>
      </dgm:t>
    </dgm:pt>
    <dgm:pt modelId="{2E6E0E39-BB58-49DF-A904-95C3720B7EE2}" type="parTrans" cxnId="{5366880E-3215-4EA4-9122-129BFEA2DE10}">
      <dgm:prSet/>
      <dgm:spPr/>
      <dgm:t>
        <a:bodyPr/>
        <a:lstStyle/>
        <a:p>
          <a:endParaRPr lang="el-GR"/>
        </a:p>
      </dgm:t>
    </dgm:pt>
    <dgm:pt modelId="{FC63FBD3-EBF1-4422-B42E-83381586DEAA}" type="sibTrans" cxnId="{5366880E-3215-4EA4-9122-129BFEA2DE10}">
      <dgm:prSet/>
      <dgm:spPr/>
      <dgm:t>
        <a:bodyPr/>
        <a:lstStyle/>
        <a:p>
          <a:endParaRPr lang="el-GR"/>
        </a:p>
      </dgm:t>
    </dgm:pt>
    <dgm:pt modelId="{961C689D-8E95-4F02-AE12-CA0B0D9DD92F}">
      <dgm:prSet phldrT="[Κείμενο]"/>
      <dgm:spPr/>
      <dgm:t>
        <a:bodyPr/>
        <a:lstStyle/>
        <a:p>
          <a:r>
            <a:rPr lang="el-GR" dirty="0"/>
            <a:t>Πειθώ</a:t>
          </a:r>
        </a:p>
      </dgm:t>
    </dgm:pt>
    <dgm:pt modelId="{2BD86C11-E6FB-40F7-ACE7-B6C9EF7C9C59}" type="parTrans" cxnId="{3940AE72-FFCC-4C1F-BEBD-93142CD9AB80}">
      <dgm:prSet/>
      <dgm:spPr/>
      <dgm:t>
        <a:bodyPr/>
        <a:lstStyle/>
        <a:p>
          <a:endParaRPr lang="el-GR"/>
        </a:p>
      </dgm:t>
    </dgm:pt>
    <dgm:pt modelId="{3EDE6F6F-141E-4D7D-8389-6553EA45AB93}" type="sibTrans" cxnId="{3940AE72-FFCC-4C1F-BEBD-93142CD9AB80}">
      <dgm:prSet/>
      <dgm:spPr/>
      <dgm:t>
        <a:bodyPr/>
        <a:lstStyle/>
        <a:p>
          <a:endParaRPr lang="el-GR"/>
        </a:p>
      </dgm:t>
    </dgm:pt>
    <dgm:pt modelId="{68FDF7D7-427B-4296-B833-2428E220B1D4}">
      <dgm:prSet phldrT="[Κείμενο]"/>
      <dgm:spPr/>
      <dgm:t>
        <a:bodyPr/>
        <a:lstStyle/>
        <a:p>
          <a:r>
            <a:rPr lang="el-GR" dirty="0"/>
            <a:t>Κινητοποίηση</a:t>
          </a:r>
        </a:p>
      </dgm:t>
    </dgm:pt>
    <dgm:pt modelId="{9EC78B01-032C-44D8-86BF-9D9E37E543A6}" type="parTrans" cxnId="{37699AC3-666B-46DE-980E-4CDDB129C68E}">
      <dgm:prSet/>
      <dgm:spPr/>
      <dgm:t>
        <a:bodyPr/>
        <a:lstStyle/>
        <a:p>
          <a:endParaRPr lang="el-GR"/>
        </a:p>
      </dgm:t>
    </dgm:pt>
    <dgm:pt modelId="{0205C7A8-4CF6-4242-903C-AC5E1B918478}" type="sibTrans" cxnId="{37699AC3-666B-46DE-980E-4CDDB129C68E}">
      <dgm:prSet/>
      <dgm:spPr/>
      <dgm:t>
        <a:bodyPr/>
        <a:lstStyle/>
        <a:p>
          <a:endParaRPr lang="el-GR"/>
        </a:p>
      </dgm:t>
    </dgm:pt>
    <dgm:pt modelId="{1DD8393A-9336-4E6F-943B-BA3E0905C2EA}" type="pres">
      <dgm:prSet presAssocID="{8858302A-1EE6-41FB-861F-5D402AB2CE15}" presName="Name0" presStyleCnt="0">
        <dgm:presLayoutVars>
          <dgm:dir/>
          <dgm:resizeHandles val="exact"/>
        </dgm:presLayoutVars>
      </dgm:prSet>
      <dgm:spPr/>
    </dgm:pt>
    <dgm:pt modelId="{5213E603-CCB5-4769-9335-9B98DB7F02CF}" type="pres">
      <dgm:prSet presAssocID="{D291DA05-853B-49C9-8DF9-02C54A205C46}" presName="parTxOnly" presStyleLbl="node1" presStyleIdx="0" presStyleCnt="4">
        <dgm:presLayoutVars>
          <dgm:bulletEnabled val="1"/>
        </dgm:presLayoutVars>
      </dgm:prSet>
      <dgm:spPr/>
    </dgm:pt>
    <dgm:pt modelId="{340187BD-AF04-4D85-9662-ABA343879172}" type="pres">
      <dgm:prSet presAssocID="{2C5653C9-EA9B-4671-8B0A-F28B9199EAC1}" presName="parSpace" presStyleCnt="0"/>
      <dgm:spPr/>
    </dgm:pt>
    <dgm:pt modelId="{B836DAB6-36B1-4D4B-B1BF-F5CBB1848E50}" type="pres">
      <dgm:prSet presAssocID="{BC40542C-08DE-4C54-8674-6CFF1A936A95}" presName="parTxOnly" presStyleLbl="node1" presStyleIdx="1" presStyleCnt="4">
        <dgm:presLayoutVars>
          <dgm:bulletEnabled val="1"/>
        </dgm:presLayoutVars>
      </dgm:prSet>
      <dgm:spPr/>
    </dgm:pt>
    <dgm:pt modelId="{A482EC10-5CAA-4577-8D3C-B31479BB5CFC}" type="pres">
      <dgm:prSet presAssocID="{FC63FBD3-EBF1-4422-B42E-83381586DEAA}" presName="parSpace" presStyleCnt="0"/>
      <dgm:spPr/>
    </dgm:pt>
    <dgm:pt modelId="{402B3BE3-404D-41C9-BCD6-AB39BC876EA0}" type="pres">
      <dgm:prSet presAssocID="{961C689D-8E95-4F02-AE12-CA0B0D9DD92F}" presName="parTxOnly" presStyleLbl="node1" presStyleIdx="2" presStyleCnt="4">
        <dgm:presLayoutVars>
          <dgm:bulletEnabled val="1"/>
        </dgm:presLayoutVars>
      </dgm:prSet>
      <dgm:spPr/>
    </dgm:pt>
    <dgm:pt modelId="{9E68251C-FF63-40D0-A029-EC3C3C2A9B50}" type="pres">
      <dgm:prSet presAssocID="{3EDE6F6F-141E-4D7D-8389-6553EA45AB93}" presName="parSpace" presStyleCnt="0"/>
      <dgm:spPr/>
    </dgm:pt>
    <dgm:pt modelId="{3DB9AF50-751A-46B8-89DC-57DD1C16CD30}" type="pres">
      <dgm:prSet presAssocID="{68FDF7D7-427B-4296-B833-2428E220B1D4}" presName="parTxOnly" presStyleLbl="node1" presStyleIdx="3" presStyleCnt="4">
        <dgm:presLayoutVars>
          <dgm:bulletEnabled val="1"/>
        </dgm:presLayoutVars>
      </dgm:prSet>
      <dgm:spPr/>
    </dgm:pt>
  </dgm:ptLst>
  <dgm:cxnLst>
    <dgm:cxn modelId="{5366880E-3215-4EA4-9122-129BFEA2DE10}" srcId="{8858302A-1EE6-41FB-861F-5D402AB2CE15}" destId="{BC40542C-08DE-4C54-8674-6CFF1A936A95}" srcOrd="1" destOrd="0" parTransId="{2E6E0E39-BB58-49DF-A904-95C3720B7EE2}" sibTransId="{FC63FBD3-EBF1-4422-B42E-83381586DEAA}"/>
    <dgm:cxn modelId="{0ADADB15-339B-4CC8-AADB-AC76DE497C5E}" type="presOf" srcId="{D291DA05-853B-49C9-8DF9-02C54A205C46}" destId="{5213E603-CCB5-4769-9335-9B98DB7F02CF}" srcOrd="0" destOrd="0" presId="urn:microsoft.com/office/officeart/2005/8/layout/hChevron3"/>
    <dgm:cxn modelId="{54723F45-70E6-4ACA-BBA1-FF54EDBCF12F}" type="presOf" srcId="{961C689D-8E95-4F02-AE12-CA0B0D9DD92F}" destId="{402B3BE3-404D-41C9-BCD6-AB39BC876EA0}" srcOrd="0" destOrd="0" presId="urn:microsoft.com/office/officeart/2005/8/layout/hChevron3"/>
    <dgm:cxn modelId="{4AB1BD4D-4324-48E0-9676-740570906720}" srcId="{8858302A-1EE6-41FB-861F-5D402AB2CE15}" destId="{D291DA05-853B-49C9-8DF9-02C54A205C46}" srcOrd="0" destOrd="0" parTransId="{7879FF9B-8A36-4A56-ADF6-003DE415245A}" sibTransId="{2C5653C9-EA9B-4671-8B0A-F28B9199EAC1}"/>
    <dgm:cxn modelId="{A055986F-04C8-44E0-9CBC-3E57527D61F2}" type="presOf" srcId="{68FDF7D7-427B-4296-B833-2428E220B1D4}" destId="{3DB9AF50-751A-46B8-89DC-57DD1C16CD30}" srcOrd="0" destOrd="0" presId="urn:microsoft.com/office/officeart/2005/8/layout/hChevron3"/>
    <dgm:cxn modelId="{3940AE72-FFCC-4C1F-BEBD-93142CD9AB80}" srcId="{8858302A-1EE6-41FB-861F-5D402AB2CE15}" destId="{961C689D-8E95-4F02-AE12-CA0B0D9DD92F}" srcOrd="2" destOrd="0" parTransId="{2BD86C11-E6FB-40F7-ACE7-B6C9EF7C9C59}" sibTransId="{3EDE6F6F-141E-4D7D-8389-6553EA45AB93}"/>
    <dgm:cxn modelId="{8689EA8E-E276-4C27-BC33-6DB9D8771730}" type="presOf" srcId="{BC40542C-08DE-4C54-8674-6CFF1A936A95}" destId="{B836DAB6-36B1-4D4B-B1BF-F5CBB1848E50}" srcOrd="0" destOrd="0" presId="urn:microsoft.com/office/officeart/2005/8/layout/hChevron3"/>
    <dgm:cxn modelId="{37699AC3-666B-46DE-980E-4CDDB129C68E}" srcId="{8858302A-1EE6-41FB-861F-5D402AB2CE15}" destId="{68FDF7D7-427B-4296-B833-2428E220B1D4}" srcOrd="3" destOrd="0" parTransId="{9EC78B01-032C-44D8-86BF-9D9E37E543A6}" sibTransId="{0205C7A8-4CF6-4242-903C-AC5E1B918478}"/>
    <dgm:cxn modelId="{F70D8DCE-F7D3-40AD-B38D-4E7A54B7A097}" type="presOf" srcId="{8858302A-1EE6-41FB-861F-5D402AB2CE15}" destId="{1DD8393A-9336-4E6F-943B-BA3E0905C2EA}" srcOrd="0" destOrd="0" presId="urn:microsoft.com/office/officeart/2005/8/layout/hChevron3"/>
    <dgm:cxn modelId="{405A92B9-1746-429E-AA4B-79E5C7251798}" type="presParOf" srcId="{1DD8393A-9336-4E6F-943B-BA3E0905C2EA}" destId="{5213E603-CCB5-4769-9335-9B98DB7F02CF}" srcOrd="0" destOrd="0" presId="urn:microsoft.com/office/officeart/2005/8/layout/hChevron3"/>
    <dgm:cxn modelId="{D1C4E3C5-14D4-4722-9C5C-506C89CD5931}" type="presParOf" srcId="{1DD8393A-9336-4E6F-943B-BA3E0905C2EA}" destId="{340187BD-AF04-4D85-9662-ABA343879172}" srcOrd="1" destOrd="0" presId="urn:microsoft.com/office/officeart/2005/8/layout/hChevron3"/>
    <dgm:cxn modelId="{AA6AD7F1-921C-4D8F-AA3F-055F0EF87404}" type="presParOf" srcId="{1DD8393A-9336-4E6F-943B-BA3E0905C2EA}" destId="{B836DAB6-36B1-4D4B-B1BF-F5CBB1848E50}" srcOrd="2" destOrd="0" presId="urn:microsoft.com/office/officeart/2005/8/layout/hChevron3"/>
    <dgm:cxn modelId="{D14BBD8A-D450-42CD-B109-1C6366BF43EA}" type="presParOf" srcId="{1DD8393A-9336-4E6F-943B-BA3E0905C2EA}" destId="{A482EC10-5CAA-4577-8D3C-B31479BB5CFC}" srcOrd="3" destOrd="0" presId="urn:microsoft.com/office/officeart/2005/8/layout/hChevron3"/>
    <dgm:cxn modelId="{790217C2-658E-4E43-BF60-95F3F5FE60DC}" type="presParOf" srcId="{1DD8393A-9336-4E6F-943B-BA3E0905C2EA}" destId="{402B3BE3-404D-41C9-BCD6-AB39BC876EA0}" srcOrd="4" destOrd="0" presId="urn:microsoft.com/office/officeart/2005/8/layout/hChevron3"/>
    <dgm:cxn modelId="{CEA8CFDB-5156-4E26-A5FD-01592AE2DDFD}" type="presParOf" srcId="{1DD8393A-9336-4E6F-943B-BA3E0905C2EA}" destId="{9E68251C-FF63-40D0-A029-EC3C3C2A9B50}" srcOrd="5" destOrd="0" presId="urn:microsoft.com/office/officeart/2005/8/layout/hChevron3"/>
    <dgm:cxn modelId="{91381187-7E88-4D6E-B6E8-E79F1898001A}" type="presParOf" srcId="{1DD8393A-9336-4E6F-943B-BA3E0905C2EA}" destId="{3DB9AF50-751A-46B8-89DC-57DD1C16CD30}" srcOrd="6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213E603-CCB5-4769-9335-9B98DB7F02CF}">
      <dsp:nvSpPr>
        <dsp:cNvPr id="0" name=""/>
        <dsp:cNvSpPr/>
      </dsp:nvSpPr>
      <dsp:spPr>
        <a:xfrm>
          <a:off x="3125" y="1281807"/>
          <a:ext cx="3135808" cy="125432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Σαφής &amp; ακριβής γλώσσα</a:t>
          </a:r>
        </a:p>
      </dsp:txBody>
      <dsp:txXfrm>
        <a:off x="3125" y="1281807"/>
        <a:ext cx="2822227" cy="1254323"/>
      </dsp:txXfrm>
    </dsp:sp>
    <dsp:sp modelId="{B836DAB6-36B1-4D4B-B1BF-F5CBB1848E50}">
      <dsp:nvSpPr>
        <dsp:cNvPr id="0" name=""/>
        <dsp:cNvSpPr/>
      </dsp:nvSpPr>
      <dsp:spPr>
        <a:xfrm>
          <a:off x="2511772" y="1281807"/>
          <a:ext cx="3135808" cy="1254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Ενημέρωση</a:t>
          </a:r>
        </a:p>
      </dsp:txBody>
      <dsp:txXfrm>
        <a:off x="3138934" y="1281807"/>
        <a:ext cx="1881485" cy="1254323"/>
      </dsp:txXfrm>
    </dsp:sp>
    <dsp:sp modelId="{402B3BE3-404D-41C9-BCD6-AB39BC876EA0}">
      <dsp:nvSpPr>
        <dsp:cNvPr id="0" name=""/>
        <dsp:cNvSpPr/>
      </dsp:nvSpPr>
      <dsp:spPr>
        <a:xfrm>
          <a:off x="5020419" y="1281807"/>
          <a:ext cx="3135808" cy="1254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Πειθώ</a:t>
          </a:r>
        </a:p>
      </dsp:txBody>
      <dsp:txXfrm>
        <a:off x="5647581" y="1281807"/>
        <a:ext cx="1881485" cy="1254323"/>
      </dsp:txXfrm>
    </dsp:sp>
    <dsp:sp modelId="{3DB9AF50-751A-46B8-89DC-57DD1C16CD30}">
      <dsp:nvSpPr>
        <dsp:cNvPr id="0" name=""/>
        <dsp:cNvSpPr/>
      </dsp:nvSpPr>
      <dsp:spPr>
        <a:xfrm>
          <a:off x="7529066" y="1281807"/>
          <a:ext cx="3135808" cy="125432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6012" tIns="64008" rIns="32004" bIns="64008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/>
            <a:t>Κινητοποίηση</a:t>
          </a:r>
        </a:p>
      </dsp:txBody>
      <dsp:txXfrm>
        <a:off x="8156228" y="1281807"/>
        <a:ext cx="1881485" cy="125432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8DD129-A8C2-419E-B641-6CC90F5073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1524000"/>
            <a:ext cx="10668000" cy="22860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3C04-8A23-4499-A6EF-1D190F0FB3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4571999"/>
            <a:ext cx="10668000" cy="152400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FA99FB-5674-4BC5-949F-8D45EC167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63CF93-DD67-4FE2-8083-864693FE8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5E934-32B6-44B1-9622-67F30BDA3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236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A5B09-FC60-445F-8A12-79869BEC60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A219F7-87F2-409F-BB0B-8FE9270C9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AC2BB8-59E0-4EB2-B3BE-59D8641EE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56984E-C0DE-461B-8011-8FC31B0EE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FE7C03-68D3-445E-A5A2-8A935CFC97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9814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21F0D7-112D-48B1-B32B-170B1AA2B5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43998" y="761999"/>
            <a:ext cx="2286000" cy="53340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27A7C1-8E5B-41DA-9802-F242D382B6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62001" y="761999"/>
            <a:ext cx="7619999" cy="53340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61CC7-F5B1-464A-8127-60645FB21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B94302-B381-4F37-A9FF-5CC5519175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707151-541F-4104-B989-83A9DCA6E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4876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AF011-A499-4054-89BF-A4800A68F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FB6E8-D956-45B5-9B4A-9D31DF466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DB9DB-9E62-4292-915C-1DD4134740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D462F1-BC30-4172-8353-363123A1D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92EE8A-96DF-4D7D-B434-778324756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0327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8453A-F2B4-4EDB-B8FA-150267BC1A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1524000"/>
            <a:ext cx="10668000" cy="3038475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C46C51-ADF1-48FC-A4D9-38C369E7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4589463"/>
            <a:ext cx="10668000" cy="150653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43B56-4DC7-490B-AEFD-55ED1ECFF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738F8-C4B2-41D8-B627-A6DDB24B2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F43D49-23F8-4C4B-9C30-EDC030EE6F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596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E5556D-6916-42E6-8820-8A0D328A5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2747A5-C962-477F-89AA-A32385D579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62000" y="2285999"/>
            <a:ext cx="5151119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08312-30FC-44D8-B2A9-B5CAAD9F0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78879" y="2285999"/>
            <a:ext cx="5151121" cy="381000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ED84EB-AF90-4F19-A376-0FE5E50F9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838ED0-2789-41E4-A36E-83F92CA2E8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221A83-6D60-45F0-9173-5F6D2438BC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44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4FFAE2-03F4-4A94-86C4-9305B237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BAC5A5-E184-46B6-8AB5-C8E132D362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5999"/>
            <a:ext cx="5151119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DCFE87-5D80-45CB-9D13-DFC9AFCEC7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2000" y="3048000"/>
            <a:ext cx="5151119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AC1E5A-8423-4749-8EDA-E13425F696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78878" y="2286000"/>
            <a:ext cx="5151122" cy="761999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A832AAA-4BB8-4A3D-9C79-516F82F800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78878" y="3048000"/>
            <a:ext cx="5151122" cy="3048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0BEC63-51D3-4C70-B804-BE9EF765A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35CA295-8563-402F-92C3-1F20C977C1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EFA5918-109D-4342-84C0-9774A52C9E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557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F2662-CBD1-4498-9B6E-2961F5EF1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F739AE-8101-4C18-8CF3-911BDF397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EB1C88-D181-449C-9BE1-E85068C18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B38A2C9-E93B-4F0A-A021-9E3AEBC3FA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926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00AE8D9-9B42-438E-ADA6-CCFE45788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F792B9-A8AF-4E13-8A25-741E89691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A2CF6-DBC5-4491-B213-B3CD09D313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4270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727076-58C8-494C-B6B1-DC86F62DDC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1998"/>
            <a:ext cx="3810000" cy="1524002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F29E36-0340-452F-8D0A-1BC3F3A388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0" y="762001"/>
            <a:ext cx="6096000" cy="5334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051C2E-E587-45E8-BDB1-DFF2F279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0" y="2286000"/>
            <a:ext cx="3810000" cy="381000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21D993-DEDD-470E-B48B-CB053A55A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926C64-7401-4CA4-859F-74472AF8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108F41-F1F6-431C-9B45-8A447F188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96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104FB-422C-4023-9381-EB12F1582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1" y="762000"/>
            <a:ext cx="3809999" cy="1524000"/>
          </a:xfrm>
        </p:spPr>
        <p:txBody>
          <a:bodyPr anchor="t" anchorCtr="0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BA3AA-DE44-4B1F-91D1-09F67B89B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34000" y="762001"/>
            <a:ext cx="6021388" cy="5334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27B131-5117-4106-80DB-2AB208C4C9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62001" y="2286000"/>
            <a:ext cx="3809999" cy="38100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13918A-7F23-4C72-8E80-591324A304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69C88-B244-455D-A017-012B25B1ACDD}" type="datetimeFigureOut">
              <a:rPr lang="en-US" smtClean="0"/>
              <a:t>1/9/2024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1071C8-76FE-4B83-8317-BD53C7C84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23681A-6F29-48FC-9409-319ED3E96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CE569E-9B7C-4CB9-AB80-C0841F922C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2467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A6EF5A53-0A64-4CA5-B9C7-1CB97CB5CF1C}"/>
              </a:ext>
            </a:extLst>
          </p:cNvPr>
          <p:cNvSpPr/>
          <p:nvPr/>
        </p:nvSpPr>
        <p:spPr>
          <a:xfrm>
            <a:off x="8157843" y="6244836"/>
            <a:ext cx="4034156" cy="613164"/>
          </a:xfrm>
          <a:custGeom>
            <a:avLst/>
            <a:gdLst>
              <a:gd name="connsiteX0" fmla="*/ 1479137 w 4034156"/>
              <a:gd name="connsiteY0" fmla="*/ 230 h 613164"/>
              <a:gd name="connsiteX1" fmla="*/ 3482844 w 4034156"/>
              <a:gd name="connsiteY1" fmla="*/ 298555 h 613164"/>
              <a:gd name="connsiteX2" fmla="*/ 3831590 w 4034156"/>
              <a:gd name="connsiteY2" fmla="*/ 425010 h 613164"/>
              <a:gd name="connsiteX3" fmla="*/ 4034156 w 4034156"/>
              <a:gd name="connsiteY3" fmla="*/ 494088 h 613164"/>
              <a:gd name="connsiteX4" fmla="*/ 4034156 w 4034156"/>
              <a:gd name="connsiteY4" fmla="*/ 613164 h 613164"/>
              <a:gd name="connsiteX5" fmla="*/ 0 w 4034156"/>
              <a:gd name="connsiteY5" fmla="*/ 613164 h 613164"/>
              <a:gd name="connsiteX6" fmla="*/ 54792 w 4034156"/>
              <a:gd name="connsiteY6" fmla="*/ 512415 h 613164"/>
              <a:gd name="connsiteX7" fmla="*/ 168327 w 4034156"/>
              <a:gd name="connsiteY7" fmla="*/ 366637 h 613164"/>
              <a:gd name="connsiteX8" fmla="*/ 1192562 w 4034156"/>
              <a:gd name="connsiteY8" fmla="*/ 1522 h 613164"/>
              <a:gd name="connsiteX9" fmla="*/ 1479137 w 4034156"/>
              <a:gd name="connsiteY9" fmla="*/ 230 h 61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034156" h="613164">
                <a:moveTo>
                  <a:pt x="1479137" y="230"/>
                </a:moveTo>
                <a:cubicBezTo>
                  <a:pt x="2152575" y="4287"/>
                  <a:pt x="2854487" y="63583"/>
                  <a:pt x="3482844" y="298555"/>
                </a:cubicBezTo>
                <a:cubicBezTo>
                  <a:pt x="3599338" y="342114"/>
                  <a:pt x="3715540" y="384216"/>
                  <a:pt x="3831590" y="425010"/>
                </a:cubicBezTo>
                <a:lnTo>
                  <a:pt x="4034156" y="494088"/>
                </a:lnTo>
                <a:lnTo>
                  <a:pt x="4034156" y="613164"/>
                </a:lnTo>
                <a:lnTo>
                  <a:pt x="0" y="613164"/>
                </a:lnTo>
                <a:lnTo>
                  <a:pt x="54792" y="512415"/>
                </a:lnTo>
                <a:cubicBezTo>
                  <a:pt x="88888" y="459433"/>
                  <a:pt x="126502" y="410480"/>
                  <a:pt x="168327" y="366637"/>
                </a:cubicBezTo>
                <a:cubicBezTo>
                  <a:pt x="428292" y="94062"/>
                  <a:pt x="821899" y="6565"/>
                  <a:pt x="1192562" y="1522"/>
                </a:cubicBezTo>
                <a:cubicBezTo>
                  <a:pt x="1287308" y="198"/>
                  <a:pt x="1382932" y="-349"/>
                  <a:pt x="1479137" y="230"/>
                </a:cubicBez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" panose="020B0504020202020204" pitchFamily="34" charset="0"/>
              <a:ea typeface="+mn-ea"/>
              <a:cs typeface="+mn-cs"/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4ABFBEA-4EB0-4D02-A2C0-1733CD3D6F12}"/>
              </a:ext>
            </a:extLst>
          </p:cNvPr>
          <p:cNvSpPr/>
          <p:nvPr/>
        </p:nvSpPr>
        <p:spPr>
          <a:xfrm>
            <a:off x="1" y="688126"/>
            <a:ext cx="448491" cy="1634252"/>
          </a:xfrm>
          <a:custGeom>
            <a:avLst/>
            <a:gdLst>
              <a:gd name="connsiteX0" fmla="*/ 0 w 448491"/>
              <a:gd name="connsiteY0" fmla="*/ 0 h 1634252"/>
              <a:gd name="connsiteX1" fmla="*/ 12983 w 448491"/>
              <a:gd name="connsiteY1" fmla="*/ 10508 h 1634252"/>
              <a:gd name="connsiteX2" fmla="*/ 441611 w 448491"/>
              <a:gd name="connsiteY2" fmla="*/ 863751 h 1634252"/>
              <a:gd name="connsiteX3" fmla="*/ 251011 w 448491"/>
              <a:gd name="connsiteY3" fmla="*/ 1302895 h 1634252"/>
              <a:gd name="connsiteX4" fmla="*/ 74605 w 448491"/>
              <a:gd name="connsiteY4" fmla="*/ 1543249 h 1634252"/>
              <a:gd name="connsiteX5" fmla="*/ 0 w 448491"/>
              <a:gd name="connsiteY5" fmla="*/ 1634252 h 16342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48491" h="1634252">
                <a:moveTo>
                  <a:pt x="0" y="0"/>
                </a:moveTo>
                <a:lnTo>
                  <a:pt x="12983" y="10508"/>
                </a:lnTo>
                <a:cubicBezTo>
                  <a:pt x="278410" y="241022"/>
                  <a:pt x="489787" y="530267"/>
                  <a:pt x="441611" y="863751"/>
                </a:cubicBezTo>
                <a:cubicBezTo>
                  <a:pt x="418542" y="1022632"/>
                  <a:pt x="337007" y="1166302"/>
                  <a:pt x="251011" y="1302895"/>
                </a:cubicBezTo>
                <a:cubicBezTo>
                  <a:pt x="215138" y="1359902"/>
                  <a:pt x="154723" y="1442480"/>
                  <a:pt x="74605" y="1543249"/>
                </a:cubicBezTo>
                <a:lnTo>
                  <a:pt x="0" y="163425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900">
              <a:solidFill>
                <a:prstClr val="white"/>
              </a:solidFill>
              <a:latin typeface="Avenir Next LT Pro" panose="020B0504020202020204" pitchFamily="34" charset="0"/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9E083F6-57F4-487B-A766-EA0462B1EED8}"/>
              </a:ext>
            </a:extLst>
          </p:cNvPr>
          <p:cNvSpPr/>
          <p:nvPr/>
        </p:nvSpPr>
        <p:spPr>
          <a:xfrm>
            <a:off x="7309459" y="6144069"/>
            <a:ext cx="4418271" cy="718159"/>
          </a:xfrm>
          <a:custGeom>
            <a:avLst/>
            <a:gdLst>
              <a:gd name="connsiteX0" fmla="*/ 1421452 w 4590626"/>
              <a:gd name="connsiteY0" fmla="*/ 0 h 713930"/>
              <a:gd name="connsiteX1" fmla="*/ 3247781 w 4590626"/>
              <a:gd name="connsiteY1" fmla="*/ 271915 h 713930"/>
              <a:gd name="connsiteX2" fmla="*/ 4517331 w 4590626"/>
              <a:gd name="connsiteY2" fmla="*/ 693394 h 713930"/>
              <a:gd name="connsiteX3" fmla="*/ 4590626 w 4590626"/>
              <a:gd name="connsiteY3" fmla="*/ 713930 h 713930"/>
              <a:gd name="connsiteX4" fmla="*/ 0 w 4590626"/>
              <a:gd name="connsiteY4" fmla="*/ 713930 h 713930"/>
              <a:gd name="connsiteX5" fmla="*/ 2854 w 4590626"/>
              <a:gd name="connsiteY5" fmla="*/ 705624 h 713930"/>
              <a:gd name="connsiteX6" fmla="*/ 226680 w 4590626"/>
              <a:gd name="connsiteY6" fmla="*/ 333970 h 713930"/>
              <a:gd name="connsiteX7" fmla="*/ 1160245 w 4590626"/>
              <a:gd name="connsiteY7" fmla="*/ 1178 h 713930"/>
              <a:gd name="connsiteX8" fmla="*/ 1421452 w 4590626"/>
              <a:gd name="connsiteY8" fmla="*/ 0 h 713930"/>
              <a:gd name="connsiteX0" fmla="*/ 1421452 w 4517331"/>
              <a:gd name="connsiteY0" fmla="*/ 0 h 713930"/>
              <a:gd name="connsiteX1" fmla="*/ 3247781 w 4517331"/>
              <a:gd name="connsiteY1" fmla="*/ 271915 h 713930"/>
              <a:gd name="connsiteX2" fmla="*/ 4517331 w 4517331"/>
              <a:gd name="connsiteY2" fmla="*/ 693394 h 713930"/>
              <a:gd name="connsiteX3" fmla="*/ 0 w 4517331"/>
              <a:gd name="connsiteY3" fmla="*/ 713930 h 713930"/>
              <a:gd name="connsiteX4" fmla="*/ 2854 w 4517331"/>
              <a:gd name="connsiteY4" fmla="*/ 705624 h 713930"/>
              <a:gd name="connsiteX5" fmla="*/ 226680 w 4517331"/>
              <a:gd name="connsiteY5" fmla="*/ 333970 h 713930"/>
              <a:gd name="connsiteX6" fmla="*/ 1160245 w 4517331"/>
              <a:gd name="connsiteY6" fmla="*/ 1178 h 713930"/>
              <a:gd name="connsiteX7" fmla="*/ 1421452 w 4517331"/>
              <a:gd name="connsiteY7" fmla="*/ 0 h 713930"/>
              <a:gd name="connsiteX0" fmla="*/ 0 w 4608771"/>
              <a:gd name="connsiteY0" fmla="*/ 713930 h 784834"/>
              <a:gd name="connsiteX1" fmla="*/ 2854 w 4608771"/>
              <a:gd name="connsiteY1" fmla="*/ 705624 h 784834"/>
              <a:gd name="connsiteX2" fmla="*/ 226680 w 4608771"/>
              <a:gd name="connsiteY2" fmla="*/ 333970 h 784834"/>
              <a:gd name="connsiteX3" fmla="*/ 1160245 w 4608771"/>
              <a:gd name="connsiteY3" fmla="*/ 1178 h 784834"/>
              <a:gd name="connsiteX4" fmla="*/ 1421452 w 4608771"/>
              <a:gd name="connsiteY4" fmla="*/ 0 h 784834"/>
              <a:gd name="connsiteX5" fmla="*/ 3247781 w 4608771"/>
              <a:gd name="connsiteY5" fmla="*/ 271915 h 784834"/>
              <a:gd name="connsiteX6" fmla="*/ 4608771 w 4608771"/>
              <a:gd name="connsiteY6" fmla="*/ 784834 h 784834"/>
              <a:gd name="connsiteX0" fmla="*/ 0 w 4418271"/>
              <a:gd name="connsiteY0" fmla="*/ 713930 h 718159"/>
              <a:gd name="connsiteX1" fmla="*/ 2854 w 4418271"/>
              <a:gd name="connsiteY1" fmla="*/ 705624 h 718159"/>
              <a:gd name="connsiteX2" fmla="*/ 226680 w 4418271"/>
              <a:gd name="connsiteY2" fmla="*/ 333970 h 718159"/>
              <a:gd name="connsiteX3" fmla="*/ 1160245 w 4418271"/>
              <a:gd name="connsiteY3" fmla="*/ 1178 h 718159"/>
              <a:gd name="connsiteX4" fmla="*/ 1421452 w 4418271"/>
              <a:gd name="connsiteY4" fmla="*/ 0 h 718159"/>
              <a:gd name="connsiteX5" fmla="*/ 3247781 w 4418271"/>
              <a:gd name="connsiteY5" fmla="*/ 271915 h 718159"/>
              <a:gd name="connsiteX6" fmla="*/ 4418271 w 4418271"/>
              <a:gd name="connsiteY6" fmla="*/ 718159 h 7181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18271" h="718159">
                <a:moveTo>
                  <a:pt x="0" y="713930"/>
                </a:moveTo>
                <a:lnTo>
                  <a:pt x="2854" y="705624"/>
                </a:lnTo>
                <a:cubicBezTo>
                  <a:pt x="60059" y="562888"/>
                  <a:pt x="131373" y="433874"/>
                  <a:pt x="226680" y="333970"/>
                </a:cubicBezTo>
                <a:cubicBezTo>
                  <a:pt x="463632" y="85526"/>
                  <a:pt x="822395" y="5774"/>
                  <a:pt x="1160245" y="1178"/>
                </a:cubicBezTo>
                <a:lnTo>
                  <a:pt x="1421452" y="0"/>
                </a:lnTo>
                <a:cubicBezTo>
                  <a:pt x="2035274" y="3698"/>
                  <a:pt x="2748311" y="152222"/>
                  <a:pt x="3247781" y="271915"/>
                </a:cubicBezTo>
                <a:cubicBezTo>
                  <a:pt x="3747251" y="391608"/>
                  <a:pt x="3902480" y="501606"/>
                  <a:pt x="4418271" y="718159"/>
                </a:cubicBezTo>
              </a:path>
            </a:pathLst>
          </a:cu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venir Next LT Pro Light"/>
              <a:ea typeface="+mn-ea"/>
              <a:cs typeface="+mn-cs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3A2F988-7148-4375-83D8-12EE5EBC7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762000"/>
            <a:ext cx="106680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896238-C5B3-4F3C-97FA-890E1A51A2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62000" y="2286000"/>
            <a:ext cx="10668000" cy="38180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6E4474-0442-4E4B-9E5B-CA7B3951C1D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389165" y="194320"/>
            <a:ext cx="2040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76969C88-B244-455D-A017-012B25B1ACDD}" type="datetimeFigureOut">
              <a:rPr lang="en-US" smtClean="0"/>
              <a:pPr/>
              <a:t>1/9/2024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626A98-F887-40E1-B9BA-9D93DE90E0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61999" y="6356350"/>
            <a:ext cx="661283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2C8119-73F6-4713-9AD3-3628DCDFB8F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06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  <a:alpha val="70000"/>
                  </a:schemeClr>
                </a:solidFill>
              </a:defRPr>
            </a:lvl1pPr>
          </a:lstStyle>
          <a:p>
            <a:fld id="{07CE569E-9B7C-4CB9-AB80-C0841F922C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6947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5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5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alpha val="7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A18C9FB-EC4C-4DAE-8F7D-C6E5AF6079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/>
          </a:p>
        </p:txBody>
      </p:sp>
      <p:pic>
        <p:nvPicPr>
          <p:cNvPr id="4" name="Picture 3" descr="Κοντινό πλάνο με φτερά παγωνιού">
            <a:extLst>
              <a:ext uri="{FF2B5EF4-FFF2-40B4-BE49-F238E27FC236}">
                <a16:creationId xmlns:a16="http://schemas.microsoft.com/office/drawing/2014/main" id="{81AF11C3-01F9-45E6-84B4-0E22021136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7575" b="8156"/>
          <a:stretch/>
        </p:blipFill>
        <p:spPr>
          <a:xfrm>
            <a:off x="20" y="-1"/>
            <a:ext cx="12191980" cy="6858001"/>
          </a:xfrm>
          <a:custGeom>
            <a:avLst/>
            <a:gdLst/>
            <a:ahLst/>
            <a:cxnLst/>
            <a:rect l="l" t="t" r="r" b="b"/>
            <a:pathLst>
              <a:path w="12191999" h="6857999">
                <a:moveTo>
                  <a:pt x="0" y="0"/>
                </a:moveTo>
                <a:lnTo>
                  <a:pt x="12191999" y="0"/>
                </a:lnTo>
                <a:lnTo>
                  <a:pt x="12191999" y="6857999"/>
                </a:lnTo>
                <a:lnTo>
                  <a:pt x="4628129" y="6857999"/>
                </a:lnTo>
                <a:lnTo>
                  <a:pt x="4734519" y="6819371"/>
                </a:lnTo>
                <a:cubicBezTo>
                  <a:pt x="4938119" y="6741181"/>
                  <a:pt x="5132935" y="6652933"/>
                  <a:pt x="5315781" y="6551721"/>
                </a:cubicBezTo>
                <a:cubicBezTo>
                  <a:pt x="6619811" y="5830059"/>
                  <a:pt x="6364610" y="4934281"/>
                  <a:pt x="6058656" y="3948664"/>
                </a:cubicBezTo>
                <a:cubicBezTo>
                  <a:pt x="5601502" y="2476708"/>
                  <a:pt x="4958009" y="1222984"/>
                  <a:pt x="2540911" y="827627"/>
                </a:cubicBezTo>
                <a:cubicBezTo>
                  <a:pt x="1760946" y="699982"/>
                  <a:pt x="986522" y="591203"/>
                  <a:pt x="238021" y="541759"/>
                </a:cubicBezTo>
                <a:lnTo>
                  <a:pt x="0" y="529223"/>
                </a:lnTo>
                <a:close/>
              </a:path>
            </a:pathLst>
          </a:cu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3B2B1500-BB55-471C-8A9E-67288297EC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529224"/>
            <a:ext cx="6305549" cy="6328777"/>
          </a:xfrm>
          <a:custGeom>
            <a:avLst/>
            <a:gdLst>
              <a:gd name="connsiteX0" fmla="*/ 0 w 4212773"/>
              <a:gd name="connsiteY0" fmla="*/ 0 h 6498740"/>
              <a:gd name="connsiteX1" fmla="*/ 159023 w 4212773"/>
              <a:gd name="connsiteY1" fmla="*/ 12872 h 6498740"/>
              <a:gd name="connsiteX2" fmla="*/ 1697597 w 4212773"/>
              <a:gd name="connsiteY2" fmla="*/ 306418 h 6498740"/>
              <a:gd name="connsiteX3" fmla="*/ 4047822 w 4212773"/>
              <a:gd name="connsiteY3" fmla="*/ 3511272 h 6498740"/>
              <a:gd name="connsiteX4" fmla="*/ 3551503 w 4212773"/>
              <a:gd name="connsiteY4" fmla="*/ 6184235 h 6498740"/>
              <a:gd name="connsiteX5" fmla="*/ 3163159 w 4212773"/>
              <a:gd name="connsiteY5" fmla="*/ 6459073 h 6498740"/>
              <a:gd name="connsiteX6" fmla="*/ 3092077 w 4212773"/>
              <a:gd name="connsiteY6" fmla="*/ 6498740 h 6498740"/>
              <a:gd name="connsiteX7" fmla="*/ 0 w 4212773"/>
              <a:gd name="connsiteY7" fmla="*/ 6498740 h 6498740"/>
              <a:gd name="connsiteX8" fmla="*/ 0 w 4212773"/>
              <a:gd name="connsiteY8" fmla="*/ 0 h 64987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212773" h="6498740">
                <a:moveTo>
                  <a:pt x="0" y="0"/>
                </a:moveTo>
                <a:lnTo>
                  <a:pt x="159023" y="12872"/>
                </a:lnTo>
                <a:cubicBezTo>
                  <a:pt x="659101" y="63644"/>
                  <a:pt x="1176498" y="175345"/>
                  <a:pt x="1697597" y="306418"/>
                </a:cubicBezTo>
                <a:cubicBezTo>
                  <a:pt x="3312474" y="712392"/>
                  <a:pt x="3742395" y="1999786"/>
                  <a:pt x="4047822" y="3511272"/>
                </a:cubicBezTo>
                <a:cubicBezTo>
                  <a:pt x="4252232" y="4523358"/>
                  <a:pt x="4422733" y="5443193"/>
                  <a:pt x="3551503" y="6184235"/>
                </a:cubicBezTo>
                <a:cubicBezTo>
                  <a:pt x="3429343" y="6288166"/>
                  <a:pt x="3299185" y="6378784"/>
                  <a:pt x="3163159" y="6459073"/>
                </a:cubicBezTo>
                <a:lnTo>
                  <a:pt x="3092077" y="6498740"/>
                </a:lnTo>
                <a:lnTo>
                  <a:pt x="0" y="649874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3045E22C-A99D-41BB-AF14-EF1B1E745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36525"/>
            <a:ext cx="6130391" cy="6721476"/>
          </a:xfrm>
          <a:custGeom>
            <a:avLst/>
            <a:gdLst>
              <a:gd name="connsiteX0" fmla="*/ 0 w 4033589"/>
              <a:gd name="connsiteY0" fmla="*/ 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8" fmla="*/ 0 w 4033589"/>
              <a:gd name="connsiteY8" fmla="*/ 0 h 6858000"/>
              <a:gd name="connsiteX0" fmla="*/ 0 w 4033589"/>
              <a:gd name="connsiteY0" fmla="*/ 6858000 h 6858000"/>
              <a:gd name="connsiteX1" fmla="*/ 1878934 w 4033589"/>
              <a:gd name="connsiteY1" fmla="*/ 0 h 6858000"/>
              <a:gd name="connsiteX2" fmla="*/ 1882313 w 4033589"/>
              <a:gd name="connsiteY2" fmla="*/ 2021 h 6858000"/>
              <a:gd name="connsiteX3" fmla="*/ 3475371 w 4033589"/>
              <a:gd name="connsiteY3" fmla="*/ 1517967 h 6858000"/>
              <a:gd name="connsiteX4" fmla="*/ 3975977 w 4033589"/>
              <a:gd name="connsiteY4" fmla="*/ 4379386 h 6858000"/>
              <a:gd name="connsiteX5" fmla="*/ 3312864 w 4033589"/>
              <a:gd name="connsiteY5" fmla="*/ 6852362 h 6858000"/>
              <a:gd name="connsiteX6" fmla="*/ 3310593 w 4033589"/>
              <a:gd name="connsiteY6" fmla="*/ 6858000 h 6858000"/>
              <a:gd name="connsiteX7" fmla="*/ 0 w 4033589"/>
              <a:gd name="connsiteY7" fmla="*/ 6858000 h 685800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1787494 w 3942149"/>
              <a:gd name="connsiteY0" fmla="*/ 0 h 6949440"/>
              <a:gd name="connsiteX1" fmla="*/ 1790873 w 3942149"/>
              <a:gd name="connsiteY1" fmla="*/ 2021 h 6949440"/>
              <a:gd name="connsiteX2" fmla="*/ 3383931 w 3942149"/>
              <a:gd name="connsiteY2" fmla="*/ 1517967 h 6949440"/>
              <a:gd name="connsiteX3" fmla="*/ 3884537 w 3942149"/>
              <a:gd name="connsiteY3" fmla="*/ 4379386 h 6949440"/>
              <a:gd name="connsiteX4" fmla="*/ 3221424 w 3942149"/>
              <a:gd name="connsiteY4" fmla="*/ 6852362 h 6949440"/>
              <a:gd name="connsiteX5" fmla="*/ 3219153 w 3942149"/>
              <a:gd name="connsiteY5" fmla="*/ 6858000 h 6949440"/>
              <a:gd name="connsiteX6" fmla="*/ 0 w 3942149"/>
              <a:gd name="connsiteY6" fmla="*/ 6949440 h 6949440"/>
              <a:gd name="connsiteX0" fmla="*/ 0 w 2154655"/>
              <a:gd name="connsiteY0" fmla="*/ 0 h 6858000"/>
              <a:gd name="connsiteX1" fmla="*/ 3379 w 2154655"/>
              <a:gd name="connsiteY1" fmla="*/ 2021 h 6858000"/>
              <a:gd name="connsiteX2" fmla="*/ 1596437 w 2154655"/>
              <a:gd name="connsiteY2" fmla="*/ 1517967 h 6858000"/>
              <a:gd name="connsiteX3" fmla="*/ 2097043 w 2154655"/>
              <a:gd name="connsiteY3" fmla="*/ 4379386 h 6858000"/>
              <a:gd name="connsiteX4" fmla="*/ 1433930 w 2154655"/>
              <a:gd name="connsiteY4" fmla="*/ 6852362 h 6858000"/>
              <a:gd name="connsiteX5" fmla="*/ 1431659 w 2154655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154655" h="6858000">
                <a:moveTo>
                  <a:pt x="0" y="0"/>
                </a:moveTo>
                <a:lnTo>
                  <a:pt x="3379" y="2021"/>
                </a:lnTo>
                <a:cubicBezTo>
                  <a:pt x="667061" y="423753"/>
                  <a:pt x="1239365" y="963389"/>
                  <a:pt x="1596437" y="1517967"/>
                </a:cubicBezTo>
                <a:cubicBezTo>
                  <a:pt x="2133142" y="2350886"/>
                  <a:pt x="2239839" y="3395752"/>
                  <a:pt x="2097043" y="4379386"/>
                </a:cubicBezTo>
                <a:cubicBezTo>
                  <a:pt x="2032295" y="4824358"/>
                  <a:pt x="1812506" y="5869368"/>
                  <a:pt x="1433930" y="6852362"/>
                </a:cubicBezTo>
                <a:lnTo>
                  <a:pt x="1431659" y="6858000"/>
                </a:lnTo>
              </a:path>
            </a:pathLst>
          </a:custGeom>
          <a:noFill/>
          <a:ln w="1905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Avenir Next LT Pro Light"/>
            </a:endParaRPr>
          </a:p>
        </p:txBody>
      </p:sp>
      <p:sp>
        <p:nvSpPr>
          <p:cNvPr id="2" name="Τίτλος 1">
            <a:extLst>
              <a:ext uri="{FF2B5EF4-FFF2-40B4-BE49-F238E27FC236}">
                <a16:creationId xmlns:a16="http://schemas.microsoft.com/office/drawing/2014/main" id="{B203DF59-B64E-40BB-98DF-47D1250E47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62000" y="2299787"/>
            <a:ext cx="4572000" cy="2286000"/>
          </a:xfrm>
        </p:spPr>
        <p:txBody>
          <a:bodyPr>
            <a:normAutofit/>
          </a:bodyPr>
          <a:lstStyle/>
          <a:p>
            <a:pPr algn="l"/>
            <a:r>
              <a:rPr lang="el-GR" sz="4400" dirty="0"/>
              <a:t>Γραπτός Λόγος</a:t>
            </a:r>
          </a:p>
        </p:txBody>
      </p:sp>
    </p:spTree>
    <p:extLst>
      <p:ext uri="{BB962C8B-B14F-4D97-AF65-F5344CB8AC3E}">
        <p14:creationId xmlns:p14="http://schemas.microsoft.com/office/powerpoint/2010/main" val="3087017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83A471-B934-4311-9D1B-AF1070956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Συντάκτης κειμένων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B33D006-F3D1-49D4-8FBA-55A34E56C1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Δελτία τύπου</a:t>
            </a:r>
          </a:p>
          <a:p>
            <a:r>
              <a:rPr lang="el-GR" dirty="0"/>
              <a:t>Υποβολή προτάσεων για δημοσίευση (</a:t>
            </a:r>
            <a:r>
              <a:rPr lang="en-US" dirty="0"/>
              <a:t>pitching)</a:t>
            </a:r>
          </a:p>
          <a:p>
            <a:r>
              <a:rPr lang="el-GR" dirty="0"/>
              <a:t>Άρθρα γνώμης </a:t>
            </a:r>
          </a:p>
          <a:p>
            <a:r>
              <a:rPr lang="el-GR" dirty="0"/>
              <a:t>Αναρτήσεις στα </a:t>
            </a:r>
            <a:r>
              <a:rPr lang="en-US" dirty="0"/>
              <a:t>social media</a:t>
            </a:r>
          </a:p>
          <a:p>
            <a:r>
              <a:rPr lang="el-GR" dirty="0"/>
              <a:t>Παρουσιάσεις </a:t>
            </a:r>
          </a:p>
          <a:p>
            <a:r>
              <a:rPr lang="el-GR" dirty="0"/>
              <a:t>Ομιλίες</a:t>
            </a:r>
          </a:p>
          <a:p>
            <a:r>
              <a:rPr lang="el-GR" dirty="0"/>
              <a:t>Ετήσια έκθεση</a:t>
            </a:r>
          </a:p>
          <a:p>
            <a:r>
              <a:rPr lang="el-GR" dirty="0"/>
              <a:t>Ενημερωτικό φυλλάδιο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01788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A27C270-D792-484D-8565-A8B2DDF60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Αποτελεσματικός προφορικός και γραπτός λόγος</a:t>
            </a:r>
          </a:p>
        </p:txBody>
      </p:sp>
      <p:graphicFrame>
        <p:nvGraphicFramePr>
          <p:cNvPr id="4" name="Θέση περιεχομένου 3">
            <a:extLst>
              <a:ext uri="{FF2B5EF4-FFF2-40B4-BE49-F238E27FC236}">
                <a16:creationId xmlns:a16="http://schemas.microsoft.com/office/drawing/2014/main" id="{90DAC54A-3DC8-4920-986E-59798AB9E84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35631338"/>
              </p:ext>
            </p:extLst>
          </p:nvPr>
        </p:nvGraphicFramePr>
        <p:xfrm>
          <a:off x="762000" y="2286000"/>
          <a:ext cx="10668000" cy="3817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0927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5267897-DB72-4DF1-B5A7-5F7EB6F6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Κανόνες για γραπτό λόγο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8B7FC119-4143-47F5-86EB-6EF7515A532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Ο αναγνώστης έχει μια και μοναδική ευκαιρία να ακούσει το μήνυμα.</a:t>
            </a:r>
          </a:p>
          <a:p>
            <a:r>
              <a:rPr lang="el-GR" dirty="0"/>
              <a:t>Ο ακροατής που εγκαταλείπει μια ομιλία δύσκολα επιστρέφει</a:t>
            </a:r>
          </a:p>
          <a:p>
            <a:r>
              <a:rPr lang="el-GR" dirty="0"/>
              <a:t>Το πιο σημαντικό στοιχείο της είδησης είναι η πρώτη παράγραφος</a:t>
            </a:r>
            <a:endParaRPr lang="en-US" dirty="0"/>
          </a:p>
          <a:p>
            <a:r>
              <a:rPr lang="el-GR" dirty="0"/>
              <a:t>Πρέπει να απαντά στα εξής: ποιος, τι, πότε, πού, γιατί και πως. 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4992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F1E57A5A-7B95-4C59-A185-80864BDB6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Δελτίο τύπου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659CB31F-52E8-4224-81AE-2286A00373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Δε δημοσιεύονται αυτολεξεί</a:t>
            </a:r>
          </a:p>
          <a:p>
            <a:r>
              <a:rPr lang="el-GR" dirty="0"/>
              <a:t>Αποτελεί μια αφορμή για να δημοσιευτεί η είδηση.</a:t>
            </a:r>
          </a:p>
          <a:p>
            <a:r>
              <a:rPr lang="el-GR" dirty="0"/>
              <a:t>Λόγοι:</a:t>
            </a:r>
          </a:p>
          <a:p>
            <a:pPr lvl="1"/>
            <a:r>
              <a:rPr lang="el-GR" dirty="0"/>
              <a:t>Αντίκτυπος: να παρουσιάζει ένα ΣΗΜΑΝΤΙΚΟ νέο για την επιχείρηση, την κοινότητα ή την κοινωνία. </a:t>
            </a:r>
          </a:p>
          <a:p>
            <a:pPr lvl="1"/>
            <a:r>
              <a:rPr lang="el-GR" dirty="0"/>
              <a:t>Μοναδικότητα: να αναφέρεται σε ένα σημαντικό ή σπάνιο γεγονός</a:t>
            </a:r>
          </a:p>
          <a:p>
            <a:pPr lvl="1"/>
            <a:r>
              <a:rPr lang="el-GR" dirty="0"/>
              <a:t>Αντιδικία: να διαλευκάνει μια διαφωνία.</a:t>
            </a:r>
          </a:p>
          <a:p>
            <a:pPr lvl="1"/>
            <a:r>
              <a:rPr lang="el-GR" dirty="0"/>
              <a:t>Διευθυντικό στέλεχος: αναφορά σε σημαντικό άτομο</a:t>
            </a:r>
          </a:p>
          <a:p>
            <a:pPr lvl="1"/>
            <a:r>
              <a:rPr lang="el-GR" dirty="0"/>
              <a:t>Εγγύτητα: τοπικό και επίκαιρο το θέμα του δελτίου τύπου. </a:t>
            </a:r>
          </a:p>
          <a:p>
            <a:pPr lvl="1"/>
            <a:r>
              <a:rPr lang="el-GR" dirty="0"/>
              <a:t>Ανθρώπινο ενδιαφέρον – συναίσθημα</a:t>
            </a:r>
          </a:p>
          <a:p>
            <a:pPr lvl="1"/>
            <a:endParaRPr lang="el-GR" dirty="0"/>
          </a:p>
          <a:p>
            <a:pPr lvl="1"/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284461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8395C65-1E8E-4347-AB2F-9907A03BB5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Συμβουλές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E822401E-A2CA-4562-951B-3815F3D7B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dirty="0"/>
              <a:t>Να είναι σαφές</a:t>
            </a:r>
          </a:p>
          <a:p>
            <a:r>
              <a:rPr lang="el-GR" dirty="0"/>
              <a:t>Να επικεντρώνεται σε ΈΝΑ θέμα</a:t>
            </a:r>
          </a:p>
          <a:p>
            <a:r>
              <a:rPr lang="el-GR" dirty="0"/>
              <a:t>Να παρουσιάζει πραγματικά γεγονότα χωρίς περίτεχνες διατυπώσεις, ψεύδη και υπερβολές</a:t>
            </a:r>
          </a:p>
          <a:p>
            <a:r>
              <a:rPr lang="el-GR" dirty="0"/>
              <a:t>Να μη χρησιμοποιεί εξειδικευμένη ορολογία</a:t>
            </a:r>
          </a:p>
          <a:p>
            <a:r>
              <a:rPr lang="el-GR" dirty="0"/>
              <a:t>Να περιέχει τα λόγια των στελεχών της επιχείρησης </a:t>
            </a:r>
          </a:p>
          <a:p>
            <a:r>
              <a:rPr lang="el-GR" dirty="0"/>
              <a:t>Να κλείνει με μια σύντομη περιγραφή της εταιρείας (</a:t>
            </a:r>
            <a:r>
              <a:rPr lang="en-US" dirty="0"/>
              <a:t>boilerplate)</a:t>
            </a:r>
          </a:p>
          <a:p>
            <a:r>
              <a:rPr lang="el-GR" dirty="0"/>
              <a:t>Να είναι γραμμένο με σαφήνεια, προσοχή και πειστικότητα</a:t>
            </a:r>
          </a:p>
          <a:p>
            <a:r>
              <a:rPr lang="el-GR" dirty="0"/>
              <a:t>Ορθογραφία και γραμματική. </a:t>
            </a:r>
          </a:p>
        </p:txBody>
      </p:sp>
    </p:spTree>
    <p:extLst>
      <p:ext uri="{BB962C8B-B14F-4D97-AF65-F5344CB8AC3E}">
        <p14:creationId xmlns:p14="http://schemas.microsoft.com/office/powerpoint/2010/main" val="4118646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301799C-22A2-4A07-AD8A-EF17E64D5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Προς δημοσίευση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49BDBC7-69F8-43C7-8DA1-36C49DC48E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 dirty="0"/>
              <a:t>Πρέπει να στέλνετε μια εξατομικευμένη επιστολή στον δημοσιογράφο.</a:t>
            </a:r>
          </a:p>
          <a:p>
            <a:r>
              <a:rPr lang="el-GR" dirty="0"/>
              <a:t>ΌΧΙ ΜΑΖΙΚΕΣ ΕΠΙΣΤΟΛΕΣ</a:t>
            </a:r>
          </a:p>
          <a:p>
            <a:r>
              <a:rPr lang="el-GR" dirty="0"/>
              <a:t>Δεν πληρώνουμε για τα δελτία τύπου</a:t>
            </a:r>
          </a:p>
          <a:p>
            <a:r>
              <a:rPr lang="el-GR" dirty="0"/>
              <a:t>Περιόρισε τις λέξεις στο θέμα του μηνύματος (το πολύ έξι λέξεις)</a:t>
            </a:r>
          </a:p>
          <a:p>
            <a:r>
              <a:rPr lang="el-GR" dirty="0"/>
              <a:t>Τόνισε τον τίτλο (ή με έντονα γράμματα ή με κεφαλαία – το πολύ δέκα λέξεις)</a:t>
            </a:r>
          </a:p>
          <a:p>
            <a:r>
              <a:rPr lang="el-GR" dirty="0"/>
              <a:t>Αρχή των 5</a:t>
            </a:r>
            <a:r>
              <a:rPr lang="en-US" dirty="0" err="1"/>
              <a:t>Ws</a:t>
            </a:r>
            <a:endParaRPr lang="en-US" dirty="0"/>
          </a:p>
          <a:p>
            <a:r>
              <a:rPr lang="el-GR" dirty="0"/>
              <a:t>Περιόρισε την έκταση του δελτίου.</a:t>
            </a:r>
            <a:endParaRPr lang="en-US" dirty="0"/>
          </a:p>
          <a:p>
            <a:r>
              <a:rPr lang="el-GR" dirty="0"/>
              <a:t>Το </a:t>
            </a:r>
            <a:r>
              <a:rPr lang="en-US" dirty="0"/>
              <a:t>email </a:t>
            </a:r>
            <a:r>
              <a:rPr lang="el-GR" dirty="0"/>
              <a:t>δεν πρέπει να περιέχει συνημμένα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54548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FDEFFBC-6C42-4B20-8953-9656A03DA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Dos and Don’ </a:t>
            </a:r>
            <a:r>
              <a:rPr lang="en-US" dirty="0" err="1"/>
              <a:t>ts</a:t>
            </a:r>
            <a:r>
              <a:rPr lang="en-US" dirty="0"/>
              <a:t> </a:t>
            </a:r>
            <a:endParaRPr lang="el-GR" dirty="0"/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3E03667-F133-44E4-B321-98219B02A9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/>
              <a:t>Δυνατότητα ταυτόχρονης δημοσίευσης μια είδησης σε όλα τα έντυπα και ηλεκτρονικά ΜΜΕ</a:t>
            </a:r>
          </a:p>
          <a:p>
            <a:r>
              <a:rPr lang="el-GR" dirty="0"/>
              <a:t>Στέλνουμε έγκαιρα το πληροφοριακό υλικό μέσα στις προθεσμίες έκδοσης του κάθε μέσου. </a:t>
            </a:r>
          </a:p>
          <a:p>
            <a:r>
              <a:rPr lang="el-GR" dirty="0"/>
              <a:t>Πρέπει να δίνει πάντα αληθινά και ακριβή στοιχεία και αριθμούς. </a:t>
            </a:r>
          </a:p>
          <a:p>
            <a:r>
              <a:rPr lang="el-GR" dirty="0"/>
              <a:t>Δεν πρέπει να εκβιάζει ή να εκλιπαρεί για δημοσίευση </a:t>
            </a:r>
          </a:p>
          <a:p>
            <a:r>
              <a:rPr lang="el-GR" dirty="0"/>
              <a:t>Αρκεί ένα τηλέφωνο υπενθύμισης ή επιβεβαίωσης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143313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A99D25A-A140-464A-80D2-2243022B46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Βασική δομή δελτίου τύπου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2396B56-27FE-4D6C-AC5F-54AB2CDEB9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b="1" dirty="0"/>
              <a:t>Τίτλος: σύντομος και ελκυστικός</a:t>
            </a:r>
          </a:p>
          <a:p>
            <a:r>
              <a:rPr lang="el-GR" b="1" dirty="0"/>
              <a:t>Πρώτη παράγραφος: τι, ποιος, πότε, πού, πως, γιατί (3 σειρές το πολύ)</a:t>
            </a:r>
          </a:p>
          <a:p>
            <a:r>
              <a:rPr lang="el-GR" b="1" dirty="0"/>
              <a:t>Περισσότερες λεπτομέρειες για το θέμα</a:t>
            </a:r>
          </a:p>
          <a:p>
            <a:r>
              <a:rPr lang="el-GR" b="1" dirty="0"/>
              <a:t>Σχόλια στελεχών</a:t>
            </a:r>
          </a:p>
          <a:p>
            <a:r>
              <a:rPr lang="en-US" b="1" dirty="0"/>
              <a:t>Boilerplate </a:t>
            </a:r>
          </a:p>
        </p:txBody>
      </p:sp>
    </p:spTree>
    <p:extLst>
      <p:ext uri="{BB962C8B-B14F-4D97-AF65-F5344CB8AC3E}">
        <p14:creationId xmlns:p14="http://schemas.microsoft.com/office/powerpoint/2010/main" val="944002283"/>
      </p:ext>
    </p:extLst>
  </p:cSld>
  <p:clrMapOvr>
    <a:masterClrMapping/>
  </p:clrMapOvr>
</p:sld>
</file>

<file path=ppt/theme/theme1.xml><?xml version="1.0" encoding="utf-8"?>
<a:theme xmlns:a="http://schemas.openxmlformats.org/drawingml/2006/main" name="PebbleVTI">
  <a:themeElements>
    <a:clrScheme name="AnalogousFromDarkSeedLeftStep">
      <a:dk1>
        <a:srgbClr val="000000"/>
      </a:dk1>
      <a:lt1>
        <a:srgbClr val="FFFFFF"/>
      </a:lt1>
      <a:dk2>
        <a:srgbClr val="1D2733"/>
      </a:dk2>
      <a:lt2>
        <a:srgbClr val="E3E8E2"/>
      </a:lt2>
      <a:accent1>
        <a:srgbClr val="A94DC3"/>
      </a:accent1>
      <a:accent2>
        <a:srgbClr val="663BB1"/>
      </a:accent2>
      <a:accent3>
        <a:srgbClr val="4D53C3"/>
      </a:accent3>
      <a:accent4>
        <a:srgbClr val="3B72B1"/>
      </a:accent4>
      <a:accent5>
        <a:srgbClr val="4AB0BD"/>
      </a:accent5>
      <a:accent6>
        <a:srgbClr val="3BB18D"/>
      </a:accent6>
      <a:hlink>
        <a:srgbClr val="398CAC"/>
      </a:hlink>
      <a:folHlink>
        <a:srgbClr val="7F7F7F"/>
      </a:folHlink>
    </a:clrScheme>
    <a:fontScheme name="Custom 4">
      <a:majorFont>
        <a:latin typeface="Sitka Subheading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ebbleVTI" id="{8B4DB91D-6BB4-4BA3-973A-733D3AF2680E}" vid="{9A19CF0D-2077-4BF4-BAA5-86934C336D5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378</Words>
  <Application>Microsoft Office PowerPoint</Application>
  <PresentationFormat>Widescreen</PresentationFormat>
  <Paragraphs>60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Avenir Next LT Pro</vt:lpstr>
      <vt:lpstr>Avenir Next LT Pro Light</vt:lpstr>
      <vt:lpstr>Sitka Subheading</vt:lpstr>
      <vt:lpstr>PebbleVTI</vt:lpstr>
      <vt:lpstr>Γραπτός Λόγος</vt:lpstr>
      <vt:lpstr>Συντάκτης κειμένων</vt:lpstr>
      <vt:lpstr>Αποτελεσματικός προφορικός και γραπτός λόγος</vt:lpstr>
      <vt:lpstr>Κανόνες για γραπτό λόγο</vt:lpstr>
      <vt:lpstr>Δελτίο τύπου</vt:lpstr>
      <vt:lpstr>Συμβουλές</vt:lpstr>
      <vt:lpstr>Προς δημοσίευση</vt:lpstr>
      <vt:lpstr>Dos and Don’ ts </vt:lpstr>
      <vt:lpstr>Βασική δομή δελτίου τύπου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Γραπτός Λόγος</dc:title>
  <dc:creator>AMALIA TRIANTAFYLLIDOU</dc:creator>
  <cp:lastModifiedBy>ΤΡΙΑΝΤΑΦΥΛΛΙΔΟΥ ΑΜΑΛΙΑ</cp:lastModifiedBy>
  <cp:revision>2</cp:revision>
  <dcterms:created xsi:type="dcterms:W3CDTF">2021-12-19T12:40:55Z</dcterms:created>
  <dcterms:modified xsi:type="dcterms:W3CDTF">2024-01-09T09:29:53Z</dcterms:modified>
</cp:coreProperties>
</file>