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7"/>
  </p:notesMasterIdLst>
  <p:sldIdLst>
    <p:sldId id="282" r:id="rId2"/>
    <p:sldId id="283" r:id="rId3"/>
    <p:sldId id="293" r:id="rId4"/>
    <p:sldId id="284" r:id="rId5"/>
    <p:sldId id="294" r:id="rId6"/>
    <p:sldId id="295" r:id="rId7"/>
    <p:sldId id="296" r:id="rId8"/>
    <p:sldId id="297" r:id="rId9"/>
    <p:sldId id="298" r:id="rId10"/>
    <p:sldId id="299" r:id="rId11"/>
    <p:sldId id="300" r:id="rId12"/>
    <p:sldId id="301" r:id="rId13"/>
    <p:sldId id="302" r:id="rId14"/>
    <p:sldId id="306" r:id="rId15"/>
    <p:sldId id="303" r:id="rId16"/>
    <p:sldId id="304" r:id="rId17"/>
    <p:sldId id="305" r:id="rId18"/>
    <p:sldId id="307" r:id="rId19"/>
    <p:sldId id="256" r:id="rId20"/>
    <p:sldId id="257" r:id="rId21"/>
    <p:sldId id="258" r:id="rId22"/>
    <p:sldId id="259" r:id="rId23"/>
    <p:sldId id="308" r:id="rId24"/>
    <p:sldId id="260" r:id="rId25"/>
    <p:sldId id="261" r:id="rId26"/>
    <p:sldId id="287" r:id="rId27"/>
    <p:sldId id="291" r:id="rId28"/>
    <p:sldId id="290" r:id="rId29"/>
    <p:sldId id="288" r:id="rId30"/>
    <p:sldId id="285" r:id="rId31"/>
    <p:sldId id="289" r:id="rId32"/>
    <p:sldId id="286" r:id="rId33"/>
    <p:sldId id="292" r:id="rId34"/>
    <p:sldId id="262" r:id="rId35"/>
    <p:sldId id="263" r:id="rId36"/>
    <p:sldId id="264" r:id="rId37"/>
    <p:sldId id="265" r:id="rId38"/>
    <p:sldId id="266" r:id="rId39"/>
    <p:sldId id="267" r:id="rId40"/>
    <p:sldId id="268" r:id="rId41"/>
    <p:sldId id="269" r:id="rId42"/>
    <p:sldId id="270" r:id="rId43"/>
    <p:sldId id="271" r:id="rId44"/>
    <p:sldId id="272" r:id="rId45"/>
    <p:sldId id="273" r:id="rId4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49"/>
    <p:restoredTop sz="94674"/>
  </p:normalViewPr>
  <p:slideViewPr>
    <p:cSldViewPr snapToGrid="0" snapToObjects="1">
      <p:cViewPr varScale="1">
        <p:scale>
          <a:sx n="124" d="100"/>
          <a:sy n="124" d="100"/>
        </p:scale>
        <p:origin x="52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D32C873-49D6-7B4B-9741-4E78A83E9020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B684F2E9-6004-BC46-B0C7-2C8C3D3C43A8}">
      <dgm:prSet custT="1"/>
      <dgm:spPr/>
      <dgm:t>
        <a:bodyPr/>
        <a:lstStyle/>
        <a:p>
          <a:pPr algn="ctr"/>
          <a:r>
            <a:rPr lang="el-GR" sz="3600" b="1" dirty="0"/>
            <a:t>στην επικοινωνία</a:t>
          </a:r>
          <a:endParaRPr lang="en-US" sz="3600" b="1" dirty="0"/>
        </a:p>
      </dgm:t>
    </dgm:pt>
    <dgm:pt modelId="{FDACCBA5-0E5B-E844-8273-654BE886117E}" type="parTrans" cxnId="{FBBE955C-5EB1-D043-A0E5-907BDA2F2524}">
      <dgm:prSet/>
      <dgm:spPr/>
      <dgm:t>
        <a:bodyPr/>
        <a:lstStyle/>
        <a:p>
          <a:endParaRPr lang="en-US"/>
        </a:p>
      </dgm:t>
    </dgm:pt>
    <dgm:pt modelId="{AA74697C-173B-894A-B20E-3A02368BAFE1}" type="sibTrans" cxnId="{FBBE955C-5EB1-D043-A0E5-907BDA2F2524}">
      <dgm:prSet/>
      <dgm:spPr/>
      <dgm:t>
        <a:bodyPr/>
        <a:lstStyle/>
        <a:p>
          <a:endParaRPr lang="en-US"/>
        </a:p>
      </dgm:t>
    </dgm:pt>
    <dgm:pt modelId="{2C6139D1-12EC-C146-8B5B-C59583EC16CF}">
      <dgm:prSet custT="1"/>
      <dgm:spPr/>
      <dgm:t>
        <a:bodyPr/>
        <a:lstStyle/>
        <a:p>
          <a:pPr algn="ctr"/>
          <a:r>
            <a:rPr lang="el-GR" sz="3600" b="1" dirty="0"/>
            <a:t>τις δημόσιες σχέσεις </a:t>
          </a:r>
          <a:endParaRPr lang="en-US" sz="3600" b="1" dirty="0"/>
        </a:p>
      </dgm:t>
    </dgm:pt>
    <dgm:pt modelId="{7C390E1E-B6D3-624F-93AE-A0AA7FE3781A}" type="parTrans" cxnId="{F66B36C0-72CB-914C-B48E-F6B4B864290A}">
      <dgm:prSet/>
      <dgm:spPr/>
      <dgm:t>
        <a:bodyPr/>
        <a:lstStyle/>
        <a:p>
          <a:endParaRPr lang="en-US"/>
        </a:p>
      </dgm:t>
    </dgm:pt>
    <dgm:pt modelId="{857538A6-0D7A-7248-87FE-14A432D94529}" type="sibTrans" cxnId="{F66B36C0-72CB-914C-B48E-F6B4B864290A}">
      <dgm:prSet/>
      <dgm:spPr/>
      <dgm:t>
        <a:bodyPr/>
        <a:lstStyle/>
        <a:p>
          <a:endParaRPr lang="en-US"/>
        </a:p>
      </dgm:t>
    </dgm:pt>
    <dgm:pt modelId="{E3446B1B-B3DC-2649-AC90-1AED3183FD32}">
      <dgm:prSet custT="1"/>
      <dgm:spPr/>
      <dgm:t>
        <a:bodyPr/>
        <a:lstStyle/>
        <a:p>
          <a:pPr algn="ctr"/>
          <a:r>
            <a:rPr lang="el-GR" sz="2800" b="1" dirty="0"/>
            <a:t>τον τρόπο οργάνωσης και διεξαγωγής μιας προεκλογικής εκστρατείας</a:t>
          </a:r>
          <a:r>
            <a:rPr lang="el-GR" sz="2700" b="1" dirty="0"/>
            <a:t>. </a:t>
          </a:r>
          <a:endParaRPr lang="en-US" sz="2700" b="1" dirty="0"/>
        </a:p>
      </dgm:t>
    </dgm:pt>
    <dgm:pt modelId="{38FCA621-FEDB-B547-A618-A6CC771EB47C}" type="parTrans" cxnId="{E060F88B-CF53-7145-B580-45C93E4CCAA8}">
      <dgm:prSet/>
      <dgm:spPr/>
      <dgm:t>
        <a:bodyPr/>
        <a:lstStyle/>
        <a:p>
          <a:endParaRPr lang="en-US"/>
        </a:p>
      </dgm:t>
    </dgm:pt>
    <dgm:pt modelId="{77447513-DE74-A148-AF90-2F0EC0B0D8B8}" type="sibTrans" cxnId="{E060F88B-CF53-7145-B580-45C93E4CCAA8}">
      <dgm:prSet/>
      <dgm:spPr/>
      <dgm:t>
        <a:bodyPr/>
        <a:lstStyle/>
        <a:p>
          <a:endParaRPr lang="en-US"/>
        </a:p>
      </dgm:t>
    </dgm:pt>
    <dgm:pt modelId="{3AA7D720-9612-194B-8ECA-AE49255FBD6B}">
      <dgm:prSet custT="1"/>
      <dgm:spPr/>
      <dgm:t>
        <a:bodyPr/>
        <a:lstStyle/>
        <a:p>
          <a:pPr algn="ctr"/>
          <a:r>
            <a:rPr lang="el-GR" sz="3600" b="1" dirty="0"/>
            <a:t>την χειραγώγηση της κοινής γνώμης</a:t>
          </a:r>
          <a:endParaRPr lang="en-US" sz="3600" b="1" dirty="0"/>
        </a:p>
      </dgm:t>
    </dgm:pt>
    <dgm:pt modelId="{3E699FDE-6E5D-8248-8C13-4EF6F5690617}" type="parTrans" cxnId="{2F453BB6-D7F8-2E48-81C4-3475C4B999AB}">
      <dgm:prSet/>
      <dgm:spPr/>
      <dgm:t>
        <a:bodyPr/>
        <a:lstStyle/>
        <a:p>
          <a:endParaRPr lang="en-US"/>
        </a:p>
      </dgm:t>
    </dgm:pt>
    <dgm:pt modelId="{EFC25734-6066-7845-9598-1BEDF042E89A}" type="sibTrans" cxnId="{2F453BB6-D7F8-2E48-81C4-3475C4B999AB}">
      <dgm:prSet/>
      <dgm:spPr/>
      <dgm:t>
        <a:bodyPr/>
        <a:lstStyle/>
        <a:p>
          <a:endParaRPr lang="en-US"/>
        </a:p>
      </dgm:t>
    </dgm:pt>
    <dgm:pt modelId="{D71A9A3A-48D7-9B48-A5F9-394E748AC141}">
      <dgm:prSet custT="1"/>
      <dgm:spPr/>
      <dgm:t>
        <a:bodyPr/>
        <a:lstStyle/>
        <a:p>
          <a:pPr algn="ctr"/>
          <a:r>
            <a:rPr lang="el-GR" sz="3600" b="1" dirty="0"/>
            <a:t>τη διαχείριση των </a:t>
          </a:r>
          <a:r>
            <a:rPr lang="en-US" sz="3600" b="1" dirty="0"/>
            <a:t>media.</a:t>
          </a:r>
        </a:p>
      </dgm:t>
    </dgm:pt>
    <dgm:pt modelId="{12145D54-D320-AB43-869D-760071CC9AF0}" type="parTrans" cxnId="{0B89E48C-80C0-8646-8220-6C3EF89B9A05}">
      <dgm:prSet/>
      <dgm:spPr/>
      <dgm:t>
        <a:bodyPr/>
        <a:lstStyle/>
        <a:p>
          <a:endParaRPr lang="en-US"/>
        </a:p>
      </dgm:t>
    </dgm:pt>
    <dgm:pt modelId="{A68D2CCB-12C2-5B47-81F3-2789528EF22D}" type="sibTrans" cxnId="{0B89E48C-80C0-8646-8220-6C3EF89B9A05}">
      <dgm:prSet/>
      <dgm:spPr/>
      <dgm:t>
        <a:bodyPr/>
        <a:lstStyle/>
        <a:p>
          <a:endParaRPr lang="en-US"/>
        </a:p>
      </dgm:t>
    </dgm:pt>
    <dgm:pt modelId="{99531E91-F353-C947-BBEB-5D5ECFBA4E4D}" type="pres">
      <dgm:prSet presAssocID="{FD32C873-49D6-7B4B-9741-4E78A83E9020}" presName="linear" presStyleCnt="0">
        <dgm:presLayoutVars>
          <dgm:animLvl val="lvl"/>
          <dgm:resizeHandles val="exact"/>
        </dgm:presLayoutVars>
      </dgm:prSet>
      <dgm:spPr/>
    </dgm:pt>
    <dgm:pt modelId="{87079B93-0A5F-C747-BDEE-E3FFE6914854}" type="pres">
      <dgm:prSet presAssocID="{B684F2E9-6004-BC46-B0C7-2C8C3D3C43A8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9B2BBEB3-5AF0-5D4D-8C1B-780D88F97C3D}" type="pres">
      <dgm:prSet presAssocID="{AA74697C-173B-894A-B20E-3A02368BAFE1}" presName="spacer" presStyleCnt="0"/>
      <dgm:spPr/>
    </dgm:pt>
    <dgm:pt modelId="{33981FD6-0CD9-8D46-A2FC-49DEE64E3896}" type="pres">
      <dgm:prSet presAssocID="{2C6139D1-12EC-C146-8B5B-C59583EC16CF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9857F270-38E7-AE4D-9629-5687BE859C34}" type="pres">
      <dgm:prSet presAssocID="{857538A6-0D7A-7248-87FE-14A432D94529}" presName="spacer" presStyleCnt="0"/>
      <dgm:spPr/>
    </dgm:pt>
    <dgm:pt modelId="{641EF611-F2A7-3D4E-AD41-068EF0FF6B2A}" type="pres">
      <dgm:prSet presAssocID="{E3446B1B-B3DC-2649-AC90-1AED3183FD32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9C312CBA-D246-1341-B097-BA5D6AA41F96}" type="pres">
      <dgm:prSet presAssocID="{77447513-DE74-A148-AF90-2F0EC0B0D8B8}" presName="spacer" presStyleCnt="0"/>
      <dgm:spPr/>
    </dgm:pt>
    <dgm:pt modelId="{EAC62A41-9904-C34D-9B05-071BC910609A}" type="pres">
      <dgm:prSet presAssocID="{3AA7D720-9612-194B-8ECA-AE49255FBD6B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9AB9BA43-CAC1-7B44-9042-0390031B0362}" type="pres">
      <dgm:prSet presAssocID="{EFC25734-6066-7845-9598-1BEDF042E89A}" presName="spacer" presStyleCnt="0"/>
      <dgm:spPr/>
    </dgm:pt>
    <dgm:pt modelId="{43F566F8-8156-7B4D-8BF1-F0CFE83BF8F8}" type="pres">
      <dgm:prSet presAssocID="{D71A9A3A-48D7-9B48-A5F9-394E748AC141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FBBE955C-5EB1-D043-A0E5-907BDA2F2524}" srcId="{FD32C873-49D6-7B4B-9741-4E78A83E9020}" destId="{B684F2E9-6004-BC46-B0C7-2C8C3D3C43A8}" srcOrd="0" destOrd="0" parTransId="{FDACCBA5-0E5B-E844-8273-654BE886117E}" sibTransId="{AA74697C-173B-894A-B20E-3A02368BAFE1}"/>
    <dgm:cxn modelId="{736E7080-43F0-F549-A419-294D777088CE}" type="presOf" srcId="{FD32C873-49D6-7B4B-9741-4E78A83E9020}" destId="{99531E91-F353-C947-BBEB-5D5ECFBA4E4D}" srcOrd="0" destOrd="0" presId="urn:microsoft.com/office/officeart/2005/8/layout/vList2"/>
    <dgm:cxn modelId="{228FAC88-195F-6346-8D63-68C998B624F7}" type="presOf" srcId="{3AA7D720-9612-194B-8ECA-AE49255FBD6B}" destId="{EAC62A41-9904-C34D-9B05-071BC910609A}" srcOrd="0" destOrd="0" presId="urn:microsoft.com/office/officeart/2005/8/layout/vList2"/>
    <dgm:cxn modelId="{E060F88B-CF53-7145-B580-45C93E4CCAA8}" srcId="{FD32C873-49D6-7B4B-9741-4E78A83E9020}" destId="{E3446B1B-B3DC-2649-AC90-1AED3183FD32}" srcOrd="2" destOrd="0" parTransId="{38FCA621-FEDB-B547-A618-A6CC771EB47C}" sibTransId="{77447513-DE74-A148-AF90-2F0EC0B0D8B8}"/>
    <dgm:cxn modelId="{0B89E48C-80C0-8646-8220-6C3EF89B9A05}" srcId="{FD32C873-49D6-7B4B-9741-4E78A83E9020}" destId="{D71A9A3A-48D7-9B48-A5F9-394E748AC141}" srcOrd="4" destOrd="0" parTransId="{12145D54-D320-AB43-869D-760071CC9AF0}" sibTransId="{A68D2CCB-12C2-5B47-81F3-2789528EF22D}"/>
    <dgm:cxn modelId="{7D981296-4696-DE49-BA56-AF3C773C1BEE}" type="presOf" srcId="{2C6139D1-12EC-C146-8B5B-C59583EC16CF}" destId="{33981FD6-0CD9-8D46-A2FC-49DEE64E3896}" srcOrd="0" destOrd="0" presId="urn:microsoft.com/office/officeart/2005/8/layout/vList2"/>
    <dgm:cxn modelId="{47FD4496-E27B-5042-A97B-E03518453C0A}" type="presOf" srcId="{E3446B1B-B3DC-2649-AC90-1AED3183FD32}" destId="{641EF611-F2A7-3D4E-AD41-068EF0FF6B2A}" srcOrd="0" destOrd="0" presId="urn:microsoft.com/office/officeart/2005/8/layout/vList2"/>
    <dgm:cxn modelId="{767320A0-C8F9-584F-890F-1013F619502E}" type="presOf" srcId="{B684F2E9-6004-BC46-B0C7-2C8C3D3C43A8}" destId="{87079B93-0A5F-C747-BDEE-E3FFE6914854}" srcOrd="0" destOrd="0" presId="urn:microsoft.com/office/officeart/2005/8/layout/vList2"/>
    <dgm:cxn modelId="{2F453BB6-D7F8-2E48-81C4-3475C4B999AB}" srcId="{FD32C873-49D6-7B4B-9741-4E78A83E9020}" destId="{3AA7D720-9612-194B-8ECA-AE49255FBD6B}" srcOrd="3" destOrd="0" parTransId="{3E699FDE-6E5D-8248-8C13-4EF6F5690617}" sibTransId="{EFC25734-6066-7845-9598-1BEDF042E89A}"/>
    <dgm:cxn modelId="{F66B36C0-72CB-914C-B48E-F6B4B864290A}" srcId="{FD32C873-49D6-7B4B-9741-4E78A83E9020}" destId="{2C6139D1-12EC-C146-8B5B-C59583EC16CF}" srcOrd="1" destOrd="0" parTransId="{7C390E1E-B6D3-624F-93AE-A0AA7FE3781A}" sibTransId="{857538A6-0D7A-7248-87FE-14A432D94529}"/>
    <dgm:cxn modelId="{06DFD5DF-FE07-AA47-BD5E-4DC41C237373}" type="presOf" srcId="{D71A9A3A-48D7-9B48-A5F9-394E748AC141}" destId="{43F566F8-8156-7B4D-8BF1-F0CFE83BF8F8}" srcOrd="0" destOrd="0" presId="urn:microsoft.com/office/officeart/2005/8/layout/vList2"/>
    <dgm:cxn modelId="{4172E737-CA0F-624B-AB69-57DAE0A83EBB}" type="presParOf" srcId="{99531E91-F353-C947-BBEB-5D5ECFBA4E4D}" destId="{87079B93-0A5F-C747-BDEE-E3FFE6914854}" srcOrd="0" destOrd="0" presId="urn:microsoft.com/office/officeart/2005/8/layout/vList2"/>
    <dgm:cxn modelId="{5D107D67-1CE7-FC4C-B1C8-AEEFF9F6F2B9}" type="presParOf" srcId="{99531E91-F353-C947-BBEB-5D5ECFBA4E4D}" destId="{9B2BBEB3-5AF0-5D4D-8C1B-780D88F97C3D}" srcOrd="1" destOrd="0" presId="urn:microsoft.com/office/officeart/2005/8/layout/vList2"/>
    <dgm:cxn modelId="{DCDD7BD4-4C22-4947-834B-4BD192DED933}" type="presParOf" srcId="{99531E91-F353-C947-BBEB-5D5ECFBA4E4D}" destId="{33981FD6-0CD9-8D46-A2FC-49DEE64E3896}" srcOrd="2" destOrd="0" presId="urn:microsoft.com/office/officeart/2005/8/layout/vList2"/>
    <dgm:cxn modelId="{F19DECE4-BA9D-4E47-982D-1037D7AF296E}" type="presParOf" srcId="{99531E91-F353-C947-BBEB-5D5ECFBA4E4D}" destId="{9857F270-38E7-AE4D-9629-5687BE859C34}" srcOrd="3" destOrd="0" presId="urn:microsoft.com/office/officeart/2005/8/layout/vList2"/>
    <dgm:cxn modelId="{B9535BCC-6822-A744-8F5C-9C0679C462E8}" type="presParOf" srcId="{99531E91-F353-C947-BBEB-5D5ECFBA4E4D}" destId="{641EF611-F2A7-3D4E-AD41-068EF0FF6B2A}" srcOrd="4" destOrd="0" presId="urn:microsoft.com/office/officeart/2005/8/layout/vList2"/>
    <dgm:cxn modelId="{8A0F545F-8178-3A40-94E2-EB298546016B}" type="presParOf" srcId="{99531E91-F353-C947-BBEB-5D5ECFBA4E4D}" destId="{9C312CBA-D246-1341-B097-BA5D6AA41F96}" srcOrd="5" destOrd="0" presId="urn:microsoft.com/office/officeart/2005/8/layout/vList2"/>
    <dgm:cxn modelId="{82FCE78C-EAB0-C741-8664-E6937E0F7886}" type="presParOf" srcId="{99531E91-F353-C947-BBEB-5D5ECFBA4E4D}" destId="{EAC62A41-9904-C34D-9B05-071BC910609A}" srcOrd="6" destOrd="0" presId="urn:microsoft.com/office/officeart/2005/8/layout/vList2"/>
    <dgm:cxn modelId="{9B0D1718-08CE-DB47-B629-2B14AFAD5170}" type="presParOf" srcId="{99531E91-F353-C947-BBEB-5D5ECFBA4E4D}" destId="{9AB9BA43-CAC1-7B44-9042-0390031B0362}" srcOrd="7" destOrd="0" presId="urn:microsoft.com/office/officeart/2005/8/layout/vList2"/>
    <dgm:cxn modelId="{F8CF27EE-CDE2-304F-A823-0B8ABFE27E04}" type="presParOf" srcId="{99531E91-F353-C947-BBEB-5D5ECFBA4E4D}" destId="{43F566F8-8156-7B4D-8BF1-F0CFE83BF8F8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9543159-28BC-4341-A44E-A7D8C7ABAF32}" type="doc">
      <dgm:prSet loTypeId="urn:microsoft.com/office/officeart/2005/8/layout/venn1" loCatId="relationship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68B06B77-AF62-DE46-AD8F-E7324EBD8C5F}">
      <dgm:prSet/>
      <dgm:spPr/>
      <dgm:t>
        <a:bodyPr/>
        <a:lstStyle/>
        <a:p>
          <a:endParaRPr lang="en-US"/>
        </a:p>
      </dgm:t>
    </dgm:pt>
    <dgm:pt modelId="{9E5DCEAC-BBF9-BD49-AD7B-41DAD16F5EF5}" type="parTrans" cxnId="{F2F8DB55-E5B2-B748-816B-9C3688CDEDD0}">
      <dgm:prSet/>
      <dgm:spPr/>
      <dgm:t>
        <a:bodyPr/>
        <a:lstStyle/>
        <a:p>
          <a:endParaRPr lang="en-US"/>
        </a:p>
      </dgm:t>
    </dgm:pt>
    <dgm:pt modelId="{3D415C83-6C59-924E-BC20-F9DCFF4F14DC}" type="sibTrans" cxnId="{F2F8DB55-E5B2-B748-816B-9C3688CDEDD0}">
      <dgm:prSet/>
      <dgm:spPr/>
      <dgm:t>
        <a:bodyPr/>
        <a:lstStyle/>
        <a:p>
          <a:endParaRPr lang="en-US"/>
        </a:p>
      </dgm:t>
    </dgm:pt>
    <dgm:pt modelId="{80BB468A-B470-CA4A-9D8B-128F4F5B1341}">
      <dgm:prSet custT="1"/>
      <dgm:spPr/>
      <dgm:t>
        <a:bodyPr/>
        <a:lstStyle/>
        <a:p>
          <a:r>
            <a:rPr lang="el-GR" sz="2800" b="1" dirty="0"/>
            <a:t>το σχεδιασμό του πολιτικού προϊόντος</a:t>
          </a:r>
          <a:endParaRPr lang="en-US" sz="2800" b="1" dirty="0"/>
        </a:p>
      </dgm:t>
    </dgm:pt>
    <dgm:pt modelId="{7FF72CAD-CE96-F449-86F1-3FFAA11CE9A5}" type="parTrans" cxnId="{DDFC924A-0D8C-7B47-BC11-199DD7D004E2}">
      <dgm:prSet/>
      <dgm:spPr/>
      <dgm:t>
        <a:bodyPr/>
        <a:lstStyle/>
        <a:p>
          <a:endParaRPr lang="en-US"/>
        </a:p>
      </dgm:t>
    </dgm:pt>
    <dgm:pt modelId="{39320022-5AD3-A74F-8774-F24F602A8D08}" type="sibTrans" cxnId="{DDFC924A-0D8C-7B47-BC11-199DD7D004E2}">
      <dgm:prSet/>
      <dgm:spPr/>
      <dgm:t>
        <a:bodyPr/>
        <a:lstStyle/>
        <a:p>
          <a:endParaRPr lang="en-US"/>
        </a:p>
      </dgm:t>
    </dgm:pt>
    <dgm:pt modelId="{0426FA81-640F-4645-88AC-198F22E3E842}">
      <dgm:prSet/>
      <dgm:spPr/>
      <dgm:t>
        <a:bodyPr/>
        <a:lstStyle/>
        <a:p>
          <a:r>
            <a:rPr lang="el-GR" b="1" dirty="0"/>
            <a:t>τον τρόπο συμπεριφοράς των πολιτικών και των κομμάτων</a:t>
          </a:r>
          <a:endParaRPr lang="en-US" b="1" dirty="0"/>
        </a:p>
      </dgm:t>
    </dgm:pt>
    <dgm:pt modelId="{068B48FC-CDFA-1843-BFD0-38AD29C7B590}" type="parTrans" cxnId="{E65B6CCD-3755-3242-89A0-4E690E61B9B3}">
      <dgm:prSet/>
      <dgm:spPr/>
      <dgm:t>
        <a:bodyPr/>
        <a:lstStyle/>
        <a:p>
          <a:endParaRPr lang="en-US"/>
        </a:p>
      </dgm:t>
    </dgm:pt>
    <dgm:pt modelId="{C2E1346E-8683-4B4E-AA3F-54D06BA54E3D}" type="sibTrans" cxnId="{E65B6CCD-3755-3242-89A0-4E690E61B9B3}">
      <dgm:prSet/>
      <dgm:spPr/>
      <dgm:t>
        <a:bodyPr/>
        <a:lstStyle/>
        <a:p>
          <a:endParaRPr lang="en-US"/>
        </a:p>
      </dgm:t>
    </dgm:pt>
    <dgm:pt modelId="{1D746904-3607-BD40-B827-98D655DE3F9E}">
      <dgm:prSet custT="1"/>
      <dgm:spPr/>
      <dgm:t>
        <a:bodyPr/>
        <a:lstStyle/>
        <a:p>
          <a:r>
            <a:rPr lang="el-GR" sz="2800" b="1" dirty="0"/>
            <a:t>το προϊόν που προσφέρουν οι πολιτικοί στους πολίτες</a:t>
          </a:r>
          <a:endParaRPr lang="en-US" sz="2800" b="1" dirty="0"/>
        </a:p>
      </dgm:t>
    </dgm:pt>
    <dgm:pt modelId="{576FE782-04BA-6A4E-9DCA-2D22B30B3857}" type="parTrans" cxnId="{C0E835FD-F4F4-B44C-B633-B8212A3A3B70}">
      <dgm:prSet/>
      <dgm:spPr/>
      <dgm:t>
        <a:bodyPr/>
        <a:lstStyle/>
        <a:p>
          <a:endParaRPr lang="en-US"/>
        </a:p>
      </dgm:t>
    </dgm:pt>
    <dgm:pt modelId="{80B54351-B1D2-FB4B-90F9-987E7F90D769}" type="sibTrans" cxnId="{C0E835FD-F4F4-B44C-B633-B8212A3A3B70}">
      <dgm:prSet/>
      <dgm:spPr/>
      <dgm:t>
        <a:bodyPr/>
        <a:lstStyle/>
        <a:p>
          <a:endParaRPr lang="en-US"/>
        </a:p>
      </dgm:t>
    </dgm:pt>
    <dgm:pt modelId="{1473800E-3E17-CC47-946B-B20893ABE5DC}">
      <dgm:prSet custT="1"/>
      <dgm:spPr/>
      <dgm:t>
        <a:bodyPr/>
        <a:lstStyle/>
        <a:p>
          <a:r>
            <a:rPr lang="el-GR" sz="2800" b="1" dirty="0"/>
            <a:t>στο κατά πόσο αυτό ανταποκρίνεται στις επιθυμίες των πολιτών</a:t>
          </a:r>
          <a:endParaRPr lang="en-US" sz="2800" b="1" dirty="0"/>
        </a:p>
      </dgm:t>
    </dgm:pt>
    <dgm:pt modelId="{092A1E50-07A0-A14B-83FA-58351358D8D1}" type="parTrans" cxnId="{37FEFE4C-A94A-A646-A296-1C4C415C6078}">
      <dgm:prSet/>
      <dgm:spPr/>
      <dgm:t>
        <a:bodyPr/>
        <a:lstStyle/>
        <a:p>
          <a:endParaRPr lang="en-US"/>
        </a:p>
      </dgm:t>
    </dgm:pt>
    <dgm:pt modelId="{13644C50-E25B-A54C-B53C-C2AA3659CE9A}" type="sibTrans" cxnId="{37FEFE4C-A94A-A646-A296-1C4C415C6078}">
      <dgm:prSet/>
      <dgm:spPr/>
      <dgm:t>
        <a:bodyPr/>
        <a:lstStyle/>
        <a:p>
          <a:endParaRPr lang="en-US"/>
        </a:p>
      </dgm:t>
    </dgm:pt>
    <dgm:pt modelId="{461C4636-2201-E845-9FE4-3066813E6EA3}" type="pres">
      <dgm:prSet presAssocID="{99543159-28BC-4341-A44E-A7D8C7ABAF32}" presName="compositeShape" presStyleCnt="0">
        <dgm:presLayoutVars>
          <dgm:chMax val="7"/>
          <dgm:dir/>
          <dgm:resizeHandles val="exact"/>
        </dgm:presLayoutVars>
      </dgm:prSet>
      <dgm:spPr/>
    </dgm:pt>
    <dgm:pt modelId="{67581F21-EABB-2F4B-980F-7B1FD4CA4933}" type="pres">
      <dgm:prSet presAssocID="{68B06B77-AF62-DE46-AD8F-E7324EBD8C5F}" presName="circ1" presStyleLbl="vennNode1" presStyleIdx="0" presStyleCnt="5"/>
      <dgm:spPr/>
    </dgm:pt>
    <dgm:pt modelId="{F8E25A53-06C3-4B49-AEB8-ABC841AA05F0}" type="pres">
      <dgm:prSet presAssocID="{68B06B77-AF62-DE46-AD8F-E7324EBD8C5F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E3BB6517-8111-D74D-A9B1-8E8B37C2DCAA}" type="pres">
      <dgm:prSet presAssocID="{80BB468A-B470-CA4A-9D8B-128F4F5B1341}" presName="circ2" presStyleLbl="vennNode1" presStyleIdx="1" presStyleCnt="5"/>
      <dgm:spPr/>
    </dgm:pt>
    <dgm:pt modelId="{F1E407AC-B769-2445-9156-F7C85071401D}" type="pres">
      <dgm:prSet presAssocID="{80BB468A-B470-CA4A-9D8B-128F4F5B1341}" presName="circ2Tx" presStyleLbl="revTx" presStyleIdx="0" presStyleCnt="0" custScaleX="175246" custScaleY="188941">
        <dgm:presLayoutVars>
          <dgm:chMax val="0"/>
          <dgm:chPref val="0"/>
          <dgm:bulletEnabled val="1"/>
        </dgm:presLayoutVars>
      </dgm:prSet>
      <dgm:spPr/>
    </dgm:pt>
    <dgm:pt modelId="{A19AAEBB-955C-8E42-A2A2-10C8B3BF9DFF}" type="pres">
      <dgm:prSet presAssocID="{0426FA81-640F-4645-88AC-198F22E3E842}" presName="circ3" presStyleLbl="vennNode1" presStyleIdx="2" presStyleCnt="5"/>
      <dgm:spPr/>
    </dgm:pt>
    <dgm:pt modelId="{5E097511-7E75-5E44-829B-6321118BCE25}" type="pres">
      <dgm:prSet presAssocID="{0426FA81-640F-4645-88AC-198F22E3E842}" presName="circ3Tx" presStyleLbl="revTx" presStyleIdx="0" presStyleCnt="0" custScaleX="197158">
        <dgm:presLayoutVars>
          <dgm:chMax val="0"/>
          <dgm:chPref val="0"/>
          <dgm:bulletEnabled val="1"/>
        </dgm:presLayoutVars>
      </dgm:prSet>
      <dgm:spPr/>
    </dgm:pt>
    <dgm:pt modelId="{DAC6A316-2B0D-CF48-8D42-F4280C0BA666}" type="pres">
      <dgm:prSet presAssocID="{1D746904-3607-BD40-B827-98D655DE3F9E}" presName="circ4" presStyleLbl="vennNode1" presStyleIdx="3" presStyleCnt="5"/>
      <dgm:spPr/>
    </dgm:pt>
    <dgm:pt modelId="{10143BF5-B0A3-3843-A8B5-BBF834672C82}" type="pres">
      <dgm:prSet presAssocID="{1D746904-3607-BD40-B827-98D655DE3F9E}" presName="circ4Tx" presStyleLbl="revTx" presStyleIdx="0" presStyleCnt="0" custScaleX="196991">
        <dgm:presLayoutVars>
          <dgm:chMax val="0"/>
          <dgm:chPref val="0"/>
          <dgm:bulletEnabled val="1"/>
        </dgm:presLayoutVars>
      </dgm:prSet>
      <dgm:spPr/>
    </dgm:pt>
    <dgm:pt modelId="{6E2B87F8-AC77-1E4D-A731-DBBCBFF666BE}" type="pres">
      <dgm:prSet presAssocID="{1473800E-3E17-CC47-946B-B20893ABE5DC}" presName="circ5" presStyleLbl="vennNode1" presStyleIdx="4" presStyleCnt="5"/>
      <dgm:spPr/>
    </dgm:pt>
    <dgm:pt modelId="{48977C66-31B4-8A42-A674-8C5F450E0196}" type="pres">
      <dgm:prSet presAssocID="{1473800E-3E17-CC47-946B-B20893ABE5DC}" presName="circ5Tx" presStyleLbl="revTx" presStyleIdx="0" presStyleCnt="0" custScaleX="155131" custScaleY="190564">
        <dgm:presLayoutVars>
          <dgm:chMax val="0"/>
          <dgm:chPref val="0"/>
          <dgm:bulletEnabled val="1"/>
        </dgm:presLayoutVars>
      </dgm:prSet>
      <dgm:spPr/>
    </dgm:pt>
  </dgm:ptLst>
  <dgm:cxnLst>
    <dgm:cxn modelId="{AC3A9420-7CB1-F64B-B4E9-5DC3FF4FB771}" type="presOf" srcId="{0426FA81-640F-4645-88AC-198F22E3E842}" destId="{5E097511-7E75-5E44-829B-6321118BCE25}" srcOrd="0" destOrd="0" presId="urn:microsoft.com/office/officeart/2005/8/layout/venn1"/>
    <dgm:cxn modelId="{DDFC924A-0D8C-7B47-BC11-199DD7D004E2}" srcId="{99543159-28BC-4341-A44E-A7D8C7ABAF32}" destId="{80BB468A-B470-CA4A-9D8B-128F4F5B1341}" srcOrd="1" destOrd="0" parTransId="{7FF72CAD-CE96-F449-86F1-3FFAA11CE9A5}" sibTransId="{39320022-5AD3-A74F-8774-F24F602A8D08}"/>
    <dgm:cxn modelId="{37FEFE4C-A94A-A646-A296-1C4C415C6078}" srcId="{99543159-28BC-4341-A44E-A7D8C7ABAF32}" destId="{1473800E-3E17-CC47-946B-B20893ABE5DC}" srcOrd="4" destOrd="0" parTransId="{092A1E50-07A0-A14B-83FA-58351358D8D1}" sibTransId="{13644C50-E25B-A54C-B53C-C2AA3659CE9A}"/>
    <dgm:cxn modelId="{F2F8DB55-E5B2-B748-816B-9C3688CDEDD0}" srcId="{99543159-28BC-4341-A44E-A7D8C7ABAF32}" destId="{68B06B77-AF62-DE46-AD8F-E7324EBD8C5F}" srcOrd="0" destOrd="0" parTransId="{9E5DCEAC-BBF9-BD49-AD7B-41DAD16F5EF5}" sibTransId="{3D415C83-6C59-924E-BC20-F9DCFF4F14DC}"/>
    <dgm:cxn modelId="{D22C659A-5A7D-C541-8122-98D9532A12A2}" type="presOf" srcId="{1D746904-3607-BD40-B827-98D655DE3F9E}" destId="{10143BF5-B0A3-3843-A8B5-BBF834672C82}" srcOrd="0" destOrd="0" presId="urn:microsoft.com/office/officeart/2005/8/layout/venn1"/>
    <dgm:cxn modelId="{A9B869AD-20C8-7A48-8C88-FA822B3C7782}" type="presOf" srcId="{1473800E-3E17-CC47-946B-B20893ABE5DC}" destId="{48977C66-31B4-8A42-A674-8C5F450E0196}" srcOrd="0" destOrd="0" presId="urn:microsoft.com/office/officeart/2005/8/layout/venn1"/>
    <dgm:cxn modelId="{E65B6CCD-3755-3242-89A0-4E690E61B9B3}" srcId="{99543159-28BC-4341-A44E-A7D8C7ABAF32}" destId="{0426FA81-640F-4645-88AC-198F22E3E842}" srcOrd="2" destOrd="0" parTransId="{068B48FC-CDFA-1843-BFD0-38AD29C7B590}" sibTransId="{C2E1346E-8683-4B4E-AA3F-54D06BA54E3D}"/>
    <dgm:cxn modelId="{02B871D0-3049-8E42-935E-093074109990}" type="presOf" srcId="{99543159-28BC-4341-A44E-A7D8C7ABAF32}" destId="{461C4636-2201-E845-9FE4-3066813E6EA3}" srcOrd="0" destOrd="0" presId="urn:microsoft.com/office/officeart/2005/8/layout/venn1"/>
    <dgm:cxn modelId="{DCB518E2-CFA5-0541-8144-85595E98C7CD}" type="presOf" srcId="{68B06B77-AF62-DE46-AD8F-E7324EBD8C5F}" destId="{F8E25A53-06C3-4B49-AEB8-ABC841AA05F0}" srcOrd="0" destOrd="0" presId="urn:microsoft.com/office/officeart/2005/8/layout/venn1"/>
    <dgm:cxn modelId="{16120EFC-8111-E043-9C0E-7953A3127A4C}" type="presOf" srcId="{80BB468A-B470-CA4A-9D8B-128F4F5B1341}" destId="{F1E407AC-B769-2445-9156-F7C85071401D}" srcOrd="0" destOrd="0" presId="urn:microsoft.com/office/officeart/2005/8/layout/venn1"/>
    <dgm:cxn modelId="{C0E835FD-F4F4-B44C-B633-B8212A3A3B70}" srcId="{99543159-28BC-4341-A44E-A7D8C7ABAF32}" destId="{1D746904-3607-BD40-B827-98D655DE3F9E}" srcOrd="3" destOrd="0" parTransId="{576FE782-04BA-6A4E-9DCA-2D22B30B3857}" sibTransId="{80B54351-B1D2-FB4B-90F9-987E7F90D769}"/>
    <dgm:cxn modelId="{8D4791EC-2363-9A4F-8BD5-D63F973036AC}" type="presParOf" srcId="{461C4636-2201-E845-9FE4-3066813E6EA3}" destId="{67581F21-EABB-2F4B-980F-7B1FD4CA4933}" srcOrd="0" destOrd="0" presId="urn:microsoft.com/office/officeart/2005/8/layout/venn1"/>
    <dgm:cxn modelId="{93FDD56B-554E-0F41-92FC-20610A9E6420}" type="presParOf" srcId="{461C4636-2201-E845-9FE4-3066813E6EA3}" destId="{F8E25A53-06C3-4B49-AEB8-ABC841AA05F0}" srcOrd="1" destOrd="0" presId="urn:microsoft.com/office/officeart/2005/8/layout/venn1"/>
    <dgm:cxn modelId="{86D9DBF7-B5D8-AB41-806F-852C28CA0BE0}" type="presParOf" srcId="{461C4636-2201-E845-9FE4-3066813E6EA3}" destId="{E3BB6517-8111-D74D-A9B1-8E8B37C2DCAA}" srcOrd="2" destOrd="0" presId="urn:microsoft.com/office/officeart/2005/8/layout/venn1"/>
    <dgm:cxn modelId="{F3CB33E9-D859-7D4F-9133-4FA9BA835F6D}" type="presParOf" srcId="{461C4636-2201-E845-9FE4-3066813E6EA3}" destId="{F1E407AC-B769-2445-9156-F7C85071401D}" srcOrd="3" destOrd="0" presId="urn:microsoft.com/office/officeart/2005/8/layout/venn1"/>
    <dgm:cxn modelId="{2D8A293B-B8A9-1149-A146-5C668739C202}" type="presParOf" srcId="{461C4636-2201-E845-9FE4-3066813E6EA3}" destId="{A19AAEBB-955C-8E42-A2A2-10C8B3BF9DFF}" srcOrd="4" destOrd="0" presId="urn:microsoft.com/office/officeart/2005/8/layout/venn1"/>
    <dgm:cxn modelId="{BBD67E58-E221-0E41-AB5C-B4F129DD59F8}" type="presParOf" srcId="{461C4636-2201-E845-9FE4-3066813E6EA3}" destId="{5E097511-7E75-5E44-829B-6321118BCE25}" srcOrd="5" destOrd="0" presId="urn:microsoft.com/office/officeart/2005/8/layout/venn1"/>
    <dgm:cxn modelId="{C1AF1A2A-B413-8642-B6D4-1282C8D43CA4}" type="presParOf" srcId="{461C4636-2201-E845-9FE4-3066813E6EA3}" destId="{DAC6A316-2B0D-CF48-8D42-F4280C0BA666}" srcOrd="6" destOrd="0" presId="urn:microsoft.com/office/officeart/2005/8/layout/venn1"/>
    <dgm:cxn modelId="{D4CA5D87-A030-FD4D-BF9A-72EF8758633A}" type="presParOf" srcId="{461C4636-2201-E845-9FE4-3066813E6EA3}" destId="{10143BF5-B0A3-3843-A8B5-BBF834672C82}" srcOrd="7" destOrd="0" presId="urn:microsoft.com/office/officeart/2005/8/layout/venn1"/>
    <dgm:cxn modelId="{649BD9B0-5AE4-4642-AAF1-781415CE896E}" type="presParOf" srcId="{461C4636-2201-E845-9FE4-3066813E6EA3}" destId="{6E2B87F8-AC77-1E4D-A731-DBBCBFF666BE}" srcOrd="8" destOrd="0" presId="urn:microsoft.com/office/officeart/2005/8/layout/venn1"/>
    <dgm:cxn modelId="{D76A8A6A-BEC5-8749-9C03-9BA2F5CE5D72}" type="presParOf" srcId="{461C4636-2201-E845-9FE4-3066813E6EA3}" destId="{48977C66-31B4-8A42-A674-8C5F450E0196}" srcOrd="9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BD340C3-A0AC-9D46-8D82-AED2F4F5DFA1}" type="doc">
      <dgm:prSet loTypeId="urn:microsoft.com/office/officeart/2005/8/layout/StepDownProces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01C50B5-C760-674F-9909-8ED29C7C2A3E}">
      <dgm:prSet custT="1"/>
      <dgm:spPr/>
      <dgm:t>
        <a:bodyPr/>
        <a:lstStyle/>
        <a:p>
          <a:r>
            <a:rPr lang="el-GR" sz="2400" dirty="0"/>
            <a:t>Στην πολιτική, εκτός από το προφανές, δηλαδή την εκλογή ή την επανεκλογή των πολιτικών ή των πολιτικών κομμάτων, υπάρχουν </a:t>
          </a:r>
          <a:r>
            <a:rPr lang="el-GR" sz="2400" b="1" dirty="0"/>
            <a:t>ορισμένοι επιπρόσθετοι στόχοι:</a:t>
          </a:r>
          <a:endParaRPr lang="en-US" sz="2400" dirty="0"/>
        </a:p>
      </dgm:t>
    </dgm:pt>
    <dgm:pt modelId="{E2839427-00D3-734B-8B05-54B6C37A5051}" type="parTrans" cxnId="{CED341B8-4CC2-5448-BF70-119D22DCEADA}">
      <dgm:prSet/>
      <dgm:spPr/>
      <dgm:t>
        <a:bodyPr/>
        <a:lstStyle/>
        <a:p>
          <a:endParaRPr lang="en-US"/>
        </a:p>
      </dgm:t>
    </dgm:pt>
    <dgm:pt modelId="{270C454D-59FE-6B4D-8D03-4881FAA2EC9E}" type="sibTrans" cxnId="{CED341B8-4CC2-5448-BF70-119D22DCEADA}">
      <dgm:prSet/>
      <dgm:spPr/>
      <dgm:t>
        <a:bodyPr/>
        <a:lstStyle/>
        <a:p>
          <a:endParaRPr lang="en-US"/>
        </a:p>
      </dgm:t>
    </dgm:pt>
    <dgm:pt modelId="{E0CCA6F7-9B02-7F4B-A9CD-7859A24D89F2}">
      <dgm:prSet custT="1"/>
      <dgm:spPr/>
      <dgm:t>
        <a:bodyPr/>
        <a:lstStyle/>
        <a:p>
          <a:r>
            <a:rPr lang="el-GR" sz="3200" b="1" dirty="0"/>
            <a:t>να περάσουν μια συγκεκριμένη ιδεολογία </a:t>
          </a:r>
          <a:endParaRPr lang="en-US" sz="3200" b="1" dirty="0"/>
        </a:p>
      </dgm:t>
    </dgm:pt>
    <dgm:pt modelId="{A2CBECAA-7499-FE42-B62E-4FCC20EE54DC}" type="parTrans" cxnId="{5C7B109B-4AED-4048-BE3C-D7E2B97C85A0}">
      <dgm:prSet/>
      <dgm:spPr/>
      <dgm:t>
        <a:bodyPr/>
        <a:lstStyle/>
        <a:p>
          <a:endParaRPr lang="en-US"/>
        </a:p>
      </dgm:t>
    </dgm:pt>
    <dgm:pt modelId="{066058FD-A880-7A40-9D21-AF8FEABCF9F5}" type="sibTrans" cxnId="{5C7B109B-4AED-4048-BE3C-D7E2B97C85A0}">
      <dgm:prSet/>
      <dgm:spPr/>
      <dgm:t>
        <a:bodyPr/>
        <a:lstStyle/>
        <a:p>
          <a:endParaRPr lang="en-US"/>
        </a:p>
      </dgm:t>
    </dgm:pt>
    <dgm:pt modelId="{12044750-4859-6444-9E9C-9611F3924F5D}">
      <dgm:prSet custT="1"/>
      <dgm:spPr/>
      <dgm:t>
        <a:bodyPr/>
        <a:lstStyle/>
        <a:p>
          <a:r>
            <a:rPr lang="el-GR" sz="2400" b="1" dirty="0"/>
            <a:t>να αλλάξουν τη θεματολογία των ΜΜΕ (</a:t>
          </a:r>
          <a:r>
            <a:rPr lang="en-US" sz="2400" b="1" dirty="0"/>
            <a:t>changing agenda setting</a:t>
          </a:r>
          <a:r>
            <a:rPr lang="el-GR" sz="2400" b="1" dirty="0"/>
            <a:t>) και της δημόσιας σφαίρας</a:t>
          </a:r>
          <a:endParaRPr lang="en-US" sz="2400" b="1" dirty="0"/>
        </a:p>
      </dgm:t>
    </dgm:pt>
    <dgm:pt modelId="{59FEB891-9CEA-7746-B776-1E3BCBB3907F}" type="parTrans" cxnId="{C90FE27A-692C-5E41-A130-08346F44DA5C}">
      <dgm:prSet/>
      <dgm:spPr/>
      <dgm:t>
        <a:bodyPr/>
        <a:lstStyle/>
        <a:p>
          <a:endParaRPr lang="en-US"/>
        </a:p>
      </dgm:t>
    </dgm:pt>
    <dgm:pt modelId="{5CFB6C4B-FA03-A949-B038-B99F54065064}" type="sibTrans" cxnId="{C90FE27A-692C-5E41-A130-08346F44DA5C}">
      <dgm:prSet/>
      <dgm:spPr/>
      <dgm:t>
        <a:bodyPr/>
        <a:lstStyle/>
        <a:p>
          <a:endParaRPr lang="en-US"/>
        </a:p>
      </dgm:t>
    </dgm:pt>
    <dgm:pt modelId="{78D35ADA-DB98-EC4A-82B0-55CDDC6AFB9F}" type="pres">
      <dgm:prSet presAssocID="{FBD340C3-A0AC-9D46-8D82-AED2F4F5DFA1}" presName="rootnode" presStyleCnt="0">
        <dgm:presLayoutVars>
          <dgm:chMax/>
          <dgm:chPref/>
          <dgm:dir/>
          <dgm:animLvl val="lvl"/>
        </dgm:presLayoutVars>
      </dgm:prSet>
      <dgm:spPr/>
    </dgm:pt>
    <dgm:pt modelId="{12BF8322-A335-054B-9F11-88BC135F45E2}" type="pres">
      <dgm:prSet presAssocID="{501C50B5-C760-674F-9909-8ED29C7C2A3E}" presName="composite" presStyleCnt="0"/>
      <dgm:spPr/>
    </dgm:pt>
    <dgm:pt modelId="{D9ACA5F0-23DE-2848-ADF9-EA00F95E80D0}" type="pres">
      <dgm:prSet presAssocID="{501C50B5-C760-674F-9909-8ED29C7C2A3E}" presName="bentUpArrow1" presStyleLbl="alignImgPlace1" presStyleIdx="0" presStyleCnt="2"/>
      <dgm:spPr/>
    </dgm:pt>
    <dgm:pt modelId="{86347E38-E0BD-1D43-8A87-C6844DCE7B05}" type="pres">
      <dgm:prSet presAssocID="{501C50B5-C760-674F-9909-8ED29C7C2A3E}" presName="ParentText" presStyleLbl="node1" presStyleIdx="0" presStyleCnt="3" custScaleX="304507">
        <dgm:presLayoutVars>
          <dgm:chMax val="1"/>
          <dgm:chPref val="1"/>
          <dgm:bulletEnabled val="1"/>
        </dgm:presLayoutVars>
      </dgm:prSet>
      <dgm:spPr/>
    </dgm:pt>
    <dgm:pt modelId="{8578187D-E5C5-504B-B8B3-FD970C7EC347}" type="pres">
      <dgm:prSet presAssocID="{501C50B5-C760-674F-9909-8ED29C7C2A3E}" presName="ChildText" presStyleLbl="revTx" presStyleIdx="0" presStyleCnt="2">
        <dgm:presLayoutVars>
          <dgm:chMax val="0"/>
          <dgm:chPref val="0"/>
          <dgm:bulletEnabled val="1"/>
        </dgm:presLayoutVars>
      </dgm:prSet>
      <dgm:spPr/>
    </dgm:pt>
    <dgm:pt modelId="{FC542E76-0B60-004E-B649-82174097425E}" type="pres">
      <dgm:prSet presAssocID="{270C454D-59FE-6B4D-8D03-4881FAA2EC9E}" presName="sibTrans" presStyleCnt="0"/>
      <dgm:spPr/>
    </dgm:pt>
    <dgm:pt modelId="{8FC4D98E-56A8-874D-B53D-C91E263541E6}" type="pres">
      <dgm:prSet presAssocID="{E0CCA6F7-9B02-7F4B-A9CD-7859A24D89F2}" presName="composite" presStyleCnt="0"/>
      <dgm:spPr/>
    </dgm:pt>
    <dgm:pt modelId="{6FC1BB33-F15D-7742-971D-CF74B9683E69}" type="pres">
      <dgm:prSet presAssocID="{E0CCA6F7-9B02-7F4B-A9CD-7859A24D89F2}" presName="bentUpArrow1" presStyleLbl="alignImgPlace1" presStyleIdx="1" presStyleCnt="2"/>
      <dgm:spPr/>
    </dgm:pt>
    <dgm:pt modelId="{B06A9F53-F2D2-334D-BE32-E165D34088C5}" type="pres">
      <dgm:prSet presAssocID="{E0CCA6F7-9B02-7F4B-A9CD-7859A24D89F2}" presName="ParentText" presStyleLbl="node1" presStyleIdx="1" presStyleCnt="3" custScaleX="297050">
        <dgm:presLayoutVars>
          <dgm:chMax val="1"/>
          <dgm:chPref val="1"/>
          <dgm:bulletEnabled val="1"/>
        </dgm:presLayoutVars>
      </dgm:prSet>
      <dgm:spPr/>
    </dgm:pt>
    <dgm:pt modelId="{DC966419-81A2-F141-B866-F436985682A5}" type="pres">
      <dgm:prSet presAssocID="{E0CCA6F7-9B02-7F4B-A9CD-7859A24D89F2}" presName="ChildText" presStyleLbl="revTx" presStyleIdx="1" presStyleCnt="2">
        <dgm:presLayoutVars>
          <dgm:chMax val="0"/>
          <dgm:chPref val="0"/>
          <dgm:bulletEnabled val="1"/>
        </dgm:presLayoutVars>
      </dgm:prSet>
      <dgm:spPr/>
    </dgm:pt>
    <dgm:pt modelId="{68E6FD1D-FD0C-234A-919D-3084DB2D78F4}" type="pres">
      <dgm:prSet presAssocID="{066058FD-A880-7A40-9D21-AF8FEABCF9F5}" presName="sibTrans" presStyleCnt="0"/>
      <dgm:spPr/>
    </dgm:pt>
    <dgm:pt modelId="{82236AE9-E34C-0143-82FD-DCD20EC3D0EC}" type="pres">
      <dgm:prSet presAssocID="{12044750-4859-6444-9E9C-9611F3924F5D}" presName="composite" presStyleCnt="0"/>
      <dgm:spPr/>
    </dgm:pt>
    <dgm:pt modelId="{C071E8E8-DDBB-3B4C-B9CA-A8273215F14B}" type="pres">
      <dgm:prSet presAssocID="{12044750-4859-6444-9E9C-9611F3924F5D}" presName="ParentText" presStyleLbl="node1" presStyleIdx="2" presStyleCnt="3" custScaleX="200246">
        <dgm:presLayoutVars>
          <dgm:chMax val="1"/>
          <dgm:chPref val="1"/>
          <dgm:bulletEnabled val="1"/>
        </dgm:presLayoutVars>
      </dgm:prSet>
      <dgm:spPr/>
    </dgm:pt>
  </dgm:ptLst>
  <dgm:cxnLst>
    <dgm:cxn modelId="{E42CDC0D-C18A-A34C-86A8-EE0A638A69D4}" type="presOf" srcId="{12044750-4859-6444-9E9C-9611F3924F5D}" destId="{C071E8E8-DDBB-3B4C-B9CA-A8273215F14B}" srcOrd="0" destOrd="0" presId="urn:microsoft.com/office/officeart/2005/8/layout/StepDownProcess"/>
    <dgm:cxn modelId="{11EAEE10-6412-AA44-84D7-3608F4273E74}" type="presOf" srcId="{FBD340C3-A0AC-9D46-8D82-AED2F4F5DFA1}" destId="{78D35ADA-DB98-EC4A-82B0-55CDDC6AFB9F}" srcOrd="0" destOrd="0" presId="urn:microsoft.com/office/officeart/2005/8/layout/StepDownProcess"/>
    <dgm:cxn modelId="{F87DF025-D933-6744-9B22-3EDCF18E4AFE}" type="presOf" srcId="{E0CCA6F7-9B02-7F4B-A9CD-7859A24D89F2}" destId="{B06A9F53-F2D2-334D-BE32-E165D34088C5}" srcOrd="0" destOrd="0" presId="urn:microsoft.com/office/officeart/2005/8/layout/StepDownProcess"/>
    <dgm:cxn modelId="{C90FE27A-692C-5E41-A130-08346F44DA5C}" srcId="{FBD340C3-A0AC-9D46-8D82-AED2F4F5DFA1}" destId="{12044750-4859-6444-9E9C-9611F3924F5D}" srcOrd="2" destOrd="0" parTransId="{59FEB891-9CEA-7746-B776-1E3BCBB3907F}" sibTransId="{5CFB6C4B-FA03-A949-B038-B99F54065064}"/>
    <dgm:cxn modelId="{5C7B109B-4AED-4048-BE3C-D7E2B97C85A0}" srcId="{FBD340C3-A0AC-9D46-8D82-AED2F4F5DFA1}" destId="{E0CCA6F7-9B02-7F4B-A9CD-7859A24D89F2}" srcOrd="1" destOrd="0" parTransId="{A2CBECAA-7499-FE42-B62E-4FCC20EE54DC}" sibTransId="{066058FD-A880-7A40-9D21-AF8FEABCF9F5}"/>
    <dgm:cxn modelId="{CED341B8-4CC2-5448-BF70-119D22DCEADA}" srcId="{FBD340C3-A0AC-9D46-8D82-AED2F4F5DFA1}" destId="{501C50B5-C760-674F-9909-8ED29C7C2A3E}" srcOrd="0" destOrd="0" parTransId="{E2839427-00D3-734B-8B05-54B6C37A5051}" sibTransId="{270C454D-59FE-6B4D-8D03-4881FAA2EC9E}"/>
    <dgm:cxn modelId="{5CC2BCE0-3DCC-7F4F-9E94-37773F753D76}" type="presOf" srcId="{501C50B5-C760-674F-9909-8ED29C7C2A3E}" destId="{86347E38-E0BD-1D43-8A87-C6844DCE7B05}" srcOrd="0" destOrd="0" presId="urn:microsoft.com/office/officeart/2005/8/layout/StepDownProcess"/>
    <dgm:cxn modelId="{F56968BE-2863-5348-AC7C-90B10CF5AE98}" type="presParOf" srcId="{78D35ADA-DB98-EC4A-82B0-55CDDC6AFB9F}" destId="{12BF8322-A335-054B-9F11-88BC135F45E2}" srcOrd="0" destOrd="0" presId="urn:microsoft.com/office/officeart/2005/8/layout/StepDownProcess"/>
    <dgm:cxn modelId="{77556FA5-87A9-1448-8CDE-8BE96BDBA722}" type="presParOf" srcId="{12BF8322-A335-054B-9F11-88BC135F45E2}" destId="{D9ACA5F0-23DE-2848-ADF9-EA00F95E80D0}" srcOrd="0" destOrd="0" presId="urn:microsoft.com/office/officeart/2005/8/layout/StepDownProcess"/>
    <dgm:cxn modelId="{886C115F-8CB3-7B4A-BABF-D5FFED4643F6}" type="presParOf" srcId="{12BF8322-A335-054B-9F11-88BC135F45E2}" destId="{86347E38-E0BD-1D43-8A87-C6844DCE7B05}" srcOrd="1" destOrd="0" presId="urn:microsoft.com/office/officeart/2005/8/layout/StepDownProcess"/>
    <dgm:cxn modelId="{D6E7F5A2-0735-9C49-8C5E-155906514189}" type="presParOf" srcId="{12BF8322-A335-054B-9F11-88BC135F45E2}" destId="{8578187D-E5C5-504B-B8B3-FD970C7EC347}" srcOrd="2" destOrd="0" presId="urn:microsoft.com/office/officeart/2005/8/layout/StepDownProcess"/>
    <dgm:cxn modelId="{EC57AFA9-9B60-5B48-BE16-1109197C2CC1}" type="presParOf" srcId="{78D35ADA-DB98-EC4A-82B0-55CDDC6AFB9F}" destId="{FC542E76-0B60-004E-B649-82174097425E}" srcOrd="1" destOrd="0" presId="urn:microsoft.com/office/officeart/2005/8/layout/StepDownProcess"/>
    <dgm:cxn modelId="{D82B64A3-BDFA-FB41-B874-B2BDCC0E23BE}" type="presParOf" srcId="{78D35ADA-DB98-EC4A-82B0-55CDDC6AFB9F}" destId="{8FC4D98E-56A8-874D-B53D-C91E263541E6}" srcOrd="2" destOrd="0" presId="urn:microsoft.com/office/officeart/2005/8/layout/StepDownProcess"/>
    <dgm:cxn modelId="{A3618496-44C5-DF4A-8535-148501B73503}" type="presParOf" srcId="{8FC4D98E-56A8-874D-B53D-C91E263541E6}" destId="{6FC1BB33-F15D-7742-971D-CF74B9683E69}" srcOrd="0" destOrd="0" presId="urn:microsoft.com/office/officeart/2005/8/layout/StepDownProcess"/>
    <dgm:cxn modelId="{70B5E61C-D718-7D4B-AC4F-B19E2F46086E}" type="presParOf" srcId="{8FC4D98E-56A8-874D-B53D-C91E263541E6}" destId="{B06A9F53-F2D2-334D-BE32-E165D34088C5}" srcOrd="1" destOrd="0" presId="urn:microsoft.com/office/officeart/2005/8/layout/StepDownProcess"/>
    <dgm:cxn modelId="{27AB4409-7DBC-CB44-9B35-090BB3AB64C8}" type="presParOf" srcId="{8FC4D98E-56A8-874D-B53D-C91E263541E6}" destId="{DC966419-81A2-F141-B866-F436985682A5}" srcOrd="2" destOrd="0" presId="urn:microsoft.com/office/officeart/2005/8/layout/StepDownProcess"/>
    <dgm:cxn modelId="{A42A41C7-5B68-FE40-8297-AB819252A4A2}" type="presParOf" srcId="{78D35ADA-DB98-EC4A-82B0-55CDDC6AFB9F}" destId="{68E6FD1D-FD0C-234A-919D-3084DB2D78F4}" srcOrd="3" destOrd="0" presId="urn:microsoft.com/office/officeart/2005/8/layout/StepDownProcess"/>
    <dgm:cxn modelId="{1CBC3C4E-9938-D143-BA47-CD92DEFDEA08}" type="presParOf" srcId="{78D35ADA-DB98-EC4A-82B0-55CDDC6AFB9F}" destId="{82236AE9-E34C-0143-82FD-DCD20EC3D0EC}" srcOrd="4" destOrd="0" presId="urn:microsoft.com/office/officeart/2005/8/layout/StepDownProcess"/>
    <dgm:cxn modelId="{7DE80102-2158-0F48-97F8-AF1E5FF5A7AF}" type="presParOf" srcId="{82236AE9-E34C-0143-82FD-DCD20EC3D0EC}" destId="{C071E8E8-DDBB-3B4C-B9CA-A8273215F14B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C9CF3BD-DC7E-5F47-8E5E-35816A446520}" type="doc">
      <dgm:prSet loTypeId="urn:microsoft.com/office/officeart/2005/8/layout/cycle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3431E28-90A6-E54D-9562-135CC0AEFAE1}">
      <dgm:prSet/>
      <dgm:spPr/>
      <dgm:t>
        <a:bodyPr/>
        <a:lstStyle/>
        <a:p>
          <a:r>
            <a:rPr lang="el-GR" b="1" dirty="0"/>
            <a:t>να κερδίσουν την υποστήριξη νέων τμημάτων της πολιτικής αγοράς</a:t>
          </a:r>
          <a:endParaRPr lang="en-US" b="1" dirty="0"/>
        </a:p>
      </dgm:t>
    </dgm:pt>
    <dgm:pt modelId="{427CCF95-0229-0D44-A508-9210E29BA1C9}" type="parTrans" cxnId="{159C8094-EDC2-F249-BF6C-F73511846F10}">
      <dgm:prSet/>
      <dgm:spPr/>
      <dgm:t>
        <a:bodyPr/>
        <a:lstStyle/>
        <a:p>
          <a:endParaRPr lang="en-US"/>
        </a:p>
      </dgm:t>
    </dgm:pt>
    <dgm:pt modelId="{52E16367-5FFC-FA49-887E-5FBA23951F36}" type="sibTrans" cxnId="{159C8094-EDC2-F249-BF6C-F73511846F10}">
      <dgm:prSet/>
      <dgm:spPr/>
      <dgm:t>
        <a:bodyPr/>
        <a:lstStyle/>
        <a:p>
          <a:endParaRPr lang="en-US"/>
        </a:p>
      </dgm:t>
    </dgm:pt>
    <dgm:pt modelId="{FEE8D735-E543-524B-9345-D716F79BD048}">
      <dgm:prSet/>
      <dgm:spPr/>
      <dgm:t>
        <a:bodyPr/>
        <a:lstStyle/>
        <a:p>
          <a:r>
            <a:rPr lang="el-GR" b="1" dirty="0"/>
            <a:t>να συμμετέχουν σε κυβέρνηση συνεργασίας</a:t>
          </a:r>
          <a:endParaRPr lang="en-US" b="1" dirty="0"/>
        </a:p>
      </dgm:t>
    </dgm:pt>
    <dgm:pt modelId="{D936F189-5860-9548-8C34-A8B19E1E11B7}" type="parTrans" cxnId="{992B8596-C78F-FC46-8ECA-7A7EEC53182D}">
      <dgm:prSet/>
      <dgm:spPr/>
      <dgm:t>
        <a:bodyPr/>
        <a:lstStyle/>
        <a:p>
          <a:endParaRPr lang="en-US"/>
        </a:p>
      </dgm:t>
    </dgm:pt>
    <dgm:pt modelId="{CBA579BA-0B04-9A4A-BE4A-48F8823D35E7}" type="sibTrans" cxnId="{992B8596-C78F-FC46-8ECA-7A7EEC53182D}">
      <dgm:prSet/>
      <dgm:spPr/>
      <dgm:t>
        <a:bodyPr/>
        <a:lstStyle/>
        <a:p>
          <a:endParaRPr lang="en-US"/>
        </a:p>
      </dgm:t>
    </dgm:pt>
    <dgm:pt modelId="{6FF0CD6A-ADF6-6943-AE49-9941936320A8}">
      <dgm:prSet/>
      <dgm:spPr/>
      <dgm:t>
        <a:bodyPr/>
        <a:lstStyle/>
        <a:p>
          <a:r>
            <a:rPr lang="el-GR" b="1" dirty="0"/>
            <a:t>να κερδίσουν τον έλεγχο της Κυβέρνησης και </a:t>
          </a:r>
          <a:endParaRPr lang="en-US" b="1" dirty="0"/>
        </a:p>
      </dgm:t>
    </dgm:pt>
    <dgm:pt modelId="{5C068DFF-C4C1-8A4B-A3D1-A808BE378733}" type="parTrans" cxnId="{76EBEA60-210E-9C43-8E61-9C2EFAFF7AD7}">
      <dgm:prSet/>
      <dgm:spPr/>
      <dgm:t>
        <a:bodyPr/>
        <a:lstStyle/>
        <a:p>
          <a:endParaRPr lang="en-US"/>
        </a:p>
      </dgm:t>
    </dgm:pt>
    <dgm:pt modelId="{CA72FD95-909A-2746-AE00-BB1CA65455F4}" type="sibTrans" cxnId="{76EBEA60-210E-9C43-8E61-9C2EFAFF7AD7}">
      <dgm:prSet/>
      <dgm:spPr/>
      <dgm:t>
        <a:bodyPr/>
        <a:lstStyle/>
        <a:p>
          <a:endParaRPr lang="en-US"/>
        </a:p>
      </dgm:t>
    </dgm:pt>
    <dgm:pt modelId="{43A04DB5-7E81-B640-BCCE-8D87D821B5C8}">
      <dgm:prSet/>
      <dgm:spPr/>
      <dgm:t>
        <a:bodyPr/>
        <a:lstStyle/>
        <a:p>
          <a:r>
            <a:rPr lang="el-GR" b="1" dirty="0"/>
            <a:t>να κάνουν τον κόσμο καλύτερο…</a:t>
          </a:r>
          <a:endParaRPr lang="en-US" b="1" dirty="0"/>
        </a:p>
      </dgm:t>
    </dgm:pt>
    <dgm:pt modelId="{2FA76431-E966-D247-B2BC-56F74B7EE91B}" type="parTrans" cxnId="{4598CA8D-625C-EA44-99DF-E772CFDD1CEB}">
      <dgm:prSet/>
      <dgm:spPr/>
      <dgm:t>
        <a:bodyPr/>
        <a:lstStyle/>
        <a:p>
          <a:endParaRPr lang="en-US"/>
        </a:p>
      </dgm:t>
    </dgm:pt>
    <dgm:pt modelId="{E1EAA446-7834-FC4B-B873-A12AB25C1FE7}" type="sibTrans" cxnId="{4598CA8D-625C-EA44-99DF-E772CFDD1CEB}">
      <dgm:prSet/>
      <dgm:spPr/>
      <dgm:t>
        <a:bodyPr/>
        <a:lstStyle/>
        <a:p>
          <a:endParaRPr lang="en-US"/>
        </a:p>
      </dgm:t>
    </dgm:pt>
    <dgm:pt modelId="{42654BF2-D760-394C-8718-D5BC9F1655CC}" type="pres">
      <dgm:prSet presAssocID="{7C9CF3BD-DC7E-5F47-8E5E-35816A446520}" presName="Name0" presStyleCnt="0">
        <dgm:presLayoutVars>
          <dgm:dir/>
          <dgm:resizeHandles val="exact"/>
        </dgm:presLayoutVars>
      </dgm:prSet>
      <dgm:spPr/>
    </dgm:pt>
    <dgm:pt modelId="{AC55AD5C-A1C7-0440-A04D-D4509127B83C}" type="pres">
      <dgm:prSet presAssocID="{C3431E28-90A6-E54D-9562-135CC0AEFAE1}" presName="node" presStyleLbl="node1" presStyleIdx="0" presStyleCnt="4" custScaleX="218100" custScaleY="140220">
        <dgm:presLayoutVars>
          <dgm:bulletEnabled val="1"/>
        </dgm:presLayoutVars>
      </dgm:prSet>
      <dgm:spPr/>
    </dgm:pt>
    <dgm:pt modelId="{94186272-2EB5-914C-AF58-325BA436D325}" type="pres">
      <dgm:prSet presAssocID="{52E16367-5FFC-FA49-887E-5FBA23951F36}" presName="sibTrans" presStyleLbl="sibTrans2D1" presStyleIdx="0" presStyleCnt="4"/>
      <dgm:spPr/>
    </dgm:pt>
    <dgm:pt modelId="{F15DC1A0-CA95-F646-8F18-0BAE5F7818E5}" type="pres">
      <dgm:prSet presAssocID="{52E16367-5FFC-FA49-887E-5FBA23951F36}" presName="connectorText" presStyleLbl="sibTrans2D1" presStyleIdx="0" presStyleCnt="4"/>
      <dgm:spPr/>
    </dgm:pt>
    <dgm:pt modelId="{00D2CD5A-AF81-AA40-906B-BCF73717DD17}" type="pres">
      <dgm:prSet presAssocID="{FEE8D735-E543-524B-9345-D716F79BD048}" presName="node" presStyleLbl="node1" presStyleIdx="1" presStyleCnt="4" custScaleX="165122">
        <dgm:presLayoutVars>
          <dgm:bulletEnabled val="1"/>
        </dgm:presLayoutVars>
      </dgm:prSet>
      <dgm:spPr/>
    </dgm:pt>
    <dgm:pt modelId="{B6819F6B-746E-F74B-BC2C-0A3507EFBA51}" type="pres">
      <dgm:prSet presAssocID="{CBA579BA-0B04-9A4A-BE4A-48F8823D35E7}" presName="sibTrans" presStyleLbl="sibTrans2D1" presStyleIdx="1" presStyleCnt="4"/>
      <dgm:spPr/>
    </dgm:pt>
    <dgm:pt modelId="{F1BB8ED6-99EF-8248-ABE0-8DF916CBA534}" type="pres">
      <dgm:prSet presAssocID="{CBA579BA-0B04-9A4A-BE4A-48F8823D35E7}" presName="connectorText" presStyleLbl="sibTrans2D1" presStyleIdx="1" presStyleCnt="4"/>
      <dgm:spPr/>
    </dgm:pt>
    <dgm:pt modelId="{31AA2CDD-4903-3A40-9BFB-495B3D2B91C9}" type="pres">
      <dgm:prSet presAssocID="{6FF0CD6A-ADF6-6943-AE49-9941936320A8}" presName="node" presStyleLbl="node1" presStyleIdx="2" presStyleCnt="4" custScaleX="234435">
        <dgm:presLayoutVars>
          <dgm:bulletEnabled val="1"/>
        </dgm:presLayoutVars>
      </dgm:prSet>
      <dgm:spPr/>
    </dgm:pt>
    <dgm:pt modelId="{4BCEFE59-A4EF-424E-B777-B525F35DD668}" type="pres">
      <dgm:prSet presAssocID="{CA72FD95-909A-2746-AE00-BB1CA65455F4}" presName="sibTrans" presStyleLbl="sibTrans2D1" presStyleIdx="2" presStyleCnt="4"/>
      <dgm:spPr/>
    </dgm:pt>
    <dgm:pt modelId="{EA9B2BB7-8192-AB43-9948-D777065E7FA5}" type="pres">
      <dgm:prSet presAssocID="{CA72FD95-909A-2746-AE00-BB1CA65455F4}" presName="connectorText" presStyleLbl="sibTrans2D1" presStyleIdx="2" presStyleCnt="4"/>
      <dgm:spPr/>
    </dgm:pt>
    <dgm:pt modelId="{50BDB584-7F98-0E4F-968D-03ACB4D52F9F}" type="pres">
      <dgm:prSet presAssocID="{43A04DB5-7E81-B640-BCCE-8D87D821B5C8}" presName="node" presStyleLbl="node1" presStyleIdx="3" presStyleCnt="4" custScaleX="165917">
        <dgm:presLayoutVars>
          <dgm:bulletEnabled val="1"/>
        </dgm:presLayoutVars>
      </dgm:prSet>
      <dgm:spPr/>
    </dgm:pt>
    <dgm:pt modelId="{EAF63F61-49B4-CD41-8B6C-CB30096563D4}" type="pres">
      <dgm:prSet presAssocID="{E1EAA446-7834-FC4B-B873-A12AB25C1FE7}" presName="sibTrans" presStyleLbl="sibTrans2D1" presStyleIdx="3" presStyleCnt="4"/>
      <dgm:spPr/>
    </dgm:pt>
    <dgm:pt modelId="{D7B5002F-A458-E24C-A99D-CB8D3DC76FF5}" type="pres">
      <dgm:prSet presAssocID="{E1EAA446-7834-FC4B-B873-A12AB25C1FE7}" presName="connectorText" presStyleLbl="sibTrans2D1" presStyleIdx="3" presStyleCnt="4"/>
      <dgm:spPr/>
    </dgm:pt>
  </dgm:ptLst>
  <dgm:cxnLst>
    <dgm:cxn modelId="{D61E5E01-C021-A041-A580-DE9F0E94C1E6}" type="presOf" srcId="{CA72FD95-909A-2746-AE00-BB1CA65455F4}" destId="{EA9B2BB7-8192-AB43-9948-D777065E7FA5}" srcOrd="1" destOrd="0" presId="urn:microsoft.com/office/officeart/2005/8/layout/cycle7"/>
    <dgm:cxn modelId="{13ED860F-7CC3-3943-BD5A-1ED6CFF22E47}" type="presOf" srcId="{CBA579BA-0B04-9A4A-BE4A-48F8823D35E7}" destId="{F1BB8ED6-99EF-8248-ABE0-8DF916CBA534}" srcOrd="1" destOrd="0" presId="urn:microsoft.com/office/officeart/2005/8/layout/cycle7"/>
    <dgm:cxn modelId="{EF59E115-3127-9F45-9FF6-9A5182EF644A}" type="presOf" srcId="{CA72FD95-909A-2746-AE00-BB1CA65455F4}" destId="{4BCEFE59-A4EF-424E-B777-B525F35DD668}" srcOrd="0" destOrd="0" presId="urn:microsoft.com/office/officeart/2005/8/layout/cycle7"/>
    <dgm:cxn modelId="{063F401A-7792-3641-9FE8-C5C0136080C2}" type="presOf" srcId="{43A04DB5-7E81-B640-BCCE-8D87D821B5C8}" destId="{50BDB584-7F98-0E4F-968D-03ACB4D52F9F}" srcOrd="0" destOrd="0" presId="urn:microsoft.com/office/officeart/2005/8/layout/cycle7"/>
    <dgm:cxn modelId="{29554729-495C-A249-A1F4-91F7BDAAE175}" type="presOf" srcId="{E1EAA446-7834-FC4B-B873-A12AB25C1FE7}" destId="{EAF63F61-49B4-CD41-8B6C-CB30096563D4}" srcOrd="0" destOrd="0" presId="urn:microsoft.com/office/officeart/2005/8/layout/cycle7"/>
    <dgm:cxn modelId="{8814783A-B04A-7343-8ADC-A08FB6901A50}" type="presOf" srcId="{52E16367-5FFC-FA49-887E-5FBA23951F36}" destId="{94186272-2EB5-914C-AF58-325BA436D325}" srcOrd="0" destOrd="0" presId="urn:microsoft.com/office/officeart/2005/8/layout/cycle7"/>
    <dgm:cxn modelId="{1531034F-69CC-D64F-9D05-8600D8A28821}" type="presOf" srcId="{E1EAA446-7834-FC4B-B873-A12AB25C1FE7}" destId="{D7B5002F-A458-E24C-A99D-CB8D3DC76FF5}" srcOrd="1" destOrd="0" presId="urn:microsoft.com/office/officeart/2005/8/layout/cycle7"/>
    <dgm:cxn modelId="{8954C35A-1146-994E-ABAE-354CA1C4B036}" type="presOf" srcId="{CBA579BA-0B04-9A4A-BE4A-48F8823D35E7}" destId="{B6819F6B-746E-F74B-BC2C-0A3507EFBA51}" srcOrd="0" destOrd="0" presId="urn:microsoft.com/office/officeart/2005/8/layout/cycle7"/>
    <dgm:cxn modelId="{76EBEA60-210E-9C43-8E61-9C2EFAFF7AD7}" srcId="{7C9CF3BD-DC7E-5F47-8E5E-35816A446520}" destId="{6FF0CD6A-ADF6-6943-AE49-9941936320A8}" srcOrd="2" destOrd="0" parTransId="{5C068DFF-C4C1-8A4B-A3D1-A808BE378733}" sibTransId="{CA72FD95-909A-2746-AE00-BB1CA65455F4}"/>
    <dgm:cxn modelId="{C8A8377C-5476-D241-A44F-AFEAC61D4DA8}" type="presOf" srcId="{52E16367-5FFC-FA49-887E-5FBA23951F36}" destId="{F15DC1A0-CA95-F646-8F18-0BAE5F7818E5}" srcOrd="1" destOrd="0" presId="urn:microsoft.com/office/officeart/2005/8/layout/cycle7"/>
    <dgm:cxn modelId="{2B8FF280-4B32-F946-84F6-4A83C2D66B6A}" type="presOf" srcId="{FEE8D735-E543-524B-9345-D716F79BD048}" destId="{00D2CD5A-AF81-AA40-906B-BCF73717DD17}" srcOrd="0" destOrd="0" presId="urn:microsoft.com/office/officeart/2005/8/layout/cycle7"/>
    <dgm:cxn modelId="{4598CA8D-625C-EA44-99DF-E772CFDD1CEB}" srcId="{7C9CF3BD-DC7E-5F47-8E5E-35816A446520}" destId="{43A04DB5-7E81-B640-BCCE-8D87D821B5C8}" srcOrd="3" destOrd="0" parTransId="{2FA76431-E966-D247-B2BC-56F74B7EE91B}" sibTransId="{E1EAA446-7834-FC4B-B873-A12AB25C1FE7}"/>
    <dgm:cxn modelId="{5C0E9C93-EF98-DF4B-8B43-2BAB2EBC4451}" type="presOf" srcId="{7C9CF3BD-DC7E-5F47-8E5E-35816A446520}" destId="{42654BF2-D760-394C-8718-D5BC9F1655CC}" srcOrd="0" destOrd="0" presId="urn:microsoft.com/office/officeart/2005/8/layout/cycle7"/>
    <dgm:cxn modelId="{159C8094-EDC2-F249-BF6C-F73511846F10}" srcId="{7C9CF3BD-DC7E-5F47-8E5E-35816A446520}" destId="{C3431E28-90A6-E54D-9562-135CC0AEFAE1}" srcOrd="0" destOrd="0" parTransId="{427CCF95-0229-0D44-A508-9210E29BA1C9}" sibTransId="{52E16367-5FFC-FA49-887E-5FBA23951F36}"/>
    <dgm:cxn modelId="{992B8596-C78F-FC46-8ECA-7A7EEC53182D}" srcId="{7C9CF3BD-DC7E-5F47-8E5E-35816A446520}" destId="{FEE8D735-E543-524B-9345-D716F79BD048}" srcOrd="1" destOrd="0" parTransId="{D936F189-5860-9548-8C34-A8B19E1E11B7}" sibTransId="{CBA579BA-0B04-9A4A-BE4A-48F8823D35E7}"/>
    <dgm:cxn modelId="{ADDB55CB-C0ED-3747-A01C-481BBD80F1C7}" type="presOf" srcId="{6FF0CD6A-ADF6-6943-AE49-9941936320A8}" destId="{31AA2CDD-4903-3A40-9BFB-495B3D2B91C9}" srcOrd="0" destOrd="0" presId="urn:microsoft.com/office/officeart/2005/8/layout/cycle7"/>
    <dgm:cxn modelId="{10218ED7-3A2E-B241-8898-C3D48FD57E2A}" type="presOf" srcId="{C3431E28-90A6-E54D-9562-135CC0AEFAE1}" destId="{AC55AD5C-A1C7-0440-A04D-D4509127B83C}" srcOrd="0" destOrd="0" presId="urn:microsoft.com/office/officeart/2005/8/layout/cycle7"/>
    <dgm:cxn modelId="{B02D2F2B-4B50-FA47-93A5-A960ECAAC890}" type="presParOf" srcId="{42654BF2-D760-394C-8718-D5BC9F1655CC}" destId="{AC55AD5C-A1C7-0440-A04D-D4509127B83C}" srcOrd="0" destOrd="0" presId="urn:microsoft.com/office/officeart/2005/8/layout/cycle7"/>
    <dgm:cxn modelId="{02FB53BD-5201-174D-AF7B-9611533CE686}" type="presParOf" srcId="{42654BF2-D760-394C-8718-D5BC9F1655CC}" destId="{94186272-2EB5-914C-AF58-325BA436D325}" srcOrd="1" destOrd="0" presId="urn:microsoft.com/office/officeart/2005/8/layout/cycle7"/>
    <dgm:cxn modelId="{C69177AF-3F00-FE46-AC94-43506C030D1A}" type="presParOf" srcId="{94186272-2EB5-914C-AF58-325BA436D325}" destId="{F15DC1A0-CA95-F646-8F18-0BAE5F7818E5}" srcOrd="0" destOrd="0" presId="urn:microsoft.com/office/officeart/2005/8/layout/cycle7"/>
    <dgm:cxn modelId="{5204493A-47BF-CE4C-B455-8C6ECC2E7030}" type="presParOf" srcId="{42654BF2-D760-394C-8718-D5BC9F1655CC}" destId="{00D2CD5A-AF81-AA40-906B-BCF73717DD17}" srcOrd="2" destOrd="0" presId="urn:microsoft.com/office/officeart/2005/8/layout/cycle7"/>
    <dgm:cxn modelId="{2E24DD5E-205F-F944-B0FF-7E8C47E5AE9F}" type="presParOf" srcId="{42654BF2-D760-394C-8718-D5BC9F1655CC}" destId="{B6819F6B-746E-F74B-BC2C-0A3507EFBA51}" srcOrd="3" destOrd="0" presId="urn:microsoft.com/office/officeart/2005/8/layout/cycle7"/>
    <dgm:cxn modelId="{4C8C51B3-BDDF-A44B-99F8-33388C838C23}" type="presParOf" srcId="{B6819F6B-746E-F74B-BC2C-0A3507EFBA51}" destId="{F1BB8ED6-99EF-8248-ABE0-8DF916CBA534}" srcOrd="0" destOrd="0" presId="urn:microsoft.com/office/officeart/2005/8/layout/cycle7"/>
    <dgm:cxn modelId="{748B764A-D083-F746-89EF-50BC79F6ED00}" type="presParOf" srcId="{42654BF2-D760-394C-8718-D5BC9F1655CC}" destId="{31AA2CDD-4903-3A40-9BFB-495B3D2B91C9}" srcOrd="4" destOrd="0" presId="urn:microsoft.com/office/officeart/2005/8/layout/cycle7"/>
    <dgm:cxn modelId="{AFAC7A06-93C4-4C4A-A8F1-F8602F8E7B2E}" type="presParOf" srcId="{42654BF2-D760-394C-8718-D5BC9F1655CC}" destId="{4BCEFE59-A4EF-424E-B777-B525F35DD668}" srcOrd="5" destOrd="0" presId="urn:microsoft.com/office/officeart/2005/8/layout/cycle7"/>
    <dgm:cxn modelId="{F84B8189-40F9-8845-AECF-8E97DBC8AF07}" type="presParOf" srcId="{4BCEFE59-A4EF-424E-B777-B525F35DD668}" destId="{EA9B2BB7-8192-AB43-9948-D777065E7FA5}" srcOrd="0" destOrd="0" presId="urn:microsoft.com/office/officeart/2005/8/layout/cycle7"/>
    <dgm:cxn modelId="{63E60D89-C77A-6B42-BCE4-FDF700BF7F74}" type="presParOf" srcId="{42654BF2-D760-394C-8718-D5BC9F1655CC}" destId="{50BDB584-7F98-0E4F-968D-03ACB4D52F9F}" srcOrd="6" destOrd="0" presId="urn:microsoft.com/office/officeart/2005/8/layout/cycle7"/>
    <dgm:cxn modelId="{2518A6E4-7584-A54A-89E9-1901B9776D02}" type="presParOf" srcId="{42654BF2-D760-394C-8718-D5BC9F1655CC}" destId="{EAF63F61-49B4-CD41-8B6C-CB30096563D4}" srcOrd="7" destOrd="0" presId="urn:microsoft.com/office/officeart/2005/8/layout/cycle7"/>
    <dgm:cxn modelId="{1CC79DF0-400B-0C44-A8AE-2B9DE43810F1}" type="presParOf" srcId="{EAF63F61-49B4-CD41-8B6C-CB30096563D4}" destId="{D7B5002F-A458-E24C-A99D-CB8D3DC76FF5}" srcOrd="0" destOrd="0" presId="urn:microsoft.com/office/officeart/2005/8/layout/cycle7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B7A3AC2-C314-134A-8521-5DA085901948}" type="doc">
      <dgm:prSet loTypeId="urn:microsoft.com/office/officeart/2005/8/layout/cycle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29C001A-631A-1243-962D-92408BD58E47}">
      <dgm:prSet phldrT="[Text]" custT="1"/>
      <dgm:spPr/>
      <dgm:t>
        <a:bodyPr/>
        <a:lstStyle/>
        <a:p>
          <a:r>
            <a:rPr lang="el-GR" sz="1800" b="1"/>
            <a:t>ΔΙΑΦΗΜΙΖΟΜΕΝΟΣ</a:t>
          </a:r>
          <a:endParaRPr lang="en-US" sz="1800" b="1"/>
        </a:p>
      </dgm:t>
    </dgm:pt>
    <dgm:pt modelId="{51C2F5D1-3A15-6F45-93F1-1945C1BE3D8A}" type="parTrans" cxnId="{0966F944-EA79-E94E-ADE8-95695D30A989}">
      <dgm:prSet/>
      <dgm:spPr/>
      <dgm:t>
        <a:bodyPr/>
        <a:lstStyle/>
        <a:p>
          <a:endParaRPr lang="en-US"/>
        </a:p>
      </dgm:t>
    </dgm:pt>
    <dgm:pt modelId="{8F128FB0-E496-2D4C-B003-1CE215F0CB62}" type="sibTrans" cxnId="{0966F944-EA79-E94E-ADE8-95695D30A989}">
      <dgm:prSet/>
      <dgm:spPr/>
      <dgm:t>
        <a:bodyPr/>
        <a:lstStyle/>
        <a:p>
          <a:endParaRPr lang="en-US"/>
        </a:p>
      </dgm:t>
    </dgm:pt>
    <dgm:pt modelId="{4BEC9AD7-9F2C-D344-AE42-AC1B6C2883A4}">
      <dgm:prSet phldrT="[Text]" custT="1"/>
      <dgm:spPr/>
      <dgm:t>
        <a:bodyPr/>
        <a:lstStyle/>
        <a:p>
          <a:r>
            <a:rPr lang="el-GR" sz="1800" b="1"/>
            <a:t>ΕΚΔΟΤΕΣ/ΜΕΣΑ</a:t>
          </a:r>
          <a:endParaRPr lang="en-US" sz="1800" b="1"/>
        </a:p>
      </dgm:t>
    </dgm:pt>
    <dgm:pt modelId="{A53F1ADB-7237-894A-804C-0AD1CF1FAEC0}" type="parTrans" cxnId="{8C267E02-F9F3-4F42-BA78-AC50BD11C986}">
      <dgm:prSet/>
      <dgm:spPr/>
      <dgm:t>
        <a:bodyPr/>
        <a:lstStyle/>
        <a:p>
          <a:endParaRPr lang="en-US"/>
        </a:p>
      </dgm:t>
    </dgm:pt>
    <dgm:pt modelId="{BC6C142C-8E4A-D64F-ADC2-1B17624CFE16}" type="sibTrans" cxnId="{8C267E02-F9F3-4F42-BA78-AC50BD11C986}">
      <dgm:prSet/>
      <dgm:spPr/>
      <dgm:t>
        <a:bodyPr/>
        <a:lstStyle/>
        <a:p>
          <a:endParaRPr lang="en-US"/>
        </a:p>
      </dgm:t>
    </dgm:pt>
    <dgm:pt modelId="{1F5A060C-4AE0-9249-B9A4-9E36E4F0B098}">
      <dgm:prSet phldrT="[Text]" custT="1"/>
      <dgm:spPr/>
      <dgm:t>
        <a:bodyPr/>
        <a:lstStyle/>
        <a:p>
          <a:r>
            <a:rPr lang="el-GR" sz="1800" b="1"/>
            <a:t>ΔΙΑΦΗΜΙΣΤΙΚΗ ΕΤΑΙΡΕΙΑ</a:t>
          </a:r>
          <a:endParaRPr lang="en-US" sz="1800" b="1"/>
        </a:p>
      </dgm:t>
    </dgm:pt>
    <dgm:pt modelId="{0E03CFF4-4398-3D45-9F14-3F17EA91E6D0}" type="parTrans" cxnId="{9BBC5EE8-1AB5-AF42-8BBE-CE3D063A5DCC}">
      <dgm:prSet/>
      <dgm:spPr/>
      <dgm:t>
        <a:bodyPr/>
        <a:lstStyle/>
        <a:p>
          <a:endParaRPr lang="en-US"/>
        </a:p>
      </dgm:t>
    </dgm:pt>
    <dgm:pt modelId="{99C1590B-F36A-C840-A42C-AC692CC3D562}" type="sibTrans" cxnId="{9BBC5EE8-1AB5-AF42-8BBE-CE3D063A5DCC}">
      <dgm:prSet/>
      <dgm:spPr/>
      <dgm:t>
        <a:bodyPr/>
        <a:lstStyle/>
        <a:p>
          <a:endParaRPr lang="en-US"/>
        </a:p>
      </dgm:t>
    </dgm:pt>
    <dgm:pt modelId="{2F80725F-8888-CF4E-99B9-CBF5A7110B19}">
      <dgm:prSet phldrT="[Text]" custT="1"/>
      <dgm:spPr/>
      <dgm:t>
        <a:bodyPr/>
        <a:lstStyle/>
        <a:p>
          <a:r>
            <a:rPr lang="el-GR" sz="1800" b="1"/>
            <a:t>ΕΡΕΥΝΑ</a:t>
          </a:r>
          <a:endParaRPr lang="en-US" sz="1800" b="1"/>
        </a:p>
      </dgm:t>
    </dgm:pt>
    <dgm:pt modelId="{A54FC0E5-CBBC-1740-AB4D-E68D1801C04D}" type="parTrans" cxnId="{E6D0FEE3-650E-3642-8DEF-F420A2719C58}">
      <dgm:prSet/>
      <dgm:spPr/>
      <dgm:t>
        <a:bodyPr/>
        <a:lstStyle/>
        <a:p>
          <a:endParaRPr lang="en-US"/>
        </a:p>
      </dgm:t>
    </dgm:pt>
    <dgm:pt modelId="{92025DCF-29A1-534C-9992-B789D3C81C5E}" type="sibTrans" cxnId="{E6D0FEE3-650E-3642-8DEF-F420A2719C58}">
      <dgm:prSet/>
      <dgm:spPr/>
      <dgm:t>
        <a:bodyPr/>
        <a:lstStyle/>
        <a:p>
          <a:endParaRPr lang="en-US"/>
        </a:p>
      </dgm:t>
    </dgm:pt>
    <dgm:pt modelId="{2B3FEA57-A3C7-4540-860F-0B87E50CCB77}" type="pres">
      <dgm:prSet presAssocID="{8B7A3AC2-C314-134A-8521-5DA085901948}" presName="cycle" presStyleCnt="0">
        <dgm:presLayoutVars>
          <dgm:dir/>
          <dgm:resizeHandles val="exact"/>
        </dgm:presLayoutVars>
      </dgm:prSet>
      <dgm:spPr/>
    </dgm:pt>
    <dgm:pt modelId="{B45CFA34-5A46-1644-A396-9AEAB6E828BE}" type="pres">
      <dgm:prSet presAssocID="{329C001A-631A-1243-962D-92408BD58E47}" presName="dummy" presStyleCnt="0"/>
      <dgm:spPr/>
    </dgm:pt>
    <dgm:pt modelId="{3DB38C43-7B48-8E47-A3B0-BECCF3753BEE}" type="pres">
      <dgm:prSet presAssocID="{329C001A-631A-1243-962D-92408BD58E47}" presName="node" presStyleLbl="revTx" presStyleIdx="0" presStyleCnt="4" custFlipHor="1" custScaleX="173220">
        <dgm:presLayoutVars>
          <dgm:bulletEnabled val="1"/>
        </dgm:presLayoutVars>
      </dgm:prSet>
      <dgm:spPr/>
    </dgm:pt>
    <dgm:pt modelId="{18F4DCDD-14BE-7841-805C-A167E6792AA8}" type="pres">
      <dgm:prSet presAssocID="{8F128FB0-E496-2D4C-B003-1CE215F0CB62}" presName="sibTrans" presStyleLbl="node1" presStyleIdx="0" presStyleCnt="4"/>
      <dgm:spPr/>
    </dgm:pt>
    <dgm:pt modelId="{B0A90499-6701-FD48-AD9F-AEEEA02ED4EB}" type="pres">
      <dgm:prSet presAssocID="{4BEC9AD7-9F2C-D344-AE42-AC1B6C2883A4}" presName="dummy" presStyleCnt="0"/>
      <dgm:spPr/>
    </dgm:pt>
    <dgm:pt modelId="{87055700-3F82-4A49-911F-0F14A657216B}" type="pres">
      <dgm:prSet presAssocID="{4BEC9AD7-9F2C-D344-AE42-AC1B6C2883A4}" presName="node" presStyleLbl="revTx" presStyleIdx="1" presStyleCnt="4" custScaleX="154602" custScaleY="102332" custRadScaleRad="127027" custRadScaleInc="-38451">
        <dgm:presLayoutVars>
          <dgm:bulletEnabled val="1"/>
        </dgm:presLayoutVars>
      </dgm:prSet>
      <dgm:spPr/>
    </dgm:pt>
    <dgm:pt modelId="{B9A5F0EE-1760-EB40-9C2C-0B8A616DC97A}" type="pres">
      <dgm:prSet presAssocID="{BC6C142C-8E4A-D64F-ADC2-1B17624CFE16}" presName="sibTrans" presStyleLbl="node1" presStyleIdx="1" presStyleCnt="4"/>
      <dgm:spPr/>
    </dgm:pt>
    <dgm:pt modelId="{FB9C2ECA-FA7F-B44C-9237-F9A12A28D7AD}" type="pres">
      <dgm:prSet presAssocID="{1F5A060C-4AE0-9249-B9A4-9E36E4F0B098}" presName="dummy" presStyleCnt="0"/>
      <dgm:spPr/>
    </dgm:pt>
    <dgm:pt modelId="{682827FE-D58E-DD45-871E-23BC64E8C317}" type="pres">
      <dgm:prSet presAssocID="{1F5A060C-4AE0-9249-B9A4-9E36E4F0B098}" presName="node" presStyleLbl="revTx" presStyleIdx="2" presStyleCnt="4" custScaleX="157649">
        <dgm:presLayoutVars>
          <dgm:bulletEnabled val="1"/>
        </dgm:presLayoutVars>
      </dgm:prSet>
      <dgm:spPr/>
    </dgm:pt>
    <dgm:pt modelId="{85EDBC19-4600-634C-A6D3-CF9A4AD36466}" type="pres">
      <dgm:prSet presAssocID="{99C1590B-F36A-C840-A42C-AC692CC3D562}" presName="sibTrans" presStyleLbl="node1" presStyleIdx="2" presStyleCnt="4"/>
      <dgm:spPr/>
    </dgm:pt>
    <dgm:pt modelId="{AC8E8128-B84C-AC40-A019-9D6BD800336A}" type="pres">
      <dgm:prSet presAssocID="{2F80725F-8888-CF4E-99B9-CBF5A7110B19}" presName="dummy" presStyleCnt="0"/>
      <dgm:spPr/>
    </dgm:pt>
    <dgm:pt modelId="{F1986DDC-9B1B-534D-B630-7A47CACB9221}" type="pres">
      <dgm:prSet presAssocID="{2F80725F-8888-CF4E-99B9-CBF5A7110B19}" presName="node" presStyleLbl="revTx" presStyleIdx="3" presStyleCnt="4" custScaleX="88147" custScaleY="71038">
        <dgm:presLayoutVars>
          <dgm:bulletEnabled val="1"/>
        </dgm:presLayoutVars>
      </dgm:prSet>
      <dgm:spPr/>
    </dgm:pt>
    <dgm:pt modelId="{D5F6FC85-3F3C-524D-BFD8-F583F780433F}" type="pres">
      <dgm:prSet presAssocID="{92025DCF-29A1-534C-9992-B789D3C81C5E}" presName="sibTrans" presStyleLbl="node1" presStyleIdx="3" presStyleCnt="4"/>
      <dgm:spPr/>
    </dgm:pt>
  </dgm:ptLst>
  <dgm:cxnLst>
    <dgm:cxn modelId="{8C267E02-F9F3-4F42-BA78-AC50BD11C986}" srcId="{8B7A3AC2-C314-134A-8521-5DA085901948}" destId="{4BEC9AD7-9F2C-D344-AE42-AC1B6C2883A4}" srcOrd="1" destOrd="0" parTransId="{A53F1ADB-7237-894A-804C-0AD1CF1FAEC0}" sibTransId="{BC6C142C-8E4A-D64F-ADC2-1B17624CFE16}"/>
    <dgm:cxn modelId="{9CE7C927-6353-6F4F-BEA9-003732248300}" type="presOf" srcId="{92025DCF-29A1-534C-9992-B789D3C81C5E}" destId="{D5F6FC85-3F3C-524D-BFD8-F583F780433F}" srcOrd="0" destOrd="0" presId="urn:microsoft.com/office/officeart/2005/8/layout/cycle1"/>
    <dgm:cxn modelId="{0966F944-EA79-E94E-ADE8-95695D30A989}" srcId="{8B7A3AC2-C314-134A-8521-5DA085901948}" destId="{329C001A-631A-1243-962D-92408BD58E47}" srcOrd="0" destOrd="0" parTransId="{51C2F5D1-3A15-6F45-93F1-1945C1BE3D8A}" sibTransId="{8F128FB0-E496-2D4C-B003-1CE215F0CB62}"/>
    <dgm:cxn modelId="{8AD65774-4B9E-0F4D-9F65-148007B92F39}" type="presOf" srcId="{99C1590B-F36A-C840-A42C-AC692CC3D562}" destId="{85EDBC19-4600-634C-A6D3-CF9A4AD36466}" srcOrd="0" destOrd="0" presId="urn:microsoft.com/office/officeart/2005/8/layout/cycle1"/>
    <dgm:cxn modelId="{BD591E87-9D3D-CA47-9DB2-128340CAA1BA}" type="presOf" srcId="{8B7A3AC2-C314-134A-8521-5DA085901948}" destId="{2B3FEA57-A3C7-4540-860F-0B87E50CCB77}" srcOrd="0" destOrd="0" presId="urn:microsoft.com/office/officeart/2005/8/layout/cycle1"/>
    <dgm:cxn modelId="{1DEDA08B-E75A-3D45-B1C6-1BC8AB136801}" type="presOf" srcId="{BC6C142C-8E4A-D64F-ADC2-1B17624CFE16}" destId="{B9A5F0EE-1760-EB40-9C2C-0B8A616DC97A}" srcOrd="0" destOrd="0" presId="urn:microsoft.com/office/officeart/2005/8/layout/cycle1"/>
    <dgm:cxn modelId="{B6196F95-5AC3-9A41-A617-DD39DB5D807E}" type="presOf" srcId="{8F128FB0-E496-2D4C-B003-1CE215F0CB62}" destId="{18F4DCDD-14BE-7841-805C-A167E6792AA8}" srcOrd="0" destOrd="0" presId="urn:microsoft.com/office/officeart/2005/8/layout/cycle1"/>
    <dgm:cxn modelId="{F5285EA9-107D-1F4D-8A10-E25AE86DDB26}" type="presOf" srcId="{4BEC9AD7-9F2C-D344-AE42-AC1B6C2883A4}" destId="{87055700-3F82-4A49-911F-0F14A657216B}" srcOrd="0" destOrd="0" presId="urn:microsoft.com/office/officeart/2005/8/layout/cycle1"/>
    <dgm:cxn modelId="{926EFFB1-3851-4841-8747-BF3454F2AF76}" type="presOf" srcId="{1F5A060C-4AE0-9249-B9A4-9E36E4F0B098}" destId="{682827FE-D58E-DD45-871E-23BC64E8C317}" srcOrd="0" destOrd="0" presId="urn:microsoft.com/office/officeart/2005/8/layout/cycle1"/>
    <dgm:cxn modelId="{41244AB8-4184-B647-8762-5467014767A3}" type="presOf" srcId="{2F80725F-8888-CF4E-99B9-CBF5A7110B19}" destId="{F1986DDC-9B1B-534D-B630-7A47CACB9221}" srcOrd="0" destOrd="0" presId="urn:microsoft.com/office/officeart/2005/8/layout/cycle1"/>
    <dgm:cxn modelId="{80CB2DBB-ED8B-D64D-A687-AE5F685D3BFB}" type="presOf" srcId="{329C001A-631A-1243-962D-92408BD58E47}" destId="{3DB38C43-7B48-8E47-A3B0-BECCF3753BEE}" srcOrd="0" destOrd="0" presId="urn:microsoft.com/office/officeart/2005/8/layout/cycle1"/>
    <dgm:cxn modelId="{E6D0FEE3-650E-3642-8DEF-F420A2719C58}" srcId="{8B7A3AC2-C314-134A-8521-5DA085901948}" destId="{2F80725F-8888-CF4E-99B9-CBF5A7110B19}" srcOrd="3" destOrd="0" parTransId="{A54FC0E5-CBBC-1740-AB4D-E68D1801C04D}" sibTransId="{92025DCF-29A1-534C-9992-B789D3C81C5E}"/>
    <dgm:cxn modelId="{9BBC5EE8-1AB5-AF42-8BBE-CE3D063A5DCC}" srcId="{8B7A3AC2-C314-134A-8521-5DA085901948}" destId="{1F5A060C-4AE0-9249-B9A4-9E36E4F0B098}" srcOrd="2" destOrd="0" parTransId="{0E03CFF4-4398-3D45-9F14-3F17EA91E6D0}" sibTransId="{99C1590B-F36A-C840-A42C-AC692CC3D562}"/>
    <dgm:cxn modelId="{AD666C27-A51B-0F4A-BFAA-B34861FA1C27}" type="presParOf" srcId="{2B3FEA57-A3C7-4540-860F-0B87E50CCB77}" destId="{B45CFA34-5A46-1644-A396-9AEAB6E828BE}" srcOrd="0" destOrd="0" presId="urn:microsoft.com/office/officeart/2005/8/layout/cycle1"/>
    <dgm:cxn modelId="{1B7B3DEF-B90F-4143-9FB2-1B3DDDDB9C6F}" type="presParOf" srcId="{2B3FEA57-A3C7-4540-860F-0B87E50CCB77}" destId="{3DB38C43-7B48-8E47-A3B0-BECCF3753BEE}" srcOrd="1" destOrd="0" presId="urn:microsoft.com/office/officeart/2005/8/layout/cycle1"/>
    <dgm:cxn modelId="{A6AD158C-9C4E-FE42-A620-768AA7804523}" type="presParOf" srcId="{2B3FEA57-A3C7-4540-860F-0B87E50CCB77}" destId="{18F4DCDD-14BE-7841-805C-A167E6792AA8}" srcOrd="2" destOrd="0" presId="urn:microsoft.com/office/officeart/2005/8/layout/cycle1"/>
    <dgm:cxn modelId="{5750E575-76B4-EF42-9878-70ADD14692BB}" type="presParOf" srcId="{2B3FEA57-A3C7-4540-860F-0B87E50CCB77}" destId="{B0A90499-6701-FD48-AD9F-AEEEA02ED4EB}" srcOrd="3" destOrd="0" presId="urn:microsoft.com/office/officeart/2005/8/layout/cycle1"/>
    <dgm:cxn modelId="{4E7CD912-8D6A-4841-9AA0-A0585FA78201}" type="presParOf" srcId="{2B3FEA57-A3C7-4540-860F-0B87E50CCB77}" destId="{87055700-3F82-4A49-911F-0F14A657216B}" srcOrd="4" destOrd="0" presId="urn:microsoft.com/office/officeart/2005/8/layout/cycle1"/>
    <dgm:cxn modelId="{19363EFE-9D8F-CD48-8845-119409886007}" type="presParOf" srcId="{2B3FEA57-A3C7-4540-860F-0B87E50CCB77}" destId="{B9A5F0EE-1760-EB40-9C2C-0B8A616DC97A}" srcOrd="5" destOrd="0" presId="urn:microsoft.com/office/officeart/2005/8/layout/cycle1"/>
    <dgm:cxn modelId="{8FFA39E2-17D2-1247-9E9F-F030FACAB53E}" type="presParOf" srcId="{2B3FEA57-A3C7-4540-860F-0B87E50CCB77}" destId="{FB9C2ECA-FA7F-B44C-9237-F9A12A28D7AD}" srcOrd="6" destOrd="0" presId="urn:microsoft.com/office/officeart/2005/8/layout/cycle1"/>
    <dgm:cxn modelId="{814190B2-EAFE-2E4F-BB95-1EDAFDDF2B07}" type="presParOf" srcId="{2B3FEA57-A3C7-4540-860F-0B87E50CCB77}" destId="{682827FE-D58E-DD45-871E-23BC64E8C317}" srcOrd="7" destOrd="0" presId="urn:microsoft.com/office/officeart/2005/8/layout/cycle1"/>
    <dgm:cxn modelId="{5D2C9A0D-4360-8847-9C3A-FD7DC7A36991}" type="presParOf" srcId="{2B3FEA57-A3C7-4540-860F-0B87E50CCB77}" destId="{85EDBC19-4600-634C-A6D3-CF9A4AD36466}" srcOrd="8" destOrd="0" presId="urn:microsoft.com/office/officeart/2005/8/layout/cycle1"/>
    <dgm:cxn modelId="{BEF5122B-1BD1-4B46-907F-5EE96505ECDC}" type="presParOf" srcId="{2B3FEA57-A3C7-4540-860F-0B87E50CCB77}" destId="{AC8E8128-B84C-AC40-A019-9D6BD800336A}" srcOrd="9" destOrd="0" presId="urn:microsoft.com/office/officeart/2005/8/layout/cycle1"/>
    <dgm:cxn modelId="{5B30676F-AB9F-E84B-9B7F-5E61C1B77BA8}" type="presParOf" srcId="{2B3FEA57-A3C7-4540-860F-0B87E50CCB77}" destId="{F1986DDC-9B1B-534D-B630-7A47CACB9221}" srcOrd="10" destOrd="0" presId="urn:microsoft.com/office/officeart/2005/8/layout/cycle1"/>
    <dgm:cxn modelId="{1C84BA95-142A-5543-8D5D-6AE1332D3888}" type="presParOf" srcId="{2B3FEA57-A3C7-4540-860F-0B87E50CCB77}" destId="{D5F6FC85-3F3C-524D-BFD8-F583F780433F}" srcOrd="11" destOrd="0" presId="urn:microsoft.com/office/officeart/2005/8/layout/cycle1"/>
  </dgm:cxnLst>
  <dgm:bg>
    <a:solidFill>
      <a:schemeClr val="accent4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079B93-0A5F-C747-BDEE-E3FFE6914854}">
      <dsp:nvSpPr>
        <dsp:cNvPr id="0" name=""/>
        <dsp:cNvSpPr/>
      </dsp:nvSpPr>
      <dsp:spPr>
        <a:xfrm>
          <a:off x="0" y="28735"/>
          <a:ext cx="10515600" cy="110565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3600" b="1" kern="1200" dirty="0"/>
            <a:t>στην επικοινωνία</a:t>
          </a:r>
          <a:endParaRPr lang="en-US" sz="3600" b="1" kern="1200" dirty="0"/>
        </a:p>
      </dsp:txBody>
      <dsp:txXfrm>
        <a:off x="53973" y="82708"/>
        <a:ext cx="10407654" cy="997704"/>
      </dsp:txXfrm>
    </dsp:sp>
    <dsp:sp modelId="{33981FD6-0CD9-8D46-A2FC-49DEE64E3896}">
      <dsp:nvSpPr>
        <dsp:cNvPr id="0" name=""/>
        <dsp:cNvSpPr/>
      </dsp:nvSpPr>
      <dsp:spPr>
        <a:xfrm>
          <a:off x="0" y="1194865"/>
          <a:ext cx="10515600" cy="110565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3600" b="1" kern="1200" dirty="0"/>
            <a:t>τις δημόσιες σχέσεις </a:t>
          </a:r>
          <a:endParaRPr lang="en-US" sz="3600" b="1" kern="1200" dirty="0"/>
        </a:p>
      </dsp:txBody>
      <dsp:txXfrm>
        <a:off x="53973" y="1248838"/>
        <a:ext cx="10407654" cy="997704"/>
      </dsp:txXfrm>
    </dsp:sp>
    <dsp:sp modelId="{641EF611-F2A7-3D4E-AD41-068EF0FF6B2A}">
      <dsp:nvSpPr>
        <dsp:cNvPr id="0" name=""/>
        <dsp:cNvSpPr/>
      </dsp:nvSpPr>
      <dsp:spPr>
        <a:xfrm>
          <a:off x="0" y="2360995"/>
          <a:ext cx="10515600" cy="110565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800" b="1" kern="1200" dirty="0"/>
            <a:t>τον τρόπο οργάνωσης και διεξαγωγής μιας προεκλογικής εκστρατείας</a:t>
          </a:r>
          <a:r>
            <a:rPr lang="el-GR" sz="2700" b="1" kern="1200" dirty="0"/>
            <a:t>. </a:t>
          </a:r>
          <a:endParaRPr lang="en-US" sz="2700" b="1" kern="1200" dirty="0"/>
        </a:p>
      </dsp:txBody>
      <dsp:txXfrm>
        <a:off x="53973" y="2414968"/>
        <a:ext cx="10407654" cy="997704"/>
      </dsp:txXfrm>
    </dsp:sp>
    <dsp:sp modelId="{EAC62A41-9904-C34D-9B05-071BC910609A}">
      <dsp:nvSpPr>
        <dsp:cNvPr id="0" name=""/>
        <dsp:cNvSpPr/>
      </dsp:nvSpPr>
      <dsp:spPr>
        <a:xfrm>
          <a:off x="0" y="3527126"/>
          <a:ext cx="10515600" cy="110565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3600" b="1" kern="1200" dirty="0"/>
            <a:t>την χειραγώγηση της κοινής γνώμης</a:t>
          </a:r>
          <a:endParaRPr lang="en-US" sz="3600" b="1" kern="1200" dirty="0"/>
        </a:p>
      </dsp:txBody>
      <dsp:txXfrm>
        <a:off x="53973" y="3581099"/>
        <a:ext cx="10407654" cy="997704"/>
      </dsp:txXfrm>
    </dsp:sp>
    <dsp:sp modelId="{43F566F8-8156-7B4D-8BF1-F0CFE83BF8F8}">
      <dsp:nvSpPr>
        <dsp:cNvPr id="0" name=""/>
        <dsp:cNvSpPr/>
      </dsp:nvSpPr>
      <dsp:spPr>
        <a:xfrm>
          <a:off x="0" y="4693256"/>
          <a:ext cx="10515600" cy="110565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3600" b="1" kern="1200" dirty="0"/>
            <a:t>τη διαχείριση των </a:t>
          </a:r>
          <a:r>
            <a:rPr lang="en-US" sz="3600" b="1" kern="1200" dirty="0"/>
            <a:t>media.</a:t>
          </a:r>
        </a:p>
      </dsp:txBody>
      <dsp:txXfrm>
        <a:off x="53973" y="4747229"/>
        <a:ext cx="10407654" cy="99770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581F21-EABB-2F4B-980F-7B1FD4CA4933}">
      <dsp:nvSpPr>
        <dsp:cNvPr id="0" name=""/>
        <dsp:cNvSpPr/>
      </dsp:nvSpPr>
      <dsp:spPr>
        <a:xfrm>
          <a:off x="4140697" y="1737736"/>
          <a:ext cx="2134062" cy="2134062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F8E25A53-06C3-4B49-AEB8-ABC841AA05F0}">
      <dsp:nvSpPr>
        <dsp:cNvPr id="0" name=""/>
        <dsp:cNvSpPr/>
      </dsp:nvSpPr>
      <dsp:spPr>
        <a:xfrm>
          <a:off x="3969972" y="0"/>
          <a:ext cx="2475511" cy="1432870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100" kern="1200"/>
        </a:p>
      </dsp:txBody>
      <dsp:txXfrm>
        <a:off x="3969972" y="0"/>
        <a:ext cx="2475511" cy="1432870"/>
      </dsp:txXfrm>
    </dsp:sp>
    <dsp:sp modelId="{E3BB6517-8111-D74D-A9B1-8E8B37C2DCAA}">
      <dsp:nvSpPr>
        <dsp:cNvPr id="0" name=""/>
        <dsp:cNvSpPr/>
      </dsp:nvSpPr>
      <dsp:spPr>
        <a:xfrm>
          <a:off x="4952494" y="2327347"/>
          <a:ext cx="2134062" cy="2134062"/>
        </a:xfrm>
        <a:prstGeom prst="ellipse">
          <a:avLst/>
        </a:prstGeom>
        <a:solidFill>
          <a:schemeClr val="accent3">
            <a:alpha val="50000"/>
            <a:hueOff val="677650"/>
            <a:satOff val="25000"/>
            <a:lumOff val="-36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F1E407AC-B769-2445-9156-F7C85071401D}">
      <dsp:nvSpPr>
        <dsp:cNvPr id="0" name=""/>
        <dsp:cNvSpPr/>
      </dsp:nvSpPr>
      <dsp:spPr>
        <a:xfrm>
          <a:off x="6421413" y="1198734"/>
          <a:ext cx="3889452" cy="2937686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800" b="1" kern="1200" dirty="0"/>
            <a:t>το σχεδιασμό του πολιτικού προϊόντος</a:t>
          </a:r>
          <a:endParaRPr lang="en-US" sz="2800" b="1" kern="1200" dirty="0"/>
        </a:p>
      </dsp:txBody>
      <dsp:txXfrm>
        <a:off x="6421413" y="1198734"/>
        <a:ext cx="3889452" cy="2937686"/>
      </dsp:txXfrm>
    </dsp:sp>
    <dsp:sp modelId="{A19AAEBB-955C-8E42-A2A2-10C8B3BF9DFF}">
      <dsp:nvSpPr>
        <dsp:cNvPr id="0" name=""/>
        <dsp:cNvSpPr/>
      </dsp:nvSpPr>
      <dsp:spPr>
        <a:xfrm>
          <a:off x="4642628" y="3282187"/>
          <a:ext cx="2134062" cy="2134062"/>
        </a:xfrm>
        <a:prstGeom prst="ellipse">
          <a:avLst/>
        </a:prstGeom>
        <a:solidFill>
          <a:schemeClr val="accent3">
            <a:alpha val="50000"/>
            <a:hueOff val="1355300"/>
            <a:satOff val="50000"/>
            <a:lumOff val="-7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5E097511-7E75-5E44-829B-6321118BCE25}">
      <dsp:nvSpPr>
        <dsp:cNvPr id="0" name=""/>
        <dsp:cNvSpPr/>
      </dsp:nvSpPr>
      <dsp:spPr>
        <a:xfrm>
          <a:off x="5836803" y="4542503"/>
          <a:ext cx="4375772" cy="1554816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3100" b="1" kern="1200" dirty="0"/>
            <a:t>τον τρόπο συμπεριφοράς των πολιτικών και των κομμάτων</a:t>
          </a:r>
          <a:endParaRPr lang="en-US" sz="3100" b="1" kern="1200" dirty="0"/>
        </a:p>
      </dsp:txBody>
      <dsp:txXfrm>
        <a:off x="5836803" y="4542503"/>
        <a:ext cx="4375772" cy="1554816"/>
      </dsp:txXfrm>
    </dsp:sp>
    <dsp:sp modelId="{DAC6A316-2B0D-CF48-8D42-F4280C0BA666}">
      <dsp:nvSpPr>
        <dsp:cNvPr id="0" name=""/>
        <dsp:cNvSpPr/>
      </dsp:nvSpPr>
      <dsp:spPr>
        <a:xfrm>
          <a:off x="3638766" y="3282187"/>
          <a:ext cx="2134062" cy="2134062"/>
        </a:xfrm>
        <a:prstGeom prst="ellipse">
          <a:avLst/>
        </a:prstGeom>
        <a:solidFill>
          <a:schemeClr val="accent3">
            <a:alpha val="50000"/>
            <a:hueOff val="2032949"/>
            <a:satOff val="75000"/>
            <a:lumOff val="-1102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10143BF5-B0A3-3843-A8B5-BBF834672C82}">
      <dsp:nvSpPr>
        <dsp:cNvPr id="0" name=""/>
        <dsp:cNvSpPr/>
      </dsp:nvSpPr>
      <dsp:spPr>
        <a:xfrm>
          <a:off x="204733" y="4542503"/>
          <a:ext cx="4372066" cy="1554816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800" b="1" kern="1200" dirty="0"/>
            <a:t>το προϊόν που προσφέρουν οι πολιτικοί στους πολίτες</a:t>
          </a:r>
          <a:endParaRPr lang="en-US" sz="2800" b="1" kern="1200" dirty="0"/>
        </a:p>
      </dsp:txBody>
      <dsp:txXfrm>
        <a:off x="204733" y="4542503"/>
        <a:ext cx="4372066" cy="1554816"/>
      </dsp:txXfrm>
    </dsp:sp>
    <dsp:sp modelId="{6E2B87F8-AC77-1E4D-A731-DBBCBFF666BE}">
      <dsp:nvSpPr>
        <dsp:cNvPr id="0" name=""/>
        <dsp:cNvSpPr/>
      </dsp:nvSpPr>
      <dsp:spPr>
        <a:xfrm>
          <a:off x="3328900" y="2327347"/>
          <a:ext cx="2134062" cy="2134062"/>
        </a:xfrm>
        <a:prstGeom prst="ellipse">
          <a:avLst/>
        </a:prstGeom>
        <a:solidFill>
          <a:schemeClr val="accent3">
            <a:alpha val="50000"/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48977C66-31B4-8A42-A674-8C5F450E0196}">
      <dsp:nvSpPr>
        <dsp:cNvPr id="0" name=""/>
        <dsp:cNvSpPr/>
      </dsp:nvSpPr>
      <dsp:spPr>
        <a:xfrm>
          <a:off x="327809" y="1186117"/>
          <a:ext cx="3443015" cy="2962920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800" b="1" kern="1200" dirty="0"/>
            <a:t>στο κατά πόσο αυτό ανταποκρίνεται στις επιθυμίες των πολιτών</a:t>
          </a:r>
          <a:endParaRPr lang="en-US" sz="2800" b="1" kern="1200" dirty="0"/>
        </a:p>
      </dsp:txBody>
      <dsp:txXfrm>
        <a:off x="327809" y="1186117"/>
        <a:ext cx="3443015" cy="296292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ACA5F0-23DE-2848-ADF9-EA00F95E80D0}">
      <dsp:nvSpPr>
        <dsp:cNvPr id="0" name=""/>
        <dsp:cNvSpPr/>
      </dsp:nvSpPr>
      <dsp:spPr>
        <a:xfrm rot="5400000">
          <a:off x="2527335" y="1429494"/>
          <a:ext cx="1264264" cy="1439320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347E38-E0BD-1D43-8A87-C6844DCE7B05}">
      <dsp:nvSpPr>
        <dsp:cNvPr id="0" name=""/>
        <dsp:cNvSpPr/>
      </dsp:nvSpPr>
      <dsp:spPr>
        <a:xfrm>
          <a:off x="16144" y="28031"/>
          <a:ext cx="6480751" cy="1489724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400" kern="1200" dirty="0"/>
            <a:t>Στην πολιτική, εκτός από το προφανές, δηλαδή την εκλογή ή την επανεκλογή των πολιτικών ή των πολιτικών κομμάτων, υπάρχουν </a:t>
          </a:r>
          <a:r>
            <a:rPr lang="el-GR" sz="2400" b="1" kern="1200" dirty="0"/>
            <a:t>ορισμένοι επιπρόσθετοι στόχοι:</a:t>
          </a:r>
          <a:endParaRPr lang="en-US" sz="2400" kern="1200" dirty="0"/>
        </a:p>
      </dsp:txBody>
      <dsp:txXfrm>
        <a:off x="88879" y="100766"/>
        <a:ext cx="6335281" cy="1344254"/>
      </dsp:txXfrm>
    </dsp:sp>
    <dsp:sp modelId="{8578187D-E5C5-504B-B8B3-FD970C7EC347}">
      <dsp:nvSpPr>
        <dsp:cNvPr id="0" name=""/>
        <dsp:cNvSpPr/>
      </dsp:nvSpPr>
      <dsp:spPr>
        <a:xfrm>
          <a:off x="4320658" y="170111"/>
          <a:ext cx="1547905" cy="12040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C1BB33-F15D-7742-971D-CF74B9683E69}">
      <dsp:nvSpPr>
        <dsp:cNvPr id="0" name=""/>
        <dsp:cNvSpPr/>
      </dsp:nvSpPr>
      <dsp:spPr>
        <a:xfrm rot="5400000">
          <a:off x="5558743" y="3102946"/>
          <a:ext cx="1264264" cy="1439320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6A9F53-F2D2-334D-BE32-E165D34088C5}">
      <dsp:nvSpPr>
        <dsp:cNvPr id="0" name=""/>
        <dsp:cNvSpPr/>
      </dsp:nvSpPr>
      <dsp:spPr>
        <a:xfrm>
          <a:off x="3126905" y="1701484"/>
          <a:ext cx="6322046" cy="1489724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3200" b="1" kern="1200" dirty="0"/>
            <a:t>να περάσουν μια συγκεκριμένη ιδεολογία </a:t>
          </a:r>
          <a:endParaRPr lang="en-US" sz="3200" b="1" kern="1200" dirty="0"/>
        </a:p>
      </dsp:txBody>
      <dsp:txXfrm>
        <a:off x="3199640" y="1774219"/>
        <a:ext cx="6176576" cy="1344254"/>
      </dsp:txXfrm>
    </dsp:sp>
    <dsp:sp modelId="{DC966419-81A2-F141-B866-F436985682A5}">
      <dsp:nvSpPr>
        <dsp:cNvPr id="0" name=""/>
        <dsp:cNvSpPr/>
      </dsp:nvSpPr>
      <dsp:spPr>
        <a:xfrm>
          <a:off x="7352066" y="1843563"/>
          <a:ext cx="1547905" cy="12040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71E8E8-DDBB-3B4C-B9CA-A8273215F14B}">
      <dsp:nvSpPr>
        <dsp:cNvPr id="0" name=""/>
        <dsp:cNvSpPr/>
      </dsp:nvSpPr>
      <dsp:spPr>
        <a:xfrm>
          <a:off x="6237666" y="3374936"/>
          <a:ext cx="4261789" cy="1489724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400" b="1" kern="1200" dirty="0"/>
            <a:t>να αλλάξουν τη θεματολογία των ΜΜΕ (</a:t>
          </a:r>
          <a:r>
            <a:rPr lang="en-US" sz="2400" b="1" kern="1200" dirty="0"/>
            <a:t>changing agenda setting</a:t>
          </a:r>
          <a:r>
            <a:rPr lang="el-GR" sz="2400" b="1" kern="1200" dirty="0"/>
            <a:t>) και της δημόσιας σφαίρας</a:t>
          </a:r>
          <a:endParaRPr lang="en-US" sz="2400" b="1" kern="1200" dirty="0"/>
        </a:p>
      </dsp:txBody>
      <dsp:txXfrm>
        <a:off x="6310401" y="3447671"/>
        <a:ext cx="4116319" cy="134425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55AD5C-A1C7-0440-A04D-D4509127B83C}">
      <dsp:nvSpPr>
        <dsp:cNvPr id="0" name=""/>
        <dsp:cNvSpPr/>
      </dsp:nvSpPr>
      <dsp:spPr>
        <a:xfrm>
          <a:off x="2563880" y="-123241"/>
          <a:ext cx="5397675" cy="17351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900" b="1" kern="1200" dirty="0"/>
            <a:t>να κερδίσουν την υποστήριξη νέων τμημάτων της πολιτικής αγοράς</a:t>
          </a:r>
          <a:endParaRPr lang="en-US" sz="2900" b="1" kern="1200" dirty="0"/>
        </a:p>
      </dsp:txBody>
      <dsp:txXfrm>
        <a:off x="2614700" y="-72421"/>
        <a:ext cx="5296035" cy="1633486"/>
      </dsp:txXfrm>
    </dsp:sp>
    <dsp:sp modelId="{94186272-2EB5-914C-AF58-325BA436D325}">
      <dsp:nvSpPr>
        <dsp:cNvPr id="0" name=""/>
        <dsp:cNvSpPr/>
      </dsp:nvSpPr>
      <dsp:spPr>
        <a:xfrm rot="2700000">
          <a:off x="6071904" y="1839704"/>
          <a:ext cx="1005494" cy="433101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>
        <a:off x="6201834" y="1926324"/>
        <a:ext cx="745634" cy="259861"/>
      </dsp:txXfrm>
    </dsp:sp>
    <dsp:sp modelId="{00D2CD5A-AF81-AA40-906B-BCF73717DD17}">
      <dsp:nvSpPr>
        <dsp:cNvPr id="0" name=""/>
        <dsp:cNvSpPr/>
      </dsp:nvSpPr>
      <dsp:spPr>
        <a:xfrm>
          <a:off x="5594466" y="2500625"/>
          <a:ext cx="4086543" cy="123743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900" b="1" kern="1200" dirty="0"/>
            <a:t>να συμμετέχουν σε κυβέρνηση συνεργασίας</a:t>
          </a:r>
          <a:endParaRPr lang="en-US" sz="2900" b="1" kern="1200" dirty="0"/>
        </a:p>
      </dsp:txBody>
      <dsp:txXfrm>
        <a:off x="5630709" y="2536868"/>
        <a:ext cx="4014057" cy="1164945"/>
      </dsp:txXfrm>
    </dsp:sp>
    <dsp:sp modelId="{B6819F6B-746E-F74B-BC2C-0A3507EFBA51}">
      <dsp:nvSpPr>
        <dsp:cNvPr id="0" name=""/>
        <dsp:cNvSpPr/>
      </dsp:nvSpPr>
      <dsp:spPr>
        <a:xfrm rot="8100000">
          <a:off x="5947480" y="4090299"/>
          <a:ext cx="1005494" cy="433101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 rot="10800000">
        <a:off x="6077410" y="4176919"/>
        <a:ext cx="745634" cy="259861"/>
      </dsp:txXfrm>
    </dsp:sp>
    <dsp:sp modelId="{31AA2CDD-4903-3A40-9BFB-495B3D2B91C9}">
      <dsp:nvSpPr>
        <dsp:cNvPr id="0" name=""/>
        <dsp:cNvSpPr/>
      </dsp:nvSpPr>
      <dsp:spPr>
        <a:xfrm>
          <a:off x="2361746" y="4875643"/>
          <a:ext cx="5801944" cy="123743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900" b="1" kern="1200" dirty="0"/>
            <a:t>να κερδίσουν τον έλεγχο της Κυβέρνησης και </a:t>
          </a:r>
          <a:endParaRPr lang="en-US" sz="2900" b="1" kern="1200" dirty="0"/>
        </a:p>
      </dsp:txBody>
      <dsp:txXfrm>
        <a:off x="2397989" y="4911886"/>
        <a:ext cx="5729458" cy="1164945"/>
      </dsp:txXfrm>
    </dsp:sp>
    <dsp:sp modelId="{4BCEFE59-A4EF-424E-B777-B525F35DD668}">
      <dsp:nvSpPr>
        <dsp:cNvPr id="0" name=""/>
        <dsp:cNvSpPr/>
      </dsp:nvSpPr>
      <dsp:spPr>
        <a:xfrm rot="13500000">
          <a:off x="3572462" y="4090299"/>
          <a:ext cx="1005494" cy="433101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 rot="10800000">
        <a:off x="3702392" y="4176919"/>
        <a:ext cx="745634" cy="259861"/>
      </dsp:txXfrm>
    </dsp:sp>
    <dsp:sp modelId="{50BDB584-7F98-0E4F-968D-03ACB4D52F9F}">
      <dsp:nvSpPr>
        <dsp:cNvPr id="0" name=""/>
        <dsp:cNvSpPr/>
      </dsp:nvSpPr>
      <dsp:spPr>
        <a:xfrm>
          <a:off x="834590" y="2500625"/>
          <a:ext cx="4106218" cy="123743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900" b="1" kern="1200" dirty="0"/>
            <a:t>να κάνουν τον κόσμο καλύτερο…</a:t>
          </a:r>
          <a:endParaRPr lang="en-US" sz="2900" b="1" kern="1200" dirty="0"/>
        </a:p>
      </dsp:txBody>
      <dsp:txXfrm>
        <a:off x="870833" y="2536868"/>
        <a:ext cx="4033732" cy="1164945"/>
      </dsp:txXfrm>
    </dsp:sp>
    <dsp:sp modelId="{EAF63F61-49B4-CD41-8B6C-CB30096563D4}">
      <dsp:nvSpPr>
        <dsp:cNvPr id="0" name=""/>
        <dsp:cNvSpPr/>
      </dsp:nvSpPr>
      <dsp:spPr>
        <a:xfrm rot="18900000">
          <a:off x="3448038" y="1839704"/>
          <a:ext cx="1005494" cy="433101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>
        <a:off x="3577968" y="1926324"/>
        <a:ext cx="745634" cy="25986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B38C43-7B48-8E47-A3B0-BECCF3753BEE}">
      <dsp:nvSpPr>
        <dsp:cNvPr id="0" name=""/>
        <dsp:cNvSpPr/>
      </dsp:nvSpPr>
      <dsp:spPr>
        <a:xfrm flipH="1">
          <a:off x="5172923" y="96281"/>
          <a:ext cx="2668230" cy="15403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800" b="1" kern="1200"/>
            <a:t>ΔΙΑΦΗΜΙΖΟΜΕΝΟΣ</a:t>
          </a:r>
          <a:endParaRPr lang="en-US" sz="1800" b="1" kern="1200"/>
        </a:p>
      </dsp:txBody>
      <dsp:txXfrm>
        <a:off x="5172923" y="96281"/>
        <a:ext cx="2668230" cy="1540371"/>
      </dsp:txXfrm>
    </dsp:sp>
    <dsp:sp modelId="{18F4DCDD-14BE-7841-805C-A167E6792AA8}">
      <dsp:nvSpPr>
        <dsp:cNvPr id="0" name=""/>
        <dsp:cNvSpPr/>
      </dsp:nvSpPr>
      <dsp:spPr>
        <a:xfrm>
          <a:off x="3484410" y="770335"/>
          <a:ext cx="4353789" cy="4353789"/>
        </a:xfrm>
        <a:prstGeom prst="circularArrow">
          <a:avLst>
            <a:gd name="adj1" fmla="val 6899"/>
            <a:gd name="adj2" fmla="val 465117"/>
            <a:gd name="adj3" fmla="val 20645242"/>
            <a:gd name="adj4" fmla="val 18896387"/>
            <a:gd name="adj5" fmla="val 8049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055700-3F82-4A49-911F-0F14A657216B}">
      <dsp:nvSpPr>
        <dsp:cNvPr id="0" name=""/>
        <dsp:cNvSpPr/>
      </dsp:nvSpPr>
      <dsp:spPr>
        <a:xfrm>
          <a:off x="5969125" y="2684411"/>
          <a:ext cx="2381444" cy="15762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800" b="1" kern="1200"/>
            <a:t>ΕΚΔΟΤΕΣ/ΜΕΣΑ</a:t>
          </a:r>
          <a:endParaRPr lang="en-US" sz="1800" b="1" kern="1200"/>
        </a:p>
      </dsp:txBody>
      <dsp:txXfrm>
        <a:off x="5969125" y="2684411"/>
        <a:ext cx="2381444" cy="1576292"/>
      </dsp:txXfrm>
    </dsp:sp>
    <dsp:sp modelId="{B9A5F0EE-1760-EB40-9C2C-0B8A616DC97A}">
      <dsp:nvSpPr>
        <dsp:cNvPr id="0" name=""/>
        <dsp:cNvSpPr/>
      </dsp:nvSpPr>
      <dsp:spPr>
        <a:xfrm>
          <a:off x="3859896" y="249162"/>
          <a:ext cx="4353789" cy="4353789"/>
        </a:xfrm>
        <a:prstGeom prst="circularArrow">
          <a:avLst>
            <a:gd name="adj1" fmla="val 6899"/>
            <a:gd name="adj2" fmla="val 465117"/>
            <a:gd name="adj3" fmla="val 6752535"/>
            <a:gd name="adj4" fmla="val 4935930"/>
            <a:gd name="adj5" fmla="val 8049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2827FE-D58E-DD45-871E-23BC64E8C317}">
      <dsp:nvSpPr>
        <dsp:cNvPr id="0" name=""/>
        <dsp:cNvSpPr/>
      </dsp:nvSpPr>
      <dsp:spPr>
        <a:xfrm>
          <a:off x="2674445" y="2714685"/>
          <a:ext cx="2428379" cy="15403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800" b="1" kern="1200"/>
            <a:t>ΔΙΑΦΗΜΙΣΤΙΚΗ ΕΤΑΙΡΕΙΑ</a:t>
          </a:r>
          <a:endParaRPr lang="en-US" sz="1800" b="1" kern="1200"/>
        </a:p>
      </dsp:txBody>
      <dsp:txXfrm>
        <a:off x="2674445" y="2714685"/>
        <a:ext cx="2428379" cy="1540371"/>
      </dsp:txXfrm>
    </dsp:sp>
    <dsp:sp modelId="{85EDBC19-4600-634C-A6D3-CF9A4AD36466}">
      <dsp:nvSpPr>
        <dsp:cNvPr id="0" name=""/>
        <dsp:cNvSpPr/>
      </dsp:nvSpPr>
      <dsp:spPr>
        <a:xfrm>
          <a:off x="3020942" y="-1225"/>
          <a:ext cx="4353789" cy="4353789"/>
        </a:xfrm>
        <a:prstGeom prst="circularArrow">
          <a:avLst>
            <a:gd name="adj1" fmla="val 6899"/>
            <a:gd name="adj2" fmla="val 465117"/>
            <a:gd name="adj3" fmla="val 11793214"/>
            <a:gd name="adj4" fmla="val 9784479"/>
            <a:gd name="adj5" fmla="val 8049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986DDC-9B1B-534D-B630-7A47CACB9221}">
      <dsp:nvSpPr>
        <dsp:cNvPr id="0" name=""/>
        <dsp:cNvSpPr/>
      </dsp:nvSpPr>
      <dsp:spPr>
        <a:xfrm>
          <a:off x="3209739" y="319342"/>
          <a:ext cx="1357790" cy="10942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800" b="1" kern="1200"/>
            <a:t>ΕΡΕΥΝΑ</a:t>
          </a:r>
          <a:endParaRPr lang="en-US" sz="1800" b="1" kern="1200"/>
        </a:p>
      </dsp:txBody>
      <dsp:txXfrm>
        <a:off x="3209739" y="319342"/>
        <a:ext cx="1357790" cy="1094248"/>
      </dsp:txXfrm>
    </dsp:sp>
    <dsp:sp modelId="{D5F6FC85-3F3C-524D-BFD8-F583F780433F}">
      <dsp:nvSpPr>
        <dsp:cNvPr id="0" name=""/>
        <dsp:cNvSpPr/>
      </dsp:nvSpPr>
      <dsp:spPr>
        <a:xfrm>
          <a:off x="3020942" y="-1225"/>
          <a:ext cx="4353789" cy="4353789"/>
        </a:xfrm>
        <a:prstGeom prst="circularArrow">
          <a:avLst>
            <a:gd name="adj1" fmla="val 6899"/>
            <a:gd name="adj2" fmla="val 465117"/>
            <a:gd name="adj3" fmla="val 15688624"/>
            <a:gd name="adj4" fmla="val 15005809"/>
            <a:gd name="adj5" fmla="val 8049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8B34F3-91B9-C744-8678-E16EBD5EAD60}" type="datetimeFigureOut">
              <a:rPr lang="en-US" smtClean="0"/>
              <a:t>5/20/24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B849A5-7BFC-DE44-AB69-4A89D29E1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0913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628419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810772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696845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3F01FA-9763-3D4A-9504-4FBE541A73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26EB97C-75E7-F142-9085-9CEFDB51B8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C08596-9368-3E4A-9AF4-CB034C9E39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1DF2F-EFF2-2543-977A-2BA942812D33}" type="datetimeFigureOut">
              <a:rPr lang="en-US" smtClean="0"/>
              <a:t>5/20/24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F10679-ECDA-CC46-B3D3-AFC779A27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261429-3E05-C14F-9796-A3E64C86B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E4DC9-5ED5-6F44-960B-FC203CEE9E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9777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5B52FA-369B-9D4F-8A74-92B39DC7D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11E9CA1-59F0-CA4E-9F97-067C8EB541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919A30-1C3E-724F-A1F7-1785F1F08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1DF2F-EFF2-2543-977A-2BA942812D33}" type="datetimeFigureOut">
              <a:rPr lang="en-US" smtClean="0"/>
              <a:t>5/20/24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742E3A-9C49-5445-A9E6-314355ABCD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52C044-5D91-D248-988B-8C97C4273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E4DC9-5ED5-6F44-960B-FC203CEE9E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8845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3465012-A5D4-2A43-9E67-66F28586AD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DA6BB97-5873-DD42-8439-7A415FF8BF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D430F3-E515-3E44-9937-AD441B50F9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1DF2F-EFF2-2543-977A-2BA942812D33}" type="datetimeFigureOut">
              <a:rPr lang="en-US" smtClean="0"/>
              <a:t>5/20/24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8E774D-0240-6A40-8FF5-9A669DCFAA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95C6BE-85F4-A940-8930-CCE2D91CA7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E4DC9-5ED5-6F44-960B-FC203CEE9E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2571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5B99A7-3F25-EB41-A22B-8202A15B2D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92116A-EE91-8048-AA40-F9107073FF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88CC03-DF53-C846-91CF-800CC8EC2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1DF2F-EFF2-2543-977A-2BA942812D33}" type="datetimeFigureOut">
              <a:rPr lang="en-US" smtClean="0"/>
              <a:t>5/20/24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EED66A-783C-E046-8E44-52E6C1D4B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8AF4DB-DF3C-4D42-9437-C16675CFD6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E4DC9-5ED5-6F44-960B-FC203CEE9E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0103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6B4B6D-F21B-5B4F-A944-2AC6C3BAFA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0D9AFB-BC3C-B841-9EF0-C9AA3DDCAD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D94717-28DC-0147-9CE5-D671AF56B6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1DF2F-EFF2-2543-977A-2BA942812D33}" type="datetimeFigureOut">
              <a:rPr lang="en-US" smtClean="0"/>
              <a:t>5/20/24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FAC168-DC2B-4D41-B6B2-2AA240514F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463D66-8304-EF42-B702-979F70AFF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E4DC9-5ED5-6F44-960B-FC203CEE9E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8768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BA777F-F339-4B42-9377-A7B1DAF360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016C8C-B52C-E54E-9EC3-1CFB5601F0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5F2671-683E-F545-B170-3E91016409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CB5154-4C74-F544-9C56-5C891F7AFC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1DF2F-EFF2-2543-977A-2BA942812D33}" type="datetimeFigureOut">
              <a:rPr lang="en-US" smtClean="0"/>
              <a:t>5/20/24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1270BA-3617-8647-8304-2B86709D9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EB9AFA-48D7-B84D-8397-3FA696ADD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E4DC9-5ED5-6F44-960B-FC203CEE9E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9399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171401-8E1B-384A-A3DD-00A14A9131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9BACC4-F742-A547-BA1B-F31B326FA5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35E397-4D5C-E04F-84BE-62C8CE59F5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CF14B43-600B-E441-95FC-0DBDFF40B7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6ADA22E-7675-564C-918E-3459AA170DC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90EA9EF-1C1C-A540-9533-DBF1843BB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1DF2F-EFF2-2543-977A-2BA942812D33}" type="datetimeFigureOut">
              <a:rPr lang="en-US" smtClean="0"/>
              <a:t>5/20/24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59589ED-F05D-3843-916F-88E9CD1382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5C25E88-7BA4-C24F-BC28-0C2B1F8FB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E4DC9-5ED5-6F44-960B-FC203CEE9E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141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87AAD7-2DD8-1748-99D5-174F97DD5C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D5D94E-72CB-F548-9F95-A29E2AF0FF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1DF2F-EFF2-2543-977A-2BA942812D33}" type="datetimeFigureOut">
              <a:rPr lang="en-US" smtClean="0"/>
              <a:t>5/20/24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A04ECE5-E7FD-724E-BD42-B679A4BE32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2BB3FE-EFE9-3943-B13F-EBCFE63578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E4DC9-5ED5-6F44-960B-FC203CEE9E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5325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9700AD3-A65A-B040-8661-06E72A78F9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1DF2F-EFF2-2543-977A-2BA942812D33}" type="datetimeFigureOut">
              <a:rPr lang="en-US" smtClean="0"/>
              <a:t>5/20/24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009281E-356E-6046-8DC2-B4B6072814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F21BF5-A4A4-EA41-9318-390AF4F26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E4DC9-5ED5-6F44-960B-FC203CEE9E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546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FB47CE-18CE-E84E-9AF5-7851406D99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EFA237-DD3B-9E4A-89AA-11E1C789FB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4468D7-5F42-3345-8FAE-24E5CAD66D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BAA796-9992-7E4E-AC58-8F699025FC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1DF2F-EFF2-2543-977A-2BA942812D33}" type="datetimeFigureOut">
              <a:rPr lang="en-US" smtClean="0"/>
              <a:t>5/20/24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C99AAC-9CC9-5443-ADCF-E21A8588B0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D5B996-59D9-AF48-A81F-3E74D317BF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E4DC9-5ED5-6F44-960B-FC203CEE9E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817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ED2850-071E-2545-A5A1-C70CB57445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642A64B-2168-1542-BD0A-786E1F8927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C85F2D-8365-0745-AEDD-6A522F0CAC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F3A49E-856A-4A49-80D8-D50395C297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1DF2F-EFF2-2543-977A-2BA942812D33}" type="datetimeFigureOut">
              <a:rPr lang="en-US" smtClean="0"/>
              <a:t>5/20/24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BF3264-91DC-2649-A223-0BC2201A89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769E85-7471-3A41-BFE7-087EFEC43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E4DC9-5ED5-6F44-960B-FC203CEE9E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479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E05DB38-4A4B-654B-8E7F-F5A3865A6A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30E984-C4E0-F74E-B8F3-A0A1B3B55C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6F9055-9F00-FA41-B67E-86F61F6E38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A1DF2F-EFF2-2543-977A-2BA942812D33}" type="datetimeFigureOut">
              <a:rPr lang="en-US" smtClean="0"/>
              <a:t>5/20/24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2643F7-6BA4-5646-BBB1-2DA4CC15DC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60284B-C172-2A40-AE65-A0F818F4BD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2E4DC9-5ED5-6F44-960B-FC203CEE9E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934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anastavropoulos@gmail.com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g"/><Relationship Id="rId5" Type="http://schemas.openxmlformats.org/officeDocument/2006/relationships/hyperlink" Target="https://anastasiosastavropoulos.academia.edu/" TargetMode="External"/><Relationship Id="rId4" Type="http://schemas.openxmlformats.org/officeDocument/2006/relationships/hyperlink" Target="https://www.facebook.com/anastasios.stavropoulos.35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ordstream.com/blog/ws/2017/12/20/swot-analysis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oolshero.com/personal-development/smart-goals/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x.com/tim_cook/status/1787864325258162239?t=yI1QnuFUU_BOtb-RnWx1yw&amp;s=19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enterslice.com/learning/pestle-analysis-a-mechanism-for-analysis-of-businesses/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s://developgreece.com/digital-reviews-best-strategies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s://developgreece.com/oroi-digital-marketing/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://www.see.gr/" TargetMode="Externa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ee.gr/wp-content/uploads/2018/06/%CE%9D%CE%9F%CE%9C%CE%9F%CE%A3-2863-2000-%CE%A6%CE%95%CE%9A-262-%CE%9F%CE%A1%CE%93%CE%91%CE%9D%CE%91-%CE%91%CE%A5%CE%A4%CE%9F%CE%94%CE%95%CE%A3%CE%9C%CE%95%CE%A5%CE%A3%CE%97%CE%A3-%CE%91%CE%A5%CE%A4%CE%9F%CE%95%CE%9B%CE%95%CE%93%CE%A7%CE%9F%CE%A5-%CE%A3%CE%95%CE%9B.-37993804.pdf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ee.gr/%ce%ba%cf%8e%ce%b4%ce%b9%ce%ba%ce%b1%cf%82/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ee.gr/%ce%ba%cf%8e%ce%b4%ce%b9%ce%ba%ce%b1%cf%82/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ee.gr/wp-content/uploads/apofaseis/A5782.pdf" TargetMode="Externa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"/>
          <p:cNvPicPr preferRelativeResize="0"/>
          <p:nvPr/>
        </p:nvPicPr>
        <p:blipFill rotWithShape="1">
          <a:blip r:embed="rId3">
            <a:alphaModFix/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1226574" y="1342103"/>
            <a:ext cx="9314426" cy="399189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221431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450016-8D71-B949-A435-BB50E8BA46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75353"/>
            <a:ext cx="10515600" cy="5601610"/>
          </a:xfrm>
        </p:spPr>
        <p:txBody>
          <a:bodyPr>
            <a:normAutofit fontScale="92500"/>
          </a:bodyPr>
          <a:lstStyle/>
          <a:p>
            <a:pPr lvl="0"/>
            <a:r>
              <a:rPr lang="el-GR" b="1" u="sng" dirty="0"/>
              <a:t>Επένδυση</a:t>
            </a:r>
            <a:r>
              <a:rPr lang="el-GR" b="1" dirty="0"/>
              <a:t> (</a:t>
            </a:r>
            <a:r>
              <a:rPr lang="en-US" b="1" dirty="0"/>
              <a:t>investment</a:t>
            </a:r>
            <a:r>
              <a:rPr lang="el-GR" b="1" dirty="0"/>
              <a:t>):</a:t>
            </a:r>
          </a:p>
          <a:p>
            <a:pPr lvl="0">
              <a:buFont typeface="Wingdings" pitchFamily="2" charset="2"/>
              <a:buChar char="Ø"/>
            </a:pPr>
            <a:r>
              <a:rPr lang="el-GR" sz="3600" dirty="0"/>
              <a:t>Αφορά στη </a:t>
            </a:r>
            <a:r>
              <a:rPr lang="el-GR" sz="3600" b="1" dirty="0"/>
              <a:t>σχέση που έχει το εκλογικό σώμα με τους πολιτικούς αντιπροσώπους</a:t>
            </a:r>
            <a:r>
              <a:rPr lang="el-GR" sz="3600" dirty="0"/>
              <a:t>. Αυτή η σχέση μπορεί να έχει τη μορφή:</a:t>
            </a:r>
            <a:endParaRPr lang="en-US" sz="3600" dirty="0"/>
          </a:p>
          <a:p>
            <a:r>
              <a:rPr lang="el-GR" sz="3600" b="1" u="sng" dirty="0"/>
              <a:t>άμεσης οικονομικής υποστήριξης</a:t>
            </a:r>
            <a:r>
              <a:rPr lang="el-GR" sz="3600" dirty="0"/>
              <a:t>, όπως για παράδειγμα οι συνδρομές ή οι δωρεές στο κόμμα ή τον υποψήφιο</a:t>
            </a:r>
            <a:endParaRPr lang="en-US" sz="3600" dirty="0"/>
          </a:p>
          <a:p>
            <a:r>
              <a:rPr lang="el-GR" sz="3600" b="1" u="sng" dirty="0"/>
              <a:t>τη μορφή μιας οικονομικής «επένδυσης» που αποδίδει σε βάθος χρόνου</a:t>
            </a:r>
            <a:r>
              <a:rPr lang="el-GR" sz="3600" dirty="0"/>
              <a:t>, όπως για παράδειγμα επιπρόσθετες κοινωνικές παροχές, αλλαγές στο φορολογικό σύστημα, αλλαγές στο βιοτικό επίπεδο ή μεγαλύτερη συμμετοχή των πολιτών στα κοινά.</a:t>
            </a:r>
            <a:endParaRPr lang="en-US" sz="36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878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6F53C6-CBBA-964C-8F28-7037F95CB0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36998"/>
            <a:ext cx="10515600" cy="5539965"/>
          </a:xfrm>
        </p:spPr>
        <p:txBody>
          <a:bodyPr/>
          <a:lstStyle/>
          <a:p>
            <a:pPr marL="0" indent="0">
              <a:buNone/>
            </a:pPr>
            <a:r>
              <a:rPr lang="el-GR" b="1" u="sng" dirty="0"/>
              <a:t>Αποτέλεσμα</a:t>
            </a:r>
            <a:r>
              <a:rPr lang="el-GR" b="1" dirty="0"/>
              <a:t> (</a:t>
            </a:r>
            <a:r>
              <a:rPr lang="en-US" b="1" dirty="0"/>
              <a:t>outcome</a:t>
            </a:r>
            <a:r>
              <a:rPr lang="el-GR" b="1" dirty="0"/>
              <a:t>): </a:t>
            </a:r>
          </a:p>
          <a:p>
            <a:pPr>
              <a:buFont typeface="Wingdings" pitchFamily="2" charset="2"/>
              <a:buChar char="Ø"/>
            </a:pPr>
            <a:r>
              <a:rPr lang="el-GR" dirty="0"/>
              <a:t>Αφορά στην </a:t>
            </a:r>
            <a:r>
              <a:rPr lang="el-GR" b="1" u="sng" dirty="0"/>
              <a:t>ικανότητα των κομμάτων </a:t>
            </a:r>
          </a:p>
          <a:p>
            <a:pPr>
              <a:buFont typeface="Wingdings" pitchFamily="2" charset="2"/>
              <a:buChar char="v"/>
            </a:pPr>
            <a:r>
              <a:rPr lang="el-GR" dirty="0"/>
              <a:t>να </a:t>
            </a:r>
            <a:r>
              <a:rPr lang="el-GR" b="1" u="sng" dirty="0"/>
              <a:t>εφαρμόζουν τις πολιτικές </a:t>
            </a:r>
            <a:r>
              <a:rPr lang="el-GR" dirty="0"/>
              <a:t>και </a:t>
            </a:r>
          </a:p>
          <a:p>
            <a:pPr>
              <a:buFont typeface="Wingdings" pitchFamily="2" charset="2"/>
              <a:buChar char="v"/>
            </a:pPr>
            <a:r>
              <a:rPr lang="el-GR" u="sng" dirty="0"/>
              <a:t>να υλοποιούν </a:t>
            </a:r>
          </a:p>
          <a:p>
            <a:pPr marL="0" indent="0">
              <a:buNone/>
            </a:pPr>
            <a:r>
              <a:rPr lang="el-GR" u="sng" dirty="0"/>
              <a:t>τις προεκλογικές υποσχέσεις</a:t>
            </a:r>
            <a:r>
              <a:rPr lang="el-GR" dirty="0"/>
              <a:t>. </a:t>
            </a:r>
          </a:p>
          <a:p>
            <a:pPr>
              <a:buFont typeface="Wingdings" pitchFamily="2" charset="2"/>
              <a:buChar char="Ø"/>
            </a:pPr>
            <a:r>
              <a:rPr lang="el-GR" dirty="0"/>
              <a:t>Αποτελεί μια </a:t>
            </a:r>
            <a:r>
              <a:rPr lang="el-GR" sz="3600" b="1" dirty="0"/>
              <a:t>διάσταση </a:t>
            </a:r>
          </a:p>
          <a:p>
            <a:pPr marL="0" indent="0">
              <a:buNone/>
            </a:pPr>
            <a:r>
              <a:rPr lang="el-GR" sz="3600" b="1" dirty="0"/>
              <a:t>της επίδοσης των κομμάτων </a:t>
            </a:r>
          </a:p>
          <a:p>
            <a:pPr marL="0" indent="0">
              <a:buNone/>
            </a:pPr>
            <a:r>
              <a:rPr lang="el-GR" sz="3600" b="1" dirty="0"/>
              <a:t>που μπορεί να μετρηθεί </a:t>
            </a:r>
          </a:p>
          <a:p>
            <a:pPr marL="0" indent="0">
              <a:buNone/>
            </a:pPr>
            <a:r>
              <a:rPr lang="el-GR" sz="3600" b="1" dirty="0"/>
              <a:t>από τους ψηφοφόρους</a:t>
            </a:r>
            <a:r>
              <a:rPr lang="el-GR" dirty="0"/>
              <a:t>.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D4C0270-DE3A-B64D-94EE-4A2656A3B8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7798" y="685800"/>
            <a:ext cx="4316002" cy="5386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1319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8C610E-FA13-B349-AB19-167384650D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23936"/>
          </a:xfrm>
        </p:spPr>
        <p:txBody>
          <a:bodyPr>
            <a:normAutofit fontScale="90000"/>
          </a:bodyPr>
          <a:lstStyle/>
          <a:p>
            <a:pPr algn="ctr"/>
            <a:br>
              <a:rPr lang="en-US" b="1" dirty="0"/>
            </a:br>
            <a:r>
              <a:rPr lang="el-GR" b="1" dirty="0"/>
              <a:t>Οι στόχοι του </a:t>
            </a:r>
            <a:r>
              <a:rPr lang="el-GR" b="1" u="sng" dirty="0"/>
              <a:t>πολιτικού </a:t>
            </a:r>
            <a:r>
              <a:rPr lang="en-US" b="1" u="sng" dirty="0"/>
              <a:t>marketing</a:t>
            </a:r>
            <a:r>
              <a:rPr lang="el-GR" b="1" dirty="0"/>
              <a:t>:</a:t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72AB592F-7FAC-1248-8433-8374D67F9EA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284270"/>
          <a:ext cx="10515600" cy="48926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669887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9883B479-09C0-554F-90F7-8CB808CE093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554804"/>
          <a:ext cx="10515600" cy="59898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460522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0DC6D5-1191-8845-9AFE-11F9FA1904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dirty="0"/>
              <a:t>Πολιτική Διαφήμιση 1η</a:t>
            </a:r>
            <a:endParaRPr lang="en-US" b="1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1AFF0E8-CD43-EA4A-A53A-7D480BACE1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23317" y="1335640"/>
            <a:ext cx="9380305" cy="5106257"/>
          </a:xfrm>
        </p:spPr>
      </p:pic>
    </p:spTree>
    <p:extLst>
      <p:ext uri="{BB962C8B-B14F-4D97-AF65-F5344CB8AC3E}">
        <p14:creationId xmlns:p14="http://schemas.microsoft.com/office/powerpoint/2010/main" val="16408144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CEE66ED-3408-4243-B769-083BCCBF959D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2494" y="277812"/>
            <a:ext cx="8691937" cy="6153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2104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E852532-26D0-C049-8FF5-8E3A8EF62D9B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3447" y="369888"/>
            <a:ext cx="9133726" cy="6133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6618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C3F64197-A2CF-3C47-A1A0-23F40BF859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04126" y="428340"/>
            <a:ext cx="9441949" cy="6095750"/>
          </a:xfrm>
        </p:spPr>
      </p:pic>
    </p:spTree>
    <p:extLst>
      <p:ext uri="{BB962C8B-B14F-4D97-AF65-F5344CB8AC3E}">
        <p14:creationId xmlns:p14="http://schemas.microsoft.com/office/powerpoint/2010/main" val="3979065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11615A-4CB2-CA43-8816-021C5B0FA4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52017"/>
          </a:xfrm>
        </p:spPr>
        <p:txBody>
          <a:bodyPr>
            <a:normAutofit fontScale="90000"/>
          </a:bodyPr>
          <a:lstStyle/>
          <a:p>
            <a:pPr algn="ctr"/>
            <a:r>
              <a:rPr lang="el-GR" b="1" dirty="0"/>
              <a:t>Πολιτική Διαφήμιση 2</a:t>
            </a:r>
            <a:endParaRPr lang="en-US" b="1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46B93E2-A7C5-784B-BB8C-271C4F5715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17834" y="1150706"/>
            <a:ext cx="9308386" cy="5373384"/>
          </a:xfrm>
        </p:spPr>
      </p:pic>
    </p:spTree>
    <p:extLst>
      <p:ext uri="{BB962C8B-B14F-4D97-AF65-F5344CB8AC3E}">
        <p14:creationId xmlns:p14="http://schemas.microsoft.com/office/powerpoint/2010/main" val="7815288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242C9FF-627C-C943-82A8-AA741CC2E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en-US" b="1" dirty="0"/>
            </a:br>
            <a:r>
              <a:rPr lang="el-GR" b="1" dirty="0"/>
              <a:t>4.5. Ανάλυση ψηφιακού περιβάλλοντος: Το μοντέλο </a:t>
            </a:r>
            <a:r>
              <a:rPr lang="en-US" b="1" dirty="0"/>
              <a:t>SWOT</a:t>
            </a:r>
            <a:br>
              <a:rPr lang="en-US" dirty="0"/>
            </a:b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F4BACB6-6718-FD4A-9CCC-7B9F5AD7612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/>
              <a:t>Στο πλαίσιο ενός σχεδίου ψηφιακού </a:t>
            </a:r>
            <a:r>
              <a:rPr lang="en-US" dirty="0"/>
              <a:t>marketing </a:t>
            </a:r>
            <a:r>
              <a:rPr lang="el-GR" dirty="0"/>
              <a:t>περιλαμβάνεται η ανάλυση της </a:t>
            </a:r>
            <a:r>
              <a:rPr lang="el-GR" b="1" dirty="0"/>
              <a:t>παρούσας κατάστασης</a:t>
            </a:r>
            <a:r>
              <a:rPr lang="el-GR" dirty="0"/>
              <a:t> όπου εξετάζονται:</a:t>
            </a:r>
            <a:endParaRPr lang="en-US" dirty="0"/>
          </a:p>
          <a:p>
            <a:pPr lvl="0"/>
            <a:r>
              <a:rPr lang="el-GR" b="1" dirty="0"/>
              <a:t>Τα δυνατά σημεία</a:t>
            </a:r>
            <a:endParaRPr lang="en-US" b="1" dirty="0"/>
          </a:p>
          <a:p>
            <a:pPr lvl="0"/>
            <a:r>
              <a:rPr lang="el-GR" b="1" dirty="0"/>
              <a:t>Τα αδύνατα σημεία</a:t>
            </a:r>
            <a:endParaRPr lang="en-US" b="1" dirty="0"/>
          </a:p>
          <a:p>
            <a:pPr lvl="0"/>
            <a:r>
              <a:rPr lang="el-GR" b="1" dirty="0"/>
              <a:t>Οι ευκαιρίες</a:t>
            </a:r>
            <a:endParaRPr lang="en-US" b="1" dirty="0"/>
          </a:p>
          <a:p>
            <a:pPr lvl="0"/>
            <a:r>
              <a:rPr lang="el-GR" b="1" dirty="0"/>
              <a:t>Οι κίνδυνοι  μέσω </a:t>
            </a:r>
            <a:endParaRPr lang="en-US" b="1" dirty="0"/>
          </a:p>
          <a:p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ACBAE3A-637C-C342-9C71-E0D4BFA6029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l-GR" sz="3200" dirty="0"/>
              <a:t>μιας ανάλυσης </a:t>
            </a:r>
            <a:r>
              <a:rPr lang="en-US" sz="3200" b="1" dirty="0"/>
              <a:t>SWOT</a:t>
            </a:r>
            <a:r>
              <a:rPr lang="en-US" sz="3200" dirty="0"/>
              <a:t> </a:t>
            </a:r>
            <a:endParaRPr lang="el-GR" sz="3200" dirty="0"/>
          </a:p>
          <a:p>
            <a:r>
              <a:rPr lang="el-GR" sz="3200" dirty="0"/>
              <a:t>με στόχο: </a:t>
            </a:r>
          </a:p>
          <a:p>
            <a:pPr>
              <a:buFont typeface="Wingdings" pitchFamily="2" charset="2"/>
              <a:buChar char="Ø"/>
            </a:pPr>
            <a:r>
              <a:rPr lang="el-GR" sz="3200" dirty="0"/>
              <a:t>την </a:t>
            </a:r>
            <a:r>
              <a:rPr lang="el-GR" sz="3200" b="1" dirty="0"/>
              <a:t>αξιολόγηση της απόδοσης </a:t>
            </a:r>
            <a:r>
              <a:rPr lang="el-GR" sz="3200" dirty="0"/>
              <a:t>μιας εταιρίας στο διαδίκτυο </a:t>
            </a:r>
          </a:p>
          <a:p>
            <a:pPr>
              <a:buFont typeface="Wingdings" pitchFamily="2" charset="2"/>
              <a:buChar char="Ø"/>
            </a:pPr>
            <a:r>
              <a:rPr lang="el-GR" sz="3200" dirty="0"/>
              <a:t>και </a:t>
            </a:r>
            <a:r>
              <a:rPr lang="el-GR" sz="3200" b="1" dirty="0"/>
              <a:t>στην πολυκαναλική </a:t>
            </a:r>
            <a:r>
              <a:rPr lang="el-GR" sz="3200" dirty="0"/>
              <a:t>(</a:t>
            </a:r>
            <a:r>
              <a:rPr lang="en-US" sz="3200" dirty="0"/>
              <a:t>multi</a:t>
            </a:r>
            <a:r>
              <a:rPr lang="el-GR" sz="3200" dirty="0"/>
              <a:t>-</a:t>
            </a:r>
            <a:r>
              <a:rPr lang="en-US" sz="3200" dirty="0"/>
              <a:t>channel market</a:t>
            </a:r>
            <a:r>
              <a:rPr lang="el-GR" sz="3200" dirty="0"/>
              <a:t>) </a:t>
            </a:r>
          </a:p>
          <a:p>
            <a:pPr>
              <a:buFont typeface="Wingdings" pitchFamily="2" charset="2"/>
              <a:buChar char="ü"/>
            </a:pPr>
            <a:r>
              <a:rPr lang="el-GR" sz="3200" b="1" dirty="0"/>
              <a:t>αγορά</a:t>
            </a:r>
            <a:r>
              <a:rPr lang="el-GR" sz="3200" dirty="0"/>
              <a:t> (</a:t>
            </a:r>
            <a:r>
              <a:rPr lang="en-US" sz="3200" dirty="0"/>
              <a:t>Swaminathan</a:t>
            </a:r>
            <a:r>
              <a:rPr lang="el-GR" sz="3200" dirty="0"/>
              <a:t> &amp;</a:t>
            </a:r>
            <a:r>
              <a:rPr lang="en-US" sz="3200" dirty="0"/>
              <a:t>Kumar</a:t>
            </a:r>
            <a:r>
              <a:rPr lang="el-GR" sz="3200" dirty="0"/>
              <a:t>, 2019).</a:t>
            </a:r>
            <a:endParaRPr lang="en-US" sz="3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49123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"/>
          <p:cNvSpPr txBox="1">
            <a:spLocks noGrp="1"/>
          </p:cNvSpPr>
          <p:nvPr>
            <p:ph type="title"/>
          </p:nvPr>
        </p:nvSpPr>
        <p:spPr>
          <a:xfrm>
            <a:off x="838200" y="365124"/>
            <a:ext cx="10515600" cy="3380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/>
          </a:p>
        </p:txBody>
      </p:sp>
      <p:sp>
        <p:nvSpPr>
          <p:cNvPr id="94" name="Google Shape;94;p2"/>
          <p:cNvSpPr txBox="1">
            <a:spLocks noGrp="1"/>
          </p:cNvSpPr>
          <p:nvPr>
            <p:ph idx="1"/>
          </p:nvPr>
        </p:nvSpPr>
        <p:spPr>
          <a:xfrm>
            <a:off x="838200" y="3996813"/>
            <a:ext cx="10515600" cy="218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l-GR" b="1"/>
              <a:t>Δρ.</a:t>
            </a:r>
            <a:r>
              <a:rPr lang="el-GR"/>
              <a:t> </a:t>
            </a:r>
            <a:r>
              <a:rPr lang="el-GR" b="1" i="1"/>
              <a:t>Αναστάσιος Αθ. Σταυρόπουλος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l-GR" u="sng">
                <a:solidFill>
                  <a:schemeClr val="hlink"/>
                </a:solidFill>
                <a:hlinkClick r:id="rId3"/>
              </a:rPr>
              <a:t>anastavropoulos@gmail.com</a:t>
            </a:r>
            <a:r>
              <a:rPr lang="el-GR"/>
              <a:t> 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l-GR" b="1"/>
              <a:t>(+30) 6944 425 800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l-GR" b="1"/>
              <a:t>Facebook</a:t>
            </a:r>
            <a:r>
              <a:rPr lang="el-GR"/>
              <a:t>: </a:t>
            </a:r>
            <a:r>
              <a:rPr lang="el-GR" b="1" u="sng">
                <a:solidFill>
                  <a:schemeClr val="hlink"/>
                </a:solidFill>
                <a:hlinkClick r:id="rId4"/>
              </a:rPr>
              <a:t>https://www.facebook.com/anastasios.stavropoulos.35</a:t>
            </a:r>
            <a:r>
              <a:rPr lang="el-GR" b="1"/>
              <a:t> 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l-GR" b="1"/>
              <a:t>Academia </a:t>
            </a:r>
            <a:r>
              <a:rPr lang="el-GR"/>
              <a:t>:</a:t>
            </a:r>
            <a:r>
              <a:rPr lang="el-GR" b="1" u="sng">
                <a:solidFill>
                  <a:schemeClr val="hlink"/>
                </a:solidFill>
                <a:hlinkClick r:id="rId5"/>
              </a:rPr>
              <a:t>https://anastasiosastavropoulos.academia.edu/</a:t>
            </a:r>
            <a:r>
              <a:rPr lang="el-GR" b="1"/>
              <a:t> 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/>
          </a:p>
        </p:txBody>
      </p:sp>
      <p:pic>
        <p:nvPicPr>
          <p:cNvPr id="95" name="Google Shape;95;p2"/>
          <p:cNvPicPr preferRelativeResize="0"/>
          <p:nvPr/>
        </p:nvPicPr>
        <p:blipFill rotWithShape="1">
          <a:blip r:embed="rId6">
            <a:alphaModFix/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/>
        </p:blipFill>
        <p:spPr>
          <a:xfrm>
            <a:off x="838200" y="365124"/>
            <a:ext cx="10515600" cy="33809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139414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0D4938C-F6B4-C24A-9FE4-E02BB0264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23936"/>
          </a:xfrm>
        </p:spPr>
        <p:txBody>
          <a:bodyPr>
            <a:normAutofit fontScale="90000"/>
          </a:bodyPr>
          <a:lstStyle/>
          <a:p>
            <a:pPr algn="ctr"/>
            <a:br>
              <a:rPr lang="el-GR" b="1" dirty="0"/>
            </a:br>
            <a:r>
              <a:rPr lang="el-GR" b="1" dirty="0"/>
              <a:t>Το μοντέλο </a:t>
            </a:r>
            <a:r>
              <a:rPr lang="en-US" b="1" dirty="0"/>
              <a:t>SWOT</a:t>
            </a:r>
            <a:br>
              <a:rPr lang="en-US" dirty="0"/>
            </a:br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E436DE70-DDBC-5F45-8321-77585AE1F617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3734" y="1089025"/>
            <a:ext cx="8424809" cy="461313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EA7A6EE-F518-A740-BEBE-1A9AF0D3D63C}"/>
              </a:ext>
            </a:extLst>
          </p:cNvPr>
          <p:cNvSpPr txBox="1"/>
          <p:nvPr/>
        </p:nvSpPr>
        <p:spPr>
          <a:xfrm>
            <a:off x="2311685" y="6092575"/>
            <a:ext cx="56646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sz="1400" dirty="0"/>
              <a:t>Πηγή: </a:t>
            </a:r>
            <a:r>
              <a:rPr lang="el-GR" sz="1400" u="sng" dirty="0">
                <a:hlinkClick r:id="rId3"/>
              </a:rPr>
              <a:t>https://www.wordstream.com/blog/ws/2017/12/20/swot-analysis</a:t>
            </a:r>
            <a:r>
              <a:rPr lang="en-US" sz="1400" dirty="0"/>
              <a:t> </a:t>
            </a:r>
            <a:r>
              <a:rPr lang="el-GR" sz="1400" dirty="0"/>
              <a:t>  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7289575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52ACB8-251E-AA4B-93B9-65CEA99A29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88322"/>
          </a:xfrm>
        </p:spPr>
        <p:txBody>
          <a:bodyPr>
            <a:normAutofit fontScale="90000"/>
          </a:bodyPr>
          <a:lstStyle/>
          <a:p>
            <a:pPr algn="ctr"/>
            <a:br>
              <a:rPr lang="el-GR" b="1" dirty="0"/>
            </a:br>
            <a:r>
              <a:rPr lang="el-GR" b="1" dirty="0"/>
              <a:t>4.6.Το μοντέλο  </a:t>
            </a:r>
            <a:r>
              <a:rPr lang="en-US" b="1" dirty="0"/>
              <a:t>SMART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5A8C8E-6355-3145-B521-59FB82B73E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428108"/>
            <a:ext cx="5181600" cy="4748855"/>
          </a:xfrm>
        </p:spPr>
        <p:txBody>
          <a:bodyPr>
            <a:normAutofit lnSpcReduction="10000"/>
          </a:bodyPr>
          <a:lstStyle/>
          <a:p>
            <a:r>
              <a:rPr lang="el-GR" dirty="0"/>
              <a:t>Στο πλαίσιο του </a:t>
            </a:r>
            <a:r>
              <a:rPr lang="el-GR" b="1" dirty="0"/>
              <a:t>σχεδίου ψηφιακού </a:t>
            </a:r>
            <a:r>
              <a:rPr lang="en-US" b="1" dirty="0"/>
              <a:t>marketing</a:t>
            </a:r>
            <a:r>
              <a:rPr lang="el-GR" b="1" dirty="0"/>
              <a:t> </a:t>
            </a:r>
            <a:r>
              <a:rPr lang="el-GR" dirty="0"/>
              <a:t>εντάσσονται :</a:t>
            </a:r>
          </a:p>
          <a:p>
            <a:pPr>
              <a:buFont typeface="Wingdings" pitchFamily="2" charset="2"/>
              <a:buChar char="Ø"/>
            </a:pPr>
            <a:r>
              <a:rPr lang="el-GR" dirty="0"/>
              <a:t>οι </a:t>
            </a:r>
            <a:r>
              <a:rPr lang="el-GR" b="1" dirty="0"/>
              <a:t>εμπορικοί </a:t>
            </a:r>
            <a:r>
              <a:rPr lang="el-GR" dirty="0"/>
              <a:t>και </a:t>
            </a:r>
          </a:p>
          <a:p>
            <a:pPr>
              <a:buFont typeface="Wingdings" pitchFamily="2" charset="2"/>
              <a:buChar char="Ø"/>
            </a:pPr>
            <a:r>
              <a:rPr lang="el-GR" b="1" dirty="0"/>
              <a:t>επικοινωνιακοί </a:t>
            </a:r>
            <a:r>
              <a:rPr lang="el-GR" dirty="0"/>
              <a:t>στόχοι  που σχετίζονται </a:t>
            </a:r>
          </a:p>
          <a:p>
            <a:pPr>
              <a:buFont typeface="Wingdings" pitchFamily="2" charset="2"/>
              <a:buChar char="ü"/>
            </a:pPr>
            <a:r>
              <a:rPr lang="el-GR" dirty="0"/>
              <a:t>με το </a:t>
            </a:r>
            <a:r>
              <a:rPr lang="el-GR" b="1" dirty="0"/>
              <a:t>μοντέλο </a:t>
            </a:r>
            <a:r>
              <a:rPr lang="en-US" b="1" dirty="0"/>
              <a:t>SMART</a:t>
            </a:r>
            <a:r>
              <a:rPr lang="el-GR" b="1" dirty="0"/>
              <a:t> </a:t>
            </a:r>
            <a:r>
              <a:rPr lang="el-GR" dirty="0"/>
              <a:t>(</a:t>
            </a:r>
            <a:r>
              <a:rPr lang="en-US" b="1" dirty="0"/>
              <a:t>specific</a:t>
            </a:r>
            <a:r>
              <a:rPr lang="el-GR" b="1" dirty="0"/>
              <a:t>, </a:t>
            </a:r>
            <a:r>
              <a:rPr lang="en-US" b="1" dirty="0"/>
              <a:t>measurable</a:t>
            </a:r>
            <a:r>
              <a:rPr lang="el-GR" b="1" dirty="0"/>
              <a:t>, </a:t>
            </a:r>
            <a:r>
              <a:rPr lang="en-US" b="1" dirty="0"/>
              <a:t>achievable</a:t>
            </a:r>
            <a:r>
              <a:rPr lang="el-GR" b="1" dirty="0"/>
              <a:t>, </a:t>
            </a:r>
            <a:r>
              <a:rPr lang="en-US" b="1" dirty="0"/>
              <a:t>realistic</a:t>
            </a:r>
            <a:r>
              <a:rPr lang="el-GR" b="1" dirty="0"/>
              <a:t>, </a:t>
            </a:r>
            <a:r>
              <a:rPr lang="en-US" b="1" dirty="0"/>
              <a:t>time bound</a:t>
            </a:r>
            <a:r>
              <a:rPr lang="el-GR" dirty="0"/>
              <a:t>) </a:t>
            </a:r>
          </a:p>
          <a:p>
            <a:r>
              <a:rPr lang="el-GR" dirty="0"/>
              <a:t>και αναφέρονται στη στοχοθέτηση με: </a:t>
            </a:r>
            <a:endParaRPr lang="en-US" dirty="0"/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9A9834-DBB4-3F43-AD43-A106ACD371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520575"/>
            <a:ext cx="5181600" cy="4656388"/>
          </a:xfrm>
        </p:spPr>
        <p:txBody>
          <a:bodyPr>
            <a:normAutofit lnSpcReduction="10000"/>
          </a:bodyPr>
          <a:lstStyle/>
          <a:p>
            <a:pPr lvl="0">
              <a:buFont typeface="Wingdings" pitchFamily="2" charset="2"/>
              <a:buChar char="Ø"/>
            </a:pPr>
            <a:r>
              <a:rPr lang="el-GR" sz="4000" b="1" dirty="0"/>
              <a:t>συγκεκριμένους, </a:t>
            </a:r>
          </a:p>
          <a:p>
            <a:pPr lvl="0">
              <a:buFont typeface="Wingdings" pitchFamily="2" charset="2"/>
              <a:buChar char="Ø"/>
            </a:pPr>
            <a:r>
              <a:rPr lang="el-GR" sz="4000" b="1" dirty="0"/>
              <a:t>μετρήσιμους, </a:t>
            </a:r>
          </a:p>
          <a:p>
            <a:pPr lvl="0">
              <a:buFont typeface="Wingdings" pitchFamily="2" charset="2"/>
              <a:buChar char="Ø"/>
            </a:pPr>
            <a:r>
              <a:rPr lang="el-GR" sz="4000" b="1" dirty="0"/>
              <a:t>εφικτούς, </a:t>
            </a:r>
          </a:p>
          <a:p>
            <a:pPr lvl="0">
              <a:buFont typeface="Wingdings" pitchFamily="2" charset="2"/>
              <a:buChar char="Ø"/>
            </a:pPr>
            <a:r>
              <a:rPr lang="el-GR" sz="4000" b="1" dirty="0"/>
              <a:t>ρεαλιστικούς και </a:t>
            </a:r>
          </a:p>
          <a:p>
            <a:pPr lvl="0">
              <a:buFont typeface="Wingdings" pitchFamily="2" charset="2"/>
              <a:buChar char="Ø"/>
            </a:pPr>
            <a:r>
              <a:rPr lang="el-GR" sz="4000" b="1" dirty="0"/>
              <a:t>χρονικά καθορισμένους στόχους</a:t>
            </a:r>
            <a:r>
              <a:rPr lang="el-GR" sz="4000" dirty="0"/>
              <a:t>. </a:t>
            </a:r>
            <a:endParaRPr lang="en-US" sz="4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48995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1AE3411-68EB-444F-9A91-F686A6B613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03387"/>
          </a:xfrm>
        </p:spPr>
        <p:txBody>
          <a:bodyPr>
            <a:normAutofit fontScale="90000"/>
          </a:bodyPr>
          <a:lstStyle/>
          <a:p>
            <a:pPr algn="ctr"/>
            <a:br>
              <a:rPr lang="el-GR" b="1" dirty="0"/>
            </a:br>
            <a:r>
              <a:rPr lang="el-GR" b="1" dirty="0"/>
              <a:t>Το μοντέλο  </a:t>
            </a:r>
            <a:r>
              <a:rPr lang="en-US" b="1" dirty="0"/>
              <a:t>SMART</a:t>
            </a:r>
            <a:br>
              <a:rPr lang="en-US" dirty="0"/>
            </a:br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8848157F-EF36-F848-AFB3-96826F8A4786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3471" y="1160463"/>
            <a:ext cx="6605058" cy="446977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1B46CAC-EC35-0B4A-82E0-9C6C6F1621EB}"/>
              </a:ext>
            </a:extLst>
          </p:cNvPr>
          <p:cNvSpPr txBox="1"/>
          <p:nvPr/>
        </p:nvSpPr>
        <p:spPr>
          <a:xfrm>
            <a:off x="2897312" y="6113124"/>
            <a:ext cx="72535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400" dirty="0"/>
              <a:t>Πηγή: </a:t>
            </a:r>
            <a:r>
              <a:rPr lang="el-GR" sz="1400" u="sng" dirty="0">
                <a:hlinkClick r:id="rId3"/>
              </a:rPr>
              <a:t>https://www.toolshero.com/personal-development/smart-goals/</a:t>
            </a:r>
            <a:r>
              <a:rPr lang="el-GR" sz="1400" dirty="0"/>
              <a:t>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1183283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09B433-3169-CA42-8DFA-47F197E7A5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39001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SMART (?</a:t>
            </a:r>
            <a:r>
              <a:rPr lang="el-GR" b="1" dirty="0"/>
              <a:t>)</a:t>
            </a:r>
            <a:r>
              <a:rPr lang="en-US" b="1" dirty="0"/>
              <a:t> Add?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6E69736-6620-E34D-A768-A011333ECC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07587" y="996594"/>
            <a:ext cx="6328880" cy="4787757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5652ADE-238E-114C-B207-CF73F35FF1FE}"/>
              </a:ext>
            </a:extLst>
          </p:cNvPr>
          <p:cNvSpPr txBox="1"/>
          <p:nvPr/>
        </p:nvSpPr>
        <p:spPr>
          <a:xfrm>
            <a:off x="2095928" y="6010382"/>
            <a:ext cx="85994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  </a:t>
            </a:r>
            <a:r>
              <a:rPr lang="en-US" dirty="0">
                <a:hlinkClick r:id="rId3"/>
              </a:rPr>
              <a:t>https://x.com/tim_cook/status/1787864325258162239?t=yI1QnuFUU_BOtb-RnWx1yw&amp;s=19</a:t>
            </a:r>
            <a:r>
              <a:rPr lang="en-US" dirty="0"/>
              <a:t>        </a:t>
            </a:r>
          </a:p>
        </p:txBody>
      </p:sp>
    </p:spTree>
    <p:extLst>
      <p:ext uri="{BB962C8B-B14F-4D97-AF65-F5344CB8AC3E}">
        <p14:creationId xmlns:p14="http://schemas.microsoft.com/office/powerpoint/2010/main" val="19402826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859FC7-6867-484F-BDA3-C30C0BCE30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93113"/>
          </a:xfrm>
        </p:spPr>
        <p:txBody>
          <a:bodyPr>
            <a:normAutofit fontScale="90000"/>
          </a:bodyPr>
          <a:lstStyle/>
          <a:p>
            <a:pPr algn="ctr"/>
            <a:br>
              <a:rPr lang="el-GR" b="1" dirty="0"/>
            </a:br>
            <a:r>
              <a:rPr lang="el-GR" b="1" dirty="0"/>
              <a:t>4.7. </a:t>
            </a:r>
            <a:r>
              <a:rPr lang="en-US" b="1" dirty="0"/>
              <a:t>To </a:t>
            </a:r>
            <a:r>
              <a:rPr lang="el-GR" b="1" dirty="0"/>
              <a:t>μοντέλο </a:t>
            </a:r>
            <a:r>
              <a:rPr lang="en-US" b="1" dirty="0"/>
              <a:t>PESTLE</a:t>
            </a:r>
            <a:r>
              <a:rPr lang="el-GR" b="1" dirty="0"/>
              <a:t>.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71604A-8BE8-5543-A62D-0B893FBA38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243173"/>
            <a:ext cx="5181600" cy="4933790"/>
          </a:xfrm>
        </p:spPr>
        <p:txBody>
          <a:bodyPr>
            <a:normAutofit fontScale="92500" lnSpcReduction="10000"/>
          </a:bodyPr>
          <a:lstStyle/>
          <a:p>
            <a:r>
              <a:rPr lang="el-GR" dirty="0"/>
              <a:t>Το συγκεκριμένο μοντέλο περιλαμβάνει:</a:t>
            </a:r>
            <a:endParaRPr lang="en-US" dirty="0"/>
          </a:p>
          <a:p>
            <a:pPr lvl="0">
              <a:buFont typeface="Wingdings" pitchFamily="2" charset="2"/>
              <a:buChar char="Ø"/>
            </a:pPr>
            <a:r>
              <a:rPr lang="el-GR" sz="3500" b="1" dirty="0"/>
              <a:t>κοινωνικά </a:t>
            </a:r>
          </a:p>
          <a:p>
            <a:pPr lvl="0">
              <a:buFont typeface="Wingdings" pitchFamily="2" charset="2"/>
              <a:buChar char="Ø"/>
            </a:pPr>
            <a:r>
              <a:rPr lang="el-GR" sz="3500" b="1" dirty="0"/>
              <a:t>ειδικά νομικά θέματα </a:t>
            </a:r>
          </a:p>
          <a:p>
            <a:pPr lvl="0">
              <a:buFont typeface="Wingdings" pitchFamily="2" charset="2"/>
              <a:buChar char="Ø"/>
            </a:pPr>
            <a:r>
              <a:rPr lang="el-GR" sz="3500" b="1" dirty="0"/>
              <a:t>όπως δεοντολογία και </a:t>
            </a:r>
          </a:p>
          <a:p>
            <a:pPr lvl="0">
              <a:buFont typeface="Wingdings" pitchFamily="2" charset="2"/>
              <a:buChar char="Ø"/>
            </a:pPr>
            <a:r>
              <a:rPr lang="el-GR" sz="3500" b="1" dirty="0"/>
              <a:t>υπαίθρια διαφήμιση</a:t>
            </a:r>
          </a:p>
          <a:p>
            <a:pPr lvl="0">
              <a:buFont typeface="Wingdings" pitchFamily="2" charset="2"/>
              <a:buChar char="Ø"/>
            </a:pPr>
            <a:r>
              <a:rPr lang="el-GR" sz="3500" b="1" dirty="0"/>
              <a:t>τεχνολογικά</a:t>
            </a:r>
          </a:p>
          <a:p>
            <a:pPr lvl="0">
              <a:buFont typeface="Wingdings" pitchFamily="2" charset="2"/>
              <a:buChar char="Ø"/>
            </a:pPr>
            <a:r>
              <a:rPr lang="el-GR" sz="3500" b="1" dirty="0"/>
              <a:t>θέματα επιχειρηματικότητας</a:t>
            </a:r>
            <a:endParaRPr lang="en-US" sz="3500" b="1" dirty="0"/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0B2553-FE9E-6B49-B2A8-A808E9B3A7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315092"/>
            <a:ext cx="5181600" cy="4861871"/>
          </a:xfrm>
        </p:spPr>
        <p:txBody>
          <a:bodyPr>
            <a:normAutofit fontScale="92500" lnSpcReduction="10000"/>
          </a:bodyPr>
          <a:lstStyle/>
          <a:p>
            <a:r>
              <a:rPr lang="el-GR" dirty="0"/>
              <a:t>που μπορεί να επηρεάσουν το </a:t>
            </a:r>
            <a:r>
              <a:rPr lang="el-GR" b="1" dirty="0"/>
              <a:t>διαδικτυακό </a:t>
            </a:r>
            <a:r>
              <a:rPr lang="en-US" b="1" dirty="0"/>
              <a:t>marketing </a:t>
            </a:r>
            <a:r>
              <a:rPr lang="el-GR" dirty="0"/>
              <a:t>και την αλληλεπίδραση με το κοινό και την αγορά. Όλα τα παραπάνω εντάσσονται στο μοντέλο </a:t>
            </a:r>
            <a:r>
              <a:rPr lang="en-US" dirty="0"/>
              <a:t>PESTLE</a:t>
            </a:r>
            <a:r>
              <a:rPr lang="el-GR" dirty="0"/>
              <a:t>, το οποίο αναλύεται ως εξής:</a:t>
            </a:r>
            <a:endParaRPr lang="en-US" dirty="0"/>
          </a:p>
          <a:p>
            <a:pPr lvl="0">
              <a:buFont typeface="Wingdings" pitchFamily="2" charset="2"/>
              <a:buChar char="Ø"/>
            </a:pPr>
            <a:r>
              <a:rPr lang="en-US" dirty="0"/>
              <a:t>Political</a:t>
            </a:r>
            <a:endParaRPr lang="el-GR" dirty="0"/>
          </a:p>
          <a:p>
            <a:pPr lvl="0">
              <a:buFont typeface="Wingdings" pitchFamily="2" charset="2"/>
              <a:buChar char="Ø"/>
            </a:pPr>
            <a:r>
              <a:rPr lang="en-US" dirty="0"/>
              <a:t>Economic</a:t>
            </a:r>
            <a:endParaRPr lang="el-GR" dirty="0"/>
          </a:p>
          <a:p>
            <a:pPr lvl="0">
              <a:buFont typeface="Wingdings" pitchFamily="2" charset="2"/>
              <a:buChar char="Ø"/>
            </a:pPr>
            <a:r>
              <a:rPr lang="en-US" dirty="0"/>
              <a:t>Socio-cultural</a:t>
            </a:r>
            <a:endParaRPr lang="el-GR" dirty="0"/>
          </a:p>
          <a:p>
            <a:pPr lvl="0">
              <a:buFont typeface="Wingdings" pitchFamily="2" charset="2"/>
              <a:buChar char="Ø"/>
            </a:pPr>
            <a:r>
              <a:rPr lang="en-US" dirty="0"/>
              <a:t>Technological</a:t>
            </a:r>
            <a:endParaRPr lang="el-GR" dirty="0"/>
          </a:p>
          <a:p>
            <a:pPr lvl="0">
              <a:buFont typeface="Wingdings" pitchFamily="2" charset="2"/>
              <a:buChar char="Ø"/>
            </a:pPr>
            <a:r>
              <a:rPr lang="en-US" dirty="0"/>
              <a:t>Legal</a:t>
            </a:r>
            <a:endParaRPr lang="el-GR" dirty="0"/>
          </a:p>
          <a:p>
            <a:pPr lvl="0">
              <a:buFont typeface="Wingdings" pitchFamily="2" charset="2"/>
              <a:buChar char="Ø"/>
            </a:pPr>
            <a:r>
              <a:rPr lang="en-US" dirty="0"/>
              <a:t>Environmental (Hill et al., 2018).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7370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D55EB3F-BC10-1847-96E6-675F5AFE8A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95855"/>
          </a:xfrm>
        </p:spPr>
        <p:txBody>
          <a:bodyPr>
            <a:normAutofit fontScale="90000"/>
          </a:bodyPr>
          <a:lstStyle/>
          <a:p>
            <a:pPr algn="ctr"/>
            <a:br>
              <a:rPr lang="el-GR" b="1" dirty="0"/>
            </a:br>
            <a:r>
              <a:rPr lang="en-US" b="1" dirty="0"/>
              <a:t>To </a:t>
            </a:r>
            <a:r>
              <a:rPr lang="el-GR" b="1" dirty="0"/>
              <a:t>μοντέλο </a:t>
            </a:r>
            <a:r>
              <a:rPr lang="en-US" b="1" dirty="0"/>
              <a:t>PESTLE</a:t>
            </a:r>
            <a:br>
              <a:rPr lang="en-US" dirty="0"/>
            </a:br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9682F3EF-72D8-D843-860A-0BE5462C637F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285" y="1335089"/>
            <a:ext cx="9298113" cy="442871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5893120-B2AB-954D-A9A8-B5C0A249E920}"/>
              </a:ext>
            </a:extLst>
          </p:cNvPr>
          <p:cNvSpPr txBox="1"/>
          <p:nvPr/>
        </p:nvSpPr>
        <p:spPr>
          <a:xfrm>
            <a:off x="1571946" y="6092575"/>
            <a:ext cx="852755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600" dirty="0"/>
              <a:t>Πηγή: </a:t>
            </a:r>
            <a:r>
              <a:rPr lang="el-GR" sz="1600" u="sng" dirty="0">
                <a:hlinkClick r:id="rId3"/>
              </a:rPr>
              <a:t>https://enterslice.com/learning/pestle-analysis-a-mechanism-for-analysis-of-businesses/</a:t>
            </a:r>
            <a:r>
              <a:rPr lang="el-GR" sz="1600" dirty="0"/>
              <a:t> </a:t>
            </a:r>
            <a:endParaRPr lang="en-US" sz="16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5067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B527C3-F441-B649-B3F9-702DFFD69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70515"/>
          </a:xfrm>
        </p:spPr>
        <p:txBody>
          <a:bodyPr>
            <a:normAutofit fontScale="90000"/>
          </a:bodyPr>
          <a:lstStyle/>
          <a:p>
            <a:pPr algn="ctr"/>
            <a:br>
              <a:rPr lang="el-GR" b="1" dirty="0"/>
            </a:br>
            <a:r>
              <a:rPr lang="en-US" b="1" dirty="0"/>
              <a:t>Digital Marketing: </a:t>
            </a:r>
            <a:r>
              <a:rPr lang="el-GR" b="1" dirty="0"/>
              <a:t>Καθημερινός οδηγός και ορολογία</a:t>
            </a:r>
            <a:br>
              <a:rPr lang="el-GR" b="1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6954E1-35EC-DB4E-8A6B-820CCB70E1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35640"/>
            <a:ext cx="10515600" cy="4841323"/>
          </a:xfrm>
        </p:spPr>
        <p:txBody>
          <a:bodyPr>
            <a:noAutofit/>
          </a:bodyPr>
          <a:lstStyle/>
          <a:p>
            <a:r>
              <a:rPr lang="el-GR" sz="2200" dirty="0"/>
              <a:t>Υπάρχουν συντομογραφίες που οι περισσότεροι από εσάς γνωρίζετε και χρησιμοποιείτε στην καθημερινότητά σας, όπως </a:t>
            </a:r>
            <a:r>
              <a:rPr lang="en-US" sz="2200" dirty="0"/>
              <a:t>LOL, ASAP, TBD. </a:t>
            </a:r>
            <a:r>
              <a:rPr lang="el-GR" sz="2200" dirty="0"/>
              <a:t>Όμως, στον κόσμο του </a:t>
            </a:r>
            <a:r>
              <a:rPr lang="en-US" sz="2200" b="1" i="1" dirty="0">
                <a:hlinkClick r:id="rId2" tooltip="Digital Reviews: Ανασκόπηση στις καλύτερες ιδέες που αναπτύξαμε φέτος!"/>
              </a:rPr>
              <a:t>Digital Marketing</a:t>
            </a:r>
            <a:r>
              <a:rPr lang="en-US" sz="2200" dirty="0"/>
              <a:t> </a:t>
            </a:r>
            <a:r>
              <a:rPr lang="el-GR" sz="2200" dirty="0"/>
              <a:t>υπάρχουν κάποιες συντομογραφίες που δεν είναι οικείες, ειδικά όταν συνέχεια ξεπηδούν καινούριες. Εάν σας έχει τύχει να βρεθείτε σε συζήτηση με </a:t>
            </a:r>
            <a:r>
              <a:rPr lang="en-US" sz="2200" dirty="0"/>
              <a:t>marketers, </a:t>
            </a:r>
            <a:r>
              <a:rPr lang="el-GR" sz="2200" dirty="0"/>
              <a:t>τότε πολύ πιθανόν να έχετε ακούσει κάποιες “άγνωστες λέξεις”, όπως </a:t>
            </a:r>
            <a:r>
              <a:rPr lang="en-US" sz="2200" dirty="0"/>
              <a:t>CTA, CTR, PPC, </a:t>
            </a:r>
            <a:r>
              <a:rPr lang="el-GR" sz="2200" dirty="0"/>
              <a:t>κ.ά..</a:t>
            </a:r>
          </a:p>
          <a:p>
            <a:r>
              <a:rPr lang="el-GR" sz="2200" dirty="0"/>
              <a:t>Γι’ αυτόν, ακριβώς, τον λόγο και για να μην σας πιάνουν “αδιάβαστους” ακολουθεί μία λίστα με τις συντομογραφίες που χρησιμοποιούνται πιο συχνά, η οποία σίγουρα θα σας μυήσει ανώδυνα στον κόσμο του </a:t>
            </a:r>
            <a:r>
              <a:rPr lang="en-US" sz="2200" dirty="0"/>
              <a:t>Digital Marketing. </a:t>
            </a:r>
            <a:r>
              <a:rPr lang="el-GR" sz="2200" dirty="0"/>
              <a:t>Ας ξεκινήσουμε!</a:t>
            </a:r>
          </a:p>
          <a:p>
            <a:r>
              <a:rPr lang="en-US" sz="2200" b="1" dirty="0"/>
              <a:t>AIDA: “Attention, Interest, Desire, Action”,</a:t>
            </a:r>
            <a:r>
              <a:rPr lang="en-US" sz="2200" dirty="0"/>
              <a:t> </a:t>
            </a:r>
            <a:r>
              <a:rPr lang="el-GR" sz="2200" dirty="0"/>
              <a:t>είναι η σειρά των γεγονότων που πρέπει να ακολουθηθεί, ώστε να αποκτήσετε πελάτες σε χώρους όπως </a:t>
            </a:r>
            <a:r>
              <a:rPr lang="en-US" sz="2200" dirty="0"/>
              <a:t>site, online </a:t>
            </a:r>
            <a:r>
              <a:rPr lang="el-GR" sz="2200" dirty="0"/>
              <a:t>διαφήμιση, </a:t>
            </a:r>
            <a:r>
              <a:rPr lang="en-US" sz="2200" dirty="0"/>
              <a:t>e-mail, blog </a:t>
            </a:r>
            <a:r>
              <a:rPr lang="el-GR" sz="2200" dirty="0"/>
              <a:t>κτλ. Η διαδικασία λειτουργεί ως εξής: Αρχικά, τραβήξτε την προσοχή (</a:t>
            </a:r>
            <a:r>
              <a:rPr lang="en-US" sz="2200" dirty="0"/>
              <a:t>attention) </a:t>
            </a:r>
            <a:r>
              <a:rPr lang="el-GR" sz="2200" dirty="0"/>
              <a:t>του κοινού, στη συνέχεια, εστιάστε το ενδιαφέρον του (</a:t>
            </a:r>
            <a:r>
              <a:rPr lang="en-US" sz="2200" dirty="0"/>
              <a:t>interest), </a:t>
            </a:r>
            <a:r>
              <a:rPr lang="el-GR" sz="2200" dirty="0"/>
              <a:t>μετέπειτα, επικαλεστείτε το συναίσθημα και την ανάγκη (</a:t>
            </a:r>
            <a:r>
              <a:rPr lang="en-US" sz="2200" dirty="0"/>
              <a:t>desire) </a:t>
            </a:r>
            <a:r>
              <a:rPr lang="el-GR" sz="2200" dirty="0"/>
              <a:t>και, τέλος, λάβετε δράση (</a:t>
            </a:r>
            <a:r>
              <a:rPr lang="en-US" sz="2200" dirty="0"/>
              <a:t>action), </a:t>
            </a:r>
            <a:r>
              <a:rPr lang="el-GR" sz="2200" dirty="0"/>
              <a:t>ώστε να προτρέψετε να κάνουν την κίνηση που χρειάζεστε.</a:t>
            </a:r>
          </a:p>
        </p:txBody>
      </p:sp>
    </p:spTree>
    <p:extLst>
      <p:ext uri="{BB962C8B-B14F-4D97-AF65-F5344CB8AC3E}">
        <p14:creationId xmlns:p14="http://schemas.microsoft.com/office/powerpoint/2010/main" val="81240318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1EFF97-143B-B240-96E5-06079A7026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85627"/>
            <a:ext cx="10515600" cy="5591336"/>
          </a:xfrm>
        </p:spPr>
        <p:txBody>
          <a:bodyPr/>
          <a:lstStyle/>
          <a:p>
            <a:r>
              <a:rPr lang="en-US" b="1" dirty="0"/>
              <a:t>API: Application</a:t>
            </a:r>
            <a:r>
              <a:rPr lang="en-US" dirty="0"/>
              <a:t> </a:t>
            </a:r>
            <a:r>
              <a:rPr lang="en-US" b="1" dirty="0"/>
              <a:t>Program</a:t>
            </a:r>
            <a:r>
              <a:rPr lang="en-US" dirty="0"/>
              <a:t> </a:t>
            </a:r>
            <a:r>
              <a:rPr lang="en-US" b="1" dirty="0"/>
              <a:t>Interface </a:t>
            </a:r>
            <a:r>
              <a:rPr lang="el-GR" dirty="0"/>
              <a:t>είναι η συλλογή από κανόνες, πρωτόκολλα και εργαλεία για τη δημιουργία προγραμμάτων, εφαρμογών κ.ά..</a:t>
            </a:r>
          </a:p>
          <a:p>
            <a:r>
              <a:rPr lang="en-US" b="1" dirty="0"/>
              <a:t>B2B: Business</a:t>
            </a:r>
            <a:r>
              <a:rPr lang="en-US" dirty="0"/>
              <a:t> </a:t>
            </a:r>
            <a:r>
              <a:rPr lang="en-US" b="1" dirty="0"/>
              <a:t>to</a:t>
            </a:r>
            <a:r>
              <a:rPr lang="en-US" dirty="0"/>
              <a:t> </a:t>
            </a:r>
            <a:r>
              <a:rPr lang="en-US" b="1" dirty="0"/>
              <a:t>Business</a:t>
            </a:r>
            <a:r>
              <a:rPr lang="en-US" dirty="0"/>
              <a:t> </a:t>
            </a:r>
            <a:r>
              <a:rPr lang="el-GR" dirty="0"/>
              <a:t>αναφέρεται σε εταιρείες που, κατά κύριο λόγο, πωλούν προϊόντα ή προωθούν υπηρεσίες σε άλλες εταιρείες ή οργανισμούς.</a:t>
            </a:r>
          </a:p>
          <a:p>
            <a:r>
              <a:rPr lang="en-US" b="1" dirty="0"/>
              <a:t>B2C: Business</a:t>
            </a:r>
            <a:r>
              <a:rPr lang="en-US" dirty="0"/>
              <a:t> </a:t>
            </a:r>
            <a:r>
              <a:rPr lang="en-US" b="1" dirty="0"/>
              <a:t>to</a:t>
            </a:r>
            <a:r>
              <a:rPr lang="en-US" dirty="0"/>
              <a:t> </a:t>
            </a:r>
            <a:r>
              <a:rPr lang="en-US" b="1" dirty="0"/>
              <a:t>Costumer</a:t>
            </a:r>
            <a:r>
              <a:rPr lang="en-US" dirty="0"/>
              <a:t> </a:t>
            </a:r>
            <a:r>
              <a:rPr lang="el-GR" dirty="0"/>
              <a:t>αναφέρεται σε εταιρείες που, κατά κύριο λόγο, πωλούν προϊόντα ή υπηρεσίες σε ιδιώτες (λιανική πώληση).</a:t>
            </a:r>
          </a:p>
          <a:p>
            <a:r>
              <a:rPr lang="en-US" b="1" dirty="0"/>
              <a:t>BL: Backlink</a:t>
            </a:r>
            <a:r>
              <a:rPr lang="en-US" dirty="0"/>
              <a:t> </a:t>
            </a:r>
            <a:r>
              <a:rPr lang="el-GR" dirty="0"/>
              <a:t>είναι ο σύνδεσμος (</a:t>
            </a:r>
            <a:r>
              <a:rPr lang="en-US" dirty="0"/>
              <a:t>link) </a:t>
            </a:r>
            <a:r>
              <a:rPr lang="el-GR" dirty="0"/>
              <a:t>από ένα </a:t>
            </a:r>
            <a:r>
              <a:rPr lang="en-US" dirty="0"/>
              <a:t>site </a:t>
            </a:r>
            <a:r>
              <a:rPr lang="el-GR" dirty="0"/>
              <a:t>στο δικό σας. Η </a:t>
            </a:r>
            <a:r>
              <a:rPr lang="en-US" dirty="0"/>
              <a:t>Google </a:t>
            </a:r>
            <a:r>
              <a:rPr lang="el-GR" dirty="0"/>
              <a:t>χρησιμοποιεί τα </a:t>
            </a:r>
            <a:r>
              <a:rPr lang="en-US" dirty="0"/>
              <a:t>backlinks </a:t>
            </a:r>
            <a:r>
              <a:rPr lang="el-GR" dirty="0"/>
              <a:t>στον αλγόριθμο, για να καθορίσει τα αποτελέσματα που εμφανίζονται στην μηχανή αναζήτησης. Τα </a:t>
            </a:r>
            <a:r>
              <a:rPr lang="en-US" dirty="0"/>
              <a:t>backlinks </a:t>
            </a:r>
            <a:r>
              <a:rPr lang="el-GR" dirty="0"/>
              <a:t>είναι γνωστά και ως </a:t>
            </a:r>
            <a:r>
              <a:rPr lang="en-US" dirty="0"/>
              <a:t>inbound links </a:t>
            </a:r>
            <a:r>
              <a:rPr lang="el-GR" dirty="0"/>
              <a:t>και είναι γνωστά στον κόσμο του </a:t>
            </a:r>
            <a:r>
              <a:rPr lang="en-US" dirty="0"/>
              <a:t>digital marketing.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066900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3A8CF8-E270-E743-B42E-0FF238BA0F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62337"/>
            <a:ext cx="10515600" cy="5714626"/>
          </a:xfrm>
        </p:spPr>
        <p:txBody>
          <a:bodyPr>
            <a:normAutofit fontScale="77500" lnSpcReduction="20000"/>
          </a:bodyPr>
          <a:lstStyle/>
          <a:p>
            <a:r>
              <a:rPr lang="en-US" sz="3600" b="1" dirty="0"/>
              <a:t>CMS: Content Management System </a:t>
            </a:r>
            <a:r>
              <a:rPr lang="el-GR" sz="3600" dirty="0"/>
              <a:t>είναι ένα λογισμικό ή πρόγραμμα που χρησιμοποιείται για την οργάνωση, την επεξεργασία και την έκδοση περιεχομένου.</a:t>
            </a:r>
          </a:p>
          <a:p>
            <a:r>
              <a:rPr lang="en-US" sz="3600" b="1" dirty="0"/>
              <a:t>CPA: Cost</a:t>
            </a:r>
            <a:r>
              <a:rPr lang="en-US" sz="3600" dirty="0"/>
              <a:t> </a:t>
            </a:r>
            <a:r>
              <a:rPr lang="en-US" sz="3600" b="1" dirty="0"/>
              <a:t>Per</a:t>
            </a:r>
            <a:r>
              <a:rPr lang="en-US" sz="3600" dirty="0"/>
              <a:t> </a:t>
            </a:r>
            <a:r>
              <a:rPr lang="en-US" sz="3600" b="1" dirty="0"/>
              <a:t>Action</a:t>
            </a:r>
            <a:r>
              <a:rPr lang="en-US" sz="3600" dirty="0"/>
              <a:t> </a:t>
            </a:r>
            <a:r>
              <a:rPr lang="el-GR" sz="3600" dirty="0"/>
              <a:t>είναι ένας τύπος </a:t>
            </a:r>
            <a:r>
              <a:rPr lang="en-US" sz="3600" dirty="0"/>
              <a:t>online </a:t>
            </a:r>
            <a:r>
              <a:rPr lang="el-GR" sz="3600" dirty="0"/>
              <a:t>διαφήμισης, όπου ο διαφημιζόμενος χρεώνεται με βάση κάποια συγκεκριμένη ενέργεια, όπως μία αγορά, εγγραφή ή υποβολή αίτησης.</a:t>
            </a:r>
          </a:p>
          <a:p>
            <a:r>
              <a:rPr lang="en-US" sz="3600" b="1" dirty="0"/>
              <a:t>CPC: Cost</a:t>
            </a:r>
            <a:r>
              <a:rPr lang="en-US" sz="3600" dirty="0"/>
              <a:t> </a:t>
            </a:r>
            <a:r>
              <a:rPr lang="en-US" sz="3600" b="1" dirty="0"/>
              <a:t>Per</a:t>
            </a:r>
            <a:r>
              <a:rPr lang="en-US" sz="3600" dirty="0"/>
              <a:t> </a:t>
            </a:r>
            <a:r>
              <a:rPr lang="en-US" sz="3600" b="1" dirty="0"/>
              <a:t>Click</a:t>
            </a:r>
            <a:r>
              <a:rPr lang="en-US" sz="3600" dirty="0"/>
              <a:t> </a:t>
            </a:r>
            <a:r>
              <a:rPr lang="el-GR" sz="3600" dirty="0"/>
              <a:t>είναι ένας τύπος </a:t>
            </a:r>
            <a:r>
              <a:rPr lang="en-US" sz="3600" dirty="0"/>
              <a:t>online </a:t>
            </a:r>
            <a:r>
              <a:rPr lang="el-GR" sz="3600" dirty="0"/>
              <a:t>διαφήμισης, όπου ο διαφημιζόμενος χρεώνεται με βάση τον αριθμό των </a:t>
            </a:r>
            <a:r>
              <a:rPr lang="en-US" sz="3600" dirty="0"/>
              <a:t>clicks </a:t>
            </a:r>
            <a:r>
              <a:rPr lang="el-GR" sz="3600" dirty="0"/>
              <a:t>που κάνει ένας επισκέπτης σε ένα </a:t>
            </a:r>
            <a:r>
              <a:rPr lang="en-US" sz="3600" dirty="0"/>
              <a:t>link.</a:t>
            </a:r>
          </a:p>
          <a:p>
            <a:r>
              <a:rPr lang="en-US" sz="3600" b="1" dirty="0"/>
              <a:t>CPM: Cost</a:t>
            </a:r>
            <a:r>
              <a:rPr lang="en-US" sz="3600" dirty="0"/>
              <a:t> </a:t>
            </a:r>
            <a:r>
              <a:rPr lang="en-US" sz="3600" b="1" dirty="0"/>
              <a:t>Per</a:t>
            </a:r>
            <a:r>
              <a:rPr lang="en-US" sz="3600" dirty="0"/>
              <a:t> </a:t>
            </a:r>
            <a:r>
              <a:rPr lang="en-US" sz="3600" b="1" dirty="0"/>
              <a:t>Thousand</a:t>
            </a:r>
            <a:r>
              <a:rPr lang="en-US" sz="3600" dirty="0"/>
              <a:t> </a:t>
            </a:r>
            <a:r>
              <a:rPr lang="el-GR" sz="3600" dirty="0"/>
              <a:t>είναι ένας τύπος </a:t>
            </a:r>
            <a:r>
              <a:rPr lang="en-US" sz="3600" dirty="0"/>
              <a:t>online </a:t>
            </a:r>
            <a:r>
              <a:rPr lang="el-GR" sz="3600" dirty="0"/>
              <a:t>διαφήμισης, όπου ο διαφημιζόμενος χρεώνεται με βάση τις χίλιες εμφανίσεις μίας διαφήμισης. Δεν είναι </a:t>
            </a:r>
            <a:r>
              <a:rPr lang="en-US" sz="3600" dirty="0"/>
              <a:t>CPT, </a:t>
            </a:r>
            <a:r>
              <a:rPr lang="el-GR" sz="3600" dirty="0"/>
              <a:t>καθώς χρησιμοποιείται το “</a:t>
            </a:r>
            <a:r>
              <a:rPr lang="en-US" sz="3600" dirty="0" err="1"/>
              <a:t>mille</a:t>
            </a:r>
            <a:r>
              <a:rPr lang="en-US" sz="3600" dirty="0"/>
              <a:t>”, </a:t>
            </a:r>
            <a:r>
              <a:rPr lang="el-GR" sz="3600" dirty="0"/>
              <a:t>δηλαδή το λατινικό χίλια.</a:t>
            </a:r>
          </a:p>
          <a:p>
            <a:r>
              <a:rPr lang="en-US" sz="3600" b="1" dirty="0"/>
              <a:t>CR: Conversion</a:t>
            </a:r>
            <a:r>
              <a:rPr lang="en-US" sz="3600" dirty="0"/>
              <a:t> </a:t>
            </a:r>
            <a:r>
              <a:rPr lang="en-US" sz="3600" b="1" dirty="0"/>
              <a:t>Rate</a:t>
            </a:r>
            <a:r>
              <a:rPr lang="en-US" sz="3600" dirty="0"/>
              <a:t> </a:t>
            </a:r>
            <a:r>
              <a:rPr lang="el-GR" sz="3600" dirty="0"/>
              <a:t>είναι ο αριθμός των επισκεπτών μίας σελίδας ή των παραληπτών ενός </a:t>
            </a:r>
            <a:r>
              <a:rPr lang="en-US" sz="3600" dirty="0"/>
              <a:t>e-mail </a:t>
            </a:r>
            <a:r>
              <a:rPr lang="el-GR" sz="3600" dirty="0"/>
              <a:t>που κάνουν μία ενέργεια, πέρα από την απλή εμφάνιση.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88192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D2A96C-2B78-5D4B-8E67-C3305FF755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26724"/>
            <a:ext cx="10515600" cy="5550239"/>
          </a:xfrm>
        </p:spPr>
        <p:txBody>
          <a:bodyPr>
            <a:normAutofit fontScale="55000" lnSpcReduction="20000"/>
          </a:bodyPr>
          <a:lstStyle/>
          <a:p>
            <a:r>
              <a:rPr lang="en-US" sz="3800" b="1" dirty="0"/>
              <a:t>CRM: Customer</a:t>
            </a:r>
            <a:r>
              <a:rPr lang="en-US" sz="3800" dirty="0"/>
              <a:t> </a:t>
            </a:r>
            <a:r>
              <a:rPr lang="en-US" sz="3800" b="1" dirty="0"/>
              <a:t>Relationship</a:t>
            </a:r>
            <a:r>
              <a:rPr lang="en-US" sz="3800" dirty="0"/>
              <a:t> </a:t>
            </a:r>
            <a:r>
              <a:rPr lang="en-US" sz="3800" b="1" dirty="0"/>
              <a:t>Management</a:t>
            </a:r>
            <a:r>
              <a:rPr lang="en-US" sz="3800" dirty="0"/>
              <a:t> </a:t>
            </a:r>
            <a:r>
              <a:rPr lang="el-GR" sz="3800" dirty="0"/>
              <a:t>είναι μία εταιρική στρατηγική για τη διαχείριση της αλληλεπίδρασης και της επικοινωνίας με παρόντες και πιθανούς πελάτες και χρησιμοποιείται συχνά στο </a:t>
            </a:r>
            <a:r>
              <a:rPr lang="en-US" sz="3800" dirty="0"/>
              <a:t>digital marketing.</a:t>
            </a:r>
            <a:endParaRPr lang="el-GR" sz="3800" dirty="0"/>
          </a:p>
          <a:p>
            <a:pPr marL="0" indent="0">
              <a:buNone/>
            </a:pPr>
            <a:endParaRPr lang="en-US" sz="3800" dirty="0"/>
          </a:p>
          <a:p>
            <a:r>
              <a:rPr lang="en-US" sz="3800" b="1" dirty="0"/>
              <a:t>CSS: Cascading</a:t>
            </a:r>
            <a:r>
              <a:rPr lang="en-US" sz="3800" dirty="0"/>
              <a:t> </a:t>
            </a:r>
            <a:r>
              <a:rPr lang="en-US" sz="3800" b="1" dirty="0"/>
              <a:t>Style</a:t>
            </a:r>
            <a:r>
              <a:rPr lang="en-US" sz="3800" dirty="0"/>
              <a:t> </a:t>
            </a:r>
            <a:r>
              <a:rPr lang="en-US" sz="3800" b="1" dirty="0"/>
              <a:t>Sheets</a:t>
            </a:r>
            <a:r>
              <a:rPr lang="en-US" sz="3800" dirty="0"/>
              <a:t> </a:t>
            </a:r>
            <a:r>
              <a:rPr lang="el-GR" sz="3800" dirty="0"/>
              <a:t>είναι η γλώσσα υπολογιστή που χρησιμοποιείται, για να καθορίσει τον τρόπο με τον οποίο εμφανίζονται στη σελίδα τα στοιχεία του </a:t>
            </a:r>
            <a:r>
              <a:rPr lang="en-US" sz="3800" dirty="0"/>
              <a:t>html </a:t>
            </a:r>
            <a:r>
              <a:rPr lang="el-GR" sz="3800" dirty="0"/>
              <a:t>κώδικα όπως το χρώμα, η γραμματοσειρά, η διάταξη κειμένου, τα όρια, κτλ.</a:t>
            </a:r>
          </a:p>
          <a:p>
            <a:endParaRPr lang="el-GR" sz="3800" dirty="0"/>
          </a:p>
          <a:p>
            <a:r>
              <a:rPr lang="en-US" sz="3800" b="1" dirty="0"/>
              <a:t>CTA: Call</a:t>
            </a:r>
            <a:r>
              <a:rPr lang="en-US" sz="3800" dirty="0"/>
              <a:t> </a:t>
            </a:r>
            <a:r>
              <a:rPr lang="en-US" sz="3800" b="1" dirty="0"/>
              <a:t>to</a:t>
            </a:r>
            <a:r>
              <a:rPr lang="en-US" sz="3800" dirty="0"/>
              <a:t> </a:t>
            </a:r>
            <a:r>
              <a:rPr lang="en-US" sz="3800" b="1" dirty="0"/>
              <a:t>Action</a:t>
            </a:r>
            <a:r>
              <a:rPr lang="en-US" sz="3800" dirty="0"/>
              <a:t> </a:t>
            </a:r>
            <a:r>
              <a:rPr lang="el-GR" sz="3800" dirty="0"/>
              <a:t>είναι μία έκφραση που χρησιμοποιείται για να δείξει την ενέργεια που καλείται να κάνει ο χρήστης μίας σελίδας ή ο παραλήπτης ενός </a:t>
            </a:r>
            <a:r>
              <a:rPr lang="en-US" sz="3800" dirty="0"/>
              <a:t>e-mail, </a:t>
            </a:r>
            <a:r>
              <a:rPr lang="el-GR" sz="3800" dirty="0"/>
              <a:t>όπως «Εγγραφή», «Αγορά» ή «Δείτε Περισσότερα».</a:t>
            </a:r>
          </a:p>
          <a:p>
            <a:pPr marL="0" indent="0">
              <a:buNone/>
            </a:pPr>
            <a:endParaRPr lang="el-GR" sz="3800" dirty="0"/>
          </a:p>
          <a:p>
            <a:r>
              <a:rPr lang="en-US" sz="3800" b="1" dirty="0"/>
              <a:t>CTR: Click</a:t>
            </a:r>
            <a:r>
              <a:rPr lang="en-US" sz="3800" dirty="0"/>
              <a:t> </a:t>
            </a:r>
            <a:r>
              <a:rPr lang="en-US" sz="3800" b="1" dirty="0"/>
              <a:t>Through</a:t>
            </a:r>
            <a:r>
              <a:rPr lang="en-US" sz="3800" dirty="0"/>
              <a:t> </a:t>
            </a:r>
            <a:r>
              <a:rPr lang="en-US" sz="3800" b="1" dirty="0"/>
              <a:t>Rate</a:t>
            </a:r>
            <a:r>
              <a:rPr lang="en-US" sz="3800" dirty="0"/>
              <a:t> </a:t>
            </a:r>
            <a:r>
              <a:rPr lang="el-GR" sz="3800" dirty="0"/>
              <a:t>είναι η μέτρηση του αριθμού των χρηστών που έκαναν </a:t>
            </a:r>
            <a:r>
              <a:rPr lang="en-US" sz="3800" dirty="0"/>
              <a:t>click </a:t>
            </a:r>
            <a:r>
              <a:rPr lang="el-GR" sz="3800" dirty="0"/>
              <a:t>σε ένα συγκεκριμένο σύνδεσμο. Μπορείτε να μετρήσετε το </a:t>
            </a:r>
            <a:r>
              <a:rPr lang="en-US" sz="3800" dirty="0"/>
              <a:t>CTR </a:t>
            </a:r>
            <a:r>
              <a:rPr lang="el-GR" sz="3800" dirty="0"/>
              <a:t>στη σελίδα σας με βάση τον αριθμό των επισκεπτών, σε σύγκριση με αυτούς που πάτησαν ένα </a:t>
            </a:r>
            <a:r>
              <a:rPr lang="en-US" sz="3800" dirty="0"/>
              <a:t>link. </a:t>
            </a:r>
            <a:r>
              <a:rPr lang="el-GR" sz="3800" dirty="0"/>
              <a:t>Το </a:t>
            </a:r>
            <a:r>
              <a:rPr lang="en-US" sz="3800" dirty="0"/>
              <a:t>CTR </a:t>
            </a:r>
            <a:r>
              <a:rPr lang="el-GR" sz="3800" dirty="0"/>
              <a:t>μπορεί επίσης να χρησιμοποιηθεί στο </a:t>
            </a:r>
            <a:r>
              <a:rPr lang="en-US" sz="3800" dirty="0"/>
              <a:t>e-mail marketing, </a:t>
            </a:r>
            <a:r>
              <a:rPr lang="el-GR" sz="3800" dirty="0"/>
              <a:t>για να διαπιστώσετε πόσοι χρήστες έκαναν </a:t>
            </a:r>
            <a:r>
              <a:rPr lang="en-US" sz="3800" dirty="0"/>
              <a:t>click </a:t>
            </a:r>
            <a:r>
              <a:rPr lang="el-GR" sz="3800" dirty="0"/>
              <a:t>στον σύνδεσμο μέσα στο </a:t>
            </a:r>
            <a:r>
              <a:rPr lang="en-US" sz="3800" dirty="0"/>
              <a:t>e-mail.</a:t>
            </a:r>
          </a:p>
          <a:p>
            <a:pPr marL="0" indent="0">
              <a:buNone/>
            </a:pPr>
            <a:br>
              <a:rPr lang="el-GR" sz="3400" dirty="0"/>
            </a:br>
            <a:endParaRPr lang="en-US" sz="3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97098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8748EA8-9287-B246-8938-E87E0B0218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51998" y="369888"/>
            <a:ext cx="5488004" cy="5807075"/>
          </a:xfrm>
        </p:spPr>
      </p:pic>
    </p:spTree>
    <p:extLst>
      <p:ext uri="{BB962C8B-B14F-4D97-AF65-F5344CB8AC3E}">
        <p14:creationId xmlns:p14="http://schemas.microsoft.com/office/powerpoint/2010/main" val="92771365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8F611A-E02B-2045-B460-8F794342EC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34256"/>
            <a:ext cx="10515600" cy="5642707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/>
              <a:t>CX: </a:t>
            </a:r>
            <a:r>
              <a:rPr lang="el-GR" dirty="0"/>
              <a:t>Το </a:t>
            </a:r>
            <a:r>
              <a:rPr lang="en-US" b="1" dirty="0"/>
              <a:t>Customer Experience </a:t>
            </a:r>
            <a:r>
              <a:rPr lang="el-GR" dirty="0"/>
              <a:t>είναι ένας όρος που χρησιμοποιείται συχνά στο </a:t>
            </a:r>
            <a:r>
              <a:rPr lang="en-US" dirty="0"/>
              <a:t>digital marketing </a:t>
            </a:r>
            <a:r>
              <a:rPr lang="el-GR" dirty="0"/>
              <a:t>από το ανθρώπινο δυναμικό των επιχειρήσεων, αλλά και από το ίδιο το κοινό! Το </a:t>
            </a:r>
            <a:r>
              <a:rPr lang="en-US" dirty="0"/>
              <a:t>CX </a:t>
            </a:r>
            <a:r>
              <a:rPr lang="el-GR" dirty="0"/>
              <a:t>είναι η συνολική εμπειρία που έχει ένας πελάτης με τη σελίδα, το προϊόν, κτλ.</a:t>
            </a:r>
          </a:p>
          <a:p>
            <a:r>
              <a:rPr lang="en-US" b="1" dirty="0"/>
              <a:t>ESP: Email</a:t>
            </a:r>
            <a:r>
              <a:rPr lang="en-US" dirty="0"/>
              <a:t> </a:t>
            </a:r>
            <a:r>
              <a:rPr lang="en-US" b="1" dirty="0"/>
              <a:t>Service</a:t>
            </a:r>
            <a:r>
              <a:rPr lang="en-US" dirty="0"/>
              <a:t> </a:t>
            </a:r>
            <a:r>
              <a:rPr lang="en-US" b="1" dirty="0"/>
              <a:t>Provider</a:t>
            </a:r>
            <a:r>
              <a:rPr lang="en-US" dirty="0"/>
              <a:t> </a:t>
            </a:r>
            <a:r>
              <a:rPr lang="el-GR" dirty="0"/>
              <a:t>είναι ένας </a:t>
            </a:r>
            <a:r>
              <a:rPr lang="el-GR" dirty="0" err="1"/>
              <a:t>πάροχος</a:t>
            </a:r>
            <a:r>
              <a:rPr lang="el-GR" dirty="0"/>
              <a:t> που επιτρέπει την αποστολή </a:t>
            </a:r>
            <a:r>
              <a:rPr lang="en-US" dirty="0"/>
              <a:t>e-mail </a:t>
            </a:r>
            <a:r>
              <a:rPr lang="el-GR" dirty="0"/>
              <a:t>και την παρακολούθηση τους.</a:t>
            </a:r>
          </a:p>
          <a:p>
            <a:r>
              <a:rPr lang="en-US" b="1" dirty="0"/>
              <a:t>GA: Google Analytics </a:t>
            </a:r>
            <a:r>
              <a:rPr lang="el-GR" dirty="0"/>
              <a:t>είναι η ιστοσελίδα της </a:t>
            </a:r>
            <a:r>
              <a:rPr lang="en-US" dirty="0"/>
              <a:t>Google </a:t>
            </a:r>
            <a:r>
              <a:rPr lang="el-GR" dirty="0"/>
              <a:t>που παρέχει πολύ σημαντικά στατιστικά στοιχεία, τα οποία αφορούν στην διακίνηση των δεδομένων στην ιστοσελίδα σας.</a:t>
            </a:r>
          </a:p>
          <a:p>
            <a:r>
              <a:rPr lang="en-US" b="1" dirty="0"/>
              <a:t>FB: Facebook</a:t>
            </a:r>
            <a:r>
              <a:rPr lang="en-US" dirty="0"/>
              <a:t> </a:t>
            </a:r>
            <a:r>
              <a:rPr lang="el-GR" dirty="0"/>
              <a:t>είναι λίγο-πολύ αυτονόητο. Αναφέρεται στο </a:t>
            </a:r>
            <a:r>
              <a:rPr lang="en-US" dirty="0"/>
              <a:t>Facebook </a:t>
            </a:r>
            <a:r>
              <a:rPr lang="el-GR" dirty="0"/>
              <a:t>και σε ό,τι σχετίζεται με αυτό.</a:t>
            </a:r>
          </a:p>
          <a:p>
            <a:r>
              <a:rPr lang="en-US" b="1" dirty="0"/>
              <a:t>HTML: Hyper</a:t>
            </a:r>
            <a:r>
              <a:rPr lang="en-US" dirty="0"/>
              <a:t> </a:t>
            </a:r>
            <a:r>
              <a:rPr lang="en-US" b="1" dirty="0"/>
              <a:t>Text</a:t>
            </a:r>
            <a:r>
              <a:rPr lang="en-US" dirty="0"/>
              <a:t> </a:t>
            </a:r>
            <a:r>
              <a:rPr lang="en-US" b="1" dirty="0"/>
              <a:t>Markup</a:t>
            </a:r>
            <a:r>
              <a:rPr lang="en-US" dirty="0"/>
              <a:t> </a:t>
            </a:r>
            <a:r>
              <a:rPr lang="en-US" b="1" dirty="0"/>
              <a:t>Language</a:t>
            </a:r>
            <a:r>
              <a:rPr lang="en-US" dirty="0"/>
              <a:t> </a:t>
            </a:r>
            <a:r>
              <a:rPr lang="el-GR" dirty="0"/>
              <a:t>είναι η κύρια γλώσσα σήμανσης που χρησιμοποιείται για την κατασκευή των </a:t>
            </a:r>
            <a:r>
              <a:rPr lang="en-US" dirty="0"/>
              <a:t>websites, </a:t>
            </a:r>
            <a:r>
              <a:rPr lang="el-GR" dirty="0"/>
              <a:t>τα βασικά στοιχεία των ιστοσελίδων.</a:t>
            </a:r>
          </a:p>
          <a:p>
            <a:r>
              <a:rPr lang="en-US" b="1" dirty="0"/>
              <a:t>KPI: Key</a:t>
            </a:r>
            <a:r>
              <a:rPr lang="en-US" dirty="0"/>
              <a:t> </a:t>
            </a:r>
            <a:r>
              <a:rPr lang="en-US" b="1" dirty="0"/>
              <a:t>Performance</a:t>
            </a:r>
            <a:r>
              <a:rPr lang="en-US" dirty="0"/>
              <a:t> </a:t>
            </a:r>
            <a:r>
              <a:rPr lang="en-US" b="1" dirty="0"/>
              <a:t>Indicator</a:t>
            </a:r>
            <a:r>
              <a:rPr lang="en-US" dirty="0"/>
              <a:t> </a:t>
            </a:r>
            <a:r>
              <a:rPr lang="el-GR" dirty="0"/>
              <a:t>είναι ένας τύπος μέτρησης απόδοσης ή προόδου σχετικά με έναν συγκεκριμένο στόχο.</a:t>
            </a:r>
          </a:p>
          <a:p>
            <a:r>
              <a:rPr lang="en-US" b="1" dirty="0"/>
              <a:t>PPC: </a:t>
            </a:r>
            <a:r>
              <a:rPr lang="el-GR" dirty="0"/>
              <a:t>Στο </a:t>
            </a:r>
            <a:r>
              <a:rPr lang="en-US" dirty="0"/>
              <a:t>digital marketing </a:t>
            </a:r>
            <a:r>
              <a:rPr lang="el-GR" dirty="0"/>
              <a:t>το </a:t>
            </a:r>
            <a:r>
              <a:rPr lang="en-US" dirty="0"/>
              <a:t>PPC </a:t>
            </a:r>
            <a:r>
              <a:rPr lang="el-GR" dirty="0"/>
              <a:t>είναι το “διάσημο” </a:t>
            </a:r>
            <a:r>
              <a:rPr lang="en-US" b="1" dirty="0"/>
              <a:t>Pay</a:t>
            </a:r>
            <a:r>
              <a:rPr lang="en-US" dirty="0"/>
              <a:t> </a:t>
            </a:r>
            <a:r>
              <a:rPr lang="en-US" b="1" dirty="0"/>
              <a:t>Per</a:t>
            </a:r>
            <a:r>
              <a:rPr lang="en-US" dirty="0"/>
              <a:t> </a:t>
            </a:r>
            <a:r>
              <a:rPr lang="en-US" b="1" dirty="0"/>
              <a:t>Click! </a:t>
            </a:r>
            <a:r>
              <a:rPr lang="en-US" dirty="0"/>
              <a:t>PPC </a:t>
            </a:r>
            <a:r>
              <a:rPr lang="el-GR" dirty="0"/>
              <a:t>ονομάζουμε την περίπτωση, σύμφωνα με την οποία, ο διαφημιζόμενος πληρώνει με βάση τον αριθμό των </a:t>
            </a:r>
            <a:r>
              <a:rPr lang="en-US" dirty="0"/>
              <a:t>clicks </a:t>
            </a:r>
            <a:r>
              <a:rPr lang="el-GR" dirty="0"/>
              <a:t>που λαμβάνει μία διαφήμιση. Για παράδειγμα, αν διαφημίζεστε στην </a:t>
            </a:r>
            <a:r>
              <a:rPr lang="en-US" dirty="0"/>
              <a:t>Google, </a:t>
            </a:r>
            <a:r>
              <a:rPr lang="el-GR" dirty="0"/>
              <a:t>πληρώνετε ανάλογα με τα </a:t>
            </a:r>
            <a:r>
              <a:rPr lang="en-US" dirty="0"/>
              <a:t>clicks </a:t>
            </a:r>
            <a:r>
              <a:rPr lang="el-GR" dirty="0"/>
              <a:t>που παίρνει η δημοσίευσή σας από τους επισκέπτες.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024235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3762DB-4FC6-444B-A3A3-9EE62917F7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42481"/>
            <a:ext cx="10515600" cy="5334482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/>
              <a:t>PR: Page</a:t>
            </a:r>
            <a:r>
              <a:rPr lang="en-US" dirty="0"/>
              <a:t> </a:t>
            </a:r>
            <a:r>
              <a:rPr lang="en-US" b="1" dirty="0"/>
              <a:t>Rank</a:t>
            </a:r>
            <a:r>
              <a:rPr lang="en-US" dirty="0"/>
              <a:t> </a:t>
            </a:r>
            <a:r>
              <a:rPr lang="el-GR" dirty="0"/>
              <a:t>είναι ένας αλγόριθμος της </a:t>
            </a:r>
            <a:r>
              <a:rPr lang="en-US" dirty="0"/>
              <a:t>Google, </a:t>
            </a:r>
            <a:r>
              <a:rPr lang="el-GR" dirty="0"/>
              <a:t>ο οποίος καθορίζει τη σχετική βαθμολογία μίας ιστοσελίδας, ανάλογα με τα </a:t>
            </a:r>
            <a:r>
              <a:rPr lang="en-US" dirty="0"/>
              <a:t>links </a:t>
            </a:r>
            <a:r>
              <a:rPr lang="el-GR" dirty="0"/>
              <a:t>που έχει σε άλλες ιστοσελίδες. Μπορεί, επίσης, να σημαίνει </a:t>
            </a:r>
            <a:r>
              <a:rPr lang="en-US" b="1" dirty="0"/>
              <a:t>Public</a:t>
            </a:r>
            <a:r>
              <a:rPr lang="en-US" dirty="0"/>
              <a:t> </a:t>
            </a:r>
            <a:r>
              <a:rPr lang="en-US" b="1" dirty="0"/>
              <a:t>Relations</a:t>
            </a:r>
            <a:r>
              <a:rPr lang="en-US" dirty="0"/>
              <a:t>, </a:t>
            </a:r>
            <a:r>
              <a:rPr lang="el-GR" dirty="0"/>
              <a:t>δηλαδή δημόσιες σχέσεις. Πρόκειται για τον τρόπο με τον οποίο μπορείτε να διαδώσετε μία πληροφορία σχετικά με μία εταιρεία (ή ιδιώτη κατά μία γενικότερη έννοια) στο κοινό. Σημειώστε πως η </a:t>
            </a:r>
            <a:r>
              <a:rPr lang="en-US" dirty="0"/>
              <a:t>Google </a:t>
            </a:r>
            <a:r>
              <a:rPr lang="el-GR" dirty="0"/>
              <a:t>το έχει καταργήσει από κοινή θέα.</a:t>
            </a:r>
          </a:p>
          <a:p>
            <a:r>
              <a:rPr lang="en-US" b="1" dirty="0"/>
              <a:t>PV: Page</a:t>
            </a:r>
            <a:r>
              <a:rPr lang="en-US" dirty="0"/>
              <a:t> </a:t>
            </a:r>
            <a:r>
              <a:rPr lang="en-US" b="1" dirty="0"/>
              <a:t>Views</a:t>
            </a:r>
            <a:r>
              <a:rPr lang="en-US" dirty="0"/>
              <a:t> </a:t>
            </a:r>
            <a:r>
              <a:rPr lang="el-GR" dirty="0"/>
              <a:t>είναι ο αριθμός των επισκέψεων ενός χρήστη σε μία σελίδα.</a:t>
            </a:r>
          </a:p>
          <a:p>
            <a:r>
              <a:rPr lang="en-US" b="1" dirty="0"/>
              <a:t>ROI: Return</a:t>
            </a:r>
            <a:r>
              <a:rPr lang="en-US" dirty="0"/>
              <a:t> </a:t>
            </a:r>
            <a:r>
              <a:rPr lang="en-US" b="1" dirty="0"/>
              <a:t>on</a:t>
            </a:r>
            <a:r>
              <a:rPr lang="en-US" dirty="0"/>
              <a:t> </a:t>
            </a:r>
            <a:r>
              <a:rPr lang="en-US" b="1" dirty="0"/>
              <a:t>Investment</a:t>
            </a:r>
            <a:r>
              <a:rPr lang="en-US" dirty="0"/>
              <a:t> </a:t>
            </a:r>
            <a:r>
              <a:rPr lang="el-GR" dirty="0"/>
              <a:t>αναφέρεται στο πόσο επιτυχημένη είναι μία διαφημιστική καμπάνια </a:t>
            </a:r>
            <a:r>
              <a:rPr lang="en-US" dirty="0"/>
              <a:t>digital marketing. </a:t>
            </a:r>
            <a:r>
              <a:rPr lang="el-GR" dirty="0"/>
              <a:t>Συγκεκριμένα, αναφέρεται στο κέρδος που λάβατε από μία διαφήμιση σε σχέση με το κόστος υλοποίησης. Για παράδειγμα, εάν η ιστοσελίδα σας κοστίζει 5.000€ το χρόνο για διαχείριση, τεχνική υποστήριξη κ.ά., αλλά επιστρέφει κέρδη 20.000€, το </a:t>
            </a:r>
            <a:r>
              <a:rPr lang="en-US" dirty="0"/>
              <a:t>R</a:t>
            </a:r>
            <a:r>
              <a:rPr lang="el-GR" dirty="0"/>
              <a:t>Ο</a:t>
            </a:r>
            <a:r>
              <a:rPr lang="en-US" dirty="0"/>
              <a:t>I </a:t>
            </a:r>
            <a:r>
              <a:rPr lang="el-GR" dirty="0"/>
              <a:t>σας θα είναι 400% (20.000/5.000) .</a:t>
            </a:r>
          </a:p>
          <a:p>
            <a:r>
              <a:rPr lang="en-US" b="1" dirty="0"/>
              <a:t>RT: Retweet</a:t>
            </a:r>
            <a:r>
              <a:rPr lang="en-US" dirty="0"/>
              <a:t> </a:t>
            </a:r>
            <a:r>
              <a:rPr lang="el-GR" dirty="0"/>
              <a:t>είναι η προώθηση μίας ανάρτησης στο </a:t>
            </a:r>
            <a:r>
              <a:rPr lang="en-US" dirty="0"/>
              <a:t>Twitter. </a:t>
            </a:r>
            <a:r>
              <a:rPr lang="el-GR" dirty="0"/>
              <a:t>Το αντίστοιχο του </a:t>
            </a:r>
            <a:r>
              <a:rPr lang="en-US" dirty="0"/>
              <a:t>share </a:t>
            </a:r>
            <a:r>
              <a:rPr lang="el-GR" dirty="0"/>
              <a:t>στο </a:t>
            </a:r>
            <a:r>
              <a:rPr lang="en-US" dirty="0"/>
              <a:t>Facebook.</a:t>
            </a:r>
          </a:p>
          <a:p>
            <a:r>
              <a:rPr lang="en-US" b="1" dirty="0"/>
              <a:t>SEM: Search</a:t>
            </a:r>
            <a:r>
              <a:rPr lang="en-US" dirty="0"/>
              <a:t> </a:t>
            </a:r>
            <a:r>
              <a:rPr lang="en-US" b="1" dirty="0"/>
              <a:t>Engine</a:t>
            </a:r>
            <a:r>
              <a:rPr lang="en-US" dirty="0"/>
              <a:t> </a:t>
            </a:r>
            <a:r>
              <a:rPr lang="en-US" b="1" dirty="0"/>
              <a:t>Marketing</a:t>
            </a:r>
            <a:r>
              <a:rPr lang="en-US" dirty="0"/>
              <a:t> </a:t>
            </a:r>
            <a:r>
              <a:rPr lang="el-GR" dirty="0"/>
              <a:t>είναι ο τρόπος με τον οποίο μία επιχείρηση μπορεί να προωθήσει την ιστοσελίδα της στα αποτελέσματα των μηχανών αναζήτησης. Το </a:t>
            </a:r>
            <a:r>
              <a:rPr lang="en-US" dirty="0"/>
              <a:t>SEM </a:t>
            </a:r>
            <a:r>
              <a:rPr lang="el-GR" dirty="0"/>
              <a:t>έχει δυο συνιστώσες: το </a:t>
            </a:r>
            <a:r>
              <a:rPr lang="en-US" dirty="0"/>
              <a:t>PPC </a:t>
            </a:r>
            <a:r>
              <a:rPr lang="el-GR" dirty="0"/>
              <a:t>και το </a:t>
            </a:r>
            <a:r>
              <a:rPr lang="en-US" dirty="0"/>
              <a:t>SEO.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479795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223C0F-A640-964F-8085-CAD194650B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08917"/>
            <a:ext cx="10515600" cy="5468046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SEO: Search</a:t>
            </a:r>
            <a:r>
              <a:rPr lang="en-US" dirty="0"/>
              <a:t> </a:t>
            </a:r>
            <a:r>
              <a:rPr lang="en-US" b="1" dirty="0"/>
              <a:t>Engine</a:t>
            </a:r>
            <a:r>
              <a:rPr lang="en-US" dirty="0"/>
              <a:t> </a:t>
            </a:r>
            <a:r>
              <a:rPr lang="en-US" b="1" dirty="0"/>
              <a:t>Optimization</a:t>
            </a:r>
            <a:r>
              <a:rPr lang="en-US" dirty="0"/>
              <a:t> </a:t>
            </a:r>
            <a:r>
              <a:rPr lang="el-GR" dirty="0"/>
              <a:t>είναι η διαδικασία βελτιστοποίησης μίας ιστοσελίδας, ώστε να πετύχει υψηλότερα αποτελέσματα οργανικής αναζήτησης. Το </a:t>
            </a:r>
            <a:r>
              <a:rPr lang="en-US" dirty="0"/>
              <a:t>SEO </a:t>
            </a:r>
            <a:r>
              <a:rPr lang="el-GR" dirty="0"/>
              <a:t>μπορεί να βελτιωθεί, επιλέγοντας κατάλληλες λέξεις-κλειδιά, έχοντας </a:t>
            </a:r>
            <a:r>
              <a:rPr lang="en-US" dirty="0"/>
              <a:t>back links </a:t>
            </a:r>
            <a:r>
              <a:rPr lang="el-GR" dirty="0"/>
              <a:t>από άλλες σελίδες, προσφέροντας πλούσιο περιεχόμενο και, κατασκευάζοντας την ιστοσελίδα με τρόπο φιλικό προς τις μηχανές αναζήτησης.</a:t>
            </a:r>
          </a:p>
          <a:p>
            <a:r>
              <a:rPr lang="en-US" b="1" dirty="0"/>
              <a:t>SERP: Search</a:t>
            </a:r>
            <a:r>
              <a:rPr lang="en-US" dirty="0"/>
              <a:t> </a:t>
            </a:r>
            <a:r>
              <a:rPr lang="en-US" b="1" dirty="0"/>
              <a:t>Engine</a:t>
            </a:r>
            <a:r>
              <a:rPr lang="en-US" dirty="0"/>
              <a:t> </a:t>
            </a:r>
            <a:r>
              <a:rPr lang="en-US" b="1" dirty="0"/>
              <a:t>Results</a:t>
            </a:r>
            <a:r>
              <a:rPr lang="en-US" dirty="0"/>
              <a:t> </a:t>
            </a:r>
            <a:r>
              <a:rPr lang="en-US" b="1" dirty="0"/>
              <a:t>Page</a:t>
            </a:r>
            <a:r>
              <a:rPr lang="en-US" dirty="0"/>
              <a:t> </a:t>
            </a:r>
            <a:r>
              <a:rPr lang="el-GR" dirty="0"/>
              <a:t>είναι η σελίδα που βλέπουν οι χρήστες, όταν κάνουν αναζήτηση στο διαδίκτυο, μέσω των μηχανών αναζήτησης, όπως </a:t>
            </a:r>
            <a:r>
              <a:rPr lang="en-US" dirty="0"/>
              <a:t>Google, Yahoo </a:t>
            </a:r>
            <a:r>
              <a:rPr lang="el-GR" dirty="0"/>
              <a:t>ή </a:t>
            </a:r>
            <a:r>
              <a:rPr lang="en-US" dirty="0"/>
              <a:t>Bing. </a:t>
            </a:r>
            <a:r>
              <a:rPr lang="el-GR" dirty="0"/>
              <a:t>Αυτές οι σελίδες έχουν </a:t>
            </a:r>
            <a:r>
              <a:rPr lang="en-US" dirty="0"/>
              <a:t>SERP </a:t>
            </a:r>
            <a:r>
              <a:rPr lang="el-GR" dirty="0"/>
              <a:t>διαφορετικής δομής και τυπικά, αποτελούνται από </a:t>
            </a:r>
            <a:r>
              <a:rPr lang="en-US" dirty="0"/>
              <a:t>PPC </a:t>
            </a:r>
            <a:r>
              <a:rPr lang="el-GR" dirty="0"/>
              <a:t>διαφημίσεις </a:t>
            </a:r>
            <a:r>
              <a:rPr lang="en-US" dirty="0"/>
              <a:t>digital marketing </a:t>
            </a:r>
            <a:r>
              <a:rPr lang="el-GR" dirty="0"/>
              <a:t>και αποτελέσματα οργανικής αναζήτησης.</a:t>
            </a:r>
          </a:p>
          <a:p>
            <a:r>
              <a:rPr lang="en-US" b="1" dirty="0"/>
              <a:t>SM: Social</a:t>
            </a:r>
            <a:r>
              <a:rPr lang="en-US" dirty="0"/>
              <a:t> </a:t>
            </a:r>
            <a:r>
              <a:rPr lang="en-US" b="1" dirty="0"/>
              <a:t>Media</a:t>
            </a:r>
            <a:r>
              <a:rPr lang="en-US" dirty="0"/>
              <a:t> </a:t>
            </a:r>
            <a:r>
              <a:rPr lang="el-GR" dirty="0"/>
              <a:t>ονομάζονται οι κοινωνικές πλατφόρμες που μπορείτε να δημιουργήσετε λογαριασμούς, για να </a:t>
            </a:r>
            <a:r>
              <a:rPr lang="el-GR" dirty="0" err="1"/>
              <a:t>αλληλεπιδράσετε</a:t>
            </a:r>
            <a:r>
              <a:rPr lang="el-GR" dirty="0"/>
              <a:t> με άλλους χρήστες, όπως το </a:t>
            </a:r>
            <a:r>
              <a:rPr lang="en-US" dirty="0"/>
              <a:t>Facebook, </a:t>
            </a:r>
            <a:r>
              <a:rPr lang="el-GR" dirty="0"/>
              <a:t>το </a:t>
            </a:r>
            <a:r>
              <a:rPr lang="en-US" dirty="0"/>
              <a:t>Twitter, </a:t>
            </a:r>
            <a:r>
              <a:rPr lang="el-GR" dirty="0"/>
              <a:t>το </a:t>
            </a:r>
            <a:r>
              <a:rPr lang="en-US" dirty="0"/>
              <a:t>YouTube, </a:t>
            </a:r>
            <a:r>
              <a:rPr lang="el-GR" dirty="0"/>
              <a:t>το </a:t>
            </a:r>
            <a:r>
              <a:rPr lang="en-US" dirty="0"/>
              <a:t>Instagram, </a:t>
            </a:r>
            <a:r>
              <a:rPr lang="el-GR" dirty="0"/>
              <a:t>κτλ.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454052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4A5120-6A63-6E48-A19B-2E35488B82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73303"/>
            <a:ext cx="10515600" cy="5044612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/>
              <a:t>SMM: Social</a:t>
            </a:r>
            <a:r>
              <a:rPr lang="en-US" dirty="0"/>
              <a:t> </a:t>
            </a:r>
            <a:r>
              <a:rPr lang="en-US" b="1" dirty="0"/>
              <a:t>Media</a:t>
            </a:r>
            <a:r>
              <a:rPr lang="en-US" dirty="0"/>
              <a:t> </a:t>
            </a:r>
            <a:r>
              <a:rPr lang="en-US" b="1" dirty="0"/>
              <a:t>Marketing</a:t>
            </a:r>
            <a:r>
              <a:rPr lang="en-US" dirty="0"/>
              <a:t> </a:t>
            </a:r>
            <a:r>
              <a:rPr lang="el-GR" dirty="0"/>
              <a:t>είναι η στρατηγική προώθησης μίας επιχείρησης στα </a:t>
            </a:r>
            <a:r>
              <a:rPr lang="en-US" dirty="0"/>
              <a:t>social media.</a:t>
            </a:r>
          </a:p>
          <a:p>
            <a:r>
              <a:rPr lang="en-US" b="1" dirty="0"/>
              <a:t>SMO: Social</a:t>
            </a:r>
            <a:r>
              <a:rPr lang="en-US" dirty="0"/>
              <a:t> </a:t>
            </a:r>
            <a:r>
              <a:rPr lang="en-US" b="1" dirty="0"/>
              <a:t>Media</a:t>
            </a:r>
            <a:r>
              <a:rPr lang="en-US" dirty="0"/>
              <a:t> </a:t>
            </a:r>
            <a:r>
              <a:rPr lang="en-US" b="1" dirty="0"/>
              <a:t>Optimization</a:t>
            </a:r>
            <a:r>
              <a:rPr lang="en-US" dirty="0"/>
              <a:t> </a:t>
            </a:r>
            <a:r>
              <a:rPr lang="el-GR" dirty="0"/>
              <a:t>είναι η διαδικασία χρήσης των </a:t>
            </a:r>
            <a:r>
              <a:rPr lang="en-US" dirty="0"/>
              <a:t>social media, </a:t>
            </a:r>
            <a:r>
              <a:rPr lang="el-GR" dirty="0"/>
              <a:t>για να ενισχύσετε το ενδιαφέρον για τη σελίδα σας, καθώς και να αυξήσετε την επισκεψιμότητα. Πέρα από τα κλασικά </a:t>
            </a:r>
            <a:r>
              <a:rPr lang="en-US" dirty="0"/>
              <a:t>social media, </a:t>
            </a:r>
            <a:r>
              <a:rPr lang="el-GR" dirty="0"/>
              <a:t>ένας αποδοτικός τρόπος </a:t>
            </a:r>
            <a:r>
              <a:rPr lang="en-US" dirty="0"/>
              <a:t>SMO </a:t>
            </a:r>
            <a:r>
              <a:rPr lang="el-GR" dirty="0"/>
              <a:t>είναι η δημιουργία </a:t>
            </a:r>
            <a:r>
              <a:rPr lang="en-US" dirty="0"/>
              <a:t>blog </a:t>
            </a:r>
            <a:r>
              <a:rPr lang="el-GR" dirty="0"/>
              <a:t>μέσα στον </a:t>
            </a:r>
            <a:r>
              <a:rPr lang="el-GR" dirty="0" err="1"/>
              <a:t>ιστότοπό</a:t>
            </a:r>
            <a:r>
              <a:rPr lang="el-GR" dirty="0"/>
              <a:t> σας.</a:t>
            </a:r>
          </a:p>
          <a:p>
            <a:r>
              <a:rPr lang="en-US" b="1" dirty="0"/>
              <a:t>UGC: User–Generated</a:t>
            </a:r>
            <a:r>
              <a:rPr lang="en-US" dirty="0"/>
              <a:t> </a:t>
            </a:r>
            <a:r>
              <a:rPr lang="en-US" b="1" dirty="0"/>
              <a:t>Content</a:t>
            </a:r>
            <a:r>
              <a:rPr lang="en-US" dirty="0"/>
              <a:t> </a:t>
            </a:r>
            <a:r>
              <a:rPr lang="el-GR" dirty="0"/>
              <a:t>είναι το περιεχόμενο που δημιουργούν οι ίδιοι οι χρήστες για μία σελίδα, όπως φωτογραφίες, αναρτήσεις σε </a:t>
            </a:r>
            <a:r>
              <a:rPr lang="en-US" dirty="0"/>
              <a:t>blog </a:t>
            </a:r>
            <a:r>
              <a:rPr lang="el-GR" dirty="0"/>
              <a:t>κτλ.</a:t>
            </a:r>
          </a:p>
          <a:p>
            <a:r>
              <a:rPr lang="en-US" b="1" dirty="0"/>
              <a:t>URL: Uniform</a:t>
            </a:r>
            <a:r>
              <a:rPr lang="en-US" dirty="0"/>
              <a:t> </a:t>
            </a:r>
            <a:r>
              <a:rPr lang="en-US" b="1" dirty="0"/>
              <a:t>Resource</a:t>
            </a:r>
            <a:r>
              <a:rPr lang="en-US" dirty="0"/>
              <a:t> </a:t>
            </a:r>
            <a:r>
              <a:rPr lang="en-US" b="1" dirty="0"/>
              <a:t>Locator</a:t>
            </a:r>
            <a:r>
              <a:rPr lang="en-US" dirty="0"/>
              <a:t> </a:t>
            </a:r>
            <a:r>
              <a:rPr lang="el-GR" dirty="0"/>
              <a:t>είναι η διεύθυνση μίας ιστοσελίδας στο διαδίκτυο.</a:t>
            </a:r>
          </a:p>
          <a:p>
            <a:r>
              <a:rPr lang="en-US" b="1" dirty="0"/>
              <a:t>UX: User</a:t>
            </a:r>
            <a:r>
              <a:rPr lang="en-US" dirty="0"/>
              <a:t> </a:t>
            </a:r>
            <a:r>
              <a:rPr lang="en-US" b="1" dirty="0"/>
              <a:t>Experience</a:t>
            </a:r>
            <a:r>
              <a:rPr lang="en-US" dirty="0"/>
              <a:t> </a:t>
            </a:r>
            <a:r>
              <a:rPr lang="el-GR" dirty="0"/>
              <a:t>είναι η συνολική εμπειρία που έχει ένας χρήστης με την ιστοσελίδα σας.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DB0962F-A2DE-AB42-8BE1-159D3FB769F1}"/>
              </a:ext>
            </a:extLst>
          </p:cNvPr>
          <p:cNvSpPr txBox="1"/>
          <p:nvPr/>
        </p:nvSpPr>
        <p:spPr>
          <a:xfrm>
            <a:off x="1890446" y="6318607"/>
            <a:ext cx="81474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     Source: </a:t>
            </a:r>
            <a:r>
              <a:rPr lang="en-US" dirty="0">
                <a:hlinkClick r:id="rId2"/>
              </a:rPr>
              <a:t>https://developgreece.com/oroi-digital-marketing/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6139396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916AB5-16FB-C749-B56C-67722A8024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el-GR" b="1" dirty="0"/>
            </a:br>
            <a:r>
              <a:rPr lang="el-GR" b="1" dirty="0"/>
              <a:t>4.8. Ελληνικός Κώδικας Διαφήμισης-Επικοινωνίας (ΕΚΔ-Ε).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0005BC-1882-6F44-A812-87C76838ED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571946"/>
            <a:ext cx="5151634" cy="4605017"/>
          </a:xfrm>
        </p:spPr>
        <p:txBody>
          <a:bodyPr>
            <a:normAutofit lnSpcReduction="10000"/>
          </a:bodyPr>
          <a:lstStyle/>
          <a:p>
            <a:r>
              <a:rPr lang="el-GR" dirty="0"/>
              <a:t>Σύμφωνα με το </a:t>
            </a:r>
            <a:r>
              <a:rPr lang="el-GR" b="1" dirty="0"/>
              <a:t>Συμβούλιο Ελέγχου Επικοινωνίας</a:t>
            </a:r>
            <a:r>
              <a:rPr lang="en-US" dirty="0"/>
              <a:t> </a:t>
            </a:r>
            <a:r>
              <a:rPr lang="el-GR" dirty="0"/>
              <a:t>(</a:t>
            </a:r>
            <a:r>
              <a:rPr lang="en-US" u="sng" dirty="0">
                <a:hlinkClick r:id="rId2"/>
              </a:rPr>
              <a:t>http</a:t>
            </a:r>
            <a:r>
              <a:rPr lang="el-GR" u="sng" dirty="0">
                <a:hlinkClick r:id="rId2"/>
              </a:rPr>
              <a:t>://</a:t>
            </a:r>
            <a:r>
              <a:rPr lang="en-US" u="sng" dirty="0">
                <a:hlinkClick r:id="rId2"/>
              </a:rPr>
              <a:t>www</a:t>
            </a:r>
            <a:r>
              <a:rPr lang="el-GR" u="sng" dirty="0">
                <a:hlinkClick r:id="rId2"/>
              </a:rPr>
              <a:t>.</a:t>
            </a:r>
            <a:r>
              <a:rPr lang="en-US" u="sng" dirty="0">
                <a:hlinkClick r:id="rId2"/>
              </a:rPr>
              <a:t>see</a:t>
            </a:r>
            <a:r>
              <a:rPr lang="el-GR" u="sng" dirty="0">
                <a:hlinkClick r:id="rId2"/>
              </a:rPr>
              <a:t>.</a:t>
            </a:r>
            <a:r>
              <a:rPr lang="en-US" u="sng" dirty="0">
                <a:hlinkClick r:id="rId2"/>
              </a:rPr>
              <a:t>gr</a:t>
            </a:r>
            <a:r>
              <a:rPr lang="el-GR" u="sng" dirty="0">
                <a:hlinkClick r:id="rId2"/>
              </a:rPr>
              <a:t>/</a:t>
            </a:r>
            <a:r>
              <a:rPr lang="el-GR" u="sng" dirty="0"/>
              <a:t>)</a:t>
            </a:r>
            <a:r>
              <a:rPr lang="el-GR" dirty="0"/>
              <a:t> </a:t>
            </a:r>
          </a:p>
          <a:p>
            <a:pPr>
              <a:buFont typeface="Wingdings" pitchFamily="2" charset="2"/>
              <a:buChar char="Ø"/>
            </a:pPr>
            <a:r>
              <a:rPr lang="el-GR" sz="3200" dirty="0"/>
              <a:t>υπάρχει συγκεκριμένο πλαίσιο και </a:t>
            </a:r>
          </a:p>
          <a:p>
            <a:pPr>
              <a:buFont typeface="Wingdings" pitchFamily="2" charset="2"/>
              <a:buChar char="Ø"/>
            </a:pPr>
            <a:r>
              <a:rPr lang="el-GR" sz="3200" dirty="0"/>
              <a:t>κώδικας </a:t>
            </a:r>
            <a:r>
              <a:rPr lang="el-GR" sz="3200" b="1" dirty="0"/>
              <a:t>δεοντολογίας </a:t>
            </a:r>
          </a:p>
          <a:p>
            <a:pPr>
              <a:buFont typeface="Wingdings" pitchFamily="2" charset="2"/>
              <a:buChar char="Ø"/>
            </a:pPr>
            <a:r>
              <a:rPr lang="el-GR" sz="3200" dirty="0"/>
              <a:t>για τις </a:t>
            </a:r>
            <a:r>
              <a:rPr lang="el-GR" sz="3200" b="1" dirty="0"/>
              <a:t>διαφημίσεις</a:t>
            </a:r>
            <a:r>
              <a:rPr lang="el-GR" sz="3200" dirty="0"/>
              <a:t>. </a:t>
            </a:r>
          </a:p>
          <a:p>
            <a:pPr>
              <a:buFont typeface="Wingdings" pitchFamily="2" charset="2"/>
              <a:buChar char="Ø"/>
            </a:pPr>
            <a:r>
              <a:rPr lang="el-GR" sz="3200" dirty="0"/>
              <a:t>Στην εισαγωγική του μάλιστα σελίδα ξεκάθαρα τονίζει ότι:</a:t>
            </a:r>
            <a:endParaRPr lang="en-US" sz="3200" dirty="0"/>
          </a:p>
          <a:p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1EC79DA-1BFF-9A4E-9B6E-D81FA4343B40}"/>
              </a:ext>
            </a:extLst>
          </p:cNvPr>
          <p:cNvPicPr>
            <a:picLocks noGrp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690689"/>
            <a:ext cx="5181600" cy="4145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74500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CA75A77-8A43-164F-A3DF-4B3C5BFEAE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06175"/>
            <a:ext cx="10515600" cy="5570788"/>
          </a:xfrm>
        </p:spPr>
        <p:txBody>
          <a:bodyPr>
            <a:normAutofit lnSpcReduction="10000"/>
          </a:bodyPr>
          <a:lstStyle/>
          <a:p>
            <a:r>
              <a:rPr lang="el-GR" dirty="0"/>
              <a:t>«Η έκδοση αυτή του</a:t>
            </a:r>
            <a:r>
              <a:rPr lang="en-US" dirty="0"/>
              <a:t> </a:t>
            </a:r>
            <a:r>
              <a:rPr lang="el-GR" b="1" dirty="0"/>
              <a:t>ΕΛΛΗΝΙΚΟΥ ΚΩΔΙΚΑ ΔΙΑΦΗΜΙΣΗΣ-ΕΠΙΚΟΙΝΩΝΙΑΣ (ΕΚΔ-Ε) (2007)</a:t>
            </a:r>
            <a:r>
              <a:rPr lang="en-US" dirty="0"/>
              <a:t> </a:t>
            </a:r>
            <a:r>
              <a:rPr lang="el-GR" dirty="0"/>
              <a:t>βασίζεται ως προς το περιεχόμενο και τη δομή του στον</a:t>
            </a:r>
            <a:r>
              <a:rPr lang="en-US" dirty="0"/>
              <a:t> </a:t>
            </a:r>
            <a:r>
              <a:rPr lang="en-US" b="1" dirty="0"/>
              <a:t>CONSOLIDATED ICC CODE OF ADVERTISING</a:t>
            </a:r>
            <a:r>
              <a:rPr lang="el-GR" b="1" dirty="0"/>
              <a:t> &amp; </a:t>
            </a:r>
            <a:r>
              <a:rPr lang="en-US" b="1" dirty="0"/>
              <a:t>MARKETING COMMUNICATION PRACTICE</a:t>
            </a:r>
            <a:r>
              <a:rPr lang="el-GR" b="1" dirty="0"/>
              <a:t>,</a:t>
            </a:r>
            <a:r>
              <a:rPr lang="en-US" dirty="0"/>
              <a:t> </a:t>
            </a:r>
            <a:r>
              <a:rPr lang="el-GR" dirty="0"/>
              <a:t>αντίστοιχο κώδικα δεοντολογίας του</a:t>
            </a:r>
            <a:r>
              <a:rPr lang="en-US" dirty="0"/>
              <a:t> </a:t>
            </a:r>
            <a:r>
              <a:rPr lang="el-GR" b="1" dirty="0"/>
              <a:t>ΔΙΕΘΝΟΥΣ ΕΜΠΟΡΙΚΟΥ ΕΠΙΜΕΛΗΤΗΡΙΟΥ (</a:t>
            </a:r>
            <a:r>
              <a:rPr lang="en-US" b="1" dirty="0"/>
              <a:t>ICC</a:t>
            </a:r>
            <a:r>
              <a:rPr lang="el-GR" b="1" dirty="0"/>
              <a:t>)</a:t>
            </a:r>
            <a:r>
              <a:rPr lang="el-GR" dirty="0"/>
              <a:t>,</a:t>
            </a:r>
            <a:r>
              <a:rPr lang="en-US" dirty="0"/>
              <a:t> </a:t>
            </a:r>
            <a:r>
              <a:rPr lang="el-GR" dirty="0"/>
              <a:t>που ισχύει παγκόσμια. Στη χώρα μας προβλέπεται από τον</a:t>
            </a:r>
            <a:r>
              <a:rPr lang="en-US" dirty="0"/>
              <a:t> </a:t>
            </a:r>
            <a:r>
              <a:rPr lang="el-GR" b="1" dirty="0">
                <a:hlinkClick r:id="rId2"/>
              </a:rPr>
              <a:t>Ν 2863/2000</a:t>
            </a:r>
            <a:r>
              <a:rPr lang="el-GR" dirty="0"/>
              <a:t>, που δημοσιεύτηκε στο ΦΕΚ Α262/29 το Νοέμβριο 2000.</a:t>
            </a:r>
            <a:r>
              <a:rPr lang="en-US" dirty="0"/>
              <a:t> </a:t>
            </a:r>
            <a:endParaRPr lang="el-GR" dirty="0"/>
          </a:p>
          <a:p>
            <a:r>
              <a:rPr lang="el-GR" b="1" dirty="0"/>
              <a:t>Ο Κώδικας αφορά σε όλες τις διαφημίσεις για κάθε είδους προϊόντα και υπηρεσίες, καθώς και σε όλες τις μορφές εμπορικής και κοινωνικής επικοινωνίας.</a:t>
            </a:r>
            <a:r>
              <a:rPr lang="en-US" dirty="0"/>
              <a:t> </a:t>
            </a:r>
          </a:p>
          <a:p>
            <a:r>
              <a:rPr lang="el-GR" dirty="0"/>
              <a:t>Ορίζει τους κανόνες επαγγελματικής δεοντολογίας και ηθικής συμπεριφοράς, που πρέπει να τηρούνται απέναντι στον πολίτη – καταναλωτή, από όλους όσους ασχολούνται με τη διαφήμιση, δηλαδή διαφημιζόμενους, διαφημιστές και διαφημιστικά μέσα, καθώς και τους εντολείς και τους εντολοδόχους τους».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412906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0C4DEF-BDC1-964E-82AD-AA3E8AB232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el-GR" dirty="0"/>
            </a:br>
            <a:r>
              <a:rPr lang="el-GR" dirty="0"/>
              <a:t>Σύμφωνα με τον ΣΕΕ </a:t>
            </a:r>
            <a:r>
              <a:rPr lang="el-GR" b="1" dirty="0"/>
              <a:t>σκοπός του Κώδικα Δεοντολογίας</a:t>
            </a:r>
            <a:r>
              <a:rPr lang="el-GR" dirty="0"/>
              <a:t> είναι:</a:t>
            </a:r>
            <a:br>
              <a:rPr lang="en-US" dirty="0"/>
            </a:br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2D73435-2183-7F4D-8260-2E3FC360AFEA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4774" y="1825625"/>
            <a:ext cx="9005010" cy="435133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0A6D3B4-19B0-1649-967C-B5F3600AE7B0}"/>
              </a:ext>
            </a:extLst>
          </p:cNvPr>
          <p:cNvSpPr txBox="1"/>
          <p:nvPr/>
        </p:nvSpPr>
        <p:spPr>
          <a:xfrm>
            <a:off x="2095928" y="6339155"/>
            <a:ext cx="81474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400" dirty="0"/>
              <a:t>Πηγή: </a:t>
            </a:r>
            <a:r>
              <a:rPr lang="el-GR" sz="1400" u="sng" dirty="0">
                <a:hlinkClick r:id="rId3"/>
              </a:rPr>
              <a:t>http://www.see.gr/%ce%ba%cf%8e%ce%b4%ce%b9%ce%ba%ce%b1%cf%82/</a:t>
            </a:r>
            <a:r>
              <a:rPr lang="el-GR" sz="1400" dirty="0"/>
              <a:t>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63502033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662470-322A-394B-BE16-A753DD4DD0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el-GR" dirty="0"/>
            </a:br>
            <a:r>
              <a:rPr lang="el-GR" b="1" dirty="0"/>
              <a:t>Επίσης ο ΣΕΕ οριοθετεί με σαφή και ξεκάθαρο τρόπο ότι:</a:t>
            </a:r>
            <a:br>
              <a:rPr lang="en-US" b="1" dirty="0"/>
            </a:b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C8615A-3AFC-AA48-979B-400114817CF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l-GR" sz="3200" b="1" dirty="0"/>
              <a:t>όρος</a:t>
            </a:r>
            <a:r>
              <a:rPr lang="en-US" sz="3200" b="1" dirty="0"/>
              <a:t> </a:t>
            </a:r>
            <a:r>
              <a:rPr lang="el-GR" sz="3200" b="1" dirty="0"/>
              <a:t>«διαφήμιση»</a:t>
            </a:r>
            <a:r>
              <a:rPr lang="en-US" sz="3200" b="1" dirty="0"/>
              <a:t> </a:t>
            </a:r>
            <a:r>
              <a:rPr lang="el-GR" sz="3200" b="1" dirty="0"/>
              <a:t>αναφέρεται σε κάθε μορφή διαφημιστικής επικοινωνίας, </a:t>
            </a:r>
          </a:p>
          <a:p>
            <a:r>
              <a:rPr lang="el-GR" sz="3200" b="1" dirty="0"/>
              <a:t>η οποία μεταδίδεται από μέσα μαζικής ενημέρωσης, </a:t>
            </a:r>
          </a:p>
          <a:p>
            <a:r>
              <a:rPr lang="el-GR" sz="3200" b="1" dirty="0"/>
              <a:t>συνήθως επί πληρωμή </a:t>
            </a:r>
          </a:p>
          <a:p>
            <a:r>
              <a:rPr lang="el-GR" sz="3200" b="1" dirty="0"/>
              <a:t>ή άλλη επιστροφή αξίας</a:t>
            </a:r>
            <a:endParaRPr lang="en-US" sz="3200" b="1" dirty="0"/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6BAC4F-9233-744C-BBE7-93A1F197147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l-GR" dirty="0"/>
              <a:t>Ο όρος</a:t>
            </a:r>
            <a:r>
              <a:rPr lang="en-US" dirty="0"/>
              <a:t> </a:t>
            </a:r>
            <a:r>
              <a:rPr lang="el-GR" b="1" dirty="0"/>
              <a:t>«καταναλωτής»</a:t>
            </a:r>
            <a:r>
              <a:rPr lang="en-US" dirty="0"/>
              <a:t> </a:t>
            </a:r>
            <a:endParaRPr lang="el-GR" dirty="0"/>
          </a:p>
          <a:p>
            <a:pPr marL="0" indent="0">
              <a:buNone/>
            </a:pPr>
            <a:r>
              <a:rPr lang="el-GR" dirty="0"/>
              <a:t> αναφέρεται σε κάθε άτομο που    είναι πιθανό </a:t>
            </a:r>
          </a:p>
          <a:p>
            <a:pPr>
              <a:buFont typeface="Wingdings" pitchFamily="2" charset="2"/>
              <a:buChar char="Ø"/>
            </a:pPr>
            <a:r>
              <a:rPr lang="el-GR" dirty="0"/>
              <a:t>να επηρεαστεί από την επικοινωνία, </a:t>
            </a:r>
          </a:p>
          <a:p>
            <a:pPr>
              <a:buFont typeface="Wingdings" pitchFamily="2" charset="2"/>
              <a:buChar char="Ø"/>
            </a:pPr>
            <a:r>
              <a:rPr lang="el-GR" dirty="0"/>
              <a:t>είτε προσωπικά, </a:t>
            </a:r>
          </a:p>
          <a:p>
            <a:pPr>
              <a:buFont typeface="Wingdings" pitchFamily="2" charset="2"/>
              <a:buChar char="Ø"/>
            </a:pPr>
            <a:r>
              <a:rPr lang="el-GR" dirty="0"/>
              <a:t>είτε ως πελάτης ή </a:t>
            </a:r>
          </a:p>
          <a:p>
            <a:pPr>
              <a:buFont typeface="Wingdings" pitchFamily="2" charset="2"/>
              <a:buChar char="Ø"/>
            </a:pPr>
            <a:r>
              <a:rPr lang="el-GR" dirty="0"/>
              <a:t>ως χρήστης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614903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BF2C41-3C86-7141-AC84-CE0501EA78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698643"/>
            <a:ext cx="5181600" cy="5478320"/>
          </a:xfrm>
        </p:spPr>
        <p:txBody>
          <a:bodyPr>
            <a:normAutofit lnSpcReduction="10000"/>
          </a:bodyPr>
          <a:lstStyle/>
          <a:p>
            <a:r>
              <a:rPr lang="el-GR" dirty="0"/>
              <a:t>ο όρος</a:t>
            </a:r>
            <a:r>
              <a:rPr lang="en-US" dirty="0"/>
              <a:t> </a:t>
            </a:r>
            <a:r>
              <a:rPr lang="el-GR" b="1" dirty="0"/>
              <a:t>«ηλεκτρονικά μέσα»</a:t>
            </a:r>
            <a:r>
              <a:rPr lang="en-US" dirty="0"/>
              <a:t> </a:t>
            </a:r>
            <a:endParaRPr lang="el-GR" dirty="0"/>
          </a:p>
          <a:p>
            <a:r>
              <a:rPr lang="el-GR" dirty="0"/>
              <a:t>αναφέρεται </a:t>
            </a:r>
          </a:p>
          <a:p>
            <a:r>
              <a:rPr lang="el-GR" dirty="0"/>
              <a:t>σε όλα τα μέσα που: </a:t>
            </a:r>
          </a:p>
          <a:p>
            <a:pPr>
              <a:buFont typeface="Wingdings" pitchFamily="2" charset="2"/>
              <a:buChar char="ü"/>
            </a:pPr>
            <a:r>
              <a:rPr lang="el-GR" dirty="0"/>
              <a:t>παρέχουν αμφίδρομη επικοινωνία, </a:t>
            </a:r>
          </a:p>
          <a:p>
            <a:pPr>
              <a:buFont typeface="Wingdings" pitchFamily="2" charset="2"/>
              <a:buChar char="Ø"/>
            </a:pPr>
            <a:r>
              <a:rPr lang="el-GR" sz="3600" b="1" dirty="0"/>
              <a:t>όπως το διαδίκτυο,</a:t>
            </a:r>
          </a:p>
          <a:p>
            <a:pPr>
              <a:buFont typeface="Wingdings" pitchFamily="2" charset="2"/>
              <a:buChar char="Ø"/>
            </a:pPr>
            <a:r>
              <a:rPr lang="el-GR" sz="3600" b="1" dirty="0"/>
              <a:t>διαδικτυακές υπηρεσίες και</a:t>
            </a:r>
          </a:p>
          <a:p>
            <a:pPr>
              <a:buFont typeface="Wingdings" pitchFamily="2" charset="2"/>
              <a:buChar char="Ø"/>
            </a:pPr>
            <a:r>
              <a:rPr lang="el-GR" sz="3600" b="1" dirty="0"/>
              <a:t>τηλεπικοινωνιακά δίκτυα, </a:t>
            </a:r>
          </a:p>
          <a:p>
            <a:pPr>
              <a:buFont typeface="Wingdings" pitchFamily="2" charset="2"/>
              <a:buChar char="Ø"/>
            </a:pPr>
            <a:r>
              <a:rPr lang="el-GR" sz="3600" b="1" dirty="0"/>
              <a:t>όπως το τηλέφωνο.</a:t>
            </a:r>
            <a:endParaRPr lang="en-US" sz="3600" b="1" dirty="0"/>
          </a:p>
          <a:p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B8100B3-A06F-634A-8297-9D15E4A8878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739848" y="914400"/>
            <a:ext cx="4500080" cy="5054885"/>
          </a:xfrm>
        </p:spPr>
      </p:pic>
    </p:spTree>
    <p:extLst>
      <p:ext uri="{BB962C8B-B14F-4D97-AF65-F5344CB8AC3E}">
        <p14:creationId xmlns:p14="http://schemas.microsoft.com/office/powerpoint/2010/main" val="188544612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4B3C54-1220-E642-B330-B9C730D072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en-US" dirty="0"/>
            </a:br>
            <a:r>
              <a:rPr lang="el-GR" b="1" dirty="0"/>
              <a:t>Αναλυτικά οι εννοιολογικές οριοθετήσεις περιλαμβάνονται στον ακόλουθο πίνακα:</a:t>
            </a:r>
            <a:br>
              <a:rPr lang="en-US" b="1" dirty="0"/>
            </a:br>
            <a:endParaRPr lang="en-US" b="1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EAB0310-BF64-FF47-8430-3A182016F930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3447" y="1784528"/>
            <a:ext cx="8866598" cy="435133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4E1F7B0-BEE7-844F-8BF9-A06513BDCF84}"/>
              </a:ext>
            </a:extLst>
          </p:cNvPr>
          <p:cNvSpPr txBox="1"/>
          <p:nvPr/>
        </p:nvSpPr>
        <p:spPr>
          <a:xfrm>
            <a:off x="2311685" y="6229706"/>
            <a:ext cx="72843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dirty="0"/>
              <a:t>Πηγή: </a:t>
            </a:r>
            <a:r>
              <a:rPr lang="el-GR" sz="1400" u="sng" dirty="0">
                <a:hlinkClick r:id="rId3"/>
              </a:rPr>
              <a:t>http://www.see.gr/%ce%ba%cf%8e%ce%b4%ce%b9%ce%ba%ce%b1%cf%82/</a:t>
            </a:r>
            <a:r>
              <a:rPr lang="el-GR" sz="1400" dirty="0"/>
              <a:t>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8825347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"/>
          <p:cNvSpPr txBox="1">
            <a:spLocks noGrp="1"/>
          </p:cNvSpPr>
          <p:nvPr>
            <p:ph type="ctrTitle"/>
          </p:nvPr>
        </p:nvSpPr>
        <p:spPr>
          <a:xfrm>
            <a:off x="995679" y="613317"/>
            <a:ext cx="10403839" cy="11037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l-GR" b="1"/>
              <a:t>ΕΙΔΙΚΑ ΘΕΜΑΤΑ ΔΙΑΦΗΜΙΣΗΣ</a:t>
            </a:r>
            <a:endParaRPr b="1"/>
          </a:p>
        </p:txBody>
      </p:sp>
      <p:sp>
        <p:nvSpPr>
          <p:cNvPr id="101" name="Google Shape;101;p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23750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/>
          </a:p>
        </p:txBody>
      </p:sp>
      <p:pic>
        <p:nvPicPr>
          <p:cNvPr id="102" name="Google Shape;102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2480" y="1717041"/>
            <a:ext cx="10607039" cy="45313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7788035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AF68BF-4F63-7D47-B6D6-DBC2295797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en-US" sz="3100" dirty="0"/>
            </a:br>
            <a:br>
              <a:rPr lang="en-US" sz="3100" dirty="0"/>
            </a:br>
            <a:br>
              <a:rPr lang="en-US" sz="3100" dirty="0"/>
            </a:br>
            <a:r>
              <a:rPr lang="el-GR" sz="3100" dirty="0"/>
              <a:t>Στο παραπάνω πλαίσιο χαρακτηριστική είναι η απόφαση του </a:t>
            </a:r>
            <a:r>
              <a:rPr lang="el-GR" sz="3100" b="1" dirty="0"/>
              <a:t>Συμβουλίου Ελέγχου Επικοινωνίας</a:t>
            </a:r>
            <a:r>
              <a:rPr lang="el-GR" sz="3100" dirty="0"/>
              <a:t> στις </a:t>
            </a:r>
            <a:r>
              <a:rPr lang="el-GR" sz="3100" b="1" dirty="0"/>
              <a:t>27 Απριλίου 2023 </a:t>
            </a:r>
            <a:r>
              <a:rPr lang="el-GR" sz="3100" dirty="0"/>
              <a:t>η οποία μεταξύ άλλων τονίζει ότι</a:t>
            </a:r>
            <a:r>
              <a:rPr lang="el-GR" sz="3100" b="1" dirty="0"/>
              <a:t>: </a:t>
            </a:r>
            <a:br>
              <a:rPr lang="en-US" sz="3100" dirty="0"/>
            </a:br>
            <a:r>
              <a:rPr lang="el-GR" b="1" dirty="0"/>
              <a:t> 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C4BF08-91F9-EF42-932E-0D7C12DC82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b="1" dirty="0"/>
              <a:t>«…</a:t>
            </a:r>
            <a:r>
              <a:rPr lang="el-GR" dirty="0"/>
              <a:t>Λαμβάνοντας υπόψιν της και τις προηγούμενες Αποφάσεις της Πρωτοβάθμιας και Δευτεροβάθμιας Επιτροπής σχετικά με την επικοινωνία </a:t>
            </a:r>
            <a:r>
              <a:rPr lang="en-US" dirty="0"/>
              <a:t>NOVA FIBER</a:t>
            </a:r>
            <a:r>
              <a:rPr lang="el-GR" dirty="0"/>
              <a:t> (Α5768/01.03.2023 και Β959/04.04.2023 αντίστοιχα), η Επιτροπή ομόφωνα έκρινε ότι επειδή στις υπό κρίση τροποποιημένες επικοινωνίες των προϊόντων </a:t>
            </a:r>
            <a:r>
              <a:rPr lang="en-US" dirty="0"/>
              <a:t>FIBER</a:t>
            </a:r>
            <a:r>
              <a:rPr lang="el-GR" dirty="0"/>
              <a:t> 500 </a:t>
            </a:r>
            <a:r>
              <a:rPr lang="en-US" dirty="0"/>
              <a:t>Mbps</a:t>
            </a:r>
            <a:r>
              <a:rPr lang="el-GR" dirty="0"/>
              <a:t> και </a:t>
            </a:r>
            <a:r>
              <a:rPr lang="en-US" dirty="0"/>
              <a:t>FIBER ULTRA</a:t>
            </a:r>
            <a:r>
              <a:rPr lang="el-GR" dirty="0"/>
              <a:t> 1 </a:t>
            </a:r>
            <a:r>
              <a:rPr lang="en-US" dirty="0"/>
              <a:t>Gbps</a:t>
            </a:r>
            <a:r>
              <a:rPr lang="el-GR" dirty="0"/>
              <a:t> δεν γίνεται αναφορά στην περιορισμένη κάλυψη / διαθεσιμότητα του δικτύου </a:t>
            </a:r>
            <a:r>
              <a:rPr lang="en-US" dirty="0"/>
              <a:t>NOVA FIBER</a:t>
            </a:r>
            <a:r>
              <a:rPr lang="el-GR" dirty="0"/>
              <a:t>, είναι πιθανό να δημιουργηθούν εσφαλμένες εντυπώσεις και προσδοκίες στους καταναλωτές ως προς τη δυνατότητα διάθεσης των προϊόντων αυτών και ως εκ τούτου εντοπίζεται παράβαση των άρθρων 3 και 5 του ΕΚΔ-Ε.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5239498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39040E2-EE85-3B47-90B3-EDA2FFE362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dirty="0"/>
              <a:t>Απόφαση Επιτροπής για Συμμόρφωση</a:t>
            </a:r>
            <a:endParaRPr lang="en-US" b="1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F17CC52-9275-884E-AEBD-DA0456E016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3200" dirty="0"/>
              <a:t>Για το λόγο αυτό, η Επιτροπή ομόφωνα αποφάσισε ότι για την πλήρη ενημέρωση των καταναλωτών, σε κάθε επικοινωνιακή προβολή των προϊόντων </a:t>
            </a:r>
            <a:r>
              <a:rPr lang="en-US" sz="3200" dirty="0"/>
              <a:t>FIBER</a:t>
            </a:r>
            <a:r>
              <a:rPr lang="el-GR" sz="3200" dirty="0"/>
              <a:t> 500 </a:t>
            </a:r>
            <a:r>
              <a:rPr lang="en-US" sz="3200" dirty="0"/>
              <a:t>Mbps</a:t>
            </a:r>
            <a:r>
              <a:rPr lang="el-GR" sz="3200" dirty="0"/>
              <a:t> και </a:t>
            </a:r>
            <a:r>
              <a:rPr lang="en-US" sz="3200" dirty="0"/>
              <a:t>FIBER ULTRA</a:t>
            </a:r>
            <a:r>
              <a:rPr lang="el-GR" sz="3200" dirty="0"/>
              <a:t> 1 </a:t>
            </a:r>
            <a:r>
              <a:rPr lang="en-US" sz="3200" dirty="0"/>
              <a:t>Gbps</a:t>
            </a:r>
            <a:r>
              <a:rPr lang="el-GR" sz="3200" dirty="0"/>
              <a:t> θα πρέπει να υπάρχει ξεκάθαρη αναφορά στην περιορισμένη κάλυψη / διαθεσιμότητα του δικτύου </a:t>
            </a:r>
            <a:r>
              <a:rPr lang="en-US" sz="3200" dirty="0"/>
              <a:t>NOVA FIBER</a:t>
            </a:r>
            <a:r>
              <a:rPr lang="el-GR" sz="3200" dirty="0"/>
              <a:t>, με μεγάλη επικοινωνιακή βαρύτητα. Στα υπό κρίση υλικά (</a:t>
            </a:r>
            <a:r>
              <a:rPr lang="en-US" sz="3200" dirty="0"/>
              <a:t>posts</a:t>
            </a:r>
            <a:r>
              <a:rPr lang="el-GR" sz="3200" dirty="0"/>
              <a:t>) η αναφορά αυτή θα πρέπει να εμφανίζεται σε τέτοια θέση και με τέτοιο μέγεθος ώστε να είναι ευκρινής και να γίνεται εύκολα αντιληπτή.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41269334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F6CC869-558A-6645-9B7F-3B173B252A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dirty="0"/>
              <a:t>Απόφαση Επιτροπής για Συμμόρφωση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87FCA61-BA5B-324A-8232-A39754179A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dirty="0"/>
              <a:t>Ως προς τις προθεσμίες τροποποίησης, η Επιτροπή αποφάσισε ότι η προβολή των υπό έλεγχο επικοινωνιών ως έχει πρέπει να διακοπεί εντός 2 ημερών (προβολή μέχρι και την Τρίτη 02.05.2023). Σύμφωνα με τα προβλεπόμενα στο άρθρο 8.Η του Κανονισμού, η νέα εκδοχή της επικοινωνίας </a:t>
            </a:r>
            <a:r>
              <a:rPr lang="en-US" dirty="0"/>
              <a:t>NOVA FIBER</a:t>
            </a:r>
            <a:r>
              <a:rPr lang="el-GR" dirty="0"/>
              <a:t> (που αφορά στα προϊόντα </a:t>
            </a:r>
            <a:r>
              <a:rPr lang="en-US" dirty="0"/>
              <a:t>FIBER</a:t>
            </a:r>
            <a:r>
              <a:rPr lang="el-GR" dirty="0"/>
              <a:t> 500 </a:t>
            </a:r>
            <a:r>
              <a:rPr lang="en-US" dirty="0"/>
              <a:t>Mbps</a:t>
            </a:r>
            <a:r>
              <a:rPr lang="el-GR" dirty="0"/>
              <a:t> και </a:t>
            </a:r>
            <a:r>
              <a:rPr lang="en-US" dirty="0"/>
              <a:t>FIBER ULTRA</a:t>
            </a:r>
            <a:r>
              <a:rPr lang="el-GR" dirty="0"/>
              <a:t> 1 </a:t>
            </a:r>
            <a:r>
              <a:rPr lang="en-US" dirty="0"/>
              <a:t>Gbps</a:t>
            </a:r>
            <a:r>
              <a:rPr lang="el-GR" dirty="0"/>
              <a:t>) θα πρέπει να της υποβληθεί για έγκριση πριν την εμφάνιση της, προκειμένου να αποφευχθούν ενδεχόμενες παρερμηνείες και να διαπιστωθεί η σωστή εφαρμογή της παρούσης. Η σχετική Απόφαση θα ληφθεί το αργότερο εντός 3 ημερών από την υποβολή της τροποποιημένης επικοινωνίας στο ΣΕΕ». </a:t>
            </a:r>
          </a:p>
          <a:p>
            <a:r>
              <a:rPr lang="el-GR" dirty="0"/>
              <a:t>(Ολόκληρη η </a:t>
            </a:r>
            <a:r>
              <a:rPr lang="el-GR" b="1" u="sng" dirty="0"/>
              <a:t>απόφαση εδώ</a:t>
            </a:r>
            <a:r>
              <a:rPr lang="el-GR" dirty="0"/>
              <a:t>: </a:t>
            </a:r>
            <a:r>
              <a:rPr lang="en-US" u="sng" dirty="0">
                <a:hlinkClick r:id="rId2"/>
              </a:rPr>
              <a:t>http</a:t>
            </a:r>
            <a:r>
              <a:rPr lang="el-GR" u="sng" dirty="0">
                <a:hlinkClick r:id="rId2"/>
              </a:rPr>
              <a:t>://</a:t>
            </a:r>
            <a:r>
              <a:rPr lang="en-US" u="sng" dirty="0">
                <a:hlinkClick r:id="rId2"/>
              </a:rPr>
              <a:t>www</a:t>
            </a:r>
            <a:r>
              <a:rPr lang="el-GR" u="sng" dirty="0">
                <a:hlinkClick r:id="rId2"/>
              </a:rPr>
              <a:t>.</a:t>
            </a:r>
            <a:r>
              <a:rPr lang="en-US" u="sng" dirty="0">
                <a:hlinkClick r:id="rId2"/>
              </a:rPr>
              <a:t>see</a:t>
            </a:r>
            <a:r>
              <a:rPr lang="el-GR" u="sng" dirty="0">
                <a:hlinkClick r:id="rId2"/>
              </a:rPr>
              <a:t>.</a:t>
            </a:r>
            <a:r>
              <a:rPr lang="en-US" u="sng" dirty="0">
                <a:hlinkClick r:id="rId2"/>
              </a:rPr>
              <a:t>gr</a:t>
            </a:r>
            <a:r>
              <a:rPr lang="el-GR" u="sng" dirty="0">
                <a:hlinkClick r:id="rId2"/>
              </a:rPr>
              <a:t>/</a:t>
            </a:r>
            <a:r>
              <a:rPr lang="en-US" u="sng" dirty="0">
                <a:hlinkClick r:id="rId2"/>
              </a:rPr>
              <a:t>wp</a:t>
            </a:r>
            <a:r>
              <a:rPr lang="el-GR" u="sng" dirty="0">
                <a:hlinkClick r:id="rId2"/>
              </a:rPr>
              <a:t>-</a:t>
            </a:r>
            <a:r>
              <a:rPr lang="en-US" u="sng" dirty="0">
                <a:hlinkClick r:id="rId2"/>
              </a:rPr>
              <a:t>content</a:t>
            </a:r>
            <a:r>
              <a:rPr lang="el-GR" u="sng" dirty="0">
                <a:hlinkClick r:id="rId2"/>
              </a:rPr>
              <a:t>/</a:t>
            </a:r>
            <a:r>
              <a:rPr lang="en-US" u="sng" dirty="0">
                <a:hlinkClick r:id="rId2"/>
              </a:rPr>
              <a:t>uploads</a:t>
            </a:r>
            <a:r>
              <a:rPr lang="el-GR" u="sng" dirty="0">
                <a:hlinkClick r:id="rId2"/>
              </a:rPr>
              <a:t>/</a:t>
            </a:r>
            <a:r>
              <a:rPr lang="en-US" u="sng" dirty="0">
                <a:hlinkClick r:id="rId2"/>
              </a:rPr>
              <a:t>apofaseis</a:t>
            </a:r>
            <a:r>
              <a:rPr lang="el-GR" u="sng" dirty="0">
                <a:hlinkClick r:id="rId2"/>
              </a:rPr>
              <a:t>/</a:t>
            </a:r>
            <a:r>
              <a:rPr lang="en-US" u="sng" dirty="0">
                <a:hlinkClick r:id="rId2"/>
              </a:rPr>
              <a:t>A</a:t>
            </a:r>
            <a:r>
              <a:rPr lang="el-GR" u="sng" dirty="0">
                <a:hlinkClick r:id="rId2"/>
              </a:rPr>
              <a:t>5782.</a:t>
            </a:r>
            <a:r>
              <a:rPr lang="en-US" u="sng" dirty="0">
                <a:hlinkClick r:id="rId2"/>
              </a:rPr>
              <a:t>pdf</a:t>
            </a:r>
            <a:r>
              <a:rPr lang="en-US" dirty="0"/>
              <a:t> </a:t>
            </a:r>
            <a:r>
              <a:rPr lang="el-GR" dirty="0"/>
              <a:t>). 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8250810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583604-7909-F74F-8867-ABC4F00739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el-GR" b="1" u="sng" dirty="0"/>
            </a:br>
            <a:r>
              <a:rPr lang="el-GR" b="1" u="sng" dirty="0"/>
              <a:t>ΜΕΡΟΣ Δ΄</a:t>
            </a:r>
            <a:br>
              <a:rPr lang="el-GR" b="1" dirty="0"/>
            </a:br>
            <a:r>
              <a:rPr lang="el-GR" b="1" u="sng" dirty="0"/>
              <a:t>ΕΡΓΑΛΕΙΑ ΕΡΕΥΝΑΣ ΚΑΙ ΤΕΧΝΟΛΟΓΙΕΣ ΑΙΧΜΗΣ</a:t>
            </a:r>
            <a:br>
              <a:rPr lang="en-US" dirty="0"/>
            </a:b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41DCBCA-3AFC-0B41-8A19-015482E5B9E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dirty="0"/>
              <a:t>Οι εταιρίες για </a:t>
            </a:r>
          </a:p>
          <a:p>
            <a:r>
              <a:rPr lang="el-GR" dirty="0"/>
              <a:t>την </a:t>
            </a:r>
            <a:r>
              <a:rPr lang="el-GR" b="1" dirty="0"/>
              <a:t>παραγωγή του διαφημιστικού μηνύματος </a:t>
            </a:r>
          </a:p>
          <a:p>
            <a:r>
              <a:rPr lang="el-GR" dirty="0"/>
              <a:t>επιδιώκουν να χρησιμοποιήσουν  όλα εκείνα τα στοιχεία τα οποία θα συμβάλλουν, </a:t>
            </a:r>
          </a:p>
          <a:p>
            <a:pPr>
              <a:buFont typeface="Wingdings" pitchFamily="2" charset="2"/>
              <a:buChar char="Ø"/>
            </a:pPr>
            <a:r>
              <a:rPr lang="el-GR" dirty="0"/>
              <a:t>ώστε το παραγόμενο αποτέλεσμα, δηλαδή το </a:t>
            </a:r>
            <a:r>
              <a:rPr lang="el-GR" b="1" dirty="0"/>
              <a:t>διαφημιστικό μήνυμα</a:t>
            </a:r>
          </a:p>
          <a:p>
            <a:pPr>
              <a:buFont typeface="Wingdings" pitchFamily="2" charset="2"/>
              <a:buChar char="Ø"/>
            </a:pPr>
            <a:r>
              <a:rPr lang="el-GR" dirty="0"/>
              <a:t>να έχει </a:t>
            </a:r>
            <a:r>
              <a:rPr lang="el-GR" b="1" dirty="0"/>
              <a:t>αποτελεσματικότητα</a:t>
            </a:r>
            <a:r>
              <a:rPr lang="el-GR" dirty="0"/>
              <a:t> και επομένως </a:t>
            </a:r>
            <a:r>
              <a:rPr lang="el-GR" b="1" dirty="0"/>
              <a:t>πωλήσεις</a:t>
            </a:r>
            <a:r>
              <a:rPr lang="el-GR" dirty="0"/>
              <a:t>. 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D183F0F-36BB-7F43-AB49-00B0131BFA1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dirty="0"/>
              <a:t>Έτσι γίνεται απόπειρα να </a:t>
            </a:r>
            <a:r>
              <a:rPr lang="el-GR" b="1" dirty="0"/>
              <a:t>ανιχνευθούν και να εντοπιστούν όλα εκείνα εργαλεία που εμπεριέχουν πρωτότυπα και καινοτόμα στοιχεία, ώστε η διαφήμιση να είναι αποτελεσματική</a:t>
            </a:r>
            <a:r>
              <a:rPr lang="el-GR" dirty="0"/>
              <a:t>.</a:t>
            </a:r>
            <a:endParaRPr lang="en-US" dirty="0"/>
          </a:p>
          <a:p>
            <a:r>
              <a:rPr lang="el-GR" dirty="0"/>
              <a:t>Οι εταιρίες που συνήθως μπορούν να χρησιμοποιούν τα στοιχεία της έρευνας (Κάβουρα, 2021:158) </a:t>
            </a:r>
            <a:r>
              <a:rPr lang="el-GR" b="1" dirty="0"/>
              <a:t>σχετίζονται με τέσσερις συνήθως ευρείες κατηγορίες</a:t>
            </a:r>
            <a:r>
              <a:rPr lang="el-GR" dirty="0"/>
              <a:t>: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334763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E9CA5B0-E5A3-584A-8C73-B2613BAB69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41789"/>
            <a:ext cx="10515600" cy="5735174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l-GR" sz="3600" b="1" dirty="0"/>
              <a:t>Δραστηριοποιούνται στην έρευνα </a:t>
            </a:r>
            <a:r>
              <a:rPr lang="el-GR" sz="3600" dirty="0"/>
              <a:t>χρησιμοποιώντας </a:t>
            </a:r>
            <a:r>
              <a:rPr lang="el-GR" sz="3600" b="1" dirty="0"/>
              <a:t>παραδοσιακά και σύγχρονα εργαλεία έρευνας και τεχνολογίας αιχμής</a:t>
            </a:r>
            <a:r>
              <a:rPr lang="el-GR" sz="3600" dirty="0"/>
              <a:t>.</a:t>
            </a:r>
            <a:endParaRPr lang="en-US" sz="3600" dirty="0"/>
          </a:p>
          <a:p>
            <a:pPr lvl="0"/>
            <a:r>
              <a:rPr lang="el-GR" sz="3600" b="1" dirty="0"/>
              <a:t>Παράγουν προϊόντα για να τα διαφημίσουν με διάφορες ενέργειες του μείγματος προβολής και να τα πωλήσουν</a:t>
            </a:r>
            <a:r>
              <a:rPr lang="el-GR" sz="3600" dirty="0"/>
              <a:t>.</a:t>
            </a:r>
            <a:endParaRPr lang="en-US" sz="3600" dirty="0"/>
          </a:p>
          <a:p>
            <a:pPr lvl="0"/>
            <a:r>
              <a:rPr lang="el-GR" sz="3600" b="1" dirty="0"/>
              <a:t>Υλοποιούν την εκστρατεία επικοινωνίας του διαφημιζόμενου σε παραδοσιακά και ψηφιακά Μέσα Επικοινωνίας</a:t>
            </a:r>
            <a:r>
              <a:rPr lang="el-GR" sz="3600" dirty="0"/>
              <a:t>.</a:t>
            </a:r>
            <a:endParaRPr lang="en-US" sz="3600" dirty="0"/>
          </a:p>
          <a:p>
            <a:pPr lvl="0"/>
            <a:r>
              <a:rPr lang="el-GR" sz="3600" dirty="0"/>
              <a:t>Είναι </a:t>
            </a:r>
            <a:r>
              <a:rPr lang="el-GR" sz="3600" b="1" dirty="0"/>
              <a:t>κάτοχοι Μέσων Επικοινωνίας</a:t>
            </a:r>
            <a:r>
              <a:rPr lang="el-GR" sz="3600" dirty="0"/>
              <a:t> και </a:t>
            </a:r>
            <a:r>
              <a:rPr lang="el-GR" sz="3600" b="1" dirty="0"/>
              <a:t>εκδότες</a:t>
            </a:r>
            <a:r>
              <a:rPr lang="el-GR" sz="3600" dirty="0"/>
              <a:t>, και μπορεί να προβάλλουν την επικοινωνιακή εκστρατεία, καθορίζοντας την τιμολογιακή τους πολιτική με βάση τα αποτελέσματα των ερευνών.</a:t>
            </a:r>
            <a:endParaRPr lang="en-US" sz="36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928990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F9FBB0A-695D-8F40-BCB3-4BF003F2F5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el-GR" b="1" dirty="0"/>
            </a:br>
            <a:r>
              <a:rPr lang="el-GR" b="1" dirty="0"/>
              <a:t>Η συνεργασία των μερών για μια ολοκληρωμένη επικοινωνία</a:t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659FBE2C-4962-4244-97F1-6F9FC6950D1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284885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55FFED-AC96-E549-A231-4F9FE7B19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0288" y="215757"/>
            <a:ext cx="10593512" cy="934950"/>
          </a:xfrm>
        </p:spPr>
        <p:txBody>
          <a:bodyPr>
            <a:normAutofit fontScale="90000"/>
          </a:bodyPr>
          <a:lstStyle/>
          <a:p>
            <a:pPr algn="ctr"/>
            <a:br>
              <a:rPr lang="en-US" b="1" dirty="0"/>
            </a:br>
            <a:r>
              <a:rPr lang="el-GR" b="1" dirty="0"/>
              <a:t>Το </a:t>
            </a:r>
            <a:r>
              <a:rPr lang="el-GR" b="1" u="sng" dirty="0"/>
              <a:t>Πολιτικό Μάρκετινγκ</a:t>
            </a:r>
            <a:r>
              <a:rPr lang="el-GR" b="1" dirty="0"/>
              <a:t>.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E02DF1-FAFC-6546-890D-C763903F7D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50707"/>
            <a:ext cx="10515600" cy="5026256"/>
          </a:xfrm>
        </p:spPr>
        <p:txBody>
          <a:bodyPr/>
          <a:lstStyle/>
          <a:p>
            <a:r>
              <a:rPr lang="el-GR" b="1" dirty="0"/>
              <a:t>Ορισμοί και προσεγγίσεις:</a:t>
            </a:r>
            <a:endParaRPr lang="en-US" dirty="0"/>
          </a:p>
          <a:p>
            <a:pPr>
              <a:buFont typeface="Wingdings" pitchFamily="2" charset="2"/>
              <a:buChar char="Ø"/>
            </a:pPr>
            <a:r>
              <a:rPr lang="el-GR" dirty="0"/>
              <a:t>Σύμφωνα με την </a:t>
            </a:r>
            <a:r>
              <a:rPr lang="en-US" b="1" u="sng" dirty="0"/>
              <a:t>Jennifer Less Marshment</a:t>
            </a:r>
            <a:r>
              <a:rPr lang="el-GR" dirty="0"/>
              <a:t> (2013:95): </a:t>
            </a:r>
            <a:endParaRPr lang="en-US" dirty="0"/>
          </a:p>
          <a:p>
            <a:pPr marL="0" indent="0">
              <a:buNone/>
            </a:pPr>
            <a:r>
              <a:rPr lang="el-GR" dirty="0"/>
              <a:t> Το </a:t>
            </a:r>
            <a:r>
              <a:rPr lang="el-GR" u="sng" dirty="0"/>
              <a:t>πολιτικό μάρκετινγκ </a:t>
            </a:r>
            <a:r>
              <a:rPr lang="el-GR" b="1" dirty="0"/>
              <a:t>δεν αφορά μόνο</a:t>
            </a:r>
            <a:r>
              <a:rPr lang="el-GR" dirty="0"/>
              <a:t>: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C458803-C722-9342-92E9-6323371302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9623" y="2935197"/>
            <a:ext cx="7592602" cy="3241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0930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D9246028-6218-CB4A-9BD4-B793128C37A5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349321"/>
          <a:ext cx="10515600" cy="58276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946767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5CCC45-F1AF-BD4D-B2F0-6C19AEE9BB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/>
              <a:t>Αφορά επίσης</a:t>
            </a:r>
            <a:r>
              <a:rPr lang="el-GR" dirty="0"/>
              <a:t>:</a:t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0C43783F-B7D5-0046-90E7-934546CA973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60521746"/>
              </p:ext>
            </p:extLst>
          </p:nvPr>
        </p:nvGraphicFramePr>
        <p:xfrm>
          <a:off x="838200" y="365125"/>
          <a:ext cx="10515600" cy="6097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190994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97FF8F-F879-6E4B-ABCF-DAF6BAF0F2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el-GR" b="1" dirty="0"/>
            </a:br>
            <a:r>
              <a:rPr lang="el-GR" b="1" dirty="0"/>
              <a:t>Η </a:t>
            </a:r>
            <a:r>
              <a:rPr lang="el-GR" b="1" u="sng" dirty="0"/>
              <a:t>έννοια του…πολιτικού προϊόντος</a:t>
            </a:r>
            <a:r>
              <a:rPr lang="el-GR" b="1" dirty="0"/>
              <a:t> (</a:t>
            </a:r>
            <a:r>
              <a:rPr lang="en-US" b="1" dirty="0"/>
              <a:t>Lloyd</a:t>
            </a:r>
            <a:r>
              <a:rPr lang="el-GR" b="1" dirty="0"/>
              <a:t>,2015, 41-43).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44DAFB-C13F-024B-9273-CDF87A3622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b="1" u="sng" dirty="0"/>
              <a:t>Προσφερόμενες υπηρεσίες </a:t>
            </a:r>
            <a:r>
              <a:rPr lang="el-GR" b="1" dirty="0"/>
              <a:t>(</a:t>
            </a:r>
            <a:r>
              <a:rPr lang="en-US" b="1" dirty="0"/>
              <a:t>service offering</a:t>
            </a:r>
            <a:r>
              <a:rPr lang="el-GR" b="1" dirty="0"/>
              <a:t>): </a:t>
            </a:r>
          </a:p>
          <a:p>
            <a:r>
              <a:rPr lang="el-GR" dirty="0"/>
              <a:t>Πρόκειται για τη αναγνώριση των υπηρεσιών συμπεριλαμβανομένων και των πολιτικών επιλογών που η χώρα και το εκλογικό σώμα πραγματικά χρειάζονται (σε αντίθεση με αυτό που τα κόμματα πιστεύουν ότι χρειάζονται). </a:t>
            </a:r>
          </a:p>
          <a:p>
            <a:r>
              <a:rPr lang="el-GR" dirty="0"/>
              <a:t>Επίσης αφορά στην εκπλήρωση των πολιτικών υποσχέσεων και η αποτελεσματική εφαρμογή των πολιτικών αποφάσεων (συμπεριλαμβανομένων και των ικανοτήτων και γνώσεων για τη διαχείρισή τους).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12332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C5FE54-75E4-6748-8196-45A8BA94B2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73303"/>
            <a:ext cx="10515600" cy="5303660"/>
          </a:xfrm>
        </p:spPr>
        <p:txBody>
          <a:bodyPr>
            <a:normAutofit lnSpcReduction="10000"/>
          </a:bodyPr>
          <a:lstStyle/>
          <a:p>
            <a:r>
              <a:rPr lang="el-GR" b="1" u="sng" dirty="0"/>
              <a:t>Αντιπροσώπευση</a:t>
            </a:r>
            <a:r>
              <a:rPr lang="el-GR" b="1" dirty="0"/>
              <a:t> (</a:t>
            </a:r>
            <a:r>
              <a:rPr lang="en-US" b="1" dirty="0"/>
              <a:t>representation</a:t>
            </a:r>
            <a:r>
              <a:rPr lang="el-GR" b="1" dirty="0"/>
              <a:t>): </a:t>
            </a:r>
          </a:p>
          <a:p>
            <a:r>
              <a:rPr lang="el-GR" dirty="0"/>
              <a:t>Είναι </a:t>
            </a:r>
            <a:r>
              <a:rPr lang="el-GR" b="1" dirty="0"/>
              <a:t>ο τρόπος </a:t>
            </a:r>
            <a:r>
              <a:rPr lang="el-GR" dirty="0"/>
              <a:t>με τον οποίο όλες οι </a:t>
            </a:r>
            <a:r>
              <a:rPr lang="el-GR" b="1" dirty="0"/>
              <a:t>παράμετροι</a:t>
            </a:r>
            <a:r>
              <a:rPr lang="el-GR" dirty="0"/>
              <a:t>, </a:t>
            </a:r>
          </a:p>
          <a:p>
            <a:r>
              <a:rPr lang="el-GR" dirty="0"/>
              <a:t>οι </a:t>
            </a:r>
            <a:r>
              <a:rPr lang="el-GR" u="sng" dirty="0"/>
              <a:t>πολιτικές επιλογές </a:t>
            </a:r>
            <a:r>
              <a:rPr lang="el-GR" dirty="0"/>
              <a:t>και </a:t>
            </a:r>
          </a:p>
          <a:p>
            <a:r>
              <a:rPr lang="el-GR" dirty="0"/>
              <a:t>τα </a:t>
            </a:r>
            <a:r>
              <a:rPr lang="el-GR" u="sng" dirty="0"/>
              <a:t>μέλη ενός κόμματος </a:t>
            </a:r>
          </a:p>
          <a:p>
            <a:pPr>
              <a:buFont typeface="Wingdings" pitchFamily="2" charset="2"/>
              <a:buChar char="Ø"/>
            </a:pPr>
            <a:r>
              <a:rPr lang="el-GR" b="1" dirty="0"/>
              <a:t>εκφράζουν και αντιπροσωπεύουν </a:t>
            </a:r>
          </a:p>
          <a:p>
            <a:r>
              <a:rPr lang="el-GR" b="1" dirty="0"/>
              <a:t>το εκλογικό σώμα στη βάση αλληλοσχετιζόμενων επιπέδων</a:t>
            </a:r>
            <a:r>
              <a:rPr lang="el-GR" dirty="0"/>
              <a:t>. </a:t>
            </a:r>
          </a:p>
          <a:p>
            <a:r>
              <a:rPr lang="el-GR" dirty="0"/>
              <a:t>Αφορά τόσο στον </a:t>
            </a:r>
            <a:r>
              <a:rPr lang="el-GR" b="1" dirty="0"/>
              <a:t>πολιτικό κόσμο συνολικά </a:t>
            </a:r>
            <a:r>
              <a:rPr lang="el-GR" dirty="0"/>
              <a:t>όσο και </a:t>
            </a:r>
            <a:r>
              <a:rPr lang="el-GR" b="1" dirty="0"/>
              <a:t>σε κάθε κόμμα ξεχωριστά</a:t>
            </a:r>
            <a:r>
              <a:rPr lang="el-GR" dirty="0"/>
              <a:t> αλλά και στους μεμονωμένους πολιτικούς. </a:t>
            </a:r>
          </a:p>
          <a:p>
            <a:r>
              <a:rPr lang="el-GR" dirty="0"/>
              <a:t>Η αντιπροσώπευση περιλαμβάνει και την </a:t>
            </a:r>
            <a:r>
              <a:rPr lang="el-GR" b="1" dirty="0"/>
              <a:t>ελεγχόμενη και μη ελεγχόμενη επικοινωνία</a:t>
            </a:r>
            <a:r>
              <a:rPr lang="el-GR" dirty="0"/>
              <a:t>. Για παράδειγμα, η διαφθορά ή ανικανότητα ενός κόμματος συμπαρασύρουν και τους μεμονωμένους πολιτικούς ή το σύνολο του πολιτικού κόσμου.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94707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485</TotalTime>
  <Words>3213</Words>
  <Application>Microsoft Macintosh PowerPoint</Application>
  <PresentationFormat>Widescreen</PresentationFormat>
  <Paragraphs>198</Paragraphs>
  <Slides>45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0" baseType="lpstr"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ΕΙΔΙΚΑ ΘΕΜΑΤΑ ΔΙΑΦΗΜΙΣΗΣ</vt:lpstr>
      <vt:lpstr> Το Πολιτικό Μάρκετινγκ. </vt:lpstr>
      <vt:lpstr>PowerPoint Presentation</vt:lpstr>
      <vt:lpstr>Αφορά επίσης: </vt:lpstr>
      <vt:lpstr> Η έννοια του…πολιτικού προϊόντος (Lloyd,2015, 41-43). </vt:lpstr>
      <vt:lpstr>PowerPoint Presentation</vt:lpstr>
      <vt:lpstr>PowerPoint Presentation</vt:lpstr>
      <vt:lpstr>PowerPoint Presentation</vt:lpstr>
      <vt:lpstr> Οι στόχοι του πολιτικού marketing: </vt:lpstr>
      <vt:lpstr>PowerPoint Presentation</vt:lpstr>
      <vt:lpstr>Πολιτική Διαφήμιση 1η</vt:lpstr>
      <vt:lpstr>PowerPoint Presentation</vt:lpstr>
      <vt:lpstr>PowerPoint Presentation</vt:lpstr>
      <vt:lpstr>PowerPoint Presentation</vt:lpstr>
      <vt:lpstr>Πολιτική Διαφήμιση 2</vt:lpstr>
      <vt:lpstr> 4.5. Ανάλυση ψηφιακού περιβάλλοντος: Το μοντέλο SWOT </vt:lpstr>
      <vt:lpstr> Το μοντέλο SWOT </vt:lpstr>
      <vt:lpstr> 4.6.Το μοντέλο  SMART </vt:lpstr>
      <vt:lpstr> Το μοντέλο  SMART </vt:lpstr>
      <vt:lpstr>SMART (?) Add?</vt:lpstr>
      <vt:lpstr> 4.7. To μοντέλο PESTLE. </vt:lpstr>
      <vt:lpstr> To μοντέλο PESTLE </vt:lpstr>
      <vt:lpstr> Digital Marketing: Καθημερινός οδηγός και ορολογία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4.8. Ελληνικός Κώδικας Διαφήμισης-Επικοινωνίας (ΕΚΔ-Ε). </vt:lpstr>
      <vt:lpstr>PowerPoint Presentation</vt:lpstr>
      <vt:lpstr> Σύμφωνα με τον ΣΕΕ σκοπός του Κώδικα Δεοντολογίας είναι: </vt:lpstr>
      <vt:lpstr> Επίσης ο ΣΕΕ οριοθετεί με σαφή και ξεκάθαρο τρόπο ότι: </vt:lpstr>
      <vt:lpstr>PowerPoint Presentation</vt:lpstr>
      <vt:lpstr> Αναλυτικά οι εννοιολογικές οριοθετήσεις περιλαμβάνονται στον ακόλουθο πίνακα: </vt:lpstr>
      <vt:lpstr>   Στο παραπάνω πλαίσιο χαρακτηριστική είναι η απόφαση του Συμβουλίου Ελέγχου Επικοινωνίας στις 27 Απριλίου 2023 η οποία μεταξύ άλλων τονίζει ότι:    </vt:lpstr>
      <vt:lpstr>Απόφαση Επιτροπής για Συμμόρφωση</vt:lpstr>
      <vt:lpstr>Απόφαση Επιτροπής για Συμμόρφωση</vt:lpstr>
      <vt:lpstr> ΜΕΡΟΣ Δ΄ ΕΡΓΑΛΕΙΑ ΕΡΕΥΝΑΣ ΚΑΙ ΤΕΧΝΟΛΟΓΙΕΣ ΑΙΧΜΗΣ </vt:lpstr>
      <vt:lpstr>PowerPoint Presentation</vt:lpstr>
      <vt:lpstr> Η συνεργασία των μερών για μια ολοκληρωμένη επικοινωνία 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79</cp:revision>
  <dcterms:created xsi:type="dcterms:W3CDTF">2023-05-22T06:44:17Z</dcterms:created>
  <dcterms:modified xsi:type="dcterms:W3CDTF">2024-05-20T08:51:04Z</dcterms:modified>
</cp:coreProperties>
</file>