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7" r:id="rId2"/>
    <p:sldId id="780" r:id="rId3"/>
    <p:sldId id="795" r:id="rId4"/>
    <p:sldId id="792" r:id="rId5"/>
    <p:sldId id="793" r:id="rId6"/>
    <p:sldId id="796" r:id="rId7"/>
    <p:sldId id="797" r:id="rId8"/>
    <p:sldId id="798" r:id="rId9"/>
    <p:sldId id="799" r:id="rId10"/>
    <p:sldId id="800" r:id="rId11"/>
    <p:sldId id="801" r:id="rId12"/>
    <p:sldId id="802" r:id="rId13"/>
    <p:sldId id="790" r:id="rId14"/>
    <p:sldId id="785" r:id="rId15"/>
    <p:sldId id="803" r:id="rId16"/>
    <p:sldId id="804" r:id="rId17"/>
    <p:sldId id="786" r:id="rId18"/>
    <p:sldId id="805" r:id="rId19"/>
    <p:sldId id="806" r:id="rId20"/>
    <p:sldId id="807" r:id="rId21"/>
    <p:sldId id="789" r:id="rId2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31107"/>
    <a:srgbClr val="6A002A"/>
    <a:srgbClr val="941100"/>
    <a:srgbClr val="35104A"/>
    <a:srgbClr val="331674"/>
    <a:srgbClr val="527E16"/>
    <a:srgbClr val="E4B22D"/>
    <a:srgbClr val="AD3054"/>
    <a:srgbClr val="D3D4D6"/>
    <a:srgbClr val="44CBC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Φωτεινό στυλ 3 - Έμφαση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50"/>
    <p:restoredTop sz="94509"/>
  </p:normalViewPr>
  <p:slideViewPr>
    <p:cSldViewPr snapToGrid="0" snapToObjects="1">
      <p:cViewPr varScale="1">
        <p:scale>
          <a:sx n="83" d="100"/>
          <a:sy n="83" d="100"/>
        </p:scale>
        <p:origin x="99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E629948-714A-B74E-9D3B-18E56EC1E86B}"/>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7EB907B1-E436-CC42-83AF-4F3A94EA2E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20458C39-83D4-6949-9B4D-4416036FEB7B}"/>
              </a:ext>
            </a:extLst>
          </p:cNvPr>
          <p:cNvSpPr>
            <a:spLocks noGrp="1"/>
          </p:cNvSpPr>
          <p:nvPr>
            <p:ph type="dt" sz="half" idx="10"/>
          </p:nvPr>
        </p:nvSpPr>
        <p:spPr/>
        <p:txBody>
          <a:bodyPr/>
          <a:lstStyle/>
          <a:p>
            <a:fld id="{E91C3D7D-4998-394F-9A28-3741526A3E02}" type="datetimeFigureOut">
              <a:rPr lang="el-GR" smtClean="0"/>
              <a:t>13/3/23</a:t>
            </a:fld>
            <a:endParaRPr lang="el-GR"/>
          </a:p>
        </p:txBody>
      </p:sp>
      <p:sp>
        <p:nvSpPr>
          <p:cNvPr id="5" name="Θέση υποσέλιδου 4">
            <a:extLst>
              <a:ext uri="{FF2B5EF4-FFF2-40B4-BE49-F238E27FC236}">
                <a16:creationId xmlns:a16="http://schemas.microsoft.com/office/drawing/2014/main" id="{5B0D3B85-E4A4-2A42-B4B9-094929FE27C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658A4B0-6D23-C545-8C12-984B064DE5C2}"/>
              </a:ext>
            </a:extLst>
          </p:cNvPr>
          <p:cNvSpPr>
            <a:spLocks noGrp="1"/>
          </p:cNvSpPr>
          <p:nvPr>
            <p:ph type="sldNum" sz="quarter" idx="12"/>
          </p:nvPr>
        </p:nvSpPr>
        <p:spPr/>
        <p:txBody>
          <a:bodyPr/>
          <a:lstStyle/>
          <a:p>
            <a:fld id="{4A9C9590-3847-F747-9741-BA293A4F1512}" type="slidenum">
              <a:rPr lang="el-GR" smtClean="0"/>
              <a:t>‹#›</a:t>
            </a:fld>
            <a:endParaRPr lang="el-GR"/>
          </a:p>
        </p:txBody>
      </p:sp>
    </p:spTree>
    <p:extLst>
      <p:ext uri="{BB962C8B-B14F-4D97-AF65-F5344CB8AC3E}">
        <p14:creationId xmlns:p14="http://schemas.microsoft.com/office/powerpoint/2010/main" val="1761400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257F0F5-6494-6F4F-B620-E456FCD59FA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9BDBC017-5D2C-7B4C-8E54-B1290FB89D5C}"/>
              </a:ext>
            </a:extLst>
          </p:cNvPr>
          <p:cNvSpPr>
            <a:spLocks noGrp="1"/>
          </p:cNvSpPr>
          <p:nvPr>
            <p:ph type="body" orient="vert" idx="1"/>
          </p:nvPr>
        </p:nvSpPr>
        <p:spPr/>
        <p:txBody>
          <a:bodyPr vert="eaVert"/>
          <a:lstStyle/>
          <a:p>
            <a:r>
              <a:rPr lang="el-GR"/>
              <a:t>Επεξεργασία στυλ υποδείγματος κειμένου
Δεύτερου επιπέδου
Τρίτου επιπέδου
Τέταρτου επιπέδου
Πέμπτου επιπέδου</a:t>
            </a:r>
          </a:p>
        </p:txBody>
      </p:sp>
      <p:sp>
        <p:nvSpPr>
          <p:cNvPr id="4" name="Θέση ημερομηνίας 3">
            <a:extLst>
              <a:ext uri="{FF2B5EF4-FFF2-40B4-BE49-F238E27FC236}">
                <a16:creationId xmlns:a16="http://schemas.microsoft.com/office/drawing/2014/main" id="{9FB6ADCC-8167-A549-93F8-E80CAF6E05DC}"/>
              </a:ext>
            </a:extLst>
          </p:cNvPr>
          <p:cNvSpPr>
            <a:spLocks noGrp="1"/>
          </p:cNvSpPr>
          <p:nvPr>
            <p:ph type="dt" sz="half" idx="10"/>
          </p:nvPr>
        </p:nvSpPr>
        <p:spPr/>
        <p:txBody>
          <a:bodyPr/>
          <a:lstStyle/>
          <a:p>
            <a:fld id="{E91C3D7D-4998-394F-9A28-3741526A3E02}" type="datetimeFigureOut">
              <a:rPr lang="el-GR" smtClean="0"/>
              <a:t>13/3/23</a:t>
            </a:fld>
            <a:endParaRPr lang="el-GR"/>
          </a:p>
        </p:txBody>
      </p:sp>
      <p:sp>
        <p:nvSpPr>
          <p:cNvPr id="5" name="Θέση υποσέλιδου 4">
            <a:extLst>
              <a:ext uri="{FF2B5EF4-FFF2-40B4-BE49-F238E27FC236}">
                <a16:creationId xmlns:a16="http://schemas.microsoft.com/office/drawing/2014/main" id="{1548506D-7116-CF42-9535-8B4F6B04DAB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ABBFD64-F107-754B-915A-CFA6BC8B846E}"/>
              </a:ext>
            </a:extLst>
          </p:cNvPr>
          <p:cNvSpPr>
            <a:spLocks noGrp="1"/>
          </p:cNvSpPr>
          <p:nvPr>
            <p:ph type="sldNum" sz="quarter" idx="12"/>
          </p:nvPr>
        </p:nvSpPr>
        <p:spPr/>
        <p:txBody>
          <a:bodyPr/>
          <a:lstStyle/>
          <a:p>
            <a:fld id="{4A9C9590-3847-F747-9741-BA293A4F1512}" type="slidenum">
              <a:rPr lang="el-GR" smtClean="0"/>
              <a:t>‹#›</a:t>
            </a:fld>
            <a:endParaRPr lang="el-GR"/>
          </a:p>
        </p:txBody>
      </p:sp>
    </p:spTree>
    <p:extLst>
      <p:ext uri="{BB962C8B-B14F-4D97-AF65-F5344CB8AC3E}">
        <p14:creationId xmlns:p14="http://schemas.microsoft.com/office/powerpoint/2010/main" val="2267594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4EAF6CDF-E2BB-EC45-8A9C-5C66C0735C63}"/>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04138670-A410-2342-B6B1-47B742ABD303}"/>
              </a:ext>
            </a:extLst>
          </p:cNvPr>
          <p:cNvSpPr>
            <a:spLocks noGrp="1"/>
          </p:cNvSpPr>
          <p:nvPr>
            <p:ph type="body" orient="vert" idx="1"/>
          </p:nvPr>
        </p:nvSpPr>
        <p:spPr>
          <a:xfrm>
            <a:off x="838200" y="365125"/>
            <a:ext cx="7734300" cy="5811838"/>
          </a:xfrm>
        </p:spPr>
        <p:txBody>
          <a:bodyPr vert="eaVert"/>
          <a:lstStyle/>
          <a:p>
            <a:r>
              <a:rPr lang="el-GR"/>
              <a:t>Επεξεργασία στυλ υποδείγματος κειμένου
Δεύτερου επιπέδου
Τρίτου επιπέδου
Τέταρτου επιπέδου
Πέμπτου επιπέδου</a:t>
            </a:r>
          </a:p>
        </p:txBody>
      </p:sp>
      <p:sp>
        <p:nvSpPr>
          <p:cNvPr id="4" name="Θέση ημερομηνίας 3">
            <a:extLst>
              <a:ext uri="{FF2B5EF4-FFF2-40B4-BE49-F238E27FC236}">
                <a16:creationId xmlns:a16="http://schemas.microsoft.com/office/drawing/2014/main" id="{7FFBA9A9-DB72-CE45-AC43-30C7591733FA}"/>
              </a:ext>
            </a:extLst>
          </p:cNvPr>
          <p:cNvSpPr>
            <a:spLocks noGrp="1"/>
          </p:cNvSpPr>
          <p:nvPr>
            <p:ph type="dt" sz="half" idx="10"/>
          </p:nvPr>
        </p:nvSpPr>
        <p:spPr/>
        <p:txBody>
          <a:bodyPr/>
          <a:lstStyle/>
          <a:p>
            <a:fld id="{E91C3D7D-4998-394F-9A28-3741526A3E02}" type="datetimeFigureOut">
              <a:rPr lang="el-GR" smtClean="0"/>
              <a:t>13/3/23</a:t>
            </a:fld>
            <a:endParaRPr lang="el-GR"/>
          </a:p>
        </p:txBody>
      </p:sp>
      <p:sp>
        <p:nvSpPr>
          <p:cNvPr id="5" name="Θέση υποσέλιδου 4">
            <a:extLst>
              <a:ext uri="{FF2B5EF4-FFF2-40B4-BE49-F238E27FC236}">
                <a16:creationId xmlns:a16="http://schemas.microsoft.com/office/drawing/2014/main" id="{36BB4519-A31E-8D4F-A150-FE56CE27E22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C12A589-4B05-8E49-9058-31B1E119AB03}"/>
              </a:ext>
            </a:extLst>
          </p:cNvPr>
          <p:cNvSpPr>
            <a:spLocks noGrp="1"/>
          </p:cNvSpPr>
          <p:nvPr>
            <p:ph type="sldNum" sz="quarter" idx="12"/>
          </p:nvPr>
        </p:nvSpPr>
        <p:spPr/>
        <p:txBody>
          <a:bodyPr/>
          <a:lstStyle/>
          <a:p>
            <a:fld id="{4A9C9590-3847-F747-9741-BA293A4F1512}" type="slidenum">
              <a:rPr lang="el-GR" smtClean="0"/>
              <a:t>‹#›</a:t>
            </a:fld>
            <a:endParaRPr lang="el-GR"/>
          </a:p>
        </p:txBody>
      </p:sp>
    </p:spTree>
    <p:extLst>
      <p:ext uri="{BB962C8B-B14F-4D97-AF65-F5344CB8AC3E}">
        <p14:creationId xmlns:p14="http://schemas.microsoft.com/office/powerpoint/2010/main" val="1074168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B3D10B1-EA69-E245-85D2-8F44CAC8843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DAEB11F-351D-5545-8923-E7AAF2CBBA39}"/>
              </a:ext>
            </a:extLst>
          </p:cNvPr>
          <p:cNvSpPr>
            <a:spLocks noGrp="1"/>
          </p:cNvSpPr>
          <p:nvPr>
            <p:ph idx="1"/>
          </p:nvPr>
        </p:nvSpPr>
        <p:spPr/>
        <p:txBody>
          <a:body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4" name="Θέση ημερομηνίας 3">
            <a:extLst>
              <a:ext uri="{FF2B5EF4-FFF2-40B4-BE49-F238E27FC236}">
                <a16:creationId xmlns:a16="http://schemas.microsoft.com/office/drawing/2014/main" id="{A8AB796F-D360-FB47-9267-78A902722F48}"/>
              </a:ext>
            </a:extLst>
          </p:cNvPr>
          <p:cNvSpPr>
            <a:spLocks noGrp="1"/>
          </p:cNvSpPr>
          <p:nvPr>
            <p:ph type="dt" sz="half" idx="10"/>
          </p:nvPr>
        </p:nvSpPr>
        <p:spPr/>
        <p:txBody>
          <a:bodyPr/>
          <a:lstStyle/>
          <a:p>
            <a:fld id="{E91C3D7D-4998-394F-9A28-3741526A3E02}" type="datetimeFigureOut">
              <a:rPr lang="el-GR" smtClean="0"/>
              <a:t>13/3/23</a:t>
            </a:fld>
            <a:endParaRPr lang="el-GR"/>
          </a:p>
        </p:txBody>
      </p:sp>
      <p:sp>
        <p:nvSpPr>
          <p:cNvPr id="5" name="Θέση υποσέλιδου 4">
            <a:extLst>
              <a:ext uri="{FF2B5EF4-FFF2-40B4-BE49-F238E27FC236}">
                <a16:creationId xmlns:a16="http://schemas.microsoft.com/office/drawing/2014/main" id="{87D15BD6-6169-5744-9DEA-EFF81B9E948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9693B1A-66BF-7440-B540-C73E7FBBE602}"/>
              </a:ext>
            </a:extLst>
          </p:cNvPr>
          <p:cNvSpPr>
            <a:spLocks noGrp="1"/>
          </p:cNvSpPr>
          <p:nvPr>
            <p:ph type="sldNum" sz="quarter" idx="12"/>
          </p:nvPr>
        </p:nvSpPr>
        <p:spPr/>
        <p:txBody>
          <a:bodyPr/>
          <a:lstStyle/>
          <a:p>
            <a:fld id="{4A9C9590-3847-F747-9741-BA293A4F1512}" type="slidenum">
              <a:rPr lang="el-GR" smtClean="0"/>
              <a:t>‹#›</a:t>
            </a:fld>
            <a:endParaRPr lang="el-GR"/>
          </a:p>
        </p:txBody>
      </p:sp>
    </p:spTree>
    <p:extLst>
      <p:ext uri="{BB962C8B-B14F-4D97-AF65-F5344CB8AC3E}">
        <p14:creationId xmlns:p14="http://schemas.microsoft.com/office/powerpoint/2010/main" val="29897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E91200E-BD6A-8B4E-ADCB-99E05A7B4E9E}"/>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CD26551-16D0-7548-A607-D5ADEEC8D4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4" name="Θέση ημερομηνίας 3">
            <a:extLst>
              <a:ext uri="{FF2B5EF4-FFF2-40B4-BE49-F238E27FC236}">
                <a16:creationId xmlns:a16="http://schemas.microsoft.com/office/drawing/2014/main" id="{C079CE42-2AC1-9D45-9EAA-F5292DB74E13}"/>
              </a:ext>
            </a:extLst>
          </p:cNvPr>
          <p:cNvSpPr>
            <a:spLocks noGrp="1"/>
          </p:cNvSpPr>
          <p:nvPr>
            <p:ph type="dt" sz="half" idx="10"/>
          </p:nvPr>
        </p:nvSpPr>
        <p:spPr/>
        <p:txBody>
          <a:bodyPr/>
          <a:lstStyle/>
          <a:p>
            <a:fld id="{E91C3D7D-4998-394F-9A28-3741526A3E02}" type="datetimeFigureOut">
              <a:rPr lang="el-GR" smtClean="0"/>
              <a:t>13/3/23</a:t>
            </a:fld>
            <a:endParaRPr lang="el-GR"/>
          </a:p>
        </p:txBody>
      </p:sp>
      <p:sp>
        <p:nvSpPr>
          <p:cNvPr id="5" name="Θέση υποσέλιδου 4">
            <a:extLst>
              <a:ext uri="{FF2B5EF4-FFF2-40B4-BE49-F238E27FC236}">
                <a16:creationId xmlns:a16="http://schemas.microsoft.com/office/drawing/2014/main" id="{030C1471-BE4D-A247-9E5D-6BE8CCFEDBC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4C14D2B-85D8-E74A-8211-5B4D9A4798CE}"/>
              </a:ext>
            </a:extLst>
          </p:cNvPr>
          <p:cNvSpPr>
            <a:spLocks noGrp="1"/>
          </p:cNvSpPr>
          <p:nvPr>
            <p:ph type="sldNum" sz="quarter" idx="12"/>
          </p:nvPr>
        </p:nvSpPr>
        <p:spPr/>
        <p:txBody>
          <a:bodyPr/>
          <a:lstStyle/>
          <a:p>
            <a:fld id="{4A9C9590-3847-F747-9741-BA293A4F1512}" type="slidenum">
              <a:rPr lang="el-GR" smtClean="0"/>
              <a:t>‹#›</a:t>
            </a:fld>
            <a:endParaRPr lang="el-GR"/>
          </a:p>
        </p:txBody>
      </p:sp>
    </p:spTree>
    <p:extLst>
      <p:ext uri="{BB962C8B-B14F-4D97-AF65-F5344CB8AC3E}">
        <p14:creationId xmlns:p14="http://schemas.microsoft.com/office/powerpoint/2010/main" val="1424051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6ABB172-40D0-E544-B207-9E93DE5B253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D5EE0AC-522E-434F-AD3A-D19DEF5744A9}"/>
              </a:ext>
            </a:extLst>
          </p:cNvPr>
          <p:cNvSpPr>
            <a:spLocks noGrp="1"/>
          </p:cNvSpPr>
          <p:nvPr>
            <p:ph sz="half" idx="1"/>
          </p:nvPr>
        </p:nvSpPr>
        <p:spPr>
          <a:xfrm>
            <a:off x="838200" y="1825625"/>
            <a:ext cx="5181600" cy="4351338"/>
          </a:xfrm>
        </p:spPr>
        <p:txBody>
          <a:body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4" name="Θέση περιεχομένου 3">
            <a:extLst>
              <a:ext uri="{FF2B5EF4-FFF2-40B4-BE49-F238E27FC236}">
                <a16:creationId xmlns:a16="http://schemas.microsoft.com/office/drawing/2014/main" id="{44D7B9E5-84CA-564E-A8B8-61E5C86F329F}"/>
              </a:ext>
            </a:extLst>
          </p:cNvPr>
          <p:cNvSpPr>
            <a:spLocks noGrp="1"/>
          </p:cNvSpPr>
          <p:nvPr>
            <p:ph sz="half" idx="2"/>
          </p:nvPr>
        </p:nvSpPr>
        <p:spPr>
          <a:xfrm>
            <a:off x="6172200" y="1825625"/>
            <a:ext cx="5181600" cy="4351338"/>
          </a:xfrm>
        </p:spPr>
        <p:txBody>
          <a:body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5" name="Θέση ημερομηνίας 4">
            <a:extLst>
              <a:ext uri="{FF2B5EF4-FFF2-40B4-BE49-F238E27FC236}">
                <a16:creationId xmlns:a16="http://schemas.microsoft.com/office/drawing/2014/main" id="{22129775-F62D-0340-A0F5-E0D745C0CDA7}"/>
              </a:ext>
            </a:extLst>
          </p:cNvPr>
          <p:cNvSpPr>
            <a:spLocks noGrp="1"/>
          </p:cNvSpPr>
          <p:nvPr>
            <p:ph type="dt" sz="half" idx="10"/>
          </p:nvPr>
        </p:nvSpPr>
        <p:spPr/>
        <p:txBody>
          <a:bodyPr/>
          <a:lstStyle/>
          <a:p>
            <a:fld id="{E91C3D7D-4998-394F-9A28-3741526A3E02}" type="datetimeFigureOut">
              <a:rPr lang="el-GR" smtClean="0"/>
              <a:t>13/3/23</a:t>
            </a:fld>
            <a:endParaRPr lang="el-GR"/>
          </a:p>
        </p:txBody>
      </p:sp>
      <p:sp>
        <p:nvSpPr>
          <p:cNvPr id="6" name="Θέση υποσέλιδου 5">
            <a:extLst>
              <a:ext uri="{FF2B5EF4-FFF2-40B4-BE49-F238E27FC236}">
                <a16:creationId xmlns:a16="http://schemas.microsoft.com/office/drawing/2014/main" id="{89E80517-A241-6D42-BA85-C06CA49300C6}"/>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C89B22A-E11B-6A46-B87D-4B7F4E9524E8}"/>
              </a:ext>
            </a:extLst>
          </p:cNvPr>
          <p:cNvSpPr>
            <a:spLocks noGrp="1"/>
          </p:cNvSpPr>
          <p:nvPr>
            <p:ph type="sldNum" sz="quarter" idx="12"/>
          </p:nvPr>
        </p:nvSpPr>
        <p:spPr/>
        <p:txBody>
          <a:bodyPr/>
          <a:lstStyle/>
          <a:p>
            <a:fld id="{4A9C9590-3847-F747-9741-BA293A4F1512}" type="slidenum">
              <a:rPr lang="el-GR" smtClean="0"/>
              <a:t>‹#›</a:t>
            </a:fld>
            <a:endParaRPr lang="el-GR"/>
          </a:p>
        </p:txBody>
      </p:sp>
    </p:spTree>
    <p:extLst>
      <p:ext uri="{BB962C8B-B14F-4D97-AF65-F5344CB8AC3E}">
        <p14:creationId xmlns:p14="http://schemas.microsoft.com/office/powerpoint/2010/main" val="4004033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9980E3E-4A1F-B445-8692-A1B164E5A3E4}"/>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037F46C-88DF-F14E-A10C-19BA3FE44A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4" name="Θέση περιεχομένου 3">
            <a:extLst>
              <a:ext uri="{FF2B5EF4-FFF2-40B4-BE49-F238E27FC236}">
                <a16:creationId xmlns:a16="http://schemas.microsoft.com/office/drawing/2014/main" id="{0B0194A4-0CF2-E643-8E9F-FA78B6890F7A}"/>
              </a:ext>
            </a:extLst>
          </p:cNvPr>
          <p:cNvSpPr>
            <a:spLocks noGrp="1"/>
          </p:cNvSpPr>
          <p:nvPr>
            <p:ph sz="half" idx="2"/>
          </p:nvPr>
        </p:nvSpPr>
        <p:spPr>
          <a:xfrm>
            <a:off x="839788" y="2505075"/>
            <a:ext cx="5157787" cy="3684588"/>
          </a:xfrm>
        </p:spPr>
        <p:txBody>
          <a:body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5" name="Θέση κειμένου 4">
            <a:extLst>
              <a:ext uri="{FF2B5EF4-FFF2-40B4-BE49-F238E27FC236}">
                <a16:creationId xmlns:a16="http://schemas.microsoft.com/office/drawing/2014/main" id="{3EC2ADC4-77DD-C143-9CAE-00EE923DAC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6" name="Θέση περιεχομένου 5">
            <a:extLst>
              <a:ext uri="{FF2B5EF4-FFF2-40B4-BE49-F238E27FC236}">
                <a16:creationId xmlns:a16="http://schemas.microsoft.com/office/drawing/2014/main" id="{6E9F2C9D-D50A-DD48-9347-DEEF63A9A008}"/>
              </a:ext>
            </a:extLst>
          </p:cNvPr>
          <p:cNvSpPr>
            <a:spLocks noGrp="1"/>
          </p:cNvSpPr>
          <p:nvPr>
            <p:ph sz="quarter" idx="4"/>
          </p:nvPr>
        </p:nvSpPr>
        <p:spPr>
          <a:xfrm>
            <a:off x="6172200" y="2505075"/>
            <a:ext cx="5183188" cy="3684588"/>
          </a:xfrm>
        </p:spPr>
        <p:txBody>
          <a:body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7" name="Θέση ημερομηνίας 6">
            <a:extLst>
              <a:ext uri="{FF2B5EF4-FFF2-40B4-BE49-F238E27FC236}">
                <a16:creationId xmlns:a16="http://schemas.microsoft.com/office/drawing/2014/main" id="{DDDF5E92-CF37-AA4B-AABB-7A063D0C8E6D}"/>
              </a:ext>
            </a:extLst>
          </p:cNvPr>
          <p:cNvSpPr>
            <a:spLocks noGrp="1"/>
          </p:cNvSpPr>
          <p:nvPr>
            <p:ph type="dt" sz="half" idx="10"/>
          </p:nvPr>
        </p:nvSpPr>
        <p:spPr/>
        <p:txBody>
          <a:bodyPr/>
          <a:lstStyle/>
          <a:p>
            <a:fld id="{E91C3D7D-4998-394F-9A28-3741526A3E02}" type="datetimeFigureOut">
              <a:rPr lang="el-GR" smtClean="0"/>
              <a:t>13/3/23</a:t>
            </a:fld>
            <a:endParaRPr lang="el-GR"/>
          </a:p>
        </p:txBody>
      </p:sp>
      <p:sp>
        <p:nvSpPr>
          <p:cNvPr id="8" name="Θέση υποσέλιδου 7">
            <a:extLst>
              <a:ext uri="{FF2B5EF4-FFF2-40B4-BE49-F238E27FC236}">
                <a16:creationId xmlns:a16="http://schemas.microsoft.com/office/drawing/2014/main" id="{4945FA26-3FBD-944F-970F-72497117719B}"/>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0049A1B9-E5BA-2342-B7C4-9681B0FC157A}"/>
              </a:ext>
            </a:extLst>
          </p:cNvPr>
          <p:cNvSpPr>
            <a:spLocks noGrp="1"/>
          </p:cNvSpPr>
          <p:nvPr>
            <p:ph type="sldNum" sz="quarter" idx="12"/>
          </p:nvPr>
        </p:nvSpPr>
        <p:spPr/>
        <p:txBody>
          <a:bodyPr/>
          <a:lstStyle/>
          <a:p>
            <a:fld id="{4A9C9590-3847-F747-9741-BA293A4F1512}" type="slidenum">
              <a:rPr lang="el-GR" smtClean="0"/>
              <a:t>‹#›</a:t>
            </a:fld>
            <a:endParaRPr lang="el-GR"/>
          </a:p>
        </p:txBody>
      </p:sp>
    </p:spTree>
    <p:extLst>
      <p:ext uri="{BB962C8B-B14F-4D97-AF65-F5344CB8AC3E}">
        <p14:creationId xmlns:p14="http://schemas.microsoft.com/office/powerpoint/2010/main" val="3926681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8DD55EC-BBCC-DA47-BF95-360BF83154B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377883AC-F2D1-C744-A4C9-6BF92C39487E}"/>
              </a:ext>
            </a:extLst>
          </p:cNvPr>
          <p:cNvSpPr>
            <a:spLocks noGrp="1"/>
          </p:cNvSpPr>
          <p:nvPr>
            <p:ph type="dt" sz="half" idx="10"/>
          </p:nvPr>
        </p:nvSpPr>
        <p:spPr/>
        <p:txBody>
          <a:bodyPr/>
          <a:lstStyle/>
          <a:p>
            <a:fld id="{E91C3D7D-4998-394F-9A28-3741526A3E02}" type="datetimeFigureOut">
              <a:rPr lang="el-GR" smtClean="0"/>
              <a:t>13/3/23</a:t>
            </a:fld>
            <a:endParaRPr lang="el-GR"/>
          </a:p>
        </p:txBody>
      </p:sp>
      <p:sp>
        <p:nvSpPr>
          <p:cNvPr id="4" name="Θέση υποσέλιδου 3">
            <a:extLst>
              <a:ext uri="{FF2B5EF4-FFF2-40B4-BE49-F238E27FC236}">
                <a16:creationId xmlns:a16="http://schemas.microsoft.com/office/drawing/2014/main" id="{3689DC81-87AA-F549-91E8-153D5EC46550}"/>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32194641-62AA-304C-8EEE-C97DC37431F3}"/>
              </a:ext>
            </a:extLst>
          </p:cNvPr>
          <p:cNvSpPr>
            <a:spLocks noGrp="1"/>
          </p:cNvSpPr>
          <p:nvPr>
            <p:ph type="sldNum" sz="quarter" idx="12"/>
          </p:nvPr>
        </p:nvSpPr>
        <p:spPr/>
        <p:txBody>
          <a:bodyPr/>
          <a:lstStyle/>
          <a:p>
            <a:fld id="{4A9C9590-3847-F747-9741-BA293A4F1512}" type="slidenum">
              <a:rPr lang="el-GR" smtClean="0"/>
              <a:t>‹#›</a:t>
            </a:fld>
            <a:endParaRPr lang="el-GR"/>
          </a:p>
        </p:txBody>
      </p:sp>
    </p:spTree>
    <p:extLst>
      <p:ext uri="{BB962C8B-B14F-4D97-AF65-F5344CB8AC3E}">
        <p14:creationId xmlns:p14="http://schemas.microsoft.com/office/powerpoint/2010/main" val="4170113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37745D3D-ACEB-C74B-BF21-E9C8B34A43AF}"/>
              </a:ext>
            </a:extLst>
          </p:cNvPr>
          <p:cNvSpPr>
            <a:spLocks noGrp="1"/>
          </p:cNvSpPr>
          <p:nvPr>
            <p:ph type="dt" sz="half" idx="10"/>
          </p:nvPr>
        </p:nvSpPr>
        <p:spPr/>
        <p:txBody>
          <a:bodyPr/>
          <a:lstStyle/>
          <a:p>
            <a:fld id="{E91C3D7D-4998-394F-9A28-3741526A3E02}" type="datetimeFigureOut">
              <a:rPr lang="el-GR" smtClean="0"/>
              <a:t>13/3/23</a:t>
            </a:fld>
            <a:endParaRPr lang="el-GR"/>
          </a:p>
        </p:txBody>
      </p:sp>
      <p:sp>
        <p:nvSpPr>
          <p:cNvPr id="3" name="Θέση υποσέλιδου 2">
            <a:extLst>
              <a:ext uri="{FF2B5EF4-FFF2-40B4-BE49-F238E27FC236}">
                <a16:creationId xmlns:a16="http://schemas.microsoft.com/office/drawing/2014/main" id="{6B0D7E72-00DB-C343-BD2B-4E8D85A5F214}"/>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72C54AED-C89D-9746-A242-149254BB7302}"/>
              </a:ext>
            </a:extLst>
          </p:cNvPr>
          <p:cNvSpPr>
            <a:spLocks noGrp="1"/>
          </p:cNvSpPr>
          <p:nvPr>
            <p:ph type="sldNum" sz="quarter" idx="12"/>
          </p:nvPr>
        </p:nvSpPr>
        <p:spPr/>
        <p:txBody>
          <a:bodyPr/>
          <a:lstStyle/>
          <a:p>
            <a:fld id="{4A9C9590-3847-F747-9741-BA293A4F1512}" type="slidenum">
              <a:rPr lang="el-GR" smtClean="0"/>
              <a:t>‹#›</a:t>
            </a:fld>
            <a:endParaRPr lang="el-GR"/>
          </a:p>
        </p:txBody>
      </p:sp>
    </p:spTree>
    <p:extLst>
      <p:ext uri="{BB962C8B-B14F-4D97-AF65-F5344CB8AC3E}">
        <p14:creationId xmlns:p14="http://schemas.microsoft.com/office/powerpoint/2010/main" val="726974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82C537-05EF-5140-A442-3715609B1593}"/>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108CC50-1B9D-4240-BEC2-8D333E9A80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4" name="Θέση κειμένου 3">
            <a:extLst>
              <a:ext uri="{FF2B5EF4-FFF2-40B4-BE49-F238E27FC236}">
                <a16:creationId xmlns:a16="http://schemas.microsoft.com/office/drawing/2014/main" id="{08F9B970-FD2A-6446-BD17-0AD096EC18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5" name="Θέση ημερομηνίας 4">
            <a:extLst>
              <a:ext uri="{FF2B5EF4-FFF2-40B4-BE49-F238E27FC236}">
                <a16:creationId xmlns:a16="http://schemas.microsoft.com/office/drawing/2014/main" id="{44E98A16-673A-2349-B2B9-55DF1ECE0D47}"/>
              </a:ext>
            </a:extLst>
          </p:cNvPr>
          <p:cNvSpPr>
            <a:spLocks noGrp="1"/>
          </p:cNvSpPr>
          <p:nvPr>
            <p:ph type="dt" sz="half" idx="10"/>
          </p:nvPr>
        </p:nvSpPr>
        <p:spPr/>
        <p:txBody>
          <a:bodyPr/>
          <a:lstStyle/>
          <a:p>
            <a:fld id="{E91C3D7D-4998-394F-9A28-3741526A3E02}" type="datetimeFigureOut">
              <a:rPr lang="el-GR" smtClean="0"/>
              <a:t>13/3/23</a:t>
            </a:fld>
            <a:endParaRPr lang="el-GR"/>
          </a:p>
        </p:txBody>
      </p:sp>
      <p:sp>
        <p:nvSpPr>
          <p:cNvPr id="6" name="Θέση υποσέλιδου 5">
            <a:extLst>
              <a:ext uri="{FF2B5EF4-FFF2-40B4-BE49-F238E27FC236}">
                <a16:creationId xmlns:a16="http://schemas.microsoft.com/office/drawing/2014/main" id="{8A6D46B5-9963-9840-AA40-5DF3D6BC153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57893761-A673-4142-AE39-27175F97A91D}"/>
              </a:ext>
            </a:extLst>
          </p:cNvPr>
          <p:cNvSpPr>
            <a:spLocks noGrp="1"/>
          </p:cNvSpPr>
          <p:nvPr>
            <p:ph type="sldNum" sz="quarter" idx="12"/>
          </p:nvPr>
        </p:nvSpPr>
        <p:spPr/>
        <p:txBody>
          <a:bodyPr/>
          <a:lstStyle/>
          <a:p>
            <a:fld id="{4A9C9590-3847-F747-9741-BA293A4F1512}" type="slidenum">
              <a:rPr lang="el-GR" smtClean="0"/>
              <a:t>‹#›</a:t>
            </a:fld>
            <a:endParaRPr lang="el-GR"/>
          </a:p>
        </p:txBody>
      </p:sp>
    </p:spTree>
    <p:extLst>
      <p:ext uri="{BB962C8B-B14F-4D97-AF65-F5344CB8AC3E}">
        <p14:creationId xmlns:p14="http://schemas.microsoft.com/office/powerpoint/2010/main" val="1936580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C9742E-00ED-E845-A9AD-7BFAEA6CF59A}"/>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462A71FB-913D-5246-AA75-16F901BB389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AC5483AD-B213-F747-BD3C-323478FFFE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5" name="Θέση ημερομηνίας 4">
            <a:extLst>
              <a:ext uri="{FF2B5EF4-FFF2-40B4-BE49-F238E27FC236}">
                <a16:creationId xmlns:a16="http://schemas.microsoft.com/office/drawing/2014/main" id="{240C10FD-4B0C-6249-B435-B75E47D47440}"/>
              </a:ext>
            </a:extLst>
          </p:cNvPr>
          <p:cNvSpPr>
            <a:spLocks noGrp="1"/>
          </p:cNvSpPr>
          <p:nvPr>
            <p:ph type="dt" sz="half" idx="10"/>
          </p:nvPr>
        </p:nvSpPr>
        <p:spPr/>
        <p:txBody>
          <a:bodyPr/>
          <a:lstStyle/>
          <a:p>
            <a:fld id="{E91C3D7D-4998-394F-9A28-3741526A3E02}" type="datetimeFigureOut">
              <a:rPr lang="el-GR" smtClean="0"/>
              <a:t>13/3/23</a:t>
            </a:fld>
            <a:endParaRPr lang="el-GR"/>
          </a:p>
        </p:txBody>
      </p:sp>
      <p:sp>
        <p:nvSpPr>
          <p:cNvPr id="6" name="Θέση υποσέλιδου 5">
            <a:extLst>
              <a:ext uri="{FF2B5EF4-FFF2-40B4-BE49-F238E27FC236}">
                <a16:creationId xmlns:a16="http://schemas.microsoft.com/office/drawing/2014/main" id="{3017BD79-5502-BF4B-AABF-4557103E94F8}"/>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4A675495-F142-D844-8651-F146CBE1D53E}"/>
              </a:ext>
            </a:extLst>
          </p:cNvPr>
          <p:cNvSpPr>
            <a:spLocks noGrp="1"/>
          </p:cNvSpPr>
          <p:nvPr>
            <p:ph type="sldNum" sz="quarter" idx="12"/>
          </p:nvPr>
        </p:nvSpPr>
        <p:spPr/>
        <p:txBody>
          <a:bodyPr/>
          <a:lstStyle/>
          <a:p>
            <a:fld id="{4A9C9590-3847-F747-9741-BA293A4F1512}" type="slidenum">
              <a:rPr lang="el-GR" smtClean="0"/>
              <a:t>‹#›</a:t>
            </a:fld>
            <a:endParaRPr lang="el-GR"/>
          </a:p>
        </p:txBody>
      </p:sp>
    </p:spTree>
    <p:extLst>
      <p:ext uri="{BB962C8B-B14F-4D97-AF65-F5344CB8AC3E}">
        <p14:creationId xmlns:p14="http://schemas.microsoft.com/office/powerpoint/2010/main" val="2755034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AAF13F9E-B352-3F4C-8E9C-B6C2FD72BE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88E46FF-7910-364A-8075-809DE8D662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el-GR"/>
              <a:t>Επεξεργασία στυλ υποδείγματος κειμένου
Δεύτερου επιπέδου
Τρίτου επιπέδου
Τέταρτου επιπέδου
Πέμπτου επιπέδου</a:t>
            </a:r>
          </a:p>
        </p:txBody>
      </p:sp>
      <p:sp>
        <p:nvSpPr>
          <p:cNvPr id="4" name="Θέση ημερομηνίας 3">
            <a:extLst>
              <a:ext uri="{FF2B5EF4-FFF2-40B4-BE49-F238E27FC236}">
                <a16:creationId xmlns:a16="http://schemas.microsoft.com/office/drawing/2014/main" id="{368544E9-30D6-DF45-92CE-4BA7FDBF66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1C3D7D-4998-394F-9A28-3741526A3E02}" type="datetimeFigureOut">
              <a:rPr lang="el-GR" smtClean="0"/>
              <a:t>13/3/23</a:t>
            </a:fld>
            <a:endParaRPr lang="el-GR"/>
          </a:p>
        </p:txBody>
      </p:sp>
      <p:sp>
        <p:nvSpPr>
          <p:cNvPr id="5" name="Θέση υποσέλιδου 4">
            <a:extLst>
              <a:ext uri="{FF2B5EF4-FFF2-40B4-BE49-F238E27FC236}">
                <a16:creationId xmlns:a16="http://schemas.microsoft.com/office/drawing/2014/main" id="{D7BC4F10-8305-3D48-B25D-1F7F37F5F74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89BB7788-F022-944C-8A87-1B615170A8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9C9590-3847-F747-9741-BA293A4F1512}" type="slidenum">
              <a:rPr lang="el-GR" smtClean="0"/>
              <a:t>‹#›</a:t>
            </a:fld>
            <a:endParaRPr lang="el-GR"/>
          </a:p>
        </p:txBody>
      </p:sp>
    </p:spTree>
    <p:extLst>
      <p:ext uri="{BB962C8B-B14F-4D97-AF65-F5344CB8AC3E}">
        <p14:creationId xmlns:p14="http://schemas.microsoft.com/office/powerpoint/2010/main" val="8026473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A002A"/>
        </a:solidFill>
        <a:effectLst/>
      </p:bgPr>
    </p:bg>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1385A031-8843-6B4C-92DE-5FC35DACDE64}"/>
              </a:ext>
            </a:extLst>
          </p:cNvPr>
          <p:cNvPicPr>
            <a:picLocks noChangeAspect="1"/>
          </p:cNvPicPr>
          <p:nvPr/>
        </p:nvPicPr>
        <p:blipFill rotWithShape="1">
          <a:blip r:embed="rId2"/>
          <a:srcRect b="15146"/>
          <a:stretch/>
        </p:blipFill>
        <p:spPr>
          <a:xfrm>
            <a:off x="9993662" y="6388950"/>
            <a:ext cx="1391514" cy="497552"/>
          </a:xfrm>
          <a:prstGeom prst="rect">
            <a:avLst/>
          </a:prstGeom>
        </p:spPr>
      </p:pic>
      <p:pic>
        <p:nvPicPr>
          <p:cNvPr id="5" name="Εικόνα 4">
            <a:extLst>
              <a:ext uri="{FF2B5EF4-FFF2-40B4-BE49-F238E27FC236}">
                <a16:creationId xmlns:a16="http://schemas.microsoft.com/office/drawing/2014/main" id="{8AA668C3-BCFD-F847-88F2-E431FD86B158}"/>
              </a:ext>
            </a:extLst>
          </p:cNvPr>
          <p:cNvPicPr>
            <a:picLocks noChangeAspect="1"/>
          </p:cNvPicPr>
          <p:nvPr/>
        </p:nvPicPr>
        <p:blipFill rotWithShape="1">
          <a:blip r:embed="rId3"/>
          <a:srcRect t="23965" b="17900"/>
          <a:stretch/>
        </p:blipFill>
        <p:spPr>
          <a:xfrm>
            <a:off x="11385176" y="6388950"/>
            <a:ext cx="806824" cy="469050"/>
          </a:xfrm>
          <a:prstGeom prst="rect">
            <a:avLst/>
          </a:prstGeom>
        </p:spPr>
      </p:pic>
      <p:sp>
        <p:nvSpPr>
          <p:cNvPr id="6" name="Ορθογώνιο 5">
            <a:extLst>
              <a:ext uri="{FF2B5EF4-FFF2-40B4-BE49-F238E27FC236}">
                <a16:creationId xmlns:a16="http://schemas.microsoft.com/office/drawing/2014/main" id="{6DB489BF-55B7-4442-9A7E-C73E0A32D180}"/>
              </a:ext>
            </a:extLst>
          </p:cNvPr>
          <p:cNvSpPr/>
          <p:nvPr/>
        </p:nvSpPr>
        <p:spPr>
          <a:xfrm>
            <a:off x="508103" y="778710"/>
            <a:ext cx="11443370" cy="1754326"/>
          </a:xfrm>
          <a:prstGeom prst="rect">
            <a:avLst/>
          </a:prstGeom>
        </p:spPr>
        <p:txBody>
          <a:bodyPr wrap="square">
            <a:spAutoFit/>
          </a:bodyPr>
          <a:lstStyle/>
          <a:p>
            <a:pPr algn="ctr"/>
            <a:r>
              <a:rPr lang="el-GR" sz="5400" b="1" dirty="0">
                <a:solidFill>
                  <a:srgbClr val="E4B22D"/>
                </a:solidFill>
                <a:latin typeface="Times New Roman" panose="02020603050405020304" pitchFamily="18" charset="0"/>
                <a:cs typeface="Times New Roman" panose="02020603050405020304" pitchFamily="18" charset="0"/>
              </a:rPr>
              <a:t>ΣΧΕΣΕΙΣ ΜΕ ΜΜΕ</a:t>
            </a:r>
          </a:p>
          <a:p>
            <a:pPr algn="ctr"/>
            <a:r>
              <a:rPr lang="el-GR" sz="5400" b="1" dirty="0">
                <a:solidFill>
                  <a:srgbClr val="E4B22D"/>
                </a:solidFill>
                <a:latin typeface="Times New Roman" panose="02020603050405020304" pitchFamily="18" charset="0"/>
                <a:cs typeface="Times New Roman" panose="02020603050405020304" pitchFamily="18" charset="0"/>
              </a:rPr>
              <a:t>ΣΤΗΝ ΨΗΦΙΑΚΗ ΕΠΟΧΗ</a:t>
            </a:r>
          </a:p>
        </p:txBody>
      </p:sp>
      <p:sp>
        <p:nvSpPr>
          <p:cNvPr id="7" name="Ορθογώνιο 6">
            <a:extLst>
              <a:ext uri="{FF2B5EF4-FFF2-40B4-BE49-F238E27FC236}">
                <a16:creationId xmlns:a16="http://schemas.microsoft.com/office/drawing/2014/main" id="{3F1BFCCE-3817-CA48-B285-E1ECDB3E01BD}"/>
              </a:ext>
            </a:extLst>
          </p:cNvPr>
          <p:cNvSpPr/>
          <p:nvPr/>
        </p:nvSpPr>
        <p:spPr>
          <a:xfrm>
            <a:off x="4799544" y="2788008"/>
            <a:ext cx="3203121" cy="646331"/>
          </a:xfrm>
          <a:prstGeom prst="rect">
            <a:avLst/>
          </a:prstGeom>
        </p:spPr>
        <p:txBody>
          <a:bodyPr wrap="none">
            <a:spAutoFit/>
          </a:bodyPr>
          <a:lstStyle/>
          <a:p>
            <a:r>
              <a:rPr lang="el-GR" sz="3600" b="1" dirty="0">
                <a:solidFill>
                  <a:srgbClr val="E4B22D"/>
                </a:solidFill>
                <a:latin typeface="Times New Roman" panose="02020603050405020304" pitchFamily="18" charset="0"/>
                <a:cs typeface="Times New Roman" panose="02020603050405020304" pitchFamily="18" charset="0"/>
              </a:rPr>
              <a:t>6ο ΕΞΑΜΗΝΟ</a:t>
            </a:r>
          </a:p>
        </p:txBody>
      </p:sp>
      <p:pic>
        <p:nvPicPr>
          <p:cNvPr id="8" name="Εικόνα 7">
            <a:extLst>
              <a:ext uri="{FF2B5EF4-FFF2-40B4-BE49-F238E27FC236}">
                <a16:creationId xmlns:a16="http://schemas.microsoft.com/office/drawing/2014/main" id="{25F0AF23-0741-B547-B4BB-AC4D7A26A3EE}"/>
              </a:ext>
            </a:extLst>
          </p:cNvPr>
          <p:cNvPicPr>
            <a:picLocks noChangeAspect="1"/>
          </p:cNvPicPr>
          <p:nvPr/>
        </p:nvPicPr>
        <p:blipFill>
          <a:blip r:embed="rId4"/>
          <a:stretch>
            <a:fillRect/>
          </a:stretch>
        </p:blipFill>
        <p:spPr>
          <a:xfrm>
            <a:off x="201478" y="-112433"/>
            <a:ext cx="229134" cy="7082866"/>
          </a:xfrm>
          <a:prstGeom prst="rect">
            <a:avLst/>
          </a:prstGeom>
        </p:spPr>
      </p:pic>
      <p:sp>
        <p:nvSpPr>
          <p:cNvPr id="10" name="Ορθογώνιο 9">
            <a:extLst>
              <a:ext uri="{FF2B5EF4-FFF2-40B4-BE49-F238E27FC236}">
                <a16:creationId xmlns:a16="http://schemas.microsoft.com/office/drawing/2014/main" id="{74EC32C4-E0D9-3541-8A4A-11FB8BB6E6B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Ορθογώνιο 10">
            <a:extLst>
              <a:ext uri="{FF2B5EF4-FFF2-40B4-BE49-F238E27FC236}">
                <a16:creationId xmlns:a16="http://schemas.microsoft.com/office/drawing/2014/main" id="{061C22F5-DC6D-4749-8F52-03F6C3574044}"/>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Ορθογώνιο 11">
            <a:extLst>
              <a:ext uri="{FF2B5EF4-FFF2-40B4-BE49-F238E27FC236}">
                <a16:creationId xmlns:a16="http://schemas.microsoft.com/office/drawing/2014/main" id="{4498F46F-1378-0D45-BDB3-517B6A2937E7}"/>
              </a:ext>
            </a:extLst>
          </p:cNvPr>
          <p:cNvSpPr/>
          <p:nvPr/>
        </p:nvSpPr>
        <p:spPr>
          <a:xfrm>
            <a:off x="430612" y="6334780"/>
            <a:ext cx="5970493" cy="523220"/>
          </a:xfrm>
          <a:prstGeom prst="rect">
            <a:avLst/>
          </a:prstGeom>
        </p:spPr>
        <p:txBody>
          <a:bodyPr wrap="square">
            <a:spAutoFit/>
          </a:bodyPr>
          <a:lstStyle/>
          <a:p>
            <a:r>
              <a:rPr lang="el-GR" sz="2800" b="1" dirty="0">
                <a:solidFill>
                  <a:srgbClr val="E4B22D"/>
                </a:solidFill>
                <a:latin typeface="Times New Roman" panose="02020603050405020304" pitchFamily="18" charset="0"/>
                <a:cs typeface="Times New Roman" panose="02020603050405020304" pitchFamily="18" charset="0"/>
              </a:rPr>
              <a:t>ΔΙΔΑΣΚΩΝ: Δρ. Αγγέλου Γιάννης</a:t>
            </a:r>
          </a:p>
        </p:txBody>
      </p:sp>
    </p:spTree>
    <p:extLst>
      <p:ext uri="{BB962C8B-B14F-4D97-AF65-F5344CB8AC3E}">
        <p14:creationId xmlns:p14="http://schemas.microsoft.com/office/powerpoint/2010/main" val="41367997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410763" y="0"/>
            <a:ext cx="4009595" cy="6858000"/>
          </a:xfrm>
          <a:prstGeom prst="rect">
            <a:avLst/>
          </a:prstGeom>
          <a:solidFill>
            <a:srgbClr val="6A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ΔΗΜΟΣΙΕΣ ΣΧΕΣΕΙΣ</a:t>
            </a:r>
          </a:p>
        </p:txBody>
      </p:sp>
      <p:sp>
        <p:nvSpPr>
          <p:cNvPr id="2" name="TextBox 1">
            <a:extLst>
              <a:ext uri="{FF2B5EF4-FFF2-40B4-BE49-F238E27FC236}">
                <a16:creationId xmlns:a16="http://schemas.microsoft.com/office/drawing/2014/main" id="{1A699794-011C-EA4E-BF5F-BBF7841B9DAE}"/>
              </a:ext>
            </a:extLst>
          </p:cNvPr>
          <p:cNvSpPr txBox="1"/>
          <p:nvPr/>
        </p:nvSpPr>
        <p:spPr>
          <a:xfrm>
            <a:off x="4420358" y="526942"/>
            <a:ext cx="7722108" cy="5509200"/>
          </a:xfrm>
          <a:prstGeom prst="rect">
            <a:avLst/>
          </a:prstGeom>
          <a:noFill/>
        </p:spPr>
        <p:txBody>
          <a:bodyPr wrap="square" rtlCol="0">
            <a:spAutoFit/>
          </a:bodyPr>
          <a:lstStyle/>
          <a:p>
            <a:pPr marL="457200" indent="-457200">
              <a:buFont typeface="Wingdings" pitchFamily="2" charset="2"/>
              <a:buChar char="q"/>
            </a:pPr>
            <a:r>
              <a:rPr lang="el-GR" sz="3200" b="1" dirty="0">
                <a:solidFill>
                  <a:srgbClr val="831107"/>
                </a:solidFill>
              </a:rPr>
              <a:t>ΤΙ … Οι δημόσιες σχέσεις είναι μια πρακτική διαχείρισης λήψης αποφάσεων…</a:t>
            </a:r>
          </a:p>
          <a:p>
            <a:pPr marL="457200" indent="-457200">
              <a:buFont typeface="Wingdings" pitchFamily="2" charset="2"/>
              <a:buChar char="q"/>
            </a:pPr>
            <a:endParaRPr lang="el-GR" sz="3200" b="1" dirty="0">
              <a:solidFill>
                <a:srgbClr val="831107"/>
              </a:solidFill>
            </a:endParaRPr>
          </a:p>
          <a:p>
            <a:pPr marL="457200" indent="-457200">
              <a:buFont typeface="Wingdings" pitchFamily="2" charset="2"/>
              <a:buChar char="q"/>
            </a:pPr>
            <a:r>
              <a:rPr lang="el-GR" sz="3200" b="1" dirty="0">
                <a:solidFill>
                  <a:srgbClr val="831107"/>
                </a:solidFill>
              </a:rPr>
              <a:t>ΓΙΑΤΙ … επιφορτισμένο με την οικοδόμηση συμφερόντων και σχέσεων μεταξύ των οργανισμών και του κοινού τους…</a:t>
            </a:r>
          </a:p>
          <a:p>
            <a:pPr marL="457200" indent="-457200">
              <a:buFont typeface="Wingdings" pitchFamily="2" charset="2"/>
              <a:buChar char="q"/>
            </a:pPr>
            <a:endParaRPr lang="el-GR" sz="3200" b="1" dirty="0">
              <a:solidFill>
                <a:srgbClr val="831107"/>
              </a:solidFill>
            </a:endParaRPr>
          </a:p>
          <a:p>
            <a:pPr marL="457200" indent="-457200">
              <a:buFont typeface="Wingdings" pitchFamily="2" charset="2"/>
              <a:buChar char="q"/>
            </a:pPr>
            <a:r>
              <a:rPr lang="el-GR" sz="3200" b="1" dirty="0">
                <a:solidFill>
                  <a:srgbClr val="831107"/>
                </a:solidFill>
              </a:rPr>
              <a:t>ΠΩΣ … με βάση την παράδοση των πληροφοριών…</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Tree>
    <p:extLst>
      <p:ext uri="{BB962C8B-B14F-4D97-AF65-F5344CB8AC3E}">
        <p14:creationId xmlns:p14="http://schemas.microsoft.com/office/powerpoint/2010/main" val="1318090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410763" y="0"/>
            <a:ext cx="4009595" cy="6858000"/>
          </a:xfrm>
          <a:prstGeom prst="rect">
            <a:avLst/>
          </a:prstGeom>
          <a:solidFill>
            <a:srgbClr val="6A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ΔΗΜΟΣΙΕΣ ΣΧΕΣΕΙΣ</a:t>
            </a:r>
          </a:p>
        </p:txBody>
      </p:sp>
      <p:sp>
        <p:nvSpPr>
          <p:cNvPr id="2" name="TextBox 1">
            <a:extLst>
              <a:ext uri="{FF2B5EF4-FFF2-40B4-BE49-F238E27FC236}">
                <a16:creationId xmlns:a16="http://schemas.microsoft.com/office/drawing/2014/main" id="{1A699794-011C-EA4E-BF5F-BBF7841B9DAE}"/>
              </a:ext>
            </a:extLst>
          </p:cNvPr>
          <p:cNvSpPr txBox="1"/>
          <p:nvPr/>
        </p:nvSpPr>
        <p:spPr>
          <a:xfrm>
            <a:off x="4420358" y="674400"/>
            <a:ext cx="7722108" cy="5509200"/>
          </a:xfrm>
          <a:prstGeom prst="rect">
            <a:avLst/>
          </a:prstGeom>
          <a:noFill/>
        </p:spPr>
        <p:txBody>
          <a:bodyPr wrap="square" rtlCol="0">
            <a:spAutoFit/>
          </a:bodyPr>
          <a:lstStyle/>
          <a:p>
            <a:r>
              <a:rPr lang="el-GR" sz="3200" b="1" dirty="0">
                <a:solidFill>
                  <a:srgbClr val="831107"/>
                </a:solidFill>
              </a:rPr>
              <a:t>Τέλος, η </a:t>
            </a:r>
            <a:r>
              <a:rPr lang="en-US" sz="3200" b="1" dirty="0">
                <a:solidFill>
                  <a:srgbClr val="831107"/>
                </a:solidFill>
              </a:rPr>
              <a:t>IPRA </a:t>
            </a:r>
            <a:r>
              <a:rPr lang="el-GR" sz="3200" b="1" dirty="0">
                <a:solidFill>
                  <a:srgbClr val="831107"/>
                </a:solidFill>
              </a:rPr>
              <a:t>βασιζόμενη στον κώδικα δεοντολογίας, και στο σημερινό περιβάλλον που βρίθει ψεύτικων ειδήσεων, δηλώνει ότι θέλησε να πει κάτι περισσότερο. Συγκεκριμένα ότι ο τρόπος με τον οποίο πρέπει να γίνονται οι δημόσιες σχέσεις βασίζεται στην εμπιστοσύνη και την ηθική.</a:t>
            </a:r>
          </a:p>
          <a:p>
            <a:endParaRPr lang="el-GR" sz="3200" b="1" dirty="0">
              <a:solidFill>
                <a:srgbClr val="831107"/>
              </a:solidFill>
            </a:endParaRPr>
          </a:p>
          <a:p>
            <a:r>
              <a:rPr lang="el-GR" sz="3200" b="1" dirty="0">
                <a:solidFill>
                  <a:srgbClr val="831107"/>
                </a:solidFill>
              </a:rPr>
              <a:t>Έτσι:</a:t>
            </a:r>
          </a:p>
          <a:p>
            <a:pPr marL="457200" indent="-457200">
              <a:buFont typeface="Wingdings" pitchFamily="2" charset="2"/>
              <a:buChar char="q"/>
            </a:pPr>
            <a:r>
              <a:rPr lang="en-US" sz="3200" b="1" dirty="0">
                <a:solidFill>
                  <a:srgbClr val="831107"/>
                </a:solidFill>
              </a:rPr>
              <a:t>IPRA … </a:t>
            </a:r>
            <a:r>
              <a:rPr lang="el-GR" sz="3200" b="1" dirty="0">
                <a:solidFill>
                  <a:srgbClr val="831107"/>
                </a:solidFill>
              </a:rPr>
              <a:t>μέσω αξιόπιστων και ηθικών μεθόδων επικοινωνίας.</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Tree>
    <p:extLst>
      <p:ext uri="{BB962C8B-B14F-4D97-AF65-F5344CB8AC3E}">
        <p14:creationId xmlns:p14="http://schemas.microsoft.com/office/powerpoint/2010/main" val="25578376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410763" y="0"/>
            <a:ext cx="4009595" cy="6858000"/>
          </a:xfrm>
          <a:prstGeom prst="rect">
            <a:avLst/>
          </a:prstGeom>
          <a:solidFill>
            <a:srgbClr val="6A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ΔΗΜΟΣΙΕΣ ΣΧΕΣΕΙΣ</a:t>
            </a:r>
          </a:p>
        </p:txBody>
      </p:sp>
      <p:sp>
        <p:nvSpPr>
          <p:cNvPr id="2" name="TextBox 1">
            <a:extLst>
              <a:ext uri="{FF2B5EF4-FFF2-40B4-BE49-F238E27FC236}">
                <a16:creationId xmlns:a16="http://schemas.microsoft.com/office/drawing/2014/main" id="{1A699794-011C-EA4E-BF5F-BBF7841B9DAE}"/>
              </a:ext>
            </a:extLst>
          </p:cNvPr>
          <p:cNvSpPr txBox="1"/>
          <p:nvPr/>
        </p:nvSpPr>
        <p:spPr>
          <a:xfrm>
            <a:off x="4420358" y="674400"/>
            <a:ext cx="7722108" cy="5509200"/>
          </a:xfrm>
          <a:prstGeom prst="rect">
            <a:avLst/>
          </a:prstGeom>
          <a:noFill/>
        </p:spPr>
        <p:txBody>
          <a:bodyPr wrap="square" rtlCol="0">
            <a:spAutoFit/>
          </a:bodyPr>
          <a:lstStyle/>
          <a:p>
            <a:r>
              <a:rPr lang="el-GR" sz="3200" b="1" dirty="0">
                <a:solidFill>
                  <a:srgbClr val="831107"/>
                </a:solidFill>
              </a:rPr>
              <a:t>Τέλος, η </a:t>
            </a:r>
            <a:r>
              <a:rPr lang="en-US" sz="3200" b="1" dirty="0">
                <a:solidFill>
                  <a:srgbClr val="831107"/>
                </a:solidFill>
              </a:rPr>
              <a:t>IPRA </a:t>
            </a:r>
            <a:r>
              <a:rPr lang="el-GR" sz="3200" b="1" dirty="0">
                <a:solidFill>
                  <a:srgbClr val="831107"/>
                </a:solidFill>
              </a:rPr>
              <a:t>βασιζόμενη στον κώδικα δεοντολογίας, και στο σημερινό περιβάλλον που βρίθει ψεύτικων ειδήσεων, δηλώνει ότι θέλησε να πει κάτι περισσότερο. Συγκεκριμένα ότι ο τρόπος με τον οποίο πρέπει να γίνονται οι δημόσιες σχέσεις βασίζεται στην εμπιστοσύνη και την ηθική.</a:t>
            </a:r>
          </a:p>
          <a:p>
            <a:endParaRPr lang="el-GR" sz="3200" b="1" dirty="0">
              <a:solidFill>
                <a:srgbClr val="831107"/>
              </a:solidFill>
            </a:endParaRPr>
          </a:p>
          <a:p>
            <a:r>
              <a:rPr lang="el-GR" sz="3200" b="1" dirty="0">
                <a:solidFill>
                  <a:srgbClr val="831107"/>
                </a:solidFill>
              </a:rPr>
              <a:t>Έτσι:</a:t>
            </a:r>
          </a:p>
          <a:p>
            <a:pPr marL="457200" indent="-457200">
              <a:buFont typeface="Wingdings" pitchFamily="2" charset="2"/>
              <a:buChar char="q"/>
            </a:pPr>
            <a:r>
              <a:rPr lang="en-US" sz="3200" b="1" dirty="0">
                <a:solidFill>
                  <a:srgbClr val="831107"/>
                </a:solidFill>
              </a:rPr>
              <a:t>IPRA … </a:t>
            </a:r>
            <a:r>
              <a:rPr lang="el-GR" sz="3200" b="1" dirty="0">
                <a:solidFill>
                  <a:srgbClr val="831107"/>
                </a:solidFill>
              </a:rPr>
              <a:t>μέσω αξιόπιστων και ηθικών μεθόδων επικοινωνίας.</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Tree>
    <p:extLst>
      <p:ext uri="{BB962C8B-B14F-4D97-AF65-F5344CB8AC3E}">
        <p14:creationId xmlns:p14="http://schemas.microsoft.com/office/powerpoint/2010/main" val="24376711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6A002A"/>
        </a:solidFill>
        <a:effectLst/>
      </p:bgPr>
    </p:bg>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1385A031-8843-6B4C-92DE-5FC35DACDE64}"/>
              </a:ext>
            </a:extLst>
          </p:cNvPr>
          <p:cNvPicPr>
            <a:picLocks noChangeAspect="1"/>
          </p:cNvPicPr>
          <p:nvPr/>
        </p:nvPicPr>
        <p:blipFill rotWithShape="1">
          <a:blip r:embed="rId2"/>
          <a:srcRect b="15146"/>
          <a:stretch/>
        </p:blipFill>
        <p:spPr>
          <a:xfrm>
            <a:off x="9993662" y="6388950"/>
            <a:ext cx="1391514" cy="497552"/>
          </a:xfrm>
          <a:prstGeom prst="rect">
            <a:avLst/>
          </a:prstGeom>
        </p:spPr>
      </p:pic>
      <p:pic>
        <p:nvPicPr>
          <p:cNvPr id="5" name="Εικόνα 4">
            <a:extLst>
              <a:ext uri="{FF2B5EF4-FFF2-40B4-BE49-F238E27FC236}">
                <a16:creationId xmlns:a16="http://schemas.microsoft.com/office/drawing/2014/main" id="{8AA668C3-BCFD-F847-88F2-E431FD86B158}"/>
              </a:ext>
            </a:extLst>
          </p:cNvPr>
          <p:cNvPicPr>
            <a:picLocks noChangeAspect="1"/>
          </p:cNvPicPr>
          <p:nvPr/>
        </p:nvPicPr>
        <p:blipFill rotWithShape="1">
          <a:blip r:embed="rId3"/>
          <a:srcRect t="23965" b="17900"/>
          <a:stretch/>
        </p:blipFill>
        <p:spPr>
          <a:xfrm>
            <a:off x="11385176" y="6388950"/>
            <a:ext cx="806824" cy="469050"/>
          </a:xfrm>
          <a:prstGeom prst="rect">
            <a:avLst/>
          </a:prstGeom>
        </p:spPr>
      </p:pic>
      <p:sp>
        <p:nvSpPr>
          <p:cNvPr id="6" name="Ορθογώνιο 5">
            <a:extLst>
              <a:ext uri="{FF2B5EF4-FFF2-40B4-BE49-F238E27FC236}">
                <a16:creationId xmlns:a16="http://schemas.microsoft.com/office/drawing/2014/main" id="{6DB489BF-55B7-4442-9A7E-C73E0A32D180}"/>
              </a:ext>
            </a:extLst>
          </p:cNvPr>
          <p:cNvSpPr/>
          <p:nvPr/>
        </p:nvSpPr>
        <p:spPr>
          <a:xfrm>
            <a:off x="508103" y="1720840"/>
            <a:ext cx="11443370" cy="1754326"/>
          </a:xfrm>
          <a:prstGeom prst="rect">
            <a:avLst/>
          </a:prstGeom>
        </p:spPr>
        <p:txBody>
          <a:bodyPr wrap="square">
            <a:spAutoFit/>
          </a:bodyPr>
          <a:lstStyle/>
          <a:p>
            <a:pPr algn="ctr"/>
            <a:r>
              <a:rPr lang="el-GR" sz="5400" b="1" dirty="0">
                <a:solidFill>
                  <a:srgbClr val="E4B22D"/>
                </a:solidFill>
                <a:latin typeface="Times New Roman" panose="02020603050405020304" pitchFamily="18" charset="0"/>
                <a:cs typeface="Times New Roman" panose="02020603050405020304" pitchFamily="18" charset="0"/>
              </a:rPr>
              <a:t>ΤΙ ΑΦΟΡΟΥΝ ΟΙ ΔΗΜΟΣΙΕΣ ΣΧΕΣΕΙΣ</a:t>
            </a:r>
          </a:p>
        </p:txBody>
      </p:sp>
      <p:pic>
        <p:nvPicPr>
          <p:cNvPr id="8" name="Εικόνα 7">
            <a:extLst>
              <a:ext uri="{FF2B5EF4-FFF2-40B4-BE49-F238E27FC236}">
                <a16:creationId xmlns:a16="http://schemas.microsoft.com/office/drawing/2014/main" id="{25F0AF23-0741-B547-B4BB-AC4D7A26A3EE}"/>
              </a:ext>
            </a:extLst>
          </p:cNvPr>
          <p:cNvPicPr>
            <a:picLocks noChangeAspect="1"/>
          </p:cNvPicPr>
          <p:nvPr/>
        </p:nvPicPr>
        <p:blipFill>
          <a:blip r:embed="rId4"/>
          <a:stretch>
            <a:fillRect/>
          </a:stretch>
        </p:blipFill>
        <p:spPr>
          <a:xfrm>
            <a:off x="201478" y="-112433"/>
            <a:ext cx="229134" cy="7082866"/>
          </a:xfrm>
          <a:prstGeom prst="rect">
            <a:avLst/>
          </a:prstGeom>
        </p:spPr>
      </p:pic>
      <p:sp>
        <p:nvSpPr>
          <p:cNvPr id="10" name="Ορθογώνιο 9">
            <a:extLst>
              <a:ext uri="{FF2B5EF4-FFF2-40B4-BE49-F238E27FC236}">
                <a16:creationId xmlns:a16="http://schemas.microsoft.com/office/drawing/2014/main" id="{74EC32C4-E0D9-3541-8A4A-11FB8BB6E6B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Ορθογώνιο 10">
            <a:extLst>
              <a:ext uri="{FF2B5EF4-FFF2-40B4-BE49-F238E27FC236}">
                <a16:creationId xmlns:a16="http://schemas.microsoft.com/office/drawing/2014/main" id="{061C22F5-DC6D-4749-8F52-03F6C3574044}"/>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52115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410763" y="0"/>
            <a:ext cx="4009595" cy="6858000"/>
          </a:xfrm>
          <a:prstGeom prst="rect">
            <a:avLst/>
          </a:prstGeom>
          <a:solidFill>
            <a:srgbClr val="6A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ΔΗΜΟΣΙΕΣ ΣΧΕΣΕΙΣ</a:t>
            </a:r>
          </a:p>
        </p:txBody>
      </p:sp>
      <p:sp>
        <p:nvSpPr>
          <p:cNvPr id="2" name="TextBox 1">
            <a:extLst>
              <a:ext uri="{FF2B5EF4-FFF2-40B4-BE49-F238E27FC236}">
                <a16:creationId xmlns:a16="http://schemas.microsoft.com/office/drawing/2014/main" id="{1A699794-011C-EA4E-BF5F-BBF7841B9DAE}"/>
              </a:ext>
            </a:extLst>
          </p:cNvPr>
          <p:cNvSpPr txBox="1"/>
          <p:nvPr/>
        </p:nvSpPr>
        <p:spPr>
          <a:xfrm>
            <a:off x="4567649" y="674400"/>
            <a:ext cx="6865749" cy="5509200"/>
          </a:xfrm>
          <a:prstGeom prst="rect">
            <a:avLst/>
          </a:prstGeom>
          <a:noFill/>
        </p:spPr>
        <p:txBody>
          <a:bodyPr wrap="square" rtlCol="0">
            <a:spAutoFit/>
          </a:bodyPr>
          <a:lstStyle/>
          <a:p>
            <a:r>
              <a:rPr lang="el-GR" sz="3200" b="1" dirty="0">
                <a:solidFill>
                  <a:srgbClr val="831107"/>
                </a:solidFill>
              </a:rPr>
              <a:t>Στον πυρήνα τους, οι δημόσιες σχέσεις αφορούν: </a:t>
            </a:r>
          </a:p>
          <a:p>
            <a:pPr marL="457200" indent="-457200">
              <a:buFont typeface="Wingdings" pitchFamily="2" charset="2"/>
              <a:buChar char="q"/>
            </a:pPr>
            <a:endParaRPr lang="el-GR" sz="3200" b="1" dirty="0">
              <a:solidFill>
                <a:srgbClr val="831107"/>
              </a:solidFill>
            </a:endParaRPr>
          </a:p>
          <a:p>
            <a:pPr marL="457200" indent="-457200">
              <a:buFont typeface="Wingdings" pitchFamily="2" charset="2"/>
              <a:buChar char="q"/>
            </a:pPr>
            <a:r>
              <a:rPr lang="el-GR" sz="3200" b="1" dirty="0">
                <a:solidFill>
                  <a:srgbClr val="831107"/>
                </a:solidFill>
              </a:rPr>
              <a:t>τον επηρεασμό</a:t>
            </a:r>
          </a:p>
          <a:p>
            <a:pPr marL="457200" indent="-457200">
              <a:buFont typeface="Wingdings" pitchFamily="2" charset="2"/>
              <a:buChar char="q"/>
            </a:pPr>
            <a:r>
              <a:rPr lang="el-GR" sz="3200" b="1" dirty="0">
                <a:solidFill>
                  <a:srgbClr val="831107"/>
                </a:solidFill>
              </a:rPr>
              <a:t>τη δέσμευση και </a:t>
            </a:r>
          </a:p>
          <a:p>
            <a:pPr marL="457200" indent="-457200">
              <a:buFont typeface="Wingdings" pitchFamily="2" charset="2"/>
              <a:buChar char="q"/>
            </a:pPr>
            <a:r>
              <a:rPr lang="el-GR" sz="3200" b="1" dirty="0">
                <a:solidFill>
                  <a:srgbClr val="831107"/>
                </a:solidFill>
              </a:rPr>
              <a:t>την οικοδόμηση μιας σχέσης με βασικούς ενδιαφερόμενους φορείς </a:t>
            </a:r>
          </a:p>
          <a:p>
            <a:pPr marL="457200" indent="-457200">
              <a:buFont typeface="Wingdings" pitchFamily="2" charset="2"/>
              <a:buChar char="q"/>
            </a:pPr>
            <a:r>
              <a:rPr lang="el-GR" sz="3200" b="1" dirty="0">
                <a:solidFill>
                  <a:srgbClr val="831107"/>
                </a:solidFill>
              </a:rPr>
              <a:t>σε πολλές πλατφόρμες</a:t>
            </a:r>
          </a:p>
          <a:p>
            <a:pPr marL="457200" indent="-457200">
              <a:buFont typeface="Wingdings" pitchFamily="2" charset="2"/>
              <a:buChar char="q"/>
            </a:pPr>
            <a:r>
              <a:rPr lang="el-GR" sz="3200" b="1" dirty="0">
                <a:solidFill>
                  <a:srgbClr val="831107"/>
                </a:solidFill>
              </a:rPr>
              <a:t>με στόχο να διαμορφωθεί και να πλαισιωθεί η δημόσια εικόνα ενός οργανισμού</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Tree>
    <p:extLst>
      <p:ext uri="{BB962C8B-B14F-4D97-AF65-F5344CB8AC3E}">
        <p14:creationId xmlns:p14="http://schemas.microsoft.com/office/powerpoint/2010/main" val="30726376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731562" y="0"/>
            <a:ext cx="8460438" cy="6858000"/>
          </a:xfrm>
          <a:prstGeom prst="rect">
            <a:avLst/>
          </a:prstGeom>
          <a:solidFill>
            <a:srgbClr val="6A002A"/>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Πρόβλεψη, ανάλυση και ερμηνεία της κοινής γνώμης, στάσεων και ζητημάτων που μπορεί να έχουν αντίκτυπο, για καλό ή κακό, στις λειτουργίες και τα σχέδια του οργανισμού.</a:t>
            </a:r>
          </a:p>
          <a:p>
            <a:pPr marL="457200" lvl="0" indent="-457200">
              <a:buFont typeface="Wingdings" pitchFamily="2" charset="2"/>
              <a:buChar char="q"/>
            </a:pPr>
            <a:endParaRPr lang="el-GR" sz="32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Συμβουλευτική διαχείριση σε όλα τα επίπεδα του οργανισμού όσον αφορά τις αποφάσεις πολιτικής, την εξέλιξη των δράσεων και τις επικοινωνίες — συμπεριλαμβανομένων των επικοινωνιών κρίσεων — λαμβάνοντας υπόψη τις δημόσιες προεκτάσεις τους και τις κοινωνικές ευθύνες</a:t>
            </a:r>
          </a:p>
        </p:txBody>
      </p:sp>
      <p:sp>
        <p:nvSpPr>
          <p:cNvPr id="2" name="TextBox 1">
            <a:extLst>
              <a:ext uri="{FF2B5EF4-FFF2-40B4-BE49-F238E27FC236}">
                <a16:creationId xmlns:a16="http://schemas.microsoft.com/office/drawing/2014/main" id="{1A699794-011C-EA4E-BF5F-BBF7841B9DAE}"/>
              </a:ext>
            </a:extLst>
          </p:cNvPr>
          <p:cNvSpPr txBox="1"/>
          <p:nvPr/>
        </p:nvSpPr>
        <p:spPr>
          <a:xfrm>
            <a:off x="263472" y="2951946"/>
            <a:ext cx="3502617" cy="954107"/>
          </a:xfrm>
          <a:prstGeom prst="rect">
            <a:avLst/>
          </a:prstGeom>
          <a:noFill/>
        </p:spPr>
        <p:txBody>
          <a:bodyPr wrap="square" rtlCol="0">
            <a:spAutoFit/>
          </a:bodyPr>
          <a:lstStyle/>
          <a:p>
            <a:pPr algn="ctr"/>
            <a:r>
              <a:rPr lang="el-GR" sz="2800" b="1" dirty="0">
                <a:solidFill>
                  <a:srgbClr val="831107"/>
                </a:solidFill>
                <a:latin typeface="Times New Roman" panose="02020603050405020304" pitchFamily="18" charset="0"/>
                <a:cs typeface="Times New Roman" panose="02020603050405020304" pitchFamily="18" charset="0"/>
              </a:rPr>
              <a:t>ΔΗΜΟΣΙΕΣ ΣΧΕΣΕΙΣ</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37177714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731562" y="0"/>
            <a:ext cx="8460438" cy="6858000"/>
          </a:xfrm>
          <a:prstGeom prst="rect">
            <a:avLst/>
          </a:prstGeom>
          <a:solidFill>
            <a:srgbClr val="6A002A"/>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Προστασία της φήμης ενός οργανισμού.</a:t>
            </a:r>
          </a:p>
          <a:p>
            <a:pPr marL="457200" lvl="0" indent="-457200">
              <a:buFont typeface="Wingdings" pitchFamily="2" charset="2"/>
              <a:buChar char="q"/>
            </a:pPr>
            <a:endParaRPr lang="el-GR" sz="32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Έρευνα, διεξαγωγή και αξιολόγηση, σε συνεχή βάση, προγραμμάτων δράσης και επικοινωνιών για την επίτευξη της ενημερωμένης κοινής γνώμης που είναι απαραίτητη για την επιτυχία των στόχων ενός οργανισμού. </a:t>
            </a:r>
          </a:p>
          <a:p>
            <a:pPr marL="457200" lvl="0" indent="-457200">
              <a:buFont typeface="Wingdings" pitchFamily="2" charset="2"/>
              <a:buChar char="q"/>
            </a:pPr>
            <a:endParaRPr lang="el-GR" sz="3200" b="1" dirty="0">
              <a:solidFill>
                <a:srgbClr val="E4B22D"/>
              </a:solidFill>
              <a:latin typeface="Times New Roman" panose="02020603050405020304" pitchFamily="18" charset="0"/>
              <a:cs typeface="Times New Roman" panose="02020603050405020304" pitchFamily="18" charset="0"/>
            </a:endParaRPr>
          </a:p>
          <a:p>
            <a:pPr marL="45720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Σχεδιασμός και εφαρμογή των προσπαθειών του οργανισμού να επηρεάσει ή να αλλάξει τη δημόσια πολιτική.</a:t>
            </a:r>
          </a:p>
        </p:txBody>
      </p:sp>
      <p:sp>
        <p:nvSpPr>
          <p:cNvPr id="2" name="TextBox 1">
            <a:extLst>
              <a:ext uri="{FF2B5EF4-FFF2-40B4-BE49-F238E27FC236}">
                <a16:creationId xmlns:a16="http://schemas.microsoft.com/office/drawing/2014/main" id="{1A699794-011C-EA4E-BF5F-BBF7841B9DAE}"/>
              </a:ext>
            </a:extLst>
          </p:cNvPr>
          <p:cNvSpPr txBox="1"/>
          <p:nvPr/>
        </p:nvSpPr>
        <p:spPr>
          <a:xfrm>
            <a:off x="263472" y="2951946"/>
            <a:ext cx="3502617" cy="954107"/>
          </a:xfrm>
          <a:prstGeom prst="rect">
            <a:avLst/>
          </a:prstGeom>
          <a:noFill/>
        </p:spPr>
        <p:txBody>
          <a:bodyPr wrap="square" rtlCol="0">
            <a:spAutoFit/>
          </a:bodyPr>
          <a:lstStyle/>
          <a:p>
            <a:pPr algn="ctr"/>
            <a:r>
              <a:rPr lang="el-GR" sz="2800" b="1" dirty="0">
                <a:solidFill>
                  <a:srgbClr val="831107"/>
                </a:solidFill>
                <a:latin typeface="Times New Roman" panose="02020603050405020304" pitchFamily="18" charset="0"/>
                <a:cs typeface="Times New Roman" panose="02020603050405020304" pitchFamily="18" charset="0"/>
              </a:rPr>
              <a:t>ΔΗΜΟΣΙΕΣ ΣΧΕΣΕΙΣ</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12980227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731562" y="0"/>
            <a:ext cx="8460438" cy="6858000"/>
          </a:xfrm>
          <a:prstGeom prst="rect">
            <a:avLst/>
          </a:prstGeom>
          <a:solidFill>
            <a:srgbClr val="6A002A"/>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Καθορισμός στόχων, προγραμματισμός, κατάρτιση προϋπολογισμού, πρόσληψη και εκπαίδευση προσωπικού, ανάπτυξη εγκαταστάσεων ή συνοπτικά: διαχείριση των πόρων που απαιτούνται για την εκτέλεση όλων των παραπάνω.</a:t>
            </a:r>
          </a:p>
          <a:p>
            <a:pPr marL="457200" lvl="0" indent="-457200">
              <a:buFont typeface="Wingdings" pitchFamily="2" charset="2"/>
              <a:buChar char="q"/>
            </a:pPr>
            <a:endParaRPr lang="el-GR" sz="32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Επίβλεψη της δημιουργίας περιεχομένου για την προώθηση της αφοσίωσης των πελατών και τη δημιουργία δυνητικών πελατών</a:t>
            </a:r>
          </a:p>
        </p:txBody>
      </p:sp>
      <p:sp>
        <p:nvSpPr>
          <p:cNvPr id="2" name="TextBox 1">
            <a:extLst>
              <a:ext uri="{FF2B5EF4-FFF2-40B4-BE49-F238E27FC236}">
                <a16:creationId xmlns:a16="http://schemas.microsoft.com/office/drawing/2014/main" id="{1A699794-011C-EA4E-BF5F-BBF7841B9DAE}"/>
              </a:ext>
            </a:extLst>
          </p:cNvPr>
          <p:cNvSpPr txBox="1"/>
          <p:nvPr/>
        </p:nvSpPr>
        <p:spPr>
          <a:xfrm>
            <a:off x="263472" y="2951946"/>
            <a:ext cx="3502617" cy="954107"/>
          </a:xfrm>
          <a:prstGeom prst="rect">
            <a:avLst/>
          </a:prstGeom>
          <a:noFill/>
        </p:spPr>
        <p:txBody>
          <a:bodyPr wrap="square" rtlCol="0">
            <a:spAutoFit/>
          </a:bodyPr>
          <a:lstStyle/>
          <a:p>
            <a:pPr algn="ctr"/>
            <a:r>
              <a:rPr lang="el-GR" sz="2800" b="1" dirty="0">
                <a:solidFill>
                  <a:srgbClr val="831107"/>
                </a:solidFill>
                <a:latin typeface="Times New Roman" panose="02020603050405020304" pitchFamily="18" charset="0"/>
                <a:cs typeface="Times New Roman" panose="02020603050405020304" pitchFamily="18" charset="0"/>
              </a:rPr>
              <a:t>ΔΗΜΟΣΙΕΣ ΣΧΕΣΕΙΣ</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30137873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6A002A"/>
        </a:solidFill>
        <a:effectLst/>
      </p:bgPr>
    </p:bg>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1385A031-8843-6B4C-92DE-5FC35DACDE64}"/>
              </a:ext>
            </a:extLst>
          </p:cNvPr>
          <p:cNvPicPr>
            <a:picLocks noChangeAspect="1"/>
          </p:cNvPicPr>
          <p:nvPr/>
        </p:nvPicPr>
        <p:blipFill rotWithShape="1">
          <a:blip r:embed="rId2"/>
          <a:srcRect b="15146"/>
          <a:stretch/>
        </p:blipFill>
        <p:spPr>
          <a:xfrm>
            <a:off x="9993662" y="6388950"/>
            <a:ext cx="1391514" cy="497552"/>
          </a:xfrm>
          <a:prstGeom prst="rect">
            <a:avLst/>
          </a:prstGeom>
        </p:spPr>
      </p:pic>
      <p:pic>
        <p:nvPicPr>
          <p:cNvPr id="5" name="Εικόνα 4">
            <a:extLst>
              <a:ext uri="{FF2B5EF4-FFF2-40B4-BE49-F238E27FC236}">
                <a16:creationId xmlns:a16="http://schemas.microsoft.com/office/drawing/2014/main" id="{8AA668C3-BCFD-F847-88F2-E431FD86B158}"/>
              </a:ext>
            </a:extLst>
          </p:cNvPr>
          <p:cNvPicPr>
            <a:picLocks noChangeAspect="1"/>
          </p:cNvPicPr>
          <p:nvPr/>
        </p:nvPicPr>
        <p:blipFill rotWithShape="1">
          <a:blip r:embed="rId3"/>
          <a:srcRect t="23965" b="17900"/>
          <a:stretch/>
        </p:blipFill>
        <p:spPr>
          <a:xfrm>
            <a:off x="11385176" y="6388950"/>
            <a:ext cx="806824" cy="469050"/>
          </a:xfrm>
          <a:prstGeom prst="rect">
            <a:avLst/>
          </a:prstGeom>
        </p:spPr>
      </p:pic>
      <p:sp>
        <p:nvSpPr>
          <p:cNvPr id="6" name="Ορθογώνιο 5">
            <a:extLst>
              <a:ext uri="{FF2B5EF4-FFF2-40B4-BE49-F238E27FC236}">
                <a16:creationId xmlns:a16="http://schemas.microsoft.com/office/drawing/2014/main" id="{6DB489BF-55B7-4442-9A7E-C73E0A32D180}"/>
              </a:ext>
            </a:extLst>
          </p:cNvPr>
          <p:cNvSpPr/>
          <p:nvPr/>
        </p:nvSpPr>
        <p:spPr>
          <a:xfrm>
            <a:off x="508103" y="2551837"/>
            <a:ext cx="11443370" cy="1754326"/>
          </a:xfrm>
          <a:prstGeom prst="rect">
            <a:avLst/>
          </a:prstGeom>
        </p:spPr>
        <p:txBody>
          <a:bodyPr wrap="square">
            <a:spAutoFit/>
          </a:bodyPr>
          <a:lstStyle/>
          <a:p>
            <a:pPr algn="ctr"/>
            <a:r>
              <a:rPr lang="el-GR" sz="5400" b="1" dirty="0">
                <a:solidFill>
                  <a:srgbClr val="E4B22D"/>
                </a:solidFill>
                <a:latin typeface="Times New Roman" panose="02020603050405020304" pitchFamily="18" charset="0"/>
                <a:cs typeface="Times New Roman" panose="02020603050405020304" pitchFamily="18" charset="0"/>
              </a:rPr>
              <a:t>ΚΛΑΔΟΙ/ΛΕΙΤΟΥΡΓΙΕΣ ΤΩΝ ΔΗΜΟΣΙΩΝ ΣΧΕΣΕΩΝ</a:t>
            </a:r>
          </a:p>
        </p:txBody>
      </p:sp>
      <p:pic>
        <p:nvPicPr>
          <p:cNvPr id="8" name="Εικόνα 7">
            <a:extLst>
              <a:ext uri="{FF2B5EF4-FFF2-40B4-BE49-F238E27FC236}">
                <a16:creationId xmlns:a16="http://schemas.microsoft.com/office/drawing/2014/main" id="{25F0AF23-0741-B547-B4BB-AC4D7A26A3EE}"/>
              </a:ext>
            </a:extLst>
          </p:cNvPr>
          <p:cNvPicPr>
            <a:picLocks noChangeAspect="1"/>
          </p:cNvPicPr>
          <p:nvPr/>
        </p:nvPicPr>
        <p:blipFill>
          <a:blip r:embed="rId4"/>
          <a:stretch>
            <a:fillRect/>
          </a:stretch>
        </p:blipFill>
        <p:spPr>
          <a:xfrm>
            <a:off x="201478" y="-112433"/>
            <a:ext cx="229134" cy="7082866"/>
          </a:xfrm>
          <a:prstGeom prst="rect">
            <a:avLst/>
          </a:prstGeom>
        </p:spPr>
      </p:pic>
      <p:sp>
        <p:nvSpPr>
          <p:cNvPr id="10" name="Ορθογώνιο 9">
            <a:extLst>
              <a:ext uri="{FF2B5EF4-FFF2-40B4-BE49-F238E27FC236}">
                <a16:creationId xmlns:a16="http://schemas.microsoft.com/office/drawing/2014/main" id="{74EC32C4-E0D9-3541-8A4A-11FB8BB6E6B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Ορθογώνιο 10">
            <a:extLst>
              <a:ext uri="{FF2B5EF4-FFF2-40B4-BE49-F238E27FC236}">
                <a16:creationId xmlns:a16="http://schemas.microsoft.com/office/drawing/2014/main" id="{061C22F5-DC6D-4749-8F52-03F6C3574044}"/>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2013012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410763" y="0"/>
            <a:ext cx="4009595" cy="6858000"/>
          </a:xfrm>
          <a:prstGeom prst="rect">
            <a:avLst/>
          </a:prstGeom>
          <a:solidFill>
            <a:srgbClr val="6A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ΚΛΑΔΟΙ-ΛΕΙΤΟΥΡΓΙΕΣ ΤΩΝ ΔΗΜΟΣΙΩΝ ΣΧΕΣΕΩΝ</a:t>
            </a:r>
          </a:p>
          <a:p>
            <a:pPr algn="ctr"/>
            <a:endParaRPr lang="el-GR" sz="3200" b="1" dirty="0">
              <a:solidFill>
                <a:srgbClr val="E4B22D"/>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1A699794-011C-EA4E-BF5F-BBF7841B9DAE}"/>
              </a:ext>
            </a:extLst>
          </p:cNvPr>
          <p:cNvSpPr txBox="1"/>
          <p:nvPr/>
        </p:nvSpPr>
        <p:spPr>
          <a:xfrm>
            <a:off x="4567649" y="1166842"/>
            <a:ext cx="6865749" cy="4524315"/>
          </a:xfrm>
          <a:prstGeom prst="rect">
            <a:avLst/>
          </a:prstGeom>
          <a:noFill/>
        </p:spPr>
        <p:txBody>
          <a:bodyPr wrap="square" rtlCol="0">
            <a:spAutoFit/>
          </a:bodyPr>
          <a:lstStyle/>
          <a:p>
            <a:pPr marL="457200" indent="-457200">
              <a:buFont typeface="Wingdings" pitchFamily="2" charset="2"/>
              <a:buChar char="q"/>
            </a:pPr>
            <a:r>
              <a:rPr lang="el-GR" sz="3200" b="1" dirty="0">
                <a:solidFill>
                  <a:srgbClr val="831107"/>
                </a:solidFill>
              </a:rPr>
              <a:t>Εταιρικές Επικοινωνίες</a:t>
            </a:r>
          </a:p>
          <a:p>
            <a:pPr marL="457200" indent="-457200">
              <a:buFont typeface="Wingdings" pitchFamily="2" charset="2"/>
              <a:buChar char="q"/>
            </a:pPr>
            <a:r>
              <a:rPr lang="el-GR" sz="3200" b="1" dirty="0">
                <a:solidFill>
                  <a:srgbClr val="831107"/>
                </a:solidFill>
              </a:rPr>
              <a:t>Επικοινωνίες Κρίσης</a:t>
            </a:r>
          </a:p>
          <a:p>
            <a:pPr marL="457200" indent="-457200">
              <a:buFont typeface="Wingdings" pitchFamily="2" charset="2"/>
              <a:buChar char="q"/>
            </a:pPr>
            <a:r>
              <a:rPr lang="el-GR" sz="3200" b="1" dirty="0">
                <a:solidFill>
                  <a:srgbClr val="831107"/>
                </a:solidFill>
              </a:rPr>
              <a:t>Εκτελεστικές Επικοινωνίες</a:t>
            </a:r>
          </a:p>
          <a:p>
            <a:pPr marL="457200" indent="-457200">
              <a:buFont typeface="Wingdings" pitchFamily="2" charset="2"/>
              <a:buChar char="q"/>
            </a:pPr>
            <a:r>
              <a:rPr lang="el-GR" sz="3200" b="1" dirty="0">
                <a:solidFill>
                  <a:srgbClr val="831107"/>
                </a:solidFill>
              </a:rPr>
              <a:t>Εσωτερικές Επικοινωνίες</a:t>
            </a:r>
          </a:p>
          <a:p>
            <a:pPr marL="457200" indent="-457200">
              <a:buFont typeface="Wingdings" pitchFamily="2" charset="2"/>
              <a:buChar char="q"/>
            </a:pPr>
            <a:r>
              <a:rPr lang="el-GR" sz="3200" b="1" dirty="0">
                <a:solidFill>
                  <a:srgbClr val="831107"/>
                </a:solidFill>
              </a:rPr>
              <a:t>Επικοινωνίες επενδυτικών σχέσεων</a:t>
            </a:r>
          </a:p>
          <a:p>
            <a:pPr marL="457200" indent="-457200">
              <a:buFont typeface="Wingdings" pitchFamily="2" charset="2"/>
              <a:buChar char="q"/>
            </a:pPr>
            <a:r>
              <a:rPr lang="el-GR" sz="3200" b="1" dirty="0">
                <a:solidFill>
                  <a:srgbClr val="831107"/>
                </a:solidFill>
              </a:rPr>
              <a:t>Επικοινωνίες μάρκετινγκ</a:t>
            </a:r>
          </a:p>
          <a:p>
            <a:pPr marL="457200" indent="-457200">
              <a:buFont typeface="Wingdings" pitchFamily="2" charset="2"/>
              <a:buChar char="q"/>
            </a:pPr>
            <a:r>
              <a:rPr lang="el-GR" sz="3200" b="1" dirty="0">
                <a:solidFill>
                  <a:srgbClr val="831107"/>
                </a:solidFill>
              </a:rPr>
              <a:t>Ολοκληρωμένο Μάρκετινγκ/Ολοκληρωμένες Επικοινωνίες Μάρκετινγκ</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Tree>
    <p:extLst>
      <p:ext uri="{BB962C8B-B14F-4D97-AF65-F5344CB8AC3E}">
        <p14:creationId xmlns:p14="http://schemas.microsoft.com/office/powerpoint/2010/main" val="4110170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6A002A"/>
        </a:solidFill>
        <a:effectLst/>
      </p:bgPr>
    </p:bg>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1385A031-8843-6B4C-92DE-5FC35DACDE64}"/>
              </a:ext>
            </a:extLst>
          </p:cNvPr>
          <p:cNvPicPr>
            <a:picLocks noChangeAspect="1"/>
          </p:cNvPicPr>
          <p:nvPr/>
        </p:nvPicPr>
        <p:blipFill rotWithShape="1">
          <a:blip r:embed="rId2"/>
          <a:srcRect b="15146"/>
          <a:stretch/>
        </p:blipFill>
        <p:spPr>
          <a:xfrm>
            <a:off x="9993662" y="6388950"/>
            <a:ext cx="1391514" cy="497552"/>
          </a:xfrm>
          <a:prstGeom prst="rect">
            <a:avLst/>
          </a:prstGeom>
        </p:spPr>
      </p:pic>
      <p:pic>
        <p:nvPicPr>
          <p:cNvPr id="5" name="Εικόνα 4">
            <a:extLst>
              <a:ext uri="{FF2B5EF4-FFF2-40B4-BE49-F238E27FC236}">
                <a16:creationId xmlns:a16="http://schemas.microsoft.com/office/drawing/2014/main" id="{8AA668C3-BCFD-F847-88F2-E431FD86B158}"/>
              </a:ext>
            </a:extLst>
          </p:cNvPr>
          <p:cNvPicPr>
            <a:picLocks noChangeAspect="1"/>
          </p:cNvPicPr>
          <p:nvPr/>
        </p:nvPicPr>
        <p:blipFill rotWithShape="1">
          <a:blip r:embed="rId3"/>
          <a:srcRect t="23965" b="17900"/>
          <a:stretch/>
        </p:blipFill>
        <p:spPr>
          <a:xfrm>
            <a:off x="11385176" y="6388950"/>
            <a:ext cx="806824" cy="469050"/>
          </a:xfrm>
          <a:prstGeom prst="rect">
            <a:avLst/>
          </a:prstGeom>
        </p:spPr>
      </p:pic>
      <p:sp>
        <p:nvSpPr>
          <p:cNvPr id="6" name="Ορθογώνιο 5">
            <a:extLst>
              <a:ext uri="{FF2B5EF4-FFF2-40B4-BE49-F238E27FC236}">
                <a16:creationId xmlns:a16="http://schemas.microsoft.com/office/drawing/2014/main" id="{6DB489BF-55B7-4442-9A7E-C73E0A32D180}"/>
              </a:ext>
            </a:extLst>
          </p:cNvPr>
          <p:cNvSpPr/>
          <p:nvPr/>
        </p:nvSpPr>
        <p:spPr>
          <a:xfrm>
            <a:off x="430612" y="2136338"/>
            <a:ext cx="11443370" cy="1754326"/>
          </a:xfrm>
          <a:prstGeom prst="rect">
            <a:avLst/>
          </a:prstGeom>
        </p:spPr>
        <p:txBody>
          <a:bodyPr wrap="square">
            <a:spAutoFit/>
          </a:bodyPr>
          <a:lstStyle/>
          <a:p>
            <a:pPr algn="ctr"/>
            <a:r>
              <a:rPr lang="el-GR" sz="5400" b="1" dirty="0">
                <a:solidFill>
                  <a:srgbClr val="E4B22D"/>
                </a:solidFill>
                <a:latin typeface="Times New Roman" panose="02020603050405020304" pitchFamily="18" charset="0"/>
                <a:cs typeface="Times New Roman" panose="02020603050405020304" pitchFamily="18" charset="0"/>
              </a:rPr>
              <a:t>ΣΧΕΣΕΙΣ ΜΕ ΜΜΕ – ΑΠΟΣΑΦΗΜΙΣΗ ΕΝΝΟΙΩΝ</a:t>
            </a:r>
          </a:p>
        </p:txBody>
      </p:sp>
      <p:pic>
        <p:nvPicPr>
          <p:cNvPr id="8" name="Εικόνα 7">
            <a:extLst>
              <a:ext uri="{FF2B5EF4-FFF2-40B4-BE49-F238E27FC236}">
                <a16:creationId xmlns:a16="http://schemas.microsoft.com/office/drawing/2014/main" id="{25F0AF23-0741-B547-B4BB-AC4D7A26A3EE}"/>
              </a:ext>
            </a:extLst>
          </p:cNvPr>
          <p:cNvPicPr>
            <a:picLocks noChangeAspect="1"/>
          </p:cNvPicPr>
          <p:nvPr/>
        </p:nvPicPr>
        <p:blipFill>
          <a:blip r:embed="rId4"/>
          <a:stretch>
            <a:fillRect/>
          </a:stretch>
        </p:blipFill>
        <p:spPr>
          <a:xfrm>
            <a:off x="201478" y="-112433"/>
            <a:ext cx="229134" cy="7082866"/>
          </a:xfrm>
          <a:prstGeom prst="rect">
            <a:avLst/>
          </a:prstGeom>
        </p:spPr>
      </p:pic>
      <p:sp>
        <p:nvSpPr>
          <p:cNvPr id="10" name="Ορθογώνιο 9">
            <a:extLst>
              <a:ext uri="{FF2B5EF4-FFF2-40B4-BE49-F238E27FC236}">
                <a16:creationId xmlns:a16="http://schemas.microsoft.com/office/drawing/2014/main" id="{74EC32C4-E0D9-3541-8A4A-11FB8BB6E6B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Ορθογώνιο 10">
            <a:extLst>
              <a:ext uri="{FF2B5EF4-FFF2-40B4-BE49-F238E27FC236}">
                <a16:creationId xmlns:a16="http://schemas.microsoft.com/office/drawing/2014/main" id="{061C22F5-DC6D-4749-8F52-03F6C3574044}"/>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9799917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731562" y="0"/>
            <a:ext cx="8460438" cy="6858000"/>
          </a:xfrm>
          <a:prstGeom prst="rect">
            <a:avLst/>
          </a:prstGeom>
          <a:solidFill>
            <a:srgbClr val="6A002A"/>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Σχέσεις ΜΜΕ</a:t>
            </a:r>
          </a:p>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Δημιουργία Περιεχομένου</a:t>
            </a:r>
          </a:p>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Εκδηλώσεις</a:t>
            </a:r>
          </a:p>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Μέσα Κοινωνικής Δικτύωσης</a:t>
            </a:r>
          </a:p>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Πολυμέσα</a:t>
            </a:r>
          </a:p>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Διαχείριση Φήμης</a:t>
            </a:r>
          </a:p>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Ομιλία</a:t>
            </a:r>
          </a:p>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Δημοσιογραφία επωνυμίας</a:t>
            </a:r>
          </a:p>
        </p:txBody>
      </p:sp>
      <p:sp>
        <p:nvSpPr>
          <p:cNvPr id="2" name="TextBox 1">
            <a:extLst>
              <a:ext uri="{FF2B5EF4-FFF2-40B4-BE49-F238E27FC236}">
                <a16:creationId xmlns:a16="http://schemas.microsoft.com/office/drawing/2014/main" id="{1A699794-011C-EA4E-BF5F-BBF7841B9DAE}"/>
              </a:ext>
            </a:extLst>
          </p:cNvPr>
          <p:cNvSpPr txBox="1"/>
          <p:nvPr/>
        </p:nvSpPr>
        <p:spPr>
          <a:xfrm>
            <a:off x="320860" y="2521059"/>
            <a:ext cx="3425126" cy="1815882"/>
          </a:xfrm>
          <a:prstGeom prst="rect">
            <a:avLst/>
          </a:prstGeom>
          <a:noFill/>
        </p:spPr>
        <p:txBody>
          <a:bodyPr wrap="square" rtlCol="0">
            <a:spAutoFit/>
          </a:bodyPr>
          <a:lstStyle/>
          <a:p>
            <a:pPr algn="ctr"/>
            <a:r>
              <a:rPr lang="el-GR" sz="2800" b="1" dirty="0">
                <a:solidFill>
                  <a:srgbClr val="831107"/>
                </a:solidFill>
                <a:latin typeface="Times New Roman" panose="02020603050405020304" pitchFamily="18" charset="0"/>
                <a:cs typeface="Times New Roman" panose="02020603050405020304" pitchFamily="18" charset="0"/>
              </a:rPr>
              <a:t>ΚΛΑΔΟΙ-ΛΕΙΤΟΥΡΓΙΕΣ ΤΩΝ ΔΗΜΟΣΙΩΝ ΣΧΕΣΕΩΝ</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32064942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6A002A"/>
        </a:solidFill>
        <a:effectLst/>
      </p:bgPr>
    </p:bg>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1385A031-8843-6B4C-92DE-5FC35DACDE64}"/>
              </a:ext>
            </a:extLst>
          </p:cNvPr>
          <p:cNvPicPr>
            <a:picLocks noChangeAspect="1"/>
          </p:cNvPicPr>
          <p:nvPr/>
        </p:nvPicPr>
        <p:blipFill rotWithShape="1">
          <a:blip r:embed="rId2"/>
          <a:srcRect b="15146"/>
          <a:stretch/>
        </p:blipFill>
        <p:spPr>
          <a:xfrm>
            <a:off x="9993662" y="6388950"/>
            <a:ext cx="1391514" cy="497552"/>
          </a:xfrm>
          <a:prstGeom prst="rect">
            <a:avLst/>
          </a:prstGeom>
        </p:spPr>
      </p:pic>
      <p:pic>
        <p:nvPicPr>
          <p:cNvPr id="5" name="Εικόνα 4">
            <a:extLst>
              <a:ext uri="{FF2B5EF4-FFF2-40B4-BE49-F238E27FC236}">
                <a16:creationId xmlns:a16="http://schemas.microsoft.com/office/drawing/2014/main" id="{8AA668C3-BCFD-F847-88F2-E431FD86B158}"/>
              </a:ext>
            </a:extLst>
          </p:cNvPr>
          <p:cNvPicPr>
            <a:picLocks noChangeAspect="1"/>
          </p:cNvPicPr>
          <p:nvPr/>
        </p:nvPicPr>
        <p:blipFill rotWithShape="1">
          <a:blip r:embed="rId3"/>
          <a:srcRect t="23965" b="17900"/>
          <a:stretch/>
        </p:blipFill>
        <p:spPr>
          <a:xfrm>
            <a:off x="11385176" y="6388950"/>
            <a:ext cx="806824" cy="469050"/>
          </a:xfrm>
          <a:prstGeom prst="rect">
            <a:avLst/>
          </a:prstGeom>
        </p:spPr>
      </p:pic>
      <p:sp>
        <p:nvSpPr>
          <p:cNvPr id="6" name="Ορθογώνιο 5">
            <a:extLst>
              <a:ext uri="{FF2B5EF4-FFF2-40B4-BE49-F238E27FC236}">
                <a16:creationId xmlns:a16="http://schemas.microsoft.com/office/drawing/2014/main" id="{6DB489BF-55B7-4442-9A7E-C73E0A32D180}"/>
              </a:ext>
            </a:extLst>
          </p:cNvPr>
          <p:cNvSpPr/>
          <p:nvPr/>
        </p:nvSpPr>
        <p:spPr>
          <a:xfrm>
            <a:off x="508103" y="778710"/>
            <a:ext cx="11443370" cy="1754326"/>
          </a:xfrm>
          <a:prstGeom prst="rect">
            <a:avLst/>
          </a:prstGeom>
        </p:spPr>
        <p:txBody>
          <a:bodyPr wrap="square">
            <a:spAutoFit/>
          </a:bodyPr>
          <a:lstStyle/>
          <a:p>
            <a:pPr algn="ctr"/>
            <a:r>
              <a:rPr lang="el-GR" sz="5400" b="1" dirty="0">
                <a:solidFill>
                  <a:srgbClr val="E4B22D"/>
                </a:solidFill>
                <a:latin typeface="Times New Roman" panose="02020603050405020304" pitchFamily="18" charset="0"/>
                <a:cs typeface="Times New Roman" panose="02020603050405020304" pitchFamily="18" charset="0"/>
              </a:rPr>
              <a:t>ΣΧΕΣΕΙΣ ΜΕ ΜΜΕ</a:t>
            </a:r>
          </a:p>
          <a:p>
            <a:pPr algn="ctr"/>
            <a:r>
              <a:rPr lang="el-GR" sz="5400" b="1" dirty="0">
                <a:solidFill>
                  <a:srgbClr val="E4B22D"/>
                </a:solidFill>
                <a:latin typeface="Times New Roman" panose="02020603050405020304" pitchFamily="18" charset="0"/>
                <a:cs typeface="Times New Roman" panose="02020603050405020304" pitchFamily="18" charset="0"/>
              </a:rPr>
              <a:t>ΣΤΗΝ ΨΗΦΙΑΚΗ ΕΠΟΧΗ</a:t>
            </a:r>
          </a:p>
        </p:txBody>
      </p:sp>
      <p:sp>
        <p:nvSpPr>
          <p:cNvPr id="7" name="Ορθογώνιο 6">
            <a:extLst>
              <a:ext uri="{FF2B5EF4-FFF2-40B4-BE49-F238E27FC236}">
                <a16:creationId xmlns:a16="http://schemas.microsoft.com/office/drawing/2014/main" id="{3F1BFCCE-3817-CA48-B285-E1ECDB3E01BD}"/>
              </a:ext>
            </a:extLst>
          </p:cNvPr>
          <p:cNvSpPr/>
          <p:nvPr/>
        </p:nvSpPr>
        <p:spPr>
          <a:xfrm>
            <a:off x="4799544" y="2788008"/>
            <a:ext cx="3203121" cy="646331"/>
          </a:xfrm>
          <a:prstGeom prst="rect">
            <a:avLst/>
          </a:prstGeom>
        </p:spPr>
        <p:txBody>
          <a:bodyPr wrap="none">
            <a:spAutoFit/>
          </a:bodyPr>
          <a:lstStyle/>
          <a:p>
            <a:r>
              <a:rPr lang="el-GR" sz="3600" b="1" dirty="0">
                <a:solidFill>
                  <a:srgbClr val="E4B22D"/>
                </a:solidFill>
                <a:latin typeface="Times New Roman" panose="02020603050405020304" pitchFamily="18" charset="0"/>
                <a:cs typeface="Times New Roman" panose="02020603050405020304" pitchFamily="18" charset="0"/>
              </a:rPr>
              <a:t>6ο ΕΞΑΜΗΝΟ</a:t>
            </a:r>
          </a:p>
        </p:txBody>
      </p:sp>
      <p:pic>
        <p:nvPicPr>
          <p:cNvPr id="8" name="Εικόνα 7">
            <a:extLst>
              <a:ext uri="{FF2B5EF4-FFF2-40B4-BE49-F238E27FC236}">
                <a16:creationId xmlns:a16="http://schemas.microsoft.com/office/drawing/2014/main" id="{25F0AF23-0741-B547-B4BB-AC4D7A26A3EE}"/>
              </a:ext>
            </a:extLst>
          </p:cNvPr>
          <p:cNvPicPr>
            <a:picLocks noChangeAspect="1"/>
          </p:cNvPicPr>
          <p:nvPr/>
        </p:nvPicPr>
        <p:blipFill>
          <a:blip r:embed="rId4"/>
          <a:stretch>
            <a:fillRect/>
          </a:stretch>
        </p:blipFill>
        <p:spPr>
          <a:xfrm>
            <a:off x="201478" y="-112433"/>
            <a:ext cx="229134" cy="7082866"/>
          </a:xfrm>
          <a:prstGeom prst="rect">
            <a:avLst/>
          </a:prstGeom>
        </p:spPr>
      </p:pic>
      <p:sp>
        <p:nvSpPr>
          <p:cNvPr id="10" name="Ορθογώνιο 9">
            <a:extLst>
              <a:ext uri="{FF2B5EF4-FFF2-40B4-BE49-F238E27FC236}">
                <a16:creationId xmlns:a16="http://schemas.microsoft.com/office/drawing/2014/main" id="{74EC32C4-E0D9-3541-8A4A-11FB8BB6E6B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Ορθογώνιο 10">
            <a:extLst>
              <a:ext uri="{FF2B5EF4-FFF2-40B4-BE49-F238E27FC236}">
                <a16:creationId xmlns:a16="http://schemas.microsoft.com/office/drawing/2014/main" id="{061C22F5-DC6D-4749-8F52-03F6C3574044}"/>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Ορθογώνιο 11">
            <a:extLst>
              <a:ext uri="{FF2B5EF4-FFF2-40B4-BE49-F238E27FC236}">
                <a16:creationId xmlns:a16="http://schemas.microsoft.com/office/drawing/2014/main" id="{4498F46F-1378-0D45-BDB3-517B6A2937E7}"/>
              </a:ext>
            </a:extLst>
          </p:cNvPr>
          <p:cNvSpPr/>
          <p:nvPr/>
        </p:nvSpPr>
        <p:spPr>
          <a:xfrm>
            <a:off x="430612" y="6334780"/>
            <a:ext cx="5970493" cy="523220"/>
          </a:xfrm>
          <a:prstGeom prst="rect">
            <a:avLst/>
          </a:prstGeom>
        </p:spPr>
        <p:txBody>
          <a:bodyPr wrap="square">
            <a:spAutoFit/>
          </a:bodyPr>
          <a:lstStyle/>
          <a:p>
            <a:r>
              <a:rPr lang="el-GR" sz="2800" b="1" dirty="0">
                <a:solidFill>
                  <a:srgbClr val="E4B22D"/>
                </a:solidFill>
                <a:latin typeface="Times New Roman" panose="02020603050405020304" pitchFamily="18" charset="0"/>
                <a:cs typeface="Times New Roman" panose="02020603050405020304" pitchFamily="18" charset="0"/>
              </a:rPr>
              <a:t>ΔΙΔΑΣΚΩΝ: Δρ. Αγγέλου Γιάννης</a:t>
            </a:r>
          </a:p>
        </p:txBody>
      </p:sp>
    </p:spTree>
    <p:extLst>
      <p:ext uri="{BB962C8B-B14F-4D97-AF65-F5344CB8AC3E}">
        <p14:creationId xmlns:p14="http://schemas.microsoft.com/office/powerpoint/2010/main" val="3606668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6A002A"/>
        </a:solidFill>
        <a:effectLst/>
      </p:bgPr>
    </p:bg>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1385A031-8843-6B4C-92DE-5FC35DACDE64}"/>
              </a:ext>
            </a:extLst>
          </p:cNvPr>
          <p:cNvPicPr>
            <a:picLocks noChangeAspect="1"/>
          </p:cNvPicPr>
          <p:nvPr/>
        </p:nvPicPr>
        <p:blipFill rotWithShape="1">
          <a:blip r:embed="rId2"/>
          <a:srcRect b="15146"/>
          <a:stretch/>
        </p:blipFill>
        <p:spPr>
          <a:xfrm>
            <a:off x="9993662" y="6388950"/>
            <a:ext cx="1391514" cy="497552"/>
          </a:xfrm>
          <a:prstGeom prst="rect">
            <a:avLst/>
          </a:prstGeom>
        </p:spPr>
      </p:pic>
      <p:pic>
        <p:nvPicPr>
          <p:cNvPr id="5" name="Εικόνα 4">
            <a:extLst>
              <a:ext uri="{FF2B5EF4-FFF2-40B4-BE49-F238E27FC236}">
                <a16:creationId xmlns:a16="http://schemas.microsoft.com/office/drawing/2014/main" id="{8AA668C3-BCFD-F847-88F2-E431FD86B158}"/>
              </a:ext>
            </a:extLst>
          </p:cNvPr>
          <p:cNvPicPr>
            <a:picLocks noChangeAspect="1"/>
          </p:cNvPicPr>
          <p:nvPr/>
        </p:nvPicPr>
        <p:blipFill rotWithShape="1">
          <a:blip r:embed="rId3"/>
          <a:srcRect t="23965" b="17900"/>
          <a:stretch/>
        </p:blipFill>
        <p:spPr>
          <a:xfrm>
            <a:off x="11385176" y="6388950"/>
            <a:ext cx="806824" cy="469050"/>
          </a:xfrm>
          <a:prstGeom prst="rect">
            <a:avLst/>
          </a:prstGeom>
        </p:spPr>
      </p:pic>
      <p:sp>
        <p:nvSpPr>
          <p:cNvPr id="6" name="Ορθογώνιο 5">
            <a:extLst>
              <a:ext uri="{FF2B5EF4-FFF2-40B4-BE49-F238E27FC236}">
                <a16:creationId xmlns:a16="http://schemas.microsoft.com/office/drawing/2014/main" id="{6DB489BF-55B7-4442-9A7E-C73E0A32D180}"/>
              </a:ext>
            </a:extLst>
          </p:cNvPr>
          <p:cNvSpPr/>
          <p:nvPr/>
        </p:nvSpPr>
        <p:spPr>
          <a:xfrm>
            <a:off x="508103" y="2505670"/>
            <a:ext cx="11443370" cy="923330"/>
          </a:xfrm>
          <a:prstGeom prst="rect">
            <a:avLst/>
          </a:prstGeom>
        </p:spPr>
        <p:txBody>
          <a:bodyPr wrap="square">
            <a:spAutoFit/>
          </a:bodyPr>
          <a:lstStyle/>
          <a:p>
            <a:pPr algn="ctr"/>
            <a:r>
              <a:rPr lang="el-GR" sz="5400" b="1" dirty="0">
                <a:solidFill>
                  <a:srgbClr val="E4B22D"/>
                </a:solidFill>
                <a:latin typeface="Times New Roman" panose="02020603050405020304" pitchFamily="18" charset="0"/>
                <a:cs typeface="Times New Roman" panose="02020603050405020304" pitchFamily="18" charset="0"/>
              </a:rPr>
              <a:t>ΤΙ ΕΙΝΑΙ ΟΙ ΔΗΜΟΣΙΕΣ ΣΧΕΣΕΙΣ;</a:t>
            </a:r>
          </a:p>
        </p:txBody>
      </p:sp>
      <p:pic>
        <p:nvPicPr>
          <p:cNvPr id="8" name="Εικόνα 7">
            <a:extLst>
              <a:ext uri="{FF2B5EF4-FFF2-40B4-BE49-F238E27FC236}">
                <a16:creationId xmlns:a16="http://schemas.microsoft.com/office/drawing/2014/main" id="{25F0AF23-0741-B547-B4BB-AC4D7A26A3EE}"/>
              </a:ext>
            </a:extLst>
          </p:cNvPr>
          <p:cNvPicPr>
            <a:picLocks noChangeAspect="1"/>
          </p:cNvPicPr>
          <p:nvPr/>
        </p:nvPicPr>
        <p:blipFill>
          <a:blip r:embed="rId4"/>
          <a:stretch>
            <a:fillRect/>
          </a:stretch>
        </p:blipFill>
        <p:spPr>
          <a:xfrm>
            <a:off x="201478" y="-112433"/>
            <a:ext cx="229134" cy="7082866"/>
          </a:xfrm>
          <a:prstGeom prst="rect">
            <a:avLst/>
          </a:prstGeom>
        </p:spPr>
      </p:pic>
      <p:sp>
        <p:nvSpPr>
          <p:cNvPr id="10" name="Ορθογώνιο 9">
            <a:extLst>
              <a:ext uri="{FF2B5EF4-FFF2-40B4-BE49-F238E27FC236}">
                <a16:creationId xmlns:a16="http://schemas.microsoft.com/office/drawing/2014/main" id="{74EC32C4-E0D9-3541-8A4A-11FB8BB6E6B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 name="Ορθογώνιο 10">
            <a:extLst>
              <a:ext uri="{FF2B5EF4-FFF2-40B4-BE49-F238E27FC236}">
                <a16:creationId xmlns:a16="http://schemas.microsoft.com/office/drawing/2014/main" id="{061C22F5-DC6D-4749-8F52-03F6C3574044}"/>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388755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410763" y="0"/>
            <a:ext cx="4009595" cy="6858000"/>
          </a:xfrm>
          <a:prstGeom prst="rect">
            <a:avLst/>
          </a:prstGeom>
          <a:solidFill>
            <a:srgbClr val="6A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ΔΗΜΟΣΙΕΣ ΣΧΕΣΕΙΣ</a:t>
            </a:r>
          </a:p>
        </p:txBody>
      </p:sp>
      <p:sp>
        <p:nvSpPr>
          <p:cNvPr id="2" name="TextBox 1">
            <a:extLst>
              <a:ext uri="{FF2B5EF4-FFF2-40B4-BE49-F238E27FC236}">
                <a16:creationId xmlns:a16="http://schemas.microsoft.com/office/drawing/2014/main" id="{1A699794-011C-EA4E-BF5F-BBF7841B9DAE}"/>
              </a:ext>
            </a:extLst>
          </p:cNvPr>
          <p:cNvSpPr txBox="1"/>
          <p:nvPr/>
        </p:nvSpPr>
        <p:spPr>
          <a:xfrm>
            <a:off x="4469892" y="1166842"/>
            <a:ext cx="6865749" cy="4524315"/>
          </a:xfrm>
          <a:prstGeom prst="rect">
            <a:avLst/>
          </a:prstGeom>
          <a:noFill/>
        </p:spPr>
        <p:txBody>
          <a:bodyPr wrap="square" rtlCol="0">
            <a:spAutoFit/>
          </a:bodyPr>
          <a:lstStyle/>
          <a:p>
            <a:pPr marL="457200" indent="-457200">
              <a:buFont typeface="Wingdings" pitchFamily="2" charset="2"/>
              <a:buChar char="q"/>
            </a:pPr>
            <a:r>
              <a:rPr lang="el-GR" sz="3200" b="1" dirty="0">
                <a:solidFill>
                  <a:srgbClr val="831107"/>
                </a:solidFill>
              </a:rPr>
              <a:t>Η επίσημη πρακτική αυτού που σήμερα αναφέρεται συνήθως ως «δημόσιες σχέσεις» χρονολογείται στις αρχές του 20ου αιώνα. </a:t>
            </a:r>
          </a:p>
          <a:p>
            <a:pPr marL="457200" indent="-457200">
              <a:buFont typeface="Wingdings" pitchFamily="2" charset="2"/>
              <a:buChar char="q"/>
            </a:pPr>
            <a:endParaRPr lang="el-GR" sz="3200" b="1" dirty="0">
              <a:solidFill>
                <a:srgbClr val="831107"/>
              </a:solidFill>
            </a:endParaRPr>
          </a:p>
          <a:p>
            <a:pPr marL="457200" indent="-457200">
              <a:buFont typeface="Wingdings" pitchFamily="2" charset="2"/>
              <a:buChar char="q"/>
            </a:pPr>
            <a:r>
              <a:rPr lang="el-GR" sz="3200" b="1" dirty="0">
                <a:solidFill>
                  <a:srgbClr val="831107"/>
                </a:solidFill>
              </a:rPr>
              <a:t>Από τότε, ο ορισμός των δημοσίων σχέσεων εξελίσσεται παράλληλα με τους μεταβαλλόμενους ρόλους τους και τις εξελίξεις στην τεχνολογία.</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Tree>
    <p:extLst>
      <p:ext uri="{BB962C8B-B14F-4D97-AF65-F5344CB8AC3E}">
        <p14:creationId xmlns:p14="http://schemas.microsoft.com/office/powerpoint/2010/main" val="893909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731562" y="0"/>
            <a:ext cx="8460438" cy="6858000"/>
          </a:xfrm>
          <a:prstGeom prst="rect">
            <a:avLst/>
          </a:prstGeom>
          <a:solidFill>
            <a:srgbClr val="6A002A"/>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Οι πρώτοι ορισμοί έδιναν έμφαση στον Τύπο και τη δημοσιότητα</a:t>
            </a:r>
          </a:p>
          <a:p>
            <a:pPr marL="457200" lvl="0" indent="-457200">
              <a:buFont typeface="Wingdings" pitchFamily="2" charset="2"/>
              <a:buChar char="q"/>
            </a:pPr>
            <a:endParaRPr lang="el-GR" sz="3200" b="1" dirty="0">
              <a:solidFill>
                <a:srgbClr val="E4B22D"/>
              </a:solidFill>
              <a:latin typeface="Times New Roman" panose="02020603050405020304" pitchFamily="18" charset="0"/>
              <a:cs typeface="Times New Roman" panose="02020603050405020304" pitchFamily="18" charset="0"/>
            </a:endParaRPr>
          </a:p>
          <a:p>
            <a:pPr marL="457200" lvl="0" indent="-457200">
              <a:buFont typeface="Wingdings" pitchFamily="2" charset="2"/>
              <a:buChar char="q"/>
            </a:pPr>
            <a:r>
              <a:rPr lang="el-GR" sz="3200" b="1" dirty="0">
                <a:solidFill>
                  <a:srgbClr val="E4B22D"/>
                </a:solidFill>
                <a:latin typeface="Times New Roman" panose="02020603050405020304" pitchFamily="18" charset="0"/>
                <a:cs typeface="Times New Roman" panose="02020603050405020304" pitchFamily="18" charset="0"/>
              </a:rPr>
              <a:t>Οι πιο σύγχρονοι ορισμοί ενσωματώνουν τις έννοιες της «δέσμευσης» και της «οικοδόμησης σχέσεων» </a:t>
            </a:r>
          </a:p>
          <a:p>
            <a:pPr marL="457200" lvl="0" indent="-457200">
              <a:buFont typeface="Wingdings" pitchFamily="2" charset="2"/>
              <a:buChar char="q"/>
            </a:pPr>
            <a:endParaRPr lang="el-GR" sz="3200" b="1" dirty="0">
              <a:solidFill>
                <a:srgbClr val="E4B22D"/>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1A699794-011C-EA4E-BF5F-BBF7841B9DAE}"/>
              </a:ext>
            </a:extLst>
          </p:cNvPr>
          <p:cNvSpPr txBox="1"/>
          <p:nvPr/>
        </p:nvSpPr>
        <p:spPr>
          <a:xfrm>
            <a:off x="316045" y="2951946"/>
            <a:ext cx="3502617" cy="954107"/>
          </a:xfrm>
          <a:prstGeom prst="rect">
            <a:avLst/>
          </a:prstGeom>
          <a:noFill/>
        </p:spPr>
        <p:txBody>
          <a:bodyPr wrap="square" rtlCol="0">
            <a:spAutoFit/>
          </a:bodyPr>
          <a:lstStyle/>
          <a:p>
            <a:pPr algn="ctr"/>
            <a:r>
              <a:rPr lang="el-GR" sz="2800" b="1" dirty="0">
                <a:solidFill>
                  <a:srgbClr val="831107"/>
                </a:solidFill>
                <a:latin typeface="Times New Roman" panose="02020603050405020304" pitchFamily="18" charset="0"/>
                <a:cs typeface="Times New Roman" panose="02020603050405020304" pitchFamily="18" charset="0"/>
              </a:rPr>
              <a:t>ΔΗΜΟΣΙΕΣ ΣΧΕΣΕΙΣ</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4135068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410763" y="0"/>
            <a:ext cx="4009595" cy="6858000"/>
          </a:xfrm>
          <a:prstGeom prst="rect">
            <a:avLst/>
          </a:prstGeom>
          <a:solidFill>
            <a:srgbClr val="6A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ΔΗΜΟΣΙΕΣ ΣΧΕΣΕΙΣ</a:t>
            </a:r>
          </a:p>
        </p:txBody>
      </p:sp>
      <p:sp>
        <p:nvSpPr>
          <p:cNvPr id="2" name="TextBox 1">
            <a:extLst>
              <a:ext uri="{FF2B5EF4-FFF2-40B4-BE49-F238E27FC236}">
                <a16:creationId xmlns:a16="http://schemas.microsoft.com/office/drawing/2014/main" id="{1A699794-011C-EA4E-BF5F-BBF7841B9DAE}"/>
              </a:ext>
            </a:extLst>
          </p:cNvPr>
          <p:cNvSpPr txBox="1"/>
          <p:nvPr/>
        </p:nvSpPr>
        <p:spPr>
          <a:xfrm>
            <a:off x="4469892" y="1166842"/>
            <a:ext cx="7722108" cy="4770537"/>
          </a:xfrm>
          <a:prstGeom prst="rect">
            <a:avLst/>
          </a:prstGeom>
          <a:noFill/>
        </p:spPr>
        <p:txBody>
          <a:bodyPr wrap="square" rtlCol="0">
            <a:spAutoFit/>
          </a:bodyPr>
          <a:lstStyle/>
          <a:p>
            <a:pPr marL="457200" indent="-457200">
              <a:buFont typeface="Wingdings" pitchFamily="2" charset="2"/>
              <a:buChar char="q"/>
            </a:pPr>
            <a:r>
              <a:rPr lang="el-GR" sz="3200" b="1" dirty="0">
                <a:solidFill>
                  <a:srgbClr val="831107"/>
                </a:solidFill>
              </a:rPr>
              <a:t>Το 1982, η </a:t>
            </a:r>
            <a:r>
              <a:rPr lang="en-US" sz="3200" b="1" dirty="0">
                <a:solidFill>
                  <a:srgbClr val="831107"/>
                </a:solidFill>
              </a:rPr>
              <a:t>Public Relations Society of America </a:t>
            </a:r>
            <a:r>
              <a:rPr lang="el-GR" sz="3200" b="1" dirty="0">
                <a:solidFill>
                  <a:srgbClr val="831107"/>
                </a:solidFill>
              </a:rPr>
              <a:t>υιοθέτησε τον ακόλουθο ορισμό: </a:t>
            </a:r>
          </a:p>
          <a:p>
            <a:pPr marL="457200" indent="-457200">
              <a:buFont typeface="Wingdings" pitchFamily="2" charset="2"/>
              <a:buChar char="q"/>
            </a:pPr>
            <a:endParaRPr lang="el-GR" sz="3200" b="1" dirty="0">
              <a:solidFill>
                <a:srgbClr val="831107"/>
              </a:solidFill>
            </a:endParaRPr>
          </a:p>
          <a:p>
            <a:r>
              <a:rPr lang="el-GR" sz="3600" b="1" dirty="0">
                <a:solidFill>
                  <a:srgbClr val="831107"/>
                </a:solidFill>
              </a:rPr>
              <a:t>‘Οι δημόσιες σχέσεις βοηθούν έναν οργανισμό και το κοινό του να προσαρμοστούν αμοιβαία μεταξύ τους’</a:t>
            </a:r>
          </a:p>
          <a:p>
            <a:pPr marL="457200" indent="-457200">
              <a:buFont typeface="Wingdings" pitchFamily="2" charset="2"/>
              <a:buChar char="q"/>
            </a:pPr>
            <a:endParaRPr lang="el-GR" sz="3200" b="1" dirty="0">
              <a:solidFill>
                <a:srgbClr val="831107"/>
              </a:solidFill>
            </a:endParaRP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Tree>
    <p:extLst>
      <p:ext uri="{BB962C8B-B14F-4D97-AF65-F5344CB8AC3E}">
        <p14:creationId xmlns:p14="http://schemas.microsoft.com/office/powerpoint/2010/main" val="19660229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3731562" y="0"/>
            <a:ext cx="8460438" cy="6858000"/>
          </a:xfrm>
          <a:prstGeom prst="rect">
            <a:avLst/>
          </a:prstGeom>
          <a:solidFill>
            <a:srgbClr val="6A002A"/>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lvl="0" indent="-457200">
              <a:buFont typeface="Wingdings" pitchFamily="2" charset="2"/>
              <a:buChar char="q"/>
            </a:pPr>
            <a:r>
              <a:rPr lang="en-US" sz="3200" b="1" dirty="0">
                <a:solidFill>
                  <a:srgbClr val="E4B22D"/>
                </a:solidFill>
                <a:latin typeface="Times New Roman" panose="02020603050405020304" pitchFamily="18" charset="0"/>
                <a:cs typeface="Times New Roman" panose="02020603050405020304" pitchFamily="18" charset="0"/>
              </a:rPr>
              <a:t>To 2012 </a:t>
            </a:r>
            <a:r>
              <a:rPr lang="el-GR" sz="3200" b="1" dirty="0">
                <a:solidFill>
                  <a:srgbClr val="E4B22D"/>
                </a:solidFill>
                <a:latin typeface="Times New Roman" panose="02020603050405020304" pitchFamily="18" charset="0"/>
                <a:cs typeface="Times New Roman" panose="02020603050405020304" pitchFamily="18" charset="0"/>
              </a:rPr>
              <a:t>Επιχειρώντας να προσδιορίσει σε έναν κοινώς αποδεκτό ορισμό, η </a:t>
            </a:r>
            <a:r>
              <a:rPr lang="en-US" sz="3200" b="1" dirty="0">
                <a:solidFill>
                  <a:srgbClr val="E4B22D"/>
                </a:solidFill>
                <a:latin typeface="Times New Roman" panose="02020603050405020304" pitchFamily="18" charset="0"/>
                <a:cs typeface="Times New Roman" panose="02020603050405020304" pitchFamily="18" charset="0"/>
              </a:rPr>
              <a:t>Public Relations Society of America (PRSA), </a:t>
            </a:r>
            <a:r>
              <a:rPr lang="el-GR" sz="3200" b="1" dirty="0">
                <a:solidFill>
                  <a:srgbClr val="E4B22D"/>
                </a:solidFill>
                <a:latin typeface="Times New Roman" panose="02020603050405020304" pitchFamily="18" charset="0"/>
                <a:cs typeface="Times New Roman" panose="02020603050405020304" pitchFamily="18" charset="0"/>
              </a:rPr>
              <a:t>αφού έλαβε 927 προτεινόμενους ορισμούς από επαγγελματίες, ακαδημαϊκούς, φοιτητές και απλούς πολίτες, κατέληξε ότι:</a:t>
            </a:r>
          </a:p>
          <a:p>
            <a:pPr marL="457200" lvl="0" indent="-457200">
              <a:buFont typeface="Wingdings" pitchFamily="2" charset="2"/>
              <a:buChar char="q"/>
            </a:pPr>
            <a:endParaRPr lang="el-GR" sz="3200" b="1" dirty="0">
              <a:solidFill>
                <a:srgbClr val="E4B22D"/>
              </a:solidFill>
              <a:latin typeface="Times New Roman" panose="02020603050405020304" pitchFamily="18" charset="0"/>
              <a:cs typeface="Times New Roman" panose="02020603050405020304" pitchFamily="18" charset="0"/>
            </a:endParaRPr>
          </a:p>
          <a:p>
            <a:pPr lvl="0"/>
            <a:r>
              <a:rPr lang="el-GR" sz="3600" b="1" dirty="0">
                <a:solidFill>
                  <a:srgbClr val="E4B22D"/>
                </a:solidFill>
                <a:latin typeface="Times New Roman" panose="02020603050405020304" pitchFamily="18" charset="0"/>
                <a:cs typeface="Times New Roman" panose="02020603050405020304" pitchFamily="18" charset="0"/>
              </a:rPr>
              <a:t>‘Οι δημόσιες σχέσεις είναι μια διαδικασία στρατηγικής επικοινωνίας που χτίζει αμοιβαίως επωφελείς σχέσεις ανάμεσα στους οργανισμούς και το κοινό τους’</a:t>
            </a:r>
            <a:endParaRPr lang="el-GR" sz="3200" b="1" dirty="0">
              <a:solidFill>
                <a:srgbClr val="E4B22D"/>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1A699794-011C-EA4E-BF5F-BBF7841B9DAE}"/>
              </a:ext>
            </a:extLst>
          </p:cNvPr>
          <p:cNvSpPr txBox="1"/>
          <p:nvPr/>
        </p:nvSpPr>
        <p:spPr>
          <a:xfrm>
            <a:off x="316045" y="2951946"/>
            <a:ext cx="3502617" cy="954107"/>
          </a:xfrm>
          <a:prstGeom prst="rect">
            <a:avLst/>
          </a:prstGeom>
          <a:noFill/>
        </p:spPr>
        <p:txBody>
          <a:bodyPr wrap="square" rtlCol="0">
            <a:spAutoFit/>
          </a:bodyPr>
          <a:lstStyle/>
          <a:p>
            <a:pPr algn="ctr"/>
            <a:r>
              <a:rPr lang="el-GR" sz="2800" b="1" dirty="0">
                <a:solidFill>
                  <a:srgbClr val="831107"/>
                </a:solidFill>
                <a:latin typeface="Times New Roman" panose="02020603050405020304" pitchFamily="18" charset="0"/>
                <a:cs typeface="Times New Roman" panose="02020603050405020304" pitchFamily="18" charset="0"/>
              </a:rPr>
              <a:t>ΔΗΜΟΣΙΕΣ ΣΧΕΣΕΙΣ</a:t>
            </a:r>
          </a:p>
        </p:txBody>
      </p:sp>
      <p:pic>
        <p:nvPicPr>
          <p:cNvPr id="8" name="Εικόνα 7">
            <a:extLst>
              <a:ext uri="{FF2B5EF4-FFF2-40B4-BE49-F238E27FC236}">
                <a16:creationId xmlns:a16="http://schemas.microsoft.com/office/drawing/2014/main" id="{30FAAD6C-3902-054E-82FB-C97C9F69B766}"/>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8225C5B7-C252-0348-9CD5-A35D0EDF9A57}"/>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49741095-E6A1-D045-A1F2-DAD8D28EC5DD}"/>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2" name="Εικόνα 11">
            <a:extLst>
              <a:ext uri="{FF2B5EF4-FFF2-40B4-BE49-F238E27FC236}">
                <a16:creationId xmlns:a16="http://schemas.microsoft.com/office/drawing/2014/main" id="{C993A765-16EC-D442-AD10-94267855A1A0}"/>
              </a:ext>
            </a:extLst>
          </p:cNvPr>
          <p:cNvPicPr>
            <a:picLocks noChangeAspect="1"/>
          </p:cNvPicPr>
          <p:nvPr/>
        </p:nvPicPr>
        <p:blipFill rotWithShape="1">
          <a:blip r:embed="rId3"/>
          <a:srcRect b="15146"/>
          <a:stretch/>
        </p:blipFill>
        <p:spPr>
          <a:xfrm>
            <a:off x="430612" y="6360447"/>
            <a:ext cx="1391514" cy="497552"/>
          </a:xfrm>
          <a:prstGeom prst="rect">
            <a:avLst/>
          </a:prstGeom>
        </p:spPr>
      </p:pic>
      <p:pic>
        <p:nvPicPr>
          <p:cNvPr id="13" name="Εικόνα 12">
            <a:extLst>
              <a:ext uri="{FF2B5EF4-FFF2-40B4-BE49-F238E27FC236}">
                <a16:creationId xmlns:a16="http://schemas.microsoft.com/office/drawing/2014/main" id="{B42351CE-DA32-5348-B7A7-ADD21BB4E2FC}"/>
              </a:ext>
            </a:extLst>
          </p:cNvPr>
          <p:cNvPicPr>
            <a:picLocks noChangeAspect="1"/>
          </p:cNvPicPr>
          <p:nvPr/>
        </p:nvPicPr>
        <p:blipFill rotWithShape="1">
          <a:blip r:embed="rId4"/>
          <a:srcRect t="23965" b="17900"/>
          <a:stretch/>
        </p:blipFill>
        <p:spPr>
          <a:xfrm>
            <a:off x="1822126" y="6360447"/>
            <a:ext cx="806824" cy="469050"/>
          </a:xfrm>
          <a:prstGeom prst="rect">
            <a:avLst/>
          </a:prstGeom>
        </p:spPr>
      </p:pic>
    </p:spTree>
    <p:extLst>
      <p:ext uri="{BB962C8B-B14F-4D97-AF65-F5344CB8AC3E}">
        <p14:creationId xmlns:p14="http://schemas.microsoft.com/office/powerpoint/2010/main" val="3309502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410763" y="0"/>
            <a:ext cx="4009595" cy="6858000"/>
          </a:xfrm>
          <a:prstGeom prst="rect">
            <a:avLst/>
          </a:prstGeom>
          <a:solidFill>
            <a:srgbClr val="6A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ΔΗΜΟΣΙΕΣ ΣΧΕΣΕΙΣ</a:t>
            </a:r>
          </a:p>
        </p:txBody>
      </p:sp>
      <p:sp>
        <p:nvSpPr>
          <p:cNvPr id="2" name="TextBox 1">
            <a:extLst>
              <a:ext uri="{FF2B5EF4-FFF2-40B4-BE49-F238E27FC236}">
                <a16:creationId xmlns:a16="http://schemas.microsoft.com/office/drawing/2014/main" id="{1A699794-011C-EA4E-BF5F-BBF7841B9DAE}"/>
              </a:ext>
            </a:extLst>
          </p:cNvPr>
          <p:cNvSpPr txBox="1"/>
          <p:nvPr/>
        </p:nvSpPr>
        <p:spPr>
          <a:xfrm>
            <a:off x="4420358" y="0"/>
            <a:ext cx="7722108" cy="6494085"/>
          </a:xfrm>
          <a:prstGeom prst="rect">
            <a:avLst/>
          </a:prstGeom>
          <a:noFill/>
        </p:spPr>
        <p:txBody>
          <a:bodyPr wrap="square" rtlCol="0">
            <a:spAutoFit/>
          </a:bodyPr>
          <a:lstStyle/>
          <a:p>
            <a:pPr marL="457200" indent="-457200">
              <a:buFont typeface="Wingdings" pitchFamily="2" charset="2"/>
              <a:buChar char="q"/>
            </a:pPr>
            <a:r>
              <a:rPr lang="el-GR" sz="3200" b="1" dirty="0">
                <a:solidFill>
                  <a:srgbClr val="831107"/>
                </a:solidFill>
              </a:rPr>
              <a:t>Η </a:t>
            </a:r>
            <a:r>
              <a:rPr lang="en-US" sz="3200" b="1" dirty="0">
                <a:solidFill>
                  <a:srgbClr val="831107"/>
                </a:solidFill>
              </a:rPr>
              <a:t>International Public Relations Association (IPRA) </a:t>
            </a:r>
            <a:r>
              <a:rPr lang="el-GR" sz="3200" b="1" dirty="0">
                <a:solidFill>
                  <a:srgbClr val="831107"/>
                </a:solidFill>
              </a:rPr>
              <a:t>ορίζει τις δημόσιες σχέσεις ως εξής:</a:t>
            </a:r>
          </a:p>
          <a:p>
            <a:pPr marL="457200" indent="-457200">
              <a:buFont typeface="Wingdings" pitchFamily="2" charset="2"/>
              <a:buChar char="q"/>
            </a:pPr>
            <a:endParaRPr lang="el-GR" sz="3200" b="1" dirty="0">
              <a:solidFill>
                <a:srgbClr val="831107"/>
              </a:solidFill>
            </a:endParaRPr>
          </a:p>
          <a:p>
            <a:r>
              <a:rPr lang="el-GR" sz="3600" b="1" dirty="0">
                <a:solidFill>
                  <a:srgbClr val="831107"/>
                </a:solidFill>
              </a:rPr>
              <a:t>‘Οι δημόσιες σχέσεις είναι μια πρακτική διαχείρισης λήψης αποφάσεων που έχει ως αποστολή τη δημιουργία σχέσεων και συμφερόντων μεταξύ των οργανισμών και του κοινού τους με βάση την παροχή πληροφοριών μέσω αξιόπιστων και ηθικών μεθόδων επικοινωνίας’</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Tree>
    <p:extLst>
      <p:ext uri="{BB962C8B-B14F-4D97-AF65-F5344CB8AC3E}">
        <p14:creationId xmlns:p14="http://schemas.microsoft.com/office/powerpoint/2010/main" val="1126614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Ορθογώνιο 10">
            <a:extLst>
              <a:ext uri="{FF2B5EF4-FFF2-40B4-BE49-F238E27FC236}">
                <a16:creationId xmlns:a16="http://schemas.microsoft.com/office/drawing/2014/main" id="{061C22F5-DC6D-4749-8F52-03F6C3574044}"/>
              </a:ext>
            </a:extLst>
          </p:cNvPr>
          <p:cNvSpPr/>
          <p:nvPr/>
        </p:nvSpPr>
        <p:spPr>
          <a:xfrm>
            <a:off x="410763" y="0"/>
            <a:ext cx="4009595" cy="6858000"/>
          </a:xfrm>
          <a:prstGeom prst="rect">
            <a:avLst/>
          </a:prstGeom>
          <a:solidFill>
            <a:srgbClr val="6A00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b="1" dirty="0">
                <a:solidFill>
                  <a:srgbClr val="E4B22D"/>
                </a:solidFill>
                <a:latin typeface="Times New Roman" panose="02020603050405020304" pitchFamily="18" charset="0"/>
                <a:cs typeface="Times New Roman" panose="02020603050405020304" pitchFamily="18" charset="0"/>
              </a:rPr>
              <a:t>ΔΗΜΟΣΙΕΣ ΣΧΕΣΕΙΣ</a:t>
            </a:r>
          </a:p>
        </p:txBody>
      </p:sp>
      <p:sp>
        <p:nvSpPr>
          <p:cNvPr id="2" name="TextBox 1">
            <a:extLst>
              <a:ext uri="{FF2B5EF4-FFF2-40B4-BE49-F238E27FC236}">
                <a16:creationId xmlns:a16="http://schemas.microsoft.com/office/drawing/2014/main" id="{1A699794-011C-EA4E-BF5F-BBF7841B9DAE}"/>
              </a:ext>
            </a:extLst>
          </p:cNvPr>
          <p:cNvSpPr txBox="1"/>
          <p:nvPr/>
        </p:nvSpPr>
        <p:spPr>
          <a:xfrm>
            <a:off x="4420358" y="402956"/>
            <a:ext cx="7722108" cy="5509200"/>
          </a:xfrm>
          <a:prstGeom prst="rect">
            <a:avLst/>
          </a:prstGeom>
          <a:noFill/>
        </p:spPr>
        <p:txBody>
          <a:bodyPr wrap="square" rtlCol="0">
            <a:spAutoFit/>
          </a:bodyPr>
          <a:lstStyle/>
          <a:p>
            <a:r>
              <a:rPr lang="el-GR" sz="3200" b="1" dirty="0">
                <a:solidFill>
                  <a:srgbClr val="831107"/>
                </a:solidFill>
              </a:rPr>
              <a:t>Πώς είναι δομημένος αυτός ο νέος ορισμός;</a:t>
            </a:r>
          </a:p>
          <a:p>
            <a:pPr marL="457200" indent="-457200">
              <a:buFont typeface="Wingdings" pitchFamily="2" charset="2"/>
              <a:buChar char="q"/>
            </a:pPr>
            <a:endParaRPr lang="el-GR" sz="3200" b="1" dirty="0">
              <a:solidFill>
                <a:srgbClr val="831107"/>
              </a:solidFill>
            </a:endParaRPr>
          </a:p>
          <a:p>
            <a:pPr marL="457200" indent="-457200">
              <a:buFont typeface="Wingdings" pitchFamily="2" charset="2"/>
              <a:buChar char="q"/>
            </a:pPr>
            <a:r>
              <a:rPr lang="el-GR" sz="3200" b="1" dirty="0">
                <a:solidFill>
                  <a:srgbClr val="831107"/>
                </a:solidFill>
              </a:rPr>
              <a:t>Πρώτον, δεδομένης της φύσης της επικοινωνίας σήμερα, η συντομία είναι το κλειδί. Έτσι αυτός είναι ένας σύντομος ορισμός – με μόλις 30 λέξεις.</a:t>
            </a:r>
          </a:p>
          <a:p>
            <a:pPr marL="457200" indent="-457200">
              <a:buFont typeface="Wingdings" pitchFamily="2" charset="2"/>
              <a:buChar char="q"/>
            </a:pPr>
            <a:endParaRPr lang="el-GR" sz="3200" b="1" dirty="0">
              <a:solidFill>
                <a:srgbClr val="831107"/>
              </a:solidFill>
            </a:endParaRPr>
          </a:p>
          <a:p>
            <a:pPr marL="457200" indent="-457200">
              <a:buFont typeface="Wingdings" pitchFamily="2" charset="2"/>
              <a:buChar char="q"/>
            </a:pPr>
            <a:r>
              <a:rPr lang="el-GR" sz="3200" b="1" dirty="0">
                <a:solidFill>
                  <a:srgbClr val="831107"/>
                </a:solidFill>
              </a:rPr>
              <a:t>Δεύτερον, επιδιώκει να εξηγήσει το τι, το γιατί και το πώς. Τι είναι οι δημόσιες σχέσεις; Γιατί τις κάνουμε; Και πώς τις κάνουμε;</a:t>
            </a:r>
          </a:p>
        </p:txBody>
      </p:sp>
      <p:pic>
        <p:nvPicPr>
          <p:cNvPr id="8" name="Εικόνα 7">
            <a:extLst>
              <a:ext uri="{FF2B5EF4-FFF2-40B4-BE49-F238E27FC236}">
                <a16:creationId xmlns:a16="http://schemas.microsoft.com/office/drawing/2014/main" id="{5F3DDAAC-C873-304C-84D2-4E726538CB70}"/>
              </a:ext>
            </a:extLst>
          </p:cNvPr>
          <p:cNvPicPr>
            <a:picLocks noChangeAspect="1"/>
          </p:cNvPicPr>
          <p:nvPr/>
        </p:nvPicPr>
        <p:blipFill>
          <a:blip r:embed="rId2"/>
          <a:stretch>
            <a:fillRect/>
          </a:stretch>
        </p:blipFill>
        <p:spPr>
          <a:xfrm>
            <a:off x="201478" y="-112433"/>
            <a:ext cx="229134" cy="7082866"/>
          </a:xfrm>
          <a:prstGeom prst="rect">
            <a:avLst/>
          </a:prstGeom>
        </p:spPr>
      </p:pic>
      <p:sp>
        <p:nvSpPr>
          <p:cNvPr id="9" name="Ορθογώνιο 8">
            <a:extLst>
              <a:ext uri="{FF2B5EF4-FFF2-40B4-BE49-F238E27FC236}">
                <a16:creationId xmlns:a16="http://schemas.microsoft.com/office/drawing/2014/main" id="{EEC8C513-095A-0943-9921-5DFB65309D2E}"/>
              </a:ext>
            </a:extLst>
          </p:cNvPr>
          <p:cNvSpPr/>
          <p:nvPr/>
        </p:nvSpPr>
        <p:spPr>
          <a:xfrm>
            <a:off x="123987" y="0"/>
            <a:ext cx="139485" cy="6858000"/>
          </a:xfrm>
          <a:prstGeom prst="rect">
            <a:avLst/>
          </a:prstGeom>
          <a:solidFill>
            <a:srgbClr val="E4B22D"/>
          </a:solidFill>
          <a:ln>
            <a:solidFill>
              <a:srgbClr val="E4B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Ορθογώνιο 9">
            <a:extLst>
              <a:ext uri="{FF2B5EF4-FFF2-40B4-BE49-F238E27FC236}">
                <a16:creationId xmlns:a16="http://schemas.microsoft.com/office/drawing/2014/main" id="{CD1BE159-1B2A-E540-8625-85CE915081B3}"/>
              </a:ext>
            </a:extLst>
          </p:cNvPr>
          <p:cNvSpPr/>
          <p:nvPr/>
        </p:nvSpPr>
        <p:spPr>
          <a:xfrm>
            <a:off x="-23305" y="0"/>
            <a:ext cx="147292" cy="6858000"/>
          </a:xfrm>
          <a:prstGeom prst="rect">
            <a:avLst/>
          </a:prstGeom>
          <a:solidFill>
            <a:srgbClr val="44CBC9"/>
          </a:solidFill>
          <a:ln>
            <a:solidFill>
              <a:srgbClr val="44CBC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pic>
        <p:nvPicPr>
          <p:cNvPr id="14" name="Εικόνα 13">
            <a:extLst>
              <a:ext uri="{FF2B5EF4-FFF2-40B4-BE49-F238E27FC236}">
                <a16:creationId xmlns:a16="http://schemas.microsoft.com/office/drawing/2014/main" id="{DC44DACC-220B-EE40-B3FA-8AC3239073F1}"/>
              </a:ext>
            </a:extLst>
          </p:cNvPr>
          <p:cNvPicPr>
            <a:picLocks noChangeAspect="1"/>
          </p:cNvPicPr>
          <p:nvPr/>
        </p:nvPicPr>
        <p:blipFill rotWithShape="1">
          <a:blip r:embed="rId3"/>
          <a:srcRect b="15146"/>
          <a:stretch/>
        </p:blipFill>
        <p:spPr>
          <a:xfrm>
            <a:off x="9993662" y="6388950"/>
            <a:ext cx="1391514" cy="497552"/>
          </a:xfrm>
          <a:prstGeom prst="rect">
            <a:avLst/>
          </a:prstGeom>
        </p:spPr>
      </p:pic>
      <p:pic>
        <p:nvPicPr>
          <p:cNvPr id="15" name="Εικόνα 14">
            <a:extLst>
              <a:ext uri="{FF2B5EF4-FFF2-40B4-BE49-F238E27FC236}">
                <a16:creationId xmlns:a16="http://schemas.microsoft.com/office/drawing/2014/main" id="{4E4C1B43-3736-CD44-8550-2A32323CBFFD}"/>
              </a:ext>
            </a:extLst>
          </p:cNvPr>
          <p:cNvPicPr>
            <a:picLocks noChangeAspect="1"/>
          </p:cNvPicPr>
          <p:nvPr/>
        </p:nvPicPr>
        <p:blipFill rotWithShape="1">
          <a:blip r:embed="rId4"/>
          <a:srcRect t="23965" b="17900"/>
          <a:stretch/>
        </p:blipFill>
        <p:spPr>
          <a:xfrm>
            <a:off x="11385176" y="6388950"/>
            <a:ext cx="806824" cy="469050"/>
          </a:xfrm>
          <a:prstGeom prst="rect">
            <a:avLst/>
          </a:prstGeom>
        </p:spPr>
      </p:pic>
    </p:spTree>
    <p:extLst>
      <p:ext uri="{BB962C8B-B14F-4D97-AF65-F5344CB8AC3E}">
        <p14:creationId xmlns:p14="http://schemas.microsoft.com/office/powerpoint/2010/main" val="50919820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15664</TotalTime>
  <Words>751</Words>
  <Application>Microsoft Macintosh PowerPoint</Application>
  <PresentationFormat>Ευρεία οθόνη</PresentationFormat>
  <Paragraphs>93</Paragraphs>
  <Slides>21</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21</vt:i4>
      </vt:variant>
    </vt:vector>
  </HeadingPairs>
  <TitlesOfParts>
    <vt:vector size="27" baseType="lpstr">
      <vt:lpstr>Arial</vt:lpstr>
      <vt:lpstr>Calibri</vt:lpstr>
      <vt:lpstr>Calibri Light</vt:lpstr>
      <vt:lpstr>Times New Roman</vt:lpstr>
      <vt:lpstr>Wingdings</vt:lpstr>
      <vt:lpstr>Θέμα του Office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YANNIS A</dc:creator>
  <cp:lastModifiedBy>YANNIS A</cp:lastModifiedBy>
  <cp:revision>208</cp:revision>
  <dcterms:created xsi:type="dcterms:W3CDTF">2022-02-27T18:25:10Z</dcterms:created>
  <dcterms:modified xsi:type="dcterms:W3CDTF">2023-03-13T15:09:03Z</dcterms:modified>
</cp:coreProperties>
</file>