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780" r:id="rId3"/>
    <p:sldId id="795" r:id="rId4"/>
    <p:sldId id="792" r:id="rId5"/>
    <p:sldId id="793" r:id="rId6"/>
    <p:sldId id="796" r:id="rId7"/>
    <p:sldId id="797" r:id="rId8"/>
    <p:sldId id="798" r:id="rId9"/>
    <p:sldId id="799" r:id="rId10"/>
    <p:sldId id="800" r:id="rId11"/>
    <p:sldId id="801" r:id="rId12"/>
    <p:sldId id="802" r:id="rId13"/>
    <p:sldId id="790" r:id="rId14"/>
    <p:sldId id="785" r:id="rId15"/>
    <p:sldId id="803" r:id="rId16"/>
    <p:sldId id="804" r:id="rId17"/>
    <p:sldId id="786" r:id="rId18"/>
    <p:sldId id="805" r:id="rId19"/>
    <p:sldId id="806" r:id="rId20"/>
    <p:sldId id="807" r:id="rId21"/>
    <p:sldId id="789"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1107"/>
    <a:srgbClr val="6A002A"/>
    <a:srgbClr val="941100"/>
    <a:srgbClr val="35104A"/>
    <a:srgbClr val="331674"/>
    <a:srgbClr val="527E16"/>
    <a:srgbClr val="E4B22D"/>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p:restoredTop sz="94509"/>
  </p:normalViewPr>
  <p:slideViewPr>
    <p:cSldViewPr snapToGrid="0" snapToObjects="1">
      <p:cViewPr varScale="1">
        <p:scale>
          <a:sx n="83" d="100"/>
          <a:sy n="83" d="100"/>
        </p:scale>
        <p:origin x="9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13/3/23</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13/3/23</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a:t>
            </a:r>
          </a:p>
          <a:p>
            <a:pPr algn="ctr"/>
            <a:r>
              <a:rPr lang="el-GR" sz="5400" b="1" dirty="0">
                <a:solidFill>
                  <a:srgbClr val="E4B22D"/>
                </a:solidFill>
                <a:latin typeface="Times New Roman" panose="02020603050405020304" pitchFamily="18" charset="0"/>
                <a:cs typeface="Times New Roman" panose="02020603050405020304" pitchFamily="18" charset="0"/>
              </a:rPr>
              <a:t>ΣΤΗΝ ΨΗΦΙΑΚΗ ΕΠΟΧΗ</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799544" y="2788008"/>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6ο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526942"/>
            <a:ext cx="7722108" cy="5509200"/>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ΤΙ … Οι δημόσιες σχέσεις είναι μια πρακτική διαχείρισης λήψης αποφάσεων…</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ΓΙΑΤΙ … επιφορτισμένο με την οικοδόμηση συμφερόντων και σχέσεων μεταξύ των οργανισμών και του κοινού τους…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ΠΩΣ … με βάση την παράδοση των πληροφοριών…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31809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674400"/>
            <a:ext cx="7722108" cy="5509200"/>
          </a:xfrm>
          <a:prstGeom prst="rect">
            <a:avLst/>
          </a:prstGeom>
          <a:noFill/>
        </p:spPr>
        <p:txBody>
          <a:bodyPr wrap="square" rtlCol="0">
            <a:spAutoFit/>
          </a:bodyPr>
          <a:lstStyle/>
          <a:p>
            <a:r>
              <a:rPr lang="el-GR" sz="3200" b="1" dirty="0">
                <a:solidFill>
                  <a:srgbClr val="831107"/>
                </a:solidFill>
              </a:rPr>
              <a:t>Τέλος, η </a:t>
            </a:r>
            <a:r>
              <a:rPr lang="en-US" sz="3200" b="1" dirty="0">
                <a:solidFill>
                  <a:srgbClr val="831107"/>
                </a:solidFill>
              </a:rPr>
              <a:t>IPRA </a:t>
            </a:r>
            <a:r>
              <a:rPr lang="el-GR" sz="3200" b="1" dirty="0">
                <a:solidFill>
                  <a:srgbClr val="831107"/>
                </a:solidFill>
              </a:rPr>
              <a:t>βασιζόμενη στον κώδικα δεοντολογίας, και στο σημερινό περιβάλλον που βρίθει ψεύτικων ειδήσεων, δηλώνει ότι θέλησε να πει κάτι περισσότερο. Συγκεκριμένα ότι ο τρόπος με τον οποίο πρέπει να γίνονται οι δημόσιες σχέσεις βασίζεται στην εμπιστοσύνη και την ηθική.</a:t>
            </a:r>
          </a:p>
          <a:p>
            <a:endParaRPr lang="el-GR" sz="3200" b="1" dirty="0">
              <a:solidFill>
                <a:srgbClr val="831107"/>
              </a:solidFill>
            </a:endParaRPr>
          </a:p>
          <a:p>
            <a:r>
              <a:rPr lang="el-GR" sz="3200" b="1" dirty="0">
                <a:solidFill>
                  <a:srgbClr val="831107"/>
                </a:solidFill>
              </a:rPr>
              <a:t>Έτσι:</a:t>
            </a:r>
          </a:p>
          <a:p>
            <a:pPr marL="457200" indent="-457200">
              <a:buFont typeface="Wingdings" pitchFamily="2" charset="2"/>
              <a:buChar char="q"/>
            </a:pPr>
            <a:r>
              <a:rPr lang="en-US" sz="3200" b="1" dirty="0">
                <a:solidFill>
                  <a:srgbClr val="831107"/>
                </a:solidFill>
              </a:rPr>
              <a:t>IPRA … </a:t>
            </a:r>
            <a:r>
              <a:rPr lang="el-GR" sz="3200" b="1" dirty="0">
                <a:solidFill>
                  <a:srgbClr val="831107"/>
                </a:solidFill>
              </a:rPr>
              <a:t>μέσω αξιόπιστων και ηθικών μεθόδων επικοινωνίας.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557837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674400"/>
            <a:ext cx="7722108" cy="5509200"/>
          </a:xfrm>
          <a:prstGeom prst="rect">
            <a:avLst/>
          </a:prstGeom>
          <a:noFill/>
        </p:spPr>
        <p:txBody>
          <a:bodyPr wrap="square" rtlCol="0">
            <a:spAutoFit/>
          </a:bodyPr>
          <a:lstStyle/>
          <a:p>
            <a:r>
              <a:rPr lang="el-GR" sz="3200" b="1" dirty="0">
                <a:solidFill>
                  <a:srgbClr val="831107"/>
                </a:solidFill>
              </a:rPr>
              <a:t>Τέλος, η </a:t>
            </a:r>
            <a:r>
              <a:rPr lang="en-US" sz="3200" b="1" dirty="0">
                <a:solidFill>
                  <a:srgbClr val="831107"/>
                </a:solidFill>
              </a:rPr>
              <a:t>IPRA </a:t>
            </a:r>
            <a:r>
              <a:rPr lang="el-GR" sz="3200" b="1" dirty="0">
                <a:solidFill>
                  <a:srgbClr val="831107"/>
                </a:solidFill>
              </a:rPr>
              <a:t>βασιζόμενη στον κώδικα δεοντολογίας, και στο σημερινό περιβάλλον που βρίθει ψεύτικων ειδήσεων, δηλώνει ότι θέλησε να πει κάτι περισσότερο. Συγκεκριμένα ότι ο τρόπος με τον οποίο πρέπει να γίνονται οι δημόσιες σχέσεις βασίζεται στην εμπιστοσύνη και την ηθική.</a:t>
            </a:r>
          </a:p>
          <a:p>
            <a:endParaRPr lang="el-GR" sz="3200" b="1" dirty="0">
              <a:solidFill>
                <a:srgbClr val="831107"/>
              </a:solidFill>
            </a:endParaRPr>
          </a:p>
          <a:p>
            <a:r>
              <a:rPr lang="el-GR" sz="3200" b="1" dirty="0">
                <a:solidFill>
                  <a:srgbClr val="831107"/>
                </a:solidFill>
              </a:rPr>
              <a:t>Έτσι:</a:t>
            </a:r>
          </a:p>
          <a:p>
            <a:pPr marL="457200" indent="-457200">
              <a:buFont typeface="Wingdings" pitchFamily="2" charset="2"/>
              <a:buChar char="q"/>
            </a:pPr>
            <a:r>
              <a:rPr lang="en-US" sz="3200" b="1" dirty="0">
                <a:solidFill>
                  <a:srgbClr val="831107"/>
                </a:solidFill>
              </a:rPr>
              <a:t>IPRA … </a:t>
            </a:r>
            <a:r>
              <a:rPr lang="el-GR" sz="3200" b="1" dirty="0">
                <a:solidFill>
                  <a:srgbClr val="831107"/>
                </a:solidFill>
              </a:rPr>
              <a:t>μέσω αξιόπιστων και ηθικών μεθόδων επικοινωνίας.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437671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72084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ΤΙ ΑΦΟΡΟΥΝ ΟΙ ΔΗΜΟΣΙΕΣ ΣΧΕΣΕΙΣ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211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674400"/>
            <a:ext cx="6865749" cy="5509200"/>
          </a:xfrm>
          <a:prstGeom prst="rect">
            <a:avLst/>
          </a:prstGeom>
          <a:noFill/>
        </p:spPr>
        <p:txBody>
          <a:bodyPr wrap="square" rtlCol="0">
            <a:spAutoFit/>
          </a:bodyPr>
          <a:lstStyle/>
          <a:p>
            <a:r>
              <a:rPr lang="el-GR" sz="3200" b="1" dirty="0">
                <a:solidFill>
                  <a:srgbClr val="831107"/>
                </a:solidFill>
              </a:rPr>
              <a:t>Στον πυρήνα τους, οι δημόσιες σχέσεις αφορούν: </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τον επηρεασμό</a:t>
            </a:r>
          </a:p>
          <a:p>
            <a:pPr marL="457200" indent="-457200">
              <a:buFont typeface="Wingdings" pitchFamily="2" charset="2"/>
              <a:buChar char="q"/>
            </a:pPr>
            <a:r>
              <a:rPr lang="el-GR" sz="3200" b="1" dirty="0">
                <a:solidFill>
                  <a:srgbClr val="831107"/>
                </a:solidFill>
              </a:rPr>
              <a:t>τη δέσμευση και </a:t>
            </a:r>
          </a:p>
          <a:p>
            <a:pPr marL="457200" indent="-457200">
              <a:buFont typeface="Wingdings" pitchFamily="2" charset="2"/>
              <a:buChar char="q"/>
            </a:pPr>
            <a:r>
              <a:rPr lang="el-GR" sz="3200" b="1" dirty="0">
                <a:solidFill>
                  <a:srgbClr val="831107"/>
                </a:solidFill>
              </a:rPr>
              <a:t>την οικοδόμηση μιας σχέσης με βασικούς ενδιαφερόμενους φορείς </a:t>
            </a:r>
          </a:p>
          <a:p>
            <a:pPr marL="457200" indent="-457200">
              <a:buFont typeface="Wingdings" pitchFamily="2" charset="2"/>
              <a:buChar char="q"/>
            </a:pPr>
            <a:r>
              <a:rPr lang="el-GR" sz="3200" b="1" dirty="0">
                <a:solidFill>
                  <a:srgbClr val="831107"/>
                </a:solidFill>
              </a:rPr>
              <a:t>σε πολλές πλατφόρμες</a:t>
            </a:r>
          </a:p>
          <a:p>
            <a:pPr marL="457200" indent="-457200">
              <a:buFont typeface="Wingdings" pitchFamily="2" charset="2"/>
              <a:buChar char="q"/>
            </a:pPr>
            <a:r>
              <a:rPr lang="el-GR" sz="3200" b="1" dirty="0">
                <a:solidFill>
                  <a:srgbClr val="831107"/>
                </a:solidFill>
              </a:rPr>
              <a:t>με στόχο να διαμορφωθεί και να πλαισιωθεί η δημόσια εικόνα ενός οργανισμού</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07263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Πρόβλεψη, ανάλυση και ερμηνεία της κοινής γνώμης, στάσεων και ζητημάτων που μπορεί να έχουν αντίκτυπο, για καλό ή κακό, στις λειτουργίες και τα σχέδια του οργανισμού.</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Συμβουλευτική διαχείριση σε όλα τα επίπεδα του οργανισμού όσον αφορά τις αποφάσεις πολιτικής, την εξέλιξη των δράσεων και τις επικοινωνίες — συμπεριλαμβανομένων των επικοινωνιών κρίσεων — λαμβάνοντας υπόψη τις δημόσιες προεκτάσεις τους και τις κοινωνικές ευθύνες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717771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Προστασία της φήμης ενός οργανισμού.</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Έρευνα, διεξαγωγή και αξιολόγηση, σε συνεχή βάση, προγραμμάτων δράσης και επικοινωνιών για την επίτευξη της ενημερωμένης κοινής γνώμης που είναι απαραίτητη για την επιτυχία των στόχων ενός οργανισμού.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Σχεδιασμός και εφαρμογή των προσπαθειών του οργανισμού να επηρεάσει ή να αλλάξει τη δημόσια πολιτική.</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298022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Καθορισμός στόχων, προγραμματισμός, κατάρτιση προϋπολογισμού, πρόσληψη και εκπαίδευση προσωπικού, ανάπτυξη εγκαταστάσεων ή συνοπτικά: διαχείριση των πόρων που απαιτούνται για την εκτέλεση όλων των παραπάνω.</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Επίβλεψη της δημιουργίας περιεχομένου για την προώθηση της αφοσίωσης των πελατών και τη δημιουργία δυνητικών πελατών</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01378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2551837"/>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ΚΛΑΔΟΙ/ΛΕΙΤΟΥΡΓΙΕΣ ΤΩΝ ΔΗΜΟΣΙΩΝ ΣΧΕΣΕΩΝ</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201301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ΚΛΑΔΟΙ-ΛΕΙΤΟΥΡΓΙΕΣ ΤΩΝ ΔΗΜΟΣΙΩΝ ΣΧΕΣΕΩΝ</a:t>
            </a:r>
          </a:p>
          <a:p>
            <a:pPr algn="ct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1166842"/>
            <a:ext cx="6865749" cy="4524315"/>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Εταιρικές Επικοινωνίες</a:t>
            </a:r>
          </a:p>
          <a:p>
            <a:pPr marL="457200" indent="-457200">
              <a:buFont typeface="Wingdings" pitchFamily="2" charset="2"/>
              <a:buChar char="q"/>
            </a:pPr>
            <a:r>
              <a:rPr lang="el-GR" sz="3200" b="1" dirty="0">
                <a:solidFill>
                  <a:srgbClr val="831107"/>
                </a:solidFill>
              </a:rPr>
              <a:t>Επικοινωνίες Κρίσης</a:t>
            </a:r>
          </a:p>
          <a:p>
            <a:pPr marL="457200" indent="-457200">
              <a:buFont typeface="Wingdings" pitchFamily="2" charset="2"/>
              <a:buChar char="q"/>
            </a:pPr>
            <a:r>
              <a:rPr lang="el-GR" sz="3200" b="1" dirty="0">
                <a:solidFill>
                  <a:srgbClr val="831107"/>
                </a:solidFill>
              </a:rPr>
              <a:t>Εκτελεστικές Επικοινωνίες</a:t>
            </a:r>
          </a:p>
          <a:p>
            <a:pPr marL="457200" indent="-457200">
              <a:buFont typeface="Wingdings" pitchFamily="2" charset="2"/>
              <a:buChar char="q"/>
            </a:pPr>
            <a:r>
              <a:rPr lang="el-GR" sz="3200" b="1" dirty="0">
                <a:solidFill>
                  <a:srgbClr val="831107"/>
                </a:solidFill>
              </a:rPr>
              <a:t>Εσωτερικές Επικοινωνίες</a:t>
            </a:r>
          </a:p>
          <a:p>
            <a:pPr marL="457200" indent="-457200">
              <a:buFont typeface="Wingdings" pitchFamily="2" charset="2"/>
              <a:buChar char="q"/>
            </a:pPr>
            <a:r>
              <a:rPr lang="el-GR" sz="3200" b="1" dirty="0">
                <a:solidFill>
                  <a:srgbClr val="831107"/>
                </a:solidFill>
              </a:rPr>
              <a:t>Επικοινωνίες επενδυτικών σχέσεων</a:t>
            </a:r>
          </a:p>
          <a:p>
            <a:pPr marL="457200" indent="-457200">
              <a:buFont typeface="Wingdings" pitchFamily="2" charset="2"/>
              <a:buChar char="q"/>
            </a:pPr>
            <a:r>
              <a:rPr lang="el-GR" sz="3200" b="1" dirty="0">
                <a:solidFill>
                  <a:srgbClr val="831107"/>
                </a:solidFill>
              </a:rPr>
              <a:t>Επικοινωνίες μάρκετινγκ</a:t>
            </a:r>
          </a:p>
          <a:p>
            <a:pPr marL="457200" indent="-457200">
              <a:buFont typeface="Wingdings" pitchFamily="2" charset="2"/>
              <a:buChar char="q"/>
            </a:pPr>
            <a:r>
              <a:rPr lang="el-GR" sz="3200" b="1" dirty="0">
                <a:solidFill>
                  <a:srgbClr val="831107"/>
                </a:solidFill>
              </a:rPr>
              <a:t>Ολοκληρωμένο Μάρκετινγκ/Ολοκληρωμένες Επικοινωνίες Μάρκετινγκ</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411017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 – ΑΠΟΣΑΦΗΜΙΣΗ ΕΝΝΟΙΩΝ</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79991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Σχέσεις ΜΜΕ</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Δημιουργία Περιεχομένου</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Εκδηλώσεις</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Μέσα Κοινωνικής Δικτύωσης</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Πολυμέσα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Διαχείριση Φήμης</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Ομιλία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Δημοσιογραφία επωνυμίας</a:t>
            </a:r>
          </a:p>
        </p:txBody>
      </p:sp>
      <p:sp>
        <p:nvSpPr>
          <p:cNvPr id="2" name="TextBox 1">
            <a:extLst>
              <a:ext uri="{FF2B5EF4-FFF2-40B4-BE49-F238E27FC236}">
                <a16:creationId xmlns:a16="http://schemas.microsoft.com/office/drawing/2014/main" id="{1A699794-011C-EA4E-BF5F-BBF7841B9DAE}"/>
              </a:ext>
            </a:extLst>
          </p:cNvPr>
          <p:cNvSpPr txBox="1"/>
          <p:nvPr/>
        </p:nvSpPr>
        <p:spPr>
          <a:xfrm>
            <a:off x="320860" y="2521059"/>
            <a:ext cx="3425126" cy="1815882"/>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ΚΛΑΔΟΙ-ΛΕΙΤΟΥΡΓΙΕΣ ΤΩΝ ΔΗΜΟΣΙΩΝ ΣΧΕΣΕΩΝ</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206494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a:t>
            </a:r>
          </a:p>
          <a:p>
            <a:pPr algn="ctr"/>
            <a:r>
              <a:rPr lang="el-GR" sz="5400" b="1" dirty="0">
                <a:solidFill>
                  <a:srgbClr val="E4B22D"/>
                </a:solidFill>
                <a:latin typeface="Times New Roman" panose="02020603050405020304" pitchFamily="18" charset="0"/>
                <a:cs typeface="Times New Roman" panose="02020603050405020304" pitchFamily="18" charset="0"/>
              </a:rPr>
              <a:t>ΣΤΗΝ ΨΗΦΙΑΚΗ ΕΠΟΧΗ</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799544" y="2788008"/>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6ο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360666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2505670"/>
            <a:ext cx="11443370" cy="92333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ΤΙ ΕΙΝΑΙ ΟΙ ΔΗΜΟΣΙΕΣ ΣΧΕΣΕΙΣ;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8875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69892" y="1166842"/>
            <a:ext cx="6865749" cy="4524315"/>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Η επίσημη πρακτική αυτού που σήμερα αναφέρεται συνήθως ως «δημόσιες σχέσεις» χρονολογείται στις αρχές του 20ου αιώνα. </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Από τότε, ο ορισμός των δημοσίων σχέσεων εξελίσσεται παράλληλα με τους μεταβαλλόμενους ρόλους τους και τις εξελίξεις στην τεχνολογία.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89390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Οι πρώτοι ορισμοί έδιναν έμφαση στον Τύπο και τη δημοσιότητα</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Οι πιο σύγχρονοι ορισμοί ενσωματώνουν τις έννοιες της «δέσμευσης» και της «οικοδόμησης σχέσεων»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13506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69892" y="1166842"/>
            <a:ext cx="7722108" cy="4770537"/>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Το 1982, η </a:t>
            </a:r>
            <a:r>
              <a:rPr lang="en-US" sz="3200" b="1" dirty="0">
                <a:solidFill>
                  <a:srgbClr val="831107"/>
                </a:solidFill>
              </a:rPr>
              <a:t>Public Relations Society of America </a:t>
            </a:r>
            <a:r>
              <a:rPr lang="el-GR" sz="3200" b="1" dirty="0">
                <a:solidFill>
                  <a:srgbClr val="831107"/>
                </a:solidFill>
              </a:rPr>
              <a:t>υιοθέτησε τον ακόλουθο ορισμό: </a:t>
            </a:r>
          </a:p>
          <a:p>
            <a:pPr marL="457200" indent="-457200">
              <a:buFont typeface="Wingdings" pitchFamily="2" charset="2"/>
              <a:buChar char="q"/>
            </a:pPr>
            <a:endParaRPr lang="el-GR" sz="3200" b="1" dirty="0">
              <a:solidFill>
                <a:srgbClr val="831107"/>
              </a:solidFill>
            </a:endParaRPr>
          </a:p>
          <a:p>
            <a:r>
              <a:rPr lang="el-GR" sz="3600" b="1" dirty="0">
                <a:solidFill>
                  <a:srgbClr val="831107"/>
                </a:solidFill>
              </a:rPr>
              <a:t>‘Οι δημόσιες σχέσεις βοηθούν έναν οργανισμό και το κοινό του να προσαρμοστούν αμοιβαία μεταξύ τους’</a:t>
            </a:r>
          </a:p>
          <a:p>
            <a:pPr marL="457200" indent="-457200">
              <a:buFont typeface="Wingdings" pitchFamily="2" charset="2"/>
              <a:buChar char="q"/>
            </a:pPr>
            <a:endParaRPr lang="el-GR" sz="3200" b="1" dirty="0">
              <a:solidFill>
                <a:srgbClr val="831107"/>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96602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n-US" sz="3200" b="1" dirty="0">
                <a:solidFill>
                  <a:srgbClr val="E4B22D"/>
                </a:solidFill>
                <a:latin typeface="Times New Roman" panose="02020603050405020304" pitchFamily="18" charset="0"/>
                <a:cs typeface="Times New Roman" panose="02020603050405020304" pitchFamily="18" charset="0"/>
              </a:rPr>
              <a:t>To 2012 </a:t>
            </a:r>
            <a:r>
              <a:rPr lang="el-GR" sz="3200" b="1" dirty="0">
                <a:solidFill>
                  <a:srgbClr val="E4B22D"/>
                </a:solidFill>
                <a:latin typeface="Times New Roman" panose="02020603050405020304" pitchFamily="18" charset="0"/>
                <a:cs typeface="Times New Roman" panose="02020603050405020304" pitchFamily="18" charset="0"/>
              </a:rPr>
              <a:t>Επιχειρώντας να προσδιορίσει σε έναν κοινώς αποδεκτό ορισμό, η </a:t>
            </a:r>
            <a:r>
              <a:rPr lang="en-US" sz="3200" b="1" dirty="0">
                <a:solidFill>
                  <a:srgbClr val="E4B22D"/>
                </a:solidFill>
                <a:latin typeface="Times New Roman" panose="02020603050405020304" pitchFamily="18" charset="0"/>
                <a:cs typeface="Times New Roman" panose="02020603050405020304" pitchFamily="18" charset="0"/>
              </a:rPr>
              <a:t>Public Relations Society of America (PRSA), </a:t>
            </a:r>
            <a:r>
              <a:rPr lang="el-GR" sz="3200" b="1" dirty="0">
                <a:solidFill>
                  <a:srgbClr val="E4B22D"/>
                </a:solidFill>
                <a:latin typeface="Times New Roman" panose="02020603050405020304" pitchFamily="18" charset="0"/>
                <a:cs typeface="Times New Roman" panose="02020603050405020304" pitchFamily="18" charset="0"/>
              </a:rPr>
              <a:t>αφού έλαβε 927 προτεινόμενους ορισμούς από επαγγελματίες, ακαδημαϊκούς, φοιτητές και απλούς πολίτες, κατέληξε ότι:</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600" b="1" dirty="0">
                <a:solidFill>
                  <a:srgbClr val="E4B22D"/>
                </a:solidFill>
                <a:latin typeface="Times New Roman" panose="02020603050405020304" pitchFamily="18" charset="0"/>
                <a:cs typeface="Times New Roman" panose="02020603050405020304" pitchFamily="18" charset="0"/>
              </a:rPr>
              <a:t>‘Οι δημόσιες σχέσεις είναι μια διαδικασία στρατηγικής επικοινωνίας που χτίζει αμοιβαίως επωφελείς σχέσεις ανάμεσα στους οργανισμούς και το κοινό τους’</a:t>
            </a: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309502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0"/>
            <a:ext cx="7722108" cy="6494085"/>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Η </a:t>
            </a:r>
            <a:r>
              <a:rPr lang="en-US" sz="3200" b="1" dirty="0">
                <a:solidFill>
                  <a:srgbClr val="831107"/>
                </a:solidFill>
              </a:rPr>
              <a:t>International Public Relations Association (IPRA) </a:t>
            </a:r>
            <a:r>
              <a:rPr lang="el-GR" sz="3200" b="1" dirty="0">
                <a:solidFill>
                  <a:srgbClr val="831107"/>
                </a:solidFill>
              </a:rPr>
              <a:t>ορίζει τις δημόσιες σχέσεις ως εξής:</a:t>
            </a:r>
          </a:p>
          <a:p>
            <a:pPr marL="457200" indent="-457200">
              <a:buFont typeface="Wingdings" pitchFamily="2" charset="2"/>
              <a:buChar char="q"/>
            </a:pPr>
            <a:endParaRPr lang="el-GR" sz="3200" b="1" dirty="0">
              <a:solidFill>
                <a:srgbClr val="831107"/>
              </a:solidFill>
            </a:endParaRPr>
          </a:p>
          <a:p>
            <a:r>
              <a:rPr lang="el-GR" sz="3600" b="1" dirty="0">
                <a:solidFill>
                  <a:srgbClr val="831107"/>
                </a:solidFill>
              </a:rPr>
              <a:t>‘Οι δημόσιες σχέσεις είναι μια πρακτική διαχείρισης λήψης αποφάσεων που έχει ως αποστολή τη δημιουργία σχέσεων και συμφερόντων μεταξύ των οργανισμών και του κοινού τους με βάση την παροχή πληροφοριών μέσω αξιόπιστων και ηθικών μεθόδων επικοινωνίας’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126614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402956"/>
            <a:ext cx="7722108" cy="5509200"/>
          </a:xfrm>
          <a:prstGeom prst="rect">
            <a:avLst/>
          </a:prstGeom>
          <a:noFill/>
        </p:spPr>
        <p:txBody>
          <a:bodyPr wrap="square" rtlCol="0">
            <a:spAutoFit/>
          </a:bodyPr>
          <a:lstStyle/>
          <a:p>
            <a:r>
              <a:rPr lang="el-GR" sz="3200" b="1" dirty="0">
                <a:solidFill>
                  <a:srgbClr val="831107"/>
                </a:solidFill>
              </a:rPr>
              <a:t>Πώς είναι δομημένος αυτός ο νέος ορισμός;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Πρώτον, δεδομένης της φύσης της επικοινωνίας σήμερα, η συντομία είναι το κλειδί. Έτσι αυτός είναι ένας σύντομος ορισμός – με μόλις 30 λέξεις.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Δεύτερον, επιδιώκει να εξηγήσει το τι, το γιατί και το πώς. Τι είναι οι δημόσιες σχέσεις; Γιατί τις κάνουμε; Και πώς τις κάνουμε;</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5091982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15664</TotalTime>
  <Words>751</Words>
  <Application>Microsoft Macintosh PowerPoint</Application>
  <PresentationFormat>Ευρεία οθόνη</PresentationFormat>
  <Paragraphs>93</Paragraphs>
  <Slides>21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Calibri</vt:lpstr>
      <vt:lpstr>Calibri Light</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208</cp:revision>
  <dcterms:created xsi:type="dcterms:W3CDTF">2022-02-27T18:25:10Z</dcterms:created>
  <dcterms:modified xsi:type="dcterms:W3CDTF">2023-03-13T15:09:03Z</dcterms:modified>
</cp:coreProperties>
</file>