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9" r:id="rId23"/>
    <p:sldId id="368" r:id="rId24"/>
    <p:sldId id="367"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0" autoAdjust="0"/>
    <p:restoredTop sz="94660"/>
  </p:normalViewPr>
  <p:slideViewPr>
    <p:cSldViewPr snapToGrid="0">
      <p:cViewPr varScale="1">
        <p:scale>
          <a:sx n="119" d="100"/>
          <a:sy n="119" d="100"/>
        </p:scale>
        <p:origin x="283"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1417F3EC-D847-497D-AFA3-CB7664EFBF59}"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7935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25467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7104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944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29618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417F3EC-D847-497D-AFA3-CB7664EFBF5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12359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1417F3EC-D847-497D-AFA3-CB7664EFBF5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70500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84318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105592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accent2">
                    <a:lumMod val="60000"/>
                    <a:lumOff val="40000"/>
                  </a:schemeClr>
                </a:solidFill>
              </a:defRPr>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4600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417F3EC-D847-497D-AFA3-CB7664EFBF59}"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9343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37017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20000" y="2505075"/>
            <a:ext cx="5025216"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6319840" y="2505075"/>
            <a:ext cx="503554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417F3EC-D847-497D-AFA3-CB7664EFBF59}"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386727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417F3EC-D847-497D-AFA3-CB7664EFBF59}"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66875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7F3EC-D847-497D-AFA3-CB7664EFBF59}"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8025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292919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417F3EC-D847-497D-AFA3-CB7664EFBF59}"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11821-57A4-4420-95F2-2AE7D8526F8E}" type="slidenum">
              <a:rPr lang="en-US" smtClean="0"/>
              <a:t>‹#›</a:t>
            </a:fld>
            <a:endParaRPr lang="en-US"/>
          </a:p>
        </p:txBody>
      </p:sp>
    </p:spTree>
    <p:extLst>
      <p:ext uri="{BB962C8B-B14F-4D97-AF65-F5344CB8AC3E}">
        <p14:creationId xmlns:p14="http://schemas.microsoft.com/office/powerpoint/2010/main" val="15051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417F3EC-D847-497D-AFA3-CB7664EFBF59}"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0911821-57A4-4420-95F2-2AE7D8526F8E}" type="slidenum">
              <a:rPr lang="en-US" smtClean="0"/>
              <a:t>‹#›</a:t>
            </a:fld>
            <a:endParaRPr lang="en-US"/>
          </a:p>
        </p:txBody>
      </p:sp>
      <p:pic>
        <p:nvPicPr>
          <p:cNvPr id="7170" name="Picture 2">
            <a:extLst>
              <a:ext uri="{FF2B5EF4-FFF2-40B4-BE49-F238E27FC236}">
                <a16:creationId xmlns:a16="http://schemas.microsoft.com/office/drawing/2014/main" id="{DB47B6E8-9CC0-0AC6-7D26-BA6582234CA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27821" y="6106958"/>
            <a:ext cx="3539612" cy="612058"/>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a:extLst>
              <a:ext uri="{FF2B5EF4-FFF2-40B4-BE49-F238E27FC236}">
                <a16:creationId xmlns:a16="http://schemas.microsoft.com/office/drawing/2014/main" id="{1C4CFE76-B533-5EEF-16D2-DB99BF77E800}"/>
              </a:ext>
            </a:extLst>
          </p:cNvPr>
          <p:cNvPicPr>
            <a:picLocks noChangeAspect="1"/>
          </p:cNvPicPr>
          <p:nvPr userDrawn="1"/>
        </p:nvPicPr>
        <p:blipFill>
          <a:blip r:embed="rId21"/>
          <a:stretch>
            <a:fillRect/>
          </a:stretch>
        </p:blipFill>
        <p:spPr>
          <a:xfrm>
            <a:off x="11344780" y="6038491"/>
            <a:ext cx="714578" cy="715249"/>
          </a:xfrm>
          <a:prstGeom prst="rect">
            <a:avLst/>
          </a:prstGeom>
        </p:spPr>
      </p:pic>
      <p:sp>
        <p:nvSpPr>
          <p:cNvPr id="8" name="TextBox 7">
            <a:extLst>
              <a:ext uri="{FF2B5EF4-FFF2-40B4-BE49-F238E27FC236}">
                <a16:creationId xmlns:a16="http://schemas.microsoft.com/office/drawing/2014/main" id="{3A9C649C-FD68-00E0-7341-E03289EA504C}"/>
              </a:ext>
            </a:extLst>
          </p:cNvPr>
          <p:cNvSpPr txBox="1"/>
          <p:nvPr userDrawn="1"/>
        </p:nvSpPr>
        <p:spPr>
          <a:xfrm>
            <a:off x="7254801" y="6122737"/>
            <a:ext cx="4088921" cy="646331"/>
          </a:xfrm>
          <a:prstGeom prst="rect">
            <a:avLst/>
          </a:prstGeom>
          <a:noFill/>
        </p:spPr>
        <p:txBody>
          <a:bodyPr wrap="square" rtlCol="0">
            <a:spAutoFit/>
          </a:bodyPr>
          <a:lstStyle/>
          <a:p>
            <a:pPr algn="r"/>
            <a:r>
              <a:rPr lang="el-GR" b="1" dirty="0">
                <a:solidFill>
                  <a:srgbClr val="686566"/>
                </a:solidFill>
                <a:latin typeface="Cera Pro" panose="00000400000000000000" pitchFamily="2" charset="0"/>
              </a:rPr>
              <a:t>ΤΜΗΜΑ </a:t>
            </a:r>
            <a:br>
              <a:rPr lang="el-GR" b="1" dirty="0">
                <a:solidFill>
                  <a:srgbClr val="686566"/>
                </a:solidFill>
                <a:latin typeface="Cera Pro" panose="00000400000000000000" pitchFamily="2" charset="0"/>
              </a:rPr>
            </a:br>
            <a:r>
              <a:rPr lang="el-GR" b="1" dirty="0">
                <a:solidFill>
                  <a:srgbClr val="686566"/>
                </a:solidFill>
                <a:latin typeface="Cera Pro" panose="00000400000000000000" pitchFamily="2" charset="0"/>
              </a:rPr>
              <a:t>ΜΗΧΑΝΙΚΩΝ ΟΡΥΚΤΩΝ ΠΟΡΩΝ</a:t>
            </a:r>
            <a:endParaRPr lang="en-US" b="1" dirty="0">
              <a:solidFill>
                <a:srgbClr val="686566"/>
              </a:solidFill>
              <a:latin typeface="Cera Pro" panose="00000400000000000000" pitchFamily="2" charset="0"/>
            </a:endParaRPr>
          </a:p>
        </p:txBody>
      </p:sp>
    </p:spTree>
    <p:extLst>
      <p:ext uri="{BB962C8B-B14F-4D97-AF65-F5344CB8AC3E}">
        <p14:creationId xmlns:p14="http://schemas.microsoft.com/office/powerpoint/2010/main" val="245366272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ima.cs.berkeley.edu/"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3.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31DEAB-F42A-1F13-4409-FDAE7E6993AA}"/>
              </a:ext>
            </a:extLst>
          </p:cNvPr>
          <p:cNvSpPr>
            <a:spLocks noGrp="1"/>
          </p:cNvSpPr>
          <p:nvPr>
            <p:ph type="ctrTitle"/>
          </p:nvPr>
        </p:nvSpPr>
        <p:spPr>
          <a:xfrm>
            <a:off x="731519" y="3694375"/>
            <a:ext cx="10622280" cy="1641490"/>
          </a:xfrm>
        </p:spPr>
        <p:txBody>
          <a:bodyPr>
            <a:normAutofit/>
          </a:bodyPr>
          <a:lstStyle/>
          <a:p>
            <a:pPr algn="l"/>
            <a:r>
              <a:rPr lang="el-GR" sz="3100" spc="300" dirty="0"/>
              <a:t>Εφαρμογές </a:t>
            </a:r>
            <a:br>
              <a:rPr lang="el-GR" sz="3100" spc="300" dirty="0"/>
            </a:br>
            <a:r>
              <a:rPr lang="el-GR" sz="3100" spc="300" dirty="0"/>
              <a:t>Τεχνητής Νοημοσύνης στη </a:t>
            </a:r>
            <a:br>
              <a:rPr lang="el-GR" sz="3100" spc="300" dirty="0"/>
            </a:br>
            <a:r>
              <a:rPr lang="el-GR" sz="3100" spc="300" dirty="0"/>
              <a:t>Μηχανική Ορυκτών Πόρων</a:t>
            </a:r>
            <a:endParaRPr lang="en-US" sz="3100" spc="300" dirty="0"/>
          </a:p>
        </p:txBody>
      </p:sp>
      <p:sp>
        <p:nvSpPr>
          <p:cNvPr id="3" name="Υπότιτλος 2">
            <a:extLst>
              <a:ext uri="{FF2B5EF4-FFF2-40B4-BE49-F238E27FC236}">
                <a16:creationId xmlns:a16="http://schemas.microsoft.com/office/drawing/2014/main" id="{2C0C8EA4-560A-D75D-F6C7-1591CC00AD5A}"/>
              </a:ext>
            </a:extLst>
          </p:cNvPr>
          <p:cNvSpPr>
            <a:spLocks noGrp="1"/>
          </p:cNvSpPr>
          <p:nvPr>
            <p:ph type="subTitle" idx="1"/>
          </p:nvPr>
        </p:nvSpPr>
        <p:spPr>
          <a:xfrm>
            <a:off x="731519" y="3694375"/>
            <a:ext cx="10622280" cy="2636756"/>
          </a:xfrm>
        </p:spPr>
        <p:txBody>
          <a:bodyPr>
            <a:normAutofit/>
          </a:bodyPr>
          <a:lstStyle/>
          <a:p>
            <a:pPr algn="l"/>
            <a:r>
              <a:rPr lang="el-GR" sz="4000" dirty="0">
                <a:latin typeface="Bahnschrift Light" panose="020B0502040204020203" pitchFamily="34" charset="0"/>
              </a:rPr>
              <a:t>2</a:t>
            </a:r>
            <a:r>
              <a:rPr lang="el-GR" sz="4000">
                <a:latin typeface="Bahnschrift Light" panose="020B0502040204020203" pitchFamily="34" charset="0"/>
              </a:rPr>
              <a:t>. </a:t>
            </a:r>
            <a:r>
              <a:rPr lang="el-GR" sz="4000" dirty="0">
                <a:latin typeface="Bahnschrift Light" panose="020B0502040204020203" pitchFamily="34" charset="0"/>
              </a:rPr>
              <a:t>Ευφυείς πράκτορες</a:t>
            </a:r>
          </a:p>
          <a:p>
            <a:pPr algn="l"/>
            <a:endParaRPr lang="el-GR" sz="1800" dirty="0">
              <a:latin typeface="Bahnschrift Light" panose="020B0502040204020203" pitchFamily="34" charset="0"/>
            </a:endParaRPr>
          </a:p>
        </p:txBody>
      </p:sp>
      <p:pic>
        <p:nvPicPr>
          <p:cNvPr id="5" name="Picture 4">
            <a:extLst>
              <a:ext uri="{FF2B5EF4-FFF2-40B4-BE49-F238E27FC236}">
                <a16:creationId xmlns:a16="http://schemas.microsoft.com/office/drawing/2014/main" id="{E82FB94D-0C7C-98DC-EB87-15B9C2CEF413}"/>
              </a:ext>
            </a:extLst>
          </p:cNvPr>
          <p:cNvPicPr>
            <a:picLocks noChangeAspect="1"/>
          </p:cNvPicPr>
          <p:nvPr/>
        </p:nvPicPr>
        <p:blipFill rotWithShape="1">
          <a:blip r:embed="rId3"/>
          <a:srcRect t="27252" b="28788"/>
          <a:stretch/>
        </p:blipFill>
        <p:spPr>
          <a:xfrm>
            <a:off x="20" y="10"/>
            <a:ext cx="12191980" cy="3443533"/>
          </a:xfrm>
          <a:prstGeom prst="rect">
            <a:avLst/>
          </a:prstGeom>
        </p:spPr>
      </p:pic>
      <p:pic>
        <p:nvPicPr>
          <p:cNvPr id="6" name="Εικόνα 5">
            <a:extLst>
              <a:ext uri="{FF2B5EF4-FFF2-40B4-BE49-F238E27FC236}">
                <a16:creationId xmlns:a16="http://schemas.microsoft.com/office/drawing/2014/main" id="{67B72E4E-B973-BC97-83DC-490270B5F94B}"/>
              </a:ext>
            </a:extLst>
          </p:cNvPr>
          <p:cNvPicPr>
            <a:picLocks noChangeAspect="1"/>
          </p:cNvPicPr>
          <p:nvPr/>
        </p:nvPicPr>
        <p:blipFill>
          <a:blip r:embed="rId4"/>
          <a:stretch>
            <a:fillRect/>
          </a:stretch>
        </p:blipFill>
        <p:spPr>
          <a:xfrm>
            <a:off x="7610319" y="1419225"/>
            <a:ext cx="4150267" cy="4019550"/>
          </a:xfrm>
          <a:prstGeom prst="rect">
            <a:avLst/>
          </a:prstGeom>
        </p:spPr>
      </p:pic>
    </p:spTree>
    <p:extLst>
      <p:ext uri="{BB962C8B-B14F-4D97-AF65-F5344CB8AC3E}">
        <p14:creationId xmlns:p14="http://schemas.microsoft.com/office/powerpoint/2010/main" val="175857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3B6C2F-78C7-F923-FC38-DBCA53A5EE25}"/>
              </a:ext>
            </a:extLst>
          </p:cNvPr>
          <p:cNvSpPr>
            <a:spLocks noGrp="1"/>
          </p:cNvSpPr>
          <p:nvPr>
            <p:ph type="title"/>
          </p:nvPr>
        </p:nvSpPr>
        <p:spPr/>
        <p:txBody>
          <a:bodyPr/>
          <a:lstStyle/>
          <a:p>
            <a:r>
              <a:rPr lang="el-GR" dirty="0"/>
              <a:t>Ορθολογικότητα</a:t>
            </a:r>
            <a:endParaRPr lang="en-US" dirty="0"/>
          </a:p>
        </p:txBody>
      </p:sp>
      <p:sp>
        <p:nvSpPr>
          <p:cNvPr id="3" name="Θέση περιεχομένου 2">
            <a:extLst>
              <a:ext uri="{FF2B5EF4-FFF2-40B4-BE49-F238E27FC236}">
                <a16:creationId xmlns:a16="http://schemas.microsoft.com/office/drawing/2014/main" id="{B4541C7A-5274-78B3-86B0-A8B371046C2B}"/>
              </a:ext>
            </a:extLst>
          </p:cNvPr>
          <p:cNvSpPr>
            <a:spLocks noGrp="1"/>
          </p:cNvSpPr>
          <p:nvPr>
            <p:ph idx="1"/>
          </p:nvPr>
        </p:nvSpPr>
        <p:spPr>
          <a:xfrm>
            <a:off x="557348" y="1690688"/>
            <a:ext cx="11077303" cy="4351338"/>
          </a:xfrm>
        </p:spPr>
        <p:txBody>
          <a:bodyPr>
            <a:normAutofit fontScale="77500" lnSpcReduction="20000"/>
          </a:bodyPr>
          <a:lstStyle/>
          <a:p>
            <a:r>
              <a:rPr lang="el-GR" dirty="0"/>
              <a:t>Το τι είναι ορθολογικό σε οποιαδήποτε δεδομένη στιγμή εξαρτάται από τέσσερα πράγματα:</a:t>
            </a:r>
          </a:p>
          <a:p>
            <a:pPr lvl="1"/>
            <a:r>
              <a:rPr lang="el-GR" dirty="0"/>
              <a:t>Το μέτρο απόδοσης που ορίζει το κριτήριο της επιτυχίας</a:t>
            </a:r>
          </a:p>
          <a:p>
            <a:pPr lvl="1"/>
            <a:r>
              <a:rPr lang="el-GR" dirty="0"/>
              <a:t>Την προηγούμενη γνώση του πράκτορα για το περιβάλλον</a:t>
            </a:r>
          </a:p>
          <a:p>
            <a:pPr lvl="1"/>
            <a:r>
              <a:rPr lang="el-GR" dirty="0"/>
              <a:t>Τις ενέργειες που μπορεί να πραγματοποιεί ο πράκτορας</a:t>
            </a:r>
          </a:p>
          <a:p>
            <a:pPr lvl="1"/>
            <a:r>
              <a:rPr lang="el-GR" dirty="0"/>
              <a:t>Την ακολουθία αντιλήψεων του πράκτορα μέχρι στιγμής</a:t>
            </a:r>
          </a:p>
          <a:p>
            <a:r>
              <a:rPr lang="el-GR" dirty="0"/>
              <a:t>Ορισμός ορθολογικού πράκτορα:</a:t>
            </a:r>
          </a:p>
          <a:p>
            <a:pPr lvl="1"/>
            <a:r>
              <a:rPr lang="el-GR" dirty="0">
                <a:solidFill>
                  <a:schemeClr val="accent5">
                    <a:lumMod val="60000"/>
                    <a:lumOff val="40000"/>
                  </a:schemeClr>
                </a:solidFill>
              </a:rPr>
              <a:t>Για κάθε δυνατή ακολουθία αντιλήψεων, ένας ορθολογικός πράκτορας θα πρέπει να επιλέγει μια ενέργεια που αναμένεται να μεγιστοποιήσει το μέτρο της απόδοσής του, με δεδομένες τις μαρτυρίες που παρέχονται από την ακολουθία αντιλήψεων και την οποιαδήποτε ενσωματωμένη γνώση έχει ο πράκτορας.</a:t>
            </a:r>
          </a:p>
          <a:p>
            <a:r>
              <a:rPr lang="el-GR" dirty="0"/>
              <a:t>Πώς πρέπει να συμπεριφερθεί ο πράκτορας της ηλεκτρικής σκούπας ώστε να θεωρείτε ορθολογικός;</a:t>
            </a:r>
          </a:p>
          <a:p>
            <a:pPr lvl="1"/>
            <a:r>
              <a:rPr lang="el-GR" dirty="0"/>
              <a:t>Εξαρτάται από χαρακτηριστικά του περιβάλλοντος, αλλά και από το ζητούμενο.</a:t>
            </a:r>
            <a:endParaRPr lang="en-US" dirty="0"/>
          </a:p>
        </p:txBody>
      </p:sp>
    </p:spTree>
    <p:extLst>
      <p:ext uri="{BB962C8B-B14F-4D97-AF65-F5344CB8AC3E}">
        <p14:creationId xmlns:p14="http://schemas.microsoft.com/office/powerpoint/2010/main" val="375216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A2E62F-9CE2-0487-39F9-4FD8D274B86E}"/>
              </a:ext>
            </a:extLst>
          </p:cNvPr>
          <p:cNvSpPr>
            <a:spLocks noGrp="1"/>
          </p:cNvSpPr>
          <p:nvPr>
            <p:ph type="title"/>
          </p:nvPr>
        </p:nvSpPr>
        <p:spPr>
          <a:xfrm>
            <a:off x="838200" y="365126"/>
            <a:ext cx="10515600" cy="948520"/>
          </a:xfrm>
        </p:spPr>
        <p:txBody>
          <a:bodyPr/>
          <a:lstStyle/>
          <a:p>
            <a:r>
              <a:rPr lang="el-GR" dirty="0"/>
              <a:t>Παντογνωσία και μάθηση</a:t>
            </a:r>
            <a:endParaRPr lang="en-US" dirty="0"/>
          </a:p>
        </p:txBody>
      </p:sp>
      <p:sp>
        <p:nvSpPr>
          <p:cNvPr id="3" name="Θέση περιεχομένου 2">
            <a:extLst>
              <a:ext uri="{FF2B5EF4-FFF2-40B4-BE49-F238E27FC236}">
                <a16:creationId xmlns:a16="http://schemas.microsoft.com/office/drawing/2014/main" id="{C10FBC31-B769-F84A-0186-12224216F092}"/>
              </a:ext>
            </a:extLst>
          </p:cNvPr>
          <p:cNvSpPr>
            <a:spLocks noGrp="1"/>
          </p:cNvSpPr>
          <p:nvPr>
            <p:ph idx="1"/>
          </p:nvPr>
        </p:nvSpPr>
        <p:spPr>
          <a:xfrm>
            <a:off x="888642" y="1690688"/>
            <a:ext cx="10465158" cy="4486275"/>
          </a:xfrm>
        </p:spPr>
        <p:txBody>
          <a:bodyPr>
            <a:normAutofit fontScale="77500" lnSpcReduction="20000"/>
          </a:bodyPr>
          <a:lstStyle/>
          <a:p>
            <a:r>
              <a:rPr lang="el-GR" dirty="0"/>
              <a:t>Η </a:t>
            </a:r>
            <a:r>
              <a:rPr lang="el-GR" b="1" dirty="0">
                <a:solidFill>
                  <a:schemeClr val="accent6">
                    <a:lumMod val="40000"/>
                    <a:lumOff val="60000"/>
                  </a:schemeClr>
                </a:solidFill>
              </a:rPr>
              <a:t>ορθολογικότητα</a:t>
            </a:r>
            <a:r>
              <a:rPr lang="el-GR" dirty="0"/>
              <a:t> δεν ταυτίζεται με την τελειότητα - η ορθολογικότητα μεγιστοποιεί την αναμενόμενη απόδοση, ενώ η τελειότητα μεγιστοποιεί την πραγματική απόδοση.</a:t>
            </a:r>
          </a:p>
          <a:p>
            <a:r>
              <a:rPr lang="el-GR" dirty="0"/>
              <a:t>Η τελειότητα απαιτεί </a:t>
            </a:r>
            <a:r>
              <a:rPr lang="el-GR" b="1" dirty="0">
                <a:solidFill>
                  <a:schemeClr val="accent6">
                    <a:lumMod val="40000"/>
                    <a:lumOff val="60000"/>
                  </a:schemeClr>
                </a:solidFill>
              </a:rPr>
              <a:t>παντογνωσία</a:t>
            </a:r>
            <a:r>
              <a:rPr lang="el-GR" dirty="0"/>
              <a:t>, η ορθολογικότητα όχι.</a:t>
            </a:r>
          </a:p>
          <a:p>
            <a:r>
              <a:rPr lang="el-GR" b="1" dirty="0">
                <a:solidFill>
                  <a:schemeClr val="accent6">
                    <a:lumMod val="40000"/>
                    <a:lumOff val="60000"/>
                  </a:schemeClr>
                </a:solidFill>
              </a:rPr>
              <a:t>Συλλογή πληροφοριών</a:t>
            </a:r>
            <a:r>
              <a:rPr lang="el-GR" dirty="0"/>
              <a:t>: Η πραγματοποίηση ενεργειών με σκοπό την τροποποίηση μελλοντικών αντιλήψεων είναι σημαντικό μέρος της ορθολογικότητας.</a:t>
            </a:r>
          </a:p>
          <a:p>
            <a:r>
              <a:rPr lang="el-GR" b="1" dirty="0">
                <a:solidFill>
                  <a:schemeClr val="accent6">
                    <a:lumMod val="40000"/>
                    <a:lumOff val="60000"/>
                  </a:schemeClr>
                </a:solidFill>
              </a:rPr>
              <a:t>Εξερεύνηση</a:t>
            </a:r>
            <a:r>
              <a:rPr lang="el-GR" dirty="0"/>
              <a:t>: Πραγματοποίηση ενεργειών σε άγνωστο περιβάλλον με σκοπό τη συλλογή πληροφοριών (π.χ., περιπλάνηση για εκμάθηση της τοπολογίας του περιβάλλοντος).</a:t>
            </a:r>
          </a:p>
          <a:p>
            <a:r>
              <a:rPr lang="el-GR" b="1" dirty="0">
                <a:solidFill>
                  <a:schemeClr val="accent6">
                    <a:lumMod val="40000"/>
                    <a:lumOff val="60000"/>
                  </a:schemeClr>
                </a:solidFill>
              </a:rPr>
              <a:t>Μάθηση</a:t>
            </a:r>
            <a:r>
              <a:rPr lang="el-GR" dirty="0"/>
              <a:t>: Περισσότερο από τη συλλογή πληροφοριών</a:t>
            </a:r>
          </a:p>
          <a:p>
            <a:pPr lvl="1">
              <a:buFont typeface="Wingdings" panose="05000000000000000000" pitchFamily="2" charset="2"/>
              <a:buChar char="§"/>
            </a:pPr>
            <a:r>
              <a:rPr lang="el-GR" dirty="0"/>
              <a:t>Η αρχική διευθέτηση του πράκτορα θα μπορούσε να αντανακλά κάποια προηγούμενη γνώση του περιβάλλοντος αλλά, καθώς ο πράκτορας αποκτά πείρα, αυτή μπορεί να τροποποιείται και να επαυξάνεται.</a:t>
            </a:r>
            <a:endParaRPr lang="en-US" dirty="0"/>
          </a:p>
        </p:txBody>
      </p:sp>
    </p:spTree>
    <p:extLst>
      <p:ext uri="{BB962C8B-B14F-4D97-AF65-F5344CB8AC3E}">
        <p14:creationId xmlns:p14="http://schemas.microsoft.com/office/powerpoint/2010/main" val="281791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18770E-03D5-3ED1-ACA9-50D43E99C777}"/>
              </a:ext>
            </a:extLst>
          </p:cNvPr>
          <p:cNvSpPr>
            <a:spLocks noGrp="1"/>
          </p:cNvSpPr>
          <p:nvPr>
            <p:ph type="title"/>
          </p:nvPr>
        </p:nvSpPr>
        <p:spPr/>
        <p:txBody>
          <a:bodyPr/>
          <a:lstStyle/>
          <a:p>
            <a:r>
              <a:rPr lang="el-GR" dirty="0"/>
              <a:t>Αυτονομία</a:t>
            </a:r>
            <a:endParaRPr lang="en-US" dirty="0"/>
          </a:p>
        </p:txBody>
      </p:sp>
      <p:sp>
        <p:nvSpPr>
          <p:cNvPr id="3" name="Θέση περιεχομένου 2">
            <a:extLst>
              <a:ext uri="{FF2B5EF4-FFF2-40B4-BE49-F238E27FC236}">
                <a16:creationId xmlns:a16="http://schemas.microsoft.com/office/drawing/2014/main" id="{68F8A9BB-5274-C3C6-2087-9F14BF1C94E4}"/>
              </a:ext>
            </a:extLst>
          </p:cNvPr>
          <p:cNvSpPr>
            <a:spLocks noGrp="1"/>
          </p:cNvSpPr>
          <p:nvPr>
            <p:ph idx="1"/>
          </p:nvPr>
        </p:nvSpPr>
        <p:spPr>
          <a:xfrm>
            <a:off x="838200" y="1825625"/>
            <a:ext cx="10515600" cy="4351338"/>
          </a:xfrm>
        </p:spPr>
        <p:txBody>
          <a:bodyPr>
            <a:normAutofit lnSpcReduction="10000"/>
          </a:bodyPr>
          <a:lstStyle/>
          <a:p>
            <a:r>
              <a:rPr lang="el-GR" dirty="0"/>
              <a:t>Στον βαθμό που ένας πράκτορας βασίζεται στην προηγούμενη γνώση των σχεδιαστών του και όχι στις δικές του αντιλήψεις και διαδικασίες μάθησης, λέμε ότι ο πράκτορας αυτός δεν έχει </a:t>
            </a:r>
            <a:r>
              <a:rPr lang="el-GR" b="1" dirty="0">
                <a:solidFill>
                  <a:schemeClr val="accent6">
                    <a:lumMod val="40000"/>
                    <a:lumOff val="60000"/>
                  </a:schemeClr>
                </a:solidFill>
              </a:rPr>
              <a:t>αυτονομία</a:t>
            </a:r>
            <a:r>
              <a:rPr lang="el-GR" dirty="0"/>
              <a:t> (</a:t>
            </a:r>
            <a:r>
              <a:rPr lang="el-GR" dirty="0" err="1"/>
              <a:t>autonomy</a:t>
            </a:r>
            <a:r>
              <a:rPr lang="el-GR" dirty="0"/>
              <a:t>).</a:t>
            </a:r>
          </a:p>
          <a:p>
            <a:r>
              <a:rPr lang="el-GR" dirty="0"/>
              <a:t>Ένας ορθολογικός πράκτορας θα πρέπει να είναι αυτόνομος - θα πρέπει να μαθαίνει ότι μπορεί για να αντισταθμίζει τη λειψή ή λανθασμένη προηγούμενη γνώση.</a:t>
            </a:r>
          </a:p>
          <a:p>
            <a:pPr lvl="1"/>
            <a:r>
              <a:rPr lang="el-GR" dirty="0">
                <a:solidFill>
                  <a:schemeClr val="accent5">
                    <a:lumMod val="60000"/>
                    <a:lumOff val="40000"/>
                  </a:schemeClr>
                </a:solidFill>
              </a:rPr>
              <a:t>Ο αυτόνομος πράκτορας διαφοροποιείται από τον πράκτορα που απλά μαθαίνει κατά το ότι είναι σε θέση να επιλέγει στόχους με βάση τη χρησιμότητά τους και να σχεδιάζει πλάνα για να τους επιτύχει.</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18834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F8C2A1C-B4F5-EA24-2B3B-630C6FD2FD8A}"/>
              </a:ext>
            </a:extLst>
          </p:cNvPr>
          <p:cNvSpPr>
            <a:spLocks noGrp="1"/>
          </p:cNvSpPr>
          <p:nvPr>
            <p:ph type="ctrTitle"/>
          </p:nvPr>
        </p:nvSpPr>
        <p:spPr>
          <a:xfrm>
            <a:off x="1524000" y="4246313"/>
            <a:ext cx="9144000" cy="1641490"/>
          </a:xfrm>
        </p:spPr>
        <p:txBody>
          <a:bodyPr>
            <a:normAutofit/>
          </a:bodyPr>
          <a:lstStyle/>
          <a:p>
            <a:pPr algn="ctr"/>
            <a:r>
              <a:rPr lang="el-GR" sz="6000" dirty="0"/>
              <a:t>Φύση των περιβαλλόντων</a:t>
            </a:r>
            <a:endParaRPr lang="en-US" sz="6000" dirty="0"/>
          </a:p>
        </p:txBody>
      </p:sp>
      <p:pic>
        <p:nvPicPr>
          <p:cNvPr id="6146" name="Picture 2" descr="DeepMind Trains AI Agents Capable of Robust Real-time Cultural Transmission  Without Human Data | Synced">
            <a:extLst>
              <a:ext uri="{FF2B5EF4-FFF2-40B4-BE49-F238E27FC236}">
                <a16:creationId xmlns:a16="http://schemas.microsoft.com/office/drawing/2014/main" id="{C8D914FB-AB26-4C1D-AF79-DF645FB94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888" y="0"/>
            <a:ext cx="6780223" cy="390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5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CFE7E1-FB43-C6A8-F229-BBBD327C4ADE}"/>
              </a:ext>
            </a:extLst>
          </p:cNvPr>
          <p:cNvSpPr>
            <a:spLocks noGrp="1"/>
          </p:cNvSpPr>
          <p:nvPr>
            <p:ph type="title"/>
          </p:nvPr>
        </p:nvSpPr>
        <p:spPr/>
        <p:txBody>
          <a:bodyPr/>
          <a:lstStyle/>
          <a:p>
            <a:r>
              <a:rPr lang="el-GR" dirty="0"/>
              <a:t>Περιβάλλοντα εργασιών</a:t>
            </a:r>
            <a:endParaRPr lang="en-US" dirty="0"/>
          </a:p>
        </p:txBody>
      </p:sp>
      <p:sp>
        <p:nvSpPr>
          <p:cNvPr id="3" name="Θέση περιεχομένου 2">
            <a:extLst>
              <a:ext uri="{FF2B5EF4-FFF2-40B4-BE49-F238E27FC236}">
                <a16:creationId xmlns:a16="http://schemas.microsoft.com/office/drawing/2014/main" id="{586EB4B7-CEE7-5BD0-C68D-8E6C610C54FE}"/>
              </a:ext>
            </a:extLst>
          </p:cNvPr>
          <p:cNvSpPr>
            <a:spLocks noGrp="1"/>
          </p:cNvSpPr>
          <p:nvPr>
            <p:ph idx="1"/>
          </p:nvPr>
        </p:nvSpPr>
        <p:spPr/>
        <p:txBody>
          <a:bodyPr/>
          <a:lstStyle/>
          <a:p>
            <a:r>
              <a:rPr lang="el-GR" dirty="0"/>
              <a:t>Περιβάλλοντα εργασιών (</a:t>
            </a:r>
            <a:r>
              <a:rPr lang="el-GR" dirty="0" err="1"/>
              <a:t>task</a:t>
            </a:r>
            <a:r>
              <a:rPr lang="el-GR" dirty="0"/>
              <a:t> </a:t>
            </a:r>
            <a:r>
              <a:rPr lang="el-GR" dirty="0" err="1"/>
              <a:t>environments</a:t>
            </a:r>
            <a:r>
              <a:rPr lang="el-GR" dirty="0"/>
              <a:t>): Τα «προβλήματα» για τα οποία οι ορθολογικοί πράκτορες είναι οι «λύσεις».</a:t>
            </a:r>
          </a:p>
          <a:p>
            <a:r>
              <a:rPr lang="el-GR" dirty="0"/>
              <a:t>Ένα περιβάλλον εργασιών ορίζεται από τέσσερις </a:t>
            </a:r>
            <a:r>
              <a:rPr lang="el-GR" dirty="0" err="1"/>
              <a:t>συνισταμένες</a:t>
            </a:r>
            <a:r>
              <a:rPr lang="el-GR" dirty="0"/>
              <a:t>:</a:t>
            </a:r>
          </a:p>
          <a:p>
            <a:pPr lvl="1"/>
            <a:r>
              <a:rPr lang="el-GR" dirty="0">
                <a:solidFill>
                  <a:schemeClr val="accent5">
                    <a:lumMod val="60000"/>
                    <a:lumOff val="40000"/>
                  </a:schemeClr>
                </a:solidFill>
              </a:rPr>
              <a:t>το μέτρο απόδοσης (</a:t>
            </a:r>
            <a:r>
              <a:rPr lang="el-GR" dirty="0" err="1">
                <a:solidFill>
                  <a:schemeClr val="accent5">
                    <a:lumMod val="60000"/>
                    <a:lumOff val="40000"/>
                  </a:schemeClr>
                </a:solidFill>
              </a:rPr>
              <a:t>Performance</a:t>
            </a:r>
            <a:r>
              <a:rPr lang="el-GR" dirty="0">
                <a:solidFill>
                  <a:schemeClr val="accent5">
                    <a:lumMod val="60000"/>
                    <a:lumOff val="40000"/>
                  </a:schemeClr>
                </a:solidFill>
              </a:rPr>
              <a:t>)</a:t>
            </a:r>
          </a:p>
          <a:p>
            <a:pPr lvl="1"/>
            <a:r>
              <a:rPr lang="el-GR" dirty="0">
                <a:solidFill>
                  <a:schemeClr val="accent5">
                    <a:lumMod val="60000"/>
                    <a:lumOff val="40000"/>
                  </a:schemeClr>
                </a:solidFill>
              </a:rPr>
              <a:t>το περιβάλλον (</a:t>
            </a:r>
            <a:r>
              <a:rPr lang="el-GR" dirty="0" err="1">
                <a:solidFill>
                  <a:schemeClr val="accent5">
                    <a:lumMod val="60000"/>
                    <a:lumOff val="40000"/>
                  </a:schemeClr>
                </a:solidFill>
              </a:rPr>
              <a:t>Environment</a:t>
            </a:r>
            <a:r>
              <a:rPr lang="el-GR" dirty="0">
                <a:solidFill>
                  <a:schemeClr val="accent5">
                    <a:lumMod val="60000"/>
                    <a:lumOff val="40000"/>
                  </a:schemeClr>
                </a:solidFill>
              </a:rPr>
              <a:t>)</a:t>
            </a:r>
          </a:p>
          <a:p>
            <a:pPr lvl="1"/>
            <a:r>
              <a:rPr lang="el-GR" dirty="0">
                <a:solidFill>
                  <a:schemeClr val="accent5">
                    <a:lumMod val="60000"/>
                    <a:lumOff val="40000"/>
                  </a:schemeClr>
                </a:solidFill>
              </a:rPr>
              <a:t>τους μηχανισμούς δράσης (</a:t>
            </a:r>
            <a:r>
              <a:rPr lang="el-GR" dirty="0" err="1">
                <a:solidFill>
                  <a:schemeClr val="accent5">
                    <a:lumMod val="60000"/>
                    <a:lumOff val="40000"/>
                  </a:schemeClr>
                </a:solidFill>
              </a:rPr>
              <a:t>Actuators</a:t>
            </a:r>
            <a:r>
              <a:rPr lang="el-GR" dirty="0">
                <a:solidFill>
                  <a:schemeClr val="accent5">
                    <a:lumMod val="60000"/>
                    <a:lumOff val="40000"/>
                  </a:schemeClr>
                </a:solidFill>
              </a:rPr>
              <a:t>)</a:t>
            </a:r>
          </a:p>
          <a:p>
            <a:pPr lvl="1"/>
            <a:r>
              <a:rPr lang="el-GR" dirty="0">
                <a:solidFill>
                  <a:schemeClr val="accent5">
                    <a:lumMod val="60000"/>
                    <a:lumOff val="40000"/>
                  </a:schemeClr>
                </a:solidFill>
              </a:rPr>
              <a:t>τους αισθητήρες του πράκτορα (</a:t>
            </a:r>
            <a:r>
              <a:rPr lang="el-GR" dirty="0" err="1">
                <a:solidFill>
                  <a:schemeClr val="accent5">
                    <a:lumMod val="60000"/>
                    <a:lumOff val="40000"/>
                  </a:schemeClr>
                </a:solidFill>
              </a:rPr>
              <a:t>Sensors</a:t>
            </a:r>
            <a:r>
              <a:rPr lang="el-GR" dirty="0">
                <a:solidFill>
                  <a:schemeClr val="accent5">
                    <a:lumMod val="60000"/>
                    <a:lumOff val="40000"/>
                  </a:schemeClr>
                </a:solidFill>
              </a:rPr>
              <a:t>)</a:t>
            </a:r>
            <a:endParaRPr lang="en-US" dirty="0">
              <a:solidFill>
                <a:schemeClr val="accent5">
                  <a:lumMod val="60000"/>
                  <a:lumOff val="40000"/>
                </a:schemeClr>
              </a:solidFill>
            </a:endParaRPr>
          </a:p>
        </p:txBody>
      </p:sp>
      <p:sp>
        <p:nvSpPr>
          <p:cNvPr id="5" name="TextBox 4">
            <a:extLst>
              <a:ext uri="{FF2B5EF4-FFF2-40B4-BE49-F238E27FC236}">
                <a16:creationId xmlns:a16="http://schemas.microsoft.com/office/drawing/2014/main" id="{29917E8A-4E2D-2F84-645F-9635882AB621}"/>
              </a:ext>
            </a:extLst>
          </p:cNvPr>
          <p:cNvSpPr txBox="1"/>
          <p:nvPr/>
        </p:nvSpPr>
        <p:spPr>
          <a:xfrm>
            <a:off x="8050907" y="3733730"/>
            <a:ext cx="2670756" cy="1015663"/>
          </a:xfrm>
          <a:prstGeom prst="rect">
            <a:avLst/>
          </a:prstGeom>
          <a:noFill/>
        </p:spPr>
        <p:txBody>
          <a:bodyPr wrap="square">
            <a:spAutoFit/>
          </a:bodyPr>
          <a:lstStyle/>
          <a:p>
            <a:r>
              <a:rPr lang="el-GR" sz="6000" dirty="0">
                <a:solidFill>
                  <a:srgbClr val="FFFF00"/>
                </a:solidFill>
                <a:effectLst>
                  <a:outerShdw blurRad="38100" dist="38100" dir="2700000" algn="tl">
                    <a:srgbClr val="000000">
                      <a:alpha val="43137"/>
                    </a:srgbClr>
                  </a:outerShdw>
                </a:effectLst>
              </a:rPr>
              <a:t>PEAS</a:t>
            </a:r>
          </a:p>
        </p:txBody>
      </p:sp>
    </p:spTree>
    <p:extLst>
      <p:ext uri="{BB962C8B-B14F-4D97-AF65-F5344CB8AC3E}">
        <p14:creationId xmlns:p14="http://schemas.microsoft.com/office/powerpoint/2010/main" val="81712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0D938A-0407-0F09-C797-3F947A10BD75}"/>
              </a:ext>
            </a:extLst>
          </p:cNvPr>
          <p:cNvSpPr>
            <a:spLocks noGrp="1"/>
          </p:cNvSpPr>
          <p:nvPr>
            <p:ph type="title"/>
          </p:nvPr>
        </p:nvSpPr>
        <p:spPr/>
        <p:txBody>
          <a:bodyPr>
            <a:normAutofit fontScale="90000"/>
          </a:bodyPr>
          <a:lstStyle/>
          <a:p>
            <a:r>
              <a:rPr lang="el-GR" dirty="0"/>
              <a:t>Παράδειγμα περιβάλλοντος εργασίας για αυτόματο οδηγό ταξί</a:t>
            </a:r>
            <a:endParaRPr lang="en-US" dirty="0"/>
          </a:p>
        </p:txBody>
      </p:sp>
      <p:pic>
        <p:nvPicPr>
          <p:cNvPr id="5" name="Εικόνα 4">
            <a:extLst>
              <a:ext uri="{FF2B5EF4-FFF2-40B4-BE49-F238E27FC236}">
                <a16:creationId xmlns:a16="http://schemas.microsoft.com/office/drawing/2014/main" id="{E4DDADF3-3BE2-3024-266D-DC1326A9F9A3}"/>
              </a:ext>
            </a:extLst>
          </p:cNvPr>
          <p:cNvPicPr>
            <a:picLocks noChangeAspect="1"/>
          </p:cNvPicPr>
          <p:nvPr/>
        </p:nvPicPr>
        <p:blipFill rotWithShape="1">
          <a:blip r:embed="rId2"/>
          <a:srcRect l="8672" t="21602" r="9453" b="17378"/>
          <a:stretch/>
        </p:blipFill>
        <p:spPr>
          <a:xfrm>
            <a:off x="1104899" y="1924050"/>
            <a:ext cx="9982201" cy="3990976"/>
          </a:xfrm>
          <a:prstGeom prst="rect">
            <a:avLst/>
          </a:prstGeom>
        </p:spPr>
      </p:pic>
    </p:spTree>
    <p:extLst>
      <p:ext uri="{BB962C8B-B14F-4D97-AF65-F5344CB8AC3E}">
        <p14:creationId xmlns:p14="http://schemas.microsoft.com/office/powerpoint/2010/main" val="8878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EBEF0-A63F-AE5C-6CD6-8F3790DFBA0E}"/>
              </a:ext>
            </a:extLst>
          </p:cNvPr>
          <p:cNvSpPr>
            <a:spLocks noGrp="1"/>
          </p:cNvSpPr>
          <p:nvPr>
            <p:ph type="title"/>
          </p:nvPr>
        </p:nvSpPr>
        <p:spPr>
          <a:xfrm>
            <a:off x="200025" y="336550"/>
            <a:ext cx="4400550" cy="3692525"/>
          </a:xfrm>
        </p:spPr>
        <p:txBody>
          <a:bodyPr/>
          <a:lstStyle/>
          <a:p>
            <a:r>
              <a:rPr lang="el-GR" dirty="0"/>
              <a:t>Μερικά ακόμα παραδείγματα</a:t>
            </a:r>
            <a:endParaRPr lang="en-US" dirty="0"/>
          </a:p>
        </p:txBody>
      </p:sp>
      <p:pic>
        <p:nvPicPr>
          <p:cNvPr id="5" name="Εικόνα 4">
            <a:extLst>
              <a:ext uri="{FF2B5EF4-FFF2-40B4-BE49-F238E27FC236}">
                <a16:creationId xmlns:a16="http://schemas.microsoft.com/office/drawing/2014/main" id="{FE19B64E-235C-3CC4-41CA-4B99B7E8E715}"/>
              </a:ext>
            </a:extLst>
          </p:cNvPr>
          <p:cNvPicPr>
            <a:picLocks noChangeAspect="1"/>
          </p:cNvPicPr>
          <p:nvPr/>
        </p:nvPicPr>
        <p:blipFill rotWithShape="1">
          <a:blip r:embed="rId2"/>
          <a:srcRect l="13203" t="8888" r="36718" b="9931"/>
          <a:stretch/>
        </p:blipFill>
        <p:spPr>
          <a:xfrm>
            <a:off x="4791074" y="180975"/>
            <a:ext cx="6448426" cy="5880039"/>
          </a:xfrm>
          <a:prstGeom prst="rect">
            <a:avLst/>
          </a:prstGeom>
        </p:spPr>
      </p:pic>
    </p:spTree>
    <p:extLst>
      <p:ext uri="{BB962C8B-B14F-4D97-AF65-F5344CB8AC3E}">
        <p14:creationId xmlns:p14="http://schemas.microsoft.com/office/powerpoint/2010/main" val="339371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6BE04-3438-A255-1D18-338E213E5513}"/>
              </a:ext>
            </a:extLst>
          </p:cNvPr>
          <p:cNvSpPr>
            <a:spLocks noGrp="1"/>
          </p:cNvSpPr>
          <p:nvPr>
            <p:ph type="title"/>
          </p:nvPr>
        </p:nvSpPr>
        <p:spPr/>
        <p:txBody>
          <a:bodyPr>
            <a:normAutofit fontScale="90000"/>
          </a:bodyPr>
          <a:lstStyle/>
          <a:p>
            <a:r>
              <a:rPr lang="el-GR" dirty="0"/>
              <a:t>Ιδιότητες των περιβαλλόντων εργασιών (1/2)</a:t>
            </a:r>
            <a:endParaRPr lang="en-US" dirty="0"/>
          </a:p>
        </p:txBody>
      </p:sp>
      <p:sp>
        <p:nvSpPr>
          <p:cNvPr id="3" name="Θέση περιεχομένου 2">
            <a:extLst>
              <a:ext uri="{FF2B5EF4-FFF2-40B4-BE49-F238E27FC236}">
                <a16:creationId xmlns:a16="http://schemas.microsoft.com/office/drawing/2014/main" id="{47C36DAF-4843-3DA1-EC66-81AAFBA62708}"/>
              </a:ext>
            </a:extLst>
          </p:cNvPr>
          <p:cNvSpPr>
            <a:spLocks noGrp="1"/>
          </p:cNvSpPr>
          <p:nvPr>
            <p:ph idx="1"/>
          </p:nvPr>
        </p:nvSpPr>
        <p:spPr/>
        <p:txBody>
          <a:bodyPr>
            <a:normAutofit fontScale="92500"/>
          </a:bodyPr>
          <a:lstStyle/>
          <a:p>
            <a:pPr>
              <a:lnSpc>
                <a:spcPct val="120000"/>
              </a:lnSpc>
            </a:pPr>
            <a:r>
              <a:rPr lang="el-GR" sz="2400" b="1" dirty="0">
                <a:solidFill>
                  <a:schemeClr val="accent5">
                    <a:lumMod val="60000"/>
                    <a:lumOff val="40000"/>
                  </a:schemeClr>
                </a:solidFill>
              </a:rPr>
              <a:t>Πλήρως παρατηρήσιμο </a:t>
            </a:r>
            <a:r>
              <a:rPr lang="el-GR" sz="2400" dirty="0"/>
              <a:t>(</a:t>
            </a:r>
            <a:r>
              <a:rPr lang="el-GR" sz="2400" dirty="0" err="1"/>
              <a:t>fully</a:t>
            </a:r>
            <a:r>
              <a:rPr lang="el-GR" sz="2400" dirty="0"/>
              <a:t> </a:t>
            </a:r>
            <a:r>
              <a:rPr lang="el-GR" sz="2400" dirty="0" err="1"/>
              <a:t>observable</a:t>
            </a:r>
            <a:r>
              <a:rPr lang="el-GR" sz="2400" dirty="0"/>
              <a:t>) ή μερικώς παρατηρήσιμο (</a:t>
            </a:r>
            <a:r>
              <a:rPr lang="el-GR" sz="2400" dirty="0" err="1"/>
              <a:t>partially</a:t>
            </a:r>
            <a:r>
              <a:rPr lang="el-GR" sz="2400" dirty="0"/>
              <a:t> </a:t>
            </a:r>
            <a:r>
              <a:rPr lang="el-GR" sz="2400" dirty="0" err="1"/>
              <a:t>observable</a:t>
            </a:r>
            <a:r>
              <a:rPr lang="el-GR" sz="2400" dirty="0"/>
              <a:t>)</a:t>
            </a:r>
          </a:p>
          <a:p>
            <a:pPr lvl="1">
              <a:lnSpc>
                <a:spcPct val="120000"/>
              </a:lnSpc>
            </a:pPr>
            <a:r>
              <a:rPr lang="el-GR" sz="1800" dirty="0"/>
              <a:t>Ειδική περίπτωση: Μη παρατηρήσιμο</a:t>
            </a:r>
          </a:p>
          <a:p>
            <a:pPr>
              <a:lnSpc>
                <a:spcPct val="120000"/>
              </a:lnSpc>
            </a:pPr>
            <a:r>
              <a:rPr lang="el-GR" sz="2400" b="1" dirty="0" err="1">
                <a:solidFill>
                  <a:schemeClr val="accent5">
                    <a:lumMod val="60000"/>
                    <a:lumOff val="40000"/>
                  </a:schemeClr>
                </a:solidFill>
              </a:rPr>
              <a:t>Μονοπρακτορικό</a:t>
            </a:r>
            <a:r>
              <a:rPr lang="el-GR" sz="2400" b="1" dirty="0">
                <a:solidFill>
                  <a:schemeClr val="accent5">
                    <a:lumMod val="60000"/>
                    <a:lumOff val="40000"/>
                  </a:schemeClr>
                </a:solidFill>
              </a:rPr>
              <a:t> </a:t>
            </a:r>
            <a:r>
              <a:rPr lang="el-GR" sz="2400" dirty="0"/>
              <a:t>(</a:t>
            </a:r>
            <a:r>
              <a:rPr lang="el-GR" sz="2400" dirty="0" err="1"/>
              <a:t>single-agent</a:t>
            </a:r>
            <a:r>
              <a:rPr lang="el-GR" sz="2400" dirty="0"/>
              <a:t>) ή </a:t>
            </a:r>
            <a:r>
              <a:rPr lang="el-GR" sz="2400" b="1" dirty="0" err="1">
                <a:solidFill>
                  <a:schemeClr val="accent5">
                    <a:lumMod val="60000"/>
                    <a:lumOff val="40000"/>
                  </a:schemeClr>
                </a:solidFill>
              </a:rPr>
              <a:t>πολυπρακτορικό</a:t>
            </a:r>
            <a:r>
              <a:rPr lang="el-GR" sz="2400" dirty="0"/>
              <a:t> (</a:t>
            </a:r>
            <a:r>
              <a:rPr lang="el-GR" sz="2400" dirty="0" err="1"/>
              <a:t>multiagent</a:t>
            </a:r>
            <a:r>
              <a:rPr lang="el-GR" sz="2400" dirty="0"/>
              <a:t>)</a:t>
            </a:r>
          </a:p>
          <a:p>
            <a:pPr>
              <a:lnSpc>
                <a:spcPct val="120000"/>
              </a:lnSpc>
            </a:pPr>
            <a:r>
              <a:rPr lang="el-GR" sz="2400" b="1" dirty="0">
                <a:solidFill>
                  <a:schemeClr val="accent5">
                    <a:lumMod val="60000"/>
                    <a:lumOff val="40000"/>
                  </a:schemeClr>
                </a:solidFill>
              </a:rPr>
              <a:t>Ανταγωνιστικό</a:t>
            </a:r>
            <a:r>
              <a:rPr lang="el-GR" sz="2400" dirty="0"/>
              <a:t> (</a:t>
            </a:r>
            <a:r>
              <a:rPr lang="el-GR" sz="2400" dirty="0" err="1"/>
              <a:t>competitive</a:t>
            </a:r>
            <a:r>
              <a:rPr lang="el-GR" sz="2400" dirty="0"/>
              <a:t>) ή </a:t>
            </a:r>
            <a:r>
              <a:rPr lang="el-GR" sz="2400" b="1" dirty="0">
                <a:solidFill>
                  <a:schemeClr val="accent5">
                    <a:lumMod val="60000"/>
                    <a:lumOff val="40000"/>
                  </a:schemeClr>
                </a:solidFill>
              </a:rPr>
              <a:t>συνεργατικό</a:t>
            </a:r>
            <a:r>
              <a:rPr lang="el-GR" sz="2400" dirty="0"/>
              <a:t> (</a:t>
            </a:r>
            <a:r>
              <a:rPr lang="el-GR" sz="2400" dirty="0" err="1"/>
              <a:t>cooperative</a:t>
            </a:r>
            <a:r>
              <a:rPr lang="el-GR" sz="2400" dirty="0"/>
              <a:t>)</a:t>
            </a:r>
          </a:p>
          <a:p>
            <a:pPr lvl="1">
              <a:lnSpc>
                <a:spcPct val="120000"/>
              </a:lnSpc>
            </a:pPr>
            <a:r>
              <a:rPr lang="el-GR" sz="1800" dirty="0"/>
              <a:t>Στα </a:t>
            </a:r>
            <a:r>
              <a:rPr lang="el-GR" sz="1800" dirty="0" err="1"/>
              <a:t>πολυπρακτορικά</a:t>
            </a:r>
            <a:r>
              <a:rPr lang="el-GR" sz="1800" dirty="0"/>
              <a:t> περιβάλλοντα, η επικοινωνία συχνά αναδεικνύεται σε ορθολογική συμπεριφορά</a:t>
            </a:r>
          </a:p>
          <a:p>
            <a:pPr lvl="1">
              <a:lnSpc>
                <a:spcPct val="120000"/>
              </a:lnSpc>
            </a:pPr>
            <a:r>
              <a:rPr lang="el-GR" sz="1800" dirty="0"/>
              <a:t>Σε κάποια ανταγωνιστικά περιβάλλοντα, η τυχαιοποιημένη συμπεριφορά είναι ορθολογική επειδή αποφεύγει τις παγίδες της </a:t>
            </a:r>
            <a:r>
              <a:rPr lang="el-GR" sz="1800" dirty="0" err="1"/>
              <a:t>προβλεψιμότητας</a:t>
            </a:r>
            <a:r>
              <a:rPr lang="el-GR" sz="1800" dirty="0"/>
              <a:t>.</a:t>
            </a:r>
          </a:p>
          <a:p>
            <a:pPr>
              <a:lnSpc>
                <a:spcPct val="120000"/>
              </a:lnSpc>
            </a:pPr>
            <a:r>
              <a:rPr lang="el-GR" sz="2400" b="1" dirty="0">
                <a:solidFill>
                  <a:schemeClr val="accent5">
                    <a:lumMod val="60000"/>
                    <a:lumOff val="40000"/>
                  </a:schemeClr>
                </a:solidFill>
              </a:rPr>
              <a:t>Αιτιοκρατικό</a:t>
            </a:r>
            <a:r>
              <a:rPr lang="el-GR" sz="2400" dirty="0"/>
              <a:t> (</a:t>
            </a:r>
            <a:r>
              <a:rPr lang="el-GR" sz="2400" dirty="0" err="1"/>
              <a:t>deterministic</a:t>
            </a:r>
            <a:r>
              <a:rPr lang="el-GR" sz="2400" dirty="0"/>
              <a:t>) ή </a:t>
            </a:r>
            <a:r>
              <a:rPr lang="el-GR" sz="2400" b="1" dirty="0">
                <a:solidFill>
                  <a:schemeClr val="accent5">
                    <a:lumMod val="60000"/>
                    <a:lumOff val="40000"/>
                  </a:schemeClr>
                </a:solidFill>
              </a:rPr>
              <a:t>μη αιτιοκρατικό </a:t>
            </a:r>
            <a:r>
              <a:rPr lang="el-GR" sz="2400" dirty="0"/>
              <a:t>(</a:t>
            </a:r>
            <a:r>
              <a:rPr lang="el-GR" sz="2400" dirty="0" err="1"/>
              <a:t>nondeterministic</a:t>
            </a:r>
            <a:r>
              <a:rPr lang="el-GR" sz="2400" dirty="0"/>
              <a:t>)</a:t>
            </a:r>
          </a:p>
          <a:p>
            <a:pPr lvl="1">
              <a:lnSpc>
                <a:spcPct val="120000"/>
              </a:lnSpc>
            </a:pPr>
            <a:r>
              <a:rPr lang="el-GR" sz="1800" dirty="0"/>
              <a:t>Διάκριση μεταξύ «στοχαστικού» και «μη αιτιοκρατικού». Το στοχαστικό απαιτεί </a:t>
            </a:r>
            <a:r>
              <a:rPr lang="el-GR" sz="1800" dirty="0" err="1"/>
              <a:t>πιθανοτικά</a:t>
            </a:r>
            <a:r>
              <a:rPr lang="el-GR" sz="1800" dirty="0"/>
              <a:t> μοντέλα</a:t>
            </a:r>
            <a:endParaRPr lang="en-US" sz="1800" dirty="0"/>
          </a:p>
        </p:txBody>
      </p:sp>
    </p:spTree>
    <p:extLst>
      <p:ext uri="{BB962C8B-B14F-4D97-AF65-F5344CB8AC3E}">
        <p14:creationId xmlns:p14="http://schemas.microsoft.com/office/powerpoint/2010/main" val="399352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5E3D5-D246-9374-E780-F40A4F5046C6}"/>
              </a:ext>
            </a:extLst>
          </p:cNvPr>
          <p:cNvSpPr>
            <a:spLocks noGrp="1"/>
          </p:cNvSpPr>
          <p:nvPr>
            <p:ph type="title"/>
          </p:nvPr>
        </p:nvSpPr>
        <p:spPr/>
        <p:txBody>
          <a:bodyPr>
            <a:normAutofit fontScale="90000"/>
          </a:bodyPr>
          <a:lstStyle/>
          <a:p>
            <a:r>
              <a:rPr lang="el-GR" dirty="0"/>
              <a:t>Ιδιότητες των περιβαλλόντων εργασιών (2/2)</a:t>
            </a:r>
            <a:endParaRPr lang="en-US" dirty="0"/>
          </a:p>
        </p:txBody>
      </p:sp>
      <p:sp>
        <p:nvSpPr>
          <p:cNvPr id="3" name="Θέση περιεχομένου 2">
            <a:extLst>
              <a:ext uri="{FF2B5EF4-FFF2-40B4-BE49-F238E27FC236}">
                <a16:creationId xmlns:a16="http://schemas.microsoft.com/office/drawing/2014/main" id="{326FF77F-9B85-E38C-B8F4-0C611B63D40A}"/>
              </a:ext>
            </a:extLst>
          </p:cNvPr>
          <p:cNvSpPr>
            <a:spLocks noGrp="1"/>
          </p:cNvSpPr>
          <p:nvPr>
            <p:ph idx="1"/>
          </p:nvPr>
        </p:nvSpPr>
        <p:spPr/>
        <p:txBody>
          <a:bodyPr>
            <a:normAutofit fontScale="85000" lnSpcReduction="10000"/>
          </a:bodyPr>
          <a:lstStyle/>
          <a:p>
            <a:r>
              <a:rPr lang="el-GR" b="1" dirty="0">
                <a:solidFill>
                  <a:schemeClr val="accent5">
                    <a:lumMod val="60000"/>
                    <a:lumOff val="40000"/>
                  </a:schemeClr>
                </a:solidFill>
              </a:rPr>
              <a:t>Επεισοδιακό</a:t>
            </a:r>
            <a:r>
              <a:rPr lang="el-GR" dirty="0"/>
              <a:t> (</a:t>
            </a:r>
            <a:r>
              <a:rPr lang="el-GR" dirty="0" err="1"/>
              <a:t>episodic</a:t>
            </a:r>
            <a:r>
              <a:rPr lang="el-GR" dirty="0"/>
              <a:t>) ή </a:t>
            </a:r>
            <a:r>
              <a:rPr lang="el-GR" b="1" dirty="0" err="1">
                <a:solidFill>
                  <a:schemeClr val="accent5">
                    <a:lumMod val="60000"/>
                    <a:lumOff val="40000"/>
                  </a:schemeClr>
                </a:solidFill>
              </a:rPr>
              <a:t>ακολουθιακό</a:t>
            </a:r>
            <a:r>
              <a:rPr lang="el-GR" dirty="0"/>
              <a:t> (</a:t>
            </a:r>
            <a:r>
              <a:rPr lang="el-GR" dirty="0" err="1"/>
              <a:t>sequential</a:t>
            </a:r>
            <a:r>
              <a:rPr lang="el-GR" dirty="0"/>
              <a:t>)</a:t>
            </a:r>
          </a:p>
          <a:p>
            <a:r>
              <a:rPr lang="el-GR" b="1" dirty="0">
                <a:solidFill>
                  <a:schemeClr val="accent5">
                    <a:lumMod val="60000"/>
                    <a:lumOff val="40000"/>
                  </a:schemeClr>
                </a:solidFill>
              </a:rPr>
              <a:t>Στατικό</a:t>
            </a:r>
            <a:r>
              <a:rPr lang="el-GR" dirty="0"/>
              <a:t> (</a:t>
            </a:r>
            <a:r>
              <a:rPr lang="el-GR" dirty="0" err="1"/>
              <a:t>static</a:t>
            </a:r>
            <a:r>
              <a:rPr lang="el-GR" dirty="0"/>
              <a:t>) ή </a:t>
            </a:r>
            <a:r>
              <a:rPr lang="el-GR" b="1" dirty="0">
                <a:solidFill>
                  <a:schemeClr val="accent5">
                    <a:lumMod val="60000"/>
                    <a:lumOff val="40000"/>
                  </a:schemeClr>
                </a:solidFill>
              </a:rPr>
              <a:t>δυναμικό</a:t>
            </a:r>
            <a:r>
              <a:rPr lang="el-GR" dirty="0"/>
              <a:t> (</a:t>
            </a:r>
            <a:r>
              <a:rPr lang="el-GR" dirty="0" err="1"/>
              <a:t>dynamic</a:t>
            </a:r>
            <a:r>
              <a:rPr lang="el-GR" dirty="0"/>
              <a:t>)</a:t>
            </a:r>
          </a:p>
          <a:p>
            <a:pPr lvl="1"/>
            <a:r>
              <a:rPr lang="el-GR" dirty="0" err="1">
                <a:solidFill>
                  <a:schemeClr val="accent5">
                    <a:lumMod val="60000"/>
                    <a:lumOff val="40000"/>
                  </a:schemeClr>
                </a:solidFill>
              </a:rPr>
              <a:t>Ημιδυναμικό</a:t>
            </a:r>
            <a:r>
              <a:rPr lang="el-GR" dirty="0">
                <a:solidFill>
                  <a:schemeClr val="accent5">
                    <a:lumMod val="60000"/>
                    <a:lumOff val="40000"/>
                  </a:schemeClr>
                </a:solidFill>
              </a:rPr>
              <a:t> (</a:t>
            </a:r>
            <a:r>
              <a:rPr lang="el-GR" dirty="0" err="1">
                <a:solidFill>
                  <a:schemeClr val="accent5">
                    <a:lumMod val="60000"/>
                    <a:lumOff val="40000"/>
                  </a:schemeClr>
                </a:solidFill>
              </a:rPr>
              <a:t>semidynamic</a:t>
            </a:r>
            <a:r>
              <a:rPr lang="el-GR" dirty="0">
                <a:solidFill>
                  <a:schemeClr val="accent5">
                    <a:lumMod val="60000"/>
                    <a:lumOff val="40000"/>
                  </a:schemeClr>
                </a:solidFill>
              </a:rPr>
              <a:t>): Το περιβάλλον δεν αλλάζει με το πέρασμα του χρόνου, όμως αλλάζει η βαθμολογία της απόδοσης του πράκτορα - εξαρτάται από το χρόνο επίτευξης των στόχων του</a:t>
            </a:r>
            <a:r>
              <a:rPr lang="el-GR" dirty="0"/>
              <a:t>.</a:t>
            </a:r>
          </a:p>
          <a:p>
            <a:r>
              <a:rPr lang="el-GR" b="1" dirty="0">
                <a:solidFill>
                  <a:schemeClr val="accent5">
                    <a:lumMod val="60000"/>
                    <a:lumOff val="40000"/>
                  </a:schemeClr>
                </a:solidFill>
              </a:rPr>
              <a:t>Διακριτό</a:t>
            </a:r>
            <a:r>
              <a:rPr lang="el-GR" dirty="0"/>
              <a:t> (</a:t>
            </a:r>
            <a:r>
              <a:rPr lang="el-GR" dirty="0" err="1"/>
              <a:t>discrete</a:t>
            </a:r>
            <a:r>
              <a:rPr lang="el-GR" dirty="0"/>
              <a:t>) ή </a:t>
            </a:r>
            <a:r>
              <a:rPr lang="el-GR" b="1" dirty="0">
                <a:solidFill>
                  <a:schemeClr val="accent5">
                    <a:lumMod val="60000"/>
                    <a:lumOff val="40000"/>
                  </a:schemeClr>
                </a:solidFill>
              </a:rPr>
              <a:t>συνεχές</a:t>
            </a:r>
            <a:r>
              <a:rPr lang="el-GR" dirty="0"/>
              <a:t> (</a:t>
            </a:r>
            <a:r>
              <a:rPr lang="el-GR" dirty="0" err="1"/>
              <a:t>continuous</a:t>
            </a:r>
            <a:r>
              <a:rPr lang="el-GR" dirty="0"/>
              <a:t>)</a:t>
            </a:r>
          </a:p>
          <a:p>
            <a:r>
              <a:rPr lang="el-GR" b="1" dirty="0">
                <a:solidFill>
                  <a:schemeClr val="accent5">
                    <a:lumMod val="60000"/>
                    <a:lumOff val="40000"/>
                  </a:schemeClr>
                </a:solidFill>
              </a:rPr>
              <a:t>Γνωστό</a:t>
            </a:r>
            <a:r>
              <a:rPr lang="el-GR" dirty="0"/>
              <a:t> (</a:t>
            </a:r>
            <a:r>
              <a:rPr lang="el-GR" dirty="0" err="1"/>
              <a:t>known</a:t>
            </a:r>
            <a:r>
              <a:rPr lang="el-GR" dirty="0"/>
              <a:t>) ή </a:t>
            </a:r>
            <a:r>
              <a:rPr lang="el-GR" b="1" dirty="0">
                <a:solidFill>
                  <a:schemeClr val="accent5">
                    <a:lumMod val="60000"/>
                    <a:lumOff val="40000"/>
                  </a:schemeClr>
                </a:solidFill>
              </a:rPr>
              <a:t>άγνωστο</a:t>
            </a:r>
            <a:r>
              <a:rPr lang="el-GR" dirty="0"/>
              <a:t> (</a:t>
            </a:r>
            <a:r>
              <a:rPr lang="el-GR" dirty="0" err="1"/>
              <a:t>unknown</a:t>
            </a:r>
            <a:r>
              <a:rPr lang="el-GR" dirty="0"/>
              <a:t>) </a:t>
            </a:r>
          </a:p>
          <a:p>
            <a:pPr lvl="1"/>
            <a:r>
              <a:rPr lang="el-GR" dirty="0"/>
              <a:t>Αυτή η διάκριση δεν αναφέρεται στο ίδιο το περιβάλλον αλλά στην κατάσταση γνώσης του πράκτορα (ή του σχεδιαστή) σχετικά με τους «νόμους της φυσικής» του περιβάλλοντος.</a:t>
            </a:r>
          </a:p>
          <a:p>
            <a:pPr lvl="1"/>
            <a:r>
              <a:rPr lang="el-GR" dirty="0"/>
              <a:t>Ένα μερικώς παρατηρήσιμο περιβάλλον μπορεί να είναι γνωστό, π.χ. χαρτοπαίγνια.</a:t>
            </a:r>
          </a:p>
          <a:p>
            <a:pPr lvl="1"/>
            <a:r>
              <a:rPr lang="el-GR" dirty="0"/>
              <a:t>Ένα άγνωστο περιβάλλον μπορεί να είναι πλήρως παρατηρήσιμο!</a:t>
            </a:r>
            <a:endParaRPr lang="en-US" dirty="0"/>
          </a:p>
        </p:txBody>
      </p:sp>
    </p:spTree>
    <p:extLst>
      <p:ext uri="{BB962C8B-B14F-4D97-AF65-F5344CB8AC3E}">
        <p14:creationId xmlns:p14="http://schemas.microsoft.com/office/powerpoint/2010/main" val="2528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6D082D-CE50-B2FE-22BC-D39491497A92}"/>
              </a:ext>
            </a:extLst>
          </p:cNvPr>
          <p:cNvSpPr>
            <a:spLocks noGrp="1"/>
          </p:cNvSpPr>
          <p:nvPr>
            <p:ph type="title"/>
          </p:nvPr>
        </p:nvSpPr>
        <p:spPr/>
        <p:txBody>
          <a:bodyPr>
            <a:noAutofit/>
          </a:bodyPr>
          <a:lstStyle/>
          <a:p>
            <a:r>
              <a:rPr lang="el-GR" sz="4400" dirty="0"/>
              <a:t>Παραδείγματα διαφόρων περιβαλλόντων εργασιών</a:t>
            </a:r>
            <a:endParaRPr lang="en-US" sz="4400" dirty="0"/>
          </a:p>
        </p:txBody>
      </p:sp>
      <p:pic>
        <p:nvPicPr>
          <p:cNvPr id="5" name="Εικόνα 4">
            <a:extLst>
              <a:ext uri="{FF2B5EF4-FFF2-40B4-BE49-F238E27FC236}">
                <a16:creationId xmlns:a16="http://schemas.microsoft.com/office/drawing/2014/main" id="{FDCAAA68-D137-8B87-66C9-5564BBE9EAEC}"/>
              </a:ext>
            </a:extLst>
          </p:cNvPr>
          <p:cNvPicPr>
            <a:picLocks noChangeAspect="1"/>
          </p:cNvPicPr>
          <p:nvPr/>
        </p:nvPicPr>
        <p:blipFill rotWithShape="1">
          <a:blip r:embed="rId2"/>
          <a:srcRect l="12188" t="31389" r="11953" b="22222"/>
          <a:stretch/>
        </p:blipFill>
        <p:spPr>
          <a:xfrm>
            <a:off x="838200" y="2047874"/>
            <a:ext cx="10494867" cy="3609975"/>
          </a:xfrm>
          <a:prstGeom prst="rect">
            <a:avLst/>
          </a:prstGeom>
        </p:spPr>
      </p:pic>
    </p:spTree>
    <p:extLst>
      <p:ext uri="{BB962C8B-B14F-4D97-AF65-F5344CB8AC3E}">
        <p14:creationId xmlns:p14="http://schemas.microsoft.com/office/powerpoint/2010/main" val="40497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εχνητή Νοημοσύνη (4η έκδοση) image 0">
            <a:extLst>
              <a:ext uri="{FF2B5EF4-FFF2-40B4-BE49-F238E27FC236}">
                <a16:creationId xmlns:a16="http://schemas.microsoft.com/office/drawing/2014/main" id="{0EAF9FDD-C9FE-368B-049E-E8E41A83F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7" r="13928"/>
          <a:stretch/>
        </p:blipFill>
        <p:spPr bwMode="auto">
          <a:xfrm>
            <a:off x="304799" y="228600"/>
            <a:ext cx="3838575"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7DF021-345B-1F1E-1432-684B47C5F35F}"/>
              </a:ext>
            </a:extLst>
          </p:cNvPr>
          <p:cNvSpPr txBox="1"/>
          <p:nvPr/>
        </p:nvSpPr>
        <p:spPr>
          <a:xfrm>
            <a:off x="4396876" y="521680"/>
            <a:ext cx="3027656" cy="2308324"/>
          </a:xfrm>
          <a:prstGeom prst="rect">
            <a:avLst/>
          </a:prstGeom>
          <a:noFill/>
        </p:spPr>
        <p:txBody>
          <a:bodyPr wrap="square">
            <a:spAutoFit/>
          </a:bodyPr>
          <a:lstStyle/>
          <a:p>
            <a:pPr algn="ctr"/>
            <a:r>
              <a:rPr lang="en-US" dirty="0">
                <a:hlinkClick r:id="rId3"/>
              </a:rPr>
              <a:t>https://aima.cs.berkeley.edu/</a:t>
            </a:r>
            <a:endParaRPr lang="el-GR" dirty="0"/>
          </a:p>
          <a:p>
            <a:pPr algn="ctr"/>
            <a:endParaRPr lang="el-GR" dirty="0"/>
          </a:p>
          <a:p>
            <a:pPr algn="ctr"/>
            <a:r>
              <a:rPr lang="el-GR" dirty="0"/>
              <a:t>Η παρουσίαση βασίζεται στο βιβλίο των</a:t>
            </a:r>
            <a:r>
              <a:rPr lang="en-US" dirty="0"/>
              <a:t> Stuart Russell &amp; Peter Norvig, </a:t>
            </a:r>
            <a:br>
              <a:rPr lang="el-GR" dirty="0"/>
            </a:br>
            <a:r>
              <a:rPr lang="el-GR" b="1" dirty="0"/>
              <a:t>Τεχνητή Νοημοσύνη – Μια σύγχρονη προσέγγιση</a:t>
            </a:r>
            <a:r>
              <a:rPr lang="el-GR" dirty="0"/>
              <a:t>, 4</a:t>
            </a:r>
            <a:r>
              <a:rPr lang="el-GR" baseline="30000" dirty="0"/>
              <a:t>η</a:t>
            </a:r>
            <a:r>
              <a:rPr lang="el-GR" dirty="0"/>
              <a:t> αμερικανική έκδοση</a:t>
            </a:r>
            <a:endParaRPr lang="en-US" dirty="0"/>
          </a:p>
        </p:txBody>
      </p:sp>
      <p:pic>
        <p:nvPicPr>
          <p:cNvPr id="1028" name="Picture 4" descr="Artificial Intelligence: A Modern Approach, 4th US ed.">
            <a:extLst>
              <a:ext uri="{FF2B5EF4-FFF2-40B4-BE49-F238E27FC236}">
                <a16:creationId xmlns:a16="http://schemas.microsoft.com/office/drawing/2014/main" id="{4F749D5F-33EB-FD9E-85FD-972776C0F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8034" y="228601"/>
            <a:ext cx="4209167" cy="533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6D00A647-FFB8-FBF3-FD76-6A7D253BD0D7}"/>
              </a:ext>
            </a:extLst>
          </p:cNvPr>
          <p:cNvSpPr>
            <a:spLocks noGrp="1"/>
          </p:cNvSpPr>
          <p:nvPr>
            <p:ph type="ctrTitle"/>
          </p:nvPr>
        </p:nvSpPr>
        <p:spPr>
          <a:xfrm>
            <a:off x="1524000" y="4333400"/>
            <a:ext cx="9144000" cy="1641490"/>
          </a:xfrm>
        </p:spPr>
        <p:txBody>
          <a:bodyPr>
            <a:normAutofit/>
          </a:bodyPr>
          <a:lstStyle/>
          <a:p>
            <a:pPr algn="ctr"/>
            <a:r>
              <a:rPr lang="el-GR" sz="7200" dirty="0"/>
              <a:t>Η δομή των πρακτόρων</a:t>
            </a:r>
            <a:endParaRPr lang="en-US" sz="7200" dirty="0"/>
          </a:p>
        </p:txBody>
      </p:sp>
      <p:pic>
        <p:nvPicPr>
          <p:cNvPr id="7170" name="Picture 2" descr="Artificial Intelligence Agents Argue to Enhance the Speed of Materials  Discovery | Department of Energy">
            <a:extLst>
              <a:ext uri="{FF2B5EF4-FFF2-40B4-BE49-F238E27FC236}">
                <a16:creationId xmlns:a16="http://schemas.microsoft.com/office/drawing/2014/main" id="{A7AC9B13-49A1-66D2-B8D2-6DA492BEA7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84" b="1369"/>
          <a:stretch/>
        </p:blipFill>
        <p:spPr bwMode="auto">
          <a:xfrm>
            <a:off x="3329179" y="0"/>
            <a:ext cx="5533642"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523ACE-55BC-F9CA-588F-E10F79BCFE20}"/>
              </a:ext>
            </a:extLst>
          </p:cNvPr>
          <p:cNvSpPr>
            <a:spLocks noGrp="1"/>
          </p:cNvSpPr>
          <p:nvPr>
            <p:ph type="title"/>
          </p:nvPr>
        </p:nvSpPr>
        <p:spPr/>
        <p:txBody>
          <a:bodyPr>
            <a:normAutofit/>
          </a:bodyPr>
          <a:lstStyle/>
          <a:p>
            <a:r>
              <a:rPr lang="el-GR" dirty="0"/>
              <a:t>Σχεδιασμός πρακτόρων</a:t>
            </a:r>
            <a:endParaRPr lang="en-US" dirty="0"/>
          </a:p>
        </p:txBody>
      </p:sp>
      <p:sp>
        <p:nvSpPr>
          <p:cNvPr id="3" name="Θέση περιεχομένου 2">
            <a:extLst>
              <a:ext uri="{FF2B5EF4-FFF2-40B4-BE49-F238E27FC236}">
                <a16:creationId xmlns:a16="http://schemas.microsoft.com/office/drawing/2014/main" id="{8959271B-7C0C-7578-6A59-94F6E138BE16}"/>
              </a:ext>
            </a:extLst>
          </p:cNvPr>
          <p:cNvSpPr>
            <a:spLocks noGrp="1"/>
          </p:cNvSpPr>
          <p:nvPr>
            <p:ph idx="1"/>
          </p:nvPr>
        </p:nvSpPr>
        <p:spPr/>
        <p:txBody>
          <a:bodyPr>
            <a:normAutofit fontScale="85000" lnSpcReduction="20000"/>
          </a:bodyPr>
          <a:lstStyle/>
          <a:p>
            <a:r>
              <a:rPr lang="el-GR" dirty="0"/>
              <a:t>Η ΤΝ στοχεύει στο σχεδιασμό ενός προγράμματος πράκτορα το οποίο υλοποιεί τη συνάρτηση πράκτορα – την αντιστοίχιση των αντιλήψεων σε ενέργειες.</a:t>
            </a:r>
          </a:p>
          <a:p>
            <a:r>
              <a:rPr lang="el-GR" dirty="0"/>
              <a:t>Το πρόγραμμα θα εκτελείται σε ένα είδος υπολογιστικής συσκευής με αισθητήρες και μηχανισμούς δράσης την οποία ονομάζουμε αρχιτεκτονική του πράκτορα:</a:t>
            </a:r>
          </a:p>
          <a:p>
            <a:pPr marL="0" indent="0">
              <a:buNone/>
            </a:pPr>
            <a:endParaRPr lang="el-GR" dirty="0"/>
          </a:p>
          <a:p>
            <a:pPr marL="0" indent="0" algn="ctr">
              <a:buNone/>
            </a:pPr>
            <a:r>
              <a:rPr lang="el-GR" i="1" dirty="0">
                <a:solidFill>
                  <a:schemeClr val="accent6">
                    <a:lumMod val="60000"/>
                    <a:lumOff val="40000"/>
                  </a:schemeClr>
                </a:solidFill>
              </a:rPr>
              <a:t>πράκτορας = αρχιτεκτονική + πρόγραμμα</a:t>
            </a:r>
          </a:p>
          <a:p>
            <a:pPr marL="0" indent="0">
              <a:buNone/>
            </a:pPr>
            <a:endParaRPr lang="el-GR" i="1" dirty="0">
              <a:solidFill>
                <a:schemeClr val="accent6">
                  <a:lumMod val="60000"/>
                  <a:lumOff val="40000"/>
                </a:schemeClr>
              </a:solidFill>
            </a:endParaRPr>
          </a:p>
          <a:p>
            <a:r>
              <a:rPr lang="el-GR" dirty="0">
                <a:solidFill>
                  <a:schemeClr val="tx1"/>
                </a:solidFill>
              </a:rPr>
              <a:t>Η κύρια πρόκληση για την ΤΝ είναι να βρεθεί ο τρόπος να γράφονται προγράμματα τα οποία παράγουν ορθολογική συμπεριφορά από ένα επαρκώς μικρό πρόγραμμα και όχι από έναν αχανή πίνακα.</a:t>
            </a:r>
          </a:p>
        </p:txBody>
      </p:sp>
    </p:spTree>
    <p:extLst>
      <p:ext uri="{BB962C8B-B14F-4D97-AF65-F5344CB8AC3E}">
        <p14:creationId xmlns:p14="http://schemas.microsoft.com/office/powerpoint/2010/main" val="141067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A79B2D29-3D17-DBFC-C4C7-B877FC9A46AB}"/>
              </a:ext>
            </a:extLst>
          </p:cNvPr>
          <p:cNvPicPr>
            <a:picLocks noChangeAspect="1"/>
          </p:cNvPicPr>
          <p:nvPr/>
        </p:nvPicPr>
        <p:blipFill rotWithShape="1">
          <a:blip r:embed="rId2"/>
          <a:srcRect l="8203" t="27572" r="33750" b="26408"/>
          <a:stretch/>
        </p:blipFill>
        <p:spPr>
          <a:xfrm>
            <a:off x="349840" y="312964"/>
            <a:ext cx="7077076" cy="3009900"/>
          </a:xfrm>
          <a:prstGeom prst="rect">
            <a:avLst/>
          </a:prstGeom>
        </p:spPr>
      </p:pic>
      <p:pic>
        <p:nvPicPr>
          <p:cNvPr id="6" name="Εικόνα 5">
            <a:extLst>
              <a:ext uri="{FF2B5EF4-FFF2-40B4-BE49-F238E27FC236}">
                <a16:creationId xmlns:a16="http://schemas.microsoft.com/office/drawing/2014/main" id="{890F40CF-B99C-1D54-37DF-DF79D200C7B4}"/>
              </a:ext>
            </a:extLst>
          </p:cNvPr>
          <p:cNvPicPr>
            <a:picLocks noChangeAspect="1"/>
          </p:cNvPicPr>
          <p:nvPr/>
        </p:nvPicPr>
        <p:blipFill rotWithShape="1">
          <a:blip r:embed="rId3"/>
          <a:srcRect l="20000" t="38894" r="31484" b="45385"/>
          <a:stretch/>
        </p:blipFill>
        <p:spPr>
          <a:xfrm>
            <a:off x="4301762" y="3931409"/>
            <a:ext cx="5915025" cy="1038226"/>
          </a:xfrm>
          <a:prstGeom prst="rect">
            <a:avLst/>
          </a:prstGeom>
        </p:spPr>
      </p:pic>
      <p:pic>
        <p:nvPicPr>
          <p:cNvPr id="1026" name="Picture 2" descr="Reject icon Royalty Free Vector Image - VectorStock">
            <a:extLst>
              <a:ext uri="{FF2B5EF4-FFF2-40B4-BE49-F238E27FC236}">
                <a16:creationId xmlns:a16="http://schemas.microsoft.com/office/drawing/2014/main" id="{D0493A92-861D-B9E4-00A4-160E9CA8367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195"/>
          <a:stretch/>
        </p:blipFill>
        <p:spPr bwMode="auto">
          <a:xfrm>
            <a:off x="6883400" y="0"/>
            <a:ext cx="1241697" cy="1231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rove icon graphic design template Royalty Free Vector">
            <a:extLst>
              <a:ext uri="{FF2B5EF4-FFF2-40B4-BE49-F238E27FC236}">
                <a16:creationId xmlns:a16="http://schemas.microsoft.com/office/drawing/2014/main" id="{B77EA185-84F1-4CF6-FB2D-47D92B1804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50" t="22515" r="24350" b="30000"/>
          <a:stretch/>
        </p:blipFill>
        <p:spPr bwMode="auto">
          <a:xfrm>
            <a:off x="9596574" y="4339056"/>
            <a:ext cx="871130" cy="87084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5CB4B0-89DF-9F17-06F2-E6D102E6FE2D}"/>
              </a:ext>
            </a:extLst>
          </p:cNvPr>
          <p:cNvSpPr txBox="1"/>
          <p:nvPr/>
        </p:nvSpPr>
        <p:spPr>
          <a:xfrm>
            <a:off x="7820297" y="1654629"/>
            <a:ext cx="4021863" cy="646331"/>
          </a:xfrm>
          <a:prstGeom prst="rect">
            <a:avLst/>
          </a:prstGeom>
          <a:noFill/>
        </p:spPr>
        <p:txBody>
          <a:bodyPr wrap="square" rtlCol="0">
            <a:spAutoFit/>
          </a:bodyPr>
          <a:lstStyle/>
          <a:p>
            <a:r>
              <a:rPr lang="el-GR" dirty="0"/>
              <a:t>Πίνακας αντιστοίχισης αντιλήψεων – ενεργειών πράκτορα</a:t>
            </a:r>
            <a:endParaRPr lang="en-US" dirty="0"/>
          </a:p>
        </p:txBody>
      </p:sp>
      <p:sp>
        <p:nvSpPr>
          <p:cNvPr id="8" name="TextBox 7">
            <a:extLst>
              <a:ext uri="{FF2B5EF4-FFF2-40B4-BE49-F238E27FC236}">
                <a16:creationId xmlns:a16="http://schemas.microsoft.com/office/drawing/2014/main" id="{572BB9FC-D24C-4137-2507-FC07D891E847}"/>
              </a:ext>
            </a:extLst>
          </p:cNvPr>
          <p:cNvSpPr txBox="1"/>
          <p:nvPr/>
        </p:nvSpPr>
        <p:spPr>
          <a:xfrm>
            <a:off x="193086" y="4120273"/>
            <a:ext cx="4021863" cy="646331"/>
          </a:xfrm>
          <a:prstGeom prst="rect">
            <a:avLst/>
          </a:prstGeom>
          <a:noFill/>
        </p:spPr>
        <p:txBody>
          <a:bodyPr wrap="square" rtlCol="0">
            <a:spAutoFit/>
          </a:bodyPr>
          <a:lstStyle/>
          <a:p>
            <a:pPr algn="r"/>
            <a:r>
              <a:rPr lang="el-GR" dirty="0"/>
              <a:t>Πρόγραμμα απλού </a:t>
            </a:r>
            <a:br>
              <a:rPr lang="el-GR" dirty="0"/>
            </a:br>
            <a:r>
              <a:rPr lang="el-GR" dirty="0"/>
              <a:t>αντανακλαστικού πράκτορα</a:t>
            </a:r>
            <a:endParaRPr lang="en-US" dirty="0"/>
          </a:p>
        </p:txBody>
      </p:sp>
    </p:spTree>
    <p:extLst>
      <p:ext uri="{BB962C8B-B14F-4D97-AF65-F5344CB8AC3E}">
        <p14:creationId xmlns:p14="http://schemas.microsoft.com/office/powerpoint/2010/main" val="26181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C5EA2A-4266-DA22-9413-2B7B12F82F3F}"/>
              </a:ext>
            </a:extLst>
          </p:cNvPr>
          <p:cNvSpPr>
            <a:spLocks noGrp="1"/>
          </p:cNvSpPr>
          <p:nvPr>
            <p:ph type="title"/>
          </p:nvPr>
        </p:nvSpPr>
        <p:spPr/>
        <p:txBody>
          <a:bodyPr>
            <a:normAutofit fontScale="90000"/>
          </a:bodyPr>
          <a:lstStyle/>
          <a:p>
            <a:r>
              <a:rPr lang="el-GR" dirty="0"/>
              <a:t>Βασικά είδη προγραμμάτων πρακτόρων</a:t>
            </a:r>
            <a:endParaRPr lang="en-US" dirty="0"/>
          </a:p>
        </p:txBody>
      </p:sp>
      <p:sp>
        <p:nvSpPr>
          <p:cNvPr id="3" name="Θέση περιεχομένου 2">
            <a:extLst>
              <a:ext uri="{FF2B5EF4-FFF2-40B4-BE49-F238E27FC236}">
                <a16:creationId xmlns:a16="http://schemas.microsoft.com/office/drawing/2014/main" id="{8EFFDE2D-8EBD-3613-AF3C-79539FAA17FC}"/>
              </a:ext>
            </a:extLst>
          </p:cNvPr>
          <p:cNvSpPr>
            <a:spLocks noGrp="1"/>
          </p:cNvSpPr>
          <p:nvPr>
            <p:ph idx="1"/>
          </p:nvPr>
        </p:nvSpPr>
        <p:spPr>
          <a:xfrm>
            <a:off x="1120000" y="2116183"/>
            <a:ext cx="10233800" cy="4060780"/>
          </a:xfrm>
        </p:spPr>
        <p:txBody>
          <a:bodyPr/>
          <a:lstStyle/>
          <a:p>
            <a:pPr marL="514350" indent="-514350">
              <a:buFont typeface="+mj-lt"/>
              <a:buAutoNum type="arabicPeriod"/>
            </a:pPr>
            <a:r>
              <a:rPr lang="el-GR" dirty="0"/>
              <a:t>Απλοί αντανακλαστικοί πράκτορες</a:t>
            </a:r>
          </a:p>
          <a:p>
            <a:pPr marL="514350" indent="-514350">
              <a:buFont typeface="+mj-lt"/>
              <a:buAutoNum type="arabicPeriod"/>
            </a:pPr>
            <a:r>
              <a:rPr lang="el-GR" dirty="0"/>
              <a:t>Αντανακλαστικοί πράκτορες βασισμένοι σε μοντέλο</a:t>
            </a:r>
          </a:p>
          <a:p>
            <a:pPr marL="514350" indent="-514350">
              <a:buFont typeface="+mj-lt"/>
              <a:buAutoNum type="arabicPeriod"/>
            </a:pPr>
            <a:r>
              <a:rPr lang="el-GR" dirty="0"/>
              <a:t>Πράκτορες βασισμένοι σε στόχο</a:t>
            </a:r>
          </a:p>
          <a:p>
            <a:pPr marL="514350" indent="-514350">
              <a:buFont typeface="+mj-lt"/>
              <a:buAutoNum type="arabicPeriod"/>
            </a:pPr>
            <a:r>
              <a:rPr lang="el-GR" dirty="0"/>
              <a:t>Πράκτορες βασισμένοι στη χρησιμότητα</a:t>
            </a:r>
          </a:p>
          <a:p>
            <a:pPr marL="514350" indent="-514350">
              <a:buFont typeface="+mj-lt"/>
              <a:buAutoNum type="arabicPeriod"/>
            </a:pPr>
            <a:r>
              <a:rPr lang="el-GR" dirty="0"/>
              <a:t>Πράκτορας που μαθαίνει</a:t>
            </a:r>
          </a:p>
          <a:p>
            <a:pPr marL="0" indent="0">
              <a:buNone/>
            </a:pPr>
            <a:endParaRPr lang="el-GR" dirty="0"/>
          </a:p>
          <a:p>
            <a:pPr marL="0" indent="0">
              <a:buNone/>
            </a:pPr>
            <a:r>
              <a:rPr lang="el-GR" dirty="0"/>
              <a:t>Στους τύπους αυτούς βασίζονται σχεδόν όλα τα ευφυή συστήματα.</a:t>
            </a:r>
            <a:endParaRPr lang="en-US" dirty="0"/>
          </a:p>
        </p:txBody>
      </p:sp>
    </p:spTree>
    <p:extLst>
      <p:ext uri="{BB962C8B-B14F-4D97-AF65-F5344CB8AC3E}">
        <p14:creationId xmlns:p14="http://schemas.microsoft.com/office/powerpoint/2010/main" val="345610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29B329-8048-9286-4769-04C7BA367008}"/>
              </a:ext>
            </a:extLst>
          </p:cNvPr>
          <p:cNvSpPr>
            <a:spLocks noGrp="1"/>
          </p:cNvSpPr>
          <p:nvPr>
            <p:ph type="title"/>
          </p:nvPr>
        </p:nvSpPr>
        <p:spPr/>
        <p:txBody>
          <a:bodyPr/>
          <a:lstStyle/>
          <a:p>
            <a:r>
              <a:rPr lang="el-GR" dirty="0"/>
              <a:t>Απλός αντανακλαστικός πράκτορας</a:t>
            </a:r>
            <a:endParaRPr lang="en-US" dirty="0"/>
          </a:p>
        </p:txBody>
      </p:sp>
      <p:sp>
        <p:nvSpPr>
          <p:cNvPr id="3" name="Θέση περιεχομένου 2">
            <a:extLst>
              <a:ext uri="{FF2B5EF4-FFF2-40B4-BE49-F238E27FC236}">
                <a16:creationId xmlns:a16="http://schemas.microsoft.com/office/drawing/2014/main" id="{7D276DDB-B42E-DBD9-503C-0068B8831A5B}"/>
              </a:ext>
            </a:extLst>
          </p:cNvPr>
          <p:cNvSpPr>
            <a:spLocks noGrp="1"/>
          </p:cNvSpPr>
          <p:nvPr>
            <p:ph idx="1"/>
          </p:nvPr>
        </p:nvSpPr>
        <p:spPr/>
        <p:txBody>
          <a:bodyPr>
            <a:normAutofit lnSpcReduction="10000"/>
          </a:bodyPr>
          <a:lstStyle/>
          <a:p>
            <a:r>
              <a:rPr lang="el-GR" dirty="0"/>
              <a:t>Ενεργεί με βάση έναν κανόνα που η συνθήκη του συμφωνεί με την τρέχουσα κατάσταση, όπως αυτή ορίζεται από την αντίληψη.</a:t>
            </a:r>
          </a:p>
          <a:p>
            <a:r>
              <a:rPr lang="el-GR" dirty="0"/>
              <a:t>Αγνοούν το υπόλοιπο ιστορικό αντιλήψεων.</a:t>
            </a:r>
          </a:p>
          <a:p>
            <a:r>
              <a:rPr lang="el-GR" b="1" dirty="0"/>
              <a:t>Κανόνες συνθήκης-ενέργειας</a:t>
            </a:r>
            <a:r>
              <a:rPr lang="el-GR" dirty="0"/>
              <a:t>: </a:t>
            </a:r>
            <a:r>
              <a:rPr lang="en-US" i="1" dirty="0">
                <a:solidFill>
                  <a:schemeClr val="accent6">
                    <a:lumMod val="60000"/>
                    <a:lumOff val="40000"/>
                  </a:schemeClr>
                </a:solidFill>
              </a:rPr>
              <a:t>if </a:t>
            </a:r>
            <a:r>
              <a:rPr lang="el-GR" i="1" dirty="0">
                <a:solidFill>
                  <a:schemeClr val="accent6">
                    <a:lumMod val="60000"/>
                    <a:lumOff val="40000"/>
                  </a:schemeClr>
                </a:solidFill>
              </a:rPr>
              <a:t>συνθήκη </a:t>
            </a:r>
            <a:r>
              <a:rPr lang="en-US" i="1" dirty="0">
                <a:solidFill>
                  <a:schemeClr val="accent6">
                    <a:lumMod val="60000"/>
                    <a:lumOff val="40000"/>
                  </a:schemeClr>
                </a:solidFill>
              </a:rPr>
              <a:t>then </a:t>
            </a:r>
            <a:r>
              <a:rPr lang="el-GR" i="1" dirty="0">
                <a:solidFill>
                  <a:schemeClr val="accent6">
                    <a:lumMod val="60000"/>
                    <a:lumOff val="40000"/>
                  </a:schemeClr>
                </a:solidFill>
              </a:rPr>
              <a:t>ενέργεια</a:t>
            </a:r>
          </a:p>
          <a:p>
            <a:r>
              <a:rPr lang="el-GR" dirty="0"/>
              <a:t>Η ευφυΐα αυτών των πρακτόρων είναι περιορισμένη – λειτουργούν σωστά μόνο αν το περιβάλλον είναι πλήρως παρατηρήσιμο.</a:t>
            </a:r>
          </a:p>
          <a:p>
            <a:r>
              <a:rPr lang="el-GR" b="1" dirty="0" err="1">
                <a:solidFill>
                  <a:schemeClr val="accent6">
                    <a:lumMod val="60000"/>
                    <a:lumOff val="40000"/>
                  </a:schemeClr>
                </a:solidFill>
              </a:rPr>
              <a:t>Τυχαιοποίηση</a:t>
            </a:r>
            <a:r>
              <a:rPr lang="el-GR" b="1" dirty="0">
                <a:solidFill>
                  <a:schemeClr val="accent6">
                    <a:lumMod val="60000"/>
                    <a:lumOff val="40000"/>
                  </a:schemeClr>
                </a:solidFill>
              </a:rPr>
              <a:t> ενεργειών</a:t>
            </a:r>
            <a:r>
              <a:rPr lang="el-GR" dirty="0"/>
              <a:t>: βοηθά για έξοδο από ατέρμονες βρόχους.</a:t>
            </a:r>
            <a:endParaRPr lang="en-US" dirty="0"/>
          </a:p>
        </p:txBody>
      </p:sp>
    </p:spTree>
    <p:extLst>
      <p:ext uri="{BB962C8B-B14F-4D97-AF65-F5344CB8AC3E}">
        <p14:creationId xmlns:p14="http://schemas.microsoft.com/office/powerpoint/2010/main" val="17675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8E09E4-6EED-0909-2621-E9A6231FABA6}"/>
              </a:ext>
            </a:extLst>
          </p:cNvPr>
          <p:cNvSpPr>
            <a:spLocks noGrp="1"/>
          </p:cNvSpPr>
          <p:nvPr>
            <p:ph type="title"/>
          </p:nvPr>
        </p:nvSpPr>
        <p:spPr/>
        <p:txBody>
          <a:bodyPr/>
          <a:lstStyle/>
          <a:p>
            <a:r>
              <a:rPr lang="el-GR" dirty="0"/>
              <a:t>Απλός αντανακλαστικός πράκτορας</a:t>
            </a:r>
            <a:endParaRPr lang="en-US" dirty="0"/>
          </a:p>
        </p:txBody>
      </p:sp>
      <p:pic>
        <p:nvPicPr>
          <p:cNvPr id="5" name="Εικόνα 4">
            <a:extLst>
              <a:ext uri="{FF2B5EF4-FFF2-40B4-BE49-F238E27FC236}">
                <a16:creationId xmlns:a16="http://schemas.microsoft.com/office/drawing/2014/main" id="{5533384C-2C35-DE52-3C72-225513F1B8FC}"/>
              </a:ext>
            </a:extLst>
          </p:cNvPr>
          <p:cNvPicPr>
            <a:picLocks noChangeAspect="1"/>
          </p:cNvPicPr>
          <p:nvPr/>
        </p:nvPicPr>
        <p:blipFill rotWithShape="1">
          <a:blip r:embed="rId2"/>
          <a:srcRect l="16953" t="25825" r="33672" b="15631"/>
          <a:stretch/>
        </p:blipFill>
        <p:spPr>
          <a:xfrm>
            <a:off x="3086099" y="1828800"/>
            <a:ext cx="6019801" cy="3829050"/>
          </a:xfrm>
          <a:prstGeom prst="rect">
            <a:avLst/>
          </a:prstGeom>
        </p:spPr>
      </p:pic>
    </p:spTree>
    <p:extLst>
      <p:ext uri="{BB962C8B-B14F-4D97-AF65-F5344CB8AC3E}">
        <p14:creationId xmlns:p14="http://schemas.microsoft.com/office/powerpoint/2010/main" val="155662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Πολυμέσα1">
            <a:hlinkClick r:id="" action="ppaction://media"/>
            <a:extLst>
              <a:ext uri="{FF2B5EF4-FFF2-40B4-BE49-F238E27FC236}">
                <a16:creationId xmlns:a16="http://schemas.microsoft.com/office/drawing/2014/main" id="{9A69A8F4-D691-16FB-6058-C474B4C51CF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1143000"/>
            <a:ext cx="8077200" cy="4572000"/>
          </a:xfrm>
          <a:prstGeom prst="rect">
            <a:avLst/>
          </a:prstGeom>
        </p:spPr>
      </p:pic>
      <p:pic>
        <p:nvPicPr>
          <p:cNvPr id="7" name="Picture 4" descr="Approve icon graphic design template Royalty Free Vector">
            <a:extLst>
              <a:ext uri="{FF2B5EF4-FFF2-40B4-BE49-F238E27FC236}">
                <a16:creationId xmlns:a16="http://schemas.microsoft.com/office/drawing/2014/main" id="{B501A549-CBE8-C741-F4EA-8FB9E986D5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50" t="22515" r="24350" b="30000"/>
          <a:stretch/>
        </p:blipFill>
        <p:spPr bwMode="auto">
          <a:xfrm>
            <a:off x="10788650" y="471906"/>
            <a:ext cx="871130" cy="87084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ject icon Royalty Free Vector Image - VectorStock">
            <a:extLst>
              <a:ext uri="{FF2B5EF4-FFF2-40B4-BE49-F238E27FC236}">
                <a16:creationId xmlns:a16="http://schemas.microsoft.com/office/drawing/2014/main" id="{E4B11D76-8DE3-2172-EC15-4DD9C540DFF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195"/>
          <a:stretch/>
        </p:blipFill>
        <p:spPr bwMode="auto">
          <a:xfrm>
            <a:off x="10569575" y="361950"/>
            <a:ext cx="1241697" cy="1231142"/>
          </a:xfrm>
          <a:prstGeom prst="rect">
            <a:avLst/>
          </a:prstGeom>
          <a:noFill/>
          <a:extLst>
            <a:ext uri="{909E8E84-426E-40DD-AFC4-6F175D3DCCD1}">
              <a14:hiddenFill xmlns:a14="http://schemas.microsoft.com/office/drawing/2010/main">
                <a:solidFill>
                  <a:srgbClr val="FFFFFF"/>
                </a:solidFill>
              </a14:hiddenFill>
            </a:ext>
          </a:extLst>
        </p:spPr>
      </p:pic>
      <p:pic>
        <p:nvPicPr>
          <p:cNvPr id="5" name="Πολυμέσα2">
            <a:hlinkClick r:id="" action="ppaction://media"/>
            <a:extLst>
              <a:ext uri="{FF2B5EF4-FFF2-40B4-BE49-F238E27FC236}">
                <a16:creationId xmlns:a16="http://schemas.microsoft.com/office/drawing/2014/main" id="{0DC0A9B7-F6CC-6A27-6F77-F9891745897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57400" y="558800"/>
            <a:ext cx="8077200" cy="4572000"/>
          </a:xfrm>
          <a:prstGeom prst="rect">
            <a:avLst/>
          </a:prstGeom>
        </p:spPr>
      </p:pic>
    </p:spTree>
    <p:extLst>
      <p:ext uri="{BB962C8B-B14F-4D97-AF65-F5344CB8AC3E}">
        <p14:creationId xmlns:p14="http://schemas.microsoft.com/office/powerpoint/2010/main" val="39550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9C5D2-0157-DCD5-B6BF-06E9C0A9A72C}"/>
              </a:ext>
            </a:extLst>
          </p:cNvPr>
          <p:cNvSpPr>
            <a:spLocks noGrp="1"/>
          </p:cNvSpPr>
          <p:nvPr>
            <p:ph type="title"/>
          </p:nvPr>
        </p:nvSpPr>
        <p:spPr/>
        <p:txBody>
          <a:bodyPr>
            <a:normAutofit fontScale="90000"/>
          </a:bodyPr>
          <a:lstStyle/>
          <a:p>
            <a:r>
              <a:rPr lang="el-GR" dirty="0"/>
              <a:t>Αντανακλαστικός πράκτορας βασισμένος σε μοντέλο</a:t>
            </a:r>
            <a:endParaRPr lang="en-US" dirty="0"/>
          </a:p>
        </p:txBody>
      </p:sp>
      <p:sp>
        <p:nvSpPr>
          <p:cNvPr id="3" name="Θέση περιεχομένου 2">
            <a:extLst>
              <a:ext uri="{FF2B5EF4-FFF2-40B4-BE49-F238E27FC236}">
                <a16:creationId xmlns:a16="http://schemas.microsoft.com/office/drawing/2014/main" id="{A295695E-930F-58F5-FA8F-AC53BFC074BC}"/>
              </a:ext>
            </a:extLst>
          </p:cNvPr>
          <p:cNvSpPr>
            <a:spLocks noGrp="1"/>
          </p:cNvSpPr>
          <p:nvPr>
            <p:ph idx="1"/>
          </p:nvPr>
        </p:nvSpPr>
        <p:spPr/>
        <p:txBody>
          <a:bodyPr>
            <a:normAutofit fontScale="77500" lnSpcReduction="20000"/>
          </a:bodyPr>
          <a:lstStyle/>
          <a:p>
            <a:r>
              <a:rPr lang="el-GR" dirty="0"/>
              <a:t>Εφαρμογή του αντανακλαστικού πράκτορα σε μερικώς παρατηρήσιμα περιβάλλοντα</a:t>
            </a:r>
          </a:p>
          <a:p>
            <a:r>
              <a:rPr lang="el-GR" dirty="0"/>
              <a:t>Ο πράκτορας τηρεί κάποιο είδος εσωτερικής κατάστασης (</a:t>
            </a:r>
            <a:r>
              <a:rPr lang="el-GR" dirty="0" err="1"/>
              <a:t>internal</a:t>
            </a:r>
            <a:r>
              <a:rPr lang="el-GR" dirty="0"/>
              <a:t> </a:t>
            </a:r>
            <a:r>
              <a:rPr lang="el-GR" dirty="0" err="1"/>
              <a:t>state</a:t>
            </a:r>
            <a:r>
              <a:rPr lang="el-GR" dirty="0"/>
              <a:t>), η οποία εξαρτάται από το ιστορικό των αντιλήψεων και μέσω αυτής αντανακλά τουλάχιστον μερικές από τις μη παρατηρήσιμες απόψεις της τρέχουσας κατάστασης.</a:t>
            </a:r>
          </a:p>
          <a:p>
            <a:r>
              <a:rPr lang="el-GR" b="1" dirty="0">
                <a:solidFill>
                  <a:srgbClr val="FFFF00"/>
                </a:solidFill>
              </a:rPr>
              <a:t>Μοντέλο μετάβασης </a:t>
            </a:r>
            <a:r>
              <a:rPr lang="el-GR" dirty="0"/>
              <a:t>(</a:t>
            </a:r>
            <a:r>
              <a:rPr lang="el-GR" dirty="0" err="1"/>
              <a:t>transition</a:t>
            </a:r>
            <a:r>
              <a:rPr lang="el-GR" dirty="0"/>
              <a:t> </a:t>
            </a:r>
            <a:r>
              <a:rPr lang="el-GR" dirty="0" err="1"/>
              <a:t>model</a:t>
            </a:r>
            <a:r>
              <a:rPr lang="el-GR" dirty="0"/>
              <a:t>)</a:t>
            </a:r>
          </a:p>
          <a:p>
            <a:pPr lvl="1">
              <a:buFont typeface="Wingdings" panose="05000000000000000000" pitchFamily="2" charset="2"/>
              <a:buChar char="§"/>
            </a:pPr>
            <a:r>
              <a:rPr lang="el-GR" dirty="0"/>
              <a:t>Επιδράσεις των ενεργειών του πράκτορα</a:t>
            </a:r>
          </a:p>
          <a:p>
            <a:pPr lvl="1">
              <a:buFont typeface="Wingdings" panose="05000000000000000000" pitchFamily="2" charset="2"/>
              <a:buChar char="§"/>
            </a:pPr>
            <a:r>
              <a:rPr lang="el-GR" dirty="0"/>
              <a:t>Εξέλιξη του κόσμου ανεξάρτητα από τον πράκτορα</a:t>
            </a:r>
          </a:p>
          <a:p>
            <a:r>
              <a:rPr lang="el-GR" b="1" dirty="0">
                <a:solidFill>
                  <a:srgbClr val="FFFF00"/>
                </a:solidFill>
              </a:rPr>
              <a:t>Μοντέλο αισθητήρα</a:t>
            </a:r>
            <a:r>
              <a:rPr lang="el-GR" dirty="0"/>
              <a:t>: Τι πληροφορίες μας δίνουν οι παρατηρήσεις για την τρέχουσα κατάσταση του κόσμου.</a:t>
            </a:r>
          </a:p>
          <a:p>
            <a:r>
              <a:rPr lang="el-GR" dirty="0"/>
              <a:t>Οι κανόνες συνθήκης-ενέργειας εφαρμόζονται στο ενημερωμένο μοντέλο του κόσμου.</a:t>
            </a:r>
            <a:endParaRPr lang="en-US" dirty="0"/>
          </a:p>
        </p:txBody>
      </p:sp>
    </p:spTree>
    <p:extLst>
      <p:ext uri="{BB962C8B-B14F-4D97-AF65-F5344CB8AC3E}">
        <p14:creationId xmlns:p14="http://schemas.microsoft.com/office/powerpoint/2010/main" val="29506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AD7089-3585-F125-33FF-38B1825A7B4E}"/>
              </a:ext>
            </a:extLst>
          </p:cNvPr>
          <p:cNvSpPr>
            <a:spLocks noGrp="1"/>
          </p:cNvSpPr>
          <p:nvPr>
            <p:ph type="title"/>
          </p:nvPr>
        </p:nvSpPr>
        <p:spPr/>
        <p:txBody>
          <a:bodyPr>
            <a:normAutofit fontScale="90000"/>
          </a:bodyPr>
          <a:lstStyle/>
          <a:p>
            <a:r>
              <a:rPr lang="el-GR" dirty="0"/>
              <a:t>Αντανακλαστικός πράκτορας βασισμένος σε μοντέλο</a:t>
            </a:r>
            <a:endParaRPr lang="en-US" dirty="0"/>
          </a:p>
        </p:txBody>
      </p:sp>
      <p:pic>
        <p:nvPicPr>
          <p:cNvPr id="5" name="Εικόνα 4">
            <a:extLst>
              <a:ext uri="{FF2B5EF4-FFF2-40B4-BE49-F238E27FC236}">
                <a16:creationId xmlns:a16="http://schemas.microsoft.com/office/drawing/2014/main" id="{4099CB87-24E7-8FA5-2D31-73B50E776C1F}"/>
              </a:ext>
            </a:extLst>
          </p:cNvPr>
          <p:cNvPicPr>
            <a:picLocks noChangeAspect="1"/>
          </p:cNvPicPr>
          <p:nvPr/>
        </p:nvPicPr>
        <p:blipFill rotWithShape="1">
          <a:blip r:embed="rId2"/>
          <a:srcRect l="17265" t="23423" r="31328" b="14757"/>
          <a:stretch/>
        </p:blipFill>
        <p:spPr>
          <a:xfrm>
            <a:off x="2962274" y="1976438"/>
            <a:ext cx="6267451" cy="4043362"/>
          </a:xfrm>
          <a:prstGeom prst="rect">
            <a:avLst/>
          </a:prstGeom>
        </p:spPr>
      </p:pic>
    </p:spTree>
    <p:extLst>
      <p:ext uri="{BB962C8B-B14F-4D97-AF65-F5344CB8AC3E}">
        <p14:creationId xmlns:p14="http://schemas.microsoft.com/office/powerpoint/2010/main" val="356320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DD5A14B-DD36-C622-7687-B876040C0109}"/>
              </a:ext>
            </a:extLst>
          </p:cNvPr>
          <p:cNvSpPr>
            <a:spLocks noGrp="1"/>
          </p:cNvSpPr>
          <p:nvPr>
            <p:ph type="ctrTitle"/>
          </p:nvPr>
        </p:nvSpPr>
        <p:spPr>
          <a:xfrm>
            <a:off x="1524000" y="4289856"/>
            <a:ext cx="9144000" cy="1641490"/>
          </a:xfrm>
        </p:spPr>
        <p:txBody>
          <a:bodyPr>
            <a:normAutofit/>
          </a:bodyPr>
          <a:lstStyle/>
          <a:p>
            <a:pPr algn="ctr"/>
            <a:r>
              <a:rPr lang="el-GR" sz="3600" dirty="0"/>
              <a:t>Πράκτορες και περιβάλλοντα</a:t>
            </a:r>
            <a:endParaRPr lang="en-US" sz="3600" dirty="0"/>
          </a:p>
        </p:txBody>
      </p:sp>
      <p:pic>
        <p:nvPicPr>
          <p:cNvPr id="2050" name="Picture 2" descr="Section 02">
            <a:extLst>
              <a:ext uri="{FF2B5EF4-FFF2-40B4-BE49-F238E27FC236}">
                <a16:creationId xmlns:a16="http://schemas.microsoft.com/office/drawing/2014/main" id="{672026F2-6A2E-B123-E8EF-8A6BFBDF1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2" y="390525"/>
            <a:ext cx="673417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E1A16A-4219-5A1C-12E6-498BE560B6C4}"/>
              </a:ext>
            </a:extLst>
          </p:cNvPr>
          <p:cNvSpPr>
            <a:spLocks noGrp="1"/>
          </p:cNvSpPr>
          <p:nvPr>
            <p:ph type="title"/>
          </p:nvPr>
        </p:nvSpPr>
        <p:spPr/>
        <p:txBody>
          <a:bodyPr/>
          <a:lstStyle/>
          <a:p>
            <a:r>
              <a:rPr lang="el-GR" dirty="0"/>
              <a:t>Πράκτορας βασισμένος στο στόχο</a:t>
            </a:r>
            <a:endParaRPr lang="en-US" dirty="0"/>
          </a:p>
        </p:txBody>
      </p:sp>
      <p:sp>
        <p:nvSpPr>
          <p:cNvPr id="3" name="Θέση περιεχομένου 2">
            <a:extLst>
              <a:ext uri="{FF2B5EF4-FFF2-40B4-BE49-F238E27FC236}">
                <a16:creationId xmlns:a16="http://schemas.microsoft.com/office/drawing/2014/main" id="{F46F11E6-753D-9BC0-3674-CE989E03F0AC}"/>
              </a:ext>
            </a:extLst>
          </p:cNvPr>
          <p:cNvSpPr>
            <a:spLocks noGrp="1"/>
          </p:cNvSpPr>
          <p:nvPr>
            <p:ph idx="1"/>
          </p:nvPr>
        </p:nvSpPr>
        <p:spPr/>
        <p:txBody>
          <a:bodyPr>
            <a:normAutofit/>
          </a:bodyPr>
          <a:lstStyle/>
          <a:p>
            <a:r>
              <a:rPr lang="el-GR" dirty="0"/>
              <a:t>Ένας πράκτορας βασισμένος στο στόχο έχει τη δυνατότητα να δέχεται το στόχο που πρέπει να επιτύχει ως παράμετρο και αναλόγως να προσαρμόζει τη συμπεριφορά του.</a:t>
            </a:r>
          </a:p>
          <a:p>
            <a:r>
              <a:rPr lang="el-GR" dirty="0"/>
              <a:t>Το πρόγραμμα του πράκτορα δεν είναι απλό. Συνήθως απαιτεί αναζήτηση και σχεδιασμό.</a:t>
            </a:r>
          </a:p>
          <a:p>
            <a:pPr lvl="1"/>
            <a:r>
              <a:rPr lang="el-GR" dirty="0">
                <a:solidFill>
                  <a:schemeClr val="accent6">
                    <a:lumMod val="60000"/>
                    <a:lumOff val="40000"/>
                  </a:schemeClr>
                </a:solidFill>
              </a:rPr>
              <a:t>Π.χ., ο πράκτορας πρέπει να βρει μια ακολουθία ενεργειών (πλάνο) που πετυχαίνουν τον στόχο, να εκτελέσει την πρώτη ενέργεια, να ελέγξει αν αυτή πέτυχε, να ελέγξει αν η επόμενη ενέργεια εξακολουθεί να είναι εκτελέσιμη και να την εκτελέσει, ειδάλλως να αναπροσαρμόσει το πλάνο του.</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2675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4DE3FA-B720-7668-18B0-638E72EE84DA}"/>
              </a:ext>
            </a:extLst>
          </p:cNvPr>
          <p:cNvSpPr>
            <a:spLocks noGrp="1"/>
          </p:cNvSpPr>
          <p:nvPr>
            <p:ph type="title"/>
          </p:nvPr>
        </p:nvSpPr>
        <p:spPr/>
        <p:txBody>
          <a:bodyPr/>
          <a:lstStyle/>
          <a:p>
            <a:r>
              <a:rPr lang="el-GR" dirty="0"/>
              <a:t>Πράκτορας βασισμένος στον στόχο</a:t>
            </a:r>
            <a:endParaRPr lang="en-US" dirty="0"/>
          </a:p>
        </p:txBody>
      </p:sp>
      <p:pic>
        <p:nvPicPr>
          <p:cNvPr id="5" name="Εικόνα 4">
            <a:extLst>
              <a:ext uri="{FF2B5EF4-FFF2-40B4-BE49-F238E27FC236}">
                <a16:creationId xmlns:a16="http://schemas.microsoft.com/office/drawing/2014/main" id="{F4626261-2E38-012C-FBA6-B2A98D481CB5}"/>
              </a:ext>
            </a:extLst>
          </p:cNvPr>
          <p:cNvPicPr>
            <a:picLocks noChangeAspect="1"/>
          </p:cNvPicPr>
          <p:nvPr/>
        </p:nvPicPr>
        <p:blipFill rotWithShape="1">
          <a:blip r:embed="rId2"/>
          <a:srcRect l="17579" t="20291" r="25312" b="10971"/>
          <a:stretch/>
        </p:blipFill>
        <p:spPr>
          <a:xfrm>
            <a:off x="2614612" y="1590403"/>
            <a:ext cx="6962776" cy="4495800"/>
          </a:xfrm>
          <a:prstGeom prst="rect">
            <a:avLst/>
          </a:prstGeom>
        </p:spPr>
      </p:pic>
    </p:spTree>
    <p:extLst>
      <p:ext uri="{BB962C8B-B14F-4D97-AF65-F5344CB8AC3E}">
        <p14:creationId xmlns:p14="http://schemas.microsoft.com/office/powerpoint/2010/main" val="21748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Πολυμέσα3">
            <a:hlinkClick r:id="" action="ppaction://media"/>
            <a:extLst>
              <a:ext uri="{FF2B5EF4-FFF2-40B4-BE49-F238E27FC236}">
                <a16:creationId xmlns:a16="http://schemas.microsoft.com/office/drawing/2014/main" id="{D5F9546B-512E-DC20-8B62-E67A288FAAE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57400" y="760273"/>
            <a:ext cx="8077200" cy="4572000"/>
          </a:xfrm>
          <a:prstGeom prst="rect">
            <a:avLst/>
          </a:prstGeom>
        </p:spPr>
      </p:pic>
    </p:spTree>
    <p:extLst>
      <p:ext uri="{BB962C8B-B14F-4D97-AF65-F5344CB8AC3E}">
        <p14:creationId xmlns:p14="http://schemas.microsoft.com/office/powerpoint/2010/main" val="63834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3B576-C9BF-492B-F56D-22150A9A5996}"/>
              </a:ext>
            </a:extLst>
          </p:cNvPr>
          <p:cNvSpPr>
            <a:spLocks noGrp="1"/>
          </p:cNvSpPr>
          <p:nvPr>
            <p:ph type="title"/>
          </p:nvPr>
        </p:nvSpPr>
        <p:spPr/>
        <p:txBody>
          <a:bodyPr>
            <a:normAutofit fontScale="90000"/>
          </a:bodyPr>
          <a:lstStyle/>
          <a:p>
            <a:r>
              <a:rPr lang="el-GR" dirty="0"/>
              <a:t>Πράκτορας βασισμένος στη χρησιμότητα</a:t>
            </a:r>
            <a:endParaRPr lang="en-US" dirty="0"/>
          </a:p>
        </p:txBody>
      </p:sp>
      <p:sp>
        <p:nvSpPr>
          <p:cNvPr id="3" name="Θέση περιεχομένου 2">
            <a:extLst>
              <a:ext uri="{FF2B5EF4-FFF2-40B4-BE49-F238E27FC236}">
                <a16:creationId xmlns:a16="http://schemas.microsoft.com/office/drawing/2014/main" id="{A76A00A6-2D9A-C116-A784-2A6335F19A7E}"/>
              </a:ext>
            </a:extLst>
          </p:cNvPr>
          <p:cNvSpPr>
            <a:spLocks noGrp="1"/>
          </p:cNvSpPr>
          <p:nvPr>
            <p:ph idx="1"/>
          </p:nvPr>
        </p:nvSpPr>
        <p:spPr/>
        <p:txBody>
          <a:bodyPr>
            <a:normAutofit fontScale="85000" lnSpcReduction="20000"/>
          </a:bodyPr>
          <a:lstStyle/>
          <a:p>
            <a:r>
              <a:rPr lang="el-GR" dirty="0"/>
              <a:t>Ένας πράκτορας βασισμένος στη χρησιμότητα έχει έναν μόνο στόχο: Να μεγιστοποιήσει τη χρησιμότητα (</a:t>
            </a:r>
            <a:r>
              <a:rPr lang="el-GR" dirty="0" err="1"/>
              <a:t>utility</a:t>
            </a:r>
            <a:r>
              <a:rPr lang="el-GR" dirty="0"/>
              <a:t>) από τις ενέργειές του.</a:t>
            </a:r>
          </a:p>
          <a:p>
            <a:r>
              <a:rPr lang="el-GR" dirty="0"/>
              <a:t>Αυτό το πετυχαίνει επιλέγοντας να επιδιώξει εκείνους τους επιμέρους στόχους, για τους οποίους η χρησιμότητα που θα συγκεντρώσει είναι η μέγιστη δυνατή.</a:t>
            </a:r>
          </a:p>
          <a:p>
            <a:r>
              <a:rPr lang="el-GR" dirty="0"/>
              <a:t>Η </a:t>
            </a:r>
            <a:r>
              <a:rPr lang="el-GR" b="1" dirty="0"/>
              <a:t>συνάρτηση χρησιμότητας </a:t>
            </a:r>
            <a:r>
              <a:rPr lang="el-GR" dirty="0"/>
              <a:t>ενός πράκτορα είναι ουσιαστικά μια εσωτερίκευση του μέτρου της απόδοσης. Εφόσον η εσωτερική συνάρτηση χρησιμότητας και το εξωτερικό μέτρο απόδοσης συνάδουν, ένας πράκτορας που επιλέγει ενέργειες για τη μεγιστοποίηση της χρησιμότητάς του θα είναι ορθολογικός σύμφωνα με το εξωτερικό μέτρο απόδοσης.</a:t>
            </a:r>
          </a:p>
          <a:p>
            <a:r>
              <a:rPr lang="el-GR" dirty="0"/>
              <a:t>Σε μη αιτιοκρατικά περιβάλλοντα ο πράκτορας έχει ως στόχο να μεγιστοποιήσει την αναμενόμενη χρησιμότητα (</a:t>
            </a:r>
            <a:r>
              <a:rPr lang="el-GR" dirty="0" err="1"/>
              <a:t>expected</a:t>
            </a:r>
            <a:r>
              <a:rPr lang="el-GR" dirty="0"/>
              <a:t> </a:t>
            </a:r>
            <a:r>
              <a:rPr lang="el-GR" dirty="0" err="1"/>
              <a:t>utility</a:t>
            </a:r>
            <a:r>
              <a:rPr lang="el-GR" dirty="0"/>
              <a:t>).</a:t>
            </a:r>
            <a:endParaRPr lang="en-US" dirty="0"/>
          </a:p>
        </p:txBody>
      </p:sp>
    </p:spTree>
    <p:extLst>
      <p:ext uri="{BB962C8B-B14F-4D97-AF65-F5344CB8AC3E}">
        <p14:creationId xmlns:p14="http://schemas.microsoft.com/office/powerpoint/2010/main" val="31694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843B05-9044-07CC-AEF5-5B1984F95071}"/>
              </a:ext>
            </a:extLst>
          </p:cNvPr>
          <p:cNvSpPr>
            <a:spLocks noGrp="1"/>
          </p:cNvSpPr>
          <p:nvPr>
            <p:ph type="title"/>
          </p:nvPr>
        </p:nvSpPr>
        <p:spPr/>
        <p:txBody>
          <a:bodyPr>
            <a:noAutofit/>
          </a:bodyPr>
          <a:lstStyle/>
          <a:p>
            <a:r>
              <a:rPr lang="el-GR" sz="4400" dirty="0"/>
              <a:t>Πράκτορας βασισμένος στη χρησιμότητα</a:t>
            </a:r>
            <a:endParaRPr lang="en-US" sz="4400" dirty="0"/>
          </a:p>
        </p:txBody>
      </p:sp>
      <p:pic>
        <p:nvPicPr>
          <p:cNvPr id="5" name="Εικόνα 4">
            <a:extLst>
              <a:ext uri="{FF2B5EF4-FFF2-40B4-BE49-F238E27FC236}">
                <a16:creationId xmlns:a16="http://schemas.microsoft.com/office/drawing/2014/main" id="{854D7512-7EA1-5B42-B31A-A6F42B584C2B}"/>
              </a:ext>
            </a:extLst>
          </p:cNvPr>
          <p:cNvPicPr>
            <a:picLocks noChangeAspect="1"/>
          </p:cNvPicPr>
          <p:nvPr/>
        </p:nvPicPr>
        <p:blipFill rotWithShape="1">
          <a:blip r:embed="rId2"/>
          <a:srcRect l="12656" t="19417" r="31563" b="13446"/>
          <a:stretch/>
        </p:blipFill>
        <p:spPr>
          <a:xfrm>
            <a:off x="2695575" y="1690688"/>
            <a:ext cx="6800850" cy="4391025"/>
          </a:xfrm>
          <a:prstGeom prst="rect">
            <a:avLst/>
          </a:prstGeom>
        </p:spPr>
      </p:pic>
    </p:spTree>
    <p:extLst>
      <p:ext uri="{BB962C8B-B14F-4D97-AF65-F5344CB8AC3E}">
        <p14:creationId xmlns:p14="http://schemas.microsoft.com/office/powerpoint/2010/main" val="31865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3342D8-D87E-DEB7-DB42-36F450009378}"/>
              </a:ext>
            </a:extLst>
          </p:cNvPr>
          <p:cNvSpPr>
            <a:spLocks noGrp="1"/>
          </p:cNvSpPr>
          <p:nvPr>
            <p:ph type="title"/>
          </p:nvPr>
        </p:nvSpPr>
        <p:spPr/>
        <p:txBody>
          <a:bodyPr/>
          <a:lstStyle/>
          <a:p>
            <a:r>
              <a:rPr lang="el-GR" dirty="0"/>
              <a:t>Πράκτορας που μαθαίνει</a:t>
            </a:r>
            <a:endParaRPr lang="en-US" dirty="0"/>
          </a:p>
        </p:txBody>
      </p:sp>
      <p:sp>
        <p:nvSpPr>
          <p:cNvPr id="3" name="Θέση περιεχομένου 2">
            <a:extLst>
              <a:ext uri="{FF2B5EF4-FFF2-40B4-BE49-F238E27FC236}">
                <a16:creationId xmlns:a16="http://schemas.microsoft.com/office/drawing/2014/main" id="{47A6E539-6859-7E51-B84F-ED880C34C117}"/>
              </a:ext>
            </a:extLst>
          </p:cNvPr>
          <p:cNvSpPr>
            <a:spLocks noGrp="1"/>
          </p:cNvSpPr>
          <p:nvPr>
            <p:ph idx="1"/>
          </p:nvPr>
        </p:nvSpPr>
        <p:spPr/>
        <p:txBody>
          <a:bodyPr>
            <a:normAutofit fontScale="77500" lnSpcReduction="20000"/>
          </a:bodyPr>
          <a:lstStyle/>
          <a:p>
            <a:r>
              <a:rPr lang="el-GR" dirty="0"/>
              <a:t>Ένας πράκτορας που μαθαίνει μπορεί να υποδιαιρεθεί εννοιολογικά σε τέσσερα μέρη:</a:t>
            </a:r>
          </a:p>
          <a:p>
            <a:pPr marL="914400" lvl="1" indent="-457200">
              <a:buFont typeface="+mj-lt"/>
              <a:buAutoNum type="arabicPeriod"/>
            </a:pPr>
            <a:r>
              <a:rPr lang="el-GR" b="1" dirty="0">
                <a:solidFill>
                  <a:srgbClr val="FFFF00"/>
                </a:solidFill>
              </a:rPr>
              <a:t>Στοιχείο μάθησης </a:t>
            </a:r>
            <a:r>
              <a:rPr lang="el-GR" dirty="0"/>
              <a:t>(</a:t>
            </a:r>
            <a:r>
              <a:rPr lang="el-GR" dirty="0" err="1"/>
              <a:t>learning</a:t>
            </a:r>
            <a:r>
              <a:rPr lang="el-GR" dirty="0"/>
              <a:t> </a:t>
            </a:r>
            <a:r>
              <a:rPr lang="el-GR" dirty="0" err="1"/>
              <a:t>element</a:t>
            </a:r>
            <a:r>
              <a:rPr lang="el-GR" dirty="0"/>
              <a:t>), που είναι υπεύθυνο για τις βελτιώσεις</a:t>
            </a:r>
          </a:p>
          <a:p>
            <a:pPr marL="914400" lvl="1" indent="-457200">
              <a:buFont typeface="+mj-lt"/>
              <a:buAutoNum type="arabicPeriod"/>
            </a:pPr>
            <a:r>
              <a:rPr lang="el-GR" b="1" dirty="0">
                <a:solidFill>
                  <a:srgbClr val="FFFF00"/>
                </a:solidFill>
              </a:rPr>
              <a:t>Στοιχείο εκτέλεσης </a:t>
            </a:r>
            <a:r>
              <a:rPr lang="el-GR" dirty="0"/>
              <a:t>(</a:t>
            </a:r>
            <a:r>
              <a:rPr lang="el-GR" dirty="0" err="1"/>
              <a:t>performance</a:t>
            </a:r>
            <a:r>
              <a:rPr lang="el-GR" dirty="0"/>
              <a:t> </a:t>
            </a:r>
            <a:r>
              <a:rPr lang="el-GR" dirty="0" err="1"/>
              <a:t>element</a:t>
            </a:r>
            <a:r>
              <a:rPr lang="el-GR" dirty="0"/>
              <a:t>), που είναι υπεύθυνο για την επιλογή εξωτερικών ενεργειών.</a:t>
            </a:r>
          </a:p>
          <a:p>
            <a:pPr lvl="2"/>
            <a:r>
              <a:rPr lang="el-GR" dirty="0"/>
              <a:t>Το στοιχείο εκτέλεσης είναι εκείνο που μέχρι εδώ θεωρούσαμε ότι είναι ολόκληρος ο πράκτορας</a:t>
            </a:r>
          </a:p>
          <a:p>
            <a:pPr lvl="2"/>
            <a:r>
              <a:rPr lang="el-GR" dirty="0"/>
              <a:t>δέχεται αντιλήψεις και αποφασίζει για τις ενέργειες.</a:t>
            </a:r>
          </a:p>
          <a:p>
            <a:pPr marL="914400" lvl="1" indent="-457200">
              <a:buFont typeface="+mj-lt"/>
              <a:buAutoNum type="arabicPeriod"/>
            </a:pPr>
            <a:r>
              <a:rPr lang="el-GR" b="1" dirty="0">
                <a:solidFill>
                  <a:srgbClr val="FFFF00"/>
                </a:solidFill>
              </a:rPr>
              <a:t>Κριτική</a:t>
            </a:r>
            <a:r>
              <a:rPr lang="el-GR" dirty="0"/>
              <a:t> (</a:t>
            </a:r>
            <a:r>
              <a:rPr lang="el-GR" dirty="0" err="1"/>
              <a:t>critic</a:t>
            </a:r>
            <a:r>
              <a:rPr lang="el-GR" dirty="0"/>
              <a:t>), τροφοδοτεί το στοιχείο μάθησης με ανάδραση για το πώς τα καταφέρνει ο πράκτορας, και προσδιορίζει το πώς θα πρέπει να τροποποιηθεί το στοιχείο εκτέλεσης για να τα καταφέρνει καλύτερα στο μέλλον.</a:t>
            </a:r>
          </a:p>
          <a:p>
            <a:pPr marL="914400" lvl="1" indent="-457200">
              <a:buFont typeface="+mj-lt"/>
              <a:buAutoNum type="arabicPeriod"/>
            </a:pPr>
            <a:r>
              <a:rPr lang="el-GR" b="1" dirty="0">
                <a:solidFill>
                  <a:srgbClr val="FFFF00"/>
                </a:solidFill>
              </a:rPr>
              <a:t>Γεννήτρια προβλημάτων</a:t>
            </a:r>
            <a:r>
              <a:rPr lang="el-GR" dirty="0"/>
              <a:t>, είναι υπεύθυνη για την υπόδειξη ενεργειών που οδηγούν σε νέες και διδακτικές εμπειρίες (εξερεύνηση).</a:t>
            </a:r>
          </a:p>
          <a:p>
            <a:r>
              <a:rPr lang="el-GR" dirty="0"/>
              <a:t>Το εξωτερικό πρότυπο απόδοσης αναγνωρίζει ένα μέρος των εισερχόμενων αντιλήψεων ως ανταμοιβή (ή ποινή) που παρέχει άμεση ανάδραση για την ποιότητα της συμπεριφοράς του πράκτορα.</a:t>
            </a:r>
            <a:endParaRPr lang="en-US" dirty="0"/>
          </a:p>
        </p:txBody>
      </p:sp>
    </p:spTree>
    <p:extLst>
      <p:ext uri="{BB962C8B-B14F-4D97-AF65-F5344CB8AC3E}">
        <p14:creationId xmlns:p14="http://schemas.microsoft.com/office/powerpoint/2010/main" val="17299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43B500-E254-3670-A487-C3463F7C2592}"/>
              </a:ext>
            </a:extLst>
          </p:cNvPr>
          <p:cNvSpPr>
            <a:spLocks noGrp="1"/>
          </p:cNvSpPr>
          <p:nvPr>
            <p:ph type="title"/>
          </p:nvPr>
        </p:nvSpPr>
        <p:spPr/>
        <p:txBody>
          <a:bodyPr/>
          <a:lstStyle/>
          <a:p>
            <a:r>
              <a:rPr lang="el-GR" dirty="0"/>
              <a:t>Πράκτορας που μαθαίνει</a:t>
            </a:r>
            <a:endParaRPr lang="en-US" dirty="0"/>
          </a:p>
        </p:txBody>
      </p:sp>
      <p:pic>
        <p:nvPicPr>
          <p:cNvPr id="5" name="Εικόνα 4">
            <a:extLst>
              <a:ext uri="{FF2B5EF4-FFF2-40B4-BE49-F238E27FC236}">
                <a16:creationId xmlns:a16="http://schemas.microsoft.com/office/drawing/2014/main" id="{AD1BBF21-A48D-033D-4E14-24C22FE6B3D1}"/>
              </a:ext>
            </a:extLst>
          </p:cNvPr>
          <p:cNvPicPr>
            <a:picLocks noChangeAspect="1"/>
          </p:cNvPicPr>
          <p:nvPr/>
        </p:nvPicPr>
        <p:blipFill rotWithShape="1">
          <a:blip r:embed="rId2"/>
          <a:srcRect l="15000" t="18835" r="31797" b="11699"/>
          <a:stretch/>
        </p:blipFill>
        <p:spPr>
          <a:xfrm>
            <a:off x="2852737" y="1600200"/>
            <a:ext cx="6486525" cy="4543425"/>
          </a:xfrm>
          <a:prstGeom prst="rect">
            <a:avLst/>
          </a:prstGeom>
        </p:spPr>
      </p:pic>
    </p:spTree>
    <p:extLst>
      <p:ext uri="{BB962C8B-B14F-4D97-AF65-F5344CB8AC3E}">
        <p14:creationId xmlns:p14="http://schemas.microsoft.com/office/powerpoint/2010/main" val="23561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F7FEC4-C8C7-835C-BC68-43CDF10A97A0}"/>
              </a:ext>
            </a:extLst>
          </p:cNvPr>
          <p:cNvSpPr>
            <a:spLocks noGrp="1"/>
          </p:cNvSpPr>
          <p:nvPr>
            <p:ph type="title"/>
          </p:nvPr>
        </p:nvSpPr>
        <p:spPr/>
        <p:txBody>
          <a:bodyPr>
            <a:normAutofit fontScale="90000"/>
          </a:bodyPr>
          <a:lstStyle/>
          <a:p>
            <a:r>
              <a:rPr lang="el-GR" dirty="0"/>
              <a:t>Εναλλακτικές αναπαραστάσεις του κόσμου (1/3)</a:t>
            </a:r>
            <a:endParaRPr lang="en-US" dirty="0"/>
          </a:p>
        </p:txBody>
      </p:sp>
      <p:sp>
        <p:nvSpPr>
          <p:cNvPr id="3" name="Θέση περιεχομένου 2">
            <a:extLst>
              <a:ext uri="{FF2B5EF4-FFF2-40B4-BE49-F238E27FC236}">
                <a16:creationId xmlns:a16="http://schemas.microsoft.com/office/drawing/2014/main" id="{3F8700B7-E415-F947-702A-4B8BD17D696A}"/>
              </a:ext>
            </a:extLst>
          </p:cNvPr>
          <p:cNvSpPr>
            <a:spLocks noGrp="1"/>
          </p:cNvSpPr>
          <p:nvPr>
            <p:ph idx="1"/>
          </p:nvPr>
        </p:nvSpPr>
        <p:spPr/>
        <p:txBody>
          <a:bodyPr>
            <a:normAutofit fontScale="92500"/>
          </a:bodyPr>
          <a:lstStyle/>
          <a:p>
            <a:r>
              <a:rPr lang="el-GR" b="1" dirty="0">
                <a:solidFill>
                  <a:schemeClr val="accent6">
                    <a:lumMod val="40000"/>
                    <a:lumOff val="60000"/>
                  </a:schemeClr>
                </a:solidFill>
              </a:rPr>
              <a:t>Ατομική αναπαράσταση</a:t>
            </a:r>
            <a:r>
              <a:rPr lang="el-GR" dirty="0"/>
              <a:t>: Κάθε κατάσταση του κόσμου είναι αδιαίρετη – δεν έχει εσωτερική δομή.</a:t>
            </a:r>
          </a:p>
          <a:p>
            <a:pPr lvl="1"/>
            <a:r>
              <a:rPr lang="el-GR" dirty="0"/>
              <a:t>π.χ., οι τοποθεσίες σε ένα πρόβλημα εύρεσης διαδρομής σε χάρτη</a:t>
            </a:r>
          </a:p>
          <a:p>
            <a:r>
              <a:rPr lang="el-GR" b="1" dirty="0">
                <a:solidFill>
                  <a:schemeClr val="accent6">
                    <a:lumMod val="40000"/>
                    <a:lumOff val="60000"/>
                  </a:schemeClr>
                </a:solidFill>
              </a:rPr>
              <a:t>Παραγοντοποιημένη αναπαράσταση</a:t>
            </a:r>
            <a:r>
              <a:rPr lang="el-GR" dirty="0"/>
              <a:t>: Κάθε κατάσταση περιγράφεται από ένα σταθερό σύνολο μεταβλητών ή χαρακτηριστικών, εκ των οποίων η καθεμία (ή το καθένα) μπορεί να έχει μια τιμή.</a:t>
            </a:r>
          </a:p>
          <a:p>
            <a:pPr lvl="1"/>
            <a:r>
              <a:rPr lang="el-GR" dirty="0"/>
              <a:t>Μπορεί να υπολογιστεί ομοιότητα μεταξύ καταστάσεων</a:t>
            </a:r>
          </a:p>
          <a:p>
            <a:r>
              <a:rPr lang="el-GR" b="1" dirty="0">
                <a:solidFill>
                  <a:schemeClr val="accent6">
                    <a:lumMod val="40000"/>
                    <a:lumOff val="60000"/>
                  </a:schemeClr>
                </a:solidFill>
              </a:rPr>
              <a:t>Δομημένη αναπαράσταση</a:t>
            </a:r>
            <a:r>
              <a:rPr lang="el-GR" dirty="0"/>
              <a:t>: Οι μεταβλητές που περιγράφουν μια κατάσταση έχουν σχέσεις μεταξύ τους</a:t>
            </a:r>
          </a:p>
          <a:p>
            <a:pPr lvl="1"/>
            <a:r>
              <a:rPr lang="el-GR" dirty="0"/>
              <a:t>π.χ., αντικειμενοστραφής αναπαράσταση</a:t>
            </a:r>
            <a:endParaRPr lang="en-US" dirty="0"/>
          </a:p>
        </p:txBody>
      </p:sp>
    </p:spTree>
    <p:extLst>
      <p:ext uri="{BB962C8B-B14F-4D97-AF65-F5344CB8AC3E}">
        <p14:creationId xmlns:p14="http://schemas.microsoft.com/office/powerpoint/2010/main" val="321459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CC899F-F27C-B079-DF94-A0F96AA6DE04}"/>
              </a:ext>
            </a:extLst>
          </p:cNvPr>
          <p:cNvSpPr>
            <a:spLocks noGrp="1"/>
          </p:cNvSpPr>
          <p:nvPr>
            <p:ph type="title"/>
          </p:nvPr>
        </p:nvSpPr>
        <p:spPr>
          <a:xfrm>
            <a:off x="838200" y="365125"/>
            <a:ext cx="10515600" cy="682625"/>
          </a:xfrm>
        </p:spPr>
        <p:txBody>
          <a:bodyPr>
            <a:noAutofit/>
          </a:bodyPr>
          <a:lstStyle/>
          <a:p>
            <a:r>
              <a:rPr lang="el-GR" sz="4000" dirty="0"/>
              <a:t>Εναλλακτικές αναπαραστάσεις του κόσμου (2/3)</a:t>
            </a:r>
            <a:endParaRPr lang="en-US" sz="4000" dirty="0"/>
          </a:p>
        </p:txBody>
      </p:sp>
      <p:sp>
        <p:nvSpPr>
          <p:cNvPr id="3" name="Θέση περιεχομένου 2">
            <a:extLst>
              <a:ext uri="{FF2B5EF4-FFF2-40B4-BE49-F238E27FC236}">
                <a16:creationId xmlns:a16="http://schemas.microsoft.com/office/drawing/2014/main" id="{FA60D8C7-910B-8537-6169-46BDBA6BEB19}"/>
              </a:ext>
            </a:extLst>
          </p:cNvPr>
          <p:cNvSpPr>
            <a:spLocks noGrp="1"/>
          </p:cNvSpPr>
          <p:nvPr>
            <p:ph idx="1"/>
          </p:nvPr>
        </p:nvSpPr>
        <p:spPr>
          <a:xfrm>
            <a:off x="1120000" y="4136571"/>
            <a:ext cx="10233800" cy="2040392"/>
          </a:xfrm>
        </p:spPr>
        <p:txBody>
          <a:bodyPr>
            <a:normAutofit fontScale="70000" lnSpcReduction="20000"/>
          </a:bodyPr>
          <a:lstStyle/>
          <a:p>
            <a:pPr marL="0" indent="0">
              <a:lnSpc>
                <a:spcPct val="120000"/>
              </a:lnSpc>
              <a:buNone/>
            </a:pPr>
            <a:r>
              <a:rPr lang="el-GR" dirty="0"/>
              <a:t>Α) Ατομική αναπαράσταση: μια κατάσταση είναι ένα μαύρο κουτί χωρίς εσωτερική δομή.</a:t>
            </a:r>
          </a:p>
          <a:p>
            <a:pPr marL="0" indent="0">
              <a:lnSpc>
                <a:spcPct val="120000"/>
              </a:lnSpc>
              <a:buNone/>
            </a:pPr>
            <a:r>
              <a:rPr lang="el-GR" dirty="0"/>
              <a:t>Β) Παραγοντοποιημένη αναπαράσταση: μια κατάσταση αποτελείται από ένα διάνυσμα τιμών χαρακτηριστικών (λογικές, πραγματικές, ή ένα σταθερό σύνολο συμβόλων).</a:t>
            </a:r>
          </a:p>
          <a:p>
            <a:pPr marL="0" indent="0">
              <a:lnSpc>
                <a:spcPct val="120000"/>
              </a:lnSpc>
              <a:buNone/>
            </a:pPr>
            <a:r>
              <a:rPr lang="el-GR" dirty="0"/>
              <a:t>Γ) Δομημένη αναπαράσταση: μια κατάσταση περιλαμβάνει αντικείμενα, κάθε ένα που μπορεί να έχει δικά του χαρακτηριστικά καθώς και σχέσεις με άλλα αντικείμενα.</a:t>
            </a:r>
            <a:endParaRPr lang="en-US" dirty="0"/>
          </a:p>
        </p:txBody>
      </p:sp>
      <p:pic>
        <p:nvPicPr>
          <p:cNvPr id="5" name="Εικόνα 4">
            <a:extLst>
              <a:ext uri="{FF2B5EF4-FFF2-40B4-BE49-F238E27FC236}">
                <a16:creationId xmlns:a16="http://schemas.microsoft.com/office/drawing/2014/main" id="{3C070BFF-6C00-4C0C-E6C5-4F8BFBCEA303}"/>
              </a:ext>
            </a:extLst>
          </p:cNvPr>
          <p:cNvPicPr>
            <a:picLocks noChangeAspect="1"/>
          </p:cNvPicPr>
          <p:nvPr/>
        </p:nvPicPr>
        <p:blipFill rotWithShape="1">
          <a:blip r:embed="rId2"/>
          <a:srcRect l="13750" t="23422" r="13593" b="28010"/>
          <a:stretch/>
        </p:blipFill>
        <p:spPr>
          <a:xfrm>
            <a:off x="2058655" y="1047750"/>
            <a:ext cx="8074689" cy="2895600"/>
          </a:xfrm>
          <a:prstGeom prst="rect">
            <a:avLst/>
          </a:prstGeom>
        </p:spPr>
      </p:pic>
    </p:spTree>
    <p:extLst>
      <p:ext uri="{BB962C8B-B14F-4D97-AF65-F5344CB8AC3E}">
        <p14:creationId xmlns:p14="http://schemas.microsoft.com/office/powerpoint/2010/main" val="12987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644334-F5BA-6E4F-BA81-68B38CCFA8F7}"/>
              </a:ext>
            </a:extLst>
          </p:cNvPr>
          <p:cNvSpPr>
            <a:spLocks noGrp="1"/>
          </p:cNvSpPr>
          <p:nvPr>
            <p:ph type="title"/>
          </p:nvPr>
        </p:nvSpPr>
        <p:spPr/>
        <p:txBody>
          <a:bodyPr>
            <a:normAutofit fontScale="90000"/>
          </a:bodyPr>
          <a:lstStyle/>
          <a:p>
            <a:r>
              <a:rPr lang="el-GR" sz="5400" dirty="0"/>
              <a:t>Εναλλακτικές αναπαραστάσεις του κόσμου (3/3)</a:t>
            </a:r>
            <a:endParaRPr lang="en-US" dirty="0"/>
          </a:p>
        </p:txBody>
      </p:sp>
      <p:sp>
        <p:nvSpPr>
          <p:cNvPr id="3" name="Θέση περιεχομένου 2">
            <a:extLst>
              <a:ext uri="{FF2B5EF4-FFF2-40B4-BE49-F238E27FC236}">
                <a16:creationId xmlns:a16="http://schemas.microsoft.com/office/drawing/2014/main" id="{EE9481E7-B24B-AF15-3C8B-3EBBDAFD7AF7}"/>
              </a:ext>
            </a:extLst>
          </p:cNvPr>
          <p:cNvSpPr>
            <a:spLocks noGrp="1"/>
          </p:cNvSpPr>
          <p:nvPr>
            <p:ph idx="1"/>
          </p:nvPr>
        </p:nvSpPr>
        <p:spPr/>
        <p:txBody>
          <a:bodyPr>
            <a:normAutofit fontScale="92500" lnSpcReduction="20000"/>
          </a:bodyPr>
          <a:lstStyle/>
          <a:p>
            <a:r>
              <a:rPr lang="el-GR" dirty="0"/>
              <a:t>Οι πιο εκφραστικές αναπαραστάσεις υπερτερούν κατά το ότι:</a:t>
            </a:r>
          </a:p>
          <a:p>
            <a:pPr lvl="1"/>
            <a:r>
              <a:rPr lang="el-GR" dirty="0"/>
              <a:t>δίνουν περισσότερες δυνατότητες αναπαράστασης</a:t>
            </a:r>
          </a:p>
          <a:p>
            <a:pPr lvl="1"/>
            <a:r>
              <a:rPr lang="el-GR" dirty="0"/>
              <a:t>παράγουν πιο συμπαγείς αναπαραστάσεις</a:t>
            </a:r>
          </a:p>
          <a:p>
            <a:r>
              <a:rPr lang="el-GR" dirty="0"/>
              <a:t>και μειονεκτούν κατά το ότι έχουν μεγαλύτερες υπολογιστικές απαιτήσεις.</a:t>
            </a:r>
          </a:p>
          <a:p>
            <a:r>
              <a:rPr lang="el-GR" dirty="0"/>
              <a:t>Μια άλλη διάκριση των αναπαραστάσεων αφορά το πού αποθηκεύεται η γνώση:</a:t>
            </a:r>
          </a:p>
          <a:p>
            <a:pPr lvl="1"/>
            <a:r>
              <a:rPr lang="el-GR" b="1" dirty="0">
                <a:solidFill>
                  <a:schemeClr val="accent6">
                    <a:lumMod val="40000"/>
                    <a:lumOff val="60000"/>
                  </a:schemeClr>
                </a:solidFill>
              </a:rPr>
              <a:t>Τοπικιστική αναπαράσταση </a:t>
            </a:r>
            <a:r>
              <a:rPr lang="el-GR" dirty="0"/>
              <a:t>(</a:t>
            </a:r>
            <a:r>
              <a:rPr lang="el-GR" dirty="0" err="1"/>
              <a:t>localist</a:t>
            </a:r>
            <a:r>
              <a:rPr lang="el-GR" dirty="0"/>
              <a:t> </a:t>
            </a:r>
            <a:r>
              <a:rPr lang="el-GR" dirty="0" err="1"/>
              <a:t>representation</a:t>
            </a:r>
            <a:r>
              <a:rPr lang="el-GR" dirty="0"/>
              <a:t>): Υπάρχει </a:t>
            </a:r>
            <a:r>
              <a:rPr lang="el-GR" dirty="0" err="1"/>
              <a:t>αμφιμονοσήμαντη</a:t>
            </a:r>
            <a:r>
              <a:rPr lang="el-GR" dirty="0"/>
              <a:t> αντιστοίχιση μεταξύ εννοιών και θέσεων μνήμης.</a:t>
            </a:r>
          </a:p>
          <a:p>
            <a:pPr lvl="1"/>
            <a:r>
              <a:rPr lang="el-GR" b="1" dirty="0">
                <a:solidFill>
                  <a:schemeClr val="accent6">
                    <a:lumMod val="40000"/>
                    <a:lumOff val="60000"/>
                  </a:schemeClr>
                </a:solidFill>
              </a:rPr>
              <a:t>Κατανεμημένη αναπαράσταση </a:t>
            </a:r>
            <a:r>
              <a:rPr lang="el-GR" dirty="0"/>
              <a:t>(</a:t>
            </a:r>
            <a:r>
              <a:rPr lang="el-GR" dirty="0" err="1"/>
              <a:t>distributed</a:t>
            </a:r>
            <a:r>
              <a:rPr lang="el-GR" dirty="0"/>
              <a:t> </a:t>
            </a:r>
            <a:r>
              <a:rPr lang="el-GR" dirty="0" err="1"/>
              <a:t>representation</a:t>
            </a:r>
            <a:r>
              <a:rPr lang="el-GR" dirty="0"/>
              <a:t>): Η αναπαράσταση μιας έννοιας είναι κατανεμημένη σε πολλές θέσεις μνήμης, και κάθε θέση μνήμης χρησιμοποιείται ως μέρος της αναπαράστασης πολλών διαφορετικών εννοιών.</a:t>
            </a:r>
            <a:endParaRPr lang="en-US" dirty="0"/>
          </a:p>
        </p:txBody>
      </p:sp>
    </p:spTree>
    <p:extLst>
      <p:ext uri="{BB962C8B-B14F-4D97-AF65-F5344CB8AC3E}">
        <p14:creationId xmlns:p14="http://schemas.microsoft.com/office/powerpoint/2010/main" val="217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C711A6-1C87-D6CD-5B3D-028353E8BA75}"/>
              </a:ext>
            </a:extLst>
          </p:cNvPr>
          <p:cNvSpPr>
            <a:spLocks noGrp="1"/>
          </p:cNvSpPr>
          <p:nvPr>
            <p:ph type="title"/>
          </p:nvPr>
        </p:nvSpPr>
        <p:spPr/>
        <p:txBody>
          <a:bodyPr/>
          <a:lstStyle/>
          <a:p>
            <a:r>
              <a:rPr lang="el-GR" dirty="0"/>
              <a:t>Ορισμός πράκτορα</a:t>
            </a:r>
            <a:endParaRPr lang="en-US" dirty="0"/>
          </a:p>
        </p:txBody>
      </p:sp>
      <p:sp>
        <p:nvSpPr>
          <p:cNvPr id="3" name="Θέση περιεχομένου 2">
            <a:extLst>
              <a:ext uri="{FF2B5EF4-FFF2-40B4-BE49-F238E27FC236}">
                <a16:creationId xmlns:a16="http://schemas.microsoft.com/office/drawing/2014/main" id="{0B8E7153-D5B6-332D-9F23-E82001B28FF5}"/>
              </a:ext>
            </a:extLst>
          </p:cNvPr>
          <p:cNvSpPr>
            <a:spLocks noGrp="1"/>
          </p:cNvSpPr>
          <p:nvPr>
            <p:ph idx="1"/>
          </p:nvPr>
        </p:nvSpPr>
        <p:spPr/>
        <p:txBody>
          <a:bodyPr>
            <a:normAutofit/>
          </a:bodyPr>
          <a:lstStyle/>
          <a:p>
            <a:r>
              <a:rPr lang="el-GR" dirty="0"/>
              <a:t>Πράκτορας είναι οτιδήποτε μπορεί να θεωρηθεί ότι αντιλαμβάνεται το περιβάλλον του μέσω αισθητήρων (</a:t>
            </a:r>
            <a:r>
              <a:rPr lang="el-GR" dirty="0" err="1"/>
              <a:t>sensors</a:t>
            </a:r>
            <a:r>
              <a:rPr lang="el-GR" dirty="0"/>
              <a:t>), και επενεργεί σε αυτό το περιβάλλον μέσω μηχανισμών δράσης (</a:t>
            </a:r>
            <a:r>
              <a:rPr lang="el-GR" dirty="0" err="1"/>
              <a:t>actuators</a:t>
            </a:r>
            <a:r>
              <a:rPr lang="el-GR" dirty="0"/>
              <a:t>).</a:t>
            </a:r>
            <a:endParaRPr lang="en-US" dirty="0"/>
          </a:p>
        </p:txBody>
      </p:sp>
      <p:pic>
        <p:nvPicPr>
          <p:cNvPr id="7" name="Εικόνα 6">
            <a:extLst>
              <a:ext uri="{FF2B5EF4-FFF2-40B4-BE49-F238E27FC236}">
                <a16:creationId xmlns:a16="http://schemas.microsoft.com/office/drawing/2014/main" id="{C3DF599E-BB38-EB9C-9028-D6594E67F841}"/>
              </a:ext>
            </a:extLst>
          </p:cNvPr>
          <p:cNvPicPr>
            <a:picLocks noChangeAspect="1"/>
          </p:cNvPicPr>
          <p:nvPr/>
        </p:nvPicPr>
        <p:blipFill rotWithShape="1">
          <a:blip r:embed="rId2"/>
          <a:srcRect l="21172" t="21165" r="27344" b="17961"/>
          <a:stretch/>
        </p:blipFill>
        <p:spPr>
          <a:xfrm>
            <a:off x="3981449" y="3429000"/>
            <a:ext cx="4545051" cy="2882900"/>
          </a:xfrm>
          <a:prstGeom prst="rect">
            <a:avLst/>
          </a:prstGeom>
        </p:spPr>
      </p:pic>
    </p:spTree>
    <p:extLst>
      <p:ext uri="{BB962C8B-B14F-4D97-AF65-F5344CB8AC3E}">
        <p14:creationId xmlns:p14="http://schemas.microsoft.com/office/powerpoint/2010/main" val="322848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C361C8-74A0-9F4F-2A18-29F7762BD807}"/>
              </a:ext>
            </a:extLst>
          </p:cNvPr>
          <p:cNvSpPr>
            <a:spLocks noGrp="1"/>
          </p:cNvSpPr>
          <p:nvPr>
            <p:ph type="title"/>
          </p:nvPr>
        </p:nvSpPr>
        <p:spPr>
          <a:xfrm>
            <a:off x="838200" y="365125"/>
            <a:ext cx="10515600" cy="987157"/>
          </a:xfrm>
        </p:spPr>
        <p:txBody>
          <a:bodyPr/>
          <a:lstStyle/>
          <a:p>
            <a:r>
              <a:rPr lang="el-GR" dirty="0"/>
              <a:t>Συνάρτηση πράκτορα</a:t>
            </a:r>
            <a:endParaRPr lang="en-US" dirty="0"/>
          </a:p>
        </p:txBody>
      </p:sp>
      <p:sp>
        <p:nvSpPr>
          <p:cNvPr id="3" name="Θέση περιεχομένου 2">
            <a:extLst>
              <a:ext uri="{FF2B5EF4-FFF2-40B4-BE49-F238E27FC236}">
                <a16:creationId xmlns:a16="http://schemas.microsoft.com/office/drawing/2014/main" id="{79A30F30-D084-5DE9-00DE-8083BFD6991F}"/>
              </a:ext>
            </a:extLst>
          </p:cNvPr>
          <p:cNvSpPr>
            <a:spLocks noGrp="1"/>
          </p:cNvSpPr>
          <p:nvPr>
            <p:ph idx="1"/>
          </p:nvPr>
        </p:nvSpPr>
        <p:spPr>
          <a:xfrm>
            <a:off x="888642" y="1352282"/>
            <a:ext cx="10465158" cy="4824681"/>
          </a:xfrm>
        </p:spPr>
        <p:txBody>
          <a:bodyPr>
            <a:normAutofit fontScale="70000" lnSpcReduction="20000"/>
          </a:bodyPr>
          <a:lstStyle/>
          <a:p>
            <a:r>
              <a:rPr lang="el-GR" b="1" dirty="0">
                <a:solidFill>
                  <a:schemeClr val="accent6">
                    <a:lumMod val="40000"/>
                    <a:lumOff val="60000"/>
                  </a:schemeClr>
                </a:solidFill>
              </a:rPr>
              <a:t>Αντίληψη</a:t>
            </a:r>
            <a:r>
              <a:rPr lang="el-GR" dirty="0"/>
              <a:t> (</a:t>
            </a:r>
            <a:r>
              <a:rPr lang="el-GR" dirty="0" err="1"/>
              <a:t>percept</a:t>
            </a:r>
            <a:r>
              <a:rPr lang="el-GR" dirty="0"/>
              <a:t>): Το περιεχόμενο που αντιλαμβάνονται οι αισθητήρες ενός πράκτορα.</a:t>
            </a:r>
          </a:p>
          <a:p>
            <a:r>
              <a:rPr lang="el-GR" b="1" dirty="0">
                <a:solidFill>
                  <a:schemeClr val="accent6">
                    <a:lumMod val="40000"/>
                    <a:lumOff val="60000"/>
                  </a:schemeClr>
                </a:solidFill>
              </a:rPr>
              <a:t>Ακολουθία αντιλήψεων </a:t>
            </a:r>
            <a:r>
              <a:rPr lang="el-GR" dirty="0"/>
              <a:t>(</a:t>
            </a:r>
            <a:r>
              <a:rPr lang="el-GR" dirty="0" err="1"/>
              <a:t>percept</a:t>
            </a:r>
            <a:r>
              <a:rPr lang="el-GR" dirty="0"/>
              <a:t> </a:t>
            </a:r>
            <a:r>
              <a:rPr lang="el-GR" dirty="0" err="1"/>
              <a:t>sequence</a:t>
            </a:r>
            <a:r>
              <a:rPr lang="el-GR" dirty="0"/>
              <a:t>): Το πλήρες ιστορικό όλων όσα έχει ποτέ αντιληφθεί ο πράκτορας.</a:t>
            </a:r>
          </a:p>
          <a:p>
            <a:r>
              <a:rPr lang="el-GR" dirty="0"/>
              <a:t>Η επιλογή της ενέργειας ενός πράκτορα σε οποιαδήποτε δεδομένη στιγμή μπορεί να εξαρτάται από την ενσωματωμένη γνώση του και από ολόκληρη την ακολουθία αντιλήψεων που έχει παρατηρηθεί μέχρι τώρα, αλλά όχι από οτιδήποτε δεν έχει αντιληφθεί.</a:t>
            </a:r>
          </a:p>
          <a:p>
            <a:r>
              <a:rPr lang="el-GR" b="1" dirty="0">
                <a:solidFill>
                  <a:schemeClr val="accent6">
                    <a:lumMod val="40000"/>
                    <a:lumOff val="60000"/>
                  </a:schemeClr>
                </a:solidFill>
              </a:rPr>
              <a:t>Συνάρτηση πράκτορα </a:t>
            </a:r>
            <a:r>
              <a:rPr lang="el-GR" dirty="0"/>
              <a:t>(</a:t>
            </a:r>
            <a:r>
              <a:rPr lang="el-GR" dirty="0" err="1"/>
              <a:t>agent</a:t>
            </a:r>
            <a:r>
              <a:rPr lang="el-GR" dirty="0"/>
              <a:t> </a:t>
            </a:r>
            <a:r>
              <a:rPr lang="el-GR" dirty="0" err="1"/>
              <a:t>function</a:t>
            </a:r>
            <a:r>
              <a:rPr lang="el-GR" dirty="0"/>
              <a:t>): Αντιστοιχίζει οποιαδήποτε δεδομένη ακολουθία αντιλήψεων σε μια ενέργεια</a:t>
            </a:r>
          </a:p>
          <a:p>
            <a:pPr lvl="1"/>
            <a:r>
              <a:rPr lang="el-GR" dirty="0"/>
              <a:t>Υλοποιείται είτε ως πίνακας (αν έχει πεπερασμένο πεδίο ορισμού, και μάλιστα μικρό) είτε (κυρίως) ως πρόγραμμα του πράκτορα</a:t>
            </a:r>
          </a:p>
          <a:p>
            <a:pPr marL="0" indent="0">
              <a:buNone/>
            </a:pPr>
            <a:r>
              <a:rPr lang="el-GR" b="1" dirty="0"/>
              <a:t>Προσοχή</a:t>
            </a:r>
            <a:r>
              <a:rPr lang="el-GR" dirty="0"/>
              <a:t>: </a:t>
            </a:r>
            <a:endParaRPr lang="en-US" dirty="0"/>
          </a:p>
          <a:p>
            <a:r>
              <a:rPr lang="el-GR" dirty="0"/>
              <a:t>Η συνάρτηση πράκτορα είναι μια αφηρημένη μαθηματική περιγραφή </a:t>
            </a:r>
            <a:endParaRPr lang="en-US" dirty="0"/>
          </a:p>
          <a:p>
            <a:r>
              <a:rPr lang="el-GR" dirty="0"/>
              <a:t>το πρόγραμμα πράκτορα είναι μια απτή υλοποίηση που εκτελείται μέσα σε κάποιο φυσικό σύστημα.</a:t>
            </a:r>
            <a:endParaRPr lang="en-US" dirty="0"/>
          </a:p>
        </p:txBody>
      </p:sp>
    </p:spTree>
    <p:extLst>
      <p:ext uri="{BB962C8B-B14F-4D97-AF65-F5344CB8AC3E}">
        <p14:creationId xmlns:p14="http://schemas.microsoft.com/office/powerpoint/2010/main" val="69219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7CB58D-936C-8931-EA3C-4A85ED24BC25}"/>
              </a:ext>
            </a:extLst>
          </p:cNvPr>
          <p:cNvSpPr>
            <a:spLocks noGrp="1"/>
          </p:cNvSpPr>
          <p:nvPr>
            <p:ph type="title"/>
          </p:nvPr>
        </p:nvSpPr>
        <p:spPr/>
        <p:txBody>
          <a:bodyPr>
            <a:normAutofit fontScale="90000"/>
          </a:bodyPr>
          <a:lstStyle/>
          <a:p>
            <a:r>
              <a:rPr lang="el-GR" dirty="0"/>
              <a:t>‘Ένα απλό παράδειγμα – ο κόσμος της ηλεκτρικής σκούπας</a:t>
            </a:r>
            <a:endParaRPr lang="en-US" dirty="0"/>
          </a:p>
        </p:txBody>
      </p:sp>
      <p:sp>
        <p:nvSpPr>
          <p:cNvPr id="3" name="Θέση περιεχομένου 2">
            <a:extLst>
              <a:ext uri="{FF2B5EF4-FFF2-40B4-BE49-F238E27FC236}">
                <a16:creationId xmlns:a16="http://schemas.microsoft.com/office/drawing/2014/main" id="{DA91A93F-2981-7721-DA26-F8986DC4336D}"/>
              </a:ext>
            </a:extLst>
          </p:cNvPr>
          <p:cNvSpPr>
            <a:spLocks noGrp="1"/>
          </p:cNvSpPr>
          <p:nvPr>
            <p:ph idx="1"/>
          </p:nvPr>
        </p:nvSpPr>
        <p:spPr>
          <a:xfrm>
            <a:off x="5521233" y="1825625"/>
            <a:ext cx="6204041" cy="4351338"/>
          </a:xfrm>
        </p:spPr>
        <p:txBody>
          <a:bodyPr>
            <a:normAutofit fontScale="85000" lnSpcReduction="20000"/>
          </a:bodyPr>
          <a:lstStyle/>
          <a:p>
            <a:r>
              <a:rPr lang="el-GR" dirty="0"/>
              <a:t>Ένας κόσμος ηλεκτρικής σκούπας που έχει μόνο δύο θέσεις.</a:t>
            </a:r>
          </a:p>
          <a:p>
            <a:r>
              <a:rPr lang="el-GR" dirty="0"/>
              <a:t>Κάθε θέση μπορεί να είναι καθαρή ή σκονισμένη.</a:t>
            </a:r>
          </a:p>
          <a:p>
            <a:r>
              <a:rPr lang="el-GR" dirty="0"/>
              <a:t>Ο πράκτορας μπορεί να μετακινείται προς τα αριστερά ή τα δεξιά και να καθαρίζει το τετράγωνο που καταλαμβάνει.</a:t>
            </a:r>
          </a:p>
          <a:p>
            <a:r>
              <a:rPr lang="el-GR" dirty="0"/>
              <a:t>Οι διαφορετικές εκδοχές του κόσμου της ηλεκτρικής σκούπας επιτρέπουν διαφορετικούς κανόνες σχετικά με το τι μπορεί να αντιληφθεί ο πράκτορας, το αν οι ενέργειές του επιτυγχάνουν, κλπ.</a:t>
            </a:r>
            <a:endParaRPr lang="en-US" dirty="0"/>
          </a:p>
        </p:txBody>
      </p:sp>
      <p:pic>
        <p:nvPicPr>
          <p:cNvPr id="5" name="Εικόνα 4">
            <a:extLst>
              <a:ext uri="{FF2B5EF4-FFF2-40B4-BE49-F238E27FC236}">
                <a16:creationId xmlns:a16="http://schemas.microsoft.com/office/drawing/2014/main" id="{ED20CDF9-D12C-FDCE-991C-41384101F4B7}"/>
              </a:ext>
            </a:extLst>
          </p:cNvPr>
          <p:cNvPicPr>
            <a:picLocks noChangeAspect="1"/>
          </p:cNvPicPr>
          <p:nvPr/>
        </p:nvPicPr>
        <p:blipFill rotWithShape="1">
          <a:blip r:embed="rId2"/>
          <a:srcRect l="14453" t="30777" r="32110" b="18544"/>
          <a:stretch/>
        </p:blipFill>
        <p:spPr>
          <a:xfrm>
            <a:off x="0" y="1900321"/>
            <a:ext cx="5448300" cy="2771942"/>
          </a:xfrm>
          <a:prstGeom prst="rect">
            <a:avLst/>
          </a:prstGeom>
        </p:spPr>
      </p:pic>
    </p:spTree>
    <p:extLst>
      <p:ext uri="{BB962C8B-B14F-4D97-AF65-F5344CB8AC3E}">
        <p14:creationId xmlns:p14="http://schemas.microsoft.com/office/powerpoint/2010/main" val="25312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F8313-4EB0-22C8-1723-A08EA4DEFB2F}"/>
              </a:ext>
            </a:extLst>
          </p:cNvPr>
          <p:cNvSpPr>
            <a:spLocks noGrp="1"/>
          </p:cNvSpPr>
          <p:nvPr>
            <p:ph type="title"/>
          </p:nvPr>
        </p:nvSpPr>
        <p:spPr/>
        <p:txBody>
          <a:bodyPr>
            <a:normAutofit fontScale="90000"/>
          </a:bodyPr>
          <a:lstStyle/>
          <a:p>
            <a:r>
              <a:rPr lang="el-GR" dirty="0"/>
              <a:t>Η συνάρτηση πράκτορα για τον κόσμο της ηλεκτρικής σκούπας</a:t>
            </a:r>
            <a:endParaRPr lang="en-US" dirty="0"/>
          </a:p>
        </p:txBody>
      </p:sp>
      <p:sp>
        <p:nvSpPr>
          <p:cNvPr id="3" name="Θέση περιεχομένου 2">
            <a:extLst>
              <a:ext uri="{FF2B5EF4-FFF2-40B4-BE49-F238E27FC236}">
                <a16:creationId xmlns:a16="http://schemas.microsoft.com/office/drawing/2014/main" id="{3E229268-8479-1A71-94EF-FD7294646BBF}"/>
              </a:ext>
            </a:extLst>
          </p:cNvPr>
          <p:cNvSpPr>
            <a:spLocks noGrp="1"/>
          </p:cNvSpPr>
          <p:nvPr>
            <p:ph idx="1"/>
          </p:nvPr>
        </p:nvSpPr>
        <p:spPr>
          <a:xfrm>
            <a:off x="8534400" y="1690688"/>
            <a:ext cx="3657600" cy="4351338"/>
          </a:xfrm>
        </p:spPr>
        <p:txBody>
          <a:bodyPr>
            <a:normAutofit fontScale="77500" lnSpcReduction="20000"/>
          </a:bodyPr>
          <a:lstStyle/>
          <a:p>
            <a:r>
              <a:rPr lang="el-GR" dirty="0"/>
              <a:t>Η συγκεκριμένη συνάρτηση πράκτορα μπορεί να υλοποιηθεί εύκολα με πρόγραμμα, μιας και η ενέργεια που επιλέγεται κάθε φορά εξαρτάται μόνο από την τελευταία αντίληψη.</a:t>
            </a:r>
          </a:p>
          <a:p>
            <a:r>
              <a:rPr lang="el-GR" dirty="0"/>
              <a:t>Το πρόγραμμα συνοψίζεται στους εξής κανόνες: αν το τρέχον δωμάτιο είναι σκονισμένο, σκούπισέ το, αλλιώς μετακινήσου στο άλλο δωμάτιο.</a:t>
            </a:r>
            <a:endParaRPr lang="en-US" dirty="0"/>
          </a:p>
        </p:txBody>
      </p:sp>
      <p:pic>
        <p:nvPicPr>
          <p:cNvPr id="5" name="Εικόνα 4">
            <a:extLst>
              <a:ext uri="{FF2B5EF4-FFF2-40B4-BE49-F238E27FC236}">
                <a16:creationId xmlns:a16="http://schemas.microsoft.com/office/drawing/2014/main" id="{D9FE6A04-6AEF-FA45-E636-774C731211C2}"/>
              </a:ext>
            </a:extLst>
          </p:cNvPr>
          <p:cNvPicPr>
            <a:picLocks noChangeAspect="1"/>
          </p:cNvPicPr>
          <p:nvPr/>
        </p:nvPicPr>
        <p:blipFill rotWithShape="1">
          <a:blip r:embed="rId2"/>
          <a:srcRect l="8203" t="27572" r="33750" b="26408"/>
          <a:stretch/>
        </p:blipFill>
        <p:spPr>
          <a:xfrm>
            <a:off x="881063" y="1924050"/>
            <a:ext cx="7077076" cy="3009900"/>
          </a:xfrm>
          <a:prstGeom prst="rect">
            <a:avLst/>
          </a:prstGeom>
        </p:spPr>
      </p:pic>
      <p:sp>
        <p:nvSpPr>
          <p:cNvPr id="6" name="TextBox 5">
            <a:extLst>
              <a:ext uri="{FF2B5EF4-FFF2-40B4-BE49-F238E27FC236}">
                <a16:creationId xmlns:a16="http://schemas.microsoft.com/office/drawing/2014/main" id="{9BF80847-6C3C-4BCB-6D04-E0594CB1F5A3}"/>
              </a:ext>
            </a:extLst>
          </p:cNvPr>
          <p:cNvSpPr txBox="1"/>
          <p:nvPr/>
        </p:nvSpPr>
        <p:spPr>
          <a:xfrm>
            <a:off x="881063" y="5181600"/>
            <a:ext cx="7077076" cy="646331"/>
          </a:xfrm>
          <a:prstGeom prst="rect">
            <a:avLst/>
          </a:prstGeom>
          <a:noFill/>
        </p:spPr>
        <p:txBody>
          <a:bodyPr wrap="square" rtlCol="0">
            <a:spAutoFit/>
          </a:bodyPr>
          <a:lstStyle/>
          <a:p>
            <a:r>
              <a:rPr lang="el-GR" i="1" dirty="0">
                <a:solidFill>
                  <a:schemeClr val="accent5">
                    <a:lumMod val="60000"/>
                    <a:lumOff val="40000"/>
                  </a:schemeClr>
                </a:solidFill>
              </a:rPr>
              <a:t>Σημείωση: ο πίνακας έχει απεριόριστο μέγεθος, εκτός αν υπάρχει περιορισμός στο μήκος των δυνατών ακολουθιών αντιλήψεων.</a:t>
            </a:r>
            <a:endParaRPr lang="en-US" i="1" dirty="0">
              <a:solidFill>
                <a:schemeClr val="accent5">
                  <a:lumMod val="60000"/>
                  <a:lumOff val="40000"/>
                </a:schemeClr>
              </a:solidFill>
            </a:endParaRPr>
          </a:p>
        </p:txBody>
      </p:sp>
    </p:spTree>
    <p:extLst>
      <p:ext uri="{BB962C8B-B14F-4D97-AF65-F5344CB8AC3E}">
        <p14:creationId xmlns:p14="http://schemas.microsoft.com/office/powerpoint/2010/main" val="85897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E3A6C3C-6230-79BE-A9EC-922CDE8E5CED}"/>
              </a:ext>
            </a:extLst>
          </p:cNvPr>
          <p:cNvSpPr>
            <a:spLocks noGrp="1"/>
          </p:cNvSpPr>
          <p:nvPr>
            <p:ph type="ctrTitle"/>
          </p:nvPr>
        </p:nvSpPr>
        <p:spPr>
          <a:xfrm>
            <a:off x="1524000" y="4150519"/>
            <a:ext cx="9144000" cy="1641490"/>
          </a:xfrm>
        </p:spPr>
        <p:txBody>
          <a:bodyPr>
            <a:normAutofit/>
          </a:bodyPr>
          <a:lstStyle/>
          <a:p>
            <a:pPr algn="ctr"/>
            <a:r>
              <a:rPr lang="el-GR" sz="4400" spc="0" dirty="0"/>
              <a:t>Ορθολογικός πράκτορας:</a:t>
            </a:r>
            <a:br>
              <a:rPr lang="el-GR" sz="4400" spc="0" dirty="0"/>
            </a:br>
            <a:r>
              <a:rPr lang="el-GR" sz="4400" spc="0" dirty="0"/>
              <a:t>η έννοια της ορθολογικότητας</a:t>
            </a:r>
            <a:endParaRPr lang="en-US" sz="4400" spc="0" dirty="0"/>
          </a:p>
        </p:txBody>
      </p:sp>
      <p:pic>
        <p:nvPicPr>
          <p:cNvPr id="5122" name="Picture 2" descr="Developing Multi-Agent Systems with JADE' von 'Fabio Luigi Bellifemine' -  'Gebundene Ausgabe' - '978-0-470-05747-6'">
            <a:extLst>
              <a:ext uri="{FF2B5EF4-FFF2-40B4-BE49-F238E27FC236}">
                <a16:creationId xmlns:a16="http://schemas.microsoft.com/office/drawing/2014/main" id="{561D1EAC-9724-4F7A-A0D2-3A89DF2958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139" b="12361"/>
          <a:stretch/>
        </p:blipFill>
        <p:spPr bwMode="auto">
          <a:xfrm>
            <a:off x="3806825" y="200024"/>
            <a:ext cx="45783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1F4150-32C8-A2F1-2CDF-FED85F619F23}"/>
              </a:ext>
            </a:extLst>
          </p:cNvPr>
          <p:cNvSpPr>
            <a:spLocks noGrp="1"/>
          </p:cNvSpPr>
          <p:nvPr>
            <p:ph type="title"/>
          </p:nvPr>
        </p:nvSpPr>
        <p:spPr/>
        <p:txBody>
          <a:bodyPr/>
          <a:lstStyle/>
          <a:p>
            <a:r>
              <a:rPr lang="el-GR" dirty="0"/>
              <a:t>Μέτρο απόδοσης</a:t>
            </a:r>
            <a:endParaRPr lang="en-US" dirty="0"/>
          </a:p>
        </p:txBody>
      </p:sp>
      <p:sp>
        <p:nvSpPr>
          <p:cNvPr id="3" name="Θέση περιεχομένου 2">
            <a:extLst>
              <a:ext uri="{FF2B5EF4-FFF2-40B4-BE49-F238E27FC236}">
                <a16:creationId xmlns:a16="http://schemas.microsoft.com/office/drawing/2014/main" id="{EB6D4DA5-5AAD-FB4F-A5DC-FD5C51F0A0E5}"/>
              </a:ext>
            </a:extLst>
          </p:cNvPr>
          <p:cNvSpPr>
            <a:spLocks noGrp="1"/>
          </p:cNvSpPr>
          <p:nvPr>
            <p:ph idx="1"/>
          </p:nvPr>
        </p:nvSpPr>
        <p:spPr/>
        <p:txBody>
          <a:bodyPr/>
          <a:lstStyle/>
          <a:p>
            <a:r>
              <a:rPr lang="el-GR" b="1" dirty="0"/>
              <a:t>Ορθολογικός</a:t>
            </a:r>
            <a:r>
              <a:rPr lang="el-GR" dirty="0"/>
              <a:t> είναι ο πράκτορας που αναμένεται να μεγιστοποιήσει κάποιο προκαθορισμένο (από τον σχεδιαστή του) </a:t>
            </a:r>
            <a:r>
              <a:rPr lang="el-GR" b="1" i="1" dirty="0">
                <a:solidFill>
                  <a:schemeClr val="accent6">
                    <a:lumMod val="40000"/>
                    <a:lumOff val="60000"/>
                  </a:schemeClr>
                </a:solidFill>
              </a:rPr>
              <a:t>μέτρο απόδοσης </a:t>
            </a:r>
            <a:r>
              <a:rPr lang="el-GR" dirty="0"/>
              <a:t>(γνωστό και ως αντικειμενική συνάρτηση).</a:t>
            </a:r>
          </a:p>
          <a:p>
            <a:r>
              <a:rPr lang="el-GR" b="1" dirty="0" err="1"/>
              <a:t>Συνεπειοκρατία</a:t>
            </a:r>
            <a:r>
              <a:rPr lang="el-GR" b="1" dirty="0"/>
              <a:t> </a:t>
            </a:r>
            <a:r>
              <a:rPr lang="el-GR" dirty="0"/>
              <a:t>(</a:t>
            </a:r>
            <a:r>
              <a:rPr lang="en-US" dirty="0"/>
              <a:t>consequentialism): </a:t>
            </a:r>
            <a:r>
              <a:rPr lang="el-GR" dirty="0"/>
              <a:t>αξιολογούμε τη συμπεριφορά ενός πράκτορα με βάση τις συνέπειές της.</a:t>
            </a:r>
          </a:p>
          <a:p>
            <a:pPr lvl="1">
              <a:buFont typeface="Wingdings" panose="05000000000000000000" pitchFamily="2" charset="2"/>
              <a:buChar char="§"/>
            </a:pPr>
            <a:r>
              <a:rPr lang="el-GR" dirty="0">
                <a:solidFill>
                  <a:schemeClr val="accent5">
                    <a:lumMod val="60000"/>
                    <a:lumOff val="40000"/>
                  </a:schemeClr>
                </a:solidFill>
              </a:rPr>
              <a:t>Είναι καλύτερο να σχεδιάζει κανείς τα μέτρα απόδοσης σύμφωνα με το τι θέλει να συμβεί στο περιβάλλον, και όχι σύμφωνα με το πως νομίζει ότι θα πρέπει να συμπεριφέρεται ο πράκτορας</a:t>
            </a:r>
            <a:r>
              <a:rPr lang="el-GR" dirty="0"/>
              <a:t>.</a:t>
            </a:r>
            <a:endParaRPr lang="en-US" dirty="0"/>
          </a:p>
        </p:txBody>
      </p:sp>
    </p:spTree>
    <p:extLst>
      <p:ext uri="{BB962C8B-B14F-4D97-AF65-F5344CB8AC3E}">
        <p14:creationId xmlns:p14="http://schemas.microsoft.com/office/powerpoint/2010/main" val="335805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Βάθος</Template>
  <TotalTime>796</TotalTime>
  <Words>1994</Words>
  <Application>Microsoft Office PowerPoint</Application>
  <PresentationFormat>Ευρεία οθόνη</PresentationFormat>
  <Paragraphs>156</Paragraphs>
  <Slides>39</Slides>
  <Notes>0</Notes>
  <HiddenSlides>0</HiddenSlides>
  <MMClips>3</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39</vt:i4>
      </vt:variant>
    </vt:vector>
  </HeadingPairs>
  <TitlesOfParts>
    <vt:vector size="45" baseType="lpstr">
      <vt:lpstr>Arial</vt:lpstr>
      <vt:lpstr>Bahnschrift Light</vt:lpstr>
      <vt:lpstr>Cera Pro</vt:lpstr>
      <vt:lpstr>Corbel</vt:lpstr>
      <vt:lpstr>Wingdings</vt:lpstr>
      <vt:lpstr>Βάθος</vt:lpstr>
      <vt:lpstr>Εφαρμογές  Τεχνητής Νοημοσύνης στη  Μηχανική Ορυκτών Πόρων</vt:lpstr>
      <vt:lpstr>Παρουσίαση του PowerPoint</vt:lpstr>
      <vt:lpstr>Πράκτορες και περιβάλλοντα</vt:lpstr>
      <vt:lpstr>Ορισμός πράκτορα</vt:lpstr>
      <vt:lpstr>Συνάρτηση πράκτορα</vt:lpstr>
      <vt:lpstr>‘Ένα απλό παράδειγμα – ο κόσμος της ηλεκτρικής σκούπας</vt:lpstr>
      <vt:lpstr>Η συνάρτηση πράκτορα για τον κόσμο της ηλεκτρικής σκούπας</vt:lpstr>
      <vt:lpstr>Ορθολογικός πράκτορας: η έννοια της ορθολογικότητας</vt:lpstr>
      <vt:lpstr>Μέτρο απόδοσης</vt:lpstr>
      <vt:lpstr>Ορθολογικότητα</vt:lpstr>
      <vt:lpstr>Παντογνωσία και μάθηση</vt:lpstr>
      <vt:lpstr>Αυτονομία</vt:lpstr>
      <vt:lpstr>Φύση των περιβαλλόντων</vt:lpstr>
      <vt:lpstr>Περιβάλλοντα εργασιών</vt:lpstr>
      <vt:lpstr>Παράδειγμα περιβάλλοντος εργασίας για αυτόματο οδηγό ταξί</vt:lpstr>
      <vt:lpstr>Μερικά ακόμα παραδείγματα</vt:lpstr>
      <vt:lpstr>Ιδιότητες των περιβαλλόντων εργασιών (1/2)</vt:lpstr>
      <vt:lpstr>Ιδιότητες των περιβαλλόντων εργασιών (2/2)</vt:lpstr>
      <vt:lpstr>Παραδείγματα διαφόρων περιβαλλόντων εργασιών</vt:lpstr>
      <vt:lpstr>Η δομή των πρακτόρων</vt:lpstr>
      <vt:lpstr>Σχεδιασμός πρακτόρων</vt:lpstr>
      <vt:lpstr>Παρουσίαση του PowerPoint</vt:lpstr>
      <vt:lpstr>Βασικά είδη προγραμμάτων πρακτόρων</vt:lpstr>
      <vt:lpstr>Απλός αντανακλαστικός πράκτορας</vt:lpstr>
      <vt:lpstr>Απλός αντανακλαστικός πράκτορας</vt:lpstr>
      <vt:lpstr>Παρουσίαση του PowerPoint</vt:lpstr>
      <vt:lpstr>Παρουσίαση του PowerPoint</vt:lpstr>
      <vt:lpstr>Αντανακλαστικός πράκτορας βασισμένος σε μοντέλο</vt:lpstr>
      <vt:lpstr>Αντανακλαστικός πράκτορας βασισμένος σε μοντέλο</vt:lpstr>
      <vt:lpstr>Πράκτορας βασισμένος στο στόχο</vt:lpstr>
      <vt:lpstr>Πράκτορας βασισμένος στον στόχο</vt:lpstr>
      <vt:lpstr>Παρουσίαση του PowerPoint</vt:lpstr>
      <vt:lpstr>Πράκτορας βασισμένος στη χρησιμότητα</vt:lpstr>
      <vt:lpstr>Πράκτορας βασισμένος στη χρησιμότητα</vt:lpstr>
      <vt:lpstr>Πράκτορας που μαθαίνει</vt:lpstr>
      <vt:lpstr>Πράκτορας που μαθαίνει</vt:lpstr>
      <vt:lpstr>Εναλλακτικές αναπαραστάσεις του κόσμου (1/3)</vt:lpstr>
      <vt:lpstr>Εναλλακτικές αναπαραστάσεις του κόσμου (2/3)</vt:lpstr>
      <vt:lpstr>Εναλλακτικές αναπαραστάσεις του κόσμου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Εφαρμογές  Τεχνητής Νοημοσύνης στη  Μηχανική Ορυκτών Πόρων</dc:title>
  <dc:creator>IOANNIS KAPAGERIDIS</dc:creator>
  <cp:lastModifiedBy>ΚΑΠΑΓΕΡΙΔΗΣ ΙΩΑΝΝΗΣ</cp:lastModifiedBy>
  <cp:revision>91</cp:revision>
  <dcterms:created xsi:type="dcterms:W3CDTF">2023-08-05T09:36:49Z</dcterms:created>
  <dcterms:modified xsi:type="dcterms:W3CDTF">2024-10-22T16:06:34Z</dcterms:modified>
</cp:coreProperties>
</file>