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83" r:id="rId2"/>
    <p:sldId id="256" r:id="rId3"/>
    <p:sldId id="312" r:id="rId4"/>
    <p:sldId id="289" r:id="rId5"/>
    <p:sldId id="291" r:id="rId6"/>
    <p:sldId id="292" r:id="rId7"/>
    <p:sldId id="290" r:id="rId8"/>
    <p:sldId id="293" r:id="rId9"/>
    <p:sldId id="286" r:id="rId10"/>
    <p:sldId id="287" r:id="rId11"/>
    <p:sldId id="288" r:id="rId12"/>
    <p:sldId id="294" r:id="rId13"/>
    <p:sldId id="295" r:id="rId14"/>
    <p:sldId id="296" r:id="rId15"/>
    <p:sldId id="264" r:id="rId16"/>
    <p:sldId id="297" r:id="rId17"/>
    <p:sldId id="298" r:id="rId18"/>
    <p:sldId id="299" r:id="rId19"/>
    <p:sldId id="267" r:id="rId20"/>
    <p:sldId id="268" r:id="rId21"/>
    <p:sldId id="270" r:id="rId22"/>
    <p:sldId id="272" r:id="rId23"/>
    <p:sldId id="259" r:id="rId24"/>
    <p:sldId id="274" r:id="rId25"/>
    <p:sldId id="275" r:id="rId26"/>
    <p:sldId id="285" r:id="rId27"/>
    <p:sldId id="311" r:id="rId28"/>
    <p:sldId id="276" r:id="rId29"/>
    <p:sldId id="302" r:id="rId30"/>
    <p:sldId id="277" r:id="rId31"/>
    <p:sldId id="304" r:id="rId32"/>
    <p:sldId id="309" r:id="rId33"/>
    <p:sldId id="308" r:id="rId34"/>
    <p:sldId id="303" r:id="rId35"/>
    <p:sldId id="305" r:id="rId36"/>
    <p:sldId id="307" r:id="rId37"/>
    <p:sldId id="310"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ssiliki Papadopoulou" initials="VP"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60"/>
  </p:normalViewPr>
  <p:slideViewPr>
    <p:cSldViewPr snapToGrid="0">
      <p:cViewPr varScale="1">
        <p:scale>
          <a:sx n="81" d="100"/>
          <a:sy n="81" d="100"/>
        </p:scale>
        <p:origin x="754"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F66116-61E4-45CA-960E-478EA2C0001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l-GR"/>
        </a:p>
      </dgm:t>
    </dgm:pt>
    <dgm:pt modelId="{7BC1627E-1A41-43E9-BD40-0C1AD2B9A35B}">
      <dgm:prSet phldrT="[Κείμενο]" custT="1"/>
      <dgm:spPr/>
      <dgm:t>
        <a:bodyPr/>
        <a:lstStyle/>
        <a:p>
          <a:r>
            <a:rPr lang="el-GR" sz="1800" dirty="0"/>
            <a:t>«Το έργο μας ως εκπαιδευτικών οφείλει να επικεντρώνεται τόσο στη μεταλαμπάδευση γνώσεων όσο και στη διαμόρφωση ήθους και αξιών του κάθε μαθητή» (φοιτήτρια)</a:t>
          </a:r>
        </a:p>
      </dgm:t>
    </dgm:pt>
    <dgm:pt modelId="{750A8DAD-E156-4E63-AD02-8371B42A2161}" type="parTrans" cxnId="{013FB35C-0723-4486-9CFC-FF4DAC543183}">
      <dgm:prSet/>
      <dgm:spPr/>
      <dgm:t>
        <a:bodyPr/>
        <a:lstStyle/>
        <a:p>
          <a:endParaRPr lang="el-GR"/>
        </a:p>
      </dgm:t>
    </dgm:pt>
    <dgm:pt modelId="{1B59328E-FA1F-4515-9856-8AFA303CB729}" type="sibTrans" cxnId="{013FB35C-0723-4486-9CFC-FF4DAC543183}">
      <dgm:prSet/>
      <dgm:spPr/>
      <dgm:t>
        <a:bodyPr/>
        <a:lstStyle/>
        <a:p>
          <a:endParaRPr lang="el-GR"/>
        </a:p>
      </dgm:t>
    </dgm:pt>
    <dgm:pt modelId="{4E581775-39D6-4B1D-94F5-91211BEB3FDE}">
      <dgm:prSet custT="1"/>
      <dgm:spPr/>
      <dgm:t>
        <a:bodyPr/>
        <a:lstStyle/>
        <a:p>
          <a:r>
            <a:rPr lang="el-GR" sz="2000" dirty="0"/>
            <a:t>«να τους γαλουχήσει με αξίες και ιδεώδη» (φοιτήτρια</a:t>
          </a:r>
          <a:r>
            <a:rPr lang="el-GR" sz="1500" dirty="0"/>
            <a:t>)</a:t>
          </a:r>
        </a:p>
      </dgm:t>
    </dgm:pt>
    <dgm:pt modelId="{53C694A7-563D-43FD-8CF1-1E9FF8557573}" type="parTrans" cxnId="{53215A50-54ED-4C8C-90AB-03BBD1DB1472}">
      <dgm:prSet/>
      <dgm:spPr/>
      <dgm:t>
        <a:bodyPr/>
        <a:lstStyle/>
        <a:p>
          <a:endParaRPr lang="el-GR"/>
        </a:p>
      </dgm:t>
    </dgm:pt>
    <dgm:pt modelId="{7A93599D-C96A-4C7F-A823-07451683A61C}" type="sibTrans" cxnId="{53215A50-54ED-4C8C-90AB-03BBD1DB1472}">
      <dgm:prSet/>
      <dgm:spPr/>
      <dgm:t>
        <a:bodyPr/>
        <a:lstStyle/>
        <a:p>
          <a:endParaRPr lang="el-GR"/>
        </a:p>
      </dgm:t>
    </dgm:pt>
    <dgm:pt modelId="{2357F40C-422C-442F-83D8-82A24E94654D}">
      <dgm:prSet/>
      <dgm:spPr/>
      <dgm:t>
        <a:bodyPr/>
        <a:lstStyle/>
        <a:p>
          <a:r>
            <a:rPr lang="el-GR" dirty="0"/>
            <a:t>«Ο ρόλος του δασκάλου θεωρώ ότι ακόμα αποτελεί λειτούργημα καθώς καλείται να μεταλαμπαδεύσει γνώσεις και ηθικές αξίες» (φοιτητής). </a:t>
          </a:r>
        </a:p>
      </dgm:t>
    </dgm:pt>
    <dgm:pt modelId="{06FCD579-AED6-4325-8BB6-94F8B16D2452}" type="parTrans" cxnId="{354242B3-130B-4B1F-A04B-798893FB32CF}">
      <dgm:prSet/>
      <dgm:spPr/>
      <dgm:t>
        <a:bodyPr/>
        <a:lstStyle/>
        <a:p>
          <a:endParaRPr lang="el-GR"/>
        </a:p>
      </dgm:t>
    </dgm:pt>
    <dgm:pt modelId="{8797BB8A-3BEA-4DAB-9EDE-A89DC0CE7AC8}" type="sibTrans" cxnId="{354242B3-130B-4B1F-A04B-798893FB32CF}">
      <dgm:prSet/>
      <dgm:spPr/>
      <dgm:t>
        <a:bodyPr/>
        <a:lstStyle/>
        <a:p>
          <a:endParaRPr lang="el-GR"/>
        </a:p>
      </dgm:t>
    </dgm:pt>
    <dgm:pt modelId="{1B1028B5-1C48-4570-B7D2-CB4C937FAC20}" type="pres">
      <dgm:prSet presAssocID="{ACF66116-61E4-45CA-960E-478EA2C0001A}" presName="diagram" presStyleCnt="0">
        <dgm:presLayoutVars>
          <dgm:dir/>
          <dgm:resizeHandles val="exact"/>
        </dgm:presLayoutVars>
      </dgm:prSet>
      <dgm:spPr/>
    </dgm:pt>
    <dgm:pt modelId="{00BBC64F-A0C4-42B6-B84F-645CE9581178}" type="pres">
      <dgm:prSet presAssocID="{7BC1627E-1A41-43E9-BD40-0C1AD2B9A35B}" presName="node" presStyleLbl="node1" presStyleIdx="0" presStyleCnt="3" custScaleY="150962">
        <dgm:presLayoutVars>
          <dgm:bulletEnabled val="1"/>
        </dgm:presLayoutVars>
      </dgm:prSet>
      <dgm:spPr/>
    </dgm:pt>
    <dgm:pt modelId="{6DE90B8F-947F-4325-BC58-6C4E68F7F404}" type="pres">
      <dgm:prSet presAssocID="{1B59328E-FA1F-4515-9856-8AFA303CB729}" presName="sibTrans" presStyleCnt="0"/>
      <dgm:spPr/>
    </dgm:pt>
    <dgm:pt modelId="{CE810689-B3DF-41EB-9918-EFEA81C8F817}" type="pres">
      <dgm:prSet presAssocID="{4E581775-39D6-4B1D-94F5-91211BEB3FDE}" presName="node" presStyleLbl="node1" presStyleIdx="1" presStyleCnt="3" custScaleY="149511">
        <dgm:presLayoutVars>
          <dgm:bulletEnabled val="1"/>
        </dgm:presLayoutVars>
      </dgm:prSet>
      <dgm:spPr/>
    </dgm:pt>
    <dgm:pt modelId="{4AF3B20A-E4A6-4E18-8FFD-C0B5491D2BDD}" type="pres">
      <dgm:prSet presAssocID="{7A93599D-C96A-4C7F-A823-07451683A61C}" presName="sibTrans" presStyleCnt="0"/>
      <dgm:spPr/>
    </dgm:pt>
    <dgm:pt modelId="{E7DB9463-1531-4C87-9DA1-24B7F866B3D0}" type="pres">
      <dgm:prSet presAssocID="{2357F40C-422C-442F-83D8-82A24E94654D}" presName="node" presStyleLbl="node1" presStyleIdx="2" presStyleCnt="3" custScaleY="148560">
        <dgm:presLayoutVars>
          <dgm:bulletEnabled val="1"/>
        </dgm:presLayoutVars>
      </dgm:prSet>
      <dgm:spPr/>
    </dgm:pt>
  </dgm:ptLst>
  <dgm:cxnLst>
    <dgm:cxn modelId="{D0BD1E2E-F643-445E-AB8A-3A9072BD731B}" type="presOf" srcId="{ACF66116-61E4-45CA-960E-478EA2C0001A}" destId="{1B1028B5-1C48-4570-B7D2-CB4C937FAC20}" srcOrd="0" destOrd="0" presId="urn:microsoft.com/office/officeart/2005/8/layout/default"/>
    <dgm:cxn modelId="{D0CAD132-7B17-4058-89D0-0B32A9459819}" type="presOf" srcId="{4E581775-39D6-4B1D-94F5-91211BEB3FDE}" destId="{CE810689-B3DF-41EB-9918-EFEA81C8F817}" srcOrd="0" destOrd="0" presId="urn:microsoft.com/office/officeart/2005/8/layout/default"/>
    <dgm:cxn modelId="{013FB35C-0723-4486-9CFC-FF4DAC543183}" srcId="{ACF66116-61E4-45CA-960E-478EA2C0001A}" destId="{7BC1627E-1A41-43E9-BD40-0C1AD2B9A35B}" srcOrd="0" destOrd="0" parTransId="{750A8DAD-E156-4E63-AD02-8371B42A2161}" sibTransId="{1B59328E-FA1F-4515-9856-8AFA303CB729}"/>
    <dgm:cxn modelId="{34726468-F8A9-4709-BB8C-EF449DDB12F7}" type="presOf" srcId="{2357F40C-422C-442F-83D8-82A24E94654D}" destId="{E7DB9463-1531-4C87-9DA1-24B7F866B3D0}" srcOrd="0" destOrd="0" presId="urn:microsoft.com/office/officeart/2005/8/layout/default"/>
    <dgm:cxn modelId="{53215A50-54ED-4C8C-90AB-03BBD1DB1472}" srcId="{ACF66116-61E4-45CA-960E-478EA2C0001A}" destId="{4E581775-39D6-4B1D-94F5-91211BEB3FDE}" srcOrd="1" destOrd="0" parTransId="{53C694A7-563D-43FD-8CF1-1E9FF8557573}" sibTransId="{7A93599D-C96A-4C7F-A823-07451683A61C}"/>
    <dgm:cxn modelId="{354242B3-130B-4B1F-A04B-798893FB32CF}" srcId="{ACF66116-61E4-45CA-960E-478EA2C0001A}" destId="{2357F40C-422C-442F-83D8-82A24E94654D}" srcOrd="2" destOrd="0" parTransId="{06FCD579-AED6-4325-8BB6-94F8B16D2452}" sibTransId="{8797BB8A-3BEA-4DAB-9EDE-A89DC0CE7AC8}"/>
    <dgm:cxn modelId="{442A5ACC-0814-4647-8F61-E9E363E3C7B6}" type="presOf" srcId="{7BC1627E-1A41-43E9-BD40-0C1AD2B9A35B}" destId="{00BBC64F-A0C4-42B6-B84F-645CE9581178}" srcOrd="0" destOrd="0" presId="urn:microsoft.com/office/officeart/2005/8/layout/default"/>
    <dgm:cxn modelId="{1E571E1F-F055-4210-ACB5-B6C92EC97917}" type="presParOf" srcId="{1B1028B5-1C48-4570-B7D2-CB4C937FAC20}" destId="{00BBC64F-A0C4-42B6-B84F-645CE9581178}" srcOrd="0" destOrd="0" presId="urn:microsoft.com/office/officeart/2005/8/layout/default"/>
    <dgm:cxn modelId="{1F667AF2-D237-4D88-BF60-A27BC82FE074}" type="presParOf" srcId="{1B1028B5-1C48-4570-B7D2-CB4C937FAC20}" destId="{6DE90B8F-947F-4325-BC58-6C4E68F7F404}" srcOrd="1" destOrd="0" presId="urn:microsoft.com/office/officeart/2005/8/layout/default"/>
    <dgm:cxn modelId="{4A0BDAD7-F245-489B-B377-FD9DC122645B}" type="presParOf" srcId="{1B1028B5-1C48-4570-B7D2-CB4C937FAC20}" destId="{CE810689-B3DF-41EB-9918-EFEA81C8F817}" srcOrd="2" destOrd="0" presId="urn:microsoft.com/office/officeart/2005/8/layout/default"/>
    <dgm:cxn modelId="{94AC997C-9FB2-49AE-8A6B-303A78D9999B}" type="presParOf" srcId="{1B1028B5-1C48-4570-B7D2-CB4C937FAC20}" destId="{4AF3B20A-E4A6-4E18-8FFD-C0B5491D2BDD}" srcOrd="3" destOrd="0" presId="urn:microsoft.com/office/officeart/2005/8/layout/default"/>
    <dgm:cxn modelId="{7CE53347-7164-439F-9FDA-865774C6A68B}" type="presParOf" srcId="{1B1028B5-1C48-4570-B7D2-CB4C937FAC20}" destId="{E7DB9463-1531-4C87-9DA1-24B7F866B3D0}"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BDB18E6-EB0B-4A18-9C43-B60E2D47767F}"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l-GR"/>
        </a:p>
      </dgm:t>
    </dgm:pt>
    <dgm:pt modelId="{474DD84A-553F-4DDF-A12E-FE278C1BE185}">
      <dgm:prSet phldrT="[Κείμενο]" custT="1"/>
      <dgm:spPr/>
      <dgm:t>
        <a:bodyPr/>
        <a:lstStyle/>
        <a:p>
          <a:r>
            <a:rPr lang="el-GR" sz="2800" dirty="0"/>
            <a:t>Ο εκπαιδευτικός ως ειδικός της διδακτικής;</a:t>
          </a:r>
        </a:p>
      </dgm:t>
    </dgm:pt>
    <dgm:pt modelId="{49968B7B-BE71-4B3D-B9A8-647EEEA59559}" type="parTrans" cxnId="{850B4FEF-4199-45AE-9FA4-C766B50F87DE}">
      <dgm:prSet/>
      <dgm:spPr/>
      <dgm:t>
        <a:bodyPr/>
        <a:lstStyle/>
        <a:p>
          <a:endParaRPr lang="el-GR"/>
        </a:p>
      </dgm:t>
    </dgm:pt>
    <dgm:pt modelId="{9CEE6F50-74C2-4B1A-A4AC-B5BE1CEC4A40}" type="sibTrans" cxnId="{850B4FEF-4199-45AE-9FA4-C766B50F87DE}">
      <dgm:prSet/>
      <dgm:spPr/>
      <dgm:t>
        <a:bodyPr/>
        <a:lstStyle/>
        <a:p>
          <a:endParaRPr lang="el-GR"/>
        </a:p>
      </dgm:t>
    </dgm:pt>
    <dgm:pt modelId="{4F6FC4F8-2E43-4420-9299-87E4D0DE7D91}">
      <dgm:prSet phldrT="[Κείμενο]" custT="1"/>
      <dgm:spPr/>
      <dgm:t>
        <a:bodyPr/>
        <a:lstStyle/>
        <a:p>
          <a:r>
            <a:rPr lang="el-GR" sz="2200" b="1" dirty="0"/>
            <a:t>Ενσωματωμένες </a:t>
          </a:r>
          <a:r>
            <a:rPr lang="el-GR" sz="2200" dirty="0"/>
            <a:t>οι εκφορές στον λόγο που κατασκευάζει την ταυτότητα του </a:t>
          </a:r>
          <a:r>
            <a:rPr lang="el-GR" sz="2200" dirty="0" err="1"/>
            <a:t>αναστοχαζόμενου</a:t>
          </a:r>
          <a:r>
            <a:rPr lang="el-GR" sz="2200" dirty="0"/>
            <a:t> εκπαιδευτικού</a:t>
          </a:r>
        </a:p>
      </dgm:t>
    </dgm:pt>
    <dgm:pt modelId="{3037F8D7-6E15-4E13-A489-A2EDDE17EF66}" type="parTrans" cxnId="{5EA61B70-C115-491A-B93C-C50A0C68A76F}">
      <dgm:prSet/>
      <dgm:spPr/>
      <dgm:t>
        <a:bodyPr/>
        <a:lstStyle/>
        <a:p>
          <a:endParaRPr lang="el-GR"/>
        </a:p>
      </dgm:t>
    </dgm:pt>
    <dgm:pt modelId="{5EA1FD01-582A-4180-A8FB-3FC71F6E5C25}" type="sibTrans" cxnId="{5EA61B70-C115-491A-B93C-C50A0C68A76F}">
      <dgm:prSet/>
      <dgm:spPr/>
      <dgm:t>
        <a:bodyPr/>
        <a:lstStyle/>
        <a:p>
          <a:endParaRPr lang="el-GR"/>
        </a:p>
      </dgm:t>
    </dgm:pt>
    <dgm:pt modelId="{B3CC3DAC-7766-42D7-B080-E3C46137F16E}">
      <dgm:prSet phldrT="[Κείμενο]" custT="1"/>
      <dgm:spPr/>
      <dgm:t>
        <a:bodyPr/>
        <a:lstStyle/>
        <a:p>
          <a:r>
            <a:rPr lang="el-GR" sz="2800" dirty="0"/>
            <a:t>Ο εκπαιδευτικός ως ειδικός της διδακτικής;</a:t>
          </a:r>
        </a:p>
      </dgm:t>
    </dgm:pt>
    <dgm:pt modelId="{04E217AA-929D-4499-BCC6-94A4E9CD2B94}" type="parTrans" cxnId="{17208658-5BC6-4D05-BD79-9B252AF0A215}">
      <dgm:prSet/>
      <dgm:spPr/>
      <dgm:t>
        <a:bodyPr/>
        <a:lstStyle/>
        <a:p>
          <a:endParaRPr lang="el-GR"/>
        </a:p>
      </dgm:t>
    </dgm:pt>
    <dgm:pt modelId="{C011ABDC-4A2F-4DD5-9346-A70CD08DB4DB}" type="sibTrans" cxnId="{17208658-5BC6-4D05-BD79-9B252AF0A215}">
      <dgm:prSet/>
      <dgm:spPr/>
      <dgm:t>
        <a:bodyPr/>
        <a:lstStyle/>
        <a:p>
          <a:endParaRPr lang="el-GR"/>
        </a:p>
      </dgm:t>
    </dgm:pt>
    <dgm:pt modelId="{64BDE5CD-1960-40BE-8F0F-6C25A8343B52}">
      <dgm:prSet phldrT="[Κείμενο]" custT="1"/>
      <dgm:spPr/>
      <dgm:t>
        <a:bodyPr/>
        <a:lstStyle/>
        <a:p>
          <a:r>
            <a:rPr lang="el-GR" sz="2200" dirty="0"/>
            <a:t>αναφορές στη διάσταση των εναλλακτικών μορφών διδακτικής, χωρίς «αυτεξούσια» την πρόταξη του διδακτικού ή εκπαιδευτικού έργου</a:t>
          </a:r>
        </a:p>
      </dgm:t>
    </dgm:pt>
    <dgm:pt modelId="{2E77A490-EB6B-42D4-BDE4-3F2D8978BE8F}" type="parTrans" cxnId="{8997F1EE-BB31-4590-B963-4340E9E0317E}">
      <dgm:prSet/>
      <dgm:spPr/>
      <dgm:t>
        <a:bodyPr/>
        <a:lstStyle/>
        <a:p>
          <a:endParaRPr lang="el-GR"/>
        </a:p>
      </dgm:t>
    </dgm:pt>
    <dgm:pt modelId="{5667A83A-AD04-4ECA-AAFF-B9978AB9B500}" type="sibTrans" cxnId="{8997F1EE-BB31-4590-B963-4340E9E0317E}">
      <dgm:prSet/>
      <dgm:spPr/>
      <dgm:t>
        <a:bodyPr/>
        <a:lstStyle/>
        <a:p>
          <a:endParaRPr lang="el-GR"/>
        </a:p>
      </dgm:t>
    </dgm:pt>
    <dgm:pt modelId="{B33531B2-7E84-4F6C-8C0E-20A4F7EDA501}">
      <dgm:prSet phldrT="[Κείμενο]" phldr="1"/>
      <dgm:spPr/>
      <dgm:t>
        <a:bodyPr/>
        <a:lstStyle/>
        <a:p>
          <a:endParaRPr lang="el-GR" sz="5000" dirty="0"/>
        </a:p>
      </dgm:t>
    </dgm:pt>
    <dgm:pt modelId="{A49869C0-9E0E-4CDC-B110-7A1D9EA55B9D}" type="parTrans" cxnId="{70E1372F-C1DD-4191-A026-A0B410AFAB80}">
      <dgm:prSet/>
      <dgm:spPr/>
      <dgm:t>
        <a:bodyPr/>
        <a:lstStyle/>
        <a:p>
          <a:endParaRPr lang="el-GR"/>
        </a:p>
      </dgm:t>
    </dgm:pt>
    <dgm:pt modelId="{9CEA4F37-F897-4EC9-9E3E-C84C26742789}" type="sibTrans" cxnId="{70E1372F-C1DD-4191-A026-A0B410AFAB80}">
      <dgm:prSet/>
      <dgm:spPr/>
      <dgm:t>
        <a:bodyPr/>
        <a:lstStyle/>
        <a:p>
          <a:endParaRPr lang="el-GR"/>
        </a:p>
      </dgm:t>
    </dgm:pt>
    <dgm:pt modelId="{7D0B67A9-BE25-42D2-92F0-8D6689FF0DCC}" type="pres">
      <dgm:prSet presAssocID="{BBDB18E6-EB0B-4A18-9C43-B60E2D47767F}" presName="Name0" presStyleCnt="0">
        <dgm:presLayoutVars>
          <dgm:dir/>
          <dgm:animLvl val="lvl"/>
          <dgm:resizeHandles/>
        </dgm:presLayoutVars>
      </dgm:prSet>
      <dgm:spPr/>
    </dgm:pt>
    <dgm:pt modelId="{2784F690-0CFF-4E53-A125-5C91C956664C}" type="pres">
      <dgm:prSet presAssocID="{474DD84A-553F-4DDF-A12E-FE278C1BE185}" presName="linNode" presStyleCnt="0"/>
      <dgm:spPr/>
    </dgm:pt>
    <dgm:pt modelId="{557F6AEB-F84D-46F3-8329-CD26FEFDA48E}" type="pres">
      <dgm:prSet presAssocID="{474DD84A-553F-4DDF-A12E-FE278C1BE185}" presName="parentShp" presStyleLbl="node1" presStyleIdx="0" presStyleCnt="2" custLinFactNeighborX="178" custLinFactNeighborY="-3759">
        <dgm:presLayoutVars>
          <dgm:bulletEnabled val="1"/>
        </dgm:presLayoutVars>
      </dgm:prSet>
      <dgm:spPr/>
    </dgm:pt>
    <dgm:pt modelId="{DD494C62-FCEB-4BE0-9B0E-213D28F7391E}" type="pres">
      <dgm:prSet presAssocID="{474DD84A-553F-4DDF-A12E-FE278C1BE185}" presName="childShp" presStyleLbl="bgAccFollowNode1" presStyleIdx="0" presStyleCnt="2">
        <dgm:presLayoutVars>
          <dgm:bulletEnabled val="1"/>
        </dgm:presLayoutVars>
      </dgm:prSet>
      <dgm:spPr/>
    </dgm:pt>
    <dgm:pt modelId="{E1944309-41AE-4B2A-84CB-D33C02B568F7}" type="pres">
      <dgm:prSet presAssocID="{9CEE6F50-74C2-4B1A-A4AC-B5BE1CEC4A40}" presName="spacing" presStyleCnt="0"/>
      <dgm:spPr/>
    </dgm:pt>
    <dgm:pt modelId="{ACD2DEC1-BA40-4AF4-AC42-DD370E651A83}" type="pres">
      <dgm:prSet presAssocID="{B3CC3DAC-7766-42D7-B080-E3C46137F16E}" presName="linNode" presStyleCnt="0"/>
      <dgm:spPr/>
    </dgm:pt>
    <dgm:pt modelId="{B9C3C606-D86C-49B4-BDA7-9C79906E0328}" type="pres">
      <dgm:prSet presAssocID="{B3CC3DAC-7766-42D7-B080-E3C46137F16E}" presName="parentShp" presStyleLbl="node1" presStyleIdx="1" presStyleCnt="2">
        <dgm:presLayoutVars>
          <dgm:bulletEnabled val="1"/>
        </dgm:presLayoutVars>
      </dgm:prSet>
      <dgm:spPr/>
    </dgm:pt>
    <dgm:pt modelId="{71B35CA1-1CBC-4835-B366-D3B6769C40CF}" type="pres">
      <dgm:prSet presAssocID="{B3CC3DAC-7766-42D7-B080-E3C46137F16E}" presName="childShp" presStyleLbl="bgAccFollowNode1" presStyleIdx="1" presStyleCnt="2">
        <dgm:presLayoutVars>
          <dgm:bulletEnabled val="1"/>
        </dgm:presLayoutVars>
      </dgm:prSet>
      <dgm:spPr/>
    </dgm:pt>
  </dgm:ptLst>
  <dgm:cxnLst>
    <dgm:cxn modelId="{DC04DB08-EF5F-4542-A508-D38B3CCDCD89}" type="presOf" srcId="{BBDB18E6-EB0B-4A18-9C43-B60E2D47767F}" destId="{7D0B67A9-BE25-42D2-92F0-8D6689FF0DCC}" srcOrd="0" destOrd="0" presId="urn:microsoft.com/office/officeart/2005/8/layout/vList6"/>
    <dgm:cxn modelId="{DA25580B-5ADF-4D43-8199-17B396EA74B9}" type="presOf" srcId="{64BDE5CD-1960-40BE-8F0F-6C25A8343B52}" destId="{71B35CA1-1CBC-4835-B366-D3B6769C40CF}" srcOrd="0" destOrd="0" presId="urn:microsoft.com/office/officeart/2005/8/layout/vList6"/>
    <dgm:cxn modelId="{BC670F14-0E08-4346-B9FF-1E7E7D1C7DC1}" type="presOf" srcId="{4F6FC4F8-2E43-4420-9299-87E4D0DE7D91}" destId="{DD494C62-FCEB-4BE0-9B0E-213D28F7391E}" srcOrd="0" destOrd="0" presId="urn:microsoft.com/office/officeart/2005/8/layout/vList6"/>
    <dgm:cxn modelId="{70E1372F-C1DD-4191-A026-A0B410AFAB80}" srcId="{B3CC3DAC-7766-42D7-B080-E3C46137F16E}" destId="{B33531B2-7E84-4F6C-8C0E-20A4F7EDA501}" srcOrd="1" destOrd="0" parTransId="{A49869C0-9E0E-4CDC-B110-7A1D9EA55B9D}" sibTransId="{9CEA4F37-F897-4EC9-9E3E-C84C26742789}"/>
    <dgm:cxn modelId="{8004A869-AE26-482A-889B-C8DB305AF34C}" type="presOf" srcId="{B33531B2-7E84-4F6C-8C0E-20A4F7EDA501}" destId="{71B35CA1-1CBC-4835-B366-D3B6769C40CF}" srcOrd="0" destOrd="1" presId="urn:microsoft.com/office/officeart/2005/8/layout/vList6"/>
    <dgm:cxn modelId="{5EA61B70-C115-491A-B93C-C50A0C68A76F}" srcId="{474DD84A-553F-4DDF-A12E-FE278C1BE185}" destId="{4F6FC4F8-2E43-4420-9299-87E4D0DE7D91}" srcOrd="0" destOrd="0" parTransId="{3037F8D7-6E15-4E13-A489-A2EDDE17EF66}" sibTransId="{5EA1FD01-582A-4180-A8FB-3FC71F6E5C25}"/>
    <dgm:cxn modelId="{17208658-5BC6-4D05-BD79-9B252AF0A215}" srcId="{BBDB18E6-EB0B-4A18-9C43-B60E2D47767F}" destId="{B3CC3DAC-7766-42D7-B080-E3C46137F16E}" srcOrd="1" destOrd="0" parTransId="{04E217AA-929D-4499-BCC6-94A4E9CD2B94}" sibTransId="{C011ABDC-4A2F-4DD5-9346-A70CD08DB4DB}"/>
    <dgm:cxn modelId="{8997F1EE-BB31-4590-B963-4340E9E0317E}" srcId="{B3CC3DAC-7766-42D7-B080-E3C46137F16E}" destId="{64BDE5CD-1960-40BE-8F0F-6C25A8343B52}" srcOrd="0" destOrd="0" parTransId="{2E77A490-EB6B-42D4-BDE4-3F2D8978BE8F}" sibTransId="{5667A83A-AD04-4ECA-AAFF-B9978AB9B500}"/>
    <dgm:cxn modelId="{850B4FEF-4199-45AE-9FA4-C766B50F87DE}" srcId="{BBDB18E6-EB0B-4A18-9C43-B60E2D47767F}" destId="{474DD84A-553F-4DDF-A12E-FE278C1BE185}" srcOrd="0" destOrd="0" parTransId="{49968B7B-BE71-4B3D-B9A8-647EEEA59559}" sibTransId="{9CEE6F50-74C2-4B1A-A4AC-B5BE1CEC4A40}"/>
    <dgm:cxn modelId="{4AC5D7F3-722B-47CD-B9C9-125AF4AAED8F}" type="presOf" srcId="{B3CC3DAC-7766-42D7-B080-E3C46137F16E}" destId="{B9C3C606-D86C-49B4-BDA7-9C79906E0328}" srcOrd="0" destOrd="0" presId="urn:microsoft.com/office/officeart/2005/8/layout/vList6"/>
    <dgm:cxn modelId="{06E252F9-BFD8-432D-9FA7-8A9BD117BE62}" type="presOf" srcId="{474DD84A-553F-4DDF-A12E-FE278C1BE185}" destId="{557F6AEB-F84D-46F3-8329-CD26FEFDA48E}" srcOrd="0" destOrd="0" presId="urn:microsoft.com/office/officeart/2005/8/layout/vList6"/>
    <dgm:cxn modelId="{3504E95D-C513-4C5F-86C0-35927C7F5CC5}" type="presParOf" srcId="{7D0B67A9-BE25-42D2-92F0-8D6689FF0DCC}" destId="{2784F690-0CFF-4E53-A125-5C91C956664C}" srcOrd="0" destOrd="0" presId="urn:microsoft.com/office/officeart/2005/8/layout/vList6"/>
    <dgm:cxn modelId="{9863B577-A6AA-4987-A90D-027C559C9328}" type="presParOf" srcId="{2784F690-0CFF-4E53-A125-5C91C956664C}" destId="{557F6AEB-F84D-46F3-8329-CD26FEFDA48E}" srcOrd="0" destOrd="0" presId="urn:microsoft.com/office/officeart/2005/8/layout/vList6"/>
    <dgm:cxn modelId="{5FC590AE-CD24-426A-AE80-8EDD82FC10BC}" type="presParOf" srcId="{2784F690-0CFF-4E53-A125-5C91C956664C}" destId="{DD494C62-FCEB-4BE0-9B0E-213D28F7391E}" srcOrd="1" destOrd="0" presId="urn:microsoft.com/office/officeart/2005/8/layout/vList6"/>
    <dgm:cxn modelId="{3B2F31FA-FC7E-488D-A0D5-E28522B2EEBB}" type="presParOf" srcId="{7D0B67A9-BE25-42D2-92F0-8D6689FF0DCC}" destId="{E1944309-41AE-4B2A-84CB-D33C02B568F7}" srcOrd="1" destOrd="0" presId="urn:microsoft.com/office/officeart/2005/8/layout/vList6"/>
    <dgm:cxn modelId="{78F1AED2-C1A9-4E4C-80CA-9DA17A949C9C}" type="presParOf" srcId="{7D0B67A9-BE25-42D2-92F0-8D6689FF0DCC}" destId="{ACD2DEC1-BA40-4AF4-AC42-DD370E651A83}" srcOrd="2" destOrd="0" presId="urn:microsoft.com/office/officeart/2005/8/layout/vList6"/>
    <dgm:cxn modelId="{DB0447C1-C081-4E25-AFFF-F422D38FFDBF}" type="presParOf" srcId="{ACD2DEC1-BA40-4AF4-AC42-DD370E651A83}" destId="{B9C3C606-D86C-49B4-BDA7-9C79906E0328}" srcOrd="0" destOrd="0" presId="urn:microsoft.com/office/officeart/2005/8/layout/vList6"/>
    <dgm:cxn modelId="{7B0887CE-D4F2-4981-9BDD-6019C2F8FB54}" type="presParOf" srcId="{ACD2DEC1-BA40-4AF4-AC42-DD370E651A83}" destId="{71B35CA1-1CBC-4835-B366-D3B6769C40CF}"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3CED90-C176-45F4-A79D-39435651CE76}"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l-GR"/>
        </a:p>
      </dgm:t>
    </dgm:pt>
    <dgm:pt modelId="{F086906D-A732-4908-A1FF-8A5A357A60E3}">
      <dgm:prSet phldrT="[Κείμενο]" custT="1"/>
      <dgm:spPr/>
      <dgm:t>
        <a:bodyPr/>
        <a:lstStyle/>
        <a:p>
          <a:r>
            <a:rPr lang="el-GR" sz="1800" dirty="0"/>
            <a:t>Ισχυρές </a:t>
          </a:r>
          <a:r>
            <a:rPr lang="el-GR" sz="1800" dirty="0" err="1"/>
            <a:t>τροπικότητες</a:t>
          </a:r>
          <a:r>
            <a:rPr lang="el-GR" sz="1800" dirty="0"/>
            <a:t> (οφείλει, πρέπει, χρήση ενεστώτα, οριστικής έγκλισης, κυρίαρχη η ενεργητική σύνταξη)</a:t>
          </a:r>
        </a:p>
      </dgm:t>
    </dgm:pt>
    <dgm:pt modelId="{67E60263-030D-4B4F-826F-525294FD1870}" type="parTrans" cxnId="{E5CA7519-B12F-4C67-A763-85CB2081F61B}">
      <dgm:prSet/>
      <dgm:spPr/>
      <dgm:t>
        <a:bodyPr/>
        <a:lstStyle/>
        <a:p>
          <a:endParaRPr lang="el-GR"/>
        </a:p>
      </dgm:t>
    </dgm:pt>
    <dgm:pt modelId="{7EBD5D06-A64A-438E-946E-C20452756180}" type="sibTrans" cxnId="{E5CA7519-B12F-4C67-A763-85CB2081F61B}">
      <dgm:prSet/>
      <dgm:spPr/>
      <dgm:t>
        <a:bodyPr/>
        <a:lstStyle/>
        <a:p>
          <a:endParaRPr lang="el-GR"/>
        </a:p>
      </dgm:t>
    </dgm:pt>
    <dgm:pt modelId="{E9C34BCA-66C4-428A-AD4A-28E2625ED0E7}">
      <dgm:prSet phldrT="[Κείμενο]" custT="1"/>
      <dgm:spPr/>
      <dgm:t>
        <a:bodyPr/>
        <a:lstStyle/>
        <a:p>
          <a:r>
            <a:rPr lang="el-GR" sz="1800" dirty="0"/>
            <a:t>Πρέπει να ασχολείται και με τον συναισθηματικό, ψυχολογικό και κοινωνικό κόσμο των μαθητών (φοιτήτρια)</a:t>
          </a:r>
        </a:p>
        <a:p>
          <a:endParaRPr lang="el-GR" sz="1100" dirty="0"/>
        </a:p>
      </dgm:t>
    </dgm:pt>
    <dgm:pt modelId="{6460187C-4F6E-4E0B-B26E-EFA81720CF1B}" type="parTrans" cxnId="{59E291CE-67DE-4A5A-B1C1-873C26895A0F}">
      <dgm:prSet/>
      <dgm:spPr/>
      <dgm:t>
        <a:bodyPr/>
        <a:lstStyle/>
        <a:p>
          <a:endParaRPr lang="el-GR"/>
        </a:p>
      </dgm:t>
    </dgm:pt>
    <dgm:pt modelId="{6DB3E520-6BE1-4CFE-B70C-ED723251BF81}" type="sibTrans" cxnId="{59E291CE-67DE-4A5A-B1C1-873C26895A0F}">
      <dgm:prSet/>
      <dgm:spPr/>
      <dgm:t>
        <a:bodyPr/>
        <a:lstStyle/>
        <a:p>
          <a:endParaRPr lang="el-GR"/>
        </a:p>
      </dgm:t>
    </dgm:pt>
    <dgm:pt modelId="{C902685F-9564-4A07-99E3-36D7DA2DFEC9}">
      <dgm:prSet phldrT="[Κείμενο]" custT="1"/>
      <dgm:spPr/>
      <dgm:t>
        <a:bodyPr/>
        <a:lstStyle/>
        <a:p>
          <a:r>
            <a:rPr lang="el-GR" sz="2000" dirty="0"/>
            <a:t> </a:t>
          </a:r>
          <a:endParaRPr lang="en-US" sz="2000" dirty="0"/>
        </a:p>
        <a:p>
          <a:r>
            <a:rPr lang="en-US" sz="2000" dirty="0"/>
            <a:t>“</a:t>
          </a:r>
          <a:r>
            <a:rPr lang="el-GR" sz="2000" dirty="0"/>
            <a:t>δεν προσφέρει μόνο γνωστικές ικανότητες και δεξιότητες στα παιδιά, αλλά συμβάλλει επίσης στην καλλιέργεια του πνεύματος και του ψυχικού τους κόσμου» (φοιτήτρια).</a:t>
          </a:r>
        </a:p>
      </dgm:t>
    </dgm:pt>
    <dgm:pt modelId="{F0FFC166-8574-4F83-9649-325900DE5B0A}" type="parTrans" cxnId="{38156394-1B6A-4EE3-9E1F-0C6D14BD8874}">
      <dgm:prSet/>
      <dgm:spPr/>
      <dgm:t>
        <a:bodyPr/>
        <a:lstStyle/>
        <a:p>
          <a:endParaRPr lang="el-GR"/>
        </a:p>
      </dgm:t>
    </dgm:pt>
    <dgm:pt modelId="{6CE478B6-7B19-481D-BD60-BFBE4D008DF5}" type="sibTrans" cxnId="{38156394-1B6A-4EE3-9E1F-0C6D14BD8874}">
      <dgm:prSet/>
      <dgm:spPr/>
      <dgm:t>
        <a:bodyPr/>
        <a:lstStyle/>
        <a:p>
          <a:endParaRPr lang="el-GR"/>
        </a:p>
      </dgm:t>
    </dgm:pt>
    <dgm:pt modelId="{86A8567D-FC23-49E1-B550-85F30A6FE719}">
      <dgm:prSet phldrT="[Κείμενο]" custT="1"/>
      <dgm:spPr/>
      <dgm:t>
        <a:bodyPr/>
        <a:lstStyle/>
        <a:p>
          <a:r>
            <a:rPr lang="el-GR" sz="1800" dirty="0"/>
            <a:t> Ο ιδανικός δάσκαλος είναι αυτός που παρακινεί το ενδιαφέρον των μαθητών του, είναι αυτός που θα τους διδάξει γνώσεις, αξίες, ιδανικά» (φοιτητής)</a:t>
          </a:r>
        </a:p>
      </dgm:t>
    </dgm:pt>
    <dgm:pt modelId="{0E77E022-00DB-4D57-BDB1-780864DFEB4B}" type="parTrans" cxnId="{1AFFAF6E-9A7A-48D8-9F96-43A5709C176D}">
      <dgm:prSet/>
      <dgm:spPr/>
      <dgm:t>
        <a:bodyPr/>
        <a:lstStyle/>
        <a:p>
          <a:endParaRPr lang="el-GR"/>
        </a:p>
      </dgm:t>
    </dgm:pt>
    <dgm:pt modelId="{90B638A6-2D05-4D7A-8EF7-3584196862C7}" type="sibTrans" cxnId="{1AFFAF6E-9A7A-48D8-9F96-43A5709C176D}">
      <dgm:prSet/>
      <dgm:spPr/>
      <dgm:t>
        <a:bodyPr/>
        <a:lstStyle/>
        <a:p>
          <a:endParaRPr lang="el-GR"/>
        </a:p>
      </dgm:t>
    </dgm:pt>
    <dgm:pt modelId="{ABA8F385-F236-4C7A-8E4E-EF2E19410516}">
      <dgm:prSet custT="1"/>
      <dgm:spPr/>
      <dgm:t>
        <a:bodyPr/>
        <a:lstStyle/>
        <a:p>
          <a:r>
            <a:rPr lang="el-GR" sz="1800" dirty="0"/>
            <a:t>«Η δουλειά του εκπαιδευτικού είναι λειτούργημα και έτσι πρέπει να την αντιμετωπίζουμε. Δεν αφορά μόνο το μαθησιακό και γνωστικό κομμάτι» (φοιτήτρια) </a:t>
          </a:r>
        </a:p>
        <a:p>
          <a:endParaRPr lang="el-GR" sz="1600" dirty="0"/>
        </a:p>
      </dgm:t>
    </dgm:pt>
    <dgm:pt modelId="{E8CDC4FF-7665-4EB1-8F4B-541701B5A351}" type="parTrans" cxnId="{8FBD55E1-D29F-4ACE-9390-71A826131B11}">
      <dgm:prSet/>
      <dgm:spPr/>
      <dgm:t>
        <a:bodyPr/>
        <a:lstStyle/>
        <a:p>
          <a:endParaRPr lang="el-GR"/>
        </a:p>
      </dgm:t>
    </dgm:pt>
    <dgm:pt modelId="{512D182A-8044-44E7-9327-2E4C86BB8DE6}" type="sibTrans" cxnId="{8FBD55E1-D29F-4ACE-9390-71A826131B11}">
      <dgm:prSet/>
      <dgm:spPr/>
      <dgm:t>
        <a:bodyPr/>
        <a:lstStyle/>
        <a:p>
          <a:endParaRPr lang="el-GR"/>
        </a:p>
      </dgm:t>
    </dgm:pt>
    <dgm:pt modelId="{8B28CC2A-860B-437F-A9CE-7F0E164AA10D}">
      <dgm:prSet/>
      <dgm:spPr/>
      <dgm:t>
        <a:bodyPr/>
        <a:lstStyle/>
        <a:p>
          <a:endParaRPr lang="el-GR"/>
        </a:p>
      </dgm:t>
    </dgm:pt>
    <dgm:pt modelId="{5C3A983E-9970-4133-B2D5-6F8AE44DAB82}" type="parTrans" cxnId="{D1D8F2C9-FF54-48A5-A7C3-A3F578C8468E}">
      <dgm:prSet/>
      <dgm:spPr/>
      <dgm:t>
        <a:bodyPr/>
        <a:lstStyle/>
        <a:p>
          <a:endParaRPr lang="el-GR"/>
        </a:p>
      </dgm:t>
    </dgm:pt>
    <dgm:pt modelId="{5507614E-40C9-47CE-88FA-9CBBB7BFFCA5}" type="sibTrans" cxnId="{D1D8F2C9-FF54-48A5-A7C3-A3F578C8468E}">
      <dgm:prSet/>
      <dgm:spPr/>
      <dgm:t>
        <a:bodyPr/>
        <a:lstStyle/>
        <a:p>
          <a:endParaRPr lang="el-GR"/>
        </a:p>
      </dgm:t>
    </dgm:pt>
    <dgm:pt modelId="{CAF92166-17B8-4796-B0DC-5CB7BA46406F}">
      <dgm:prSet/>
      <dgm:spPr/>
      <dgm:t>
        <a:bodyPr/>
        <a:lstStyle/>
        <a:p>
          <a:endParaRPr lang="el-GR"/>
        </a:p>
      </dgm:t>
    </dgm:pt>
    <dgm:pt modelId="{21C93C3E-F8A6-4987-AA06-635C7E963B06}" type="parTrans" cxnId="{24A610F6-588C-4BE6-973C-133B7C686E50}">
      <dgm:prSet/>
      <dgm:spPr/>
      <dgm:t>
        <a:bodyPr/>
        <a:lstStyle/>
        <a:p>
          <a:endParaRPr lang="el-GR"/>
        </a:p>
      </dgm:t>
    </dgm:pt>
    <dgm:pt modelId="{3299D19D-CF6B-4548-AD9D-A94D36F98986}" type="sibTrans" cxnId="{24A610F6-588C-4BE6-973C-133B7C686E50}">
      <dgm:prSet/>
      <dgm:spPr/>
      <dgm:t>
        <a:bodyPr/>
        <a:lstStyle/>
        <a:p>
          <a:endParaRPr lang="el-GR"/>
        </a:p>
      </dgm:t>
    </dgm:pt>
    <dgm:pt modelId="{5ACF536A-3847-4155-BBA7-C4458D46F27C}">
      <dgm:prSet/>
      <dgm:spPr/>
      <dgm:t>
        <a:bodyPr/>
        <a:lstStyle/>
        <a:p>
          <a:endParaRPr lang="el-GR"/>
        </a:p>
      </dgm:t>
    </dgm:pt>
    <dgm:pt modelId="{E28E74E2-A07F-4B05-B63F-1D7B15705860}" type="parTrans" cxnId="{40E18B14-EE3E-41AC-9BEC-E0587BF2EE82}">
      <dgm:prSet/>
      <dgm:spPr/>
      <dgm:t>
        <a:bodyPr/>
        <a:lstStyle/>
        <a:p>
          <a:endParaRPr lang="el-GR"/>
        </a:p>
      </dgm:t>
    </dgm:pt>
    <dgm:pt modelId="{2C696E46-16AF-4BB3-AB75-A0419CA06ACA}" type="sibTrans" cxnId="{40E18B14-EE3E-41AC-9BEC-E0587BF2EE82}">
      <dgm:prSet/>
      <dgm:spPr/>
      <dgm:t>
        <a:bodyPr/>
        <a:lstStyle/>
        <a:p>
          <a:endParaRPr lang="el-GR"/>
        </a:p>
      </dgm:t>
    </dgm:pt>
    <dgm:pt modelId="{052CD523-7C0B-43AA-A076-3A9F847EC386}">
      <dgm:prSet/>
      <dgm:spPr/>
      <dgm:t>
        <a:bodyPr/>
        <a:lstStyle/>
        <a:p>
          <a:endParaRPr lang="el-GR"/>
        </a:p>
      </dgm:t>
    </dgm:pt>
    <dgm:pt modelId="{8D2E73F5-2DCF-4397-8A4D-D7918AD9FBA9}" type="parTrans" cxnId="{BB5237DA-D3B8-4103-9527-09C33023DD38}">
      <dgm:prSet/>
      <dgm:spPr/>
      <dgm:t>
        <a:bodyPr/>
        <a:lstStyle/>
        <a:p>
          <a:endParaRPr lang="el-GR"/>
        </a:p>
      </dgm:t>
    </dgm:pt>
    <dgm:pt modelId="{B1FAA740-206C-4176-A9B1-929AE488C50B}" type="sibTrans" cxnId="{BB5237DA-D3B8-4103-9527-09C33023DD38}">
      <dgm:prSet/>
      <dgm:spPr/>
      <dgm:t>
        <a:bodyPr/>
        <a:lstStyle/>
        <a:p>
          <a:endParaRPr lang="el-GR"/>
        </a:p>
      </dgm:t>
    </dgm:pt>
    <dgm:pt modelId="{6CDE0DA6-8756-414D-ACA1-1B0470602B3D}" type="pres">
      <dgm:prSet presAssocID="{323CED90-C176-45F4-A79D-39435651CE76}" presName="diagram" presStyleCnt="0">
        <dgm:presLayoutVars>
          <dgm:chMax val="1"/>
          <dgm:dir/>
          <dgm:animLvl val="ctr"/>
          <dgm:resizeHandles val="exact"/>
        </dgm:presLayoutVars>
      </dgm:prSet>
      <dgm:spPr/>
    </dgm:pt>
    <dgm:pt modelId="{299EA2D5-ED6C-4CE2-A112-602B4BF7A041}" type="pres">
      <dgm:prSet presAssocID="{323CED90-C176-45F4-A79D-39435651CE76}" presName="matrix" presStyleCnt="0"/>
      <dgm:spPr/>
    </dgm:pt>
    <dgm:pt modelId="{EEEF8A69-4DF0-417D-9D12-18770360F099}" type="pres">
      <dgm:prSet presAssocID="{323CED90-C176-45F4-A79D-39435651CE76}" presName="tile1" presStyleLbl="node1" presStyleIdx="0" presStyleCnt="4" custLinFactNeighborX="83"/>
      <dgm:spPr/>
    </dgm:pt>
    <dgm:pt modelId="{FBA547E8-018A-44E8-981C-6B565358FB49}" type="pres">
      <dgm:prSet presAssocID="{323CED90-C176-45F4-A79D-39435651CE76}" presName="tile1text" presStyleLbl="node1" presStyleIdx="0" presStyleCnt="4">
        <dgm:presLayoutVars>
          <dgm:chMax val="0"/>
          <dgm:chPref val="0"/>
          <dgm:bulletEnabled val="1"/>
        </dgm:presLayoutVars>
      </dgm:prSet>
      <dgm:spPr/>
    </dgm:pt>
    <dgm:pt modelId="{F382AB6C-BCF6-49C0-BD69-3B3FB7081CC9}" type="pres">
      <dgm:prSet presAssocID="{323CED90-C176-45F4-A79D-39435651CE76}" presName="tile2" presStyleLbl="node1" presStyleIdx="1" presStyleCnt="4"/>
      <dgm:spPr/>
    </dgm:pt>
    <dgm:pt modelId="{0909D199-E8C6-485D-8C67-595C970D32D9}" type="pres">
      <dgm:prSet presAssocID="{323CED90-C176-45F4-A79D-39435651CE76}" presName="tile2text" presStyleLbl="node1" presStyleIdx="1" presStyleCnt="4">
        <dgm:presLayoutVars>
          <dgm:chMax val="0"/>
          <dgm:chPref val="0"/>
          <dgm:bulletEnabled val="1"/>
        </dgm:presLayoutVars>
      </dgm:prSet>
      <dgm:spPr/>
    </dgm:pt>
    <dgm:pt modelId="{C1EB6A25-CEF4-46B7-AD0D-7A0933874954}" type="pres">
      <dgm:prSet presAssocID="{323CED90-C176-45F4-A79D-39435651CE76}" presName="tile3" presStyleLbl="node1" presStyleIdx="2" presStyleCnt="4" custLinFactNeighborX="3386" custLinFactNeighborY="0"/>
      <dgm:spPr/>
    </dgm:pt>
    <dgm:pt modelId="{2B309CFC-11C0-44CF-9439-B99654EC3063}" type="pres">
      <dgm:prSet presAssocID="{323CED90-C176-45F4-A79D-39435651CE76}" presName="tile3text" presStyleLbl="node1" presStyleIdx="2" presStyleCnt="4">
        <dgm:presLayoutVars>
          <dgm:chMax val="0"/>
          <dgm:chPref val="0"/>
          <dgm:bulletEnabled val="1"/>
        </dgm:presLayoutVars>
      </dgm:prSet>
      <dgm:spPr/>
    </dgm:pt>
    <dgm:pt modelId="{275F799E-840A-4B78-84A5-77C08BE648D2}" type="pres">
      <dgm:prSet presAssocID="{323CED90-C176-45F4-A79D-39435651CE76}" presName="tile4" presStyleLbl="node1" presStyleIdx="3" presStyleCnt="4" custLinFactNeighborX="0" custLinFactNeighborY="-756"/>
      <dgm:spPr/>
    </dgm:pt>
    <dgm:pt modelId="{1B4360CA-3F3F-40D8-BE3D-5AF7F0C671D7}" type="pres">
      <dgm:prSet presAssocID="{323CED90-C176-45F4-A79D-39435651CE76}" presName="tile4text" presStyleLbl="node1" presStyleIdx="3" presStyleCnt="4">
        <dgm:presLayoutVars>
          <dgm:chMax val="0"/>
          <dgm:chPref val="0"/>
          <dgm:bulletEnabled val="1"/>
        </dgm:presLayoutVars>
      </dgm:prSet>
      <dgm:spPr/>
    </dgm:pt>
    <dgm:pt modelId="{179498F0-162A-4711-8948-BDA5C77FE382}" type="pres">
      <dgm:prSet presAssocID="{323CED90-C176-45F4-A79D-39435651CE76}" presName="centerTile" presStyleLbl="fgShp" presStyleIdx="0" presStyleCnt="1" custScaleX="140848" custScaleY="136223" custLinFactNeighborX="69">
        <dgm:presLayoutVars>
          <dgm:chMax val="0"/>
          <dgm:chPref val="0"/>
        </dgm:presLayoutVars>
      </dgm:prSet>
      <dgm:spPr/>
    </dgm:pt>
  </dgm:ptLst>
  <dgm:cxnLst>
    <dgm:cxn modelId="{40E18B14-EE3E-41AC-9BEC-E0587BF2EE82}" srcId="{F086906D-A732-4908-A1FF-8A5A357A60E3}" destId="{5ACF536A-3847-4155-BBA7-C4458D46F27C}" srcOrd="4" destOrd="0" parTransId="{E28E74E2-A07F-4B05-B63F-1D7B15705860}" sibTransId="{2C696E46-16AF-4BB3-AB75-A0419CA06ACA}"/>
    <dgm:cxn modelId="{E5CA7519-B12F-4C67-A763-85CB2081F61B}" srcId="{323CED90-C176-45F4-A79D-39435651CE76}" destId="{F086906D-A732-4908-A1FF-8A5A357A60E3}" srcOrd="0" destOrd="0" parTransId="{67E60263-030D-4B4F-826F-525294FD1870}" sibTransId="{7EBD5D06-A64A-438E-946E-C20452756180}"/>
    <dgm:cxn modelId="{9DC13423-DDE8-4B2A-BF17-D07EFC5D93C4}" type="presOf" srcId="{ABA8F385-F236-4C7A-8E4E-EF2E19410516}" destId="{F382AB6C-BCF6-49C0-BD69-3B3FB7081CC9}" srcOrd="0" destOrd="0" presId="urn:microsoft.com/office/officeart/2005/8/layout/matrix1"/>
    <dgm:cxn modelId="{75FE374A-80A8-4C50-8F1A-BD156C620975}" type="presOf" srcId="{86A8567D-FC23-49E1-B550-85F30A6FE719}" destId="{275F799E-840A-4B78-84A5-77C08BE648D2}" srcOrd="0" destOrd="0" presId="urn:microsoft.com/office/officeart/2005/8/layout/matrix1"/>
    <dgm:cxn modelId="{1AFFAF6E-9A7A-48D8-9F96-43A5709C176D}" srcId="{F086906D-A732-4908-A1FF-8A5A357A60E3}" destId="{86A8567D-FC23-49E1-B550-85F30A6FE719}" srcOrd="3" destOrd="0" parTransId="{0E77E022-00DB-4D57-BDB1-780864DFEB4B}" sibTransId="{90B638A6-2D05-4D7A-8EF7-3584196862C7}"/>
    <dgm:cxn modelId="{C9BDCD7C-1C98-4A6E-A9FD-95CBB0EB2425}" type="presOf" srcId="{86A8567D-FC23-49E1-B550-85F30A6FE719}" destId="{1B4360CA-3F3F-40D8-BE3D-5AF7F0C671D7}" srcOrd="1" destOrd="0" presId="urn:microsoft.com/office/officeart/2005/8/layout/matrix1"/>
    <dgm:cxn modelId="{C598BE8C-48A2-4065-991F-2DB4C8C06F14}" type="presOf" srcId="{323CED90-C176-45F4-A79D-39435651CE76}" destId="{6CDE0DA6-8756-414D-ACA1-1B0470602B3D}" srcOrd="0" destOrd="0" presId="urn:microsoft.com/office/officeart/2005/8/layout/matrix1"/>
    <dgm:cxn modelId="{38156394-1B6A-4EE3-9E1F-0C6D14BD8874}" srcId="{F086906D-A732-4908-A1FF-8A5A357A60E3}" destId="{C902685F-9564-4A07-99E3-36D7DA2DFEC9}" srcOrd="2" destOrd="0" parTransId="{F0FFC166-8574-4F83-9649-325900DE5B0A}" sibTransId="{6CE478B6-7B19-481D-BD60-BFBE4D008DF5}"/>
    <dgm:cxn modelId="{9D749198-75C5-49B9-A98E-18616DE2EB8D}" type="presOf" srcId="{C902685F-9564-4A07-99E3-36D7DA2DFEC9}" destId="{2B309CFC-11C0-44CF-9439-B99654EC3063}" srcOrd="1" destOrd="0" presId="urn:microsoft.com/office/officeart/2005/8/layout/matrix1"/>
    <dgm:cxn modelId="{F00406B6-5813-45E9-BE85-82AD93BF825B}" type="presOf" srcId="{E9C34BCA-66C4-428A-AD4A-28E2625ED0E7}" destId="{FBA547E8-018A-44E8-981C-6B565358FB49}" srcOrd="1" destOrd="0" presId="urn:microsoft.com/office/officeart/2005/8/layout/matrix1"/>
    <dgm:cxn modelId="{1FFE9FB7-7262-4062-8F28-940412595938}" type="presOf" srcId="{ABA8F385-F236-4C7A-8E4E-EF2E19410516}" destId="{0909D199-E8C6-485D-8C67-595C970D32D9}" srcOrd="1" destOrd="0" presId="urn:microsoft.com/office/officeart/2005/8/layout/matrix1"/>
    <dgm:cxn modelId="{CD5872BA-7B2D-4FFA-82D1-4B57D446EB73}" type="presOf" srcId="{E9C34BCA-66C4-428A-AD4A-28E2625ED0E7}" destId="{EEEF8A69-4DF0-417D-9D12-18770360F099}" srcOrd="0" destOrd="0" presId="urn:microsoft.com/office/officeart/2005/8/layout/matrix1"/>
    <dgm:cxn modelId="{1D7362BC-AFA3-4A4D-B2EA-1E8112F7BDFC}" type="presOf" srcId="{C902685F-9564-4A07-99E3-36D7DA2DFEC9}" destId="{C1EB6A25-CEF4-46B7-AD0D-7A0933874954}" srcOrd="0" destOrd="0" presId="urn:microsoft.com/office/officeart/2005/8/layout/matrix1"/>
    <dgm:cxn modelId="{D1D8F2C9-FF54-48A5-A7C3-A3F578C8468E}" srcId="{F086906D-A732-4908-A1FF-8A5A357A60E3}" destId="{8B28CC2A-860B-437F-A9CE-7F0E164AA10D}" srcOrd="6" destOrd="0" parTransId="{5C3A983E-9970-4133-B2D5-6F8AE44DAB82}" sibTransId="{5507614E-40C9-47CE-88FA-9CBBB7BFFCA5}"/>
    <dgm:cxn modelId="{59E291CE-67DE-4A5A-B1C1-873C26895A0F}" srcId="{F086906D-A732-4908-A1FF-8A5A357A60E3}" destId="{E9C34BCA-66C4-428A-AD4A-28E2625ED0E7}" srcOrd="0" destOrd="0" parTransId="{6460187C-4F6E-4E0B-B26E-EFA81720CF1B}" sibTransId="{6DB3E520-6BE1-4CFE-B70C-ED723251BF81}"/>
    <dgm:cxn modelId="{BB5237DA-D3B8-4103-9527-09C33023DD38}" srcId="{323CED90-C176-45F4-A79D-39435651CE76}" destId="{052CD523-7C0B-43AA-A076-3A9F847EC386}" srcOrd="1" destOrd="0" parTransId="{8D2E73F5-2DCF-4397-8A4D-D7918AD9FBA9}" sibTransId="{B1FAA740-206C-4176-A9B1-929AE488C50B}"/>
    <dgm:cxn modelId="{220A26E0-37EB-48CE-B150-6ED7F3A92BC2}" type="presOf" srcId="{F086906D-A732-4908-A1FF-8A5A357A60E3}" destId="{179498F0-162A-4711-8948-BDA5C77FE382}" srcOrd="0" destOrd="0" presId="urn:microsoft.com/office/officeart/2005/8/layout/matrix1"/>
    <dgm:cxn modelId="{8FBD55E1-D29F-4ACE-9390-71A826131B11}" srcId="{F086906D-A732-4908-A1FF-8A5A357A60E3}" destId="{ABA8F385-F236-4C7A-8E4E-EF2E19410516}" srcOrd="1" destOrd="0" parTransId="{E8CDC4FF-7665-4EB1-8F4B-541701B5A351}" sibTransId="{512D182A-8044-44E7-9327-2E4C86BB8DE6}"/>
    <dgm:cxn modelId="{24A610F6-588C-4BE6-973C-133B7C686E50}" srcId="{F086906D-A732-4908-A1FF-8A5A357A60E3}" destId="{CAF92166-17B8-4796-B0DC-5CB7BA46406F}" srcOrd="5" destOrd="0" parTransId="{21C93C3E-F8A6-4987-AA06-635C7E963B06}" sibTransId="{3299D19D-CF6B-4548-AD9D-A94D36F98986}"/>
    <dgm:cxn modelId="{B17118F2-21DF-4573-B666-530B6F4F12C4}" type="presParOf" srcId="{6CDE0DA6-8756-414D-ACA1-1B0470602B3D}" destId="{299EA2D5-ED6C-4CE2-A112-602B4BF7A041}" srcOrd="0" destOrd="0" presId="urn:microsoft.com/office/officeart/2005/8/layout/matrix1"/>
    <dgm:cxn modelId="{94B4C552-E8FB-42EE-A072-8CA96B29CE33}" type="presParOf" srcId="{299EA2D5-ED6C-4CE2-A112-602B4BF7A041}" destId="{EEEF8A69-4DF0-417D-9D12-18770360F099}" srcOrd="0" destOrd="0" presId="urn:microsoft.com/office/officeart/2005/8/layout/matrix1"/>
    <dgm:cxn modelId="{728CA9BA-3801-458E-8E4E-61282DE8423E}" type="presParOf" srcId="{299EA2D5-ED6C-4CE2-A112-602B4BF7A041}" destId="{FBA547E8-018A-44E8-981C-6B565358FB49}" srcOrd="1" destOrd="0" presId="urn:microsoft.com/office/officeart/2005/8/layout/matrix1"/>
    <dgm:cxn modelId="{1C26CD10-5785-4D25-B314-9E9EB254CDF7}" type="presParOf" srcId="{299EA2D5-ED6C-4CE2-A112-602B4BF7A041}" destId="{F382AB6C-BCF6-49C0-BD69-3B3FB7081CC9}" srcOrd="2" destOrd="0" presId="urn:microsoft.com/office/officeart/2005/8/layout/matrix1"/>
    <dgm:cxn modelId="{0FCCFC5D-9812-4235-A304-8A83D502B0DB}" type="presParOf" srcId="{299EA2D5-ED6C-4CE2-A112-602B4BF7A041}" destId="{0909D199-E8C6-485D-8C67-595C970D32D9}" srcOrd="3" destOrd="0" presId="urn:microsoft.com/office/officeart/2005/8/layout/matrix1"/>
    <dgm:cxn modelId="{C92D5FE6-7598-46EB-8B2E-FCCB8EF38B60}" type="presParOf" srcId="{299EA2D5-ED6C-4CE2-A112-602B4BF7A041}" destId="{C1EB6A25-CEF4-46B7-AD0D-7A0933874954}" srcOrd="4" destOrd="0" presId="urn:microsoft.com/office/officeart/2005/8/layout/matrix1"/>
    <dgm:cxn modelId="{D812945F-3437-47AC-A5DF-4D31F656F0FC}" type="presParOf" srcId="{299EA2D5-ED6C-4CE2-A112-602B4BF7A041}" destId="{2B309CFC-11C0-44CF-9439-B99654EC3063}" srcOrd="5" destOrd="0" presId="urn:microsoft.com/office/officeart/2005/8/layout/matrix1"/>
    <dgm:cxn modelId="{0CBFE9E9-C762-4625-A0CE-8DBAE1F431DC}" type="presParOf" srcId="{299EA2D5-ED6C-4CE2-A112-602B4BF7A041}" destId="{275F799E-840A-4B78-84A5-77C08BE648D2}" srcOrd="6" destOrd="0" presId="urn:microsoft.com/office/officeart/2005/8/layout/matrix1"/>
    <dgm:cxn modelId="{A9A3C417-1F31-405C-BFC0-B1FD05D19A4F}" type="presParOf" srcId="{299EA2D5-ED6C-4CE2-A112-602B4BF7A041}" destId="{1B4360CA-3F3F-40D8-BE3D-5AF7F0C671D7}" srcOrd="7" destOrd="0" presId="urn:microsoft.com/office/officeart/2005/8/layout/matrix1"/>
    <dgm:cxn modelId="{DBA5CBE4-4795-48F2-BED5-D450818C7F64}" type="presParOf" srcId="{6CDE0DA6-8756-414D-ACA1-1B0470602B3D}" destId="{179498F0-162A-4711-8948-BDA5C77FE382}"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4EF13F-772A-453D-A92E-4B40B20AAFF3}"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l-GR"/>
        </a:p>
      </dgm:t>
    </dgm:pt>
    <dgm:pt modelId="{B36548AB-AD51-449A-B59D-8B396BE684CE}">
      <dgm:prSet phldrT="[Κείμενο]"/>
      <dgm:spPr/>
      <dgm:t>
        <a:bodyPr/>
        <a:lstStyle/>
        <a:p>
          <a:r>
            <a:rPr lang="el-GR" dirty="0"/>
            <a:t>Ο εκπαιδευτικός ως φορέας αξιών: Λόγος με συγκινησιακό ύφος με τη χρήση φορτισμένων λέξεων όπως «ψυχές», «παιδικές ψυχές» και το υποκοριστικό «ψυχούλες» που προσδίδουν  συναισθηματική εμπλοκή.  </a:t>
          </a:r>
        </a:p>
      </dgm:t>
    </dgm:pt>
    <dgm:pt modelId="{4E289878-9029-4692-959C-6F3567A25717}" type="parTrans" cxnId="{BB02C52B-4265-4CCB-B7CF-F83552936921}">
      <dgm:prSet/>
      <dgm:spPr/>
      <dgm:t>
        <a:bodyPr/>
        <a:lstStyle/>
        <a:p>
          <a:endParaRPr lang="el-GR"/>
        </a:p>
      </dgm:t>
    </dgm:pt>
    <dgm:pt modelId="{3DD0A10D-F287-4F3E-BEC5-602F7C283DB2}" type="sibTrans" cxnId="{BB02C52B-4265-4CCB-B7CF-F83552936921}">
      <dgm:prSet/>
      <dgm:spPr/>
      <dgm:t>
        <a:bodyPr/>
        <a:lstStyle/>
        <a:p>
          <a:endParaRPr lang="el-GR"/>
        </a:p>
      </dgm:t>
    </dgm:pt>
    <dgm:pt modelId="{B9EC9158-B808-4C0F-B817-8450BDA60A35}">
      <dgm:prSet phldrT="[Κείμενο]" custT="1"/>
      <dgm:spPr/>
      <dgm:t>
        <a:bodyPr/>
        <a:lstStyle/>
        <a:p>
          <a:r>
            <a:rPr lang="el-GR" sz="2000" dirty="0"/>
            <a:t> «Απλώς όταν μπαίνει κανείς σε μια σχολική αίθουσα έχει να κάνει με ανθρώπους, με παιδικές ψυχές» </a:t>
          </a:r>
        </a:p>
        <a:p>
          <a:r>
            <a:rPr lang="el-GR" sz="2000" dirty="0"/>
            <a:t>(φοιτήτρια)</a:t>
          </a:r>
        </a:p>
      </dgm:t>
    </dgm:pt>
    <dgm:pt modelId="{A82BD552-2A73-4532-B3A1-6AA59154A2CE}" type="parTrans" cxnId="{18A7FF51-C754-4F3A-AF8C-A6875AD8359B}">
      <dgm:prSet/>
      <dgm:spPr/>
      <dgm:t>
        <a:bodyPr/>
        <a:lstStyle/>
        <a:p>
          <a:endParaRPr lang="el-GR"/>
        </a:p>
      </dgm:t>
    </dgm:pt>
    <dgm:pt modelId="{DD4BDB2B-9E54-4DE5-8C1D-AA0084E33286}" type="sibTrans" cxnId="{18A7FF51-C754-4F3A-AF8C-A6875AD8359B}">
      <dgm:prSet/>
      <dgm:spPr/>
      <dgm:t>
        <a:bodyPr/>
        <a:lstStyle/>
        <a:p>
          <a:endParaRPr lang="el-GR"/>
        </a:p>
      </dgm:t>
    </dgm:pt>
    <dgm:pt modelId="{6E520690-C6F2-415D-960B-2BAA33C7D582}">
      <dgm:prSet phldrT="[Κείμενο]" phldr="1"/>
      <dgm:spPr/>
      <dgm:t>
        <a:bodyPr/>
        <a:lstStyle/>
        <a:p>
          <a:endParaRPr lang="el-GR" dirty="0"/>
        </a:p>
      </dgm:t>
    </dgm:pt>
    <dgm:pt modelId="{88FEEF9D-4E63-4B55-B353-664EE499A165}" type="parTrans" cxnId="{72E9D4DD-1C26-45BB-B12A-16E6E066D5BA}">
      <dgm:prSet/>
      <dgm:spPr/>
      <dgm:t>
        <a:bodyPr/>
        <a:lstStyle/>
        <a:p>
          <a:endParaRPr lang="el-GR"/>
        </a:p>
      </dgm:t>
    </dgm:pt>
    <dgm:pt modelId="{EB30B717-A97A-44C9-93F3-02287FA9E8C8}" type="sibTrans" cxnId="{72E9D4DD-1C26-45BB-B12A-16E6E066D5BA}">
      <dgm:prSet/>
      <dgm:spPr/>
      <dgm:t>
        <a:bodyPr/>
        <a:lstStyle/>
        <a:p>
          <a:endParaRPr lang="el-GR"/>
        </a:p>
      </dgm:t>
    </dgm:pt>
    <dgm:pt modelId="{B2BD0E23-F186-4F42-B371-96AC991348A2}">
      <dgm:prSet phldrT="[Κείμενο]" custT="1"/>
      <dgm:spPr/>
      <dgm:t>
        <a:bodyPr/>
        <a:lstStyle/>
        <a:p>
          <a:r>
            <a:rPr lang="el-GR" sz="2000" dirty="0"/>
            <a:t>«Μέσα από τη 10ήμερη εμπειρία μου κατανόησα και βίωσα αυτό που ο Πλάτωνας αποκαλούσε "ερωτικό δεσμό" μεταξύ δασκάλου και μαθητών (φοιτητής)</a:t>
          </a:r>
        </a:p>
      </dgm:t>
    </dgm:pt>
    <dgm:pt modelId="{F53749E7-DB1A-4B8C-B0B5-016C0872959F}" type="parTrans" cxnId="{ECBA4EA3-8FE4-43C0-8F90-47361326B421}">
      <dgm:prSet/>
      <dgm:spPr/>
      <dgm:t>
        <a:bodyPr/>
        <a:lstStyle/>
        <a:p>
          <a:endParaRPr lang="el-GR"/>
        </a:p>
      </dgm:t>
    </dgm:pt>
    <dgm:pt modelId="{147744AD-9C74-4B99-A09A-2D205C81F531}" type="sibTrans" cxnId="{ECBA4EA3-8FE4-43C0-8F90-47361326B421}">
      <dgm:prSet/>
      <dgm:spPr/>
      <dgm:t>
        <a:bodyPr/>
        <a:lstStyle/>
        <a:p>
          <a:endParaRPr lang="el-GR"/>
        </a:p>
      </dgm:t>
    </dgm:pt>
    <dgm:pt modelId="{109AAC30-EB28-4AF5-B9E1-0A46F468CE48}">
      <dgm:prSet phldrT="[Κείμενο]" phldr="1"/>
      <dgm:spPr/>
      <dgm:t>
        <a:bodyPr/>
        <a:lstStyle/>
        <a:p>
          <a:endParaRPr lang="el-GR"/>
        </a:p>
      </dgm:t>
    </dgm:pt>
    <dgm:pt modelId="{44F3BC29-73F3-445A-B65C-689F2BCFD3AA}" type="parTrans" cxnId="{49BE2F8F-E66C-4867-8983-0A402378C5B2}">
      <dgm:prSet/>
      <dgm:spPr/>
      <dgm:t>
        <a:bodyPr/>
        <a:lstStyle/>
        <a:p>
          <a:endParaRPr lang="el-GR"/>
        </a:p>
      </dgm:t>
    </dgm:pt>
    <dgm:pt modelId="{4E0D994F-7979-468C-97A1-C4CBA9A2A67A}" type="sibTrans" cxnId="{49BE2F8F-E66C-4867-8983-0A402378C5B2}">
      <dgm:prSet/>
      <dgm:spPr/>
      <dgm:t>
        <a:bodyPr/>
        <a:lstStyle/>
        <a:p>
          <a:endParaRPr lang="el-GR"/>
        </a:p>
      </dgm:t>
    </dgm:pt>
    <dgm:pt modelId="{22B29531-EAC0-47E0-B032-D04357A2934C}">
      <dgm:prSet custT="1"/>
      <dgm:spPr/>
      <dgm:t>
        <a:bodyPr/>
        <a:lstStyle/>
        <a:p>
          <a:r>
            <a:rPr lang="el-GR" sz="1800" dirty="0"/>
            <a:t>«Κυρίως όμως πρέπει να κατανοήσουμε πως έχουμε να κάνουμε με ψυχές. Με ψυχές που θα δεχθούν ερεθίσματα και μέσω της αλληλεπίδρασης με εμάς. Είναι σημαντικό να μάθουμε στις μικρές αυτές ψυχούλες πως πάνω από όλα πρέπει να είμαστε άνθρωποι και πρέπει να βοηθάμε τους συνανθρώπους μας». (φοιτήτρια)</a:t>
          </a:r>
        </a:p>
      </dgm:t>
    </dgm:pt>
    <dgm:pt modelId="{558B5778-B744-468D-A250-12526475B689}" type="parTrans" cxnId="{D61D40EA-5F79-4DD5-8B38-97CE58FB8A91}">
      <dgm:prSet/>
      <dgm:spPr/>
      <dgm:t>
        <a:bodyPr/>
        <a:lstStyle/>
        <a:p>
          <a:endParaRPr lang="el-GR"/>
        </a:p>
      </dgm:t>
    </dgm:pt>
    <dgm:pt modelId="{9AED90E7-EEE0-477D-8C42-4073A9AC6F31}" type="sibTrans" cxnId="{D61D40EA-5F79-4DD5-8B38-97CE58FB8A91}">
      <dgm:prSet/>
      <dgm:spPr/>
      <dgm:t>
        <a:bodyPr/>
        <a:lstStyle/>
        <a:p>
          <a:endParaRPr lang="el-GR"/>
        </a:p>
      </dgm:t>
    </dgm:pt>
    <dgm:pt modelId="{8799FAE6-A80E-42FB-ADEC-13C87D1569C8}" type="pres">
      <dgm:prSet presAssocID="{634EF13F-772A-453D-A92E-4B40B20AAFF3}" presName="diagram" presStyleCnt="0">
        <dgm:presLayoutVars>
          <dgm:chMax val="1"/>
          <dgm:dir/>
          <dgm:animLvl val="ctr"/>
          <dgm:resizeHandles val="exact"/>
        </dgm:presLayoutVars>
      </dgm:prSet>
      <dgm:spPr/>
    </dgm:pt>
    <dgm:pt modelId="{82D2AE00-5E00-434D-B133-D34062886FC4}" type="pres">
      <dgm:prSet presAssocID="{634EF13F-772A-453D-A92E-4B40B20AAFF3}" presName="matrix" presStyleCnt="0"/>
      <dgm:spPr/>
    </dgm:pt>
    <dgm:pt modelId="{5BBDE2DD-92F8-4542-BE76-6FCDD9233B52}" type="pres">
      <dgm:prSet presAssocID="{634EF13F-772A-453D-A92E-4B40B20AAFF3}" presName="tile1" presStyleLbl="node1" presStyleIdx="0" presStyleCnt="4" custLinFactNeighborX="1594" custLinFactNeighborY="951"/>
      <dgm:spPr/>
    </dgm:pt>
    <dgm:pt modelId="{04ED1E98-EBBE-4862-A4CA-FB4FB8687EDC}" type="pres">
      <dgm:prSet presAssocID="{634EF13F-772A-453D-A92E-4B40B20AAFF3}" presName="tile1text" presStyleLbl="node1" presStyleIdx="0" presStyleCnt="4">
        <dgm:presLayoutVars>
          <dgm:chMax val="0"/>
          <dgm:chPref val="0"/>
          <dgm:bulletEnabled val="1"/>
        </dgm:presLayoutVars>
      </dgm:prSet>
      <dgm:spPr/>
    </dgm:pt>
    <dgm:pt modelId="{F5F9D763-BE93-4031-877D-058FEF60FA41}" type="pres">
      <dgm:prSet presAssocID="{634EF13F-772A-453D-A92E-4B40B20AAFF3}" presName="tile2" presStyleLbl="node1" presStyleIdx="1" presStyleCnt="4"/>
      <dgm:spPr/>
    </dgm:pt>
    <dgm:pt modelId="{33BD1EB9-3A01-49F6-9E49-2D5B5C2742D5}" type="pres">
      <dgm:prSet presAssocID="{634EF13F-772A-453D-A92E-4B40B20AAFF3}" presName="tile2text" presStyleLbl="node1" presStyleIdx="1" presStyleCnt="4">
        <dgm:presLayoutVars>
          <dgm:chMax val="0"/>
          <dgm:chPref val="0"/>
          <dgm:bulletEnabled val="1"/>
        </dgm:presLayoutVars>
      </dgm:prSet>
      <dgm:spPr/>
    </dgm:pt>
    <dgm:pt modelId="{84DBE315-9110-4676-B72F-E053192ECEC8}" type="pres">
      <dgm:prSet presAssocID="{634EF13F-772A-453D-A92E-4B40B20AAFF3}" presName="tile3" presStyleLbl="node1" presStyleIdx="2" presStyleCnt="4" custLinFactNeighborY="-1068"/>
      <dgm:spPr/>
    </dgm:pt>
    <dgm:pt modelId="{1A569804-2EA4-45F9-8657-4B53F92B4EBB}" type="pres">
      <dgm:prSet presAssocID="{634EF13F-772A-453D-A92E-4B40B20AAFF3}" presName="tile3text" presStyleLbl="node1" presStyleIdx="2" presStyleCnt="4">
        <dgm:presLayoutVars>
          <dgm:chMax val="0"/>
          <dgm:chPref val="0"/>
          <dgm:bulletEnabled val="1"/>
        </dgm:presLayoutVars>
      </dgm:prSet>
      <dgm:spPr/>
    </dgm:pt>
    <dgm:pt modelId="{F22D13AC-790E-4E28-BB9D-EE0D665414B7}" type="pres">
      <dgm:prSet presAssocID="{634EF13F-772A-453D-A92E-4B40B20AAFF3}" presName="tile4" presStyleLbl="node1" presStyleIdx="3" presStyleCnt="4" custLinFactNeighborX="-510" custLinFactNeighborY="-267"/>
      <dgm:spPr/>
    </dgm:pt>
    <dgm:pt modelId="{812941B4-D263-40CA-909C-C82E82A47EAF}" type="pres">
      <dgm:prSet presAssocID="{634EF13F-772A-453D-A92E-4B40B20AAFF3}" presName="tile4text" presStyleLbl="node1" presStyleIdx="3" presStyleCnt="4">
        <dgm:presLayoutVars>
          <dgm:chMax val="0"/>
          <dgm:chPref val="0"/>
          <dgm:bulletEnabled val="1"/>
        </dgm:presLayoutVars>
      </dgm:prSet>
      <dgm:spPr/>
    </dgm:pt>
    <dgm:pt modelId="{BAC7689F-D5A1-4A09-A44B-E29B0B4B151E}" type="pres">
      <dgm:prSet presAssocID="{634EF13F-772A-453D-A92E-4B40B20AAFF3}" presName="centerTile" presStyleLbl="fgShp" presStyleIdx="0" presStyleCnt="1" custScaleY="273851" custLinFactY="-1201" custLinFactNeighborX="89548" custLinFactNeighborY="-100000">
        <dgm:presLayoutVars>
          <dgm:chMax val="0"/>
          <dgm:chPref val="0"/>
        </dgm:presLayoutVars>
      </dgm:prSet>
      <dgm:spPr/>
    </dgm:pt>
  </dgm:ptLst>
  <dgm:cxnLst>
    <dgm:cxn modelId="{699FF417-3CAF-439F-91D5-54E4740533AC}" type="presOf" srcId="{22B29531-EAC0-47E0-B032-D04357A2934C}" destId="{84DBE315-9110-4676-B72F-E053192ECEC8}" srcOrd="0" destOrd="0" presId="urn:microsoft.com/office/officeart/2005/8/layout/matrix1"/>
    <dgm:cxn modelId="{F306431B-089C-40B9-A1CA-F9BFEE472BC7}" type="presOf" srcId="{B2BD0E23-F186-4F42-B371-96AC991348A2}" destId="{F22D13AC-790E-4E28-BB9D-EE0D665414B7}" srcOrd="0" destOrd="0" presId="urn:microsoft.com/office/officeart/2005/8/layout/matrix1"/>
    <dgm:cxn modelId="{BB02C52B-4265-4CCB-B7CF-F83552936921}" srcId="{634EF13F-772A-453D-A92E-4B40B20AAFF3}" destId="{B36548AB-AD51-449A-B59D-8B396BE684CE}" srcOrd="0" destOrd="0" parTransId="{4E289878-9029-4692-959C-6F3567A25717}" sibTransId="{3DD0A10D-F287-4F3E-BEC5-602F7C283DB2}"/>
    <dgm:cxn modelId="{0ADF5331-095C-4930-8713-673CA3AD65F4}" type="presOf" srcId="{B2BD0E23-F186-4F42-B371-96AC991348A2}" destId="{812941B4-D263-40CA-909C-C82E82A47EAF}" srcOrd="1" destOrd="0" presId="urn:microsoft.com/office/officeart/2005/8/layout/matrix1"/>
    <dgm:cxn modelId="{2842CD67-3483-47C7-9614-C1B82CEE00EC}" type="presOf" srcId="{B9EC9158-B808-4C0F-B817-8450BDA60A35}" destId="{5BBDE2DD-92F8-4542-BE76-6FCDD9233B52}" srcOrd="0" destOrd="0" presId="urn:microsoft.com/office/officeart/2005/8/layout/matrix1"/>
    <dgm:cxn modelId="{D727616C-764D-4973-B5F1-D75B649F95B7}" type="presOf" srcId="{6E520690-C6F2-415D-960B-2BAA33C7D582}" destId="{33BD1EB9-3A01-49F6-9E49-2D5B5C2742D5}" srcOrd="1" destOrd="0" presId="urn:microsoft.com/office/officeart/2005/8/layout/matrix1"/>
    <dgm:cxn modelId="{8DC3436E-1F64-441D-BB5D-5F4D909994C1}" type="presOf" srcId="{B9EC9158-B808-4C0F-B817-8450BDA60A35}" destId="{04ED1E98-EBBE-4862-A4CA-FB4FB8687EDC}" srcOrd="1" destOrd="0" presId="urn:microsoft.com/office/officeart/2005/8/layout/matrix1"/>
    <dgm:cxn modelId="{18A7FF51-C754-4F3A-AF8C-A6875AD8359B}" srcId="{B36548AB-AD51-449A-B59D-8B396BE684CE}" destId="{B9EC9158-B808-4C0F-B817-8450BDA60A35}" srcOrd="0" destOrd="0" parTransId="{A82BD552-2A73-4532-B3A1-6AA59154A2CE}" sibTransId="{DD4BDB2B-9E54-4DE5-8C1D-AA0084E33286}"/>
    <dgm:cxn modelId="{3B21E459-41D7-4552-9094-A7B83AEBAC6E}" type="presOf" srcId="{B36548AB-AD51-449A-B59D-8B396BE684CE}" destId="{BAC7689F-D5A1-4A09-A44B-E29B0B4B151E}" srcOrd="0" destOrd="0" presId="urn:microsoft.com/office/officeart/2005/8/layout/matrix1"/>
    <dgm:cxn modelId="{49BE2F8F-E66C-4867-8983-0A402378C5B2}" srcId="{B36548AB-AD51-449A-B59D-8B396BE684CE}" destId="{109AAC30-EB28-4AF5-B9E1-0A46F468CE48}" srcOrd="4" destOrd="0" parTransId="{44F3BC29-73F3-445A-B65C-689F2BCFD3AA}" sibTransId="{4E0D994F-7979-468C-97A1-C4CBA9A2A67A}"/>
    <dgm:cxn modelId="{3A43EDA2-6B4B-4774-831E-0CB3072D33FE}" type="presOf" srcId="{22B29531-EAC0-47E0-B032-D04357A2934C}" destId="{1A569804-2EA4-45F9-8657-4B53F92B4EBB}" srcOrd="1" destOrd="0" presId="urn:microsoft.com/office/officeart/2005/8/layout/matrix1"/>
    <dgm:cxn modelId="{ECBA4EA3-8FE4-43C0-8F90-47361326B421}" srcId="{B36548AB-AD51-449A-B59D-8B396BE684CE}" destId="{B2BD0E23-F186-4F42-B371-96AC991348A2}" srcOrd="3" destOrd="0" parTransId="{F53749E7-DB1A-4B8C-B0B5-016C0872959F}" sibTransId="{147744AD-9C74-4B99-A09A-2D205C81F531}"/>
    <dgm:cxn modelId="{3D8DA2CB-D8E6-4ABB-8440-3C99A66F0534}" type="presOf" srcId="{6E520690-C6F2-415D-960B-2BAA33C7D582}" destId="{F5F9D763-BE93-4031-877D-058FEF60FA41}" srcOrd="0" destOrd="0" presId="urn:microsoft.com/office/officeart/2005/8/layout/matrix1"/>
    <dgm:cxn modelId="{72E9D4DD-1C26-45BB-B12A-16E6E066D5BA}" srcId="{B36548AB-AD51-449A-B59D-8B396BE684CE}" destId="{6E520690-C6F2-415D-960B-2BAA33C7D582}" srcOrd="1" destOrd="0" parTransId="{88FEEF9D-4E63-4B55-B353-664EE499A165}" sibTransId="{EB30B717-A97A-44C9-93F3-02287FA9E8C8}"/>
    <dgm:cxn modelId="{D61D40EA-5F79-4DD5-8B38-97CE58FB8A91}" srcId="{B36548AB-AD51-449A-B59D-8B396BE684CE}" destId="{22B29531-EAC0-47E0-B032-D04357A2934C}" srcOrd="2" destOrd="0" parTransId="{558B5778-B744-468D-A250-12526475B689}" sibTransId="{9AED90E7-EEE0-477D-8C42-4073A9AC6F31}"/>
    <dgm:cxn modelId="{80E1CEF2-570D-4949-B31A-1EE0F5BBE5F7}" type="presOf" srcId="{634EF13F-772A-453D-A92E-4B40B20AAFF3}" destId="{8799FAE6-A80E-42FB-ADEC-13C87D1569C8}" srcOrd="0" destOrd="0" presId="urn:microsoft.com/office/officeart/2005/8/layout/matrix1"/>
    <dgm:cxn modelId="{2D410BA9-2C52-4557-A37C-BFB5E079BAB2}" type="presParOf" srcId="{8799FAE6-A80E-42FB-ADEC-13C87D1569C8}" destId="{82D2AE00-5E00-434D-B133-D34062886FC4}" srcOrd="0" destOrd="0" presId="urn:microsoft.com/office/officeart/2005/8/layout/matrix1"/>
    <dgm:cxn modelId="{5FED5679-A6FD-4604-AF75-2F45018F4AE5}" type="presParOf" srcId="{82D2AE00-5E00-434D-B133-D34062886FC4}" destId="{5BBDE2DD-92F8-4542-BE76-6FCDD9233B52}" srcOrd="0" destOrd="0" presId="urn:microsoft.com/office/officeart/2005/8/layout/matrix1"/>
    <dgm:cxn modelId="{33FB1464-8A6B-4355-A276-E6CA4CE3D782}" type="presParOf" srcId="{82D2AE00-5E00-434D-B133-D34062886FC4}" destId="{04ED1E98-EBBE-4862-A4CA-FB4FB8687EDC}" srcOrd="1" destOrd="0" presId="urn:microsoft.com/office/officeart/2005/8/layout/matrix1"/>
    <dgm:cxn modelId="{D790DCA4-9F74-462A-A96A-FFE0BBFC76CB}" type="presParOf" srcId="{82D2AE00-5E00-434D-B133-D34062886FC4}" destId="{F5F9D763-BE93-4031-877D-058FEF60FA41}" srcOrd="2" destOrd="0" presId="urn:microsoft.com/office/officeart/2005/8/layout/matrix1"/>
    <dgm:cxn modelId="{22EB9051-8075-45AA-BB76-9AFC11542F26}" type="presParOf" srcId="{82D2AE00-5E00-434D-B133-D34062886FC4}" destId="{33BD1EB9-3A01-49F6-9E49-2D5B5C2742D5}" srcOrd="3" destOrd="0" presId="urn:microsoft.com/office/officeart/2005/8/layout/matrix1"/>
    <dgm:cxn modelId="{54E0AE6C-8E94-47C6-BEF6-C0436BF9E825}" type="presParOf" srcId="{82D2AE00-5E00-434D-B133-D34062886FC4}" destId="{84DBE315-9110-4676-B72F-E053192ECEC8}" srcOrd="4" destOrd="0" presId="urn:microsoft.com/office/officeart/2005/8/layout/matrix1"/>
    <dgm:cxn modelId="{A853ED0A-BCAD-4A3C-8A97-16D50E96B4AE}" type="presParOf" srcId="{82D2AE00-5E00-434D-B133-D34062886FC4}" destId="{1A569804-2EA4-45F9-8657-4B53F92B4EBB}" srcOrd="5" destOrd="0" presId="urn:microsoft.com/office/officeart/2005/8/layout/matrix1"/>
    <dgm:cxn modelId="{7F69F5C6-3FC5-4837-9422-634B8011B4A2}" type="presParOf" srcId="{82D2AE00-5E00-434D-B133-D34062886FC4}" destId="{F22D13AC-790E-4E28-BB9D-EE0D665414B7}" srcOrd="6" destOrd="0" presId="urn:microsoft.com/office/officeart/2005/8/layout/matrix1"/>
    <dgm:cxn modelId="{2718FBD5-2324-40BC-B141-BFAED0467F5E}" type="presParOf" srcId="{82D2AE00-5E00-434D-B133-D34062886FC4}" destId="{812941B4-D263-40CA-909C-C82E82A47EAF}" srcOrd="7" destOrd="0" presId="urn:microsoft.com/office/officeart/2005/8/layout/matrix1"/>
    <dgm:cxn modelId="{4CDA2975-3833-4608-A912-22E68C0EA5E9}" type="presParOf" srcId="{8799FAE6-A80E-42FB-ADEC-13C87D1569C8}" destId="{BAC7689F-D5A1-4A09-A44B-E29B0B4B151E}"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7F362B3-C219-426E-99F6-3DEB8EB1B9A0}"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l-GR"/>
        </a:p>
      </dgm:t>
    </dgm:pt>
    <dgm:pt modelId="{CDC62E88-04E6-41B8-9056-EF78F9055958}">
      <dgm:prSet phldrT="[Κείμενο]" custT="1"/>
      <dgm:spPr/>
      <dgm:t>
        <a:bodyPr/>
        <a:lstStyle/>
        <a:p>
          <a:r>
            <a:rPr lang="el-GR" sz="1800" dirty="0"/>
            <a:t>Ανάπτυξη φιλομάθειας, πειραματισμού, κριτικού στοχασμού, ενεργητικής συμμετοχής, αλληλοσεβασμού και καλλιέργεια εμπιστοσύνης. Ευθύνη του εκπαιδευτικού στη διαμόρφωση μιας πολιτειακής ταυτότητας των μαθητών</a:t>
          </a:r>
        </a:p>
      </dgm:t>
    </dgm:pt>
    <dgm:pt modelId="{621D1A4D-9A1C-44C8-8AAD-2A4F5FBACA00}" type="parTrans" cxnId="{3D9AAD43-428C-473E-A216-F374EF7B7017}">
      <dgm:prSet/>
      <dgm:spPr/>
      <dgm:t>
        <a:bodyPr/>
        <a:lstStyle/>
        <a:p>
          <a:endParaRPr lang="el-GR"/>
        </a:p>
      </dgm:t>
    </dgm:pt>
    <dgm:pt modelId="{899439EB-FFD3-427E-9F25-B9A9BC99550C}" type="sibTrans" cxnId="{3D9AAD43-428C-473E-A216-F374EF7B7017}">
      <dgm:prSet/>
      <dgm:spPr/>
      <dgm:t>
        <a:bodyPr/>
        <a:lstStyle/>
        <a:p>
          <a:endParaRPr lang="el-GR"/>
        </a:p>
      </dgm:t>
    </dgm:pt>
    <dgm:pt modelId="{FC8509BF-973D-4B26-82BA-FC7023F38DC0}">
      <dgm:prSet phldrT="[Κείμενο]" custT="1"/>
      <dgm:spPr/>
      <dgm:t>
        <a:bodyPr/>
        <a:lstStyle/>
        <a:p>
          <a:r>
            <a:rPr lang="el-GR" sz="1600" dirty="0"/>
            <a:t>«αμφίδρομη διδακτική διαδικασία, διδακτικούς στόχους όπως: δημιουργία πνεύματος φιλομάθειας, καλλιέργεια της ερευνητικής διάθεσης του μαθητή, ανάπτυξη της κριτικής ικανότητας κι σύγκρισης απόψεων, υποβοήθηση της ολόπλευρης ανάπτυξης της προσωπικότητας του μαθητή, ηθική καλλιέργεια του μαθητή» (φοιτητής).</a:t>
          </a:r>
        </a:p>
      </dgm:t>
    </dgm:pt>
    <dgm:pt modelId="{1ABBD6DF-1DDF-4E4F-B6E3-B2A98B381F6D}" type="parTrans" cxnId="{976FE047-75C4-40EE-89B3-0C87211E3E7A}">
      <dgm:prSet/>
      <dgm:spPr/>
      <dgm:t>
        <a:bodyPr/>
        <a:lstStyle/>
        <a:p>
          <a:endParaRPr lang="el-GR"/>
        </a:p>
      </dgm:t>
    </dgm:pt>
    <dgm:pt modelId="{0EABD5A1-4428-420B-AB74-37306E05ECE1}" type="sibTrans" cxnId="{976FE047-75C4-40EE-89B3-0C87211E3E7A}">
      <dgm:prSet/>
      <dgm:spPr/>
      <dgm:t>
        <a:bodyPr/>
        <a:lstStyle/>
        <a:p>
          <a:endParaRPr lang="el-GR"/>
        </a:p>
      </dgm:t>
    </dgm:pt>
    <dgm:pt modelId="{47836691-4D68-4B71-8B92-C68DB8BCE346}">
      <dgm:prSet phldrT="[Κείμενο]" custT="1"/>
      <dgm:spPr/>
      <dgm:t>
        <a:bodyPr/>
        <a:lstStyle/>
        <a:p>
          <a:endParaRPr lang="el-GR" sz="1600" dirty="0"/>
        </a:p>
      </dgm:t>
    </dgm:pt>
    <dgm:pt modelId="{878A8184-24F5-4847-90E2-72CC2EE5C354}" type="parTrans" cxnId="{7A9A1192-36BA-4F37-8478-ABF1D64B31D8}">
      <dgm:prSet/>
      <dgm:spPr/>
      <dgm:t>
        <a:bodyPr/>
        <a:lstStyle/>
        <a:p>
          <a:endParaRPr lang="el-GR"/>
        </a:p>
      </dgm:t>
    </dgm:pt>
    <dgm:pt modelId="{D6344D0E-FF38-4B33-A4E4-F96EFA696984}" type="sibTrans" cxnId="{7A9A1192-36BA-4F37-8478-ABF1D64B31D8}">
      <dgm:prSet/>
      <dgm:spPr/>
      <dgm:t>
        <a:bodyPr/>
        <a:lstStyle/>
        <a:p>
          <a:endParaRPr lang="el-GR"/>
        </a:p>
      </dgm:t>
    </dgm:pt>
    <dgm:pt modelId="{EB40B95E-E532-4757-AED5-35B32A123676}">
      <dgm:prSet phldrT="[Κείμενο]" custT="1"/>
      <dgm:spPr/>
      <dgm:t>
        <a:bodyPr/>
        <a:lstStyle/>
        <a:p>
          <a:endParaRPr lang="el-GR" sz="1400" dirty="0"/>
        </a:p>
      </dgm:t>
    </dgm:pt>
    <dgm:pt modelId="{78A1B29F-8062-4FB4-B95E-17C98EAFBE4B}" type="parTrans" cxnId="{DA8986D7-8521-4609-9F5A-B6B1814737A2}">
      <dgm:prSet/>
      <dgm:spPr/>
      <dgm:t>
        <a:bodyPr/>
        <a:lstStyle/>
        <a:p>
          <a:endParaRPr lang="el-GR"/>
        </a:p>
      </dgm:t>
    </dgm:pt>
    <dgm:pt modelId="{ED8654E2-5394-4DFF-A724-90757A014067}" type="sibTrans" cxnId="{DA8986D7-8521-4609-9F5A-B6B1814737A2}">
      <dgm:prSet/>
      <dgm:spPr/>
      <dgm:t>
        <a:bodyPr/>
        <a:lstStyle/>
        <a:p>
          <a:endParaRPr lang="el-GR"/>
        </a:p>
      </dgm:t>
    </dgm:pt>
    <dgm:pt modelId="{CEC98FB9-13B3-4496-882C-BEEF5FDE1C3D}">
      <dgm:prSet phldrT="[Κείμενο]" custT="1"/>
      <dgm:spPr/>
      <dgm:t>
        <a:bodyPr/>
        <a:lstStyle/>
        <a:p>
          <a:r>
            <a:rPr lang="el-GR" sz="1600" dirty="0"/>
            <a:t>«κατά πόσο η καλή επικοινωνία του εκπαιδευτικού και του μαθητή μπορεί να κάνει τα παιδιά να νιώσουν ασφάλεια και εμπιστοσύνη με τον δάσκαλό τους, ώστε μέσα στην τάξη να είναι πιο ενεργά αλλά και να μοιράζονται μαζί του τα προβλήματα που αντιμετωπίζουν […] σαν σύμβουλος και φίλος, παρά σαν παντογνώστης».(φοιτήτρια)</a:t>
          </a:r>
        </a:p>
      </dgm:t>
    </dgm:pt>
    <dgm:pt modelId="{FC1E2513-D961-4FD5-86B1-ECA0F038153B}" type="sibTrans" cxnId="{43B41FE7-21E2-4D49-B41C-12AB3EF8282A}">
      <dgm:prSet/>
      <dgm:spPr/>
      <dgm:t>
        <a:bodyPr/>
        <a:lstStyle/>
        <a:p>
          <a:endParaRPr lang="el-GR"/>
        </a:p>
      </dgm:t>
    </dgm:pt>
    <dgm:pt modelId="{F097B46C-1F32-4A2F-8406-25509B21E29D}" type="parTrans" cxnId="{43B41FE7-21E2-4D49-B41C-12AB3EF8282A}">
      <dgm:prSet/>
      <dgm:spPr/>
      <dgm:t>
        <a:bodyPr/>
        <a:lstStyle/>
        <a:p>
          <a:endParaRPr lang="el-GR"/>
        </a:p>
      </dgm:t>
    </dgm:pt>
    <dgm:pt modelId="{1C5AA576-1ABC-4B37-AA2E-DBC4DD087AAB}" type="pres">
      <dgm:prSet presAssocID="{87F362B3-C219-426E-99F6-3DEB8EB1B9A0}" presName="diagram" presStyleCnt="0">
        <dgm:presLayoutVars>
          <dgm:chMax val="1"/>
          <dgm:dir/>
          <dgm:animLvl val="ctr"/>
          <dgm:resizeHandles val="exact"/>
        </dgm:presLayoutVars>
      </dgm:prSet>
      <dgm:spPr/>
    </dgm:pt>
    <dgm:pt modelId="{DEACD1BB-98C2-4D87-9F03-E047D83B9CEA}" type="pres">
      <dgm:prSet presAssocID="{87F362B3-C219-426E-99F6-3DEB8EB1B9A0}" presName="matrix" presStyleCnt="0"/>
      <dgm:spPr/>
    </dgm:pt>
    <dgm:pt modelId="{32E351E5-EB15-4352-B481-F772F491C90A}" type="pres">
      <dgm:prSet presAssocID="{87F362B3-C219-426E-99F6-3DEB8EB1B9A0}" presName="tile1" presStyleLbl="node1" presStyleIdx="0" presStyleCnt="4"/>
      <dgm:spPr/>
    </dgm:pt>
    <dgm:pt modelId="{C6D102D1-EF20-4BC5-B691-21F969A648DD}" type="pres">
      <dgm:prSet presAssocID="{87F362B3-C219-426E-99F6-3DEB8EB1B9A0}" presName="tile1text" presStyleLbl="node1" presStyleIdx="0" presStyleCnt="4">
        <dgm:presLayoutVars>
          <dgm:chMax val="0"/>
          <dgm:chPref val="0"/>
          <dgm:bulletEnabled val="1"/>
        </dgm:presLayoutVars>
      </dgm:prSet>
      <dgm:spPr/>
    </dgm:pt>
    <dgm:pt modelId="{C7195415-1ED0-4073-904A-2ABDA2419567}" type="pres">
      <dgm:prSet presAssocID="{87F362B3-C219-426E-99F6-3DEB8EB1B9A0}" presName="tile2" presStyleLbl="node1" presStyleIdx="1" presStyleCnt="4" custScaleX="99671" custLinFactNeighborX="683" custLinFactNeighborY="2214"/>
      <dgm:spPr/>
    </dgm:pt>
    <dgm:pt modelId="{98949020-100F-42F1-A274-E64E3F2BD414}" type="pres">
      <dgm:prSet presAssocID="{87F362B3-C219-426E-99F6-3DEB8EB1B9A0}" presName="tile2text" presStyleLbl="node1" presStyleIdx="1" presStyleCnt="4">
        <dgm:presLayoutVars>
          <dgm:chMax val="0"/>
          <dgm:chPref val="0"/>
          <dgm:bulletEnabled val="1"/>
        </dgm:presLayoutVars>
      </dgm:prSet>
      <dgm:spPr/>
    </dgm:pt>
    <dgm:pt modelId="{C34A579B-BAD4-41B1-BBC0-B2D411D1F160}" type="pres">
      <dgm:prSet presAssocID="{87F362B3-C219-426E-99F6-3DEB8EB1B9A0}" presName="tile3" presStyleLbl="node1" presStyleIdx="2" presStyleCnt="4"/>
      <dgm:spPr/>
    </dgm:pt>
    <dgm:pt modelId="{D77C7082-E737-419E-A683-873AD8EBB677}" type="pres">
      <dgm:prSet presAssocID="{87F362B3-C219-426E-99F6-3DEB8EB1B9A0}" presName="tile3text" presStyleLbl="node1" presStyleIdx="2" presStyleCnt="4">
        <dgm:presLayoutVars>
          <dgm:chMax val="0"/>
          <dgm:chPref val="0"/>
          <dgm:bulletEnabled val="1"/>
        </dgm:presLayoutVars>
      </dgm:prSet>
      <dgm:spPr/>
    </dgm:pt>
    <dgm:pt modelId="{64A37B7A-EC2C-4B51-B0DB-06858B035E7B}" type="pres">
      <dgm:prSet presAssocID="{87F362B3-C219-426E-99F6-3DEB8EB1B9A0}" presName="tile4" presStyleLbl="node1" presStyleIdx="3" presStyleCnt="4" custLinFactNeighborX="2267" custLinFactNeighborY="-334"/>
      <dgm:spPr/>
    </dgm:pt>
    <dgm:pt modelId="{4F283AF9-451F-4548-979B-F32D9C40790A}" type="pres">
      <dgm:prSet presAssocID="{87F362B3-C219-426E-99F6-3DEB8EB1B9A0}" presName="tile4text" presStyleLbl="node1" presStyleIdx="3" presStyleCnt="4">
        <dgm:presLayoutVars>
          <dgm:chMax val="0"/>
          <dgm:chPref val="0"/>
          <dgm:bulletEnabled val="1"/>
        </dgm:presLayoutVars>
      </dgm:prSet>
      <dgm:spPr/>
    </dgm:pt>
    <dgm:pt modelId="{E546F9C2-9A07-464F-B246-4ED69928AC9D}" type="pres">
      <dgm:prSet presAssocID="{87F362B3-C219-426E-99F6-3DEB8EB1B9A0}" presName="centerTile" presStyleLbl="fgShp" presStyleIdx="0" presStyleCnt="1" custScaleX="163204" custScaleY="187337" custLinFactNeighborX="-7555" custLinFactNeighborY="69117">
        <dgm:presLayoutVars>
          <dgm:chMax val="0"/>
          <dgm:chPref val="0"/>
        </dgm:presLayoutVars>
      </dgm:prSet>
      <dgm:spPr/>
    </dgm:pt>
  </dgm:ptLst>
  <dgm:cxnLst>
    <dgm:cxn modelId="{05F95800-19CA-4BDC-8161-AA3808E7E6C5}" type="presOf" srcId="{47836691-4D68-4B71-8B92-C68DB8BCE346}" destId="{D77C7082-E737-419E-A683-873AD8EBB677}" srcOrd="1" destOrd="0" presId="urn:microsoft.com/office/officeart/2005/8/layout/matrix1"/>
    <dgm:cxn modelId="{4623C507-128D-4292-AFB6-26DF29A0722B}" type="presOf" srcId="{FC8509BF-973D-4B26-82BA-FC7023F38DC0}" destId="{32E351E5-EB15-4352-B481-F772F491C90A}" srcOrd="0" destOrd="0" presId="urn:microsoft.com/office/officeart/2005/8/layout/matrix1"/>
    <dgm:cxn modelId="{82DB1B35-3BA9-4727-94F8-B14C48C729DF}" type="presOf" srcId="{CEC98FB9-13B3-4496-882C-BEEF5FDE1C3D}" destId="{98949020-100F-42F1-A274-E64E3F2BD414}" srcOrd="1" destOrd="0" presId="urn:microsoft.com/office/officeart/2005/8/layout/matrix1"/>
    <dgm:cxn modelId="{15635B60-C029-497A-A6F9-0DBE652F2B23}" type="presOf" srcId="{EB40B95E-E532-4757-AED5-35B32A123676}" destId="{64A37B7A-EC2C-4B51-B0DB-06858B035E7B}" srcOrd="0" destOrd="0" presId="urn:microsoft.com/office/officeart/2005/8/layout/matrix1"/>
    <dgm:cxn modelId="{3D9AAD43-428C-473E-A216-F374EF7B7017}" srcId="{87F362B3-C219-426E-99F6-3DEB8EB1B9A0}" destId="{CDC62E88-04E6-41B8-9056-EF78F9055958}" srcOrd="0" destOrd="0" parTransId="{621D1A4D-9A1C-44C8-8AAD-2A4F5FBACA00}" sibTransId="{899439EB-FFD3-427E-9F25-B9A9BC99550C}"/>
    <dgm:cxn modelId="{976FE047-75C4-40EE-89B3-0C87211E3E7A}" srcId="{CDC62E88-04E6-41B8-9056-EF78F9055958}" destId="{FC8509BF-973D-4B26-82BA-FC7023F38DC0}" srcOrd="0" destOrd="0" parTransId="{1ABBD6DF-1DDF-4E4F-B6E3-B2A98B381F6D}" sibTransId="{0EABD5A1-4428-420B-AB74-37306E05ECE1}"/>
    <dgm:cxn modelId="{19CDE457-E89F-4A47-A9AD-E63D788BBB91}" type="presOf" srcId="{47836691-4D68-4B71-8B92-C68DB8BCE346}" destId="{C34A579B-BAD4-41B1-BBC0-B2D411D1F160}" srcOrd="0" destOrd="0" presId="urn:microsoft.com/office/officeart/2005/8/layout/matrix1"/>
    <dgm:cxn modelId="{F7693790-60FF-4B63-BC86-68C9D754BF61}" type="presOf" srcId="{EB40B95E-E532-4757-AED5-35B32A123676}" destId="{4F283AF9-451F-4548-979B-F32D9C40790A}" srcOrd="1" destOrd="0" presId="urn:microsoft.com/office/officeart/2005/8/layout/matrix1"/>
    <dgm:cxn modelId="{7A9A1192-36BA-4F37-8478-ABF1D64B31D8}" srcId="{CDC62E88-04E6-41B8-9056-EF78F9055958}" destId="{47836691-4D68-4B71-8B92-C68DB8BCE346}" srcOrd="2" destOrd="0" parTransId="{878A8184-24F5-4847-90E2-72CC2EE5C354}" sibTransId="{D6344D0E-FF38-4B33-A4E4-F96EFA696984}"/>
    <dgm:cxn modelId="{86D43AC7-5CF5-43E7-8343-CF34F4CB41D8}" type="presOf" srcId="{FC8509BF-973D-4B26-82BA-FC7023F38DC0}" destId="{C6D102D1-EF20-4BC5-B691-21F969A648DD}" srcOrd="1" destOrd="0" presId="urn:microsoft.com/office/officeart/2005/8/layout/matrix1"/>
    <dgm:cxn modelId="{920B96C9-4A8C-47D8-8BD7-F5A5CB57E267}" type="presOf" srcId="{CDC62E88-04E6-41B8-9056-EF78F9055958}" destId="{E546F9C2-9A07-464F-B246-4ED69928AC9D}" srcOrd="0" destOrd="0" presId="urn:microsoft.com/office/officeart/2005/8/layout/matrix1"/>
    <dgm:cxn modelId="{DA8986D7-8521-4609-9F5A-B6B1814737A2}" srcId="{CDC62E88-04E6-41B8-9056-EF78F9055958}" destId="{EB40B95E-E532-4757-AED5-35B32A123676}" srcOrd="3" destOrd="0" parTransId="{78A1B29F-8062-4FB4-B95E-17C98EAFBE4B}" sibTransId="{ED8654E2-5394-4DFF-A724-90757A014067}"/>
    <dgm:cxn modelId="{486916E1-0A35-4A31-B2FA-1E56E193AAF1}" type="presOf" srcId="{87F362B3-C219-426E-99F6-3DEB8EB1B9A0}" destId="{1C5AA576-1ABC-4B37-AA2E-DBC4DD087AAB}" srcOrd="0" destOrd="0" presId="urn:microsoft.com/office/officeart/2005/8/layout/matrix1"/>
    <dgm:cxn modelId="{43B41FE7-21E2-4D49-B41C-12AB3EF8282A}" srcId="{CDC62E88-04E6-41B8-9056-EF78F9055958}" destId="{CEC98FB9-13B3-4496-882C-BEEF5FDE1C3D}" srcOrd="1" destOrd="0" parTransId="{F097B46C-1F32-4A2F-8406-25509B21E29D}" sibTransId="{FC1E2513-D961-4FD5-86B1-ECA0F038153B}"/>
    <dgm:cxn modelId="{76FD2EF4-018F-48E9-946D-A523D3A09284}" type="presOf" srcId="{CEC98FB9-13B3-4496-882C-BEEF5FDE1C3D}" destId="{C7195415-1ED0-4073-904A-2ABDA2419567}" srcOrd="0" destOrd="0" presId="urn:microsoft.com/office/officeart/2005/8/layout/matrix1"/>
    <dgm:cxn modelId="{414F561A-9596-4D44-BB86-AD0D14DF64DA}" type="presParOf" srcId="{1C5AA576-1ABC-4B37-AA2E-DBC4DD087AAB}" destId="{DEACD1BB-98C2-4D87-9F03-E047D83B9CEA}" srcOrd="0" destOrd="0" presId="urn:microsoft.com/office/officeart/2005/8/layout/matrix1"/>
    <dgm:cxn modelId="{482EB47F-08EF-4725-9D4D-5728512219BB}" type="presParOf" srcId="{DEACD1BB-98C2-4D87-9F03-E047D83B9CEA}" destId="{32E351E5-EB15-4352-B481-F772F491C90A}" srcOrd="0" destOrd="0" presId="urn:microsoft.com/office/officeart/2005/8/layout/matrix1"/>
    <dgm:cxn modelId="{B0D67546-C65C-4330-BB12-84FEE2CE03A7}" type="presParOf" srcId="{DEACD1BB-98C2-4D87-9F03-E047D83B9CEA}" destId="{C6D102D1-EF20-4BC5-B691-21F969A648DD}" srcOrd="1" destOrd="0" presId="urn:microsoft.com/office/officeart/2005/8/layout/matrix1"/>
    <dgm:cxn modelId="{A42503CA-7781-4E32-B925-69C09F2CC7D6}" type="presParOf" srcId="{DEACD1BB-98C2-4D87-9F03-E047D83B9CEA}" destId="{C7195415-1ED0-4073-904A-2ABDA2419567}" srcOrd="2" destOrd="0" presId="urn:microsoft.com/office/officeart/2005/8/layout/matrix1"/>
    <dgm:cxn modelId="{A69DD2FA-2CC0-4D97-B09B-C5EC2E76BBD3}" type="presParOf" srcId="{DEACD1BB-98C2-4D87-9F03-E047D83B9CEA}" destId="{98949020-100F-42F1-A274-E64E3F2BD414}" srcOrd="3" destOrd="0" presId="urn:microsoft.com/office/officeart/2005/8/layout/matrix1"/>
    <dgm:cxn modelId="{698E0561-E64D-4ED1-BBFB-A2407A1F9B1A}" type="presParOf" srcId="{DEACD1BB-98C2-4D87-9F03-E047D83B9CEA}" destId="{C34A579B-BAD4-41B1-BBC0-B2D411D1F160}" srcOrd="4" destOrd="0" presId="urn:microsoft.com/office/officeart/2005/8/layout/matrix1"/>
    <dgm:cxn modelId="{8D9A0040-AB25-4006-B89F-15AEE5EBCA67}" type="presParOf" srcId="{DEACD1BB-98C2-4D87-9F03-E047D83B9CEA}" destId="{D77C7082-E737-419E-A683-873AD8EBB677}" srcOrd="5" destOrd="0" presId="urn:microsoft.com/office/officeart/2005/8/layout/matrix1"/>
    <dgm:cxn modelId="{5600CB0B-2EA6-4223-947D-E343CAEAE0B7}" type="presParOf" srcId="{DEACD1BB-98C2-4D87-9F03-E047D83B9CEA}" destId="{64A37B7A-EC2C-4B51-B0DB-06858B035E7B}" srcOrd="6" destOrd="0" presId="urn:microsoft.com/office/officeart/2005/8/layout/matrix1"/>
    <dgm:cxn modelId="{EECAAD07-4745-466B-8F48-4E5B9BE98953}" type="presParOf" srcId="{DEACD1BB-98C2-4D87-9F03-E047D83B9CEA}" destId="{4F283AF9-451F-4548-979B-F32D9C40790A}" srcOrd="7" destOrd="0" presId="urn:microsoft.com/office/officeart/2005/8/layout/matrix1"/>
    <dgm:cxn modelId="{2F51AC0A-45C8-4765-86D7-743DEC62C561}" type="presParOf" srcId="{1C5AA576-1ABC-4B37-AA2E-DBC4DD087AAB}" destId="{E546F9C2-9A07-464F-B246-4ED69928AC9D}"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057914B-B602-4721-BEA1-AB603B249E65}"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l-GR"/>
        </a:p>
      </dgm:t>
    </dgm:pt>
    <dgm:pt modelId="{7606EFCB-23C3-41C3-9253-50EB5EDB1965}">
      <dgm:prSet phldrT="[Κείμενο]" custT="1"/>
      <dgm:spPr/>
      <dgm:t>
        <a:bodyPr/>
        <a:lstStyle/>
        <a:p>
          <a:r>
            <a:rPr lang="el-GR" sz="1800" dirty="0"/>
            <a:t>Ο εκπαιδευτικός :δραστήριος και ενεργός με βιωματικές και καινοτόμες δράσεις, </a:t>
          </a:r>
          <a:r>
            <a:rPr lang="el-GR" sz="1800" dirty="0" err="1"/>
            <a:t>μαθητοκεντρική</a:t>
          </a:r>
          <a:r>
            <a:rPr lang="el-GR" sz="1800" dirty="0"/>
            <a:t> διδασκαλία διαμόρφωση πολύπλευρων προσωπικοτήτων. Εκφράζονται είτε με τη χρήση μελλοντικών χρόνων και υποθετικών εκφορών είτε με φράσεις χαμηλής γενικά </a:t>
          </a:r>
          <a:r>
            <a:rPr lang="el-GR" sz="1800" dirty="0" err="1"/>
            <a:t>τροπικότητας</a:t>
          </a:r>
          <a:r>
            <a:rPr lang="el-GR" sz="1800" dirty="0"/>
            <a:t> (θα ήθελα, επιδίωξή μου ήταν, προσπάθησα να)  υποδηλώνοντας μεν μια αβεβαιότητα των εκφορών τους εκφράζοντας δε και μια στοχαστική οπτική.</a:t>
          </a:r>
        </a:p>
      </dgm:t>
    </dgm:pt>
    <dgm:pt modelId="{463DE2F7-4D07-43D2-A381-14B28717E629}" type="parTrans" cxnId="{0A59A098-2F26-4D3D-A620-147B9FBBC89F}">
      <dgm:prSet/>
      <dgm:spPr/>
      <dgm:t>
        <a:bodyPr/>
        <a:lstStyle/>
        <a:p>
          <a:endParaRPr lang="el-GR"/>
        </a:p>
      </dgm:t>
    </dgm:pt>
    <dgm:pt modelId="{11515B67-0D18-4BBB-BCDE-1286ECB88A9A}" type="sibTrans" cxnId="{0A59A098-2F26-4D3D-A620-147B9FBBC89F}">
      <dgm:prSet/>
      <dgm:spPr/>
      <dgm:t>
        <a:bodyPr/>
        <a:lstStyle/>
        <a:p>
          <a:endParaRPr lang="el-GR"/>
        </a:p>
      </dgm:t>
    </dgm:pt>
    <dgm:pt modelId="{3AFA3D93-C659-4398-B752-C2F440EC4CC6}">
      <dgm:prSet phldrT="[Κείμενο]" custT="1"/>
      <dgm:spPr/>
      <dgm:t>
        <a:bodyPr/>
        <a:lstStyle/>
        <a:p>
          <a:r>
            <a:rPr lang="el-GR" sz="1600" dirty="0"/>
            <a:t>«Θα ήθελα να είμαι ενεργή και δραστήρια δασκάλα, να ενημερώνομαι συνέχεια ,να δοκιμάζω συνέχεια καινούριες μεθόδους και πράγματα, να καλλιεργώ στα παιδιά βιωματικές εμπειρίες»</a:t>
          </a:r>
        </a:p>
      </dgm:t>
    </dgm:pt>
    <dgm:pt modelId="{6F553B80-5D6C-415C-A7DE-38CADA2DEF13}" type="parTrans" cxnId="{29660344-D4F4-41AA-BCDF-92038299A2B5}">
      <dgm:prSet/>
      <dgm:spPr/>
      <dgm:t>
        <a:bodyPr/>
        <a:lstStyle/>
        <a:p>
          <a:endParaRPr lang="el-GR"/>
        </a:p>
      </dgm:t>
    </dgm:pt>
    <dgm:pt modelId="{ABBAEB74-496B-4A20-A1BA-261B9A8EB98C}" type="sibTrans" cxnId="{29660344-D4F4-41AA-BCDF-92038299A2B5}">
      <dgm:prSet/>
      <dgm:spPr/>
      <dgm:t>
        <a:bodyPr/>
        <a:lstStyle/>
        <a:p>
          <a:endParaRPr lang="el-GR"/>
        </a:p>
      </dgm:t>
    </dgm:pt>
    <dgm:pt modelId="{1BFF79A8-2E42-433E-BABE-E9D35EC97F40}">
      <dgm:prSet phldrT="[Κείμενο]" phldr="1"/>
      <dgm:spPr/>
      <dgm:t>
        <a:bodyPr/>
        <a:lstStyle/>
        <a:p>
          <a:endParaRPr lang="el-GR"/>
        </a:p>
      </dgm:t>
    </dgm:pt>
    <dgm:pt modelId="{CFBB2B26-2675-48E7-90B8-D28E04D1B99E}" type="parTrans" cxnId="{DC5A7830-F220-41ED-A107-1288F352109B}">
      <dgm:prSet/>
      <dgm:spPr/>
      <dgm:t>
        <a:bodyPr/>
        <a:lstStyle/>
        <a:p>
          <a:endParaRPr lang="el-GR"/>
        </a:p>
      </dgm:t>
    </dgm:pt>
    <dgm:pt modelId="{C6A81800-0FBC-4CD4-82C0-6C74F6D493AF}" type="sibTrans" cxnId="{DC5A7830-F220-41ED-A107-1288F352109B}">
      <dgm:prSet/>
      <dgm:spPr/>
      <dgm:t>
        <a:bodyPr/>
        <a:lstStyle/>
        <a:p>
          <a:endParaRPr lang="el-GR"/>
        </a:p>
      </dgm:t>
    </dgm:pt>
    <dgm:pt modelId="{AE8B4B35-3054-4890-A705-E8CCE1CD2211}">
      <dgm:prSet phldrT="[Κείμενο]"/>
      <dgm:spPr/>
      <dgm:t>
        <a:bodyPr/>
        <a:lstStyle/>
        <a:p>
          <a:r>
            <a:rPr lang="el-GR" dirty="0"/>
            <a:t>«Επιπλέον προσπάθησα να προσαρμόσω την  διαδικασία μου στις ικανότητες τα ενδιαφέροντα και τις ιδιαίτερες κλίσεις των μαθητών. Είδα πόσο σημαντικός είναι ο ρόλος του δασκάλου καθώς συμβάλλει στην διαμόρφωση πολύπλευρων προσωπικοτήτων» (φοιτήτρια)</a:t>
          </a:r>
        </a:p>
      </dgm:t>
    </dgm:pt>
    <dgm:pt modelId="{F171C81A-1B7F-44E4-B677-74698A606F62}" type="parTrans" cxnId="{8DDB4139-D0C9-48C7-BD43-FA9CF4890D7F}">
      <dgm:prSet/>
      <dgm:spPr/>
      <dgm:t>
        <a:bodyPr/>
        <a:lstStyle/>
        <a:p>
          <a:endParaRPr lang="el-GR"/>
        </a:p>
      </dgm:t>
    </dgm:pt>
    <dgm:pt modelId="{256EAAA2-CAF4-438A-8F91-A5B4D62BF8FF}" type="sibTrans" cxnId="{8DDB4139-D0C9-48C7-BD43-FA9CF4890D7F}">
      <dgm:prSet/>
      <dgm:spPr/>
      <dgm:t>
        <a:bodyPr/>
        <a:lstStyle/>
        <a:p>
          <a:endParaRPr lang="el-GR"/>
        </a:p>
      </dgm:t>
    </dgm:pt>
    <dgm:pt modelId="{962BB2ED-26ED-4477-B243-9BAE98D3B559}">
      <dgm:prSet phldrT="[Κείμενο]" phldr="1"/>
      <dgm:spPr/>
      <dgm:t>
        <a:bodyPr/>
        <a:lstStyle/>
        <a:p>
          <a:endParaRPr lang="el-GR"/>
        </a:p>
      </dgm:t>
    </dgm:pt>
    <dgm:pt modelId="{B3BA39F7-DB6F-4F62-B595-D132121CB00F}" type="parTrans" cxnId="{A46FDDF0-30D5-42E0-8C2D-6B69C3499175}">
      <dgm:prSet/>
      <dgm:spPr/>
      <dgm:t>
        <a:bodyPr/>
        <a:lstStyle/>
        <a:p>
          <a:endParaRPr lang="el-GR"/>
        </a:p>
      </dgm:t>
    </dgm:pt>
    <dgm:pt modelId="{C7F82BE8-32BD-48BC-B9C0-14BF9EE8A7F3}" type="sibTrans" cxnId="{A46FDDF0-30D5-42E0-8C2D-6B69C3499175}">
      <dgm:prSet/>
      <dgm:spPr/>
      <dgm:t>
        <a:bodyPr/>
        <a:lstStyle/>
        <a:p>
          <a:endParaRPr lang="el-GR"/>
        </a:p>
      </dgm:t>
    </dgm:pt>
    <dgm:pt modelId="{6FBB18B2-9991-4AE6-92CB-59F4E3A04A52}" type="pres">
      <dgm:prSet presAssocID="{1057914B-B602-4721-BEA1-AB603B249E65}" presName="diagram" presStyleCnt="0">
        <dgm:presLayoutVars>
          <dgm:chMax val="1"/>
          <dgm:dir/>
          <dgm:animLvl val="ctr"/>
          <dgm:resizeHandles val="exact"/>
        </dgm:presLayoutVars>
      </dgm:prSet>
      <dgm:spPr/>
    </dgm:pt>
    <dgm:pt modelId="{B9D49E9B-6EE1-483A-8C69-2817B8C61C2B}" type="pres">
      <dgm:prSet presAssocID="{1057914B-B602-4721-BEA1-AB603B249E65}" presName="matrix" presStyleCnt="0"/>
      <dgm:spPr/>
    </dgm:pt>
    <dgm:pt modelId="{CAF7B2F0-C2B0-4473-BC39-8CDC28370018}" type="pres">
      <dgm:prSet presAssocID="{1057914B-B602-4721-BEA1-AB603B249E65}" presName="tile1" presStyleLbl="node1" presStyleIdx="0" presStyleCnt="4" custLinFactNeighborX="-6145"/>
      <dgm:spPr/>
    </dgm:pt>
    <dgm:pt modelId="{BC67CE4E-D712-4BAA-8716-4E05EC258153}" type="pres">
      <dgm:prSet presAssocID="{1057914B-B602-4721-BEA1-AB603B249E65}" presName="tile1text" presStyleLbl="node1" presStyleIdx="0" presStyleCnt="4">
        <dgm:presLayoutVars>
          <dgm:chMax val="0"/>
          <dgm:chPref val="0"/>
          <dgm:bulletEnabled val="1"/>
        </dgm:presLayoutVars>
      </dgm:prSet>
      <dgm:spPr/>
    </dgm:pt>
    <dgm:pt modelId="{1D5A80FB-9344-4ACA-B558-DD40E18AE899}" type="pres">
      <dgm:prSet presAssocID="{1057914B-B602-4721-BEA1-AB603B249E65}" presName="tile2" presStyleLbl="node1" presStyleIdx="1" presStyleCnt="4"/>
      <dgm:spPr/>
    </dgm:pt>
    <dgm:pt modelId="{AC54BE1A-A0B7-4A68-ABBA-98A05719B425}" type="pres">
      <dgm:prSet presAssocID="{1057914B-B602-4721-BEA1-AB603B249E65}" presName="tile2text" presStyleLbl="node1" presStyleIdx="1" presStyleCnt="4">
        <dgm:presLayoutVars>
          <dgm:chMax val="0"/>
          <dgm:chPref val="0"/>
          <dgm:bulletEnabled val="1"/>
        </dgm:presLayoutVars>
      </dgm:prSet>
      <dgm:spPr/>
    </dgm:pt>
    <dgm:pt modelId="{E55F5F4B-6084-4D60-94A6-196805883273}" type="pres">
      <dgm:prSet presAssocID="{1057914B-B602-4721-BEA1-AB603B249E65}" presName="tile3" presStyleLbl="node1" presStyleIdx="2" presStyleCnt="4" custLinFactNeighborX="184" custLinFactNeighborY="-576"/>
      <dgm:spPr/>
    </dgm:pt>
    <dgm:pt modelId="{DD862FAA-1B47-46FE-85DF-59DF245E3362}" type="pres">
      <dgm:prSet presAssocID="{1057914B-B602-4721-BEA1-AB603B249E65}" presName="tile3text" presStyleLbl="node1" presStyleIdx="2" presStyleCnt="4">
        <dgm:presLayoutVars>
          <dgm:chMax val="0"/>
          <dgm:chPref val="0"/>
          <dgm:bulletEnabled val="1"/>
        </dgm:presLayoutVars>
      </dgm:prSet>
      <dgm:spPr/>
    </dgm:pt>
    <dgm:pt modelId="{0F55E8B8-2028-43D0-ACB7-8D13BB4FB082}" type="pres">
      <dgm:prSet presAssocID="{1057914B-B602-4721-BEA1-AB603B249E65}" presName="tile4" presStyleLbl="node1" presStyleIdx="3" presStyleCnt="4"/>
      <dgm:spPr/>
    </dgm:pt>
    <dgm:pt modelId="{ED085C59-A25E-48A3-AD19-385B458DFC1F}" type="pres">
      <dgm:prSet presAssocID="{1057914B-B602-4721-BEA1-AB603B249E65}" presName="tile4text" presStyleLbl="node1" presStyleIdx="3" presStyleCnt="4">
        <dgm:presLayoutVars>
          <dgm:chMax val="0"/>
          <dgm:chPref val="0"/>
          <dgm:bulletEnabled val="1"/>
        </dgm:presLayoutVars>
      </dgm:prSet>
      <dgm:spPr/>
    </dgm:pt>
    <dgm:pt modelId="{1157B28F-289B-4C52-AFC1-B777749C41FA}" type="pres">
      <dgm:prSet presAssocID="{1057914B-B602-4721-BEA1-AB603B249E65}" presName="centerTile" presStyleLbl="fgShp" presStyleIdx="0" presStyleCnt="1" custScaleX="136097" custScaleY="400000" custLinFactNeighborX="88017" custLinFactNeighborY="-1218">
        <dgm:presLayoutVars>
          <dgm:chMax val="0"/>
          <dgm:chPref val="0"/>
        </dgm:presLayoutVars>
      </dgm:prSet>
      <dgm:spPr/>
    </dgm:pt>
  </dgm:ptLst>
  <dgm:cxnLst>
    <dgm:cxn modelId="{F593B016-9EE6-4F1C-AB87-E6D78B5E6E6A}" type="presOf" srcId="{962BB2ED-26ED-4477-B243-9BAE98D3B559}" destId="{0F55E8B8-2028-43D0-ACB7-8D13BB4FB082}" srcOrd="0" destOrd="0" presId="urn:microsoft.com/office/officeart/2005/8/layout/matrix1"/>
    <dgm:cxn modelId="{DC5A7830-F220-41ED-A107-1288F352109B}" srcId="{7606EFCB-23C3-41C3-9253-50EB5EDB1965}" destId="{1BFF79A8-2E42-433E-BABE-E9D35EC97F40}" srcOrd="1" destOrd="0" parTransId="{CFBB2B26-2675-48E7-90B8-D28E04D1B99E}" sibTransId="{C6A81800-0FBC-4CD4-82C0-6C74F6D493AF}"/>
    <dgm:cxn modelId="{8DDB4139-D0C9-48C7-BD43-FA9CF4890D7F}" srcId="{7606EFCB-23C3-41C3-9253-50EB5EDB1965}" destId="{AE8B4B35-3054-4890-A705-E8CCE1CD2211}" srcOrd="2" destOrd="0" parTransId="{F171C81A-1B7F-44E4-B677-74698A606F62}" sibTransId="{256EAAA2-CAF4-438A-8F91-A5B4D62BF8FF}"/>
    <dgm:cxn modelId="{A1691A40-2414-4925-B46F-61A632DEB4DF}" type="presOf" srcId="{1057914B-B602-4721-BEA1-AB603B249E65}" destId="{6FBB18B2-9991-4AE6-92CB-59F4E3A04A52}" srcOrd="0" destOrd="0" presId="urn:microsoft.com/office/officeart/2005/8/layout/matrix1"/>
    <dgm:cxn modelId="{B9E12B42-6FA0-468A-BA64-6E2794612857}" type="presOf" srcId="{3AFA3D93-C659-4398-B752-C2F440EC4CC6}" destId="{BC67CE4E-D712-4BAA-8716-4E05EC258153}" srcOrd="1" destOrd="0" presId="urn:microsoft.com/office/officeart/2005/8/layout/matrix1"/>
    <dgm:cxn modelId="{29660344-D4F4-41AA-BCDF-92038299A2B5}" srcId="{7606EFCB-23C3-41C3-9253-50EB5EDB1965}" destId="{3AFA3D93-C659-4398-B752-C2F440EC4CC6}" srcOrd="0" destOrd="0" parTransId="{6F553B80-5D6C-415C-A7DE-38CADA2DEF13}" sibTransId="{ABBAEB74-496B-4A20-A1BA-261B9A8EB98C}"/>
    <dgm:cxn modelId="{5A639A78-8B12-4907-8462-5FD20A11099C}" type="presOf" srcId="{962BB2ED-26ED-4477-B243-9BAE98D3B559}" destId="{ED085C59-A25E-48A3-AD19-385B458DFC1F}" srcOrd="1" destOrd="0" presId="urn:microsoft.com/office/officeart/2005/8/layout/matrix1"/>
    <dgm:cxn modelId="{313E527D-3594-4028-A7A5-1FFE25BC2F3B}" type="presOf" srcId="{7606EFCB-23C3-41C3-9253-50EB5EDB1965}" destId="{1157B28F-289B-4C52-AFC1-B777749C41FA}" srcOrd="0" destOrd="0" presId="urn:microsoft.com/office/officeart/2005/8/layout/matrix1"/>
    <dgm:cxn modelId="{BE98F58A-074C-4660-9F9F-7AD73AD3768F}" type="presOf" srcId="{3AFA3D93-C659-4398-B752-C2F440EC4CC6}" destId="{CAF7B2F0-C2B0-4473-BC39-8CDC28370018}" srcOrd="0" destOrd="0" presId="urn:microsoft.com/office/officeart/2005/8/layout/matrix1"/>
    <dgm:cxn modelId="{DF18FA95-C206-49F1-AAA1-AD4DA5B15576}" type="presOf" srcId="{1BFF79A8-2E42-433E-BABE-E9D35EC97F40}" destId="{AC54BE1A-A0B7-4A68-ABBA-98A05719B425}" srcOrd="1" destOrd="0" presId="urn:microsoft.com/office/officeart/2005/8/layout/matrix1"/>
    <dgm:cxn modelId="{0A59A098-2F26-4D3D-A620-147B9FBBC89F}" srcId="{1057914B-B602-4721-BEA1-AB603B249E65}" destId="{7606EFCB-23C3-41C3-9253-50EB5EDB1965}" srcOrd="0" destOrd="0" parTransId="{463DE2F7-4D07-43D2-A381-14B28717E629}" sibTransId="{11515B67-0D18-4BBB-BCDE-1286ECB88A9A}"/>
    <dgm:cxn modelId="{28A34E9A-41FA-439A-AC78-5009BD5248D8}" type="presOf" srcId="{AE8B4B35-3054-4890-A705-E8CCE1CD2211}" destId="{DD862FAA-1B47-46FE-85DF-59DF245E3362}" srcOrd="1" destOrd="0" presId="urn:microsoft.com/office/officeart/2005/8/layout/matrix1"/>
    <dgm:cxn modelId="{9187FE9F-7273-4DFE-ADBB-A53E35C8AF03}" type="presOf" srcId="{AE8B4B35-3054-4890-A705-E8CCE1CD2211}" destId="{E55F5F4B-6084-4D60-94A6-196805883273}" srcOrd="0" destOrd="0" presId="urn:microsoft.com/office/officeart/2005/8/layout/matrix1"/>
    <dgm:cxn modelId="{A46FDDF0-30D5-42E0-8C2D-6B69C3499175}" srcId="{7606EFCB-23C3-41C3-9253-50EB5EDB1965}" destId="{962BB2ED-26ED-4477-B243-9BAE98D3B559}" srcOrd="3" destOrd="0" parTransId="{B3BA39F7-DB6F-4F62-B595-D132121CB00F}" sibTransId="{C7F82BE8-32BD-48BC-B9C0-14BF9EE8A7F3}"/>
    <dgm:cxn modelId="{53E239F2-0908-406B-A4DA-70BB508EA031}" type="presOf" srcId="{1BFF79A8-2E42-433E-BABE-E9D35EC97F40}" destId="{1D5A80FB-9344-4ACA-B558-DD40E18AE899}" srcOrd="0" destOrd="0" presId="urn:microsoft.com/office/officeart/2005/8/layout/matrix1"/>
    <dgm:cxn modelId="{7220878E-924A-4A95-AEF0-A423258C8960}" type="presParOf" srcId="{6FBB18B2-9991-4AE6-92CB-59F4E3A04A52}" destId="{B9D49E9B-6EE1-483A-8C69-2817B8C61C2B}" srcOrd="0" destOrd="0" presId="urn:microsoft.com/office/officeart/2005/8/layout/matrix1"/>
    <dgm:cxn modelId="{BE471934-5053-491A-ABB9-1A3C6A361279}" type="presParOf" srcId="{B9D49E9B-6EE1-483A-8C69-2817B8C61C2B}" destId="{CAF7B2F0-C2B0-4473-BC39-8CDC28370018}" srcOrd="0" destOrd="0" presId="urn:microsoft.com/office/officeart/2005/8/layout/matrix1"/>
    <dgm:cxn modelId="{058D83F6-06FF-4AF4-825C-83D9C913DAA0}" type="presParOf" srcId="{B9D49E9B-6EE1-483A-8C69-2817B8C61C2B}" destId="{BC67CE4E-D712-4BAA-8716-4E05EC258153}" srcOrd="1" destOrd="0" presId="urn:microsoft.com/office/officeart/2005/8/layout/matrix1"/>
    <dgm:cxn modelId="{F06B44CD-3CD8-44B7-815D-9BF75FA948C2}" type="presParOf" srcId="{B9D49E9B-6EE1-483A-8C69-2817B8C61C2B}" destId="{1D5A80FB-9344-4ACA-B558-DD40E18AE899}" srcOrd="2" destOrd="0" presId="urn:microsoft.com/office/officeart/2005/8/layout/matrix1"/>
    <dgm:cxn modelId="{1C1E3936-4A2F-4C60-A9A9-125F3809577D}" type="presParOf" srcId="{B9D49E9B-6EE1-483A-8C69-2817B8C61C2B}" destId="{AC54BE1A-A0B7-4A68-ABBA-98A05719B425}" srcOrd="3" destOrd="0" presId="urn:microsoft.com/office/officeart/2005/8/layout/matrix1"/>
    <dgm:cxn modelId="{C03907AF-6161-4C9C-B07A-C37470521943}" type="presParOf" srcId="{B9D49E9B-6EE1-483A-8C69-2817B8C61C2B}" destId="{E55F5F4B-6084-4D60-94A6-196805883273}" srcOrd="4" destOrd="0" presId="urn:microsoft.com/office/officeart/2005/8/layout/matrix1"/>
    <dgm:cxn modelId="{4C3C56EE-6DB7-4DD1-956A-4383FA9A18A4}" type="presParOf" srcId="{B9D49E9B-6EE1-483A-8C69-2817B8C61C2B}" destId="{DD862FAA-1B47-46FE-85DF-59DF245E3362}" srcOrd="5" destOrd="0" presId="urn:microsoft.com/office/officeart/2005/8/layout/matrix1"/>
    <dgm:cxn modelId="{A6BBD980-7B9C-4160-9726-E4C9900675A3}" type="presParOf" srcId="{B9D49E9B-6EE1-483A-8C69-2817B8C61C2B}" destId="{0F55E8B8-2028-43D0-ACB7-8D13BB4FB082}" srcOrd="6" destOrd="0" presId="urn:microsoft.com/office/officeart/2005/8/layout/matrix1"/>
    <dgm:cxn modelId="{B9FEE32D-8E69-43DF-9BAC-A3F59BCF80D8}" type="presParOf" srcId="{B9D49E9B-6EE1-483A-8C69-2817B8C61C2B}" destId="{ED085C59-A25E-48A3-AD19-385B458DFC1F}" srcOrd="7" destOrd="0" presId="urn:microsoft.com/office/officeart/2005/8/layout/matrix1"/>
    <dgm:cxn modelId="{15AAD7A7-5600-4612-94D9-377C7B6167AE}" type="presParOf" srcId="{6FBB18B2-9991-4AE6-92CB-59F4E3A04A52}" destId="{1157B28F-289B-4C52-AFC1-B777749C41FA}"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9290C9C-926F-47C7-91EC-1DBF758F55C5}"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l-GR"/>
        </a:p>
      </dgm:t>
    </dgm:pt>
    <dgm:pt modelId="{09C6866E-C0C7-441C-A184-54529367CFC0}">
      <dgm:prSet phldrT="[Κείμενο]" custT="1"/>
      <dgm:spPr/>
      <dgm:t>
        <a:bodyPr/>
        <a:lstStyle/>
        <a:p>
          <a:r>
            <a:rPr lang="el-GR" sz="1600" dirty="0"/>
            <a:t>Βιωματική με χρήση </a:t>
          </a:r>
          <a:r>
            <a:rPr lang="el-GR" sz="1600" dirty="0" err="1"/>
            <a:t>α΄ενικού</a:t>
          </a:r>
          <a:r>
            <a:rPr lang="el-GR" sz="1600" dirty="0"/>
            <a:t> και με υψηλή </a:t>
          </a:r>
          <a:r>
            <a:rPr lang="el-GR" sz="1600" dirty="0" err="1"/>
            <a:t>τροπικότητα</a:t>
          </a:r>
          <a:r>
            <a:rPr lang="el-GR" sz="1600" dirty="0"/>
            <a:t> στις αξιολογικές εκφορές του λόγου</a:t>
          </a:r>
        </a:p>
      </dgm:t>
    </dgm:pt>
    <dgm:pt modelId="{BCEFC49D-0529-48F6-AACB-7600468A6193}" type="parTrans" cxnId="{AD3C1D12-7E75-444A-945F-F691FC37E0A1}">
      <dgm:prSet/>
      <dgm:spPr/>
      <dgm:t>
        <a:bodyPr/>
        <a:lstStyle/>
        <a:p>
          <a:endParaRPr lang="el-GR"/>
        </a:p>
      </dgm:t>
    </dgm:pt>
    <dgm:pt modelId="{05DC079A-A656-4229-ADF3-709DF6A24218}" type="sibTrans" cxnId="{AD3C1D12-7E75-444A-945F-F691FC37E0A1}">
      <dgm:prSet/>
      <dgm:spPr/>
      <dgm:t>
        <a:bodyPr/>
        <a:lstStyle/>
        <a:p>
          <a:endParaRPr lang="el-GR"/>
        </a:p>
      </dgm:t>
    </dgm:pt>
    <dgm:pt modelId="{C962A267-1CEA-4F58-8BA6-9058F862D5CA}">
      <dgm:prSet phldrT="[Κείμενο]" custT="1"/>
      <dgm:spPr/>
      <dgm:t>
        <a:bodyPr/>
        <a:lstStyle/>
        <a:p>
          <a:r>
            <a:rPr lang="el-GR" sz="1800" dirty="0"/>
            <a:t>Η </a:t>
          </a:r>
          <a:r>
            <a:rPr lang="el-GR" sz="1800" dirty="0" err="1"/>
            <a:t>αυτοαξιολόγησή</a:t>
          </a:r>
          <a:r>
            <a:rPr lang="el-GR" sz="1800" dirty="0"/>
            <a:t> μου μου προσέδωσε ένα αίσθημα αυτοπεποίθησης και σιγουριάς και θεωρώ πως με βοήθησε να γίνω καλύτερη</a:t>
          </a:r>
        </a:p>
      </dgm:t>
    </dgm:pt>
    <dgm:pt modelId="{4F263272-A01D-47FF-9611-A6CAC15B78A2}" type="parTrans" cxnId="{93888235-1697-4509-BB05-89663BFC0724}">
      <dgm:prSet/>
      <dgm:spPr/>
      <dgm:t>
        <a:bodyPr/>
        <a:lstStyle/>
        <a:p>
          <a:endParaRPr lang="el-GR"/>
        </a:p>
      </dgm:t>
    </dgm:pt>
    <dgm:pt modelId="{CC0D0A9D-F4D4-4207-AD49-804F357230BD}" type="sibTrans" cxnId="{93888235-1697-4509-BB05-89663BFC0724}">
      <dgm:prSet/>
      <dgm:spPr/>
      <dgm:t>
        <a:bodyPr/>
        <a:lstStyle/>
        <a:p>
          <a:endParaRPr lang="el-GR"/>
        </a:p>
      </dgm:t>
    </dgm:pt>
    <dgm:pt modelId="{8AC0EF14-7BBF-425D-84FE-BA6C8D1C3C33}">
      <dgm:prSet phldrT="[Κείμενο]" custT="1"/>
      <dgm:spPr/>
      <dgm:t>
        <a:bodyPr/>
        <a:lstStyle/>
        <a:p>
          <a:endParaRPr lang="el-GR" sz="1800" dirty="0"/>
        </a:p>
        <a:p>
          <a:r>
            <a:rPr lang="el-GR" sz="1800" dirty="0"/>
            <a:t>«Εκτίμησα τον ρόλο του δασκάλου, παρατήρησα τις αντιδράσεις των μαθητών στο νέο πρόσωπο, εκτίμησα και αξιολόγησα την προσπάθεια, τη συμμετοχή και την επίδοση του κάθε μαθητή, αναγνώρισα την ανάγκη των μαθητών για αντικατάσταση του δασκαλοκεντρικού μοντέλου διδασκαλίας»(φοιτητής).</a:t>
          </a:r>
        </a:p>
      </dgm:t>
    </dgm:pt>
    <dgm:pt modelId="{1C6C7B28-7E61-4654-92FB-DDA5CCF58DB5}" type="parTrans" cxnId="{247632E5-52B7-4CF8-BDF2-0052CBA7B3E0}">
      <dgm:prSet/>
      <dgm:spPr/>
      <dgm:t>
        <a:bodyPr/>
        <a:lstStyle/>
        <a:p>
          <a:endParaRPr lang="el-GR"/>
        </a:p>
      </dgm:t>
    </dgm:pt>
    <dgm:pt modelId="{73F0E3CB-2093-472B-B6F1-944831AA5AD4}" type="sibTrans" cxnId="{247632E5-52B7-4CF8-BDF2-0052CBA7B3E0}">
      <dgm:prSet/>
      <dgm:spPr/>
      <dgm:t>
        <a:bodyPr/>
        <a:lstStyle/>
        <a:p>
          <a:endParaRPr lang="el-GR"/>
        </a:p>
      </dgm:t>
    </dgm:pt>
    <dgm:pt modelId="{24C36BF1-1522-4A93-B579-59C96477444A}">
      <dgm:prSet phldrT="[Κείμενο]" custT="1"/>
      <dgm:spPr/>
      <dgm:t>
        <a:bodyPr/>
        <a:lstStyle/>
        <a:p>
          <a:r>
            <a:rPr lang="el-GR" sz="1600" dirty="0"/>
            <a:t>«Η </a:t>
          </a:r>
          <a:r>
            <a:rPr lang="el-GR" sz="1600" dirty="0" err="1"/>
            <a:t>αυτοαξιολόγηση</a:t>
          </a:r>
          <a:r>
            <a:rPr lang="el-GR" sz="1600" dirty="0"/>
            <a:t> που γινόταν στο τέλος της κάθε μέρας ήταν ιδιαίτερα σημαντική, καθώς έμπαινα στη διαδικασία </a:t>
          </a:r>
          <a:r>
            <a:rPr lang="el-GR" sz="1600" dirty="0" err="1"/>
            <a:t>αναστοχασμού</a:t>
          </a:r>
          <a:r>
            <a:rPr lang="el-GR" sz="1600" dirty="0"/>
            <a:t> τόσο για τα λάθη όσο και για τις καλές μου κινήσεις. Με βοήθησε στο να γίνομαι καλύτερη </a:t>
          </a:r>
        </a:p>
      </dgm:t>
    </dgm:pt>
    <dgm:pt modelId="{99BDA463-DFAC-403D-9F22-4CC54AA04FDA}" type="parTrans" cxnId="{799C9502-A7CF-4C3A-9C1F-ABBE710ECFDF}">
      <dgm:prSet/>
      <dgm:spPr/>
      <dgm:t>
        <a:bodyPr/>
        <a:lstStyle/>
        <a:p>
          <a:endParaRPr lang="el-GR"/>
        </a:p>
      </dgm:t>
    </dgm:pt>
    <dgm:pt modelId="{E93B975B-E418-4156-845B-23AAD0C70868}" type="sibTrans" cxnId="{799C9502-A7CF-4C3A-9C1F-ABBE710ECFDF}">
      <dgm:prSet/>
      <dgm:spPr/>
      <dgm:t>
        <a:bodyPr/>
        <a:lstStyle/>
        <a:p>
          <a:endParaRPr lang="el-GR"/>
        </a:p>
      </dgm:t>
    </dgm:pt>
    <dgm:pt modelId="{D16A3B2F-F08D-4907-8C4C-B13018122578}">
      <dgm:prSet phldrT="[Κείμενο]" custT="1"/>
      <dgm:spPr/>
    </dgm:pt>
    <dgm:pt modelId="{2629392D-6722-412E-A2B9-7162830C78E9}" type="parTrans" cxnId="{A0A80FF0-A061-4F3C-B4FB-10162826AC6E}">
      <dgm:prSet/>
      <dgm:spPr/>
      <dgm:t>
        <a:bodyPr/>
        <a:lstStyle/>
        <a:p>
          <a:endParaRPr lang="el-GR"/>
        </a:p>
      </dgm:t>
    </dgm:pt>
    <dgm:pt modelId="{53150254-7A79-4BF5-A272-E0DDDF509ECA}" type="sibTrans" cxnId="{A0A80FF0-A061-4F3C-B4FB-10162826AC6E}">
      <dgm:prSet/>
      <dgm:spPr/>
      <dgm:t>
        <a:bodyPr/>
        <a:lstStyle/>
        <a:p>
          <a:endParaRPr lang="el-GR"/>
        </a:p>
      </dgm:t>
    </dgm:pt>
    <dgm:pt modelId="{30E21785-E34E-4C94-A64A-A7B3FB238CB5}">
      <dgm:prSet custT="1"/>
      <dgm:spPr/>
      <dgm:t>
        <a:bodyPr/>
        <a:lstStyle/>
        <a:p>
          <a:endParaRPr lang="el-GR" sz="2000" dirty="0"/>
        </a:p>
      </dgm:t>
    </dgm:pt>
    <dgm:pt modelId="{F7E96D08-001A-45CE-85DB-9E090C427BBF}" type="parTrans" cxnId="{3CB2B38C-22CF-497F-ABE4-D9631BDB0D0A}">
      <dgm:prSet/>
      <dgm:spPr/>
      <dgm:t>
        <a:bodyPr/>
        <a:lstStyle/>
        <a:p>
          <a:endParaRPr lang="el-GR"/>
        </a:p>
      </dgm:t>
    </dgm:pt>
    <dgm:pt modelId="{C72C99F0-B8C7-4B8E-A691-1B89C876BF8C}" type="sibTrans" cxnId="{3CB2B38C-22CF-497F-ABE4-D9631BDB0D0A}">
      <dgm:prSet/>
      <dgm:spPr/>
      <dgm:t>
        <a:bodyPr/>
        <a:lstStyle/>
        <a:p>
          <a:endParaRPr lang="el-GR"/>
        </a:p>
      </dgm:t>
    </dgm:pt>
    <dgm:pt modelId="{9B6F6AF9-0799-4E41-AFD5-B2E0BDEF2FDB}" type="pres">
      <dgm:prSet presAssocID="{99290C9C-926F-47C7-91EC-1DBF758F55C5}" presName="diagram" presStyleCnt="0">
        <dgm:presLayoutVars>
          <dgm:chMax val="1"/>
          <dgm:dir/>
          <dgm:animLvl val="ctr"/>
          <dgm:resizeHandles val="exact"/>
        </dgm:presLayoutVars>
      </dgm:prSet>
      <dgm:spPr/>
    </dgm:pt>
    <dgm:pt modelId="{2D824E1A-779E-4545-9D74-0955E4760BDC}" type="pres">
      <dgm:prSet presAssocID="{99290C9C-926F-47C7-91EC-1DBF758F55C5}" presName="matrix" presStyleCnt="0"/>
      <dgm:spPr/>
    </dgm:pt>
    <dgm:pt modelId="{82DAFEDE-BA63-4F95-92C0-AAF0C33FD917}" type="pres">
      <dgm:prSet presAssocID="{99290C9C-926F-47C7-91EC-1DBF758F55C5}" presName="tile1" presStyleLbl="node1" presStyleIdx="0" presStyleCnt="4" custLinFactNeighborX="-595"/>
      <dgm:spPr/>
    </dgm:pt>
    <dgm:pt modelId="{29D630A8-0A86-4B9D-81CC-4217DDAAF6FA}" type="pres">
      <dgm:prSet presAssocID="{99290C9C-926F-47C7-91EC-1DBF758F55C5}" presName="tile1text" presStyleLbl="node1" presStyleIdx="0" presStyleCnt="4">
        <dgm:presLayoutVars>
          <dgm:chMax val="0"/>
          <dgm:chPref val="0"/>
          <dgm:bulletEnabled val="1"/>
        </dgm:presLayoutVars>
      </dgm:prSet>
      <dgm:spPr/>
    </dgm:pt>
    <dgm:pt modelId="{90CADD64-3098-4279-A465-2D52ED3F16AB}" type="pres">
      <dgm:prSet presAssocID="{99290C9C-926F-47C7-91EC-1DBF758F55C5}" presName="tile2" presStyleLbl="node1" presStyleIdx="1" presStyleCnt="4" custScaleX="100255" custScaleY="102606" custLinFactNeighborX="0" custLinFactNeighborY="1303"/>
      <dgm:spPr/>
    </dgm:pt>
    <dgm:pt modelId="{920A05DB-4938-4869-95B3-E89A6016E06C}" type="pres">
      <dgm:prSet presAssocID="{99290C9C-926F-47C7-91EC-1DBF758F55C5}" presName="tile2text" presStyleLbl="node1" presStyleIdx="1" presStyleCnt="4">
        <dgm:presLayoutVars>
          <dgm:chMax val="0"/>
          <dgm:chPref val="0"/>
          <dgm:bulletEnabled val="1"/>
        </dgm:presLayoutVars>
      </dgm:prSet>
      <dgm:spPr/>
    </dgm:pt>
    <dgm:pt modelId="{882B0862-427D-4C2C-B5F1-E14B20A77BD8}" type="pres">
      <dgm:prSet presAssocID="{99290C9C-926F-47C7-91EC-1DBF758F55C5}" presName="tile3" presStyleLbl="node1" presStyleIdx="2" presStyleCnt="4"/>
      <dgm:spPr/>
    </dgm:pt>
    <dgm:pt modelId="{3BEE857C-CCA7-4426-9E96-104D076C5DC3}" type="pres">
      <dgm:prSet presAssocID="{99290C9C-926F-47C7-91EC-1DBF758F55C5}" presName="tile3text" presStyleLbl="node1" presStyleIdx="2" presStyleCnt="4">
        <dgm:presLayoutVars>
          <dgm:chMax val="0"/>
          <dgm:chPref val="0"/>
          <dgm:bulletEnabled val="1"/>
        </dgm:presLayoutVars>
      </dgm:prSet>
      <dgm:spPr/>
    </dgm:pt>
    <dgm:pt modelId="{1E732CEB-9312-4C6C-83A3-7786E2F3CBDB}" type="pres">
      <dgm:prSet presAssocID="{99290C9C-926F-47C7-91EC-1DBF758F55C5}" presName="tile4" presStyleLbl="node1" presStyleIdx="3" presStyleCnt="4" custLinFactNeighborX="370" custLinFactNeighborY="-1283"/>
      <dgm:spPr/>
    </dgm:pt>
    <dgm:pt modelId="{720E5CC0-D1F1-4D1F-9E06-0DD64D67D29B}" type="pres">
      <dgm:prSet presAssocID="{99290C9C-926F-47C7-91EC-1DBF758F55C5}" presName="tile4text" presStyleLbl="node1" presStyleIdx="3" presStyleCnt="4">
        <dgm:presLayoutVars>
          <dgm:chMax val="0"/>
          <dgm:chPref val="0"/>
          <dgm:bulletEnabled val="1"/>
        </dgm:presLayoutVars>
      </dgm:prSet>
      <dgm:spPr/>
    </dgm:pt>
    <dgm:pt modelId="{E21E1374-7465-4C8F-8993-3FEB83FA9D11}" type="pres">
      <dgm:prSet presAssocID="{99290C9C-926F-47C7-91EC-1DBF758F55C5}" presName="centerTile" presStyleLbl="fgShp" presStyleIdx="0" presStyleCnt="1" custScaleX="140126" custScaleY="166078" custLinFactNeighborX="-89078" custLinFactNeighborY="94318">
        <dgm:presLayoutVars>
          <dgm:chMax val="0"/>
          <dgm:chPref val="0"/>
        </dgm:presLayoutVars>
      </dgm:prSet>
      <dgm:spPr/>
    </dgm:pt>
  </dgm:ptLst>
  <dgm:cxnLst>
    <dgm:cxn modelId="{799C9502-A7CF-4C3A-9C1F-ABBE710ECFDF}" srcId="{09C6866E-C0C7-441C-A184-54529367CFC0}" destId="{24C36BF1-1522-4A93-B579-59C96477444A}" srcOrd="3" destOrd="0" parTransId="{99BDA463-DFAC-403D-9F22-4CC54AA04FDA}" sibTransId="{E93B975B-E418-4156-845B-23AAD0C70868}"/>
    <dgm:cxn modelId="{AD3C1D12-7E75-444A-945F-F691FC37E0A1}" srcId="{99290C9C-926F-47C7-91EC-1DBF758F55C5}" destId="{09C6866E-C0C7-441C-A184-54529367CFC0}" srcOrd="0" destOrd="0" parTransId="{BCEFC49D-0529-48F6-AACB-7600468A6193}" sibTransId="{05DC079A-A656-4229-ADF3-709DF6A24218}"/>
    <dgm:cxn modelId="{7C31C71C-560A-4DF0-81CB-A3CB73BB505C}" type="presOf" srcId="{C962A267-1CEA-4F58-8BA6-9058F862D5CA}" destId="{29D630A8-0A86-4B9D-81CC-4217DDAAF6FA}" srcOrd="1" destOrd="0" presId="urn:microsoft.com/office/officeart/2005/8/layout/matrix1"/>
    <dgm:cxn modelId="{F3FC3123-9464-4AC2-931F-08FAB0A84D69}" type="presOf" srcId="{30E21785-E34E-4C94-A64A-A7B3FB238CB5}" destId="{882B0862-427D-4C2C-B5F1-E14B20A77BD8}" srcOrd="0" destOrd="0" presId="urn:microsoft.com/office/officeart/2005/8/layout/matrix1"/>
    <dgm:cxn modelId="{93888235-1697-4509-BB05-89663BFC0724}" srcId="{09C6866E-C0C7-441C-A184-54529367CFC0}" destId="{C962A267-1CEA-4F58-8BA6-9058F862D5CA}" srcOrd="0" destOrd="0" parTransId="{4F263272-A01D-47FF-9611-A6CAC15B78A2}" sibTransId="{CC0D0A9D-F4D4-4207-AD49-804F357230BD}"/>
    <dgm:cxn modelId="{9A406C52-C59E-4B28-A951-9495467CD067}" type="presOf" srcId="{30E21785-E34E-4C94-A64A-A7B3FB238CB5}" destId="{3BEE857C-CCA7-4426-9E96-104D076C5DC3}" srcOrd="1" destOrd="0" presId="urn:microsoft.com/office/officeart/2005/8/layout/matrix1"/>
    <dgm:cxn modelId="{58C75A8C-2ADB-4172-9CD3-AAAA685D06F0}" type="presOf" srcId="{24C36BF1-1522-4A93-B579-59C96477444A}" destId="{1E732CEB-9312-4C6C-83A3-7786E2F3CBDB}" srcOrd="0" destOrd="0" presId="urn:microsoft.com/office/officeart/2005/8/layout/matrix1"/>
    <dgm:cxn modelId="{3CB2B38C-22CF-497F-ABE4-D9631BDB0D0A}" srcId="{09C6866E-C0C7-441C-A184-54529367CFC0}" destId="{30E21785-E34E-4C94-A64A-A7B3FB238CB5}" srcOrd="2" destOrd="0" parTransId="{F7E96D08-001A-45CE-85DB-9E090C427BBF}" sibTransId="{C72C99F0-B8C7-4B8E-A691-1B89C876BF8C}"/>
    <dgm:cxn modelId="{96C0E395-D144-45B1-AAA2-24E27AE4A12E}" type="presOf" srcId="{99290C9C-926F-47C7-91EC-1DBF758F55C5}" destId="{9B6F6AF9-0799-4E41-AFD5-B2E0BDEF2FDB}" srcOrd="0" destOrd="0" presId="urn:microsoft.com/office/officeart/2005/8/layout/matrix1"/>
    <dgm:cxn modelId="{3C50ABA0-0610-4EA2-BBDB-E9AFF3CD5190}" type="presOf" srcId="{8AC0EF14-7BBF-425D-84FE-BA6C8D1C3C33}" destId="{920A05DB-4938-4869-95B3-E89A6016E06C}" srcOrd="1" destOrd="0" presId="urn:microsoft.com/office/officeart/2005/8/layout/matrix1"/>
    <dgm:cxn modelId="{B261FDB1-64E9-4290-ADF7-EB6B0E2ACD80}" type="presOf" srcId="{C962A267-1CEA-4F58-8BA6-9058F862D5CA}" destId="{82DAFEDE-BA63-4F95-92C0-AAF0C33FD917}" srcOrd="0" destOrd="0" presId="urn:microsoft.com/office/officeart/2005/8/layout/matrix1"/>
    <dgm:cxn modelId="{FBAA29D4-A752-43F7-A7FA-73AF83EE36BA}" type="presOf" srcId="{24C36BF1-1522-4A93-B579-59C96477444A}" destId="{720E5CC0-D1F1-4D1F-9E06-0DD64D67D29B}" srcOrd="1" destOrd="0" presId="urn:microsoft.com/office/officeart/2005/8/layout/matrix1"/>
    <dgm:cxn modelId="{247632E5-52B7-4CF8-BDF2-0052CBA7B3E0}" srcId="{09C6866E-C0C7-441C-A184-54529367CFC0}" destId="{8AC0EF14-7BBF-425D-84FE-BA6C8D1C3C33}" srcOrd="1" destOrd="0" parTransId="{1C6C7B28-7E61-4654-92FB-DDA5CCF58DB5}" sibTransId="{73F0E3CB-2093-472B-B6F1-944831AA5AD4}"/>
    <dgm:cxn modelId="{78FF38EC-6647-4FCB-94E5-051EAF3BE04E}" type="presOf" srcId="{8AC0EF14-7BBF-425D-84FE-BA6C8D1C3C33}" destId="{90CADD64-3098-4279-A465-2D52ED3F16AB}" srcOrd="0" destOrd="0" presId="urn:microsoft.com/office/officeart/2005/8/layout/matrix1"/>
    <dgm:cxn modelId="{A0A80FF0-A061-4F3C-B4FB-10162826AC6E}" srcId="{09C6866E-C0C7-441C-A184-54529367CFC0}" destId="{D16A3B2F-F08D-4907-8C4C-B13018122578}" srcOrd="4" destOrd="0" parTransId="{2629392D-6722-412E-A2B9-7162830C78E9}" sibTransId="{53150254-7A79-4BF5-A272-E0DDDF509ECA}"/>
    <dgm:cxn modelId="{C9A379FF-36C4-461F-BDD1-1D396CE78F96}" type="presOf" srcId="{09C6866E-C0C7-441C-A184-54529367CFC0}" destId="{E21E1374-7465-4C8F-8993-3FEB83FA9D11}" srcOrd="0" destOrd="0" presId="urn:microsoft.com/office/officeart/2005/8/layout/matrix1"/>
    <dgm:cxn modelId="{C1590DBB-3399-4486-BEAA-3C4C47CB58A4}" type="presParOf" srcId="{9B6F6AF9-0799-4E41-AFD5-B2E0BDEF2FDB}" destId="{2D824E1A-779E-4545-9D74-0955E4760BDC}" srcOrd="0" destOrd="0" presId="urn:microsoft.com/office/officeart/2005/8/layout/matrix1"/>
    <dgm:cxn modelId="{B414B7BC-3193-41F5-A0C2-4A0052EAD3F8}" type="presParOf" srcId="{2D824E1A-779E-4545-9D74-0955E4760BDC}" destId="{82DAFEDE-BA63-4F95-92C0-AAF0C33FD917}" srcOrd="0" destOrd="0" presId="urn:microsoft.com/office/officeart/2005/8/layout/matrix1"/>
    <dgm:cxn modelId="{A68BCD7E-32CF-4D05-BAEE-2A1D6EF375E5}" type="presParOf" srcId="{2D824E1A-779E-4545-9D74-0955E4760BDC}" destId="{29D630A8-0A86-4B9D-81CC-4217DDAAF6FA}" srcOrd="1" destOrd="0" presId="urn:microsoft.com/office/officeart/2005/8/layout/matrix1"/>
    <dgm:cxn modelId="{D22541B1-9F20-4CD6-867C-A91024677708}" type="presParOf" srcId="{2D824E1A-779E-4545-9D74-0955E4760BDC}" destId="{90CADD64-3098-4279-A465-2D52ED3F16AB}" srcOrd="2" destOrd="0" presId="urn:microsoft.com/office/officeart/2005/8/layout/matrix1"/>
    <dgm:cxn modelId="{9947E98E-3A8D-49E2-8710-D1908C47D2FC}" type="presParOf" srcId="{2D824E1A-779E-4545-9D74-0955E4760BDC}" destId="{920A05DB-4938-4869-95B3-E89A6016E06C}" srcOrd="3" destOrd="0" presId="urn:microsoft.com/office/officeart/2005/8/layout/matrix1"/>
    <dgm:cxn modelId="{B875A532-9DC7-4F6F-8FC3-07D240F84233}" type="presParOf" srcId="{2D824E1A-779E-4545-9D74-0955E4760BDC}" destId="{882B0862-427D-4C2C-B5F1-E14B20A77BD8}" srcOrd="4" destOrd="0" presId="urn:microsoft.com/office/officeart/2005/8/layout/matrix1"/>
    <dgm:cxn modelId="{DC05A07D-95A4-4AFB-94CB-606968EE202F}" type="presParOf" srcId="{2D824E1A-779E-4545-9D74-0955E4760BDC}" destId="{3BEE857C-CCA7-4426-9E96-104D076C5DC3}" srcOrd="5" destOrd="0" presId="urn:microsoft.com/office/officeart/2005/8/layout/matrix1"/>
    <dgm:cxn modelId="{42AD528A-92DE-40BB-982B-DE40E5F11C7F}" type="presParOf" srcId="{2D824E1A-779E-4545-9D74-0955E4760BDC}" destId="{1E732CEB-9312-4C6C-83A3-7786E2F3CBDB}" srcOrd="6" destOrd="0" presId="urn:microsoft.com/office/officeart/2005/8/layout/matrix1"/>
    <dgm:cxn modelId="{DBB396A6-D690-4D1E-BA57-31E6B5A778F5}" type="presParOf" srcId="{2D824E1A-779E-4545-9D74-0955E4760BDC}" destId="{720E5CC0-D1F1-4D1F-9E06-0DD64D67D29B}" srcOrd="7" destOrd="0" presId="urn:microsoft.com/office/officeart/2005/8/layout/matrix1"/>
    <dgm:cxn modelId="{051EACBE-34AB-4CD4-9069-C71D7B19F755}" type="presParOf" srcId="{9B6F6AF9-0799-4E41-AFD5-B2E0BDEF2FDB}" destId="{E21E1374-7465-4C8F-8993-3FEB83FA9D11}"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B683786-93FF-47D8-9DB0-852A343426B9}"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l-GR"/>
        </a:p>
      </dgm:t>
    </dgm:pt>
    <dgm:pt modelId="{B48B81F9-2735-440F-9E3A-F769F4DD0BBE}">
      <dgm:prSet phldrT="[Κείμενο]" custT="1"/>
      <dgm:spPr/>
      <dgm:t>
        <a:bodyPr/>
        <a:lstStyle/>
        <a:p>
          <a:r>
            <a:rPr lang="el-GR" sz="2000" dirty="0"/>
            <a:t>Οι περισσότεροι/</a:t>
          </a:r>
          <a:r>
            <a:rPr lang="el-GR" sz="2000" dirty="0" err="1"/>
            <a:t>ες</a:t>
          </a:r>
          <a:r>
            <a:rPr lang="el-GR" sz="2000" dirty="0"/>
            <a:t> φοιτητές/</a:t>
          </a:r>
          <a:r>
            <a:rPr lang="el-GR" sz="2000" dirty="0" err="1"/>
            <a:t>τριες</a:t>
          </a:r>
          <a:r>
            <a:rPr lang="el-GR" sz="2000" dirty="0"/>
            <a:t>  προτάσσουν στον λόγο τους την</a:t>
          </a:r>
          <a:r>
            <a:rPr lang="en-GB" sz="2000" dirty="0"/>
            <a:t> </a:t>
          </a:r>
          <a:r>
            <a:rPr lang="el-GR" sz="2000" dirty="0"/>
            <a:t>ταυτότητα του ειδικού της αγωγής και αναφέρονται δευτερευόντως στη διδασκαλία. Κυρίαρχη η διαμόρφωση  αξιών</a:t>
          </a:r>
        </a:p>
      </dgm:t>
    </dgm:pt>
    <dgm:pt modelId="{BCE96E36-F947-4431-BE9A-C12EE555D0BA}" type="parTrans" cxnId="{23F9E4D3-9169-4661-A0A0-EB75CF2F5371}">
      <dgm:prSet/>
      <dgm:spPr/>
      <dgm:t>
        <a:bodyPr/>
        <a:lstStyle/>
        <a:p>
          <a:endParaRPr lang="el-GR"/>
        </a:p>
      </dgm:t>
    </dgm:pt>
    <dgm:pt modelId="{11D44BC1-C1C8-4728-97D0-52A251652B8C}" type="sibTrans" cxnId="{23F9E4D3-9169-4661-A0A0-EB75CF2F5371}">
      <dgm:prSet/>
      <dgm:spPr/>
      <dgm:t>
        <a:bodyPr/>
        <a:lstStyle/>
        <a:p>
          <a:endParaRPr lang="el-GR"/>
        </a:p>
      </dgm:t>
    </dgm:pt>
    <dgm:pt modelId="{837501BB-7DF3-4C79-AEEB-9669A631FDC6}">
      <dgm:prSet phldrT="[Κείμενο]" custT="1"/>
      <dgm:spPr/>
      <dgm:t>
        <a:bodyPr/>
        <a:lstStyle/>
        <a:p>
          <a:r>
            <a:rPr lang="el-GR" sz="2000" dirty="0"/>
            <a:t>Εξίσου σημαντικές οι φωνές όσων κατασκευάζουν την ταυτότητα του </a:t>
          </a:r>
          <a:r>
            <a:rPr lang="el-GR" sz="2000" dirty="0" err="1"/>
            <a:t>αναστοχαζόμενου</a:t>
          </a:r>
          <a:r>
            <a:rPr lang="el-GR" sz="2000" dirty="0"/>
            <a:t>  </a:t>
          </a:r>
          <a:r>
            <a:rPr lang="el-GR" sz="2000" dirty="0" err="1"/>
            <a:t>εκπαιδευτικου</a:t>
          </a:r>
          <a:r>
            <a:rPr lang="el-GR" sz="2000" dirty="0"/>
            <a:t>. Αποποιούνται την αυθεντία του δασκάλου και προτάσσουν τη διαμόρφωση κριτικής σκέψης των μαθητών και μαθητριών με κοινωνικές δεξιότητες και ενεργή συμμετοχή.</a:t>
          </a:r>
        </a:p>
      </dgm:t>
    </dgm:pt>
    <dgm:pt modelId="{11D89A77-F8D4-4854-A29C-D28E2A5299A6}" type="parTrans" cxnId="{3FF9950C-F18E-4D12-AB07-F4FED0C545A8}">
      <dgm:prSet/>
      <dgm:spPr/>
      <dgm:t>
        <a:bodyPr/>
        <a:lstStyle/>
        <a:p>
          <a:endParaRPr lang="el-GR"/>
        </a:p>
      </dgm:t>
    </dgm:pt>
    <dgm:pt modelId="{2BF6D2E0-3D6D-4E09-B561-AE071CDC5B76}" type="sibTrans" cxnId="{3FF9950C-F18E-4D12-AB07-F4FED0C545A8}">
      <dgm:prSet/>
      <dgm:spPr/>
      <dgm:t>
        <a:bodyPr/>
        <a:lstStyle/>
        <a:p>
          <a:endParaRPr lang="el-GR"/>
        </a:p>
      </dgm:t>
    </dgm:pt>
    <dgm:pt modelId="{B103BB18-98DF-4026-81D1-55DAF80A5A06}" type="pres">
      <dgm:prSet presAssocID="{BB683786-93FF-47D8-9DB0-852A343426B9}" presName="Name0" presStyleCnt="0">
        <dgm:presLayoutVars>
          <dgm:dir/>
          <dgm:resizeHandles val="exact"/>
        </dgm:presLayoutVars>
      </dgm:prSet>
      <dgm:spPr/>
    </dgm:pt>
    <dgm:pt modelId="{E44DCD76-6085-489D-846A-8CFFAA841DCC}" type="pres">
      <dgm:prSet presAssocID="{B48B81F9-2735-440F-9E3A-F769F4DD0BBE}" presName="node" presStyleLbl="node1" presStyleIdx="0" presStyleCnt="2">
        <dgm:presLayoutVars>
          <dgm:bulletEnabled val="1"/>
        </dgm:presLayoutVars>
      </dgm:prSet>
      <dgm:spPr/>
    </dgm:pt>
    <dgm:pt modelId="{A84FB670-F99A-4BDE-8332-F980E72D8407}" type="pres">
      <dgm:prSet presAssocID="{11D44BC1-C1C8-4728-97D0-52A251652B8C}" presName="sibTrans" presStyleCnt="0"/>
      <dgm:spPr/>
    </dgm:pt>
    <dgm:pt modelId="{85D9A6A0-4F7E-4C81-BFEA-D8B8BF17DCEA}" type="pres">
      <dgm:prSet presAssocID="{837501BB-7DF3-4C79-AEEB-9669A631FDC6}" presName="node" presStyleLbl="node1" presStyleIdx="1" presStyleCnt="2">
        <dgm:presLayoutVars>
          <dgm:bulletEnabled val="1"/>
        </dgm:presLayoutVars>
      </dgm:prSet>
      <dgm:spPr/>
    </dgm:pt>
  </dgm:ptLst>
  <dgm:cxnLst>
    <dgm:cxn modelId="{3FF9950C-F18E-4D12-AB07-F4FED0C545A8}" srcId="{BB683786-93FF-47D8-9DB0-852A343426B9}" destId="{837501BB-7DF3-4C79-AEEB-9669A631FDC6}" srcOrd="1" destOrd="0" parTransId="{11D89A77-F8D4-4854-A29C-D28E2A5299A6}" sibTransId="{2BF6D2E0-3D6D-4E09-B561-AE071CDC5B76}"/>
    <dgm:cxn modelId="{3DB0A764-B2F7-45CC-9A76-F0B0C7D5F54E}" type="presOf" srcId="{BB683786-93FF-47D8-9DB0-852A343426B9}" destId="{B103BB18-98DF-4026-81D1-55DAF80A5A06}" srcOrd="0" destOrd="0" presId="urn:microsoft.com/office/officeart/2005/8/layout/hList6"/>
    <dgm:cxn modelId="{B3CDBF64-A7FB-4247-B702-A1EE9D7F1377}" type="presOf" srcId="{837501BB-7DF3-4C79-AEEB-9669A631FDC6}" destId="{85D9A6A0-4F7E-4C81-BFEA-D8B8BF17DCEA}" srcOrd="0" destOrd="0" presId="urn:microsoft.com/office/officeart/2005/8/layout/hList6"/>
    <dgm:cxn modelId="{23F9E4D3-9169-4661-A0A0-EB75CF2F5371}" srcId="{BB683786-93FF-47D8-9DB0-852A343426B9}" destId="{B48B81F9-2735-440F-9E3A-F769F4DD0BBE}" srcOrd="0" destOrd="0" parTransId="{BCE96E36-F947-4431-BE9A-C12EE555D0BA}" sibTransId="{11D44BC1-C1C8-4728-97D0-52A251652B8C}"/>
    <dgm:cxn modelId="{C7BDAEE7-AA80-4D62-8578-3185727E7632}" type="presOf" srcId="{B48B81F9-2735-440F-9E3A-F769F4DD0BBE}" destId="{E44DCD76-6085-489D-846A-8CFFAA841DCC}" srcOrd="0" destOrd="0" presId="urn:microsoft.com/office/officeart/2005/8/layout/hList6"/>
    <dgm:cxn modelId="{F2A65265-30C2-4C35-93BD-50EBBCD79CB0}" type="presParOf" srcId="{B103BB18-98DF-4026-81D1-55DAF80A5A06}" destId="{E44DCD76-6085-489D-846A-8CFFAA841DCC}" srcOrd="0" destOrd="0" presId="urn:microsoft.com/office/officeart/2005/8/layout/hList6"/>
    <dgm:cxn modelId="{C008EDFF-6282-450B-92AB-B3BDD03F8277}" type="presParOf" srcId="{B103BB18-98DF-4026-81D1-55DAF80A5A06}" destId="{A84FB670-F99A-4BDE-8332-F980E72D8407}" srcOrd="1" destOrd="0" presId="urn:microsoft.com/office/officeart/2005/8/layout/hList6"/>
    <dgm:cxn modelId="{0621DD2B-8256-442E-A5C3-8E1353547F62}" type="presParOf" srcId="{B103BB18-98DF-4026-81D1-55DAF80A5A06}" destId="{85D9A6A0-4F7E-4C81-BFEA-D8B8BF17DCEA}"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DF43F4D-80F7-48B0-9EE4-3E29EC5EDACA}"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l-GR"/>
        </a:p>
      </dgm:t>
    </dgm:pt>
    <dgm:pt modelId="{92443B61-E128-4E93-9CE6-66D5BDFD8EB6}">
      <dgm:prSet phldrT="[Κείμενο]" custT="1"/>
      <dgm:spPr/>
      <dgm:t>
        <a:bodyPr/>
        <a:lstStyle/>
        <a:p>
          <a:r>
            <a:rPr lang="el-GR" sz="1600" dirty="0"/>
            <a:t>Η πλειοψηφία δηλώνει εμφατικά ότι εκτιμά  θετικά τη διαδικασία του </a:t>
          </a:r>
          <a:r>
            <a:rPr lang="el-GR" sz="1600" dirty="0" err="1"/>
            <a:t>αναστοχασμού</a:t>
          </a:r>
          <a:r>
            <a:rPr lang="el-GR" sz="1600" dirty="0"/>
            <a:t> καθώς τοποθετείται στη θέση του </a:t>
          </a:r>
          <a:r>
            <a:rPr lang="el-GR" sz="1600" dirty="0" err="1"/>
            <a:t>αναστοχαζόμενου</a:t>
          </a:r>
          <a:r>
            <a:rPr lang="el-GR" sz="1600" dirty="0"/>
            <a:t> εκπαιδευτικού. Είναι πρόθυμοι/</a:t>
          </a:r>
          <a:r>
            <a:rPr lang="el-GR" sz="1600" dirty="0" err="1"/>
            <a:t>ες</a:t>
          </a:r>
          <a:r>
            <a:rPr lang="el-GR" sz="1600" dirty="0"/>
            <a:t> να δεχτούν ανατροφοδότηση και να αναπροσαρμόσουν τις διδακτικές τους πρακτικές με βάση τα εκάστοτε μαθησιακά περιβάλλοντα.</a:t>
          </a:r>
        </a:p>
      </dgm:t>
    </dgm:pt>
    <dgm:pt modelId="{3C25C06D-9DF6-40F0-BFFA-50C1A05BFC8A}" type="parTrans" cxnId="{ADB98EDB-5726-4081-84D6-F104BA910C03}">
      <dgm:prSet/>
      <dgm:spPr/>
      <dgm:t>
        <a:bodyPr/>
        <a:lstStyle/>
        <a:p>
          <a:endParaRPr lang="el-GR"/>
        </a:p>
      </dgm:t>
    </dgm:pt>
    <dgm:pt modelId="{A6FCE479-A925-4CD8-A17D-25B1EE2FC81E}" type="sibTrans" cxnId="{ADB98EDB-5726-4081-84D6-F104BA910C03}">
      <dgm:prSet/>
      <dgm:spPr/>
      <dgm:t>
        <a:bodyPr/>
        <a:lstStyle/>
        <a:p>
          <a:endParaRPr lang="el-GR"/>
        </a:p>
      </dgm:t>
    </dgm:pt>
    <dgm:pt modelId="{D8D08494-36A8-42D4-AEE6-B5F3B9ED0293}">
      <dgm:prSet phldrT="[Κείμενο]"/>
      <dgm:spPr/>
      <dgm:t>
        <a:bodyPr/>
        <a:lstStyle/>
        <a:p>
          <a:r>
            <a:rPr lang="el-GR" dirty="0"/>
            <a:t>Κατανοούν τη «διπλή αποστολή» του σχολείου, τη γνωστική και ηθική ανάπτυξη, (συχνά με υπερβολική πρόταξη της δεύτερης) και επισημαίνουν τον ρόλο του </a:t>
          </a:r>
          <a:r>
            <a:rPr lang="el-GR" dirty="0" err="1"/>
            <a:t>αναστοχασμού</a:t>
          </a:r>
          <a:r>
            <a:rPr lang="el-GR" dirty="0"/>
            <a:t> στην επαγγελματική τους βελτίωση. </a:t>
          </a:r>
        </a:p>
      </dgm:t>
    </dgm:pt>
    <dgm:pt modelId="{70A58C74-0ADA-4C7E-BCE9-5A50F7EBC41B}" type="parTrans" cxnId="{C3759D30-A96B-416E-BC6A-36C4657F035F}">
      <dgm:prSet/>
      <dgm:spPr/>
      <dgm:t>
        <a:bodyPr/>
        <a:lstStyle/>
        <a:p>
          <a:endParaRPr lang="el-GR"/>
        </a:p>
      </dgm:t>
    </dgm:pt>
    <dgm:pt modelId="{3936701F-70CB-443D-B033-D82FCBCCD701}" type="sibTrans" cxnId="{C3759D30-A96B-416E-BC6A-36C4657F035F}">
      <dgm:prSet/>
      <dgm:spPr/>
      <dgm:t>
        <a:bodyPr/>
        <a:lstStyle/>
        <a:p>
          <a:endParaRPr lang="el-GR"/>
        </a:p>
      </dgm:t>
    </dgm:pt>
    <dgm:pt modelId="{6E2C42B7-98BF-41AD-B2A4-32FA473145E4}">
      <dgm:prSet phldrT="[Κείμενο]" custT="1"/>
      <dgm:spPr/>
      <dgm:t>
        <a:bodyPr/>
        <a:lstStyle/>
        <a:p>
          <a:r>
            <a:rPr lang="el-GR" sz="1800" dirty="0"/>
            <a:t>Φαίνεται, να αναγνωρίζουν τις ηθικές προκλήσεις που καλούνται να αντιμετωπίσουν ως εκπαιδευτικοί </a:t>
          </a:r>
          <a:r>
            <a:rPr lang="el-GR" sz="1800" dirty="0" err="1"/>
            <a:t>αναστοχαζόμενοι</a:t>
          </a:r>
          <a:r>
            <a:rPr lang="el-GR" sz="1800" dirty="0"/>
            <a:t> το δικό τους επίπεδο ηθικής επίγνωσης</a:t>
          </a:r>
        </a:p>
      </dgm:t>
    </dgm:pt>
    <dgm:pt modelId="{023E8EF2-ED3F-40AF-9FAB-6185F81719E1}" type="parTrans" cxnId="{38CEE690-0FA6-446C-AC75-D189F0F8BC54}">
      <dgm:prSet/>
      <dgm:spPr/>
      <dgm:t>
        <a:bodyPr/>
        <a:lstStyle/>
        <a:p>
          <a:endParaRPr lang="el-GR"/>
        </a:p>
      </dgm:t>
    </dgm:pt>
    <dgm:pt modelId="{8A730B39-5CA0-4EBD-BECE-DD0CCF2317FA}" type="sibTrans" cxnId="{38CEE690-0FA6-446C-AC75-D189F0F8BC54}">
      <dgm:prSet/>
      <dgm:spPr/>
      <dgm:t>
        <a:bodyPr/>
        <a:lstStyle/>
        <a:p>
          <a:endParaRPr lang="el-GR"/>
        </a:p>
      </dgm:t>
    </dgm:pt>
    <dgm:pt modelId="{E1153363-1382-4BB1-859C-1DDB567CE764}" type="pres">
      <dgm:prSet presAssocID="{8DF43F4D-80F7-48B0-9EE4-3E29EC5EDACA}" presName="Name0" presStyleCnt="0">
        <dgm:presLayoutVars>
          <dgm:dir/>
          <dgm:resizeHandles val="exact"/>
        </dgm:presLayoutVars>
      </dgm:prSet>
      <dgm:spPr/>
    </dgm:pt>
    <dgm:pt modelId="{3B73B470-17C9-4D0B-A465-03F7AC748AEE}" type="pres">
      <dgm:prSet presAssocID="{92443B61-E128-4E93-9CE6-66D5BDFD8EB6}" presName="node" presStyleLbl="node1" presStyleIdx="0" presStyleCnt="3">
        <dgm:presLayoutVars>
          <dgm:bulletEnabled val="1"/>
        </dgm:presLayoutVars>
      </dgm:prSet>
      <dgm:spPr/>
    </dgm:pt>
    <dgm:pt modelId="{A4DAA860-980C-4696-A27E-F98F38330331}" type="pres">
      <dgm:prSet presAssocID="{A6FCE479-A925-4CD8-A17D-25B1EE2FC81E}" presName="sibTrans" presStyleCnt="0"/>
      <dgm:spPr/>
    </dgm:pt>
    <dgm:pt modelId="{6F9EC4ED-9389-462B-AEA3-6851D5485D43}" type="pres">
      <dgm:prSet presAssocID="{D8D08494-36A8-42D4-AEE6-B5F3B9ED0293}" presName="node" presStyleLbl="node1" presStyleIdx="1" presStyleCnt="3" custLinFactNeighborX="874" custLinFactNeighborY="-536">
        <dgm:presLayoutVars>
          <dgm:bulletEnabled val="1"/>
        </dgm:presLayoutVars>
      </dgm:prSet>
      <dgm:spPr/>
    </dgm:pt>
    <dgm:pt modelId="{80C4C5FB-4DFB-4FF3-876E-7BFCA4127F71}" type="pres">
      <dgm:prSet presAssocID="{3936701F-70CB-443D-B033-D82FCBCCD701}" presName="sibTrans" presStyleCnt="0"/>
      <dgm:spPr/>
    </dgm:pt>
    <dgm:pt modelId="{9B6E984C-9D9D-4D5B-BB66-0339584F2AAF}" type="pres">
      <dgm:prSet presAssocID="{6E2C42B7-98BF-41AD-B2A4-32FA473145E4}" presName="node" presStyleLbl="node1" presStyleIdx="2" presStyleCnt="3" custLinFactNeighborX="513" custLinFactNeighborY="1071">
        <dgm:presLayoutVars>
          <dgm:bulletEnabled val="1"/>
        </dgm:presLayoutVars>
      </dgm:prSet>
      <dgm:spPr/>
    </dgm:pt>
  </dgm:ptLst>
  <dgm:cxnLst>
    <dgm:cxn modelId="{9BD6E502-090E-42B5-AFA6-637944DA6CB6}" type="presOf" srcId="{8DF43F4D-80F7-48B0-9EE4-3E29EC5EDACA}" destId="{E1153363-1382-4BB1-859C-1DDB567CE764}" srcOrd="0" destOrd="0" presId="urn:microsoft.com/office/officeart/2005/8/layout/hList6"/>
    <dgm:cxn modelId="{C3759D30-A96B-416E-BC6A-36C4657F035F}" srcId="{8DF43F4D-80F7-48B0-9EE4-3E29EC5EDACA}" destId="{D8D08494-36A8-42D4-AEE6-B5F3B9ED0293}" srcOrd="1" destOrd="0" parTransId="{70A58C74-0ADA-4C7E-BCE9-5A50F7EBC41B}" sibTransId="{3936701F-70CB-443D-B033-D82FCBCCD701}"/>
    <dgm:cxn modelId="{EA8E2B3E-F01F-4D33-87F1-BC62AC88F22F}" type="presOf" srcId="{6E2C42B7-98BF-41AD-B2A4-32FA473145E4}" destId="{9B6E984C-9D9D-4D5B-BB66-0339584F2AAF}" srcOrd="0" destOrd="0" presId="urn:microsoft.com/office/officeart/2005/8/layout/hList6"/>
    <dgm:cxn modelId="{A4994B68-81BD-4B40-8331-7031C9764C6E}" type="presOf" srcId="{92443B61-E128-4E93-9CE6-66D5BDFD8EB6}" destId="{3B73B470-17C9-4D0B-A465-03F7AC748AEE}" srcOrd="0" destOrd="0" presId="urn:microsoft.com/office/officeart/2005/8/layout/hList6"/>
    <dgm:cxn modelId="{38CEE690-0FA6-446C-AC75-D189F0F8BC54}" srcId="{8DF43F4D-80F7-48B0-9EE4-3E29EC5EDACA}" destId="{6E2C42B7-98BF-41AD-B2A4-32FA473145E4}" srcOrd="2" destOrd="0" parTransId="{023E8EF2-ED3F-40AF-9FAB-6185F81719E1}" sibTransId="{8A730B39-5CA0-4EBD-BECE-DD0CCF2317FA}"/>
    <dgm:cxn modelId="{0C1ACC9C-FFCB-4DAC-8015-8EB5BE0C2CFB}" type="presOf" srcId="{D8D08494-36A8-42D4-AEE6-B5F3B9ED0293}" destId="{6F9EC4ED-9389-462B-AEA3-6851D5485D43}" srcOrd="0" destOrd="0" presId="urn:microsoft.com/office/officeart/2005/8/layout/hList6"/>
    <dgm:cxn modelId="{ADB98EDB-5726-4081-84D6-F104BA910C03}" srcId="{8DF43F4D-80F7-48B0-9EE4-3E29EC5EDACA}" destId="{92443B61-E128-4E93-9CE6-66D5BDFD8EB6}" srcOrd="0" destOrd="0" parTransId="{3C25C06D-9DF6-40F0-BFFA-50C1A05BFC8A}" sibTransId="{A6FCE479-A925-4CD8-A17D-25B1EE2FC81E}"/>
    <dgm:cxn modelId="{7A5EA2C2-99B6-4C01-8695-927620657D91}" type="presParOf" srcId="{E1153363-1382-4BB1-859C-1DDB567CE764}" destId="{3B73B470-17C9-4D0B-A465-03F7AC748AEE}" srcOrd="0" destOrd="0" presId="urn:microsoft.com/office/officeart/2005/8/layout/hList6"/>
    <dgm:cxn modelId="{21E813E5-42BB-4B1E-BCF0-5FD6709457B9}" type="presParOf" srcId="{E1153363-1382-4BB1-859C-1DDB567CE764}" destId="{A4DAA860-980C-4696-A27E-F98F38330331}" srcOrd="1" destOrd="0" presId="urn:microsoft.com/office/officeart/2005/8/layout/hList6"/>
    <dgm:cxn modelId="{4A3B23F7-F348-43AC-BADF-A2D978734D83}" type="presParOf" srcId="{E1153363-1382-4BB1-859C-1DDB567CE764}" destId="{6F9EC4ED-9389-462B-AEA3-6851D5485D43}" srcOrd="2" destOrd="0" presId="urn:microsoft.com/office/officeart/2005/8/layout/hList6"/>
    <dgm:cxn modelId="{FAE45ABA-8B93-4687-BFE9-0759173B30BC}" type="presParOf" srcId="{E1153363-1382-4BB1-859C-1DDB567CE764}" destId="{80C4C5FB-4DFB-4FF3-876E-7BFCA4127F71}" srcOrd="3" destOrd="0" presId="urn:microsoft.com/office/officeart/2005/8/layout/hList6"/>
    <dgm:cxn modelId="{E75AB6D4-10F0-440B-9A19-941DACC98F43}" type="presParOf" srcId="{E1153363-1382-4BB1-859C-1DDB567CE764}" destId="{9B6E984C-9D9D-4D5B-BB66-0339584F2AAF}"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F599C1F-28EA-4100-AB19-D4D72AFEB93E}"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l-GR"/>
        </a:p>
      </dgm:t>
    </dgm:pt>
    <dgm:pt modelId="{F186E4D0-FD35-4BEA-9D72-46AFCC518929}">
      <dgm:prSet phldrT="[Κείμενο]" custT="1"/>
      <dgm:spPr/>
      <dgm:t>
        <a:bodyPr/>
        <a:lstStyle/>
        <a:p>
          <a:r>
            <a:rPr lang="el-GR" sz="2400"/>
            <a:t>Ο</a:t>
          </a:r>
          <a:r>
            <a:rPr lang="el-GR" sz="2400" baseline="0"/>
            <a:t> εκπαιδευτικός ως ειδικός της αγωγής</a:t>
          </a:r>
          <a:endParaRPr lang="el-GR" sz="2400" dirty="0"/>
        </a:p>
      </dgm:t>
    </dgm:pt>
    <dgm:pt modelId="{87B41D46-038F-4E8B-8D3D-509CF22A84E1}" type="parTrans" cxnId="{E1FC20CA-0DBE-44FF-89C8-A14B2E7A914F}">
      <dgm:prSet/>
      <dgm:spPr/>
      <dgm:t>
        <a:bodyPr/>
        <a:lstStyle/>
        <a:p>
          <a:endParaRPr lang="el-GR"/>
        </a:p>
      </dgm:t>
    </dgm:pt>
    <dgm:pt modelId="{6FF95F20-3A8E-4302-ADEA-17037040A89E}" type="sibTrans" cxnId="{E1FC20CA-0DBE-44FF-89C8-A14B2E7A914F}">
      <dgm:prSet/>
      <dgm:spPr/>
      <dgm:t>
        <a:bodyPr/>
        <a:lstStyle/>
        <a:p>
          <a:endParaRPr lang="el-GR"/>
        </a:p>
      </dgm:t>
    </dgm:pt>
    <dgm:pt modelId="{5AFC22B9-566F-4D19-8DDC-F7880C98C726}">
      <dgm:prSet phldrT="[Κείμενο]" custT="1"/>
      <dgm:spPr/>
      <dgm:t>
        <a:bodyPr/>
        <a:lstStyle/>
        <a:p>
          <a:r>
            <a:rPr lang="el-GR" sz="2000" dirty="0"/>
            <a:t>Λόγος με ισχυρές </a:t>
          </a:r>
          <a:r>
            <a:rPr lang="el-GR" sz="2000" dirty="0" err="1"/>
            <a:t>τροπικότητες</a:t>
          </a:r>
          <a:endParaRPr lang="el-GR" sz="2000" dirty="0"/>
        </a:p>
      </dgm:t>
    </dgm:pt>
    <dgm:pt modelId="{E76EE3F9-2450-45EA-AAB6-8E04E2A6BEE6}" type="parTrans" cxnId="{94A9A13C-AC29-4425-954C-211CCB7D2EB5}">
      <dgm:prSet/>
      <dgm:spPr/>
      <dgm:t>
        <a:bodyPr/>
        <a:lstStyle/>
        <a:p>
          <a:endParaRPr lang="el-GR"/>
        </a:p>
      </dgm:t>
    </dgm:pt>
    <dgm:pt modelId="{1D46A101-9AE2-49EE-9AD6-F3AE07E923A3}" type="sibTrans" cxnId="{94A9A13C-AC29-4425-954C-211CCB7D2EB5}">
      <dgm:prSet/>
      <dgm:spPr/>
      <dgm:t>
        <a:bodyPr/>
        <a:lstStyle/>
        <a:p>
          <a:endParaRPr lang="el-GR"/>
        </a:p>
      </dgm:t>
    </dgm:pt>
    <dgm:pt modelId="{247E4333-33F4-4868-A9ED-A900ED77DFFC}">
      <dgm:prSet phldrT="[Κείμενο]" custT="1"/>
      <dgm:spPr/>
      <dgm:t>
        <a:bodyPr/>
        <a:lstStyle/>
        <a:p>
          <a:r>
            <a:rPr lang="el-GR" sz="2000" dirty="0"/>
            <a:t>Πληθώρα ουσιαστικοποιήσεων</a:t>
          </a:r>
        </a:p>
      </dgm:t>
    </dgm:pt>
    <dgm:pt modelId="{38FFB6DE-82EF-4A49-8043-003B8D261E25}" type="parTrans" cxnId="{CF185666-5D0C-46CD-ADA0-4DB15AABD0DF}">
      <dgm:prSet/>
      <dgm:spPr/>
      <dgm:t>
        <a:bodyPr/>
        <a:lstStyle/>
        <a:p>
          <a:endParaRPr lang="el-GR"/>
        </a:p>
      </dgm:t>
    </dgm:pt>
    <dgm:pt modelId="{CAD285D8-80DD-4AC4-AE28-D76A6A5362B3}" type="sibTrans" cxnId="{CF185666-5D0C-46CD-ADA0-4DB15AABD0DF}">
      <dgm:prSet/>
      <dgm:spPr/>
      <dgm:t>
        <a:bodyPr/>
        <a:lstStyle/>
        <a:p>
          <a:endParaRPr lang="el-GR"/>
        </a:p>
      </dgm:t>
    </dgm:pt>
    <dgm:pt modelId="{2BA44938-DADE-4FDC-8980-4CF83A7BF7C3}">
      <dgm:prSet phldrT="[Κείμενο]" custT="1"/>
      <dgm:spPr/>
      <dgm:t>
        <a:bodyPr/>
        <a:lstStyle/>
        <a:p>
          <a:r>
            <a:rPr lang="el-GR" sz="2400"/>
            <a:t>Ο αναστοχαζόμενος εκπαιδευτικός</a:t>
          </a:r>
          <a:endParaRPr lang="el-GR" sz="2400" dirty="0"/>
        </a:p>
      </dgm:t>
    </dgm:pt>
    <dgm:pt modelId="{AB04AAE5-7854-4846-8A69-115B56296DCD}" type="parTrans" cxnId="{DEA50132-03A3-4EFD-8ACC-636D4FC9A5D5}">
      <dgm:prSet/>
      <dgm:spPr/>
      <dgm:t>
        <a:bodyPr/>
        <a:lstStyle/>
        <a:p>
          <a:endParaRPr lang="el-GR"/>
        </a:p>
      </dgm:t>
    </dgm:pt>
    <dgm:pt modelId="{1DBCEB67-25F4-4831-AEF1-9FC481AF1110}" type="sibTrans" cxnId="{DEA50132-03A3-4EFD-8ACC-636D4FC9A5D5}">
      <dgm:prSet/>
      <dgm:spPr/>
      <dgm:t>
        <a:bodyPr/>
        <a:lstStyle/>
        <a:p>
          <a:endParaRPr lang="el-GR"/>
        </a:p>
      </dgm:t>
    </dgm:pt>
    <dgm:pt modelId="{710BB152-105A-43C0-8380-B0D9890F9AC4}">
      <dgm:prSet phldrT="[Κείμενο]" custT="1"/>
      <dgm:spPr/>
      <dgm:t>
        <a:bodyPr/>
        <a:lstStyle/>
        <a:p>
          <a:r>
            <a:rPr lang="el-GR" sz="1800"/>
            <a:t>Λόγος με αδύναμες τροπικότητες</a:t>
          </a:r>
          <a:endParaRPr lang="el-GR" sz="1800" dirty="0"/>
        </a:p>
      </dgm:t>
    </dgm:pt>
    <dgm:pt modelId="{ED611135-A741-4DB9-A81A-BA463D03B95D}" type="parTrans" cxnId="{F96671B5-174E-4188-96BD-9A187929F025}">
      <dgm:prSet/>
      <dgm:spPr/>
      <dgm:t>
        <a:bodyPr/>
        <a:lstStyle/>
        <a:p>
          <a:endParaRPr lang="el-GR"/>
        </a:p>
      </dgm:t>
    </dgm:pt>
    <dgm:pt modelId="{CC73861D-5BB6-4A5A-945A-A18636CCD6D6}" type="sibTrans" cxnId="{F96671B5-174E-4188-96BD-9A187929F025}">
      <dgm:prSet/>
      <dgm:spPr/>
      <dgm:t>
        <a:bodyPr/>
        <a:lstStyle/>
        <a:p>
          <a:endParaRPr lang="el-GR"/>
        </a:p>
      </dgm:t>
    </dgm:pt>
    <dgm:pt modelId="{D503AAF1-F693-4C75-B34E-1D3D946337D6}">
      <dgm:prSet phldrT="[Κείμενο]" custT="1"/>
      <dgm:spPr/>
      <dgm:t>
        <a:bodyPr/>
        <a:lstStyle/>
        <a:p>
          <a:r>
            <a:rPr lang="el-GR" sz="1800"/>
            <a:t>Πληθώρα ουσιαστικοποιήσεων</a:t>
          </a:r>
          <a:endParaRPr lang="el-GR" sz="1800" dirty="0"/>
        </a:p>
      </dgm:t>
    </dgm:pt>
    <dgm:pt modelId="{55A54040-0E58-4F98-8C73-ACDCE6636795}" type="parTrans" cxnId="{F4F0DE37-4078-4AFE-9914-440A1AEE1818}">
      <dgm:prSet/>
      <dgm:spPr/>
      <dgm:t>
        <a:bodyPr/>
        <a:lstStyle/>
        <a:p>
          <a:endParaRPr lang="el-GR"/>
        </a:p>
      </dgm:t>
    </dgm:pt>
    <dgm:pt modelId="{D1E5E1CD-0771-4CBD-A074-3F3B28A4CED2}" type="sibTrans" cxnId="{F4F0DE37-4078-4AFE-9914-440A1AEE1818}">
      <dgm:prSet/>
      <dgm:spPr/>
      <dgm:t>
        <a:bodyPr/>
        <a:lstStyle/>
        <a:p>
          <a:endParaRPr lang="el-GR"/>
        </a:p>
      </dgm:t>
    </dgm:pt>
    <dgm:pt modelId="{0B647B21-BD9D-4473-B005-36FF7412E89F}">
      <dgm:prSet phldrT="[Κείμενο]" custT="1"/>
      <dgm:spPr/>
      <dgm:t>
        <a:bodyPr/>
        <a:lstStyle/>
        <a:p>
          <a:endParaRPr lang="el-GR" sz="2400" dirty="0"/>
        </a:p>
      </dgm:t>
    </dgm:pt>
    <dgm:pt modelId="{FE45F49C-68B0-4494-AEF0-2F94634E82AF}" type="parTrans" cxnId="{961D94B5-C695-4844-BAD8-0B0A2FABCFA7}">
      <dgm:prSet/>
      <dgm:spPr/>
      <dgm:t>
        <a:bodyPr/>
        <a:lstStyle/>
        <a:p>
          <a:endParaRPr lang="el-GR"/>
        </a:p>
      </dgm:t>
    </dgm:pt>
    <dgm:pt modelId="{C6AFEF6D-674A-4560-BB03-BAF9B549D731}" type="sibTrans" cxnId="{961D94B5-C695-4844-BAD8-0B0A2FABCFA7}">
      <dgm:prSet/>
      <dgm:spPr/>
      <dgm:t>
        <a:bodyPr/>
        <a:lstStyle/>
        <a:p>
          <a:endParaRPr lang="el-GR"/>
        </a:p>
      </dgm:t>
    </dgm:pt>
    <dgm:pt modelId="{033758E9-DFB8-49CA-A5E7-34EE14E0C340}">
      <dgm:prSet phldrT="[Κείμενο]" custT="1"/>
      <dgm:spPr/>
      <dgm:t>
        <a:bodyPr/>
        <a:lstStyle/>
        <a:p>
          <a:r>
            <a:rPr lang="el-GR" sz="1800" dirty="0"/>
            <a:t>Χρήση τρίτου προσώπου</a:t>
          </a:r>
        </a:p>
      </dgm:t>
    </dgm:pt>
    <dgm:pt modelId="{D0E14CA2-9A9D-4653-977E-CB0E9F8F0360}" type="parTrans" cxnId="{F3B3BA0E-5329-4EBF-8768-581D7065C6F9}">
      <dgm:prSet/>
      <dgm:spPr/>
      <dgm:t>
        <a:bodyPr/>
        <a:lstStyle/>
        <a:p>
          <a:endParaRPr lang="el-GR"/>
        </a:p>
      </dgm:t>
    </dgm:pt>
    <dgm:pt modelId="{9E13D50A-8DC2-4AC7-8817-15FDDB2F396D}" type="sibTrans" cxnId="{F3B3BA0E-5329-4EBF-8768-581D7065C6F9}">
      <dgm:prSet/>
      <dgm:spPr/>
      <dgm:t>
        <a:bodyPr/>
        <a:lstStyle/>
        <a:p>
          <a:endParaRPr lang="el-GR"/>
        </a:p>
      </dgm:t>
    </dgm:pt>
    <dgm:pt modelId="{C12D4563-7104-45AF-8861-E4DAF3C7EB53}">
      <dgm:prSet phldrT="[Κείμενο]" custT="1"/>
      <dgm:spPr/>
      <dgm:t>
        <a:bodyPr/>
        <a:lstStyle/>
        <a:p>
          <a:r>
            <a:rPr lang="el-GR" sz="2000"/>
            <a:t>Χρήση πρώτου προσώπου</a:t>
          </a:r>
          <a:endParaRPr lang="el-GR" sz="2000" dirty="0"/>
        </a:p>
      </dgm:t>
    </dgm:pt>
    <dgm:pt modelId="{E7017B58-73C3-41F9-9896-F2FA8454EEAC}" type="parTrans" cxnId="{58E9CC72-932B-4D6C-A468-855F24F853FC}">
      <dgm:prSet/>
      <dgm:spPr/>
      <dgm:t>
        <a:bodyPr/>
        <a:lstStyle/>
        <a:p>
          <a:endParaRPr lang="el-GR"/>
        </a:p>
      </dgm:t>
    </dgm:pt>
    <dgm:pt modelId="{3E591AA4-76E2-42C6-825C-0A83DD588241}" type="sibTrans" cxnId="{58E9CC72-932B-4D6C-A468-855F24F853FC}">
      <dgm:prSet/>
      <dgm:spPr/>
      <dgm:t>
        <a:bodyPr/>
        <a:lstStyle/>
        <a:p>
          <a:endParaRPr lang="el-GR"/>
        </a:p>
      </dgm:t>
    </dgm:pt>
    <dgm:pt modelId="{A338D987-3394-4F0F-A6F5-55D255E86929}">
      <dgm:prSet phldrT="[Κείμενο]" custT="1"/>
      <dgm:spPr/>
      <dgm:t>
        <a:bodyPr/>
        <a:lstStyle/>
        <a:p>
          <a:r>
            <a:rPr lang="el-GR" sz="1800" dirty="0"/>
            <a:t>Είναι εμφανής η επίδραση του ακαδημαϊκού πλαισίου στην κατασκευή του λόγου για τον </a:t>
          </a:r>
          <a:r>
            <a:rPr lang="el-GR" sz="1800" dirty="0" err="1"/>
            <a:t>αναστοχασμό</a:t>
          </a:r>
          <a:endParaRPr lang="el-GR" sz="1800" dirty="0"/>
        </a:p>
      </dgm:t>
    </dgm:pt>
    <dgm:pt modelId="{9A30E856-04EA-4B4D-9589-543987F943DA}" type="parTrans" cxnId="{C2B237F0-F5D8-4D2B-8139-4A7171C41FD7}">
      <dgm:prSet/>
      <dgm:spPr/>
      <dgm:t>
        <a:bodyPr/>
        <a:lstStyle/>
        <a:p>
          <a:endParaRPr lang="el-GR"/>
        </a:p>
      </dgm:t>
    </dgm:pt>
    <dgm:pt modelId="{AFD4C635-2371-408B-A6BB-F43E603A22F5}" type="sibTrans" cxnId="{C2B237F0-F5D8-4D2B-8139-4A7171C41FD7}">
      <dgm:prSet/>
      <dgm:spPr/>
      <dgm:t>
        <a:bodyPr/>
        <a:lstStyle/>
        <a:p>
          <a:endParaRPr lang="el-GR"/>
        </a:p>
      </dgm:t>
    </dgm:pt>
    <dgm:pt modelId="{B47C5147-5D17-45E1-B810-5EB65C2247FF}" type="pres">
      <dgm:prSet presAssocID="{7F599C1F-28EA-4100-AB19-D4D72AFEB93E}" presName="Name0" presStyleCnt="0">
        <dgm:presLayoutVars>
          <dgm:dir/>
          <dgm:animLvl val="lvl"/>
          <dgm:resizeHandles/>
        </dgm:presLayoutVars>
      </dgm:prSet>
      <dgm:spPr/>
    </dgm:pt>
    <dgm:pt modelId="{685CFA94-3A11-4861-BE03-21EB5A762101}" type="pres">
      <dgm:prSet presAssocID="{F186E4D0-FD35-4BEA-9D72-46AFCC518929}" presName="linNode" presStyleCnt="0"/>
      <dgm:spPr/>
    </dgm:pt>
    <dgm:pt modelId="{1221EE67-3F89-4D7E-8E8F-FDDF888E9520}" type="pres">
      <dgm:prSet presAssocID="{F186E4D0-FD35-4BEA-9D72-46AFCC518929}" presName="parentShp" presStyleLbl="node1" presStyleIdx="0" presStyleCnt="2" custLinFactNeighborX="69" custLinFactNeighborY="3455">
        <dgm:presLayoutVars>
          <dgm:bulletEnabled val="1"/>
        </dgm:presLayoutVars>
      </dgm:prSet>
      <dgm:spPr/>
    </dgm:pt>
    <dgm:pt modelId="{3DE5939C-A219-4856-A4FE-568BC7B23901}" type="pres">
      <dgm:prSet presAssocID="{F186E4D0-FD35-4BEA-9D72-46AFCC518929}" presName="childShp" presStyleLbl="bgAccFollowNode1" presStyleIdx="0" presStyleCnt="2" custScaleY="145710" custLinFactNeighborX="3236" custLinFactNeighborY="-2468">
        <dgm:presLayoutVars>
          <dgm:bulletEnabled val="1"/>
        </dgm:presLayoutVars>
      </dgm:prSet>
      <dgm:spPr/>
    </dgm:pt>
    <dgm:pt modelId="{5D937437-A70A-42B4-992E-D5A7B7B83E8C}" type="pres">
      <dgm:prSet presAssocID="{6FF95F20-3A8E-4302-ADEA-17037040A89E}" presName="spacing" presStyleCnt="0"/>
      <dgm:spPr/>
    </dgm:pt>
    <dgm:pt modelId="{16B265C4-6E31-4122-A71B-7538B82DF7FF}" type="pres">
      <dgm:prSet presAssocID="{2BA44938-DADE-4FDC-8980-4CF83A7BF7C3}" presName="linNode" presStyleCnt="0"/>
      <dgm:spPr/>
    </dgm:pt>
    <dgm:pt modelId="{3E9A2E25-4BF3-40F8-A449-B68BC0F0427F}" type="pres">
      <dgm:prSet presAssocID="{2BA44938-DADE-4FDC-8980-4CF83A7BF7C3}" presName="parentShp" presStyleLbl="node1" presStyleIdx="1" presStyleCnt="2">
        <dgm:presLayoutVars>
          <dgm:bulletEnabled val="1"/>
        </dgm:presLayoutVars>
      </dgm:prSet>
      <dgm:spPr/>
    </dgm:pt>
    <dgm:pt modelId="{E35FB835-B123-4D4B-B29B-358C903539CD}" type="pres">
      <dgm:prSet presAssocID="{2BA44938-DADE-4FDC-8980-4CF83A7BF7C3}" presName="childShp" presStyleLbl="bgAccFollowNode1" presStyleIdx="1" presStyleCnt="2" custScaleY="157379">
        <dgm:presLayoutVars>
          <dgm:bulletEnabled val="1"/>
        </dgm:presLayoutVars>
      </dgm:prSet>
      <dgm:spPr/>
    </dgm:pt>
  </dgm:ptLst>
  <dgm:cxnLst>
    <dgm:cxn modelId="{48219806-8584-4D4A-8564-19C183DBD157}" type="presOf" srcId="{D503AAF1-F693-4C75-B34E-1D3D946337D6}" destId="{E35FB835-B123-4D4B-B29B-358C903539CD}" srcOrd="0" destOrd="1" presId="urn:microsoft.com/office/officeart/2005/8/layout/vList6"/>
    <dgm:cxn modelId="{F3B3BA0E-5329-4EBF-8768-581D7065C6F9}" srcId="{2BA44938-DADE-4FDC-8980-4CF83A7BF7C3}" destId="{033758E9-DFB8-49CA-A5E7-34EE14E0C340}" srcOrd="2" destOrd="0" parTransId="{D0E14CA2-9A9D-4653-977E-CB0E9F8F0360}" sibTransId="{9E13D50A-8DC2-4AC7-8817-15FDDB2F396D}"/>
    <dgm:cxn modelId="{06B57113-1E1D-4160-AFF4-079434276481}" type="presOf" srcId="{7F599C1F-28EA-4100-AB19-D4D72AFEB93E}" destId="{B47C5147-5D17-45E1-B810-5EB65C2247FF}" srcOrd="0" destOrd="0" presId="urn:microsoft.com/office/officeart/2005/8/layout/vList6"/>
    <dgm:cxn modelId="{DEA50132-03A3-4EFD-8ACC-636D4FC9A5D5}" srcId="{7F599C1F-28EA-4100-AB19-D4D72AFEB93E}" destId="{2BA44938-DADE-4FDC-8980-4CF83A7BF7C3}" srcOrd="1" destOrd="0" parTransId="{AB04AAE5-7854-4846-8A69-115B56296DCD}" sibTransId="{1DBCEB67-25F4-4831-AEF1-9FC481AF1110}"/>
    <dgm:cxn modelId="{F4F0DE37-4078-4AFE-9914-440A1AEE1818}" srcId="{2BA44938-DADE-4FDC-8980-4CF83A7BF7C3}" destId="{D503AAF1-F693-4C75-B34E-1D3D946337D6}" srcOrd="1" destOrd="0" parTransId="{55A54040-0E58-4F98-8C73-ACDCE6636795}" sibTransId="{D1E5E1CD-0771-4CBD-A074-3F3B28A4CED2}"/>
    <dgm:cxn modelId="{94A9A13C-AC29-4425-954C-211CCB7D2EB5}" srcId="{F186E4D0-FD35-4BEA-9D72-46AFCC518929}" destId="{5AFC22B9-566F-4D19-8DDC-F7880C98C726}" srcOrd="0" destOrd="0" parTransId="{E76EE3F9-2450-45EA-AAB6-8E04E2A6BEE6}" sibTransId="{1D46A101-9AE2-49EE-9AD6-F3AE07E923A3}"/>
    <dgm:cxn modelId="{69CFE745-1BCA-48FD-A2CA-372AFB575517}" type="presOf" srcId="{A338D987-3394-4F0F-A6F5-55D255E86929}" destId="{E35FB835-B123-4D4B-B29B-358C903539CD}" srcOrd="0" destOrd="3" presId="urn:microsoft.com/office/officeart/2005/8/layout/vList6"/>
    <dgm:cxn modelId="{3B882546-9780-4DEB-A11B-26F6395B98E3}" type="presOf" srcId="{710BB152-105A-43C0-8380-B0D9890F9AC4}" destId="{E35FB835-B123-4D4B-B29B-358C903539CD}" srcOrd="0" destOrd="0" presId="urn:microsoft.com/office/officeart/2005/8/layout/vList6"/>
    <dgm:cxn modelId="{CF185666-5D0C-46CD-ADA0-4DB15AABD0DF}" srcId="{F186E4D0-FD35-4BEA-9D72-46AFCC518929}" destId="{247E4333-33F4-4868-A9ED-A900ED77DFFC}" srcOrd="1" destOrd="0" parTransId="{38FFB6DE-82EF-4A49-8043-003B8D261E25}" sibTransId="{CAD285D8-80DD-4AC4-AE28-D76A6A5362B3}"/>
    <dgm:cxn modelId="{F6A43C68-857B-445F-B18B-8E7BA4706946}" type="presOf" srcId="{247E4333-33F4-4868-A9ED-A900ED77DFFC}" destId="{3DE5939C-A219-4856-A4FE-568BC7B23901}" srcOrd="0" destOrd="1" presId="urn:microsoft.com/office/officeart/2005/8/layout/vList6"/>
    <dgm:cxn modelId="{58E9CC72-932B-4D6C-A468-855F24F853FC}" srcId="{F186E4D0-FD35-4BEA-9D72-46AFCC518929}" destId="{C12D4563-7104-45AF-8861-E4DAF3C7EB53}" srcOrd="2" destOrd="0" parTransId="{E7017B58-73C3-41F9-9896-F2FA8454EEAC}" sibTransId="{3E591AA4-76E2-42C6-825C-0A83DD588241}"/>
    <dgm:cxn modelId="{19317B83-48EF-4D66-8A93-198493C76183}" type="presOf" srcId="{F186E4D0-FD35-4BEA-9D72-46AFCC518929}" destId="{1221EE67-3F89-4D7E-8E8F-FDDF888E9520}" srcOrd="0" destOrd="0" presId="urn:microsoft.com/office/officeart/2005/8/layout/vList6"/>
    <dgm:cxn modelId="{723F048D-4B96-4E74-8462-00CA0AECE4CC}" type="presOf" srcId="{0B647B21-BD9D-4473-B005-36FF7412E89F}" destId="{E35FB835-B123-4D4B-B29B-358C903539CD}" srcOrd="0" destOrd="4" presId="urn:microsoft.com/office/officeart/2005/8/layout/vList6"/>
    <dgm:cxn modelId="{4F0600A0-4A41-4BB3-8C72-375672BF96D1}" type="presOf" srcId="{5AFC22B9-566F-4D19-8DDC-F7880C98C726}" destId="{3DE5939C-A219-4856-A4FE-568BC7B23901}" srcOrd="0" destOrd="0" presId="urn:microsoft.com/office/officeart/2005/8/layout/vList6"/>
    <dgm:cxn modelId="{226302B0-C220-4A28-9A57-A41517A9D32A}" type="presOf" srcId="{2BA44938-DADE-4FDC-8980-4CF83A7BF7C3}" destId="{3E9A2E25-4BF3-40F8-A449-B68BC0F0427F}" srcOrd="0" destOrd="0" presId="urn:microsoft.com/office/officeart/2005/8/layout/vList6"/>
    <dgm:cxn modelId="{F96671B5-174E-4188-96BD-9A187929F025}" srcId="{2BA44938-DADE-4FDC-8980-4CF83A7BF7C3}" destId="{710BB152-105A-43C0-8380-B0D9890F9AC4}" srcOrd="0" destOrd="0" parTransId="{ED611135-A741-4DB9-A81A-BA463D03B95D}" sibTransId="{CC73861D-5BB6-4A5A-945A-A18636CCD6D6}"/>
    <dgm:cxn modelId="{961D94B5-C695-4844-BAD8-0B0A2FABCFA7}" srcId="{2BA44938-DADE-4FDC-8980-4CF83A7BF7C3}" destId="{0B647B21-BD9D-4473-B005-36FF7412E89F}" srcOrd="4" destOrd="0" parTransId="{FE45F49C-68B0-4494-AEF0-2F94634E82AF}" sibTransId="{C6AFEF6D-674A-4560-BB03-BAF9B549D731}"/>
    <dgm:cxn modelId="{CA23A1C3-58FA-42C0-BD57-AB78BB95D13E}" type="presOf" srcId="{C12D4563-7104-45AF-8861-E4DAF3C7EB53}" destId="{3DE5939C-A219-4856-A4FE-568BC7B23901}" srcOrd="0" destOrd="2" presId="urn:microsoft.com/office/officeart/2005/8/layout/vList6"/>
    <dgm:cxn modelId="{E1FC20CA-0DBE-44FF-89C8-A14B2E7A914F}" srcId="{7F599C1F-28EA-4100-AB19-D4D72AFEB93E}" destId="{F186E4D0-FD35-4BEA-9D72-46AFCC518929}" srcOrd="0" destOrd="0" parTransId="{87B41D46-038F-4E8B-8D3D-509CF22A84E1}" sibTransId="{6FF95F20-3A8E-4302-ADEA-17037040A89E}"/>
    <dgm:cxn modelId="{689AE9CC-6621-475A-BF23-4F98F6587599}" type="presOf" srcId="{033758E9-DFB8-49CA-A5E7-34EE14E0C340}" destId="{E35FB835-B123-4D4B-B29B-358C903539CD}" srcOrd="0" destOrd="2" presId="urn:microsoft.com/office/officeart/2005/8/layout/vList6"/>
    <dgm:cxn modelId="{C2B237F0-F5D8-4D2B-8139-4A7171C41FD7}" srcId="{2BA44938-DADE-4FDC-8980-4CF83A7BF7C3}" destId="{A338D987-3394-4F0F-A6F5-55D255E86929}" srcOrd="3" destOrd="0" parTransId="{9A30E856-04EA-4B4D-9589-543987F943DA}" sibTransId="{AFD4C635-2371-408B-A6BB-F43E603A22F5}"/>
    <dgm:cxn modelId="{35171B4C-D56E-4F68-91E4-5FCA0096A701}" type="presParOf" srcId="{B47C5147-5D17-45E1-B810-5EB65C2247FF}" destId="{685CFA94-3A11-4861-BE03-21EB5A762101}" srcOrd="0" destOrd="0" presId="urn:microsoft.com/office/officeart/2005/8/layout/vList6"/>
    <dgm:cxn modelId="{6D52FFAD-4903-40D1-AE13-00B0255AEBFA}" type="presParOf" srcId="{685CFA94-3A11-4861-BE03-21EB5A762101}" destId="{1221EE67-3F89-4D7E-8E8F-FDDF888E9520}" srcOrd="0" destOrd="0" presId="urn:microsoft.com/office/officeart/2005/8/layout/vList6"/>
    <dgm:cxn modelId="{8E74A617-C52D-478E-9A41-9EF232F6F387}" type="presParOf" srcId="{685CFA94-3A11-4861-BE03-21EB5A762101}" destId="{3DE5939C-A219-4856-A4FE-568BC7B23901}" srcOrd="1" destOrd="0" presId="urn:microsoft.com/office/officeart/2005/8/layout/vList6"/>
    <dgm:cxn modelId="{AC7F3342-6C61-4846-A0F6-0E4EF0608E65}" type="presParOf" srcId="{B47C5147-5D17-45E1-B810-5EB65C2247FF}" destId="{5D937437-A70A-42B4-992E-D5A7B7B83E8C}" srcOrd="1" destOrd="0" presId="urn:microsoft.com/office/officeart/2005/8/layout/vList6"/>
    <dgm:cxn modelId="{E3B4515B-F3DE-4937-9CB2-BF4BEE144BAB}" type="presParOf" srcId="{B47C5147-5D17-45E1-B810-5EB65C2247FF}" destId="{16B265C4-6E31-4122-A71B-7538B82DF7FF}" srcOrd="2" destOrd="0" presId="urn:microsoft.com/office/officeart/2005/8/layout/vList6"/>
    <dgm:cxn modelId="{BE1A3BB0-05DF-4FDC-AE03-830CA1A3F3E5}" type="presParOf" srcId="{16B265C4-6E31-4122-A71B-7538B82DF7FF}" destId="{3E9A2E25-4BF3-40F8-A449-B68BC0F0427F}" srcOrd="0" destOrd="0" presId="urn:microsoft.com/office/officeart/2005/8/layout/vList6"/>
    <dgm:cxn modelId="{3372D6B8-B320-4821-8020-1A1110473AA8}" type="presParOf" srcId="{16B265C4-6E31-4122-A71B-7538B82DF7FF}" destId="{E35FB835-B123-4D4B-B29B-358C903539CD}"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BBC64F-A0C4-42B6-B84F-645CE9581178}">
      <dsp:nvSpPr>
        <dsp:cNvPr id="0" name=""/>
        <dsp:cNvSpPr/>
      </dsp:nvSpPr>
      <dsp:spPr>
        <a:xfrm>
          <a:off x="0" y="593831"/>
          <a:ext cx="3112468" cy="2819186"/>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dirty="0"/>
            <a:t>«Το έργο μας ως εκπαιδευτικών οφείλει να επικεντρώνεται τόσο στη μεταλαμπάδευση γνώσεων όσο και στη διαμόρφωση ήθους και αξιών του κάθε μαθητή» (φοιτήτρια)</a:t>
          </a:r>
        </a:p>
      </dsp:txBody>
      <dsp:txXfrm>
        <a:off x="0" y="593831"/>
        <a:ext cx="3112468" cy="2819186"/>
      </dsp:txXfrm>
    </dsp:sp>
    <dsp:sp modelId="{CE810689-B3DF-41EB-9918-EFEA81C8F817}">
      <dsp:nvSpPr>
        <dsp:cNvPr id="0" name=""/>
        <dsp:cNvSpPr/>
      </dsp:nvSpPr>
      <dsp:spPr>
        <a:xfrm>
          <a:off x="3423714" y="607380"/>
          <a:ext cx="3112468" cy="279208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l-GR" sz="2000" kern="1200" dirty="0"/>
            <a:t>«να τους γαλουχήσει με αξίες και ιδεώδη» (φοιτήτρια</a:t>
          </a:r>
          <a:r>
            <a:rPr lang="el-GR" sz="1500" kern="1200" dirty="0"/>
            <a:t>)</a:t>
          </a:r>
        </a:p>
      </dsp:txBody>
      <dsp:txXfrm>
        <a:off x="3423714" y="607380"/>
        <a:ext cx="3112468" cy="2792089"/>
      </dsp:txXfrm>
    </dsp:sp>
    <dsp:sp modelId="{E7DB9463-1531-4C87-9DA1-24B7F866B3D0}">
      <dsp:nvSpPr>
        <dsp:cNvPr id="0" name=""/>
        <dsp:cNvSpPr/>
      </dsp:nvSpPr>
      <dsp:spPr>
        <a:xfrm>
          <a:off x="6847429" y="616260"/>
          <a:ext cx="3112468" cy="2774329"/>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l-GR" sz="2300" kern="1200" dirty="0"/>
            <a:t>«Ο ρόλος του δασκάλου θεωρώ ότι ακόμα αποτελεί λειτούργημα καθώς καλείται να μεταλαμπαδεύσει γνώσεις και ηθικές αξίες» (φοιτητής). </a:t>
          </a:r>
        </a:p>
      </dsp:txBody>
      <dsp:txXfrm>
        <a:off x="6847429" y="616260"/>
        <a:ext cx="3112468" cy="277432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494C62-FCEB-4BE0-9B0E-213D28F7391E}">
      <dsp:nvSpPr>
        <dsp:cNvPr id="0" name=""/>
        <dsp:cNvSpPr/>
      </dsp:nvSpPr>
      <dsp:spPr>
        <a:xfrm>
          <a:off x="3332128" y="545"/>
          <a:ext cx="4998192" cy="2125571"/>
        </a:xfrm>
        <a:prstGeom prst="rightArrow">
          <a:avLst>
            <a:gd name="adj1" fmla="val 75000"/>
            <a:gd name="adj2" fmla="val 50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el-GR" sz="2200" b="1" kern="1200" dirty="0"/>
            <a:t>Ενσωματωμένες </a:t>
          </a:r>
          <a:r>
            <a:rPr lang="el-GR" sz="2200" kern="1200" dirty="0"/>
            <a:t>οι εκφορές στον λόγο που κατασκευάζει την ταυτότητα του </a:t>
          </a:r>
          <a:r>
            <a:rPr lang="el-GR" sz="2200" kern="1200" dirty="0" err="1"/>
            <a:t>αναστοχαζόμενου</a:t>
          </a:r>
          <a:r>
            <a:rPr lang="el-GR" sz="2200" kern="1200" dirty="0"/>
            <a:t> εκπαιδευτικού</a:t>
          </a:r>
        </a:p>
      </dsp:txBody>
      <dsp:txXfrm>
        <a:off x="3332128" y="266241"/>
        <a:ext cx="4201103" cy="1594179"/>
      </dsp:txXfrm>
    </dsp:sp>
    <dsp:sp modelId="{557F6AEB-F84D-46F3-8329-CD26FEFDA48E}">
      <dsp:nvSpPr>
        <dsp:cNvPr id="0" name=""/>
        <dsp:cNvSpPr/>
      </dsp:nvSpPr>
      <dsp:spPr>
        <a:xfrm>
          <a:off x="8896" y="0"/>
          <a:ext cx="3332128" cy="212557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l-GR" sz="2800" kern="1200" dirty="0"/>
            <a:t>Ο εκπαιδευτικός ως ειδικός της διδακτικής;</a:t>
          </a:r>
        </a:p>
      </dsp:txBody>
      <dsp:txXfrm>
        <a:off x="112658" y="103762"/>
        <a:ext cx="3124604" cy="1918047"/>
      </dsp:txXfrm>
    </dsp:sp>
    <dsp:sp modelId="{71B35CA1-1CBC-4835-B366-D3B6769C40CF}">
      <dsp:nvSpPr>
        <dsp:cNvPr id="0" name=""/>
        <dsp:cNvSpPr/>
      </dsp:nvSpPr>
      <dsp:spPr>
        <a:xfrm>
          <a:off x="3332128" y="2338673"/>
          <a:ext cx="4998192" cy="2125571"/>
        </a:xfrm>
        <a:prstGeom prst="rightArrow">
          <a:avLst>
            <a:gd name="adj1" fmla="val 75000"/>
            <a:gd name="adj2" fmla="val 50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el-GR" sz="2200" kern="1200" dirty="0"/>
            <a:t>αναφορές στη διάσταση των εναλλακτικών μορφών διδακτικής, χωρίς «αυτεξούσια» την πρόταξη του διδακτικού ή εκπαιδευτικού έργου</a:t>
          </a:r>
        </a:p>
        <a:p>
          <a:pPr marL="285750" lvl="1" indent="-285750" algn="l" defTabSz="2222500">
            <a:lnSpc>
              <a:spcPct val="90000"/>
            </a:lnSpc>
            <a:spcBef>
              <a:spcPct val="0"/>
            </a:spcBef>
            <a:spcAft>
              <a:spcPct val="15000"/>
            </a:spcAft>
            <a:buChar char="•"/>
          </a:pPr>
          <a:endParaRPr lang="el-GR" sz="5000" kern="1200" dirty="0"/>
        </a:p>
      </dsp:txBody>
      <dsp:txXfrm>
        <a:off x="3332128" y="2604369"/>
        <a:ext cx="4201103" cy="1594179"/>
      </dsp:txXfrm>
    </dsp:sp>
    <dsp:sp modelId="{B9C3C606-D86C-49B4-BDA7-9C79906E0328}">
      <dsp:nvSpPr>
        <dsp:cNvPr id="0" name=""/>
        <dsp:cNvSpPr/>
      </dsp:nvSpPr>
      <dsp:spPr>
        <a:xfrm>
          <a:off x="0" y="2338673"/>
          <a:ext cx="3332128" cy="212557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l-GR" sz="2800" kern="1200" dirty="0"/>
            <a:t>Ο εκπαιδευτικός ως ειδικός της διδακτικής;</a:t>
          </a:r>
        </a:p>
      </dsp:txBody>
      <dsp:txXfrm>
        <a:off x="103762" y="2442435"/>
        <a:ext cx="3124604" cy="19180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EF8A69-4DF0-417D-9D12-18770360F099}">
      <dsp:nvSpPr>
        <dsp:cNvPr id="0" name=""/>
        <dsp:cNvSpPr/>
      </dsp:nvSpPr>
      <dsp:spPr>
        <a:xfrm rot="16200000">
          <a:off x="844907" y="-841207"/>
          <a:ext cx="2775284" cy="4457700"/>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l-GR" sz="1800" kern="1200" dirty="0"/>
            <a:t>Πρέπει να ασχολείται και με τον συναισθηματικό, ψυχολογικό και κοινωνικό κόσμο των μαθητών (φοιτήτρια)</a:t>
          </a:r>
        </a:p>
        <a:p>
          <a:pPr marL="0" lvl="0" indent="0" algn="ctr" defTabSz="800100">
            <a:lnSpc>
              <a:spcPct val="90000"/>
            </a:lnSpc>
            <a:spcBef>
              <a:spcPct val="0"/>
            </a:spcBef>
            <a:spcAft>
              <a:spcPct val="35000"/>
            </a:spcAft>
            <a:buNone/>
          </a:pPr>
          <a:endParaRPr lang="el-GR" sz="1100" kern="1200" dirty="0"/>
        </a:p>
      </dsp:txBody>
      <dsp:txXfrm rot="5400000">
        <a:off x="3700" y="0"/>
        <a:ext cx="4457700" cy="2081463"/>
      </dsp:txXfrm>
    </dsp:sp>
    <dsp:sp modelId="{F382AB6C-BCF6-49C0-BD69-3B3FB7081CC9}">
      <dsp:nvSpPr>
        <dsp:cNvPr id="0" name=""/>
        <dsp:cNvSpPr/>
      </dsp:nvSpPr>
      <dsp:spPr>
        <a:xfrm>
          <a:off x="4457700" y="0"/>
          <a:ext cx="4457700" cy="2775284"/>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l-GR" sz="1800" kern="1200" dirty="0"/>
            <a:t>«Η δουλειά του εκπαιδευτικού είναι λειτούργημα και έτσι πρέπει να την αντιμετωπίζουμε. Δεν αφορά μόνο το μαθησιακό και γνωστικό κομμάτι» (φοιτήτρια) </a:t>
          </a:r>
        </a:p>
        <a:p>
          <a:pPr marL="0" lvl="0" indent="0" algn="ctr" defTabSz="800100">
            <a:lnSpc>
              <a:spcPct val="90000"/>
            </a:lnSpc>
            <a:spcBef>
              <a:spcPct val="0"/>
            </a:spcBef>
            <a:spcAft>
              <a:spcPct val="35000"/>
            </a:spcAft>
            <a:buNone/>
          </a:pPr>
          <a:endParaRPr lang="el-GR" sz="1600" kern="1200" dirty="0"/>
        </a:p>
      </dsp:txBody>
      <dsp:txXfrm>
        <a:off x="4457700" y="0"/>
        <a:ext cx="4457700" cy="2081463"/>
      </dsp:txXfrm>
    </dsp:sp>
    <dsp:sp modelId="{C1EB6A25-CEF4-46B7-AD0D-7A0933874954}">
      <dsp:nvSpPr>
        <dsp:cNvPr id="0" name=""/>
        <dsp:cNvSpPr/>
      </dsp:nvSpPr>
      <dsp:spPr>
        <a:xfrm rot="10800000">
          <a:off x="150937" y="2775284"/>
          <a:ext cx="4457700" cy="2775284"/>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l-GR" sz="2000" kern="1200" dirty="0"/>
            <a:t> </a:t>
          </a:r>
          <a:endParaRPr lang="en-US" sz="2000" kern="1200" dirty="0"/>
        </a:p>
        <a:p>
          <a:pPr marL="0" lvl="0" indent="0" algn="ctr" defTabSz="889000">
            <a:lnSpc>
              <a:spcPct val="90000"/>
            </a:lnSpc>
            <a:spcBef>
              <a:spcPct val="0"/>
            </a:spcBef>
            <a:spcAft>
              <a:spcPct val="35000"/>
            </a:spcAft>
            <a:buNone/>
          </a:pPr>
          <a:r>
            <a:rPr lang="en-US" sz="2000" kern="1200" dirty="0"/>
            <a:t>“</a:t>
          </a:r>
          <a:r>
            <a:rPr lang="el-GR" sz="2000" kern="1200" dirty="0"/>
            <a:t>δεν προσφέρει μόνο γνωστικές ικανότητες και δεξιότητες στα παιδιά, αλλά συμβάλλει επίσης στην καλλιέργεια του πνεύματος και του ψυχικού τους κόσμου» (φοιτήτρια).</a:t>
          </a:r>
        </a:p>
      </dsp:txBody>
      <dsp:txXfrm rot="10800000">
        <a:off x="150937" y="3469105"/>
        <a:ext cx="4457700" cy="2081463"/>
      </dsp:txXfrm>
    </dsp:sp>
    <dsp:sp modelId="{275F799E-840A-4B78-84A5-77C08BE648D2}">
      <dsp:nvSpPr>
        <dsp:cNvPr id="0" name=""/>
        <dsp:cNvSpPr/>
      </dsp:nvSpPr>
      <dsp:spPr>
        <a:xfrm rot="5400000">
          <a:off x="5298907" y="1913095"/>
          <a:ext cx="2775284" cy="4457700"/>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l-GR" sz="1800" kern="1200" dirty="0"/>
            <a:t> Ο ιδανικός δάσκαλος είναι αυτός που παρακινεί το ενδιαφέρον των μαθητών του, είναι αυτός που θα τους διδάξει γνώσεις, αξίες, ιδανικά» (φοιτητής)</a:t>
          </a:r>
        </a:p>
      </dsp:txBody>
      <dsp:txXfrm rot="-5400000">
        <a:off x="4457700" y="3448124"/>
        <a:ext cx="4457700" cy="2081463"/>
      </dsp:txXfrm>
    </dsp:sp>
    <dsp:sp modelId="{179498F0-162A-4711-8948-BDA5C77FE382}">
      <dsp:nvSpPr>
        <dsp:cNvPr id="0" name=""/>
        <dsp:cNvSpPr/>
      </dsp:nvSpPr>
      <dsp:spPr>
        <a:xfrm>
          <a:off x="2575971" y="1830140"/>
          <a:ext cx="3767148" cy="1890287"/>
        </a:xfrm>
        <a:prstGeom prst="roundRect">
          <a:avLst/>
        </a:prstGeom>
        <a:solidFill>
          <a:schemeClr val="accent1">
            <a:tint val="6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dirty="0"/>
            <a:t>Ισχυρές </a:t>
          </a:r>
          <a:r>
            <a:rPr lang="el-GR" sz="1800" kern="1200" dirty="0" err="1"/>
            <a:t>τροπικότητες</a:t>
          </a:r>
          <a:r>
            <a:rPr lang="el-GR" sz="1800" kern="1200" dirty="0"/>
            <a:t> (οφείλει, πρέπει, χρήση ενεστώτα, οριστικής έγκλισης, κυρίαρχη η ενεργητική σύνταξη)</a:t>
          </a:r>
        </a:p>
      </dsp:txBody>
      <dsp:txXfrm>
        <a:off x="2668247" y="1922416"/>
        <a:ext cx="3582596" cy="17057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BDE2DD-92F8-4542-BE76-6FCDD9233B52}">
      <dsp:nvSpPr>
        <dsp:cNvPr id="0" name=""/>
        <dsp:cNvSpPr/>
      </dsp:nvSpPr>
      <dsp:spPr>
        <a:xfrm rot="16200000">
          <a:off x="931986" y="-828223"/>
          <a:ext cx="3003883" cy="4717464"/>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l-GR" sz="2000" kern="1200" dirty="0"/>
            <a:t> «Απλώς όταν μπαίνει κανείς σε μια σχολική αίθουσα έχει να κάνει με ανθρώπους, με παιδικές ψυχές» </a:t>
          </a:r>
        </a:p>
        <a:p>
          <a:pPr marL="0" lvl="0" indent="0" algn="ctr" defTabSz="889000">
            <a:lnSpc>
              <a:spcPct val="90000"/>
            </a:lnSpc>
            <a:spcBef>
              <a:spcPct val="0"/>
            </a:spcBef>
            <a:spcAft>
              <a:spcPct val="35000"/>
            </a:spcAft>
            <a:buNone/>
          </a:pPr>
          <a:r>
            <a:rPr lang="el-GR" sz="2000" kern="1200" dirty="0"/>
            <a:t>(φοιτήτρια)</a:t>
          </a:r>
        </a:p>
      </dsp:txBody>
      <dsp:txXfrm rot="5400000">
        <a:off x="75196" y="28567"/>
        <a:ext cx="4717464" cy="2252912"/>
      </dsp:txXfrm>
    </dsp:sp>
    <dsp:sp modelId="{F5F9D763-BE93-4031-877D-058FEF60FA41}">
      <dsp:nvSpPr>
        <dsp:cNvPr id="0" name=""/>
        <dsp:cNvSpPr/>
      </dsp:nvSpPr>
      <dsp:spPr>
        <a:xfrm>
          <a:off x="4717464" y="0"/>
          <a:ext cx="4717464" cy="3003883"/>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endParaRPr lang="el-GR" sz="1800" kern="1200" dirty="0"/>
        </a:p>
      </dsp:txBody>
      <dsp:txXfrm>
        <a:off x="4717464" y="0"/>
        <a:ext cx="4717464" cy="2252912"/>
      </dsp:txXfrm>
    </dsp:sp>
    <dsp:sp modelId="{84DBE315-9110-4676-B72F-E053192ECEC8}">
      <dsp:nvSpPr>
        <dsp:cNvPr id="0" name=""/>
        <dsp:cNvSpPr/>
      </dsp:nvSpPr>
      <dsp:spPr>
        <a:xfrm rot="10800000">
          <a:off x="0" y="2971802"/>
          <a:ext cx="4717464" cy="3003883"/>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l-GR" sz="1800" kern="1200" dirty="0"/>
            <a:t>«Κυρίως όμως πρέπει να κατανοήσουμε πως έχουμε να κάνουμε με ψυχές. Με ψυχές που θα δεχθούν ερεθίσματα και μέσω της αλληλεπίδρασης με εμάς. Είναι σημαντικό να μάθουμε στις μικρές αυτές ψυχούλες πως πάνω από όλα πρέπει να είμαστε άνθρωποι και πρέπει να βοηθάμε τους συνανθρώπους μας». (φοιτήτρια)</a:t>
          </a:r>
        </a:p>
      </dsp:txBody>
      <dsp:txXfrm rot="10800000">
        <a:off x="0" y="3722772"/>
        <a:ext cx="4717464" cy="2252912"/>
      </dsp:txXfrm>
    </dsp:sp>
    <dsp:sp modelId="{F22D13AC-790E-4E28-BB9D-EE0D665414B7}">
      <dsp:nvSpPr>
        <dsp:cNvPr id="0" name=""/>
        <dsp:cNvSpPr/>
      </dsp:nvSpPr>
      <dsp:spPr>
        <a:xfrm rot="5400000">
          <a:off x="5550195" y="2139072"/>
          <a:ext cx="3003883" cy="4717464"/>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l-GR" sz="2000" kern="1200" dirty="0"/>
            <a:t>«Μέσα από τη 10ήμερη εμπειρία μου κατανόησα και βίωσα αυτό που ο Πλάτωνας αποκαλούσε "ερωτικό δεσμό" μεταξύ δασκάλου και μαθητών (φοιτητής)</a:t>
          </a:r>
        </a:p>
      </dsp:txBody>
      <dsp:txXfrm rot="-5400000">
        <a:off x="4693405" y="3746834"/>
        <a:ext cx="4717464" cy="2252912"/>
      </dsp:txXfrm>
    </dsp:sp>
    <dsp:sp modelId="{BAC7689F-D5A1-4A09-A44B-E29B0B4B151E}">
      <dsp:nvSpPr>
        <dsp:cNvPr id="0" name=""/>
        <dsp:cNvSpPr/>
      </dsp:nvSpPr>
      <dsp:spPr>
        <a:xfrm>
          <a:off x="5836862" y="0"/>
          <a:ext cx="2830478" cy="4113082"/>
        </a:xfrm>
        <a:prstGeom prst="roundRect">
          <a:avLst/>
        </a:prstGeom>
        <a:solidFill>
          <a:schemeClr val="accent1">
            <a:tint val="6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dirty="0"/>
            <a:t>Ο εκπαιδευτικός ως φορέας αξιών: Λόγος με συγκινησιακό ύφος με τη χρήση φορτισμένων λέξεων όπως «ψυχές», «παιδικές ψυχές» και το υποκοριστικό «ψυχούλες» που προσδίδουν  συναισθηματική εμπλοκή.  </a:t>
          </a:r>
        </a:p>
      </dsp:txBody>
      <dsp:txXfrm>
        <a:off x="5975035" y="138173"/>
        <a:ext cx="2554132" cy="38367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E351E5-EB15-4352-B481-F772F491C90A}">
      <dsp:nvSpPr>
        <dsp:cNvPr id="0" name=""/>
        <dsp:cNvSpPr/>
      </dsp:nvSpPr>
      <dsp:spPr>
        <a:xfrm rot="16200000">
          <a:off x="1050308" y="-1050308"/>
          <a:ext cx="2599427" cy="4700044"/>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l-GR" sz="1600" kern="1200" dirty="0"/>
            <a:t>«αμφίδρομη διδακτική διαδικασία, διδακτικούς στόχους όπως: δημιουργία πνεύματος φιλομάθειας, καλλιέργεια της ερευνητικής διάθεσης του μαθητή, ανάπτυξη της κριτικής ικανότητας κι σύγκρισης απόψεων, υποβοήθηση της ολόπλευρης ανάπτυξης της προσωπικότητας του μαθητή, ηθική καλλιέργεια του μαθητή» (φοιτητής).</a:t>
          </a:r>
        </a:p>
      </dsp:txBody>
      <dsp:txXfrm rot="5400000">
        <a:off x="-1" y="1"/>
        <a:ext cx="4700044" cy="1949570"/>
      </dsp:txXfrm>
    </dsp:sp>
    <dsp:sp modelId="{C7195415-1ED0-4073-904A-2ABDA2419567}">
      <dsp:nvSpPr>
        <dsp:cNvPr id="0" name=""/>
        <dsp:cNvSpPr/>
      </dsp:nvSpPr>
      <dsp:spPr>
        <a:xfrm>
          <a:off x="4715507" y="57551"/>
          <a:ext cx="4684580" cy="2599427"/>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l-GR" sz="1600" kern="1200" dirty="0"/>
            <a:t>«κατά πόσο η καλή επικοινωνία του εκπαιδευτικού και του μαθητή μπορεί να κάνει τα παιδιά να νιώσουν ασφάλεια και εμπιστοσύνη με τον δάσκαλό τους, ώστε μέσα στην τάξη να είναι πιο ενεργά αλλά και να μοιράζονται μαζί του τα προβλήματα που αντιμετωπίζουν […] σαν σύμβουλος και φίλος, παρά σαν παντογνώστης».(φοιτήτρια)</a:t>
          </a:r>
        </a:p>
      </dsp:txBody>
      <dsp:txXfrm>
        <a:off x="4715507" y="57551"/>
        <a:ext cx="4684580" cy="1949570"/>
      </dsp:txXfrm>
    </dsp:sp>
    <dsp:sp modelId="{C34A579B-BAD4-41B1-BBC0-B2D411D1F160}">
      <dsp:nvSpPr>
        <dsp:cNvPr id="0" name=""/>
        <dsp:cNvSpPr/>
      </dsp:nvSpPr>
      <dsp:spPr>
        <a:xfrm rot="10800000">
          <a:off x="0" y="2599427"/>
          <a:ext cx="4700044" cy="2599427"/>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endParaRPr lang="el-GR" sz="1600" kern="1200" dirty="0"/>
        </a:p>
      </dsp:txBody>
      <dsp:txXfrm rot="10800000">
        <a:off x="0" y="3249283"/>
        <a:ext cx="4700044" cy="1949570"/>
      </dsp:txXfrm>
    </dsp:sp>
    <dsp:sp modelId="{64A37B7A-EC2C-4B51-B0DB-06858B035E7B}">
      <dsp:nvSpPr>
        <dsp:cNvPr id="0" name=""/>
        <dsp:cNvSpPr/>
      </dsp:nvSpPr>
      <dsp:spPr>
        <a:xfrm rot="5400000">
          <a:off x="5750352" y="1540436"/>
          <a:ext cx="2599427" cy="4700044"/>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endParaRPr lang="el-GR" sz="1400" kern="1200" dirty="0"/>
        </a:p>
      </dsp:txBody>
      <dsp:txXfrm rot="-5400000">
        <a:off x="4700043" y="3240601"/>
        <a:ext cx="4700044" cy="1949570"/>
      </dsp:txXfrm>
    </dsp:sp>
    <dsp:sp modelId="{E546F9C2-9A07-464F-B246-4ED69928AC9D}">
      <dsp:nvSpPr>
        <dsp:cNvPr id="0" name=""/>
        <dsp:cNvSpPr/>
      </dsp:nvSpPr>
      <dsp:spPr>
        <a:xfrm>
          <a:off x="2185793" y="2280327"/>
          <a:ext cx="4602395" cy="2434844"/>
        </a:xfrm>
        <a:prstGeom prst="roundRect">
          <a:avLst/>
        </a:prstGeom>
        <a:solidFill>
          <a:schemeClr val="accent1">
            <a:tint val="6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dirty="0"/>
            <a:t>Ανάπτυξη φιλομάθειας, πειραματισμού, κριτικού στοχασμού, ενεργητικής συμμετοχής, αλληλοσεβασμού και καλλιέργεια εμπιστοσύνης. Ευθύνη του εκπαιδευτικού στη διαμόρφωση μιας πολιτειακής ταυτότητας των μαθητών</a:t>
          </a:r>
        </a:p>
      </dsp:txBody>
      <dsp:txXfrm>
        <a:off x="2304652" y="2399186"/>
        <a:ext cx="4364677" cy="219712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F7B2F0-C2B0-4473-BC39-8CDC28370018}">
      <dsp:nvSpPr>
        <dsp:cNvPr id="0" name=""/>
        <dsp:cNvSpPr/>
      </dsp:nvSpPr>
      <dsp:spPr>
        <a:xfrm rot="16200000">
          <a:off x="1007290" y="-1007290"/>
          <a:ext cx="2815388" cy="4829969"/>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l-GR" sz="1600" kern="1200" dirty="0"/>
            <a:t>«Θα ήθελα να είμαι ενεργή και δραστήρια δασκάλα, να ενημερώνομαι συνέχεια ,να δοκιμάζω συνέχεια καινούριες μεθόδους και πράγματα, να καλλιεργώ στα παιδιά βιωματικές εμπειρίες»</a:t>
          </a:r>
        </a:p>
      </dsp:txBody>
      <dsp:txXfrm rot="5400000">
        <a:off x="-1" y="1"/>
        <a:ext cx="4829969" cy="2111541"/>
      </dsp:txXfrm>
    </dsp:sp>
    <dsp:sp modelId="{1D5A80FB-9344-4ACA-B558-DD40E18AE899}">
      <dsp:nvSpPr>
        <dsp:cNvPr id="0" name=""/>
        <dsp:cNvSpPr/>
      </dsp:nvSpPr>
      <dsp:spPr>
        <a:xfrm>
          <a:off x="4829969" y="0"/>
          <a:ext cx="4829969" cy="2815388"/>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endParaRPr lang="el-GR" sz="1700" kern="1200"/>
        </a:p>
      </dsp:txBody>
      <dsp:txXfrm>
        <a:off x="4829969" y="0"/>
        <a:ext cx="4829969" cy="2111541"/>
      </dsp:txXfrm>
    </dsp:sp>
    <dsp:sp modelId="{E55F5F4B-6084-4D60-94A6-196805883273}">
      <dsp:nvSpPr>
        <dsp:cNvPr id="0" name=""/>
        <dsp:cNvSpPr/>
      </dsp:nvSpPr>
      <dsp:spPr>
        <a:xfrm rot="10800000">
          <a:off x="8887" y="2799171"/>
          <a:ext cx="4829969" cy="2815388"/>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l-GR" sz="1700" kern="1200" dirty="0"/>
            <a:t>«Επιπλέον προσπάθησα να προσαρμόσω την  διαδικασία μου στις ικανότητες τα ενδιαφέροντα και τις ιδιαίτερες κλίσεις των μαθητών. Είδα πόσο σημαντικός είναι ο ρόλος του δασκάλου καθώς συμβάλλει στην διαμόρφωση πολύπλευρων προσωπικοτήτων» (φοιτήτρια)</a:t>
          </a:r>
        </a:p>
      </dsp:txBody>
      <dsp:txXfrm rot="10800000">
        <a:off x="8887" y="3503018"/>
        <a:ext cx="4829969" cy="2111541"/>
      </dsp:txXfrm>
    </dsp:sp>
    <dsp:sp modelId="{0F55E8B8-2028-43D0-ACB7-8D13BB4FB082}">
      <dsp:nvSpPr>
        <dsp:cNvPr id="0" name=""/>
        <dsp:cNvSpPr/>
      </dsp:nvSpPr>
      <dsp:spPr>
        <a:xfrm rot="5400000">
          <a:off x="5837259" y="1808098"/>
          <a:ext cx="2815388" cy="4829969"/>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endParaRPr lang="el-GR" sz="1700" kern="1200"/>
        </a:p>
      </dsp:txBody>
      <dsp:txXfrm rot="-5400000">
        <a:off x="4829968" y="3519235"/>
        <a:ext cx="4829969" cy="2111541"/>
      </dsp:txXfrm>
    </dsp:sp>
    <dsp:sp modelId="{1157B28F-289B-4C52-AFC1-B777749C41FA}">
      <dsp:nvSpPr>
        <dsp:cNvPr id="0" name=""/>
        <dsp:cNvSpPr/>
      </dsp:nvSpPr>
      <dsp:spPr>
        <a:xfrm>
          <a:off x="5408652" y="0"/>
          <a:ext cx="3944065" cy="5630776"/>
        </a:xfrm>
        <a:prstGeom prst="roundRect">
          <a:avLst/>
        </a:prstGeom>
        <a:solidFill>
          <a:schemeClr val="accent1">
            <a:tint val="6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dirty="0"/>
            <a:t>Ο εκπαιδευτικός :δραστήριος και ενεργός με βιωματικές και καινοτόμες δράσεις, </a:t>
          </a:r>
          <a:r>
            <a:rPr lang="el-GR" sz="1800" kern="1200" dirty="0" err="1"/>
            <a:t>μαθητοκεντρική</a:t>
          </a:r>
          <a:r>
            <a:rPr lang="el-GR" sz="1800" kern="1200" dirty="0"/>
            <a:t> διδασκαλία διαμόρφωση πολύπλευρων προσωπικοτήτων. Εκφράζονται είτε με τη χρήση μελλοντικών χρόνων και υποθετικών εκφορών είτε με φράσεις χαμηλής γενικά </a:t>
          </a:r>
          <a:r>
            <a:rPr lang="el-GR" sz="1800" kern="1200" dirty="0" err="1"/>
            <a:t>τροπικότητας</a:t>
          </a:r>
          <a:r>
            <a:rPr lang="el-GR" sz="1800" kern="1200" dirty="0"/>
            <a:t> (θα ήθελα, επιδίωξή μου ήταν, προσπάθησα να)  υποδηλώνοντας μεν μια αβεβαιότητα των εκφορών τους εκφράζοντας δε και μια στοχαστική οπτική.</a:t>
          </a:r>
        </a:p>
      </dsp:txBody>
      <dsp:txXfrm>
        <a:off x="5601185" y="192533"/>
        <a:ext cx="3558999" cy="524571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DAFEDE-BA63-4F95-92C0-AAF0C33FD917}">
      <dsp:nvSpPr>
        <dsp:cNvPr id="0" name=""/>
        <dsp:cNvSpPr/>
      </dsp:nvSpPr>
      <dsp:spPr>
        <a:xfrm rot="16200000">
          <a:off x="1013483" y="-998514"/>
          <a:ext cx="2767262" cy="4800349"/>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l-GR" sz="1800" kern="1200" dirty="0"/>
            <a:t>Η </a:t>
          </a:r>
          <a:r>
            <a:rPr lang="el-GR" sz="1800" kern="1200" dirty="0" err="1"/>
            <a:t>αυτοαξιολόγησή</a:t>
          </a:r>
          <a:r>
            <a:rPr lang="el-GR" sz="1800" kern="1200" dirty="0"/>
            <a:t> μου μου προσέδωσε ένα αίσθημα αυτοπεποίθησης και σιγουριάς και θεωρώ πως με βοήθησε να γίνω καλύτερη</a:t>
          </a:r>
        </a:p>
      </dsp:txBody>
      <dsp:txXfrm rot="5400000">
        <a:off x="-3061" y="18029"/>
        <a:ext cx="4800349" cy="2075447"/>
      </dsp:txXfrm>
    </dsp:sp>
    <dsp:sp modelId="{90CADD64-3098-4279-A465-2D52ED3F16AB}">
      <dsp:nvSpPr>
        <dsp:cNvPr id="0" name=""/>
        <dsp:cNvSpPr/>
      </dsp:nvSpPr>
      <dsp:spPr>
        <a:xfrm>
          <a:off x="4791168" y="18028"/>
          <a:ext cx="4812590" cy="2839377"/>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endParaRPr lang="el-GR" sz="1800" kern="1200" dirty="0"/>
        </a:p>
        <a:p>
          <a:pPr marL="0" lvl="0" indent="0" algn="ctr" defTabSz="800100">
            <a:lnSpc>
              <a:spcPct val="90000"/>
            </a:lnSpc>
            <a:spcBef>
              <a:spcPct val="0"/>
            </a:spcBef>
            <a:spcAft>
              <a:spcPct val="35000"/>
            </a:spcAft>
            <a:buNone/>
          </a:pPr>
          <a:r>
            <a:rPr lang="el-GR" sz="1800" kern="1200" dirty="0"/>
            <a:t>«Εκτίμησα τον ρόλο του δασκάλου, παρατήρησα τις αντιδράσεις των μαθητών στο νέο πρόσωπο, εκτίμησα και αξιολόγησα την προσπάθεια, τη συμμετοχή και την επίδοση του κάθε μαθητή, αναγνώρισα την ανάγκη των μαθητών για αντικατάσταση του δασκαλοκεντρικού μοντέλου διδασκαλίας»(φοιτητής).</a:t>
          </a:r>
        </a:p>
      </dsp:txBody>
      <dsp:txXfrm>
        <a:off x="4791168" y="18028"/>
        <a:ext cx="4812590" cy="2129533"/>
      </dsp:txXfrm>
    </dsp:sp>
    <dsp:sp modelId="{882B0862-427D-4C2C-B5F1-E14B20A77BD8}">
      <dsp:nvSpPr>
        <dsp:cNvPr id="0" name=""/>
        <dsp:cNvSpPr/>
      </dsp:nvSpPr>
      <dsp:spPr>
        <a:xfrm rot="10800000">
          <a:off x="-3060" y="2785291"/>
          <a:ext cx="4800349" cy="2767262"/>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endParaRPr lang="el-GR" sz="2000" kern="1200" dirty="0"/>
        </a:p>
      </dsp:txBody>
      <dsp:txXfrm rot="10800000">
        <a:off x="-3060" y="3477107"/>
        <a:ext cx="4800349" cy="2075447"/>
      </dsp:txXfrm>
    </dsp:sp>
    <dsp:sp modelId="{1E732CEB-9312-4C6C-83A3-7786E2F3CBDB}">
      <dsp:nvSpPr>
        <dsp:cNvPr id="0" name=""/>
        <dsp:cNvSpPr/>
      </dsp:nvSpPr>
      <dsp:spPr>
        <a:xfrm rot="5400000">
          <a:off x="5816892" y="1733244"/>
          <a:ext cx="2767262" cy="4800349"/>
        </a:xfrm>
        <a:prstGeom prst="round1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l-GR" sz="1600" kern="1200" dirty="0"/>
            <a:t>«Η </a:t>
          </a:r>
          <a:r>
            <a:rPr lang="el-GR" sz="1600" kern="1200" dirty="0" err="1"/>
            <a:t>αυτοαξιολόγηση</a:t>
          </a:r>
          <a:r>
            <a:rPr lang="el-GR" sz="1600" kern="1200" dirty="0"/>
            <a:t> που γινόταν στο τέλος της κάθε μέρας ήταν ιδιαίτερα σημαντική, καθώς έμπαινα στη διαδικασία </a:t>
          </a:r>
          <a:r>
            <a:rPr lang="el-GR" sz="1600" kern="1200" dirty="0" err="1"/>
            <a:t>αναστοχασμού</a:t>
          </a:r>
          <a:r>
            <a:rPr lang="el-GR" sz="1600" kern="1200" dirty="0"/>
            <a:t> τόσο για τα λάθη όσο και για τις καλές μου κινήσεις. Με βοήθησε στο να γίνομαι καλύτερη </a:t>
          </a:r>
        </a:p>
      </dsp:txBody>
      <dsp:txXfrm rot="-5400000">
        <a:off x="4800349" y="3441603"/>
        <a:ext cx="4800349" cy="2075447"/>
      </dsp:txXfrm>
    </dsp:sp>
    <dsp:sp modelId="{E21E1374-7465-4C8F-8993-3FEB83FA9D11}">
      <dsp:nvSpPr>
        <dsp:cNvPr id="0" name=""/>
        <dsp:cNvSpPr/>
      </dsp:nvSpPr>
      <dsp:spPr>
        <a:xfrm>
          <a:off x="216754" y="2923322"/>
          <a:ext cx="4035922" cy="2297907"/>
        </a:xfrm>
        <a:prstGeom prst="roundRect">
          <a:avLst/>
        </a:prstGeom>
        <a:solidFill>
          <a:schemeClr val="accent1">
            <a:tint val="6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dirty="0"/>
            <a:t>Βιωματική με χρήση </a:t>
          </a:r>
          <a:r>
            <a:rPr lang="el-GR" sz="1600" kern="1200" dirty="0" err="1"/>
            <a:t>α΄ενικού</a:t>
          </a:r>
          <a:r>
            <a:rPr lang="el-GR" sz="1600" kern="1200" dirty="0"/>
            <a:t> και με υψηλή </a:t>
          </a:r>
          <a:r>
            <a:rPr lang="el-GR" sz="1600" kern="1200" dirty="0" err="1"/>
            <a:t>τροπικότητα</a:t>
          </a:r>
          <a:r>
            <a:rPr lang="el-GR" sz="1600" kern="1200" dirty="0"/>
            <a:t> στις αξιολογικές εκφορές του λόγου</a:t>
          </a:r>
        </a:p>
      </dsp:txBody>
      <dsp:txXfrm>
        <a:off x="328929" y="3035497"/>
        <a:ext cx="3811572" cy="207355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4DCD76-6085-489D-846A-8CFFAA841DCC}">
      <dsp:nvSpPr>
        <dsp:cNvPr id="0" name=""/>
        <dsp:cNvSpPr/>
      </dsp:nvSpPr>
      <dsp:spPr>
        <a:xfrm rot="16200000">
          <a:off x="-68484" y="73317"/>
          <a:ext cx="4795838" cy="4649203"/>
        </a:xfrm>
        <a:prstGeom prst="flowChartManualOperati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ctr" anchorCtr="0">
          <a:noAutofit/>
        </a:bodyPr>
        <a:lstStyle/>
        <a:p>
          <a:pPr marL="0" lvl="0" indent="0" algn="ctr" defTabSz="889000">
            <a:lnSpc>
              <a:spcPct val="90000"/>
            </a:lnSpc>
            <a:spcBef>
              <a:spcPct val="0"/>
            </a:spcBef>
            <a:spcAft>
              <a:spcPct val="35000"/>
            </a:spcAft>
            <a:buNone/>
          </a:pPr>
          <a:r>
            <a:rPr lang="el-GR" sz="2000" kern="1200" dirty="0"/>
            <a:t>Οι περισσότεροι/</a:t>
          </a:r>
          <a:r>
            <a:rPr lang="el-GR" sz="2000" kern="1200" dirty="0" err="1"/>
            <a:t>ες</a:t>
          </a:r>
          <a:r>
            <a:rPr lang="el-GR" sz="2000" kern="1200" dirty="0"/>
            <a:t> φοιτητές/</a:t>
          </a:r>
          <a:r>
            <a:rPr lang="el-GR" sz="2000" kern="1200" dirty="0" err="1"/>
            <a:t>τριες</a:t>
          </a:r>
          <a:r>
            <a:rPr lang="el-GR" sz="2000" kern="1200" dirty="0"/>
            <a:t>  προτάσσουν στον λόγο τους την</a:t>
          </a:r>
          <a:r>
            <a:rPr lang="en-GB" sz="2000" kern="1200" dirty="0"/>
            <a:t> </a:t>
          </a:r>
          <a:r>
            <a:rPr lang="el-GR" sz="2000" kern="1200" dirty="0"/>
            <a:t>ταυτότητα του ειδικού της αγωγής και αναφέρονται δευτερευόντως στη διδασκαλία. Κυρίαρχη η διαμόρφωση  αξιών</a:t>
          </a:r>
        </a:p>
      </dsp:txBody>
      <dsp:txXfrm rot="5400000">
        <a:off x="4834" y="959167"/>
        <a:ext cx="4649203" cy="2877502"/>
      </dsp:txXfrm>
    </dsp:sp>
    <dsp:sp modelId="{85D9A6A0-4F7E-4C81-BFEA-D8B8BF17DCEA}">
      <dsp:nvSpPr>
        <dsp:cNvPr id="0" name=""/>
        <dsp:cNvSpPr/>
      </dsp:nvSpPr>
      <dsp:spPr>
        <a:xfrm rot="16200000">
          <a:off x="4929409" y="73317"/>
          <a:ext cx="4795838" cy="4649203"/>
        </a:xfrm>
        <a:prstGeom prst="flowChartManualOperati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ctr" anchorCtr="0">
          <a:noAutofit/>
        </a:bodyPr>
        <a:lstStyle/>
        <a:p>
          <a:pPr marL="0" lvl="0" indent="0" algn="ctr" defTabSz="889000">
            <a:lnSpc>
              <a:spcPct val="90000"/>
            </a:lnSpc>
            <a:spcBef>
              <a:spcPct val="0"/>
            </a:spcBef>
            <a:spcAft>
              <a:spcPct val="35000"/>
            </a:spcAft>
            <a:buNone/>
          </a:pPr>
          <a:r>
            <a:rPr lang="el-GR" sz="2000" kern="1200" dirty="0"/>
            <a:t>Εξίσου σημαντικές οι φωνές όσων κατασκευάζουν την ταυτότητα του </a:t>
          </a:r>
          <a:r>
            <a:rPr lang="el-GR" sz="2000" kern="1200" dirty="0" err="1"/>
            <a:t>αναστοχαζόμενου</a:t>
          </a:r>
          <a:r>
            <a:rPr lang="el-GR" sz="2000" kern="1200" dirty="0"/>
            <a:t>  </a:t>
          </a:r>
          <a:r>
            <a:rPr lang="el-GR" sz="2000" kern="1200" dirty="0" err="1"/>
            <a:t>εκπαιδευτικου</a:t>
          </a:r>
          <a:r>
            <a:rPr lang="el-GR" sz="2000" kern="1200" dirty="0"/>
            <a:t>. Αποποιούνται την αυθεντία του δασκάλου και προτάσσουν τη διαμόρφωση κριτικής σκέψης των μαθητών και μαθητριών με κοινωνικές δεξιότητες και ενεργή συμμετοχή.</a:t>
          </a:r>
        </a:p>
      </dsp:txBody>
      <dsp:txXfrm rot="5400000">
        <a:off x="5002727" y="959167"/>
        <a:ext cx="4649203" cy="287750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73B470-17C9-4D0B-A465-03F7AC748AEE}">
      <dsp:nvSpPr>
        <dsp:cNvPr id="0" name=""/>
        <dsp:cNvSpPr/>
      </dsp:nvSpPr>
      <dsp:spPr>
        <a:xfrm rot="16200000">
          <a:off x="-1251114" y="1252202"/>
          <a:ext cx="5334000" cy="2829594"/>
        </a:xfrm>
        <a:prstGeom prst="flowChartManualOperati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ctr" anchorCtr="0">
          <a:noAutofit/>
        </a:bodyPr>
        <a:lstStyle/>
        <a:p>
          <a:pPr marL="0" lvl="0" indent="0" algn="ctr" defTabSz="711200">
            <a:lnSpc>
              <a:spcPct val="90000"/>
            </a:lnSpc>
            <a:spcBef>
              <a:spcPct val="0"/>
            </a:spcBef>
            <a:spcAft>
              <a:spcPct val="35000"/>
            </a:spcAft>
            <a:buNone/>
          </a:pPr>
          <a:r>
            <a:rPr lang="el-GR" sz="1600" kern="1200" dirty="0"/>
            <a:t>Η πλειοψηφία δηλώνει εμφατικά ότι εκτιμά  θετικά τη διαδικασία του </a:t>
          </a:r>
          <a:r>
            <a:rPr lang="el-GR" sz="1600" kern="1200" dirty="0" err="1"/>
            <a:t>αναστοχασμού</a:t>
          </a:r>
          <a:r>
            <a:rPr lang="el-GR" sz="1600" kern="1200" dirty="0"/>
            <a:t> καθώς τοποθετείται στη θέση του </a:t>
          </a:r>
          <a:r>
            <a:rPr lang="el-GR" sz="1600" kern="1200" dirty="0" err="1"/>
            <a:t>αναστοχαζόμενου</a:t>
          </a:r>
          <a:r>
            <a:rPr lang="el-GR" sz="1600" kern="1200" dirty="0"/>
            <a:t> εκπαιδευτικού. Είναι πρόθυμοι/</a:t>
          </a:r>
          <a:r>
            <a:rPr lang="el-GR" sz="1600" kern="1200" dirty="0" err="1"/>
            <a:t>ες</a:t>
          </a:r>
          <a:r>
            <a:rPr lang="el-GR" sz="1600" kern="1200" dirty="0"/>
            <a:t> να δεχτούν ανατροφοδότηση και να αναπροσαρμόσουν τις διδακτικές τους πρακτικές με βάση τα εκάστοτε μαθησιακά περιβάλλοντα.</a:t>
          </a:r>
        </a:p>
      </dsp:txBody>
      <dsp:txXfrm rot="5400000">
        <a:off x="1089" y="1066799"/>
        <a:ext cx="2829594" cy="3200400"/>
      </dsp:txXfrm>
    </dsp:sp>
    <dsp:sp modelId="{6F9EC4ED-9389-462B-AEA3-6851D5485D43}">
      <dsp:nvSpPr>
        <dsp:cNvPr id="0" name=""/>
        <dsp:cNvSpPr/>
      </dsp:nvSpPr>
      <dsp:spPr>
        <a:xfrm rot="16200000">
          <a:off x="1792554" y="1252202"/>
          <a:ext cx="5334000" cy="2829594"/>
        </a:xfrm>
        <a:prstGeom prst="flowChartManualOperati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0" tIns="0" rIns="118256" bIns="0" numCol="1" spcCol="1270" anchor="ctr" anchorCtr="0">
          <a:noAutofit/>
        </a:bodyPr>
        <a:lstStyle/>
        <a:p>
          <a:pPr marL="0" lvl="0" indent="0" algn="ctr" defTabSz="844550">
            <a:lnSpc>
              <a:spcPct val="90000"/>
            </a:lnSpc>
            <a:spcBef>
              <a:spcPct val="0"/>
            </a:spcBef>
            <a:spcAft>
              <a:spcPct val="35000"/>
            </a:spcAft>
            <a:buNone/>
          </a:pPr>
          <a:r>
            <a:rPr lang="el-GR" sz="1900" kern="1200" dirty="0"/>
            <a:t>Κατανοούν τη «διπλή αποστολή» του σχολείου, τη γνωστική και ηθική ανάπτυξη, (συχνά με υπερβολική πρόταξη της δεύτερης) και επισημαίνουν τον ρόλο του </a:t>
          </a:r>
          <a:r>
            <a:rPr lang="el-GR" sz="1900" kern="1200" dirty="0" err="1"/>
            <a:t>αναστοχασμού</a:t>
          </a:r>
          <a:r>
            <a:rPr lang="el-GR" sz="1900" kern="1200" dirty="0"/>
            <a:t> στην επαγγελματική τους βελτίωση. </a:t>
          </a:r>
        </a:p>
      </dsp:txBody>
      <dsp:txXfrm rot="5400000">
        <a:off x="3044757" y="1066799"/>
        <a:ext cx="2829594" cy="3200400"/>
      </dsp:txXfrm>
    </dsp:sp>
    <dsp:sp modelId="{9B6E984C-9D9D-4D5B-BB66-0339584F2AAF}">
      <dsp:nvSpPr>
        <dsp:cNvPr id="0" name=""/>
        <dsp:cNvSpPr/>
      </dsp:nvSpPr>
      <dsp:spPr>
        <a:xfrm rot="16200000">
          <a:off x="4833602" y="1252202"/>
          <a:ext cx="5334000" cy="2829594"/>
        </a:xfrm>
        <a:prstGeom prst="flowChartManualOperati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marL="0" lvl="0" indent="0" algn="ctr" defTabSz="800100">
            <a:lnSpc>
              <a:spcPct val="90000"/>
            </a:lnSpc>
            <a:spcBef>
              <a:spcPct val="0"/>
            </a:spcBef>
            <a:spcAft>
              <a:spcPct val="35000"/>
            </a:spcAft>
            <a:buNone/>
          </a:pPr>
          <a:r>
            <a:rPr lang="el-GR" sz="1800" kern="1200" dirty="0"/>
            <a:t>Φαίνεται, να αναγνωρίζουν τις ηθικές προκλήσεις που καλούνται να αντιμετωπίσουν ως εκπαιδευτικοί </a:t>
          </a:r>
          <a:r>
            <a:rPr lang="el-GR" sz="1800" kern="1200" dirty="0" err="1"/>
            <a:t>αναστοχαζόμενοι</a:t>
          </a:r>
          <a:r>
            <a:rPr lang="el-GR" sz="1800" kern="1200" dirty="0"/>
            <a:t> το δικό τους επίπεδο ηθικής επίγνωσης</a:t>
          </a:r>
        </a:p>
      </dsp:txBody>
      <dsp:txXfrm rot="5400000">
        <a:off x="6085805" y="1066799"/>
        <a:ext cx="2829594" cy="32004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E5939C-A219-4856-A4FE-568BC7B23901}">
      <dsp:nvSpPr>
        <dsp:cNvPr id="0" name=""/>
        <dsp:cNvSpPr/>
      </dsp:nvSpPr>
      <dsp:spPr>
        <a:xfrm>
          <a:off x="3571383" y="0"/>
          <a:ext cx="5344016" cy="1758036"/>
        </a:xfrm>
        <a:prstGeom prst="rightArrow">
          <a:avLst>
            <a:gd name="adj1" fmla="val 75000"/>
            <a:gd name="adj2" fmla="val 50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el-GR" sz="2000" kern="1200" dirty="0"/>
            <a:t>Λόγος με ισχυρές </a:t>
          </a:r>
          <a:r>
            <a:rPr lang="el-GR" sz="2000" kern="1200" dirty="0" err="1"/>
            <a:t>τροπικότητες</a:t>
          </a:r>
          <a:endParaRPr lang="el-GR" sz="2000" kern="1200" dirty="0"/>
        </a:p>
        <a:p>
          <a:pPr marL="228600" lvl="1" indent="-228600" algn="l" defTabSz="889000">
            <a:lnSpc>
              <a:spcPct val="90000"/>
            </a:lnSpc>
            <a:spcBef>
              <a:spcPct val="0"/>
            </a:spcBef>
            <a:spcAft>
              <a:spcPct val="15000"/>
            </a:spcAft>
            <a:buChar char="•"/>
          </a:pPr>
          <a:r>
            <a:rPr lang="el-GR" sz="2000" kern="1200" dirty="0"/>
            <a:t>Πληθώρα ουσιαστικοποιήσεων</a:t>
          </a:r>
        </a:p>
        <a:p>
          <a:pPr marL="228600" lvl="1" indent="-228600" algn="l" defTabSz="889000">
            <a:lnSpc>
              <a:spcPct val="90000"/>
            </a:lnSpc>
            <a:spcBef>
              <a:spcPct val="0"/>
            </a:spcBef>
            <a:spcAft>
              <a:spcPct val="15000"/>
            </a:spcAft>
            <a:buChar char="•"/>
          </a:pPr>
          <a:r>
            <a:rPr lang="el-GR" sz="2000" kern="1200"/>
            <a:t>Χρήση πρώτου προσώπου</a:t>
          </a:r>
          <a:endParaRPr lang="el-GR" sz="2000" kern="1200" dirty="0"/>
        </a:p>
      </dsp:txBody>
      <dsp:txXfrm>
        <a:off x="3571383" y="219755"/>
        <a:ext cx="4684753" cy="1318527"/>
      </dsp:txXfrm>
    </dsp:sp>
    <dsp:sp modelId="{1221EE67-3F89-4D7E-8E8F-FDDF888E9520}">
      <dsp:nvSpPr>
        <dsp:cNvPr id="0" name=""/>
        <dsp:cNvSpPr/>
      </dsp:nvSpPr>
      <dsp:spPr>
        <a:xfrm>
          <a:off x="8040" y="317805"/>
          <a:ext cx="3562677" cy="120653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l-GR" sz="2400" kern="1200"/>
            <a:t>Ο</a:t>
          </a:r>
          <a:r>
            <a:rPr lang="el-GR" sz="2400" kern="1200" baseline="0"/>
            <a:t> εκπαιδευτικός ως ειδικός της αγωγής</a:t>
          </a:r>
          <a:endParaRPr lang="el-GR" sz="2400" kern="1200" dirty="0"/>
        </a:p>
      </dsp:txBody>
      <dsp:txXfrm>
        <a:off x="66938" y="376703"/>
        <a:ext cx="3444881" cy="1088735"/>
      </dsp:txXfrm>
    </dsp:sp>
    <dsp:sp modelId="{E35FB835-B123-4D4B-B29B-358C903539CD}">
      <dsp:nvSpPr>
        <dsp:cNvPr id="0" name=""/>
        <dsp:cNvSpPr/>
      </dsp:nvSpPr>
      <dsp:spPr>
        <a:xfrm>
          <a:off x="3567030" y="1879056"/>
          <a:ext cx="5344016" cy="1898826"/>
        </a:xfrm>
        <a:prstGeom prst="rightArrow">
          <a:avLst>
            <a:gd name="adj1" fmla="val 75000"/>
            <a:gd name="adj2" fmla="val 50000"/>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l-GR" sz="1800" kern="1200"/>
            <a:t>Λόγος με αδύναμες τροπικότητες</a:t>
          </a:r>
          <a:endParaRPr lang="el-GR" sz="1800" kern="1200" dirty="0"/>
        </a:p>
        <a:p>
          <a:pPr marL="171450" lvl="1" indent="-171450" algn="l" defTabSz="800100">
            <a:lnSpc>
              <a:spcPct val="90000"/>
            </a:lnSpc>
            <a:spcBef>
              <a:spcPct val="0"/>
            </a:spcBef>
            <a:spcAft>
              <a:spcPct val="15000"/>
            </a:spcAft>
            <a:buChar char="•"/>
          </a:pPr>
          <a:r>
            <a:rPr lang="el-GR" sz="1800" kern="1200"/>
            <a:t>Πληθώρα ουσιαστικοποιήσεων</a:t>
          </a:r>
          <a:endParaRPr lang="el-GR" sz="1800" kern="1200" dirty="0"/>
        </a:p>
        <a:p>
          <a:pPr marL="171450" lvl="1" indent="-171450" algn="l" defTabSz="800100">
            <a:lnSpc>
              <a:spcPct val="90000"/>
            </a:lnSpc>
            <a:spcBef>
              <a:spcPct val="0"/>
            </a:spcBef>
            <a:spcAft>
              <a:spcPct val="15000"/>
            </a:spcAft>
            <a:buChar char="•"/>
          </a:pPr>
          <a:r>
            <a:rPr lang="el-GR" sz="1800" kern="1200" dirty="0"/>
            <a:t>Χρήση τρίτου προσώπου</a:t>
          </a:r>
        </a:p>
        <a:p>
          <a:pPr marL="171450" lvl="1" indent="-171450" algn="l" defTabSz="800100">
            <a:lnSpc>
              <a:spcPct val="90000"/>
            </a:lnSpc>
            <a:spcBef>
              <a:spcPct val="0"/>
            </a:spcBef>
            <a:spcAft>
              <a:spcPct val="15000"/>
            </a:spcAft>
            <a:buChar char="•"/>
          </a:pPr>
          <a:r>
            <a:rPr lang="el-GR" sz="1800" kern="1200" dirty="0"/>
            <a:t>Είναι εμφανής η επίδραση του ακαδημαϊκού πλαισίου στην κατασκευή του λόγου για τον </a:t>
          </a:r>
          <a:r>
            <a:rPr lang="el-GR" sz="1800" kern="1200" dirty="0" err="1"/>
            <a:t>αναστοχασμό</a:t>
          </a:r>
          <a:endParaRPr lang="el-GR" sz="1800" kern="1200" dirty="0"/>
        </a:p>
        <a:p>
          <a:pPr marL="228600" lvl="1" indent="-228600" algn="l" defTabSz="1066800">
            <a:lnSpc>
              <a:spcPct val="90000"/>
            </a:lnSpc>
            <a:spcBef>
              <a:spcPct val="0"/>
            </a:spcBef>
            <a:spcAft>
              <a:spcPct val="15000"/>
            </a:spcAft>
            <a:buChar char="•"/>
          </a:pPr>
          <a:endParaRPr lang="el-GR" sz="2400" kern="1200" dirty="0"/>
        </a:p>
      </dsp:txBody>
      <dsp:txXfrm>
        <a:off x="3567030" y="2116409"/>
        <a:ext cx="4631956" cy="1424120"/>
      </dsp:txXfrm>
    </dsp:sp>
    <dsp:sp modelId="{3E9A2E25-4BF3-40F8-A449-B68BC0F0427F}">
      <dsp:nvSpPr>
        <dsp:cNvPr id="0" name=""/>
        <dsp:cNvSpPr/>
      </dsp:nvSpPr>
      <dsp:spPr>
        <a:xfrm>
          <a:off x="4353" y="2225204"/>
          <a:ext cx="3562677" cy="120653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l-GR" sz="2400" kern="1200"/>
            <a:t>Ο αναστοχαζόμενος εκπαιδευτικός</a:t>
          </a:r>
          <a:endParaRPr lang="el-GR" sz="2400" kern="1200" dirty="0"/>
        </a:p>
      </dsp:txBody>
      <dsp:txXfrm>
        <a:off x="63251" y="2284102"/>
        <a:ext cx="3444881" cy="108873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6.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028BD4-001E-4252-9E65-B6BDCFDD7BE0}" type="datetimeFigureOut">
              <a:rPr lang="el-GR" smtClean="0"/>
              <a:t>3/10/2019</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11AD3E-2CAB-4585-A9A1-06AEBF0BFA90}" type="slidenum">
              <a:rPr lang="el-GR" smtClean="0"/>
              <a:t>‹#›</a:t>
            </a:fld>
            <a:endParaRPr lang="el-GR"/>
          </a:p>
        </p:txBody>
      </p:sp>
    </p:spTree>
    <p:extLst>
      <p:ext uri="{BB962C8B-B14F-4D97-AF65-F5344CB8AC3E}">
        <p14:creationId xmlns:p14="http://schemas.microsoft.com/office/powerpoint/2010/main" val="818821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«Είναι εμφανής η επίδραση του ακαδημαϊκού πλαισίου στην κατασκευή του λόγου για τον </a:t>
            </a:r>
            <a:r>
              <a:rPr lang="el-GR" dirty="0" err="1"/>
              <a:t>αναστοχασμό</a:t>
            </a:r>
            <a:r>
              <a:rPr lang="el-GR" dirty="0"/>
              <a:t>»΄: Λόγω των περιεχομένων των αντίστοιχων πανεπιστημιακών μαθημάτων της παιδαγωγικής και της  διδακτικής, σημαντική διάσταση των οποίων αποτελεί η διαμόρφωση </a:t>
            </a:r>
            <a:r>
              <a:rPr lang="el-GR" dirty="0" err="1"/>
              <a:t>αναστοχαζόμενων</a:t>
            </a:r>
            <a:r>
              <a:rPr lang="el-GR" dirty="0"/>
              <a:t> εκπαιδευτικών.</a:t>
            </a:r>
          </a:p>
        </p:txBody>
      </p:sp>
      <p:sp>
        <p:nvSpPr>
          <p:cNvPr id="4" name="Θέση αριθμού διαφάνειας 3"/>
          <p:cNvSpPr>
            <a:spLocks noGrp="1"/>
          </p:cNvSpPr>
          <p:nvPr>
            <p:ph type="sldNum" sz="quarter" idx="5"/>
          </p:nvPr>
        </p:nvSpPr>
        <p:spPr/>
        <p:txBody>
          <a:bodyPr/>
          <a:lstStyle/>
          <a:p>
            <a:fld id="{8711AD3E-2CAB-4585-A9A1-06AEBF0BFA90}" type="slidenum">
              <a:rPr lang="el-GR" smtClean="0"/>
              <a:t>26</a:t>
            </a:fld>
            <a:endParaRPr lang="el-GR"/>
          </a:p>
        </p:txBody>
      </p:sp>
    </p:spTree>
    <p:extLst>
      <p:ext uri="{BB962C8B-B14F-4D97-AF65-F5344CB8AC3E}">
        <p14:creationId xmlns:p14="http://schemas.microsoft.com/office/powerpoint/2010/main" val="814709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9017C9EA-F3D0-41C0-8842-223A9D9B76C2}" type="datetimeFigureOut">
              <a:rPr lang="el-GR" smtClean="0"/>
              <a:pPr/>
              <a:t>3/10/2019</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4267C39-636F-4043-BE37-C312BFF87EEA}" type="slidenum">
              <a:rPr lang="el-GR" smtClean="0"/>
              <a:pPr/>
              <a:t>‹#›</a:t>
            </a:fld>
            <a:endParaRPr lang="el-GR"/>
          </a:p>
        </p:txBody>
      </p:sp>
    </p:spTree>
    <p:extLst>
      <p:ext uri="{BB962C8B-B14F-4D97-AF65-F5344CB8AC3E}">
        <p14:creationId xmlns:p14="http://schemas.microsoft.com/office/powerpoint/2010/main" val="1594747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9017C9EA-F3D0-41C0-8842-223A9D9B76C2}" type="datetimeFigureOut">
              <a:rPr lang="el-GR" smtClean="0"/>
              <a:pPr/>
              <a:t>3/10/2019</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4267C39-636F-4043-BE37-C312BFF87EEA}" type="slidenum">
              <a:rPr lang="el-GR" smtClean="0"/>
              <a:pPr/>
              <a:t>‹#›</a:t>
            </a:fld>
            <a:endParaRPr lang="el-GR"/>
          </a:p>
        </p:txBody>
      </p:sp>
    </p:spTree>
    <p:extLst>
      <p:ext uri="{BB962C8B-B14F-4D97-AF65-F5344CB8AC3E}">
        <p14:creationId xmlns:p14="http://schemas.microsoft.com/office/powerpoint/2010/main" val="2456606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9017C9EA-F3D0-41C0-8842-223A9D9B76C2}" type="datetimeFigureOut">
              <a:rPr lang="el-GR" smtClean="0"/>
              <a:pPr/>
              <a:t>3/10/2019</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4267C39-636F-4043-BE37-C312BFF87EEA}" type="slidenum">
              <a:rPr lang="el-GR" smtClean="0"/>
              <a:pPr/>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414596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9017C9EA-F3D0-41C0-8842-223A9D9B76C2}" type="datetimeFigureOut">
              <a:rPr lang="el-GR" smtClean="0"/>
              <a:pPr/>
              <a:t>3/10/2019</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4267C39-636F-4043-BE37-C312BFF87EEA}" type="slidenum">
              <a:rPr lang="el-GR" smtClean="0"/>
              <a:pPr/>
              <a:t>‹#›</a:t>
            </a:fld>
            <a:endParaRPr lang="el-GR"/>
          </a:p>
        </p:txBody>
      </p:sp>
    </p:spTree>
    <p:extLst>
      <p:ext uri="{BB962C8B-B14F-4D97-AF65-F5344CB8AC3E}">
        <p14:creationId xmlns:p14="http://schemas.microsoft.com/office/powerpoint/2010/main" val="17911332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9017C9EA-F3D0-41C0-8842-223A9D9B76C2}" type="datetimeFigureOut">
              <a:rPr lang="el-GR" smtClean="0"/>
              <a:pPr/>
              <a:t>3/10/2019</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4267C39-636F-4043-BE37-C312BFF87EEA}" type="slidenum">
              <a:rPr lang="el-GR" smtClean="0"/>
              <a:pPr/>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618590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9017C9EA-F3D0-41C0-8842-223A9D9B76C2}" type="datetimeFigureOut">
              <a:rPr lang="el-GR" smtClean="0"/>
              <a:pPr/>
              <a:t>3/10/2019</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4267C39-636F-4043-BE37-C312BFF87EEA}" type="slidenum">
              <a:rPr lang="el-GR" smtClean="0"/>
              <a:pPr/>
              <a:t>‹#›</a:t>
            </a:fld>
            <a:endParaRPr lang="el-GR"/>
          </a:p>
        </p:txBody>
      </p:sp>
    </p:spTree>
    <p:extLst>
      <p:ext uri="{BB962C8B-B14F-4D97-AF65-F5344CB8AC3E}">
        <p14:creationId xmlns:p14="http://schemas.microsoft.com/office/powerpoint/2010/main" val="27406006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017C9EA-F3D0-41C0-8842-223A9D9B76C2}" type="datetimeFigureOut">
              <a:rPr lang="el-GR" smtClean="0"/>
              <a:pPr/>
              <a:t>3/10/2019</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4267C39-636F-4043-BE37-C312BFF87EEA}" type="slidenum">
              <a:rPr lang="el-GR" smtClean="0"/>
              <a:pPr/>
              <a:t>‹#›</a:t>
            </a:fld>
            <a:endParaRPr lang="el-GR"/>
          </a:p>
        </p:txBody>
      </p:sp>
    </p:spTree>
    <p:extLst>
      <p:ext uri="{BB962C8B-B14F-4D97-AF65-F5344CB8AC3E}">
        <p14:creationId xmlns:p14="http://schemas.microsoft.com/office/powerpoint/2010/main" val="34166086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017C9EA-F3D0-41C0-8842-223A9D9B76C2}" type="datetimeFigureOut">
              <a:rPr lang="el-GR" smtClean="0"/>
              <a:pPr/>
              <a:t>3/10/2019</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4267C39-636F-4043-BE37-C312BFF87EEA}" type="slidenum">
              <a:rPr lang="el-GR" smtClean="0"/>
              <a:pPr/>
              <a:t>‹#›</a:t>
            </a:fld>
            <a:endParaRPr lang="el-GR"/>
          </a:p>
        </p:txBody>
      </p:sp>
    </p:spTree>
    <p:extLst>
      <p:ext uri="{BB962C8B-B14F-4D97-AF65-F5344CB8AC3E}">
        <p14:creationId xmlns:p14="http://schemas.microsoft.com/office/powerpoint/2010/main" val="1278322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9017C9EA-F3D0-41C0-8842-223A9D9B76C2}" type="datetimeFigureOut">
              <a:rPr lang="el-GR" smtClean="0"/>
              <a:pPr/>
              <a:t>3/10/2019</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4267C39-636F-4043-BE37-C312BFF87EEA}" type="slidenum">
              <a:rPr lang="el-GR" smtClean="0"/>
              <a:pPr/>
              <a:t>‹#›</a:t>
            </a:fld>
            <a:endParaRPr lang="el-GR"/>
          </a:p>
        </p:txBody>
      </p:sp>
    </p:spTree>
    <p:extLst>
      <p:ext uri="{BB962C8B-B14F-4D97-AF65-F5344CB8AC3E}">
        <p14:creationId xmlns:p14="http://schemas.microsoft.com/office/powerpoint/2010/main" val="578534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9017C9EA-F3D0-41C0-8842-223A9D9B76C2}" type="datetimeFigureOut">
              <a:rPr lang="el-GR" smtClean="0"/>
              <a:pPr/>
              <a:t>3/10/2019</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4267C39-636F-4043-BE37-C312BFF87EEA}" type="slidenum">
              <a:rPr lang="el-GR" smtClean="0"/>
              <a:pPr/>
              <a:t>‹#›</a:t>
            </a:fld>
            <a:endParaRPr lang="el-GR"/>
          </a:p>
        </p:txBody>
      </p:sp>
    </p:spTree>
    <p:extLst>
      <p:ext uri="{BB962C8B-B14F-4D97-AF65-F5344CB8AC3E}">
        <p14:creationId xmlns:p14="http://schemas.microsoft.com/office/powerpoint/2010/main" val="1554075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017C9EA-F3D0-41C0-8842-223A9D9B76C2}" type="datetimeFigureOut">
              <a:rPr lang="el-GR" smtClean="0"/>
              <a:pPr/>
              <a:t>3/10/2019</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4267C39-636F-4043-BE37-C312BFF87EEA}" type="slidenum">
              <a:rPr lang="el-GR" smtClean="0"/>
              <a:pPr/>
              <a:t>‹#›</a:t>
            </a:fld>
            <a:endParaRPr lang="el-GR"/>
          </a:p>
        </p:txBody>
      </p:sp>
    </p:spTree>
    <p:extLst>
      <p:ext uri="{BB962C8B-B14F-4D97-AF65-F5344CB8AC3E}">
        <p14:creationId xmlns:p14="http://schemas.microsoft.com/office/powerpoint/2010/main" val="2741628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9017C9EA-F3D0-41C0-8842-223A9D9B76C2}" type="datetimeFigureOut">
              <a:rPr lang="el-GR" smtClean="0"/>
              <a:pPr/>
              <a:t>3/10/2019</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4267C39-636F-4043-BE37-C312BFF87EEA}" type="slidenum">
              <a:rPr lang="el-GR" smtClean="0"/>
              <a:pPr/>
              <a:t>‹#›</a:t>
            </a:fld>
            <a:endParaRPr lang="el-GR"/>
          </a:p>
        </p:txBody>
      </p:sp>
    </p:spTree>
    <p:extLst>
      <p:ext uri="{BB962C8B-B14F-4D97-AF65-F5344CB8AC3E}">
        <p14:creationId xmlns:p14="http://schemas.microsoft.com/office/powerpoint/2010/main" val="386539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9017C9EA-F3D0-41C0-8842-223A9D9B76C2}" type="datetimeFigureOut">
              <a:rPr lang="el-GR" smtClean="0"/>
              <a:pPr/>
              <a:t>3/10/2019</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4267C39-636F-4043-BE37-C312BFF87EEA}" type="slidenum">
              <a:rPr lang="el-GR" smtClean="0"/>
              <a:pPr/>
              <a:t>‹#›</a:t>
            </a:fld>
            <a:endParaRPr lang="el-GR"/>
          </a:p>
        </p:txBody>
      </p:sp>
    </p:spTree>
    <p:extLst>
      <p:ext uri="{BB962C8B-B14F-4D97-AF65-F5344CB8AC3E}">
        <p14:creationId xmlns:p14="http://schemas.microsoft.com/office/powerpoint/2010/main" val="413306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17C9EA-F3D0-41C0-8842-223A9D9B76C2}" type="datetimeFigureOut">
              <a:rPr lang="el-GR" smtClean="0"/>
              <a:pPr/>
              <a:t>3/10/2019</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4267C39-636F-4043-BE37-C312BFF87EEA}" type="slidenum">
              <a:rPr lang="el-GR" smtClean="0"/>
              <a:pPr/>
              <a:t>‹#›</a:t>
            </a:fld>
            <a:endParaRPr lang="el-GR"/>
          </a:p>
        </p:txBody>
      </p:sp>
    </p:spTree>
    <p:extLst>
      <p:ext uri="{BB962C8B-B14F-4D97-AF65-F5344CB8AC3E}">
        <p14:creationId xmlns:p14="http://schemas.microsoft.com/office/powerpoint/2010/main" val="2545805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9017C9EA-F3D0-41C0-8842-223A9D9B76C2}" type="datetimeFigureOut">
              <a:rPr lang="el-GR" smtClean="0"/>
              <a:pPr/>
              <a:t>3/10/2019</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4267C39-636F-4043-BE37-C312BFF87EEA}" type="slidenum">
              <a:rPr lang="el-GR" smtClean="0"/>
              <a:pPr/>
              <a:t>‹#›</a:t>
            </a:fld>
            <a:endParaRPr lang="el-GR"/>
          </a:p>
        </p:txBody>
      </p:sp>
    </p:spTree>
    <p:extLst>
      <p:ext uri="{BB962C8B-B14F-4D97-AF65-F5344CB8AC3E}">
        <p14:creationId xmlns:p14="http://schemas.microsoft.com/office/powerpoint/2010/main" val="4186707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9017C9EA-F3D0-41C0-8842-223A9D9B76C2}" type="datetimeFigureOut">
              <a:rPr lang="el-GR" smtClean="0"/>
              <a:pPr/>
              <a:t>3/10/2019</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4267C39-636F-4043-BE37-C312BFF87EEA}" type="slidenum">
              <a:rPr lang="el-GR" smtClean="0"/>
              <a:pPr/>
              <a:t>‹#›</a:t>
            </a:fld>
            <a:endParaRPr lang="el-GR"/>
          </a:p>
        </p:txBody>
      </p:sp>
    </p:spTree>
    <p:extLst>
      <p:ext uri="{BB962C8B-B14F-4D97-AF65-F5344CB8AC3E}">
        <p14:creationId xmlns:p14="http://schemas.microsoft.com/office/powerpoint/2010/main" val="3444707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017C9EA-F3D0-41C0-8842-223A9D9B76C2}" type="datetimeFigureOut">
              <a:rPr lang="el-GR" smtClean="0"/>
              <a:pPr/>
              <a:t>3/10/2019</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4267C39-636F-4043-BE37-C312BFF87EEA}" type="slidenum">
              <a:rPr lang="el-GR" smtClean="0"/>
              <a:pPr/>
              <a:t>‹#›</a:t>
            </a:fld>
            <a:endParaRPr lang="el-GR"/>
          </a:p>
        </p:txBody>
      </p:sp>
    </p:spTree>
    <p:extLst>
      <p:ext uri="{BB962C8B-B14F-4D97-AF65-F5344CB8AC3E}">
        <p14:creationId xmlns:p14="http://schemas.microsoft.com/office/powerpoint/2010/main" val="10546321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85" name="Group 44">
            <a:extLst>
              <a:ext uri="{FF2B5EF4-FFF2-40B4-BE49-F238E27FC236}">
                <a16:creationId xmlns:a16="http://schemas.microsoft.com/office/drawing/2014/main" id="{259C671B-1B22-4141-A9C0-2E7941FDA7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46" name="Freeform 11">
              <a:extLst>
                <a:ext uri="{FF2B5EF4-FFF2-40B4-BE49-F238E27FC236}">
                  <a16:creationId xmlns:a16="http://schemas.microsoft.com/office/drawing/2014/main" id="{7B2F5A4B-FA0F-4625-82F7-1D3F11281B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47" name="Freeform 12">
              <a:extLst>
                <a:ext uri="{FF2B5EF4-FFF2-40B4-BE49-F238E27FC236}">
                  <a16:creationId xmlns:a16="http://schemas.microsoft.com/office/drawing/2014/main" id="{9ACB0BAE-722F-4C91-8C2A-44EF768E83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48" name="Freeform 13">
              <a:extLst>
                <a:ext uri="{FF2B5EF4-FFF2-40B4-BE49-F238E27FC236}">
                  <a16:creationId xmlns:a16="http://schemas.microsoft.com/office/drawing/2014/main" id="{C3AC4D9F-59AC-421A-9FF3-C936CEC439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9" name="Freeform 14">
              <a:extLst>
                <a:ext uri="{FF2B5EF4-FFF2-40B4-BE49-F238E27FC236}">
                  <a16:creationId xmlns:a16="http://schemas.microsoft.com/office/drawing/2014/main" id="{797BCE03-677D-4D65-A4D1-1FD721DD5D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50" name="Freeform 15">
              <a:extLst>
                <a:ext uri="{FF2B5EF4-FFF2-40B4-BE49-F238E27FC236}">
                  <a16:creationId xmlns:a16="http://schemas.microsoft.com/office/drawing/2014/main" id="{D007E5D0-0B4E-4094-988C-9917146C2D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51" name="Freeform 16">
              <a:extLst>
                <a:ext uri="{FF2B5EF4-FFF2-40B4-BE49-F238E27FC236}">
                  <a16:creationId xmlns:a16="http://schemas.microsoft.com/office/drawing/2014/main" id="{024DB804-C06B-4A0A-AC43-6BCCB7D76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52" name="Freeform 17">
              <a:extLst>
                <a:ext uri="{FF2B5EF4-FFF2-40B4-BE49-F238E27FC236}">
                  <a16:creationId xmlns:a16="http://schemas.microsoft.com/office/drawing/2014/main" id="{B51DC17A-305E-486E-A527-5E8068E9EF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53" name="Freeform 18">
              <a:extLst>
                <a:ext uri="{FF2B5EF4-FFF2-40B4-BE49-F238E27FC236}">
                  <a16:creationId xmlns:a16="http://schemas.microsoft.com/office/drawing/2014/main" id="{B6CCA716-6D46-4523-BF96-FF1B0C546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54" name="Freeform 19">
              <a:extLst>
                <a:ext uri="{FF2B5EF4-FFF2-40B4-BE49-F238E27FC236}">
                  <a16:creationId xmlns:a16="http://schemas.microsoft.com/office/drawing/2014/main" id="{E632B09A-D30C-4268-B28B-ACD6127630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55" name="Freeform 20">
              <a:extLst>
                <a:ext uri="{FF2B5EF4-FFF2-40B4-BE49-F238E27FC236}">
                  <a16:creationId xmlns:a16="http://schemas.microsoft.com/office/drawing/2014/main" id="{5FC839A4-228B-4EC0-8AF4-D8E38ECE67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56" name="Freeform 21">
              <a:extLst>
                <a:ext uri="{FF2B5EF4-FFF2-40B4-BE49-F238E27FC236}">
                  <a16:creationId xmlns:a16="http://schemas.microsoft.com/office/drawing/2014/main" id="{A8FFB1A1-5BB5-4551-87CD-F3365E6FE9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57" name="Freeform 22">
              <a:extLst>
                <a:ext uri="{FF2B5EF4-FFF2-40B4-BE49-F238E27FC236}">
                  <a16:creationId xmlns:a16="http://schemas.microsoft.com/office/drawing/2014/main" id="{D05AF173-8E70-41FA-9254-DF9AC3DDA2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86" name="Group 58">
            <a:extLst>
              <a:ext uri="{FF2B5EF4-FFF2-40B4-BE49-F238E27FC236}">
                <a16:creationId xmlns:a16="http://schemas.microsoft.com/office/drawing/2014/main" id="{1D56A4CE-A3F4-4CFF-9A65-C029AC17B7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60" name="Freeform 27">
              <a:extLst>
                <a:ext uri="{FF2B5EF4-FFF2-40B4-BE49-F238E27FC236}">
                  <a16:creationId xmlns:a16="http://schemas.microsoft.com/office/drawing/2014/main" id="{DF669161-0B30-4C76-96BF-962027487D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61" name="Freeform 28">
              <a:extLst>
                <a:ext uri="{FF2B5EF4-FFF2-40B4-BE49-F238E27FC236}">
                  <a16:creationId xmlns:a16="http://schemas.microsoft.com/office/drawing/2014/main" id="{A5232353-CF7C-44DD-8BEE-1C8FF54CDD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62" name="Freeform 29">
              <a:extLst>
                <a:ext uri="{FF2B5EF4-FFF2-40B4-BE49-F238E27FC236}">
                  <a16:creationId xmlns:a16="http://schemas.microsoft.com/office/drawing/2014/main" id="{AEA6CAE2-8741-4E88-A632-69C2B2EC58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63" name="Freeform 30">
              <a:extLst>
                <a:ext uri="{FF2B5EF4-FFF2-40B4-BE49-F238E27FC236}">
                  <a16:creationId xmlns:a16="http://schemas.microsoft.com/office/drawing/2014/main" id="{014AC37D-4388-4AE6-9D4D-CCD99A608C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64" name="Freeform 31">
              <a:extLst>
                <a:ext uri="{FF2B5EF4-FFF2-40B4-BE49-F238E27FC236}">
                  <a16:creationId xmlns:a16="http://schemas.microsoft.com/office/drawing/2014/main" id="{7FE084B0-333E-4F7C-83F1-F7D132527D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65" name="Freeform 32">
              <a:extLst>
                <a:ext uri="{FF2B5EF4-FFF2-40B4-BE49-F238E27FC236}">
                  <a16:creationId xmlns:a16="http://schemas.microsoft.com/office/drawing/2014/main" id="{FDCFCB98-2E3A-4227-823C-80489BB284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66" name="Freeform 33">
              <a:extLst>
                <a:ext uri="{FF2B5EF4-FFF2-40B4-BE49-F238E27FC236}">
                  <a16:creationId xmlns:a16="http://schemas.microsoft.com/office/drawing/2014/main" id="{252F94DE-A6A3-4463-BE05-34281F1C87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67" name="Freeform 34">
              <a:extLst>
                <a:ext uri="{FF2B5EF4-FFF2-40B4-BE49-F238E27FC236}">
                  <a16:creationId xmlns:a16="http://schemas.microsoft.com/office/drawing/2014/main" id="{16EA21FA-886F-43CF-9D44-C1342F3055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68" name="Freeform 35">
              <a:extLst>
                <a:ext uri="{FF2B5EF4-FFF2-40B4-BE49-F238E27FC236}">
                  <a16:creationId xmlns:a16="http://schemas.microsoft.com/office/drawing/2014/main" id="{88C821A5-BCF7-47FE-894F-0ADC5FDB28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69" name="Freeform 36">
              <a:extLst>
                <a:ext uri="{FF2B5EF4-FFF2-40B4-BE49-F238E27FC236}">
                  <a16:creationId xmlns:a16="http://schemas.microsoft.com/office/drawing/2014/main" id="{F8337ECE-206A-472E-AFC4-0F230C91E8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70" name="Freeform 37">
              <a:extLst>
                <a:ext uri="{FF2B5EF4-FFF2-40B4-BE49-F238E27FC236}">
                  <a16:creationId xmlns:a16="http://schemas.microsoft.com/office/drawing/2014/main" id="{90BB2EC4-D043-4B43-87E7-723A787EE8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71" name="Freeform 38">
              <a:extLst>
                <a:ext uri="{FF2B5EF4-FFF2-40B4-BE49-F238E27FC236}">
                  <a16:creationId xmlns:a16="http://schemas.microsoft.com/office/drawing/2014/main" id="{04013015-AF71-47BC-BE4D-ED9EFA24FF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87" name="Rectangle 72">
            <a:extLst>
              <a:ext uri="{FF2B5EF4-FFF2-40B4-BE49-F238E27FC236}">
                <a16:creationId xmlns:a16="http://schemas.microsoft.com/office/drawing/2014/main" id="{71B30B18-D920-4E3E-B931-1F310244C1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88" name="Freeform 11">
            <a:extLst>
              <a:ext uri="{FF2B5EF4-FFF2-40B4-BE49-F238E27FC236}">
                <a16:creationId xmlns:a16="http://schemas.microsoft.com/office/drawing/2014/main" id="{C70EF50A-66E6-460A-8AF9-47A10D0D99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89" name="Rectangle 76">
            <a:extLst>
              <a:ext uri="{FF2B5EF4-FFF2-40B4-BE49-F238E27FC236}">
                <a16:creationId xmlns:a16="http://schemas.microsoft.com/office/drawing/2014/main" id="{01520B72-94C4-4ABB-AC64-A3382705BE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E3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78">
            <a:extLst>
              <a:ext uri="{FF2B5EF4-FFF2-40B4-BE49-F238E27FC236}">
                <a16:creationId xmlns:a16="http://schemas.microsoft.com/office/drawing/2014/main" id="{9A64CBFD-D6E8-4E6A-8F66-1948BED331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Εικόνα 4">
            <a:extLst>
              <a:ext uri="{FF2B5EF4-FFF2-40B4-BE49-F238E27FC236}">
                <a16:creationId xmlns:a16="http://schemas.microsoft.com/office/drawing/2014/main" id="{589030AE-F926-4A19-AD3D-86126BEC6395}"/>
              </a:ext>
            </a:extLst>
          </p:cNvPr>
          <p:cNvPicPr>
            <a:picLocks noChangeAspect="1"/>
          </p:cNvPicPr>
          <p:nvPr/>
        </p:nvPicPr>
        <p:blipFill rotWithShape="1">
          <a:blip r:embed="rId2">
            <a:extLst>
              <a:ext uri="{28A0092B-C50C-407E-A947-70E740481C1C}">
                <a14:useLocalDpi xmlns:a14="http://schemas.microsoft.com/office/drawing/2010/main" val="0"/>
              </a:ext>
            </a:extLst>
          </a:blip>
          <a:srcRect t="21958" r="-1" b="37823"/>
          <a:stretch/>
        </p:blipFill>
        <p:spPr>
          <a:xfrm>
            <a:off x="1143931" y="643467"/>
            <a:ext cx="9904138" cy="5571066"/>
          </a:xfrm>
          <a:prstGeom prst="rect">
            <a:avLst/>
          </a:prstGeom>
        </p:spPr>
      </p:pic>
    </p:spTree>
    <p:extLst>
      <p:ext uri="{BB962C8B-B14F-4D97-AF65-F5344CB8AC3E}">
        <p14:creationId xmlns:p14="http://schemas.microsoft.com/office/powerpoint/2010/main" val="436904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4C8508A-6EF4-4E42-A4A0-32549F183206}"/>
              </a:ext>
            </a:extLst>
          </p:cNvPr>
          <p:cNvSpPr>
            <a:spLocks noGrp="1"/>
          </p:cNvSpPr>
          <p:nvPr>
            <p:ph idx="1"/>
          </p:nvPr>
        </p:nvSpPr>
        <p:spPr>
          <a:xfrm>
            <a:off x="2272683" y="577049"/>
            <a:ext cx="9231929" cy="5334173"/>
          </a:xfrm>
        </p:spPr>
        <p:txBody>
          <a:bodyPr>
            <a:normAutofit fontScale="85000" lnSpcReduction="10000"/>
          </a:bodyPr>
          <a:lstStyle/>
          <a:p>
            <a:endParaRPr lang="el-GR" sz="2400" dirty="0"/>
          </a:p>
          <a:p>
            <a:pPr marL="0" indent="0">
              <a:buNone/>
            </a:pPr>
            <a:r>
              <a:rPr lang="en-US" sz="2400" b="1" dirty="0"/>
              <a:t>Lea and Street (1998</a:t>
            </a:r>
            <a:r>
              <a:rPr lang="el-GR" sz="2400" b="1" dirty="0"/>
              <a:t>,</a:t>
            </a:r>
            <a:r>
              <a:rPr lang="en-US" sz="2400" b="1" dirty="0"/>
              <a:t>2006) </a:t>
            </a:r>
            <a:endParaRPr lang="el-GR" sz="2400" b="1" dirty="0"/>
          </a:p>
          <a:p>
            <a:r>
              <a:rPr lang="el-GR" sz="2400" b="1" dirty="0"/>
              <a:t>Τρία μοντέλα μελέτης της ακαδημαϊκής γραφής:</a:t>
            </a:r>
          </a:p>
          <a:p>
            <a:endParaRPr lang="el-GR" sz="2400" b="1" dirty="0"/>
          </a:p>
          <a:p>
            <a:pPr marL="0" indent="0">
              <a:buNone/>
            </a:pPr>
            <a:r>
              <a:rPr lang="el-GR" sz="2400" b="1" dirty="0"/>
              <a:t>    </a:t>
            </a:r>
          </a:p>
          <a:p>
            <a:pPr marL="0" indent="0">
              <a:buNone/>
            </a:pPr>
            <a:r>
              <a:rPr lang="el-GR" sz="2400" b="1" dirty="0"/>
              <a:t>                                                          </a:t>
            </a:r>
            <a:r>
              <a:rPr lang="el-GR" sz="2400" dirty="0"/>
              <a:t>ακαδημαϊκού </a:t>
            </a:r>
            <a:r>
              <a:rPr lang="el-GR" sz="2400" dirty="0" err="1"/>
              <a:t>γραμματισμού</a:t>
            </a:r>
            <a:endParaRPr lang="el-GR" sz="2400" dirty="0"/>
          </a:p>
          <a:p>
            <a:pPr marL="0" indent="0">
              <a:buNone/>
            </a:pPr>
            <a:r>
              <a:rPr lang="el-GR" sz="2400" dirty="0"/>
              <a:t>Δεξιοτήτων μελέτης                             (</a:t>
            </a:r>
            <a:r>
              <a:rPr lang="en-US" sz="2400" dirty="0"/>
              <a:t>the academic literacies model</a:t>
            </a:r>
            <a:r>
              <a:rPr lang="el-GR" sz="2400" dirty="0"/>
              <a:t>)</a:t>
            </a:r>
          </a:p>
          <a:p>
            <a:pPr marL="0" indent="0">
              <a:buNone/>
            </a:pPr>
            <a:r>
              <a:rPr lang="el-GR" sz="2400" dirty="0"/>
              <a:t>(</a:t>
            </a:r>
            <a:r>
              <a:rPr lang="en-US" sz="2400" dirty="0"/>
              <a:t>the study skills model</a:t>
            </a:r>
            <a:r>
              <a:rPr lang="el-GR" sz="2400" dirty="0"/>
              <a:t>)</a:t>
            </a:r>
          </a:p>
          <a:p>
            <a:endParaRPr lang="el-GR" sz="2400" b="1" dirty="0"/>
          </a:p>
          <a:p>
            <a:pPr marL="0" indent="0">
              <a:buNone/>
            </a:pPr>
            <a:r>
              <a:rPr lang="el-GR" sz="2400" b="1" dirty="0"/>
              <a:t>                                    </a:t>
            </a:r>
            <a:r>
              <a:rPr lang="el-GR" sz="2400" dirty="0"/>
              <a:t>ακαδημαϊκής</a:t>
            </a:r>
          </a:p>
          <a:p>
            <a:pPr marL="0" indent="0">
              <a:buNone/>
            </a:pPr>
            <a:r>
              <a:rPr lang="el-GR" sz="2400" dirty="0"/>
              <a:t>                               κοινωνικοποίησης</a:t>
            </a:r>
          </a:p>
          <a:p>
            <a:pPr marL="0" indent="0">
              <a:buNone/>
            </a:pPr>
            <a:r>
              <a:rPr lang="el-GR" sz="2400" dirty="0"/>
              <a:t>                            ( </a:t>
            </a:r>
            <a:r>
              <a:rPr lang="en-US" sz="2400" dirty="0"/>
              <a:t>the academic socialization</a:t>
            </a:r>
            <a:endParaRPr lang="el-GR" sz="2400" dirty="0"/>
          </a:p>
          <a:p>
            <a:pPr marL="0" indent="0">
              <a:buNone/>
            </a:pPr>
            <a:r>
              <a:rPr lang="el-GR" sz="2400" dirty="0"/>
              <a:t>                                   </a:t>
            </a:r>
            <a:r>
              <a:rPr lang="en-US" sz="2400" dirty="0"/>
              <a:t> model</a:t>
            </a:r>
            <a:r>
              <a:rPr lang="el-GR" sz="2400" dirty="0"/>
              <a:t>)</a:t>
            </a:r>
          </a:p>
        </p:txBody>
      </p:sp>
      <p:cxnSp>
        <p:nvCxnSpPr>
          <p:cNvPr id="5" name="Ευθύγραμμο βέλος σύνδεσης 4">
            <a:extLst>
              <a:ext uri="{FF2B5EF4-FFF2-40B4-BE49-F238E27FC236}">
                <a16:creationId xmlns:a16="http://schemas.microsoft.com/office/drawing/2014/main" id="{0FF62506-D5CD-49DB-9DF2-7A412A59CD4B}"/>
              </a:ext>
            </a:extLst>
          </p:cNvPr>
          <p:cNvCxnSpPr/>
          <p:nvPr/>
        </p:nvCxnSpPr>
        <p:spPr>
          <a:xfrm flipH="1">
            <a:off x="3187083" y="1873188"/>
            <a:ext cx="1162975" cy="11274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Ευθύγραμμο βέλος σύνδεσης 6">
            <a:extLst>
              <a:ext uri="{FF2B5EF4-FFF2-40B4-BE49-F238E27FC236}">
                <a16:creationId xmlns:a16="http://schemas.microsoft.com/office/drawing/2014/main" id="{FB7E81B9-63D7-4ABF-B14B-18959A8AD840}"/>
              </a:ext>
            </a:extLst>
          </p:cNvPr>
          <p:cNvCxnSpPr>
            <a:cxnSpLocks/>
          </p:cNvCxnSpPr>
          <p:nvPr/>
        </p:nvCxnSpPr>
        <p:spPr>
          <a:xfrm>
            <a:off x="4998128" y="1740023"/>
            <a:ext cx="1242873" cy="24495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Ευθύγραμμο βέλος σύνδεσης 8">
            <a:extLst>
              <a:ext uri="{FF2B5EF4-FFF2-40B4-BE49-F238E27FC236}">
                <a16:creationId xmlns:a16="http://schemas.microsoft.com/office/drawing/2014/main" id="{A43D744E-0CC3-4662-BD59-50578666499A}"/>
              </a:ext>
            </a:extLst>
          </p:cNvPr>
          <p:cNvCxnSpPr/>
          <p:nvPr/>
        </p:nvCxnSpPr>
        <p:spPr>
          <a:xfrm>
            <a:off x="6096000" y="1873188"/>
            <a:ext cx="2763915" cy="5948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1514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5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500"/>
                                        <p:tgtEl>
                                          <p:spTgt spid="3">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Effect transition="in" filter="fade">
                                      <p:cBhvr>
                                        <p:cTn id="47" dur="500"/>
                                        <p:tgtEl>
                                          <p:spTgt spid="3">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2" end="12"/>
                                            </p:txEl>
                                          </p:spTgt>
                                        </p:tgtEl>
                                        <p:attrNameLst>
                                          <p:attrName>style.visibility</p:attrName>
                                        </p:attrNameLst>
                                      </p:cBhvr>
                                      <p:to>
                                        <p:strVal val="visible"/>
                                      </p:to>
                                    </p:set>
                                    <p:animEffect transition="in" filter="fade">
                                      <p:cBhvr>
                                        <p:cTn id="52"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339C8F8-3F43-4E4B-8EBF-051EA6D7F1BA}"/>
              </a:ext>
            </a:extLst>
          </p:cNvPr>
          <p:cNvSpPr>
            <a:spLocks noGrp="1"/>
          </p:cNvSpPr>
          <p:nvPr>
            <p:ph idx="1"/>
          </p:nvPr>
        </p:nvSpPr>
        <p:spPr>
          <a:xfrm>
            <a:off x="1757779" y="763480"/>
            <a:ext cx="9746833" cy="5147742"/>
          </a:xfrm>
        </p:spPr>
        <p:txBody>
          <a:bodyPr>
            <a:normAutofit/>
          </a:bodyPr>
          <a:lstStyle/>
          <a:p>
            <a:pPr marL="0" indent="0">
              <a:buNone/>
            </a:pPr>
            <a:r>
              <a:rPr lang="el-GR" sz="2800" dirty="0"/>
              <a:t>Προτάσσεται και αξιοποιείται το </a:t>
            </a:r>
            <a:r>
              <a:rPr lang="el-GR" sz="2800" b="1" dirty="0"/>
              <a:t>μοντέλο των ακαδημαϊκών </a:t>
            </a:r>
            <a:r>
              <a:rPr lang="el-GR" sz="2800" b="1" dirty="0" err="1"/>
              <a:t>γραμματισμών</a:t>
            </a:r>
            <a:r>
              <a:rPr lang="el-GR" sz="2800" dirty="0"/>
              <a:t>:</a:t>
            </a:r>
          </a:p>
          <a:p>
            <a:pPr marL="0" indent="0">
              <a:buNone/>
            </a:pPr>
            <a:endParaRPr lang="el-GR" sz="2800" dirty="0"/>
          </a:p>
          <a:p>
            <a:r>
              <a:rPr lang="el-GR" sz="2800" dirty="0"/>
              <a:t>Δοκιμή και παραγωγή διαφορετικών ρεπερτορίων λόγου</a:t>
            </a:r>
          </a:p>
          <a:p>
            <a:r>
              <a:rPr lang="el-GR" sz="2800" dirty="0"/>
              <a:t>Παραγωγή διαφορετικών ειδών λόγου όπου εμπλέκονται διαφορετικές σχέσεις και ταυτότητες</a:t>
            </a:r>
          </a:p>
          <a:p>
            <a:r>
              <a:rPr lang="el-GR" sz="2800" dirty="0"/>
              <a:t>Δυναμικές και όχι στατικές μορφές λόγου</a:t>
            </a:r>
          </a:p>
          <a:p>
            <a:endParaRPr lang="el-GR" sz="2800" dirty="0"/>
          </a:p>
        </p:txBody>
      </p:sp>
    </p:spTree>
    <p:extLst>
      <p:ext uri="{BB962C8B-B14F-4D97-AF65-F5344CB8AC3E}">
        <p14:creationId xmlns:p14="http://schemas.microsoft.com/office/powerpoint/2010/main" val="1101834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81A240-AD79-4B9F-83EF-C8018E8D099D}"/>
              </a:ext>
            </a:extLst>
          </p:cNvPr>
          <p:cNvSpPr>
            <a:spLocks noGrp="1"/>
          </p:cNvSpPr>
          <p:nvPr>
            <p:ph type="title"/>
          </p:nvPr>
        </p:nvSpPr>
        <p:spPr>
          <a:xfrm>
            <a:off x="2592925" y="624110"/>
            <a:ext cx="8911687" cy="885094"/>
          </a:xfrm>
        </p:spPr>
        <p:txBody>
          <a:bodyPr/>
          <a:lstStyle/>
          <a:p>
            <a:r>
              <a:rPr lang="el-GR" b="1" dirty="0"/>
              <a:t>Μεθοδολογία</a:t>
            </a:r>
            <a:r>
              <a:rPr lang="el-GR" dirty="0"/>
              <a:t> </a:t>
            </a:r>
          </a:p>
        </p:txBody>
      </p:sp>
      <p:sp>
        <p:nvSpPr>
          <p:cNvPr id="3" name="Θέση περιεχομένου 2">
            <a:extLst>
              <a:ext uri="{FF2B5EF4-FFF2-40B4-BE49-F238E27FC236}">
                <a16:creationId xmlns:a16="http://schemas.microsoft.com/office/drawing/2014/main" id="{73DA056A-AB35-4F44-84AF-FD0E58F054E9}"/>
              </a:ext>
            </a:extLst>
          </p:cNvPr>
          <p:cNvSpPr>
            <a:spLocks noGrp="1"/>
          </p:cNvSpPr>
          <p:nvPr>
            <p:ph idx="1"/>
          </p:nvPr>
        </p:nvSpPr>
        <p:spPr>
          <a:xfrm>
            <a:off x="2589212" y="1775534"/>
            <a:ext cx="8915400" cy="4135688"/>
          </a:xfrm>
        </p:spPr>
        <p:txBody>
          <a:bodyPr>
            <a:normAutofit/>
          </a:bodyPr>
          <a:lstStyle/>
          <a:p>
            <a:pPr marL="0" indent="0">
              <a:buNone/>
            </a:pPr>
            <a:r>
              <a:rPr lang="el-GR" sz="3200" b="1" dirty="0"/>
              <a:t>Κριτική Ανάλυση Λόγου (</a:t>
            </a:r>
            <a:r>
              <a:rPr lang="en-US" sz="3200" b="1" dirty="0"/>
              <a:t>N. Fairclough</a:t>
            </a:r>
            <a:r>
              <a:rPr lang="el-GR" sz="3200" b="1" dirty="0"/>
              <a:t>1989, 1992, 1995</a:t>
            </a:r>
            <a:r>
              <a:rPr lang="en-US" sz="3200" b="1" dirty="0"/>
              <a:t>, G. Kress</a:t>
            </a:r>
            <a:r>
              <a:rPr lang="el-GR" sz="3200" b="1" dirty="0"/>
              <a:t> 1988.1989</a:t>
            </a:r>
            <a:r>
              <a:rPr lang="en-US" sz="3200" b="1" dirty="0"/>
              <a:t>) </a:t>
            </a:r>
            <a:endParaRPr lang="el-GR" sz="3200" b="1" dirty="0"/>
          </a:p>
          <a:p>
            <a:r>
              <a:rPr lang="el-GR" sz="3200" dirty="0"/>
              <a:t>οι παραδοχές της ΚΑΛ ταυτίζονται με αυτές της έρευνας για τον ακαδημαϊκό  </a:t>
            </a:r>
            <a:r>
              <a:rPr lang="el-GR" sz="3200" dirty="0" err="1"/>
              <a:t>γραμματισμό</a:t>
            </a:r>
            <a:endParaRPr lang="el-GR" sz="3200" dirty="0"/>
          </a:p>
        </p:txBody>
      </p:sp>
      <p:sp>
        <p:nvSpPr>
          <p:cNvPr id="4" name="Βέλος: Κάτω 3">
            <a:extLst>
              <a:ext uri="{FF2B5EF4-FFF2-40B4-BE49-F238E27FC236}">
                <a16:creationId xmlns:a16="http://schemas.microsoft.com/office/drawing/2014/main" id="{1FC7E6E5-BDBA-47EF-9662-2F0C1BDA2425}"/>
              </a:ext>
            </a:extLst>
          </p:cNvPr>
          <p:cNvSpPr/>
          <p:nvPr/>
        </p:nvSpPr>
        <p:spPr>
          <a:xfrm>
            <a:off x="6377466" y="4529831"/>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138308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252E62-C2E5-4B2A-AE56-943D720F5D86}"/>
              </a:ext>
            </a:extLst>
          </p:cNvPr>
          <p:cNvSpPr>
            <a:spLocks noGrp="1"/>
          </p:cNvSpPr>
          <p:nvPr>
            <p:ph type="title"/>
          </p:nvPr>
        </p:nvSpPr>
        <p:spPr>
          <a:xfrm>
            <a:off x="2592925" y="530864"/>
            <a:ext cx="8911687" cy="831828"/>
          </a:xfrm>
        </p:spPr>
        <p:txBody>
          <a:bodyPr>
            <a:normAutofit/>
          </a:bodyPr>
          <a:lstStyle/>
          <a:p>
            <a:r>
              <a:rPr lang="el-GR" sz="3200" b="1" dirty="0"/>
              <a:t>Μεθοδολογία </a:t>
            </a:r>
          </a:p>
        </p:txBody>
      </p:sp>
      <p:sp>
        <p:nvSpPr>
          <p:cNvPr id="3" name="Θέση περιεχομένου 2">
            <a:extLst>
              <a:ext uri="{FF2B5EF4-FFF2-40B4-BE49-F238E27FC236}">
                <a16:creationId xmlns:a16="http://schemas.microsoft.com/office/drawing/2014/main" id="{D5713B3F-EB75-4718-98E2-6009A31C527E}"/>
              </a:ext>
            </a:extLst>
          </p:cNvPr>
          <p:cNvSpPr>
            <a:spLocks noGrp="1"/>
          </p:cNvSpPr>
          <p:nvPr>
            <p:ph idx="1"/>
          </p:nvPr>
        </p:nvSpPr>
        <p:spPr/>
        <p:txBody>
          <a:bodyPr>
            <a:normAutofit/>
          </a:bodyPr>
          <a:lstStyle/>
          <a:p>
            <a:r>
              <a:rPr lang="el-GR" sz="2800" dirty="0"/>
              <a:t>Η γλωσσική χρήση ως μια μορφή κοινωνικής πρακτικής περισσότερο παρά ως μια ατομική δραστηριότητα ή ως μια αντανάκλαση των κοινωνικών μεταβλητών</a:t>
            </a:r>
          </a:p>
          <a:p>
            <a:r>
              <a:rPr lang="el-GR" sz="2800" dirty="0"/>
              <a:t>Μελετά τον τρόπο με τον οποίο οι γλωσσικές πρακτικές διαμορφώνονται κοινωνικά και έχουν κοινωνικές επιδράσεις </a:t>
            </a:r>
          </a:p>
        </p:txBody>
      </p:sp>
    </p:spTree>
    <p:extLst>
      <p:ext uri="{BB962C8B-B14F-4D97-AF65-F5344CB8AC3E}">
        <p14:creationId xmlns:p14="http://schemas.microsoft.com/office/powerpoint/2010/main" val="3512278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F6C52A-7A42-487F-82C8-FBE7837229AA}"/>
              </a:ext>
            </a:extLst>
          </p:cNvPr>
          <p:cNvSpPr>
            <a:spLocks noGrp="1"/>
          </p:cNvSpPr>
          <p:nvPr>
            <p:ph type="title"/>
          </p:nvPr>
        </p:nvSpPr>
        <p:spPr>
          <a:xfrm>
            <a:off x="2592925" y="624110"/>
            <a:ext cx="8911687" cy="636519"/>
          </a:xfrm>
        </p:spPr>
        <p:txBody>
          <a:bodyPr>
            <a:normAutofit/>
          </a:bodyPr>
          <a:lstStyle/>
          <a:p>
            <a:r>
              <a:rPr lang="el-GR" sz="3200" b="1" dirty="0"/>
              <a:t>Μεθοδολογία</a:t>
            </a:r>
          </a:p>
        </p:txBody>
      </p:sp>
      <p:sp>
        <p:nvSpPr>
          <p:cNvPr id="3" name="Θέση περιεχομένου 2">
            <a:extLst>
              <a:ext uri="{FF2B5EF4-FFF2-40B4-BE49-F238E27FC236}">
                <a16:creationId xmlns:a16="http://schemas.microsoft.com/office/drawing/2014/main" id="{BD5B603E-605E-4139-88C4-8F78AF21C34D}"/>
              </a:ext>
            </a:extLst>
          </p:cNvPr>
          <p:cNvSpPr>
            <a:spLocks noGrp="1"/>
          </p:cNvSpPr>
          <p:nvPr>
            <p:ph idx="1"/>
          </p:nvPr>
        </p:nvSpPr>
        <p:spPr>
          <a:xfrm>
            <a:off x="2589212" y="1651247"/>
            <a:ext cx="8915400" cy="4259975"/>
          </a:xfrm>
        </p:spPr>
        <p:txBody>
          <a:bodyPr>
            <a:normAutofit/>
          </a:bodyPr>
          <a:lstStyle/>
          <a:p>
            <a:endParaRPr lang="el-GR" sz="2800" dirty="0"/>
          </a:p>
          <a:p>
            <a:endParaRPr lang="el-GR" sz="2800" dirty="0"/>
          </a:p>
          <a:p>
            <a:r>
              <a:rPr lang="el-GR" sz="2800" dirty="0"/>
              <a:t>Στοχεύει στην απόκτηση επίγνωσης ότι η εξουσία και η ιδεολογία συσχετίζονται με τις χρήσεις της γλώσσας</a:t>
            </a:r>
          </a:p>
        </p:txBody>
      </p:sp>
    </p:spTree>
    <p:extLst>
      <p:ext uri="{BB962C8B-B14F-4D97-AF65-F5344CB8AC3E}">
        <p14:creationId xmlns:p14="http://schemas.microsoft.com/office/powerpoint/2010/main" val="420960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435EAE5-F507-4BEC-BFDC-9DF86B803473}"/>
              </a:ext>
            </a:extLst>
          </p:cNvPr>
          <p:cNvSpPr>
            <a:spLocks noGrp="1"/>
          </p:cNvSpPr>
          <p:nvPr>
            <p:ph idx="1"/>
          </p:nvPr>
        </p:nvSpPr>
        <p:spPr>
          <a:xfrm>
            <a:off x="2310063" y="553453"/>
            <a:ext cx="9194549" cy="5622758"/>
          </a:xfrm>
        </p:spPr>
        <p:txBody>
          <a:bodyPr>
            <a:normAutofit fontScale="92500"/>
          </a:bodyPr>
          <a:lstStyle/>
          <a:p>
            <a:pPr marL="0" indent="0">
              <a:buNone/>
            </a:pPr>
            <a:r>
              <a:rPr lang="el-GR" sz="2800" b="1" dirty="0"/>
              <a:t>Ερευνητικά ερωτήματα –Υλικό</a:t>
            </a:r>
          </a:p>
          <a:p>
            <a:endParaRPr lang="el-GR" sz="2000" b="1" dirty="0"/>
          </a:p>
          <a:p>
            <a:pPr marL="0" indent="0">
              <a:buNone/>
            </a:pPr>
            <a:r>
              <a:rPr lang="el-GR" sz="2000" dirty="0"/>
              <a:t>	</a:t>
            </a:r>
            <a:r>
              <a:rPr lang="el-GR" sz="2800" dirty="0"/>
              <a:t>Ποιες διαστάσεις της επαγγελματικής ταυτότητας των υποψήφιων εκπαιδευτικών κατασκευάζονται; </a:t>
            </a:r>
          </a:p>
          <a:p>
            <a:pPr marL="0" indent="0">
              <a:buNone/>
            </a:pPr>
            <a:endParaRPr lang="el-GR" sz="2800" dirty="0"/>
          </a:p>
          <a:p>
            <a:r>
              <a:rPr lang="el-GR" sz="2800" dirty="0">
                <a:solidFill>
                  <a:schemeClr val="tx1"/>
                </a:solidFill>
              </a:rPr>
              <a:t>Ο εκπαιδευτικός ως ειδικός της αγωγής (παιδαγωγός);</a:t>
            </a:r>
          </a:p>
          <a:p>
            <a:r>
              <a:rPr lang="el-GR" sz="2800" dirty="0">
                <a:solidFill>
                  <a:schemeClr val="tx1"/>
                </a:solidFill>
              </a:rPr>
              <a:t>Ο εκπαιδευτικός ως ειδικός του γνωστικού αντικειμένου;</a:t>
            </a:r>
          </a:p>
          <a:p>
            <a:r>
              <a:rPr lang="el-GR" sz="2800" dirty="0">
                <a:solidFill>
                  <a:schemeClr val="tx1"/>
                </a:solidFill>
              </a:rPr>
              <a:t>Ο εκπαιδευτικός ως ειδικός της διδακτικής; </a:t>
            </a:r>
          </a:p>
          <a:p>
            <a:endParaRPr lang="el-GR" sz="2000" dirty="0">
              <a:solidFill>
                <a:schemeClr val="tx1"/>
              </a:solidFill>
            </a:endParaRPr>
          </a:p>
          <a:p>
            <a:pPr marL="0" indent="0">
              <a:buNone/>
            </a:pPr>
            <a:endParaRPr lang="el-GR" sz="2000" dirty="0">
              <a:solidFill>
                <a:schemeClr val="tx1"/>
              </a:solidFill>
            </a:endParaRPr>
          </a:p>
          <a:p>
            <a:pPr marL="0" indent="0">
              <a:buNone/>
            </a:pPr>
            <a:r>
              <a:rPr lang="el-GR" sz="2000" dirty="0"/>
              <a:t>	</a:t>
            </a:r>
          </a:p>
          <a:p>
            <a:pPr marL="0" indent="0">
              <a:buNone/>
            </a:pPr>
            <a:endParaRPr lang="el-GR" dirty="0"/>
          </a:p>
        </p:txBody>
      </p:sp>
    </p:spTree>
    <p:extLst>
      <p:ext uri="{BB962C8B-B14F-4D97-AF65-F5344CB8AC3E}">
        <p14:creationId xmlns:p14="http://schemas.microsoft.com/office/powerpoint/2010/main" val="2959936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68A5E7-A0ED-4D95-B045-AAE9C67613A6}"/>
              </a:ext>
            </a:extLst>
          </p:cNvPr>
          <p:cNvSpPr>
            <a:spLocks noGrp="1"/>
          </p:cNvSpPr>
          <p:nvPr>
            <p:ph type="title"/>
          </p:nvPr>
        </p:nvSpPr>
        <p:spPr>
          <a:xfrm>
            <a:off x="2592925" y="624110"/>
            <a:ext cx="8911687" cy="689785"/>
          </a:xfrm>
        </p:spPr>
        <p:txBody>
          <a:bodyPr>
            <a:normAutofit fontScale="90000"/>
          </a:bodyPr>
          <a:lstStyle/>
          <a:p>
            <a:r>
              <a:rPr lang="el-GR" sz="3100" b="1" dirty="0"/>
              <a:t>Ερευνητικά ερωτήματα –Υλικό</a:t>
            </a:r>
            <a:br>
              <a:rPr lang="el-GR" dirty="0"/>
            </a:br>
            <a:endParaRPr lang="el-GR" dirty="0"/>
          </a:p>
        </p:txBody>
      </p:sp>
      <p:sp>
        <p:nvSpPr>
          <p:cNvPr id="3" name="Θέση περιεχομένου 2">
            <a:extLst>
              <a:ext uri="{FF2B5EF4-FFF2-40B4-BE49-F238E27FC236}">
                <a16:creationId xmlns:a16="http://schemas.microsoft.com/office/drawing/2014/main" id="{A1197D3F-A931-462D-ADA8-4DBECB6D9C39}"/>
              </a:ext>
            </a:extLst>
          </p:cNvPr>
          <p:cNvSpPr>
            <a:spLocks noGrp="1"/>
          </p:cNvSpPr>
          <p:nvPr>
            <p:ph idx="1"/>
          </p:nvPr>
        </p:nvSpPr>
        <p:spPr>
          <a:xfrm>
            <a:off x="2589212" y="1642369"/>
            <a:ext cx="8915400" cy="4268853"/>
          </a:xfrm>
        </p:spPr>
        <p:txBody>
          <a:bodyPr/>
          <a:lstStyle/>
          <a:p>
            <a:r>
              <a:rPr lang="el-GR" sz="3200" dirty="0"/>
              <a:t>Ποια διάσταση διαμορφώνεται ως κυρίαρχη στον λόγο τους;</a:t>
            </a:r>
            <a:r>
              <a:rPr lang="el-GR" dirty="0"/>
              <a:t>	</a:t>
            </a:r>
          </a:p>
          <a:p>
            <a:endParaRPr lang="el-GR" dirty="0"/>
          </a:p>
          <a:p>
            <a:endParaRPr lang="el-GR" dirty="0"/>
          </a:p>
          <a:p>
            <a:endParaRPr lang="el-GR" dirty="0"/>
          </a:p>
          <a:p>
            <a:pPr marL="0" indent="0">
              <a:buNone/>
            </a:pPr>
            <a:endParaRPr lang="el-GR" dirty="0"/>
          </a:p>
          <a:p>
            <a:r>
              <a:rPr lang="el-GR" sz="3200" b="1" dirty="0"/>
              <a:t>Ερευνητικό Υλικό</a:t>
            </a:r>
            <a:r>
              <a:rPr lang="el-GR" sz="3200" dirty="0"/>
              <a:t>: 50 ημερολόγια Πρακτικής Άσκησης (18 φοιτητές, 32 φοιτήτριες)</a:t>
            </a:r>
          </a:p>
          <a:p>
            <a:endParaRPr lang="el-GR" dirty="0"/>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3769472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DAC983-B69C-4D72-9839-44A9F4F03CC2}"/>
              </a:ext>
            </a:extLst>
          </p:cNvPr>
          <p:cNvSpPr>
            <a:spLocks noGrp="1"/>
          </p:cNvSpPr>
          <p:nvPr>
            <p:ph type="title"/>
          </p:nvPr>
        </p:nvSpPr>
        <p:spPr>
          <a:xfrm>
            <a:off x="2592925" y="624110"/>
            <a:ext cx="8911687" cy="760807"/>
          </a:xfrm>
        </p:spPr>
        <p:txBody>
          <a:bodyPr>
            <a:normAutofit/>
          </a:bodyPr>
          <a:lstStyle/>
          <a:p>
            <a:r>
              <a:rPr lang="el-GR" sz="2800" b="1" dirty="0"/>
              <a:t>Άξονες Ανάλυσης </a:t>
            </a:r>
          </a:p>
        </p:txBody>
      </p:sp>
      <p:sp>
        <p:nvSpPr>
          <p:cNvPr id="3" name="Θέση περιεχομένου 2">
            <a:extLst>
              <a:ext uri="{FF2B5EF4-FFF2-40B4-BE49-F238E27FC236}">
                <a16:creationId xmlns:a16="http://schemas.microsoft.com/office/drawing/2014/main" id="{E615451B-A47B-48EB-B848-CAFB777DE01F}"/>
              </a:ext>
            </a:extLst>
          </p:cNvPr>
          <p:cNvSpPr>
            <a:spLocks noGrp="1"/>
          </p:cNvSpPr>
          <p:nvPr>
            <p:ph idx="1"/>
          </p:nvPr>
        </p:nvSpPr>
        <p:spPr>
          <a:xfrm>
            <a:off x="2589212" y="1384917"/>
            <a:ext cx="8915400" cy="4526305"/>
          </a:xfrm>
        </p:spPr>
        <p:txBody>
          <a:bodyPr>
            <a:normAutofit lnSpcReduction="10000"/>
          </a:bodyPr>
          <a:lstStyle/>
          <a:p>
            <a:r>
              <a:rPr lang="el-GR" sz="2500" dirty="0"/>
              <a:t>Μέσω της μέχρι στιγμής ανάλυσης των Ημερολογίων κυρίαρχη εμφανίζεται η διάσταση της ταυτότητας του εκπαιδευτικού </a:t>
            </a:r>
            <a:r>
              <a:rPr lang="el-GR" sz="2500" b="1" dirty="0"/>
              <a:t>ως ειδικού της αγωγής, ως παιδαγωγού (Αντωνίου 2009:48-52) </a:t>
            </a:r>
            <a:r>
              <a:rPr lang="el-GR" sz="2500" dirty="0"/>
              <a:t>με δύο </a:t>
            </a:r>
            <a:r>
              <a:rPr lang="el-GR" sz="2500" dirty="0" err="1"/>
              <a:t>υποάξονες</a:t>
            </a:r>
            <a:r>
              <a:rPr lang="el-GR" sz="2500" dirty="0"/>
              <a:t>: </a:t>
            </a:r>
          </a:p>
          <a:p>
            <a:endParaRPr lang="el-GR" sz="2500" dirty="0"/>
          </a:p>
          <a:p>
            <a:endParaRPr lang="el-GR" sz="2500" dirty="0"/>
          </a:p>
          <a:p>
            <a:pPr marL="0" indent="0">
              <a:buNone/>
            </a:pPr>
            <a:r>
              <a:rPr lang="el-GR" sz="2500" dirty="0"/>
              <a:t>  </a:t>
            </a:r>
          </a:p>
          <a:p>
            <a:pPr marL="0" indent="0">
              <a:buNone/>
            </a:pPr>
            <a:endParaRPr lang="el-GR" sz="2500" dirty="0"/>
          </a:p>
          <a:p>
            <a:pPr marL="0" indent="0">
              <a:buNone/>
            </a:pPr>
            <a:r>
              <a:rPr lang="el-GR" sz="2500" dirty="0" err="1"/>
              <a:t>Λειτουργηματικός</a:t>
            </a:r>
            <a:r>
              <a:rPr lang="el-GR" sz="2500" dirty="0"/>
              <a:t>            </a:t>
            </a:r>
            <a:r>
              <a:rPr lang="el-GR" sz="2500" dirty="0" err="1"/>
              <a:t>Αναστοχαζόμενος</a:t>
            </a:r>
            <a:r>
              <a:rPr lang="el-GR" sz="2500"/>
              <a:t> εκπαιδευτικός     </a:t>
            </a:r>
            <a:r>
              <a:rPr lang="el-GR" sz="2500" dirty="0"/>
              <a:t>χαρακτήρας                           </a:t>
            </a:r>
          </a:p>
          <a:p>
            <a:pPr marL="0" indent="0">
              <a:buNone/>
            </a:pPr>
            <a:endParaRPr lang="el-GR" sz="2000" dirty="0"/>
          </a:p>
          <a:p>
            <a:endParaRPr lang="el-GR" dirty="0"/>
          </a:p>
          <a:p>
            <a:endParaRPr lang="el-GR" dirty="0"/>
          </a:p>
        </p:txBody>
      </p:sp>
      <p:cxnSp>
        <p:nvCxnSpPr>
          <p:cNvPr id="5" name="Ευθύγραμμο βέλος σύνδεσης 4">
            <a:extLst>
              <a:ext uri="{FF2B5EF4-FFF2-40B4-BE49-F238E27FC236}">
                <a16:creationId xmlns:a16="http://schemas.microsoft.com/office/drawing/2014/main" id="{2B76D11D-7B17-4581-B729-E6A08D49DB4A}"/>
              </a:ext>
            </a:extLst>
          </p:cNvPr>
          <p:cNvCxnSpPr/>
          <p:nvPr/>
        </p:nvCxnSpPr>
        <p:spPr>
          <a:xfrm flipH="1">
            <a:off x="3888419" y="3116062"/>
            <a:ext cx="1660125" cy="8078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Ευθύγραμμο βέλος σύνδεσης 6">
            <a:extLst>
              <a:ext uri="{FF2B5EF4-FFF2-40B4-BE49-F238E27FC236}">
                <a16:creationId xmlns:a16="http://schemas.microsoft.com/office/drawing/2014/main" id="{66F2FD9E-FF00-4AF8-923D-C2C750E50A40}"/>
              </a:ext>
            </a:extLst>
          </p:cNvPr>
          <p:cNvCxnSpPr/>
          <p:nvPr/>
        </p:nvCxnSpPr>
        <p:spPr>
          <a:xfrm>
            <a:off x="5800186" y="3042821"/>
            <a:ext cx="2095130" cy="7723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19221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7C318E-FEBA-46BE-81A5-242E4D0CA73C}"/>
              </a:ext>
            </a:extLst>
          </p:cNvPr>
          <p:cNvSpPr>
            <a:spLocks noGrp="1"/>
          </p:cNvSpPr>
          <p:nvPr>
            <p:ph type="title"/>
          </p:nvPr>
        </p:nvSpPr>
        <p:spPr/>
        <p:txBody>
          <a:bodyPr>
            <a:normAutofit/>
          </a:bodyPr>
          <a:lstStyle/>
          <a:p>
            <a:r>
              <a:rPr lang="el-GR" sz="3200" b="1" dirty="0"/>
              <a:t>Το επάγγελμα του δασκάλου ως λειτούργημα</a:t>
            </a:r>
          </a:p>
        </p:txBody>
      </p:sp>
      <p:graphicFrame>
        <p:nvGraphicFramePr>
          <p:cNvPr id="4" name="Θέση περιεχομένου 3">
            <a:extLst>
              <a:ext uri="{FF2B5EF4-FFF2-40B4-BE49-F238E27FC236}">
                <a16:creationId xmlns:a16="http://schemas.microsoft.com/office/drawing/2014/main" id="{7F2FBBEB-5CA7-4121-B6FF-56D24092791E}"/>
              </a:ext>
            </a:extLst>
          </p:cNvPr>
          <p:cNvGraphicFramePr>
            <a:graphicFrameLocks noGrp="1"/>
          </p:cNvGraphicFramePr>
          <p:nvPr>
            <p:ph idx="1"/>
            <p:extLst>
              <p:ext uri="{D42A27DB-BD31-4B8C-83A1-F6EECF244321}">
                <p14:modId xmlns:p14="http://schemas.microsoft.com/office/powerpoint/2010/main" val="3019074758"/>
              </p:ext>
            </p:extLst>
          </p:nvPr>
        </p:nvGraphicFramePr>
        <p:xfrm>
          <a:off x="1544715" y="1905000"/>
          <a:ext cx="9959898" cy="400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86937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CD0FDB-E5B7-4476-9FAB-3A7ED6B656D8}"/>
              </a:ext>
            </a:extLst>
          </p:cNvPr>
          <p:cNvSpPr>
            <a:spLocks noGrp="1"/>
          </p:cNvSpPr>
          <p:nvPr>
            <p:ph type="title"/>
          </p:nvPr>
        </p:nvSpPr>
        <p:spPr>
          <a:xfrm>
            <a:off x="2592925" y="216568"/>
            <a:ext cx="8911687" cy="874295"/>
          </a:xfrm>
        </p:spPr>
        <p:txBody>
          <a:bodyPr>
            <a:normAutofit/>
          </a:bodyPr>
          <a:lstStyle/>
          <a:p>
            <a:r>
              <a:rPr lang="el-GR" sz="2400" b="1" dirty="0"/>
              <a:t>Το επάγγελμα του δασκάλου ως λειτούργημα</a:t>
            </a:r>
          </a:p>
        </p:txBody>
      </p:sp>
      <p:graphicFrame>
        <p:nvGraphicFramePr>
          <p:cNvPr id="6" name="Θέση περιεχομένου 5">
            <a:extLst>
              <a:ext uri="{FF2B5EF4-FFF2-40B4-BE49-F238E27FC236}">
                <a16:creationId xmlns:a16="http://schemas.microsoft.com/office/drawing/2014/main" id="{32F402F5-7D3D-4113-9C40-C42E821D5EBF}"/>
              </a:ext>
            </a:extLst>
          </p:cNvPr>
          <p:cNvGraphicFramePr>
            <a:graphicFrameLocks noGrp="1"/>
          </p:cNvGraphicFramePr>
          <p:nvPr>
            <p:ph idx="1"/>
            <p:extLst>
              <p:ext uri="{D42A27DB-BD31-4B8C-83A1-F6EECF244321}">
                <p14:modId xmlns:p14="http://schemas.microsoft.com/office/powerpoint/2010/main" val="1334704183"/>
              </p:ext>
            </p:extLst>
          </p:nvPr>
        </p:nvGraphicFramePr>
        <p:xfrm>
          <a:off x="2589213" y="1090863"/>
          <a:ext cx="8915400" cy="55505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1710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81819F9-8CAC-4A6C-8F06-0482027F97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Υπότιτλος 2">
            <a:extLst>
              <a:ext uri="{FF2B5EF4-FFF2-40B4-BE49-F238E27FC236}">
                <a16:creationId xmlns:a16="http://schemas.microsoft.com/office/drawing/2014/main" id="{376F3BE0-EB32-4E18-BD29-03A1DF1E6ABB}"/>
              </a:ext>
            </a:extLst>
          </p:cNvPr>
          <p:cNvSpPr>
            <a:spLocks noGrp="1"/>
          </p:cNvSpPr>
          <p:nvPr>
            <p:ph type="subTitle" idx="1"/>
          </p:nvPr>
        </p:nvSpPr>
        <p:spPr>
          <a:xfrm>
            <a:off x="3373062" y="4127644"/>
            <a:ext cx="8131550" cy="1126283"/>
          </a:xfrm>
        </p:spPr>
        <p:txBody>
          <a:bodyPr>
            <a:normAutofit fontScale="92500" lnSpcReduction="20000"/>
          </a:bodyPr>
          <a:lstStyle/>
          <a:p>
            <a:r>
              <a:rPr lang="el-GR" b="1" dirty="0">
                <a:latin typeface="Garamond" panose="02020404030301010803" pitchFamily="18" charset="0"/>
              </a:rPr>
              <a:t>Βασιλική Παπαδοπούλου, Καθηγήτρια Παιδαγωγικής, Τμήμα Δημοτικής Εκπαίδευσης Πανεπιστημίου </a:t>
            </a:r>
            <a:r>
              <a:rPr lang="el-GR" b="1" dirty="0" err="1">
                <a:latin typeface="Garamond" panose="02020404030301010803" pitchFamily="18" charset="0"/>
              </a:rPr>
              <a:t>Δυτ</a:t>
            </a:r>
            <a:r>
              <a:rPr lang="el-GR" b="1" dirty="0">
                <a:latin typeface="Garamond" panose="02020404030301010803" pitchFamily="18" charset="0"/>
              </a:rPr>
              <a:t>. Μακεδονίας.</a:t>
            </a:r>
          </a:p>
          <a:p>
            <a:r>
              <a:rPr lang="el-GR" b="1" dirty="0">
                <a:latin typeface="Garamond" panose="02020404030301010803" pitchFamily="18" charset="0"/>
              </a:rPr>
              <a:t>Ευμορφία </a:t>
            </a:r>
            <a:r>
              <a:rPr lang="el-GR" b="1" dirty="0" err="1">
                <a:latin typeface="Garamond" panose="02020404030301010803" pitchFamily="18" charset="0"/>
              </a:rPr>
              <a:t>Κηπουροπούλου</a:t>
            </a:r>
            <a:r>
              <a:rPr lang="el-GR" b="1" dirty="0">
                <a:latin typeface="Garamond" panose="02020404030301010803" pitchFamily="18" charset="0"/>
              </a:rPr>
              <a:t>, Δρ. Παιδαγωγικής, </a:t>
            </a:r>
            <a:r>
              <a:rPr lang="el-GR" b="1" dirty="0" err="1">
                <a:latin typeface="Garamond" panose="02020404030301010803" pitchFamily="18" charset="0"/>
              </a:rPr>
              <a:t>Μεταδιδάκτωρ</a:t>
            </a:r>
            <a:r>
              <a:rPr lang="el-GR" b="1" dirty="0">
                <a:latin typeface="Garamond" panose="02020404030301010803" pitchFamily="18" charset="0"/>
              </a:rPr>
              <a:t> Παιδαγωγικής, Ειδική Επιστήμονας στο Τμήμα Δημοτικής Εκπαίδευσης Πανεπιστημίου </a:t>
            </a:r>
            <a:r>
              <a:rPr lang="el-GR" b="1" dirty="0" err="1">
                <a:latin typeface="Garamond" panose="02020404030301010803" pitchFamily="18" charset="0"/>
              </a:rPr>
              <a:t>Δυτ</a:t>
            </a:r>
            <a:r>
              <a:rPr lang="el-GR" b="1" dirty="0">
                <a:latin typeface="Garamond" panose="02020404030301010803" pitchFamily="18" charset="0"/>
              </a:rPr>
              <a:t>. Μακεδονίας</a:t>
            </a:r>
          </a:p>
          <a:p>
            <a:endParaRPr lang="el-GR" sz="1600" b="1" dirty="0">
              <a:latin typeface="Garamond" panose="02020404030301010803" pitchFamily="18" charset="0"/>
            </a:endParaRPr>
          </a:p>
          <a:p>
            <a:endParaRPr lang="el-GR" sz="1600" b="1" dirty="0">
              <a:latin typeface="Garamond" panose="02020404030301010803" pitchFamily="18" charset="0"/>
            </a:endParaRPr>
          </a:p>
          <a:p>
            <a:endParaRPr lang="el-GR" sz="1400" dirty="0"/>
          </a:p>
        </p:txBody>
      </p:sp>
      <p:sp>
        <p:nvSpPr>
          <p:cNvPr id="10" name="Rectangle 9">
            <a:extLst>
              <a:ext uri="{FF2B5EF4-FFF2-40B4-BE49-F238E27FC236}">
                <a16:creationId xmlns:a16="http://schemas.microsoft.com/office/drawing/2014/main" id="{4A98CC08-AEC2-4E8F-8F52-0F5C6372DB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285151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5D1545E6-EB3C-4478-A661-A2CA963F12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tx2">
              <a:lumMod val="60000"/>
              <a:lumOff val="40000"/>
              <a:alpha val="40000"/>
            </a:schemeClr>
          </a:solidFill>
        </p:grpSpPr>
        <p:sp>
          <p:nvSpPr>
            <p:cNvPr id="13" name="Freeform 11">
              <a:extLst>
                <a:ext uri="{FF2B5EF4-FFF2-40B4-BE49-F238E27FC236}">
                  <a16:creationId xmlns:a16="http://schemas.microsoft.com/office/drawing/2014/main" id="{B2E5B960-0C5D-4F77-8E9F-9F3D883D83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4" name="Freeform 12">
              <a:extLst>
                <a:ext uri="{FF2B5EF4-FFF2-40B4-BE49-F238E27FC236}">
                  <a16:creationId xmlns:a16="http://schemas.microsoft.com/office/drawing/2014/main" id="{258E44FC-92AD-43A0-BB05-DB268C82D8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5" name="Freeform 13">
              <a:extLst>
                <a:ext uri="{FF2B5EF4-FFF2-40B4-BE49-F238E27FC236}">
                  <a16:creationId xmlns:a16="http://schemas.microsoft.com/office/drawing/2014/main" id="{C63D3083-A56C-4199-8DE0-63C8BE9EDF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6" name="Freeform 14">
              <a:extLst>
                <a:ext uri="{FF2B5EF4-FFF2-40B4-BE49-F238E27FC236}">
                  <a16:creationId xmlns:a16="http://schemas.microsoft.com/office/drawing/2014/main" id="{C7CD3581-635D-438F-A64F-68404E7AE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7" name="Freeform 15">
              <a:extLst>
                <a:ext uri="{FF2B5EF4-FFF2-40B4-BE49-F238E27FC236}">
                  <a16:creationId xmlns:a16="http://schemas.microsoft.com/office/drawing/2014/main" id="{AD6904C0-211C-41A2-BDB8-3B07C90BBB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8" name="Freeform 16">
              <a:extLst>
                <a:ext uri="{FF2B5EF4-FFF2-40B4-BE49-F238E27FC236}">
                  <a16:creationId xmlns:a16="http://schemas.microsoft.com/office/drawing/2014/main" id="{B0837DA6-CAF9-4E78-A39E-6358EDE2B1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9" name="Freeform 17">
              <a:extLst>
                <a:ext uri="{FF2B5EF4-FFF2-40B4-BE49-F238E27FC236}">
                  <a16:creationId xmlns:a16="http://schemas.microsoft.com/office/drawing/2014/main" id="{0A99DD7D-3AB3-471E-842F-8AFEA09D07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0" name="Freeform 18">
              <a:extLst>
                <a:ext uri="{FF2B5EF4-FFF2-40B4-BE49-F238E27FC236}">
                  <a16:creationId xmlns:a16="http://schemas.microsoft.com/office/drawing/2014/main" id="{9C70B0D4-92FE-478F-86BD-93BA2C4DFC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1" name="Freeform 19">
              <a:extLst>
                <a:ext uri="{FF2B5EF4-FFF2-40B4-BE49-F238E27FC236}">
                  <a16:creationId xmlns:a16="http://schemas.microsoft.com/office/drawing/2014/main" id="{C9156BE6-11D4-4696-9E3F-C325BFAC81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2" name="Freeform 20">
              <a:extLst>
                <a:ext uri="{FF2B5EF4-FFF2-40B4-BE49-F238E27FC236}">
                  <a16:creationId xmlns:a16="http://schemas.microsoft.com/office/drawing/2014/main" id="{4E667226-1D20-4A9D-BBE3-AC17EA436F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9" name="Freeform 21">
              <a:extLst>
                <a:ext uri="{FF2B5EF4-FFF2-40B4-BE49-F238E27FC236}">
                  <a16:creationId xmlns:a16="http://schemas.microsoft.com/office/drawing/2014/main" id="{2F87E3B6-5202-4434-9B26-42B46774F3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41" name="Freeform 22">
              <a:extLst>
                <a:ext uri="{FF2B5EF4-FFF2-40B4-BE49-F238E27FC236}">
                  <a16:creationId xmlns:a16="http://schemas.microsoft.com/office/drawing/2014/main" id="{AEA5E85F-F1F4-40E4-A62C-95324F6749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6" name="Group 25">
            <a:extLst>
              <a:ext uri="{FF2B5EF4-FFF2-40B4-BE49-F238E27FC236}">
                <a16:creationId xmlns:a16="http://schemas.microsoft.com/office/drawing/2014/main" id="{40A75861-F6C5-44A9-B161-B03701CBDE0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a:solidFill>
            <a:schemeClr val="tx2">
              <a:lumMod val="75000"/>
              <a:alpha val="70000"/>
            </a:schemeClr>
          </a:solidFill>
        </p:grpSpPr>
        <p:sp>
          <p:nvSpPr>
            <p:cNvPr id="27" name="Freeform 27">
              <a:extLst>
                <a:ext uri="{FF2B5EF4-FFF2-40B4-BE49-F238E27FC236}">
                  <a16:creationId xmlns:a16="http://schemas.microsoft.com/office/drawing/2014/main" id="{72EE642D-4F69-47C0-99BA-CE43503573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8" name="Freeform 28">
              <a:extLst>
                <a:ext uri="{FF2B5EF4-FFF2-40B4-BE49-F238E27FC236}">
                  <a16:creationId xmlns:a16="http://schemas.microsoft.com/office/drawing/2014/main" id="{26178CE4-DA2D-46EA-AB8D-341C5AC563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29" name="Freeform 29">
              <a:extLst>
                <a:ext uri="{FF2B5EF4-FFF2-40B4-BE49-F238E27FC236}">
                  <a16:creationId xmlns:a16="http://schemas.microsoft.com/office/drawing/2014/main" id="{698E9F53-8381-4FA5-A510-846925D242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0" name="Freeform 30">
              <a:extLst>
                <a:ext uri="{FF2B5EF4-FFF2-40B4-BE49-F238E27FC236}">
                  <a16:creationId xmlns:a16="http://schemas.microsoft.com/office/drawing/2014/main" id="{B13CE284-F21E-411B-BB8E-9C03B853CE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1" name="Freeform 31">
              <a:extLst>
                <a:ext uri="{FF2B5EF4-FFF2-40B4-BE49-F238E27FC236}">
                  <a16:creationId xmlns:a16="http://schemas.microsoft.com/office/drawing/2014/main" id="{23DF4578-4703-437C-A797-2A2D0CEE5F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2" name="Freeform 32">
              <a:extLst>
                <a:ext uri="{FF2B5EF4-FFF2-40B4-BE49-F238E27FC236}">
                  <a16:creationId xmlns:a16="http://schemas.microsoft.com/office/drawing/2014/main" id="{F878F330-AF64-4F8F-88FD-A4A408D6D3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3" name="Freeform 33">
              <a:extLst>
                <a:ext uri="{FF2B5EF4-FFF2-40B4-BE49-F238E27FC236}">
                  <a16:creationId xmlns:a16="http://schemas.microsoft.com/office/drawing/2014/main" id="{AC9B00BF-4FB7-42FA-BBBD-7DB54ED3F0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4" name="Freeform 34">
              <a:extLst>
                <a:ext uri="{FF2B5EF4-FFF2-40B4-BE49-F238E27FC236}">
                  <a16:creationId xmlns:a16="http://schemas.microsoft.com/office/drawing/2014/main" id="{BD3D64CA-2AAD-4609-8DAA-3EAD4609A6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5" name="Freeform 35">
              <a:extLst>
                <a:ext uri="{FF2B5EF4-FFF2-40B4-BE49-F238E27FC236}">
                  <a16:creationId xmlns:a16="http://schemas.microsoft.com/office/drawing/2014/main" id="{C669E05A-8550-4E91-B29E-E1912228E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6" name="Freeform 36">
              <a:extLst>
                <a:ext uri="{FF2B5EF4-FFF2-40B4-BE49-F238E27FC236}">
                  <a16:creationId xmlns:a16="http://schemas.microsoft.com/office/drawing/2014/main" id="{F8C1FD53-1E8F-46CA-BC2D-FCEC4DAE0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7" name="Freeform 37">
              <a:extLst>
                <a:ext uri="{FF2B5EF4-FFF2-40B4-BE49-F238E27FC236}">
                  <a16:creationId xmlns:a16="http://schemas.microsoft.com/office/drawing/2014/main" id="{CC97A31F-CFDE-4EA3-98F1-13FDD16702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8" name="Freeform 38">
              <a:extLst>
                <a:ext uri="{FF2B5EF4-FFF2-40B4-BE49-F238E27FC236}">
                  <a16:creationId xmlns:a16="http://schemas.microsoft.com/office/drawing/2014/main" id="{9E1540E7-E6C3-4907-B70A-B175683655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0" name="Freeform 11">
            <a:extLst>
              <a:ext uri="{FF2B5EF4-FFF2-40B4-BE49-F238E27FC236}">
                <a16:creationId xmlns:a16="http://schemas.microsoft.com/office/drawing/2014/main" id="{1310EFE2-B91D-47E7-B117-C2A802800A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411452"/>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2" name="Ορθογώνιο 1">
            <a:extLst>
              <a:ext uri="{FF2B5EF4-FFF2-40B4-BE49-F238E27FC236}">
                <a16:creationId xmlns:a16="http://schemas.microsoft.com/office/drawing/2014/main" id="{2102B5A1-1F84-4E43-95A1-B17D6FE37F6B}"/>
              </a:ext>
            </a:extLst>
          </p:cNvPr>
          <p:cNvSpPr/>
          <p:nvPr/>
        </p:nvSpPr>
        <p:spPr>
          <a:xfrm>
            <a:off x="3346816" y="328274"/>
            <a:ext cx="8131550" cy="2246769"/>
          </a:xfrm>
          <a:prstGeom prst="rect">
            <a:avLst/>
          </a:prstGeom>
        </p:spPr>
        <p:txBody>
          <a:bodyPr wrap="square">
            <a:spAutoFit/>
          </a:bodyPr>
          <a:lstStyle/>
          <a:p>
            <a:r>
              <a:rPr lang="el-GR" sz="2800" b="1" dirty="0"/>
              <a:t>Ο ακαδημαϊκός </a:t>
            </a:r>
            <a:r>
              <a:rPr lang="el-GR" sz="2800" b="1" dirty="0" err="1"/>
              <a:t>γραμματισμός</a:t>
            </a:r>
            <a:r>
              <a:rPr lang="el-GR" sz="2800" b="1" dirty="0"/>
              <a:t> ως πλαίσιο κατασκευής της επαγγελματικής ταυτότητας των εκπαιδευτικών: μελετώντας και αναλύοντας  τα ημερολόγια τελειόφοιτων φοιτητών /τριών </a:t>
            </a:r>
          </a:p>
        </p:txBody>
      </p:sp>
      <p:pic>
        <p:nvPicPr>
          <p:cNvPr id="11" name="Εικόνα 10">
            <a:extLst>
              <a:ext uri="{FF2B5EF4-FFF2-40B4-BE49-F238E27FC236}">
                <a16:creationId xmlns:a16="http://schemas.microsoft.com/office/drawing/2014/main" id="{826332C1-EA81-40B8-9825-A4DEDAADD8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1872" y="5850566"/>
            <a:ext cx="5772488" cy="788339"/>
          </a:xfrm>
          <a:prstGeom prst="rect">
            <a:avLst/>
          </a:prstGeom>
        </p:spPr>
      </p:pic>
    </p:spTree>
    <p:extLst>
      <p:ext uri="{BB962C8B-B14F-4D97-AF65-F5344CB8AC3E}">
        <p14:creationId xmlns:p14="http://schemas.microsoft.com/office/powerpoint/2010/main" val="21472035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a:extLst>
              <a:ext uri="{FF2B5EF4-FFF2-40B4-BE49-F238E27FC236}">
                <a16:creationId xmlns:a16="http://schemas.microsoft.com/office/drawing/2014/main" id="{EB140600-C15A-4573-A93E-6316D4821601}"/>
              </a:ext>
            </a:extLst>
          </p:cNvPr>
          <p:cNvGraphicFramePr>
            <a:graphicFrameLocks noGrp="1"/>
          </p:cNvGraphicFramePr>
          <p:nvPr>
            <p:ph idx="1"/>
            <p:extLst>
              <p:ext uri="{D42A27DB-BD31-4B8C-83A1-F6EECF244321}">
                <p14:modId xmlns:p14="http://schemas.microsoft.com/office/powerpoint/2010/main" val="1996759548"/>
              </p:ext>
            </p:extLst>
          </p:nvPr>
        </p:nvGraphicFramePr>
        <p:xfrm>
          <a:off x="2027154" y="256674"/>
          <a:ext cx="9434929" cy="60077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71153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08D7C6-A006-41AB-8525-145986B8FA84}"/>
              </a:ext>
            </a:extLst>
          </p:cNvPr>
          <p:cNvSpPr>
            <a:spLocks noGrp="1"/>
          </p:cNvSpPr>
          <p:nvPr>
            <p:ph type="title"/>
          </p:nvPr>
        </p:nvSpPr>
        <p:spPr>
          <a:xfrm>
            <a:off x="2234102" y="0"/>
            <a:ext cx="8911687" cy="948016"/>
          </a:xfrm>
        </p:spPr>
        <p:txBody>
          <a:bodyPr>
            <a:noAutofit/>
          </a:bodyPr>
          <a:lstStyle/>
          <a:p>
            <a:r>
              <a:rPr lang="el-GR" sz="2400" b="1" dirty="0"/>
              <a:t>Ο </a:t>
            </a:r>
            <a:r>
              <a:rPr lang="el-GR" sz="2400" b="1" dirty="0" err="1"/>
              <a:t>αναστοχαζόμενος</a:t>
            </a:r>
            <a:r>
              <a:rPr lang="el-GR" sz="2400" b="1" dirty="0"/>
              <a:t> εκπαιδευτικός </a:t>
            </a:r>
            <a:br>
              <a:rPr lang="el-GR" sz="2400" b="1" dirty="0"/>
            </a:br>
            <a:endParaRPr lang="el-GR" sz="2400" b="1" dirty="0"/>
          </a:p>
        </p:txBody>
      </p:sp>
      <p:graphicFrame>
        <p:nvGraphicFramePr>
          <p:cNvPr id="5" name="Θέση περιεχομένου 4">
            <a:extLst>
              <a:ext uri="{FF2B5EF4-FFF2-40B4-BE49-F238E27FC236}">
                <a16:creationId xmlns:a16="http://schemas.microsoft.com/office/drawing/2014/main" id="{D98AE2AA-3E1D-49DD-9DE5-52364BC18EDE}"/>
              </a:ext>
            </a:extLst>
          </p:cNvPr>
          <p:cNvGraphicFramePr>
            <a:graphicFrameLocks noGrp="1"/>
          </p:cNvGraphicFramePr>
          <p:nvPr>
            <p:ph idx="1"/>
            <p:extLst>
              <p:ext uri="{D42A27DB-BD31-4B8C-83A1-F6EECF244321}">
                <p14:modId xmlns:p14="http://schemas.microsoft.com/office/powerpoint/2010/main" val="4116257491"/>
              </p:ext>
            </p:extLst>
          </p:nvPr>
        </p:nvGraphicFramePr>
        <p:xfrm>
          <a:off x="2053976" y="1219701"/>
          <a:ext cx="9400088" cy="51988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53524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EC9FC7-C4FA-40B0-9697-2FF7ED0F4068}"/>
              </a:ext>
            </a:extLst>
          </p:cNvPr>
          <p:cNvSpPr>
            <a:spLocks noGrp="1"/>
          </p:cNvSpPr>
          <p:nvPr>
            <p:ph type="title"/>
          </p:nvPr>
        </p:nvSpPr>
        <p:spPr>
          <a:xfrm>
            <a:off x="1981200" y="136359"/>
            <a:ext cx="9721516" cy="794084"/>
          </a:xfrm>
        </p:spPr>
        <p:txBody>
          <a:bodyPr>
            <a:normAutofit fontScale="90000"/>
          </a:bodyPr>
          <a:lstStyle/>
          <a:p>
            <a:r>
              <a:rPr lang="el-GR" sz="2800" b="1" dirty="0"/>
              <a:t>Ο </a:t>
            </a:r>
            <a:r>
              <a:rPr lang="el-GR" sz="2800" b="1" dirty="0" err="1"/>
              <a:t>αναστοχαζόμενος</a:t>
            </a:r>
            <a:r>
              <a:rPr lang="el-GR" sz="2800" b="1" dirty="0"/>
              <a:t> εκπαιδευτικός</a:t>
            </a:r>
            <a:br>
              <a:rPr lang="el-GR" sz="2800" b="1" dirty="0"/>
            </a:br>
            <a:endParaRPr lang="el-GR" sz="2800" b="1" dirty="0"/>
          </a:p>
        </p:txBody>
      </p:sp>
      <p:graphicFrame>
        <p:nvGraphicFramePr>
          <p:cNvPr id="4" name="Θέση περιεχομένου 3">
            <a:extLst>
              <a:ext uri="{FF2B5EF4-FFF2-40B4-BE49-F238E27FC236}">
                <a16:creationId xmlns:a16="http://schemas.microsoft.com/office/drawing/2014/main" id="{E168C2B1-9A4A-4B9A-B2EE-FB02E3D55E38}"/>
              </a:ext>
            </a:extLst>
          </p:cNvPr>
          <p:cNvGraphicFramePr>
            <a:graphicFrameLocks noGrp="1"/>
          </p:cNvGraphicFramePr>
          <p:nvPr>
            <p:ph idx="1"/>
            <p:extLst>
              <p:ext uri="{D42A27DB-BD31-4B8C-83A1-F6EECF244321}">
                <p14:modId xmlns:p14="http://schemas.microsoft.com/office/powerpoint/2010/main" val="4165374921"/>
              </p:ext>
            </p:extLst>
          </p:nvPr>
        </p:nvGraphicFramePr>
        <p:xfrm>
          <a:off x="1812591" y="930443"/>
          <a:ext cx="9659938" cy="56307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45677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D4286D-E77F-4186-9A94-3E8D2AF7715F}"/>
              </a:ext>
            </a:extLst>
          </p:cNvPr>
          <p:cNvSpPr>
            <a:spLocks noGrp="1"/>
          </p:cNvSpPr>
          <p:nvPr>
            <p:ph type="title"/>
          </p:nvPr>
        </p:nvSpPr>
        <p:spPr>
          <a:xfrm>
            <a:off x="2592925" y="168442"/>
            <a:ext cx="8911687" cy="770021"/>
          </a:xfrm>
        </p:spPr>
        <p:txBody>
          <a:bodyPr>
            <a:normAutofit/>
          </a:bodyPr>
          <a:lstStyle/>
          <a:p>
            <a:r>
              <a:rPr lang="el-GR" sz="2800" b="1" dirty="0"/>
              <a:t>Η  σημασία του </a:t>
            </a:r>
            <a:r>
              <a:rPr lang="el-GR" sz="2800" b="1" dirty="0" err="1"/>
              <a:t>αναστοχασμού</a:t>
            </a:r>
            <a:endParaRPr lang="el-GR" sz="2800" b="1" dirty="0"/>
          </a:p>
        </p:txBody>
      </p:sp>
      <p:graphicFrame>
        <p:nvGraphicFramePr>
          <p:cNvPr id="4" name="Θέση περιεχομένου 3">
            <a:extLst>
              <a:ext uri="{FF2B5EF4-FFF2-40B4-BE49-F238E27FC236}">
                <a16:creationId xmlns:a16="http://schemas.microsoft.com/office/drawing/2014/main" id="{C7337F05-5925-43D2-90CB-E20843411109}"/>
              </a:ext>
            </a:extLst>
          </p:cNvPr>
          <p:cNvGraphicFramePr>
            <a:graphicFrameLocks noGrp="1"/>
          </p:cNvGraphicFramePr>
          <p:nvPr>
            <p:ph idx="1"/>
            <p:extLst>
              <p:ext uri="{D42A27DB-BD31-4B8C-83A1-F6EECF244321}">
                <p14:modId xmlns:p14="http://schemas.microsoft.com/office/powerpoint/2010/main" val="3533522089"/>
              </p:ext>
            </p:extLst>
          </p:nvPr>
        </p:nvGraphicFramePr>
        <p:xfrm>
          <a:off x="2085974" y="938463"/>
          <a:ext cx="9600699" cy="55345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56312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0BCC65-FFEE-45F9-8EB1-1B207B65C8D4}"/>
              </a:ext>
            </a:extLst>
          </p:cNvPr>
          <p:cNvSpPr>
            <a:spLocks noGrp="1"/>
          </p:cNvSpPr>
          <p:nvPr>
            <p:ph type="title"/>
          </p:nvPr>
        </p:nvSpPr>
        <p:spPr>
          <a:xfrm>
            <a:off x="2631025" y="381001"/>
            <a:ext cx="8911687" cy="723900"/>
          </a:xfrm>
        </p:spPr>
        <p:txBody>
          <a:bodyPr/>
          <a:lstStyle/>
          <a:p>
            <a:r>
              <a:rPr lang="el-GR" b="1" dirty="0"/>
              <a:t>Συζήτηση</a:t>
            </a:r>
          </a:p>
        </p:txBody>
      </p:sp>
      <p:graphicFrame>
        <p:nvGraphicFramePr>
          <p:cNvPr id="5" name="Θέση περιεχομένου 4">
            <a:extLst>
              <a:ext uri="{FF2B5EF4-FFF2-40B4-BE49-F238E27FC236}">
                <a16:creationId xmlns:a16="http://schemas.microsoft.com/office/drawing/2014/main" id="{1529C021-690D-42E5-A791-31EB651D664F}"/>
              </a:ext>
            </a:extLst>
          </p:cNvPr>
          <p:cNvGraphicFramePr>
            <a:graphicFrameLocks noGrp="1"/>
          </p:cNvGraphicFramePr>
          <p:nvPr>
            <p:ph idx="1"/>
            <p:extLst>
              <p:ext uri="{D42A27DB-BD31-4B8C-83A1-F6EECF244321}">
                <p14:modId xmlns:p14="http://schemas.microsoft.com/office/powerpoint/2010/main" val="332256815"/>
              </p:ext>
            </p:extLst>
          </p:nvPr>
        </p:nvGraphicFramePr>
        <p:xfrm>
          <a:off x="1581150" y="866775"/>
          <a:ext cx="9656763" cy="47958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32925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585C72-FE81-4D54-BCDA-60AE2F23A8A0}"/>
              </a:ext>
            </a:extLst>
          </p:cNvPr>
          <p:cNvSpPr>
            <a:spLocks noGrp="1"/>
          </p:cNvSpPr>
          <p:nvPr>
            <p:ph type="title"/>
          </p:nvPr>
        </p:nvSpPr>
        <p:spPr>
          <a:xfrm>
            <a:off x="2592925" y="624110"/>
            <a:ext cx="8911687" cy="595090"/>
          </a:xfrm>
        </p:spPr>
        <p:txBody>
          <a:bodyPr>
            <a:normAutofit/>
          </a:bodyPr>
          <a:lstStyle/>
          <a:p>
            <a:r>
              <a:rPr lang="el-GR" sz="2800" b="1" dirty="0"/>
              <a:t>Συζήτηση</a:t>
            </a:r>
          </a:p>
        </p:txBody>
      </p:sp>
      <p:graphicFrame>
        <p:nvGraphicFramePr>
          <p:cNvPr id="4" name="Θέση περιεχομένου 3">
            <a:extLst>
              <a:ext uri="{FF2B5EF4-FFF2-40B4-BE49-F238E27FC236}">
                <a16:creationId xmlns:a16="http://schemas.microsoft.com/office/drawing/2014/main" id="{33452C0F-6563-4402-AA83-B7C9DEFB43D2}"/>
              </a:ext>
            </a:extLst>
          </p:cNvPr>
          <p:cNvGraphicFramePr>
            <a:graphicFrameLocks noGrp="1"/>
          </p:cNvGraphicFramePr>
          <p:nvPr>
            <p:ph idx="1"/>
            <p:extLst>
              <p:ext uri="{D42A27DB-BD31-4B8C-83A1-F6EECF244321}">
                <p14:modId xmlns:p14="http://schemas.microsoft.com/office/powerpoint/2010/main" val="1714353308"/>
              </p:ext>
            </p:extLst>
          </p:nvPr>
        </p:nvGraphicFramePr>
        <p:xfrm>
          <a:off x="2589213" y="1343025"/>
          <a:ext cx="89154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31920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3F4CB1-E7B3-41DF-A412-E79E0EF3CD29}"/>
              </a:ext>
            </a:extLst>
          </p:cNvPr>
          <p:cNvSpPr>
            <a:spLocks noGrp="1"/>
          </p:cNvSpPr>
          <p:nvPr>
            <p:ph type="title"/>
          </p:nvPr>
        </p:nvSpPr>
        <p:spPr>
          <a:xfrm>
            <a:off x="2592925" y="624110"/>
            <a:ext cx="8911687" cy="1280890"/>
          </a:xfrm>
        </p:spPr>
        <p:txBody>
          <a:bodyPr>
            <a:normAutofit fontScale="90000"/>
          </a:bodyPr>
          <a:lstStyle/>
          <a:p>
            <a:r>
              <a:rPr lang="el-GR" sz="2800" b="1"/>
              <a:t>Συζήτηση:</a:t>
            </a:r>
            <a:br>
              <a:rPr lang="el-GR" sz="2800" b="1"/>
            </a:br>
            <a:r>
              <a:rPr lang="el-GR" sz="2800" b="1"/>
              <a:t> Κυρίαρχες και διακριτές δύο διαστάσεις της ταυτότητας του εκπαιδευτικού</a:t>
            </a:r>
            <a:endParaRPr lang="el-GR" sz="2800" b="1" dirty="0"/>
          </a:p>
        </p:txBody>
      </p:sp>
      <p:graphicFrame>
        <p:nvGraphicFramePr>
          <p:cNvPr id="4" name="Θέση περιεχομένου 3">
            <a:extLst>
              <a:ext uri="{FF2B5EF4-FFF2-40B4-BE49-F238E27FC236}">
                <a16:creationId xmlns:a16="http://schemas.microsoft.com/office/drawing/2014/main" id="{83B14509-C804-4A80-AD5A-1112806DD567}"/>
              </a:ext>
            </a:extLst>
          </p:cNvPr>
          <p:cNvGraphicFramePr>
            <a:graphicFrameLocks noGrp="1"/>
          </p:cNvGraphicFramePr>
          <p:nvPr>
            <p:ph idx="1"/>
            <p:extLst>
              <p:ext uri="{D42A27DB-BD31-4B8C-83A1-F6EECF244321}">
                <p14:modId xmlns:p14="http://schemas.microsoft.com/office/powerpoint/2010/main" val="192751372"/>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192354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Θέση περιεχομένου 10">
            <a:extLst>
              <a:ext uri="{FF2B5EF4-FFF2-40B4-BE49-F238E27FC236}">
                <a16:creationId xmlns:a16="http://schemas.microsoft.com/office/drawing/2014/main" id="{5A0C06B4-13C3-4B67-B22A-482C9A426EA5}"/>
              </a:ext>
            </a:extLst>
          </p:cNvPr>
          <p:cNvGraphicFramePr>
            <a:graphicFrameLocks noGrp="1"/>
          </p:cNvGraphicFramePr>
          <p:nvPr>
            <p:ph idx="1"/>
            <p:extLst>
              <p:ext uri="{D42A27DB-BD31-4B8C-83A1-F6EECF244321}">
                <p14:modId xmlns:p14="http://schemas.microsoft.com/office/powerpoint/2010/main" val="3557838392"/>
              </p:ext>
            </p:extLst>
          </p:nvPr>
        </p:nvGraphicFramePr>
        <p:xfrm>
          <a:off x="2589213" y="1447060"/>
          <a:ext cx="8330321" cy="44647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40566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F1EC6F-95CC-419D-9FC6-B8B10C888A74}"/>
              </a:ext>
            </a:extLst>
          </p:cNvPr>
          <p:cNvSpPr>
            <a:spLocks noGrp="1"/>
          </p:cNvSpPr>
          <p:nvPr>
            <p:ph type="title"/>
          </p:nvPr>
        </p:nvSpPr>
        <p:spPr>
          <a:xfrm>
            <a:off x="2592925" y="624110"/>
            <a:ext cx="8911687" cy="614140"/>
          </a:xfrm>
        </p:spPr>
        <p:txBody>
          <a:bodyPr>
            <a:normAutofit/>
          </a:bodyPr>
          <a:lstStyle/>
          <a:p>
            <a:r>
              <a:rPr lang="el-GR" sz="2800" b="1" dirty="0" err="1"/>
              <a:t>Επιλογικά</a:t>
            </a:r>
            <a:endParaRPr lang="el-GR" sz="2800" b="1" dirty="0"/>
          </a:p>
        </p:txBody>
      </p:sp>
      <p:sp>
        <p:nvSpPr>
          <p:cNvPr id="3" name="Θέση περιεχομένου 2">
            <a:extLst>
              <a:ext uri="{FF2B5EF4-FFF2-40B4-BE49-F238E27FC236}">
                <a16:creationId xmlns:a16="http://schemas.microsoft.com/office/drawing/2014/main" id="{82ADE5B1-43B0-44D1-B12F-D5C6705D9805}"/>
              </a:ext>
            </a:extLst>
          </p:cNvPr>
          <p:cNvSpPr>
            <a:spLocks noGrp="1"/>
          </p:cNvSpPr>
          <p:nvPr>
            <p:ph idx="1"/>
          </p:nvPr>
        </p:nvSpPr>
        <p:spPr>
          <a:xfrm>
            <a:off x="2200275" y="1314450"/>
            <a:ext cx="9304337" cy="4596772"/>
          </a:xfrm>
        </p:spPr>
        <p:txBody>
          <a:bodyPr>
            <a:normAutofit/>
          </a:bodyPr>
          <a:lstStyle/>
          <a:p>
            <a:pPr algn="ctr"/>
            <a:r>
              <a:rPr lang="el-GR" sz="2400" dirty="0"/>
              <a:t> </a:t>
            </a:r>
            <a:r>
              <a:rPr lang="el-GR" sz="2400" dirty="0" err="1"/>
              <a:t>Oι</a:t>
            </a:r>
            <a:r>
              <a:rPr lang="el-GR" sz="2400" dirty="0"/>
              <a:t> πολλαπλές διαστάσεις της ταυτότητας του εκπαιδευτικού περιλαμβάνουν τις τεχνικές ικανότητες, την ηθική και συναισθηματική διάσταση αλλά και την πολιτική επίγνωση της θέσης του. Η διαδικασία της ανάπτυξης ενός αποτελεσματικού εκπαιδευτικού ξεκινά και από το προπτυχιακό επίπεδο, κατά το οποίο ο φοιτητής/φοιτήτρια, αποκτά προσωπική γνώση και επίγνωση της </a:t>
            </a:r>
            <a:r>
              <a:rPr lang="el-GR" sz="2400" dirty="0" err="1"/>
              <a:t>ταυτοτικής</a:t>
            </a:r>
            <a:r>
              <a:rPr lang="el-GR" sz="2400" dirty="0"/>
              <a:t> του/της ανάπτυξης. </a:t>
            </a:r>
          </a:p>
        </p:txBody>
      </p:sp>
    </p:spTree>
    <p:extLst>
      <p:ext uri="{BB962C8B-B14F-4D97-AF65-F5344CB8AC3E}">
        <p14:creationId xmlns:p14="http://schemas.microsoft.com/office/powerpoint/2010/main" val="10545357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70286CC-585A-463F-9E6B-6B6E21672C48}"/>
              </a:ext>
            </a:extLst>
          </p:cNvPr>
          <p:cNvSpPr>
            <a:spLocks noGrp="1"/>
          </p:cNvSpPr>
          <p:nvPr>
            <p:ph type="title"/>
          </p:nvPr>
        </p:nvSpPr>
        <p:spPr>
          <a:xfrm>
            <a:off x="2592925" y="624110"/>
            <a:ext cx="8911687" cy="867339"/>
          </a:xfrm>
        </p:spPr>
        <p:txBody>
          <a:bodyPr>
            <a:normAutofit/>
          </a:bodyPr>
          <a:lstStyle/>
          <a:p>
            <a:r>
              <a:rPr lang="el-GR" sz="3200" b="1" dirty="0" err="1"/>
              <a:t>Επιλογικά</a:t>
            </a:r>
            <a:endParaRPr lang="el-GR" sz="3200" b="1" dirty="0"/>
          </a:p>
        </p:txBody>
      </p:sp>
      <p:sp>
        <p:nvSpPr>
          <p:cNvPr id="3" name="Θέση περιεχομένου 2">
            <a:extLst>
              <a:ext uri="{FF2B5EF4-FFF2-40B4-BE49-F238E27FC236}">
                <a16:creationId xmlns:a16="http://schemas.microsoft.com/office/drawing/2014/main" id="{0C2E9B89-0C1E-46CA-8F34-9F829DA16A72}"/>
              </a:ext>
            </a:extLst>
          </p:cNvPr>
          <p:cNvSpPr>
            <a:spLocks noGrp="1"/>
          </p:cNvSpPr>
          <p:nvPr>
            <p:ph idx="1"/>
          </p:nvPr>
        </p:nvSpPr>
        <p:spPr>
          <a:xfrm>
            <a:off x="2589212" y="1287262"/>
            <a:ext cx="8915400" cy="4740676"/>
          </a:xfrm>
        </p:spPr>
        <p:txBody>
          <a:bodyPr>
            <a:normAutofit/>
          </a:bodyPr>
          <a:lstStyle/>
          <a:p>
            <a:r>
              <a:rPr lang="el-GR" sz="2400" dirty="0"/>
              <a:t>Καθώς εξελίσσονται ακαδημαϊκά αρχίζουν να αναπτύσσουν ιδέες και να αποκτούν εμπειρίες για το τι σημαίνει να γίνεται κάποιος δάσκαλος (</a:t>
            </a:r>
            <a:r>
              <a:rPr lang="el-GR" sz="2400" dirty="0" err="1"/>
              <a:t>Fomunyam</a:t>
            </a:r>
            <a:r>
              <a:rPr lang="el-GR" sz="2400" dirty="0"/>
              <a:t> </a:t>
            </a:r>
            <a:r>
              <a:rPr lang="el-GR" sz="2400" dirty="0" err="1"/>
              <a:t>George</a:t>
            </a:r>
            <a:r>
              <a:rPr lang="el-GR" sz="2400" dirty="0"/>
              <a:t> </a:t>
            </a:r>
            <a:r>
              <a:rPr lang="el-GR" sz="2400" dirty="0" err="1"/>
              <a:t>Kehdinga</a:t>
            </a:r>
            <a:r>
              <a:rPr lang="el-GR" sz="2400" dirty="0"/>
              <a:t> 2017:188).</a:t>
            </a:r>
          </a:p>
          <a:p>
            <a:endParaRPr lang="el-GR" sz="2400" dirty="0"/>
          </a:p>
          <a:p>
            <a:r>
              <a:rPr lang="el-GR" sz="2400" dirty="0"/>
              <a:t>Ο ακαδημαϊκός </a:t>
            </a:r>
            <a:r>
              <a:rPr lang="el-GR" sz="2400" dirty="0" err="1"/>
              <a:t>γραμματισμός</a:t>
            </a:r>
            <a:r>
              <a:rPr lang="el-GR" sz="2400" dirty="0"/>
              <a:t> μπορεί να αποτελέσει ένα αποτελεσματικό πλαίσιο στη μελέτη των τρόπων με τον οποίο οι φοιτητές και οι φοιτήτριες δομούν τον λόγο τους μιλώντας για τις διαστάσεις της ταυτότητάς τους ως υποψήφιοι εκπαιδευτικοί</a:t>
            </a:r>
          </a:p>
        </p:txBody>
      </p:sp>
    </p:spTree>
    <p:extLst>
      <p:ext uri="{BB962C8B-B14F-4D97-AF65-F5344CB8AC3E}">
        <p14:creationId xmlns:p14="http://schemas.microsoft.com/office/powerpoint/2010/main" val="2815692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646BF6-FA14-470A-9120-A2D135750274}"/>
              </a:ext>
            </a:extLst>
          </p:cNvPr>
          <p:cNvSpPr>
            <a:spLocks noGrp="1"/>
          </p:cNvSpPr>
          <p:nvPr>
            <p:ph type="title"/>
          </p:nvPr>
        </p:nvSpPr>
        <p:spPr>
          <a:xfrm>
            <a:off x="2592925" y="624110"/>
            <a:ext cx="8911687" cy="778562"/>
          </a:xfrm>
        </p:spPr>
        <p:txBody>
          <a:bodyPr>
            <a:normAutofit/>
          </a:bodyPr>
          <a:lstStyle/>
          <a:p>
            <a:r>
              <a:rPr lang="el-GR" sz="2800" b="1" dirty="0"/>
              <a:t>Διάγραμμα παρουσίασης</a:t>
            </a:r>
          </a:p>
        </p:txBody>
      </p:sp>
      <p:sp>
        <p:nvSpPr>
          <p:cNvPr id="3" name="Θέση περιεχομένου 2">
            <a:extLst>
              <a:ext uri="{FF2B5EF4-FFF2-40B4-BE49-F238E27FC236}">
                <a16:creationId xmlns:a16="http://schemas.microsoft.com/office/drawing/2014/main" id="{611CA5A6-E770-45DA-961E-68D0C3792212}"/>
              </a:ext>
            </a:extLst>
          </p:cNvPr>
          <p:cNvSpPr>
            <a:spLocks noGrp="1"/>
          </p:cNvSpPr>
          <p:nvPr>
            <p:ph idx="1"/>
          </p:nvPr>
        </p:nvSpPr>
        <p:spPr>
          <a:xfrm>
            <a:off x="2589212" y="1606858"/>
            <a:ext cx="8915400" cy="4627032"/>
          </a:xfrm>
        </p:spPr>
        <p:txBody>
          <a:bodyPr>
            <a:normAutofit/>
          </a:bodyPr>
          <a:lstStyle/>
          <a:p>
            <a:r>
              <a:rPr lang="el-GR" sz="2800" dirty="0"/>
              <a:t>Επιστημολογικό πλαίσιο-Στόχοι</a:t>
            </a:r>
          </a:p>
          <a:p>
            <a:r>
              <a:rPr lang="el-GR" sz="2800" dirty="0"/>
              <a:t>Θεωρητικό πλαίσιο</a:t>
            </a:r>
          </a:p>
          <a:p>
            <a:r>
              <a:rPr lang="el-GR" sz="2800" dirty="0"/>
              <a:t>Μεθοδολογία</a:t>
            </a:r>
          </a:p>
          <a:p>
            <a:r>
              <a:rPr lang="el-GR" sz="2800" dirty="0"/>
              <a:t>Ερευνητικά ερωτήματα-Υλικό</a:t>
            </a:r>
          </a:p>
          <a:p>
            <a:r>
              <a:rPr lang="el-GR" sz="2800" dirty="0"/>
              <a:t>Η έρευνα: </a:t>
            </a:r>
          </a:p>
          <a:p>
            <a:pPr marL="0" indent="0">
              <a:buNone/>
            </a:pPr>
            <a:r>
              <a:rPr lang="el-GR" sz="2800" dirty="0"/>
              <a:t>Άξονες ανάλυσης</a:t>
            </a:r>
          </a:p>
          <a:p>
            <a:pPr marL="0" indent="0">
              <a:buNone/>
            </a:pPr>
            <a:r>
              <a:rPr lang="el-GR" sz="2800" dirty="0"/>
              <a:t>Αποτελέσματα</a:t>
            </a:r>
          </a:p>
          <a:p>
            <a:r>
              <a:rPr lang="el-GR" sz="2800" dirty="0"/>
              <a:t>Συζήτηση</a:t>
            </a:r>
          </a:p>
          <a:p>
            <a:endParaRPr lang="el-GR" dirty="0"/>
          </a:p>
          <a:p>
            <a:pPr marL="0" indent="0">
              <a:buNone/>
            </a:pPr>
            <a:endParaRPr lang="el-GR" dirty="0"/>
          </a:p>
        </p:txBody>
      </p:sp>
    </p:spTree>
    <p:extLst>
      <p:ext uri="{BB962C8B-B14F-4D97-AF65-F5344CB8AC3E}">
        <p14:creationId xmlns:p14="http://schemas.microsoft.com/office/powerpoint/2010/main" val="115897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BF32146-0B74-4637-9727-98926CE7FEA4}"/>
              </a:ext>
            </a:extLst>
          </p:cNvPr>
          <p:cNvSpPr>
            <a:spLocks noGrp="1"/>
          </p:cNvSpPr>
          <p:nvPr>
            <p:ph idx="1"/>
          </p:nvPr>
        </p:nvSpPr>
        <p:spPr>
          <a:xfrm>
            <a:off x="2589212" y="533400"/>
            <a:ext cx="8915400" cy="5377822"/>
          </a:xfrm>
        </p:spPr>
        <p:txBody>
          <a:bodyPr>
            <a:normAutofit/>
          </a:bodyPr>
          <a:lstStyle/>
          <a:p>
            <a:pPr algn="ctr"/>
            <a:r>
              <a:rPr lang="el-GR" sz="2800" dirty="0"/>
              <a:t>Τα αποτελέσματα της παρούσας έρευνας ρίχνουν φως στις απόψεις των φοιτητών και των φοιτητριών σχετικά με τη διαδικασία της επαγγελματικής τους ανάπτυξης και της διαμόρφωση της επαγγελματικής τους ταυτότητας στο ακαδημαϊκό πλαίσιο της Εκπαίδευσης των Εκπαιδευτικών και θέτουν ερωτήματα για περεταίρω διερεύνηση.</a:t>
            </a:r>
          </a:p>
        </p:txBody>
      </p:sp>
    </p:spTree>
    <p:extLst>
      <p:ext uri="{BB962C8B-B14F-4D97-AF65-F5344CB8AC3E}">
        <p14:creationId xmlns:p14="http://schemas.microsoft.com/office/powerpoint/2010/main" val="4209009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9891F-D0A8-4BFC-BA16-CC610232F127}"/>
              </a:ext>
            </a:extLst>
          </p:cNvPr>
          <p:cNvSpPr>
            <a:spLocks noGrp="1"/>
          </p:cNvSpPr>
          <p:nvPr>
            <p:ph type="title"/>
          </p:nvPr>
        </p:nvSpPr>
        <p:spPr>
          <a:xfrm>
            <a:off x="2592925" y="624110"/>
            <a:ext cx="8911687" cy="911727"/>
          </a:xfrm>
        </p:spPr>
        <p:txBody>
          <a:bodyPr>
            <a:normAutofit/>
          </a:bodyPr>
          <a:lstStyle/>
          <a:p>
            <a:r>
              <a:rPr lang="el-GR" sz="3200" b="1" dirty="0"/>
              <a:t>βιβλιογραφία</a:t>
            </a:r>
          </a:p>
        </p:txBody>
      </p:sp>
      <p:sp>
        <p:nvSpPr>
          <p:cNvPr id="3" name="Θέση περιεχομένου 2">
            <a:extLst>
              <a:ext uri="{FF2B5EF4-FFF2-40B4-BE49-F238E27FC236}">
                <a16:creationId xmlns:a16="http://schemas.microsoft.com/office/drawing/2014/main" id="{772A0BDD-A029-435D-AB24-2A78848921F3}"/>
              </a:ext>
            </a:extLst>
          </p:cNvPr>
          <p:cNvSpPr>
            <a:spLocks noGrp="1"/>
          </p:cNvSpPr>
          <p:nvPr>
            <p:ph idx="1"/>
          </p:nvPr>
        </p:nvSpPr>
        <p:spPr>
          <a:xfrm>
            <a:off x="2589212" y="1535837"/>
            <a:ext cx="8915400" cy="4375385"/>
          </a:xfrm>
        </p:spPr>
        <p:txBody>
          <a:bodyPr>
            <a:normAutofit fontScale="92500" lnSpcReduction="20000"/>
          </a:bodyPr>
          <a:lstStyle/>
          <a:p>
            <a:r>
              <a:rPr lang="en-US" sz="2000" dirty="0" err="1"/>
              <a:t>Baynham</a:t>
            </a:r>
            <a:r>
              <a:rPr lang="en-US" sz="2000" dirty="0"/>
              <a:t> </a:t>
            </a:r>
            <a:r>
              <a:rPr lang="el-GR" sz="2000" dirty="0"/>
              <a:t>Μ.  (2002).  Πρακτικές </a:t>
            </a:r>
            <a:r>
              <a:rPr lang="el-GR" sz="2000" dirty="0" err="1"/>
              <a:t>Γραμματισμού</a:t>
            </a:r>
            <a:r>
              <a:rPr lang="el-GR" sz="2000" dirty="0"/>
              <a:t>. </a:t>
            </a:r>
            <a:r>
              <a:rPr lang="el-GR" sz="2000" dirty="0" err="1"/>
              <a:t>Μτφρ</a:t>
            </a:r>
            <a:r>
              <a:rPr lang="el-GR" sz="2000" dirty="0"/>
              <a:t>. Μ. </a:t>
            </a:r>
            <a:r>
              <a:rPr lang="el-GR" sz="2000" dirty="0" err="1"/>
              <a:t>Αραποπούλου</a:t>
            </a:r>
            <a:r>
              <a:rPr lang="el-GR" sz="2000" dirty="0"/>
              <a:t>, Αθήνα. Μεταίχμιο.</a:t>
            </a:r>
          </a:p>
          <a:p>
            <a:r>
              <a:rPr lang="en-US" sz="2000" dirty="0"/>
              <a:t>Burr, Vivien (1995). Social Constructionism, London: Routledge.</a:t>
            </a:r>
          </a:p>
          <a:p>
            <a:r>
              <a:rPr lang="en-US" sz="2000" dirty="0"/>
              <a:t>Barton, D., &amp; Hamilton, M. (1998). Local literacies: Reading and writing in one community. London,  UK: Routledge.</a:t>
            </a:r>
          </a:p>
          <a:p>
            <a:r>
              <a:rPr lang="en-US" sz="2000" dirty="0"/>
              <a:t>Barton, D., &amp; Hamilton, M. (2000). Literacy practices. In D. Barton, M. </a:t>
            </a:r>
            <a:r>
              <a:rPr lang="en-US" sz="2000" dirty="0" err="1"/>
              <a:t>Hamlton</a:t>
            </a:r>
            <a:r>
              <a:rPr lang="en-US" sz="2000" dirty="0"/>
              <a:t> &amp; R. </a:t>
            </a:r>
            <a:r>
              <a:rPr lang="en-US" sz="2000" dirty="0" err="1"/>
              <a:t>Ivanič</a:t>
            </a:r>
            <a:r>
              <a:rPr lang="en-US" sz="2000" dirty="0"/>
              <a:t> (Eds.), Situated literacies: Reading and writing in context (pp. 7-15). London, UK: Routledge.</a:t>
            </a:r>
          </a:p>
          <a:p>
            <a:r>
              <a:rPr lang="en-US" sz="2000" dirty="0"/>
              <a:t>Barton, D., Hamilton, M., &amp; </a:t>
            </a:r>
            <a:r>
              <a:rPr lang="en-US" sz="2000" dirty="0" err="1"/>
              <a:t>Ivanič</a:t>
            </a:r>
            <a:r>
              <a:rPr lang="en-US" sz="2000" dirty="0"/>
              <a:t>, R., (Eds.) (2000). Situated literacies: Reading and writing in context. New York, NY: Routledge.</a:t>
            </a:r>
          </a:p>
          <a:p>
            <a:r>
              <a:rPr lang="en-US" sz="2000" dirty="0"/>
              <a:t>Cummins, J. (2006). Identity texts: the imaginative construction of self through multiliteracies  pedagogy. In O. Garcia, T. </a:t>
            </a:r>
            <a:r>
              <a:rPr lang="en-US" sz="2000" dirty="0" err="1"/>
              <a:t>Skutnabb</a:t>
            </a:r>
            <a:r>
              <a:rPr lang="en-US" sz="2000" dirty="0"/>
              <a:t>-Kangas &amp; M. E. Torres-Guzman (Eds.), Imagining  multilingual schools: Languages in education and glocalization (pp. 51-68). Toronto, ON, Canada: Multilingual Matters LTD</a:t>
            </a:r>
          </a:p>
          <a:p>
            <a:endParaRPr lang="el-GR" dirty="0"/>
          </a:p>
        </p:txBody>
      </p:sp>
    </p:spTree>
    <p:extLst>
      <p:ext uri="{BB962C8B-B14F-4D97-AF65-F5344CB8AC3E}">
        <p14:creationId xmlns:p14="http://schemas.microsoft.com/office/powerpoint/2010/main" val="732160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4D02ABC-A050-405C-8218-B9F1609E6654}"/>
              </a:ext>
            </a:extLst>
          </p:cNvPr>
          <p:cNvSpPr>
            <a:spLocks noGrp="1"/>
          </p:cNvSpPr>
          <p:nvPr>
            <p:ph idx="1"/>
          </p:nvPr>
        </p:nvSpPr>
        <p:spPr/>
        <p:txBody>
          <a:bodyPr/>
          <a:lstStyle/>
          <a:p>
            <a:r>
              <a:rPr lang="en-US" dirty="0"/>
              <a:t>Fairclough, Norman (1989). Language and Power, London: Longman </a:t>
            </a:r>
          </a:p>
          <a:p>
            <a:r>
              <a:rPr lang="en-US" dirty="0"/>
              <a:t>Fairclough, Norman (1992). Discourse and Social Change, Cambridge: Polity Press. </a:t>
            </a:r>
          </a:p>
          <a:p>
            <a:r>
              <a:rPr lang="en-US" dirty="0"/>
              <a:t>Fairclough, Norman (1995). Critical Discourse Analysis, London: Longman.</a:t>
            </a:r>
          </a:p>
          <a:p>
            <a:r>
              <a:rPr lang="en-US" dirty="0" err="1"/>
              <a:t>Fomunyam</a:t>
            </a:r>
            <a:r>
              <a:rPr lang="en-US" dirty="0"/>
              <a:t> George </a:t>
            </a:r>
            <a:r>
              <a:rPr lang="en-US" dirty="0" err="1"/>
              <a:t>Kehdinga</a:t>
            </a:r>
            <a:r>
              <a:rPr lang="en-US" dirty="0"/>
              <a:t> (2017). ‘Students Teachers Negotiating The Teachers’ </a:t>
            </a:r>
            <a:r>
              <a:rPr lang="en-US" dirty="0" err="1"/>
              <a:t>Proffessional</a:t>
            </a:r>
            <a:r>
              <a:rPr lang="en-US" dirty="0"/>
              <a:t> Identity’, International Journal of Educational Sciences, 13:2, 185-193.</a:t>
            </a:r>
          </a:p>
          <a:p>
            <a:r>
              <a:rPr lang="en-US" dirty="0"/>
              <a:t>Gee, P. (2008). Social linguistics and literacies: Ideology in discourses. London, UK: Routledge.</a:t>
            </a:r>
          </a:p>
          <a:p>
            <a:endParaRPr lang="el-GR" dirty="0"/>
          </a:p>
        </p:txBody>
      </p:sp>
    </p:spTree>
    <p:extLst>
      <p:ext uri="{BB962C8B-B14F-4D97-AF65-F5344CB8AC3E}">
        <p14:creationId xmlns:p14="http://schemas.microsoft.com/office/powerpoint/2010/main" val="3388677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597B126-E5A4-43DC-8273-D45FB327B4AE}"/>
              </a:ext>
            </a:extLst>
          </p:cNvPr>
          <p:cNvSpPr>
            <a:spLocks noGrp="1"/>
          </p:cNvSpPr>
          <p:nvPr>
            <p:ph idx="1"/>
          </p:nvPr>
        </p:nvSpPr>
        <p:spPr>
          <a:xfrm>
            <a:off x="2589212" y="674703"/>
            <a:ext cx="8915400" cy="5236519"/>
          </a:xfrm>
        </p:spPr>
        <p:txBody>
          <a:bodyPr>
            <a:normAutofit/>
          </a:bodyPr>
          <a:lstStyle/>
          <a:p>
            <a:r>
              <a:rPr lang="en-US" dirty="0"/>
              <a:t>Hyland Ken (2005). Patterns of engagement: dialogic features and I.2 undergraduate writing </a:t>
            </a:r>
            <a:r>
              <a:rPr lang="el-GR" dirty="0"/>
              <a:t>στο </a:t>
            </a:r>
            <a:r>
              <a:rPr lang="en-US" dirty="0" err="1"/>
              <a:t>ed.Ravelli</a:t>
            </a:r>
            <a:r>
              <a:rPr lang="en-US" dirty="0"/>
              <a:t> J. Louise &amp; Ellis A. Robert </a:t>
            </a:r>
            <a:r>
              <a:rPr lang="en-US" dirty="0" err="1"/>
              <a:t>Analysing</a:t>
            </a:r>
            <a:r>
              <a:rPr lang="en-US" dirty="0"/>
              <a:t> Academic Writing. London: Continuum, 5-23.</a:t>
            </a:r>
          </a:p>
          <a:p>
            <a:r>
              <a:rPr lang="en-US" dirty="0"/>
              <a:t>Kress, Gunther (1988). Communication and Culture. Sydney: University of New South Wales Press. </a:t>
            </a:r>
          </a:p>
          <a:p>
            <a:r>
              <a:rPr lang="en-US" dirty="0"/>
              <a:t>Kress, Gunther (1989). Linguistic Processes in Sociocultural Practice. Oxford: Oxford University Press.</a:t>
            </a:r>
          </a:p>
          <a:p>
            <a:r>
              <a:rPr lang="en-US" dirty="0"/>
              <a:t>Kress, G. (2003). Literacy in the New Media Age. London: Routledge.</a:t>
            </a:r>
          </a:p>
          <a:p>
            <a:r>
              <a:rPr lang="en-US" dirty="0"/>
              <a:t>Lea, M. R., &amp; Street, B. V.(1998). Student Writing in Higher Education: An Academic Literacies Approach. Studies in Higher Education, 23 (2), 157-172.</a:t>
            </a:r>
          </a:p>
          <a:p>
            <a:r>
              <a:rPr lang="en-US" dirty="0"/>
              <a:t>Lea, M. R., &amp; Street, B. V. (2006). The “academic literacies” model: Theory and applications. Theory  into Practice, 45(4), 368-377.</a:t>
            </a:r>
          </a:p>
          <a:p>
            <a:endParaRPr lang="el-GR" dirty="0"/>
          </a:p>
        </p:txBody>
      </p:sp>
    </p:spTree>
    <p:extLst>
      <p:ext uri="{BB962C8B-B14F-4D97-AF65-F5344CB8AC3E}">
        <p14:creationId xmlns:p14="http://schemas.microsoft.com/office/powerpoint/2010/main" val="16191194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3FC8BF8-E4E3-43BD-BA46-253FE9A4D9AB}"/>
              </a:ext>
            </a:extLst>
          </p:cNvPr>
          <p:cNvSpPr>
            <a:spLocks noGrp="1"/>
          </p:cNvSpPr>
          <p:nvPr>
            <p:ph idx="1"/>
          </p:nvPr>
        </p:nvSpPr>
        <p:spPr>
          <a:xfrm>
            <a:off x="2589212" y="816746"/>
            <a:ext cx="8915400" cy="5094476"/>
          </a:xfrm>
        </p:spPr>
        <p:txBody>
          <a:bodyPr>
            <a:normAutofit fontScale="92500" lnSpcReduction="10000"/>
          </a:bodyPr>
          <a:lstStyle/>
          <a:p>
            <a:r>
              <a:rPr lang="en-US" dirty="0"/>
              <a:t>Lewis, C. (2001). Literary practices as social acts: Power, status, and cultural norms in the classroom. Mahwah, NJ: Erlbaum.</a:t>
            </a:r>
          </a:p>
          <a:p>
            <a:r>
              <a:rPr lang="en-US" dirty="0" err="1"/>
              <a:t>Lyhty</a:t>
            </a:r>
            <a:r>
              <a:rPr lang="en-US" dirty="0"/>
              <a:t> </a:t>
            </a:r>
            <a:r>
              <a:rPr lang="en-US" dirty="0" err="1"/>
              <a:t>Ruohotie</a:t>
            </a:r>
            <a:r>
              <a:rPr lang="en-US" dirty="0"/>
              <a:t> Maria &amp; </a:t>
            </a:r>
            <a:r>
              <a:rPr lang="en-US" dirty="0" err="1"/>
              <a:t>Moate</a:t>
            </a:r>
            <a:r>
              <a:rPr lang="en-US" dirty="0"/>
              <a:t> Josephine (2016). “Who and how? Preservice teachers as active agents developing professional identities”, Teaching and Teacher Education, 55, 318-329.</a:t>
            </a:r>
          </a:p>
          <a:p>
            <a:r>
              <a:rPr lang="en-US" dirty="0"/>
              <a:t>McLaren Peter (2003), «Revolutionary pedagogy in post-revolutionary times: Rethinking the political economy of critical education», </a:t>
            </a:r>
            <a:r>
              <a:rPr lang="el-GR" dirty="0"/>
              <a:t>στο </a:t>
            </a:r>
            <a:r>
              <a:rPr lang="en-US" dirty="0" err="1"/>
              <a:t>Derder</a:t>
            </a:r>
            <a:r>
              <a:rPr lang="en-US" dirty="0"/>
              <a:t> Antonia, </a:t>
            </a:r>
            <a:r>
              <a:rPr lang="en-US" dirty="0" err="1"/>
              <a:t>Baltodano</a:t>
            </a:r>
            <a:r>
              <a:rPr lang="en-US" dirty="0"/>
              <a:t> Marta, Torres D. Rodolfo (eds), The critical pedagogy reader, Routledge Falmer: New York, 151-184.</a:t>
            </a:r>
          </a:p>
          <a:p>
            <a:r>
              <a:rPr lang="en-US" dirty="0"/>
              <a:t>McLaren, P. (2007). Life in schools: An introduction to critical pedagogy in the foundations of education (5th). Boston, MA: Pearson/Allyn and Bacon.</a:t>
            </a:r>
          </a:p>
          <a:p>
            <a:r>
              <a:rPr lang="en-US" dirty="0" err="1"/>
              <a:t>Lipponen</a:t>
            </a:r>
            <a:r>
              <a:rPr lang="en-US" dirty="0"/>
              <a:t>, L., &amp; </a:t>
            </a:r>
            <a:r>
              <a:rPr lang="en-US" dirty="0" err="1"/>
              <a:t>Kumpulainen</a:t>
            </a:r>
            <a:r>
              <a:rPr lang="en-US" dirty="0"/>
              <a:t>, K. (2011). “Acting as accountable authors: Creating interactional spaces for agency work in teacher education”, Teaching and Teacher Education, 27, 812-819.</a:t>
            </a:r>
          </a:p>
          <a:p>
            <a:r>
              <a:rPr lang="en-US" dirty="0"/>
              <a:t>Purcell-Gates, V., Jacobson, E., &amp; </a:t>
            </a:r>
            <a:r>
              <a:rPr lang="en-US" dirty="0" err="1"/>
              <a:t>Degener</a:t>
            </a:r>
            <a:r>
              <a:rPr lang="en-US" dirty="0"/>
              <a:t>, S. (2004). Print literacy development: Uniting cognitive and social practice theories. London, UK: Harvard University Pres</a:t>
            </a:r>
          </a:p>
          <a:p>
            <a:endParaRPr lang="el-GR" dirty="0"/>
          </a:p>
        </p:txBody>
      </p:sp>
    </p:spTree>
    <p:extLst>
      <p:ext uri="{BB962C8B-B14F-4D97-AF65-F5344CB8AC3E}">
        <p14:creationId xmlns:p14="http://schemas.microsoft.com/office/powerpoint/2010/main" val="40254384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C1F9065-8718-4EBF-9B86-41C2BAF130B7}"/>
              </a:ext>
            </a:extLst>
          </p:cNvPr>
          <p:cNvSpPr>
            <a:spLocks noGrp="1"/>
          </p:cNvSpPr>
          <p:nvPr>
            <p:ph idx="1"/>
          </p:nvPr>
        </p:nvSpPr>
        <p:spPr>
          <a:xfrm>
            <a:off x="2589212" y="452761"/>
            <a:ext cx="8915400" cy="5458461"/>
          </a:xfrm>
        </p:spPr>
        <p:txBody>
          <a:bodyPr>
            <a:normAutofit/>
          </a:bodyPr>
          <a:lstStyle/>
          <a:p>
            <a:r>
              <a:rPr lang="en-US" dirty="0"/>
              <a:t>Rutten, </a:t>
            </a:r>
            <a:r>
              <a:rPr lang="en-US" dirty="0" err="1"/>
              <a:t>K.,Rodman</a:t>
            </a:r>
            <a:r>
              <a:rPr lang="en-US" dirty="0"/>
              <a:t> B.G. et al. (2013). “Cultural Studies and Critical Literacies”, International Journal of Cultural Studies, 16 (5),443-456.</a:t>
            </a:r>
          </a:p>
          <a:p>
            <a:r>
              <a:rPr lang="en-US" dirty="0"/>
              <a:t>Stenberg </a:t>
            </a:r>
            <a:r>
              <a:rPr lang="en-US" dirty="0" err="1"/>
              <a:t>Katariina</a:t>
            </a:r>
            <a:r>
              <a:rPr lang="en-US" dirty="0"/>
              <a:t>, Karlsson </a:t>
            </a:r>
            <a:r>
              <a:rPr lang="en-US" dirty="0" err="1"/>
              <a:t>Liisa</a:t>
            </a:r>
            <a:r>
              <a:rPr lang="en-US" dirty="0"/>
              <a:t>, </a:t>
            </a:r>
            <a:r>
              <a:rPr lang="en-US" dirty="0" err="1"/>
              <a:t>Pitkaniemi</a:t>
            </a:r>
            <a:r>
              <a:rPr lang="en-US" dirty="0"/>
              <a:t> </a:t>
            </a:r>
            <a:r>
              <a:rPr lang="en-US" dirty="0" err="1"/>
              <a:t>Harri</a:t>
            </a:r>
            <a:r>
              <a:rPr lang="en-US" dirty="0"/>
              <a:t> &amp; </a:t>
            </a:r>
            <a:r>
              <a:rPr lang="en-US" dirty="0" err="1"/>
              <a:t>Maaranen</a:t>
            </a:r>
            <a:r>
              <a:rPr lang="en-US" dirty="0"/>
              <a:t> </a:t>
            </a:r>
            <a:r>
              <a:rPr lang="en-US" dirty="0" err="1"/>
              <a:t>Katriina</a:t>
            </a:r>
            <a:r>
              <a:rPr lang="en-US" dirty="0"/>
              <a:t> (2014), “Beginning student teachers’ teacher identities based on their practical theories”, European Journal of Teacher Education, Vol 37, 204-218).</a:t>
            </a:r>
          </a:p>
          <a:p>
            <a:r>
              <a:rPr lang="en-US" dirty="0"/>
              <a:t>Street, B. V. (1984). Literacy in theory and practice. Cambridge, UK: Cambridge University Press.</a:t>
            </a:r>
          </a:p>
          <a:p>
            <a:r>
              <a:rPr lang="en-US" dirty="0"/>
              <a:t>Street, B. V. (2003). What's "new" in New Literacy Studies? Critical approaches to literacy in theory and practice. Current Issues in Comparative Education, 5(2), 77-91.</a:t>
            </a:r>
          </a:p>
          <a:p>
            <a:r>
              <a:rPr lang="en-US" dirty="0" err="1"/>
              <a:t>Timostsuk</a:t>
            </a:r>
            <a:r>
              <a:rPr lang="en-US" dirty="0"/>
              <a:t> I, </a:t>
            </a:r>
            <a:r>
              <a:rPr lang="en-US" dirty="0" err="1"/>
              <a:t>Ugaste</a:t>
            </a:r>
            <a:r>
              <a:rPr lang="en-US" dirty="0"/>
              <a:t> A. (2010.) “Student teachers’ professional identity”, Teaching and Teacher Education, 26: 1563-1570.</a:t>
            </a:r>
          </a:p>
          <a:p>
            <a:r>
              <a:rPr lang="en-US" dirty="0"/>
              <a:t>Zhang Z. (2011). A nested model of Academic Writing Approaches: Chinese International Students’ Views of English Academic Writing, Language and Literacy, 13, (1), 39-59.</a:t>
            </a:r>
          </a:p>
          <a:p>
            <a:endParaRPr lang="el-GR" dirty="0"/>
          </a:p>
        </p:txBody>
      </p:sp>
    </p:spTree>
    <p:extLst>
      <p:ext uri="{BB962C8B-B14F-4D97-AF65-F5344CB8AC3E}">
        <p14:creationId xmlns:p14="http://schemas.microsoft.com/office/powerpoint/2010/main" val="18862915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B407BA0-2FF8-43E8-B08A-1FC1F7BB79BA}"/>
              </a:ext>
            </a:extLst>
          </p:cNvPr>
          <p:cNvSpPr>
            <a:spLocks noGrp="1"/>
          </p:cNvSpPr>
          <p:nvPr>
            <p:ph idx="1"/>
          </p:nvPr>
        </p:nvSpPr>
        <p:spPr>
          <a:xfrm>
            <a:off x="2589212" y="790113"/>
            <a:ext cx="8915400" cy="5121109"/>
          </a:xfrm>
        </p:spPr>
        <p:txBody>
          <a:bodyPr>
            <a:normAutofit/>
          </a:bodyPr>
          <a:lstStyle/>
          <a:p>
            <a:r>
              <a:rPr lang="el-GR" dirty="0"/>
              <a:t>Αντωνίου </a:t>
            </a:r>
            <a:r>
              <a:rPr lang="el-GR" dirty="0" err="1"/>
              <a:t>Ηρ</a:t>
            </a:r>
            <a:r>
              <a:rPr lang="el-GR" dirty="0"/>
              <a:t>. Χρήστος (2009). Εκπαίδευση Εκπαιδευτικών. Αθήνα: Ελληνικά Γράμματα.</a:t>
            </a:r>
          </a:p>
          <a:p>
            <a:endParaRPr lang="el-GR" dirty="0"/>
          </a:p>
          <a:p>
            <a:r>
              <a:rPr lang="el-GR" dirty="0"/>
              <a:t>Δημητριάδου Κατερίνα(2006). Νέοι Προσανατολισμοί της Διδακτικής. Προσαρμογή της διδασκαλίας στις εκπαιδευτικές προκλήσεις του 21 αιώνα. Αθήνα: </a:t>
            </a:r>
            <a:r>
              <a:rPr lang="el-GR" dirty="0" err="1"/>
              <a:t>Gutenberg</a:t>
            </a:r>
            <a:r>
              <a:rPr lang="el-GR" dirty="0"/>
              <a:t>.</a:t>
            </a:r>
          </a:p>
          <a:p>
            <a:endParaRPr lang="el-GR" dirty="0"/>
          </a:p>
          <a:p>
            <a:r>
              <a:rPr lang="el-GR" dirty="0"/>
              <a:t>Παπαδοπούλου, Βασιλική, </a:t>
            </a:r>
            <a:r>
              <a:rPr lang="el-GR" dirty="0" err="1"/>
              <a:t>Χόνδρας</a:t>
            </a:r>
            <a:r>
              <a:rPr lang="el-GR" dirty="0"/>
              <a:t> Αθανάσιος, </a:t>
            </a:r>
            <a:r>
              <a:rPr lang="el-GR" dirty="0" err="1"/>
              <a:t>Τσακιρίδου</a:t>
            </a:r>
            <a:r>
              <a:rPr lang="el-GR" dirty="0"/>
              <a:t> Ελένη (2011). «Προσωπικές Θεωρίες Υποψήφιων και Υπηρετούντων Εκπαιδευτικών: Θεωρητικοί Προβληματισμοί και Ερευνητικά Δεδομένα», Παιδαγωγική Επιθεώρηση, 51,159-179.</a:t>
            </a:r>
          </a:p>
          <a:p>
            <a:endParaRPr lang="el-GR" dirty="0"/>
          </a:p>
        </p:txBody>
      </p:sp>
    </p:spTree>
    <p:extLst>
      <p:ext uri="{BB962C8B-B14F-4D97-AF65-F5344CB8AC3E}">
        <p14:creationId xmlns:p14="http://schemas.microsoft.com/office/powerpoint/2010/main" val="359180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32006EF-7CEC-49D5-B4D9-C92DAC6F5A7C}"/>
              </a:ext>
            </a:extLst>
          </p:cNvPr>
          <p:cNvSpPr>
            <a:spLocks noGrp="1"/>
          </p:cNvSpPr>
          <p:nvPr>
            <p:ph idx="1"/>
          </p:nvPr>
        </p:nvSpPr>
        <p:spPr>
          <a:xfrm>
            <a:off x="2589212" y="1313895"/>
            <a:ext cx="8915400" cy="4597327"/>
          </a:xfrm>
        </p:spPr>
        <p:txBody>
          <a:bodyPr>
            <a:normAutofit/>
          </a:bodyPr>
          <a:lstStyle/>
          <a:p>
            <a:endParaRPr lang="el-GR" sz="3600"/>
          </a:p>
          <a:p>
            <a:r>
              <a:rPr lang="el-GR" sz="3600"/>
              <a:t>Ευχαριστούμε! </a:t>
            </a:r>
            <a:endParaRPr lang="el-GR" sz="3600" dirty="0"/>
          </a:p>
        </p:txBody>
      </p:sp>
      <p:pic>
        <p:nvPicPr>
          <p:cNvPr id="4" name="Εικόνα 3">
            <a:extLst>
              <a:ext uri="{FF2B5EF4-FFF2-40B4-BE49-F238E27FC236}">
                <a16:creationId xmlns:a16="http://schemas.microsoft.com/office/drawing/2014/main" id="{9A3D08AE-65B4-41CD-B1C3-87570B45C96C}"/>
              </a:ext>
            </a:extLst>
          </p:cNvPr>
          <p:cNvPicPr>
            <a:picLocks noChangeAspect="1"/>
          </p:cNvPicPr>
          <p:nvPr/>
        </p:nvPicPr>
        <p:blipFill>
          <a:blip r:embed="rId2"/>
          <a:stretch>
            <a:fillRect/>
          </a:stretch>
        </p:blipFill>
        <p:spPr>
          <a:xfrm>
            <a:off x="6418588" y="6071548"/>
            <a:ext cx="5773412" cy="786452"/>
          </a:xfrm>
          <a:prstGeom prst="rect">
            <a:avLst/>
          </a:prstGeom>
        </p:spPr>
      </p:pic>
    </p:spTree>
    <p:extLst>
      <p:ext uri="{BB962C8B-B14F-4D97-AF65-F5344CB8AC3E}">
        <p14:creationId xmlns:p14="http://schemas.microsoft.com/office/powerpoint/2010/main" val="1599132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4638AAE-378D-4A1A-936F-18DA6AC56ED3}"/>
              </a:ext>
            </a:extLst>
          </p:cNvPr>
          <p:cNvSpPr>
            <a:spLocks noGrp="1"/>
          </p:cNvSpPr>
          <p:nvPr>
            <p:ph idx="1"/>
          </p:nvPr>
        </p:nvSpPr>
        <p:spPr>
          <a:xfrm>
            <a:off x="2317072" y="727969"/>
            <a:ext cx="9187540" cy="5183253"/>
          </a:xfrm>
        </p:spPr>
        <p:txBody>
          <a:bodyPr>
            <a:normAutofit/>
          </a:bodyPr>
          <a:lstStyle/>
          <a:p>
            <a:pPr marL="0" indent="0" algn="just">
              <a:buNone/>
            </a:pPr>
            <a:r>
              <a:rPr lang="el-GR" sz="2800" dirty="0"/>
              <a:t>Στην παρούσα έρευνα:</a:t>
            </a:r>
          </a:p>
          <a:p>
            <a:pPr marL="0" indent="0" algn="just">
              <a:buNone/>
            </a:pPr>
            <a:endParaRPr lang="el-GR" sz="2800" dirty="0"/>
          </a:p>
          <a:p>
            <a:pPr algn="just"/>
            <a:endParaRPr lang="el-GR" sz="2800" dirty="0"/>
          </a:p>
          <a:p>
            <a:pPr algn="just"/>
            <a:r>
              <a:rPr lang="el-GR" sz="2800" dirty="0"/>
              <a:t>υιοθετείται επιστημολογικά η προοπτική τη κοινωνικής κατασκευής του υποκειμένου και των ταυτοτήτων τους  και πιο συγκεκριμένα η δια του λόγου κοινωνική κατασκευή τους</a:t>
            </a:r>
          </a:p>
        </p:txBody>
      </p:sp>
    </p:spTree>
    <p:extLst>
      <p:ext uri="{BB962C8B-B14F-4D97-AF65-F5344CB8AC3E}">
        <p14:creationId xmlns:p14="http://schemas.microsoft.com/office/powerpoint/2010/main" val="3149412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79AC4C5-6C55-4217-B059-D335AB4D406E}"/>
              </a:ext>
            </a:extLst>
          </p:cNvPr>
          <p:cNvSpPr>
            <a:spLocks noGrp="1"/>
          </p:cNvSpPr>
          <p:nvPr>
            <p:ph idx="1"/>
          </p:nvPr>
        </p:nvSpPr>
        <p:spPr>
          <a:xfrm>
            <a:off x="2589212" y="656948"/>
            <a:ext cx="8915400" cy="5254274"/>
          </a:xfrm>
        </p:spPr>
        <p:txBody>
          <a:bodyPr>
            <a:normAutofit/>
          </a:bodyPr>
          <a:lstStyle/>
          <a:p>
            <a:endParaRPr lang="el-GR" sz="2800" dirty="0"/>
          </a:p>
          <a:p>
            <a:r>
              <a:rPr lang="el-GR" sz="2800" dirty="0"/>
              <a:t>η ανάλυση του ακαδημαϊκού γραπτού λόγου των φοιτητών  στο πλαίσιο μιας διαδικασίας ακαδημαϊκού  </a:t>
            </a:r>
            <a:r>
              <a:rPr lang="el-GR" sz="2800" dirty="0" err="1"/>
              <a:t>γραμματισμού</a:t>
            </a:r>
            <a:r>
              <a:rPr lang="el-GR" sz="2800" dirty="0"/>
              <a:t>   είναι διαφωτιστική του τρόπου με τον οποίο κατασκευάζουν και διαπραγματεύονται την ταυτότητά τους . </a:t>
            </a:r>
          </a:p>
          <a:p>
            <a:pPr algn="ctr"/>
            <a:endParaRPr lang="el-GR" sz="2800" dirty="0"/>
          </a:p>
          <a:p>
            <a:pPr algn="ctr"/>
            <a:endParaRPr lang="el-GR" sz="2800" dirty="0"/>
          </a:p>
          <a:p>
            <a:pPr algn="ctr"/>
            <a:r>
              <a:rPr lang="el-GR" sz="2800" dirty="0"/>
              <a:t>Έτσι </a:t>
            </a:r>
            <a:r>
              <a:rPr lang="el-GR" sz="2800" b="1" dirty="0"/>
              <a:t>στόχος της έρευνας </a:t>
            </a:r>
            <a:r>
              <a:rPr lang="el-GR" sz="2800" dirty="0"/>
              <a:t>είναι:</a:t>
            </a:r>
          </a:p>
        </p:txBody>
      </p:sp>
    </p:spTree>
    <p:extLst>
      <p:ext uri="{BB962C8B-B14F-4D97-AF65-F5344CB8AC3E}">
        <p14:creationId xmlns:p14="http://schemas.microsoft.com/office/powerpoint/2010/main" val="720195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BE5C3AA-59D3-4106-BE03-4CCF84E16C62}"/>
              </a:ext>
            </a:extLst>
          </p:cNvPr>
          <p:cNvSpPr>
            <a:spLocks noGrp="1"/>
          </p:cNvSpPr>
          <p:nvPr>
            <p:ph idx="1"/>
          </p:nvPr>
        </p:nvSpPr>
        <p:spPr>
          <a:xfrm>
            <a:off x="2589212" y="843379"/>
            <a:ext cx="8915400" cy="5067843"/>
          </a:xfrm>
        </p:spPr>
        <p:txBody>
          <a:bodyPr>
            <a:normAutofit/>
          </a:bodyPr>
          <a:lstStyle/>
          <a:p>
            <a:pPr algn="ctr"/>
            <a:endParaRPr lang="el-GR" sz="3200" dirty="0"/>
          </a:p>
          <a:p>
            <a:pPr algn="ctr"/>
            <a:r>
              <a:rPr lang="el-GR" sz="3200" dirty="0"/>
              <a:t>Να δούμε πώς μέσα στο πλαίσιο του ακαδημαϊκού </a:t>
            </a:r>
            <a:r>
              <a:rPr lang="el-GR" sz="3200" dirty="0" err="1"/>
              <a:t>γραμματισμού</a:t>
            </a:r>
            <a:r>
              <a:rPr lang="el-GR" sz="3200" dirty="0"/>
              <a:t> τα υποκείμενα κατασκευάζουν εκδοχές/όψεις της </a:t>
            </a:r>
            <a:r>
              <a:rPr lang="el-GR" sz="3200" dirty="0" err="1"/>
              <a:t>επαγγελματικης</a:t>
            </a:r>
            <a:r>
              <a:rPr lang="el-GR" sz="3200" dirty="0"/>
              <a:t> τους ταυτότητας</a:t>
            </a:r>
          </a:p>
        </p:txBody>
      </p:sp>
    </p:spTree>
    <p:extLst>
      <p:ext uri="{BB962C8B-B14F-4D97-AF65-F5344CB8AC3E}">
        <p14:creationId xmlns:p14="http://schemas.microsoft.com/office/powerpoint/2010/main" val="2893595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E541E2D-29F6-4179-8260-B7E1AA6AEB0F}"/>
              </a:ext>
            </a:extLst>
          </p:cNvPr>
          <p:cNvSpPr>
            <a:spLocks noGrp="1"/>
          </p:cNvSpPr>
          <p:nvPr>
            <p:ph idx="1"/>
          </p:nvPr>
        </p:nvSpPr>
        <p:spPr>
          <a:xfrm>
            <a:off x="1890944" y="559293"/>
            <a:ext cx="9613668" cy="5351929"/>
          </a:xfrm>
        </p:spPr>
        <p:txBody>
          <a:bodyPr>
            <a:normAutofit/>
          </a:bodyPr>
          <a:lstStyle/>
          <a:p>
            <a:pPr algn="just"/>
            <a:endParaRPr lang="el-GR" sz="2800" dirty="0"/>
          </a:p>
          <a:p>
            <a:pPr algn="just"/>
            <a:r>
              <a:rPr lang="el-GR" sz="2800" dirty="0"/>
              <a:t>Στο πλαίσιο του ακαδημαϊκού </a:t>
            </a:r>
            <a:r>
              <a:rPr lang="el-GR" sz="2800" dirty="0" err="1"/>
              <a:t>γραμματισμού</a:t>
            </a:r>
            <a:r>
              <a:rPr lang="el-GR" sz="2800" dirty="0"/>
              <a:t> έτσι όπως διαμορφώνεται στον χώρο του Πανεπιστημίου, οι φοιτητές και οι φοιτήτριες παράγουν τον γραπτό τους λόγο τον οποίο καταθέτουν στα Ημερολόγιά τους κατασκευάζοντας διαστάσεις της επαγγελματικής τους ταυτότητας </a:t>
            </a:r>
          </a:p>
        </p:txBody>
      </p:sp>
    </p:spTree>
    <p:extLst>
      <p:ext uri="{BB962C8B-B14F-4D97-AF65-F5344CB8AC3E}">
        <p14:creationId xmlns:p14="http://schemas.microsoft.com/office/powerpoint/2010/main" val="3689643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A80C4D3-0990-41E8-A51C-AE803825C8C9}"/>
              </a:ext>
            </a:extLst>
          </p:cNvPr>
          <p:cNvSpPr>
            <a:spLocks noGrp="1"/>
          </p:cNvSpPr>
          <p:nvPr>
            <p:ph idx="1"/>
          </p:nvPr>
        </p:nvSpPr>
        <p:spPr>
          <a:xfrm>
            <a:off x="2589212" y="1811045"/>
            <a:ext cx="8915400" cy="4100177"/>
          </a:xfrm>
        </p:spPr>
        <p:txBody>
          <a:bodyPr/>
          <a:lstStyle/>
          <a:p>
            <a:r>
              <a:rPr lang="el-GR" sz="3600" dirty="0"/>
              <a:t>Αυτές </a:t>
            </a:r>
            <a:r>
              <a:rPr lang="el-GR" sz="3600" dirty="0" err="1"/>
              <a:t>συνδιαμορφώνονται</a:t>
            </a:r>
            <a:r>
              <a:rPr lang="el-GR" sz="3600" dirty="0"/>
              <a:t> από τις απαιτήσεις και τις προδιαγραφές του ακαδημαϊκού πλαισίου παραγωγής τους.</a:t>
            </a:r>
          </a:p>
          <a:p>
            <a:endParaRPr lang="el-GR" dirty="0"/>
          </a:p>
        </p:txBody>
      </p:sp>
    </p:spTree>
    <p:extLst>
      <p:ext uri="{BB962C8B-B14F-4D97-AF65-F5344CB8AC3E}">
        <p14:creationId xmlns:p14="http://schemas.microsoft.com/office/powerpoint/2010/main" val="1699133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E8F25DB-8736-44F9-A2E1-CFD972F3C0F9}"/>
              </a:ext>
            </a:extLst>
          </p:cNvPr>
          <p:cNvSpPr>
            <a:spLocks noGrp="1"/>
          </p:cNvSpPr>
          <p:nvPr>
            <p:ph idx="1"/>
          </p:nvPr>
        </p:nvSpPr>
        <p:spPr>
          <a:xfrm>
            <a:off x="2095130" y="834501"/>
            <a:ext cx="9409482" cy="5076721"/>
          </a:xfrm>
        </p:spPr>
        <p:txBody>
          <a:bodyPr>
            <a:normAutofit/>
          </a:bodyPr>
          <a:lstStyle/>
          <a:p>
            <a:pPr marL="0" indent="0">
              <a:buNone/>
            </a:pPr>
            <a:r>
              <a:rPr lang="en-US" sz="2800" b="1" dirty="0"/>
              <a:t>New Literacies Studies</a:t>
            </a:r>
          </a:p>
          <a:p>
            <a:endParaRPr lang="en-US" sz="2800" b="1" dirty="0"/>
          </a:p>
          <a:p>
            <a:endParaRPr lang="en-US" sz="2800" b="1" dirty="0"/>
          </a:p>
          <a:p>
            <a:r>
              <a:rPr lang="el-GR" sz="2800" dirty="0"/>
              <a:t>Ο </a:t>
            </a:r>
            <a:r>
              <a:rPr lang="el-GR" sz="2800" dirty="0" err="1"/>
              <a:t>γραμματισμός</a:t>
            </a:r>
            <a:r>
              <a:rPr lang="el-GR" sz="2800" dirty="0"/>
              <a:t> τοποθετημένος στο πλαίσιο των σχέσεων εξουσίας των κοινωνικών, τεχνολογικών και οικονομικών δομών και θεσμών</a:t>
            </a:r>
            <a:endParaRPr lang="en-US" sz="2800" dirty="0"/>
          </a:p>
          <a:p>
            <a:r>
              <a:rPr lang="en-US" sz="2800" dirty="0"/>
              <a:t> </a:t>
            </a:r>
            <a:r>
              <a:rPr lang="el-GR" sz="2800" dirty="0"/>
              <a:t>σύνδεση της γλώσσας με συγκεκριμένα εκπαιδευτικά συγκείμενα</a:t>
            </a:r>
            <a:endParaRPr lang="en-US" sz="2800" dirty="0"/>
          </a:p>
          <a:p>
            <a:pPr marL="0" indent="0">
              <a:buNone/>
            </a:pPr>
            <a:r>
              <a:rPr lang="el-GR" sz="2600" dirty="0"/>
              <a:t>(</a:t>
            </a:r>
            <a:r>
              <a:rPr lang="en-US" sz="2600" dirty="0"/>
              <a:t>Barton &amp; Hamilton, 2000, Lewis, 2001</a:t>
            </a:r>
            <a:r>
              <a:rPr lang="el-GR" sz="2600" dirty="0"/>
              <a:t>,</a:t>
            </a:r>
            <a:r>
              <a:rPr lang="en-US" sz="2600" dirty="0"/>
              <a:t>Gee, 2008</a:t>
            </a:r>
            <a:r>
              <a:rPr lang="el-GR" sz="2600" dirty="0"/>
              <a:t>)</a:t>
            </a:r>
            <a:r>
              <a:rPr lang="en-US" sz="2600" dirty="0"/>
              <a:t> </a:t>
            </a:r>
            <a:endParaRPr lang="el-GR" sz="2600" dirty="0"/>
          </a:p>
        </p:txBody>
      </p:sp>
      <p:sp>
        <p:nvSpPr>
          <p:cNvPr id="5" name="Βέλος: Κάτω 4">
            <a:extLst>
              <a:ext uri="{FF2B5EF4-FFF2-40B4-BE49-F238E27FC236}">
                <a16:creationId xmlns:a16="http://schemas.microsoft.com/office/drawing/2014/main" id="{FDD3ED48-6EDA-465F-9F53-0E716B70CE49}"/>
              </a:ext>
            </a:extLst>
          </p:cNvPr>
          <p:cNvSpPr/>
          <p:nvPr/>
        </p:nvSpPr>
        <p:spPr>
          <a:xfrm>
            <a:off x="4199138" y="1445730"/>
            <a:ext cx="710213" cy="5872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560995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Θρόισμα">
  <a:themeElements>
    <a:clrScheme name="Κόκκινο">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Θρόισμα">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2090</TotalTime>
  <Words>2555</Words>
  <Application>Microsoft Office PowerPoint</Application>
  <PresentationFormat>Ευρεία οθόνη</PresentationFormat>
  <Paragraphs>186</Paragraphs>
  <Slides>37</Slides>
  <Notes>1</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37</vt:i4>
      </vt:variant>
    </vt:vector>
  </HeadingPairs>
  <TitlesOfParts>
    <vt:vector size="43" baseType="lpstr">
      <vt:lpstr>Arial</vt:lpstr>
      <vt:lpstr>Calibri</vt:lpstr>
      <vt:lpstr>Century Gothic</vt:lpstr>
      <vt:lpstr>Garamond</vt:lpstr>
      <vt:lpstr>Wingdings 3</vt:lpstr>
      <vt:lpstr>Θρόισμα</vt:lpstr>
      <vt:lpstr>Παρουσίαση του PowerPoint</vt:lpstr>
      <vt:lpstr>Παρουσίαση του PowerPoint</vt:lpstr>
      <vt:lpstr>Διάγραμμα παρουσίασης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Μεθοδολογία </vt:lpstr>
      <vt:lpstr>Μεθοδολογία </vt:lpstr>
      <vt:lpstr>Μεθοδολογία</vt:lpstr>
      <vt:lpstr>Παρουσίαση του PowerPoint</vt:lpstr>
      <vt:lpstr>Ερευνητικά ερωτήματα –Υλικό </vt:lpstr>
      <vt:lpstr>Άξονες Ανάλυσης </vt:lpstr>
      <vt:lpstr>Το επάγγελμα του δασκάλου ως λειτούργημα</vt:lpstr>
      <vt:lpstr>Το επάγγελμα του δασκάλου ως λειτούργημα</vt:lpstr>
      <vt:lpstr>Παρουσίαση του PowerPoint</vt:lpstr>
      <vt:lpstr>Ο αναστοχαζόμενος εκπαιδευτικός  </vt:lpstr>
      <vt:lpstr>Ο αναστοχαζόμενος εκπαιδευτικός </vt:lpstr>
      <vt:lpstr>Η  σημασία του αναστοχασμού</vt:lpstr>
      <vt:lpstr>Συζήτηση</vt:lpstr>
      <vt:lpstr>Συζήτηση</vt:lpstr>
      <vt:lpstr>Συζήτηση:  Κυρίαρχες και διακριτές δύο διαστάσεις της ταυτότητας του εκπαιδευτικού</vt:lpstr>
      <vt:lpstr>Παρουσίαση του PowerPoint</vt:lpstr>
      <vt:lpstr>Επιλογικά</vt:lpstr>
      <vt:lpstr>Επιλογικά</vt:lpstr>
      <vt:lpstr>Παρουσίαση του PowerPoint</vt:lpstr>
      <vt:lpstr>βιβλιογραφία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kipouropoulou@gmail.com</dc:creator>
  <cp:lastModifiedBy>kipouropoulou@gmail.com</cp:lastModifiedBy>
  <cp:revision>94</cp:revision>
  <dcterms:created xsi:type="dcterms:W3CDTF">2019-09-18T09:36:30Z</dcterms:created>
  <dcterms:modified xsi:type="dcterms:W3CDTF">2019-10-03T07:50:25Z</dcterms:modified>
</cp:coreProperties>
</file>