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6"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914402"/>
            <a:ext cx="27432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914402"/>
            <a:ext cx="80264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09728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D102BDD-BC5A-420F-8949-B8354548EFF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FC3515C-E2F6-40B3-99AC-6D42B58F96AA}" type="datetimeFigureOut">
              <a:rPr lang="el-GR" smtClean="0"/>
              <a:pPr/>
              <a:t>11/4/2025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10769600" y="6356351"/>
            <a:ext cx="812800" cy="365125"/>
          </a:xfrm>
        </p:spPr>
        <p:txBody>
          <a:bodyPr/>
          <a:lstStyle/>
          <a:p>
            <a:fld id="{4D102BDD-BC5A-420F-8949-B8354548EFF3}" type="slidenum">
              <a:rPr lang="el-GR" smtClean="0"/>
              <a:pPr/>
              <a:t>‹#›</a:t>
            </a:fld>
            <a:endParaRPr lang="el-GR"/>
          </a:p>
        </p:txBody>
      </p:sp>
      <p:sp>
        <p:nvSpPr>
          <p:cNvPr id="3" name="2 - Θέση εικόνας"/>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C3515C-E2F6-40B3-99AC-6D42B58F96AA}" type="datetimeFigureOut">
              <a:rPr lang="el-GR" smtClean="0"/>
              <a:pPr/>
              <a:t>11/4/2025</a:t>
            </a:fld>
            <a:endParaRPr lang="el-GR"/>
          </a:p>
        </p:txBody>
      </p:sp>
      <p:sp>
        <p:nvSpPr>
          <p:cNvPr id="22" name="21 - Θέση υποσέλιδου"/>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102BDD-BC5A-420F-8949-B8354548EFF3}" type="slidenum">
              <a:rPr lang="el-GR" smtClean="0"/>
              <a:pPr/>
              <a:t>‹#›</a:t>
            </a:fld>
            <a:endParaRPr lang="el-GR"/>
          </a:p>
        </p:txBody>
      </p:sp>
      <p:grpSp>
        <p:nvGrpSpPr>
          <p:cNvPr id="2" name="1 - Ομάδα"/>
          <p:cNvGrpSpPr/>
          <p:nvPr/>
        </p:nvGrpSpPr>
        <p:grpSpPr>
          <a:xfrm>
            <a:off x="-25356" y="202408"/>
            <a:ext cx="12240731"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ΔΙΟΙΚΗΣΗ ΔΙΑΘΕΣΙΜΩΝ</a:t>
            </a:r>
            <a:endParaRPr lang="el-GR" dirty="0"/>
          </a:p>
        </p:txBody>
      </p:sp>
      <p:sp>
        <p:nvSpPr>
          <p:cNvPr id="3" name="Υπότιτλος 2"/>
          <p:cNvSpPr>
            <a:spLocks noGrp="1"/>
          </p:cNvSpPr>
          <p:nvPr>
            <p:ph type="subTitle" idx="1"/>
          </p:nvPr>
        </p:nvSpPr>
        <p:spPr/>
        <p:txBody>
          <a:bodyPr/>
          <a:lstStyle/>
          <a:p>
            <a:r>
              <a:rPr lang="el-GR" dirty="0" smtClean="0"/>
              <a:t>Δρ. Νικόλαος Δ. </a:t>
            </a:r>
            <a:r>
              <a:rPr lang="el-GR" dirty="0" err="1" smtClean="0"/>
              <a:t>Καρτάλης</a:t>
            </a:r>
            <a:endParaRPr lang="el-GR" dirty="0" smtClean="0"/>
          </a:p>
          <a:p>
            <a:r>
              <a:rPr lang="el-GR" dirty="0" smtClean="0"/>
              <a:t> Καθηγητής</a:t>
            </a:r>
          </a:p>
          <a:p>
            <a:endParaRPr lang="el-GR" dirty="0"/>
          </a:p>
        </p:txBody>
      </p:sp>
    </p:spTree>
    <p:extLst>
      <p:ext uri="{BB962C8B-B14F-4D97-AF65-F5344CB8AC3E}">
        <p14:creationId xmlns="" xmlns:p14="http://schemas.microsoft.com/office/powerpoint/2010/main" val="2524170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164.383,56*0,06=9863,01 ΕΥΡΩ</a:t>
            </a:r>
          </a:p>
          <a:p>
            <a:r>
              <a:rPr lang="el-GR" dirty="0" smtClean="0"/>
              <a:t>ΕΆΝ Η ΜΕΙΩΣΗ ΤΟΥ </a:t>
            </a:r>
            <a:r>
              <a:rPr lang="en-US" dirty="0" smtClean="0"/>
              <a:t>FLOAT </a:t>
            </a:r>
            <a:r>
              <a:rPr lang="el-GR" dirty="0" smtClean="0"/>
              <a:t>ΕΊΝΑΙ ΚΑΤΆ 4 ΗΜΕΡΕΣ ΤΟΤΕ Η ΕΤΗΣΙΑ ΕΞΟΙΚΟΝΟΜΗΣΗ ΘΑ ΕΊΝΑΙ</a:t>
            </a:r>
          </a:p>
          <a:p>
            <a:r>
              <a:rPr lang="el-GR" dirty="0" smtClean="0"/>
              <a:t>164.383,56*4*0,06=39452,05</a:t>
            </a:r>
            <a:endParaRPr lang="el-GR" dirty="0"/>
          </a:p>
        </p:txBody>
      </p:sp>
    </p:spTree>
    <p:extLst>
      <p:ext uri="{BB962C8B-B14F-4D97-AF65-F5344CB8AC3E}">
        <p14:creationId xmlns="" xmlns:p14="http://schemas.microsoft.com/office/powerpoint/2010/main" val="2126357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r>
              <a:rPr lang="el-GR" dirty="0" smtClean="0"/>
              <a:t>ΥΠΑΡΧΟΥΝ ΤΕΧΝΙΚΕΣ ΜΕΙΩΣΗΣ ΤΟΥ </a:t>
            </a:r>
            <a:r>
              <a:rPr lang="en-US" dirty="0" smtClean="0"/>
              <a:t>FLOAT</a:t>
            </a:r>
          </a:p>
          <a:p>
            <a:pPr marL="514350" indent="-514350">
              <a:buFont typeface="+mj-lt"/>
              <a:buAutoNum type="arabicPeriod"/>
            </a:pPr>
            <a:r>
              <a:rPr lang="el-GR" dirty="0" smtClean="0"/>
              <a:t>ΔΗΜΙΟΥΡΓΙΑ ΣΥΣΤΗΜΑΤΟΣ ΤΑΧΥΔΡΟΜΙΚΩΝ ΘΥΡΙΔΩΝ</a:t>
            </a:r>
          </a:p>
          <a:p>
            <a:pPr marL="514350" indent="-514350">
              <a:buFont typeface="+mj-lt"/>
              <a:buAutoNum type="arabicPeriod"/>
            </a:pPr>
            <a:r>
              <a:rPr lang="el-GR" dirty="0" smtClean="0"/>
              <a:t>ΠΡΟ-ΕΞΟΥΣΙΟΔΟΤΗΜΕΝΕΣ ΕΠΙΤΑΓΕΣ</a:t>
            </a:r>
          </a:p>
          <a:p>
            <a:pPr marL="514350" indent="-514350">
              <a:buFont typeface="+mj-lt"/>
              <a:buAutoNum type="arabicPeriod"/>
            </a:pPr>
            <a:r>
              <a:rPr lang="el-GR" dirty="0" smtClean="0"/>
              <a:t>ΤΡΑΠΕΖΑ ΣΥΓΚΕΝΤΡΩΣΗΣ</a:t>
            </a:r>
            <a:endParaRPr lang="el-GR" dirty="0"/>
          </a:p>
        </p:txBody>
      </p:sp>
    </p:spTree>
    <p:extLst>
      <p:ext uri="{BB962C8B-B14F-4D97-AF65-F5344CB8AC3E}">
        <p14:creationId xmlns="" xmlns:p14="http://schemas.microsoft.com/office/powerpoint/2010/main" val="308342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ΜΕΘΟΔΟΙ ΚΑΘΥΣΤΕΡΗΣΗΣ ΠΛΗΡΩΜΩΝ</a:t>
            </a:r>
            <a:endParaRPr lang="el-GR" dirty="0"/>
          </a:p>
        </p:txBody>
      </p:sp>
      <p:sp>
        <p:nvSpPr>
          <p:cNvPr id="3" name="Θέση περιεχομένου 2"/>
          <p:cNvSpPr>
            <a:spLocks noGrp="1"/>
          </p:cNvSpPr>
          <p:nvPr>
            <p:ph idx="1"/>
          </p:nvPr>
        </p:nvSpPr>
        <p:spPr/>
        <p:txBody>
          <a:bodyPr/>
          <a:lstStyle/>
          <a:p>
            <a:pPr marL="514350" indent="-514350">
              <a:buFont typeface="+mj-lt"/>
              <a:buAutoNum type="arabicPeriod"/>
            </a:pPr>
            <a:r>
              <a:rPr lang="el-GR" dirty="0" smtClean="0"/>
              <a:t>ΛΟΓΑΡΙΑΣΜΟΙ ΜΕ ΜΗΔΕΝΙΚΟ ΥΠΟΛΟΙΠΟ</a:t>
            </a:r>
            <a:r>
              <a:rPr lang="en-US" dirty="0" smtClean="0"/>
              <a:t> </a:t>
            </a:r>
            <a:endParaRPr lang="el-GR" dirty="0" smtClean="0"/>
          </a:p>
          <a:p>
            <a:pPr marL="514350" indent="-514350">
              <a:buFont typeface="+mj-lt"/>
              <a:buAutoNum type="arabicPeriod"/>
            </a:pPr>
            <a:r>
              <a:rPr lang="el-GR" dirty="0" smtClean="0"/>
              <a:t>ΠΛΗΡΩΜΕΣ ΜΕ ΤΡΑΒΗΚΤΙΚΕΣ (</a:t>
            </a:r>
            <a:r>
              <a:rPr lang="en-US" dirty="0" smtClean="0"/>
              <a:t>PAYABLE through DRAFTS)</a:t>
            </a:r>
            <a:endParaRPr lang="el-GR" dirty="0" smtClean="0"/>
          </a:p>
          <a:p>
            <a:pPr marL="514350" indent="-514350">
              <a:buFont typeface="+mj-lt"/>
              <a:buAutoNum type="arabicPeriod"/>
            </a:pPr>
            <a:r>
              <a:rPr lang="el-GR" dirty="0" smtClean="0"/>
              <a:t>ΑΠΟΜΑΚΡΥΣΜΕΝΕΣ ΠΛΗΡΩΜΕΣ</a:t>
            </a:r>
            <a:endParaRPr lang="en-US" dirty="0" smtClean="0"/>
          </a:p>
          <a:p>
            <a:pPr marL="514350" indent="-514350">
              <a:buFont typeface="+mj-lt"/>
              <a:buAutoNum type="arabicPeriod"/>
            </a:pPr>
            <a:r>
              <a:rPr lang="el-GR" dirty="0" smtClean="0"/>
              <a:t>ΠΛΗΡΩΜΕΣ ΜΕ ΓΡΑΜΜΑΤΙΑ ΕΙΣ ΔΙΑΤΑΓΗΝ</a:t>
            </a:r>
          </a:p>
          <a:p>
            <a:pPr marL="514350" indent="-514350">
              <a:buFont typeface="+mj-lt"/>
              <a:buAutoNum type="arabicPeriod"/>
            </a:pPr>
            <a:r>
              <a:rPr lang="el-GR" dirty="0" smtClean="0"/>
              <a:t>ΠΛΗΡΩΜΕΣ ΜΕ ΣΥΝΑΛΛΑΓΜΑΤΙΚΕΣ</a:t>
            </a:r>
            <a:endParaRPr lang="el-GR" dirty="0"/>
          </a:p>
        </p:txBody>
      </p:sp>
    </p:spTree>
    <p:extLst>
      <p:ext uri="{BB962C8B-B14F-4D97-AF65-F5344CB8AC3E}">
        <p14:creationId xmlns="" xmlns:p14="http://schemas.microsoft.com/office/powerpoint/2010/main" val="1653509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ΑΣΚΗΣΗ</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smtClean="0"/>
              <a:t>Η ΕΤΑΙΡΕΙΑ ΩΜΕΓΑ ΕΧΕΙ ΈΝΑ ΣΥΓΚΕΝΤΡΩΤΙΚΟ ΣΥΣΤΗΜΑ ΕΙΣΠΡΑΞΗΣ ΠΛΗΡΩΜΗΣ. ΟΙ ΠΕΛΑΤΕΣ Της ΕΤΑΙΡΕΙΑΣ ΣΤΕΛΝΟΥΝ Τις ΕΠΙΤΑΓΕΣ ΣΤΑ ΚΕΝΤΡΙΚΑ ΓΡΑΦΕΙΑ ΤΗΣ ΕΠΙΧΕΙΡΗΣΗΣ.ΚΑΤΑ ΜΕΣΟ ΟΡΟ ΑΠΑΙΤΟΥΝΤΑΙ 4 ΗΜΕΡΕΣ ΓΙΑ ΝΑ ΦΘΑΣΟΥΝ ΟΙ ΕΠΙΤΑΓΕΣ ΤΩΝ ΠΕΛΑΤΩΝ ΜΕ ΤΟ ΤΑΧΥΔΡΟΜΕΙΟ ΣΤΑ ΚΕΝΤΡΙΚΑ ΓΡΑΦΕΙΑ Της ΕΤΑΙΡΕΙΑΣ. ΕΠΙΠΛΕΟΝ 1,5 ΗΜΕΡΕΣ ΑΠΑΙΤΟΥΝΤΑΙ ΓΙΑ ΤΗΝ ΕΠΕΞΕΡΓΑΣΙΑ ΤΩΝ ΕΠΙΤΑΓΩΝ </a:t>
            </a:r>
            <a:r>
              <a:rPr lang="el-GR" dirty="0" err="1" smtClean="0"/>
              <a:t>Εως</a:t>
            </a:r>
            <a:r>
              <a:rPr lang="el-GR" dirty="0" smtClean="0"/>
              <a:t> ΟΤΟΥ ΑΥΤΈΣ ΚΑΤΑΤΕΘΟΥΝ ΣΕ ΚΑΠΟΙΟ ΤΡΑΠΕΖΙΚΟ ΛΟΓΑΡΙΑΣΜΟ. Η ΕΤΑΙΡΕΙΑ ΕΧΕΙ ΗΜΕΡΗΣΙΑ ΕΙΣΠΡΑΞΗ 1,000,000 ΕΥΡΩ. Η ΕΤΑΙΡΕΙΑ ΕΞΕΤΑΖΕΙ ΤΗΝ ΔΗΜΙΟΥΡΓΙΑ ΕΝΌΣ ΣΥΣΤΗΜΑΤΟΣ ΤΑΧΥΔΡΟΜΙΚΩΝ ΘΥΡΙΔΩΝ. ΕΚΤΙΜΑΤΑΙ ΌΤΙ ΤΟ ΣΥΣΤΗΜΑ ΑΥΤΌ ΟΙ ΕΠΙΤΑΓΕΣ ΤΩΝ ΠΕΛΑΤΩΝ ΘΑ ΦΘΑΝΟΥΝ ΣΤΑ ΚΕΝΤΡΙΚΑ ΓΡΑΦΕΙΑ 2 ΗΜΕΡΕΣ ΣΥΝΤΟΜΟΤΕΡΑ.ΕΠΙΠΡΟΣΘΕΤΑ Ο ΧΡΟΝΟΣ ΕΠΕΞΕΡΓΑΣΙΑΣ ΘΑ ΜΕΙΩΘΕΙ ΚΑΤΆ 1 ΗΜΕΡΑ ΚΑΘΩΣ ΜΙΑ ΤΡΑΠΕΖΑ ΘΑ ΑΝΑΛΑΜΒΑΝΕΙ ΝΑ ΣΥΛΛΕΓΕΙ ΤΟ ΤΑΧΥΔΡΟΜΕΙΟ ΑΠΌ ΤΙΣ ΘΥΡΙΔΕΣ 2 ΦΟΡΕΣ ΤΗΝ ΗΜΕΡΑ. </a:t>
            </a:r>
            <a:endParaRPr lang="el-GR" dirty="0"/>
          </a:p>
        </p:txBody>
      </p:sp>
    </p:spTree>
    <p:extLst>
      <p:ext uri="{BB962C8B-B14F-4D97-AF65-F5344CB8AC3E}">
        <p14:creationId xmlns="" xmlns:p14="http://schemas.microsoft.com/office/powerpoint/2010/main" val="4116297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ΖΗΤΕΙΤΑΙ</a:t>
            </a:r>
          </a:p>
          <a:p>
            <a:pPr marL="514350" indent="-514350">
              <a:buFont typeface="+mj-lt"/>
              <a:buAutoNum type="arabicPeriod"/>
            </a:pPr>
            <a:r>
              <a:rPr lang="el-GR" dirty="0" smtClean="0"/>
              <a:t>ΝΑ ΚΑΘΟΡΙΣΤΕΙ Η ΜΕΙΩΣΗ ΣΤΟ ΥΠΟΛΟΙΠΟ ΡΕΥΣΤΩΝ ΔΙΑΘΕΣΙΜΩΝ Η ΟΠΟΙΑ ΘΑ ΠΡΟΕΛΘΕΙ ΜΕΣΩ Της ΧΡΗΣΙΜΟΠΟΙΗΣΗΣ ΤΟΥ ΣΥΣΤΗΜΑΤΟΣ ΘΥΡΙΔΩΝ.</a:t>
            </a:r>
          </a:p>
          <a:p>
            <a:pPr marL="514350" indent="-514350">
              <a:buFont typeface="+mj-lt"/>
              <a:buAutoNum type="arabicPeriod"/>
            </a:pPr>
            <a:r>
              <a:rPr lang="el-GR" dirty="0" smtClean="0"/>
              <a:t>ΝΑ ΚΑΘΟΡΙΣΤΕΙ ΤΟ ΚΟΣΤΟΣ ΕΥΚΑΙΡΙΑΣ ΔΙΑΤΗΡΗΣΗΣ ΤΟΥ ΠΑΡΟΝΤΟΣ ΣΥΣΤΗΜΑΤΟΣ ΥΠΟΘΕΤΟΝΤΑΣ ΑΠΟΔΟΣΗ ΤΩΝ ΔΙΑΠΡΑΓΜΑΤΕΥΣΕΩΝ ΧΡΕΟΓΡΑΦΩΝ ΙΣΗ ΜΕ 4%</a:t>
            </a:r>
          </a:p>
          <a:p>
            <a:pPr marL="514350" indent="-514350">
              <a:buFont typeface="+mj-lt"/>
              <a:buAutoNum type="arabicPeriod"/>
            </a:pPr>
            <a:r>
              <a:rPr lang="el-GR" dirty="0" smtClean="0"/>
              <a:t>ΕΆΝ ΤΟ ΕΤΗΣΙΟ ΚΟΣΤΟΣ ΤΟΥ ΣΥΣΤΗΜΑΤΟΣ ΘΥΡΙΔΩΝ ΕΊΝΑΙ 50000 ΕΥΡΩ ΘΑ ΠΡΟΤΕΙΝΑΤΕ ΤΗΝ ΥΙΟΘΕΤΗΣΗ ΤΟΥ;</a:t>
            </a:r>
            <a:endParaRPr lang="el-GR" dirty="0"/>
          </a:p>
        </p:txBody>
      </p:sp>
    </p:spTree>
    <p:extLst>
      <p:ext uri="{BB962C8B-B14F-4D97-AF65-F5344CB8AC3E}">
        <p14:creationId xmlns="" xmlns:p14="http://schemas.microsoft.com/office/powerpoint/2010/main" val="269605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ΛΥΣΗ</a:t>
            </a:r>
            <a:endParaRPr lang="el-GR" dirty="0"/>
          </a:p>
        </p:txBody>
      </p:sp>
      <p:sp>
        <p:nvSpPr>
          <p:cNvPr id="3" name="Θέση περιεχομένου 2"/>
          <p:cNvSpPr>
            <a:spLocks noGrp="1"/>
          </p:cNvSpPr>
          <p:nvPr>
            <p:ph idx="1"/>
          </p:nvPr>
        </p:nvSpPr>
        <p:spPr/>
        <p:txBody>
          <a:bodyPr/>
          <a:lstStyle/>
          <a:p>
            <a:pPr marL="514350" indent="-514350">
              <a:buFont typeface="+mj-lt"/>
              <a:buAutoNum type="arabicPeriod"/>
            </a:pPr>
            <a:r>
              <a:rPr lang="el-GR" dirty="0" smtClean="0"/>
              <a:t>Ο ΣΥΝΟΛΙΚΟΣ ΕΞΟΙΚΟΝΟΥΜΕΝΟΣ ΧΡΟΝΟΣ ΕΊΝΑΙ (2+1)= 3 ΗΜΕΡΕΣ.ΟΠΟΤΕ Η ΜΕΙΩΣΗ ΣΤΟ ΥΠΟΛΟΙΠΟ ΤΩΝ ΡΕΥΣΤΩΝ ΔΙΑΘΕΣΙΜΩΝ ΘΑ ΑΝΕΡΧΕΤΑΙ ΣΕ 3 ΗΜΕΡΕΣ*1000000 ΕΥΡΩ=3000000 ΕΥΡΩ</a:t>
            </a:r>
          </a:p>
          <a:p>
            <a:pPr marL="514350" indent="-514350">
              <a:buFont typeface="+mj-lt"/>
              <a:buAutoNum type="arabicPeriod"/>
            </a:pPr>
            <a:r>
              <a:rPr lang="el-GR" dirty="0" smtClean="0"/>
              <a:t>ΤΟ </a:t>
            </a:r>
            <a:r>
              <a:rPr lang="el-GR" dirty="0" err="1" smtClean="0"/>
              <a:t>ΚΟΣΤΟς</a:t>
            </a:r>
            <a:r>
              <a:rPr lang="el-GR" dirty="0" smtClean="0"/>
              <a:t> ΕΥΚΑΙΡΙΑΣ ΔΙΑΤΗΡΗΣΗΣ ΤΟΥ ΠΑΡΟΝΤΟΣ ΣΥΣΤΗΜΑΤΟΣ ΑΝΕΡΧΕΤΑΙ ΣΕ 0,04*3000000=120000 ΕΥΡΩ</a:t>
            </a:r>
          </a:p>
          <a:p>
            <a:pPr marL="514350" indent="-514350">
              <a:buFont typeface="+mj-lt"/>
              <a:buAutoNum type="arabicPeriod"/>
            </a:pPr>
            <a:r>
              <a:rPr lang="el-GR" dirty="0" smtClean="0"/>
              <a:t>ΚΑΘΩΣ ΤΟ ΚΟΣΤΟΣ ΕΥΚΑΙΡΙΑΣ ΔΙΑΤΗΡΗΣΗΣ ΤΟΥ </a:t>
            </a:r>
            <a:r>
              <a:rPr lang="el-GR" dirty="0" err="1" smtClean="0"/>
              <a:t>ΠΑΡΟΝΤΟς</a:t>
            </a:r>
            <a:r>
              <a:rPr lang="el-GR" dirty="0" smtClean="0"/>
              <a:t> ΣΥΣΤΗΜΑΤΟΣ (120000 ΕΥΡΩ) ΥΠΕΡΒΑΙΝΕΙ ΤΟ ΚΟΣΤΟΣ ΤΟΥ ΣΥΣΤΗΜΑΤΟΣ ΘΥΡΙΔΩΝ (50000 ΕΥΡΩ) ΤΟ ΣΥΣΤΗΜΑ ΘΑ ΠΡΕΠΕΙ ΝΑ ΓΙΝΕΙ ΑΠΟΔΕΚΤΟ.</a:t>
            </a:r>
            <a:endParaRPr lang="el-GR" dirty="0"/>
          </a:p>
        </p:txBody>
      </p:sp>
    </p:spTree>
    <p:extLst>
      <p:ext uri="{BB962C8B-B14F-4D97-AF65-F5344CB8AC3E}">
        <p14:creationId xmlns="" xmlns:p14="http://schemas.microsoft.com/office/powerpoint/2010/main" val="2959355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ΑΞΙΟΛΟΓΗΣΗ ΤΟΥ ΚΟΣΤΟΥΣ</a:t>
            </a:r>
            <a:endParaRPr lang="el-GR" dirty="0"/>
          </a:p>
        </p:txBody>
      </p:sp>
      <p:sp>
        <p:nvSpPr>
          <p:cNvPr id="3" name="Θέση περιεχομένου 2"/>
          <p:cNvSpPr>
            <a:spLocks noGrp="1"/>
          </p:cNvSpPr>
          <p:nvPr>
            <p:ph idx="1"/>
          </p:nvPr>
        </p:nvSpPr>
        <p:spPr/>
        <p:txBody>
          <a:bodyPr/>
          <a:lstStyle/>
          <a:p>
            <a:r>
              <a:rPr lang="el-GR" dirty="0" smtClean="0"/>
              <a:t>ΜΙΑ ΑΝΑΛΥΣΗ ΝΕΚΡΟΥ ΣΗΜΕΙΟΥ ΘΑ ΒΟΗΘΗΣΕΙ ΤΟΝ ΟΙΚΟΝΟΜΙΚΟ Δ/ΝΤΗ ΝΑ ΑΠΟΦΑΣΙΣΕΙ ΕΆΝ ΜΙΑ ΜΕΘΟΔΟΣ ΕΙΣΠΡΑΞΗΣ Η ΠΛΗΡΩΜΗΣ ΕΊΝΑΙ ΩΦΕΛΙΜΗ ΓΙΑ ΤΗΝ ΕΤΑΙΡΕΙΑ</a:t>
            </a:r>
          </a:p>
          <a:p>
            <a:r>
              <a:rPr lang="el-GR" dirty="0" smtClean="0"/>
              <a:t>Η ΑΞΙΟΛΟΓΗΣΗ ΓΙΝΕΤΑΙ ΣΤΗΝ ΒΑΣΗ ΤΗΣ ΣΧΕΣΗΣ </a:t>
            </a:r>
          </a:p>
          <a:p>
            <a:r>
              <a:rPr lang="el-GR" dirty="0" smtClean="0"/>
              <a:t>ΠΡΟΣΘΕΤΟ ΚΟΣΤΟΣ=ΠΡΟΣΘΕΤΗ ΩΦΕΛΕΙΑ</a:t>
            </a:r>
          </a:p>
          <a:p>
            <a:endParaRPr lang="el-GR" dirty="0"/>
          </a:p>
          <a:p>
            <a:r>
              <a:rPr lang="el-GR" dirty="0" smtClean="0"/>
              <a:t>Η ΣΧΕΣΗ ΑΥΤΉ ΜΠΟΡΕΙ ΝΑ ΜΕΤΑΒΛΗΘΕΙ Σ ΕΜΟΡΦΗ ΕΤΣΙ ΏΣΤΕ ΝΑ ΕΧΕΙ ΒΑΣΗ ΤΗΝ ΜΟΝΑΔΑ ΣΥΝΑΛΛΑΓΩΝ</a:t>
            </a:r>
          </a:p>
          <a:p>
            <a:r>
              <a:rPr lang="en-US" dirty="0" smtClean="0"/>
              <a:t>P=D*S*</a:t>
            </a:r>
            <a:r>
              <a:rPr lang="en-US" dirty="0" err="1" smtClean="0"/>
              <a:t>i</a:t>
            </a:r>
            <a:endParaRPr lang="el-GR" dirty="0"/>
          </a:p>
        </p:txBody>
      </p:sp>
    </p:spTree>
    <p:extLst>
      <p:ext uri="{BB962C8B-B14F-4D97-AF65-F5344CB8AC3E}">
        <p14:creationId xmlns="" xmlns:p14="http://schemas.microsoft.com/office/powerpoint/2010/main" val="2011800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err="1" smtClean="0"/>
              <a:t>Οπου</a:t>
            </a:r>
            <a:r>
              <a:rPr lang="el-GR" dirty="0" smtClean="0"/>
              <a:t> Ρ = είναι η </a:t>
            </a:r>
            <a:r>
              <a:rPr lang="el-GR" dirty="0" err="1" smtClean="0"/>
              <a:t>αυξηση</a:t>
            </a:r>
            <a:r>
              <a:rPr lang="el-GR" dirty="0" smtClean="0"/>
              <a:t> στο </a:t>
            </a:r>
            <a:r>
              <a:rPr lang="el-GR" dirty="0" err="1" smtClean="0"/>
              <a:t>κοστος</a:t>
            </a:r>
            <a:r>
              <a:rPr lang="el-GR" dirty="0" smtClean="0"/>
              <a:t>  </a:t>
            </a:r>
            <a:r>
              <a:rPr lang="el-GR" dirty="0" err="1" smtClean="0"/>
              <a:t>διεκπεραιωσης</a:t>
            </a:r>
            <a:r>
              <a:rPr lang="el-GR" dirty="0" smtClean="0"/>
              <a:t> της </a:t>
            </a:r>
            <a:r>
              <a:rPr lang="el-GR" dirty="0" err="1" smtClean="0"/>
              <a:t>επιταγης</a:t>
            </a:r>
            <a:r>
              <a:rPr lang="el-GR" dirty="0" smtClean="0"/>
              <a:t> εάν </a:t>
            </a:r>
            <a:r>
              <a:rPr lang="el-GR" dirty="0" err="1" smtClean="0"/>
              <a:t>γινει</a:t>
            </a:r>
            <a:r>
              <a:rPr lang="el-GR" dirty="0" smtClean="0"/>
              <a:t> αποδεκτό το νέο </a:t>
            </a:r>
            <a:r>
              <a:rPr lang="el-GR" dirty="0" err="1" smtClean="0"/>
              <a:t>συστημα</a:t>
            </a:r>
            <a:endParaRPr lang="el-GR" dirty="0" smtClean="0"/>
          </a:p>
          <a:p>
            <a:r>
              <a:rPr lang="el-GR" dirty="0" err="1" smtClean="0"/>
              <a:t>Οπου</a:t>
            </a:r>
            <a:r>
              <a:rPr lang="el-GR" dirty="0" smtClean="0"/>
              <a:t> </a:t>
            </a:r>
            <a:r>
              <a:rPr lang="en-US" dirty="0" smtClean="0"/>
              <a:t>D =</a:t>
            </a:r>
            <a:r>
              <a:rPr lang="el-GR" dirty="0" smtClean="0"/>
              <a:t> οι </a:t>
            </a:r>
            <a:r>
              <a:rPr lang="el-GR" dirty="0" err="1" smtClean="0"/>
              <a:t>ημερες</a:t>
            </a:r>
            <a:r>
              <a:rPr lang="el-GR" dirty="0" smtClean="0"/>
              <a:t> που θα </a:t>
            </a:r>
            <a:r>
              <a:rPr lang="el-GR" dirty="0" err="1" smtClean="0"/>
              <a:t>εξοικονομηθουν</a:t>
            </a:r>
            <a:endParaRPr lang="el-GR" dirty="0" smtClean="0"/>
          </a:p>
          <a:p>
            <a:r>
              <a:rPr lang="el-GR" dirty="0" err="1" smtClean="0"/>
              <a:t>Οπου</a:t>
            </a:r>
            <a:r>
              <a:rPr lang="el-GR" dirty="0" smtClean="0"/>
              <a:t> </a:t>
            </a:r>
            <a:r>
              <a:rPr lang="en-US" dirty="0" smtClean="0"/>
              <a:t>S </a:t>
            </a:r>
            <a:r>
              <a:rPr lang="el-GR" dirty="0" smtClean="0"/>
              <a:t>= το </a:t>
            </a:r>
            <a:r>
              <a:rPr lang="el-GR" dirty="0" err="1" smtClean="0"/>
              <a:t>μεσο</a:t>
            </a:r>
            <a:r>
              <a:rPr lang="el-GR" dirty="0" smtClean="0"/>
              <a:t> </a:t>
            </a:r>
            <a:r>
              <a:rPr lang="el-GR" dirty="0" err="1" smtClean="0"/>
              <a:t>υψος</a:t>
            </a:r>
            <a:r>
              <a:rPr lang="el-GR" dirty="0" smtClean="0"/>
              <a:t> της </a:t>
            </a:r>
            <a:r>
              <a:rPr lang="el-GR" dirty="0" err="1" smtClean="0"/>
              <a:t>επιταγης</a:t>
            </a:r>
            <a:endParaRPr lang="el-GR" dirty="0" smtClean="0"/>
          </a:p>
          <a:p>
            <a:r>
              <a:rPr lang="en-US" dirty="0" smtClean="0"/>
              <a:t>O</a:t>
            </a:r>
            <a:r>
              <a:rPr lang="el-GR" dirty="0" smtClean="0"/>
              <a:t>που </a:t>
            </a:r>
            <a:r>
              <a:rPr lang="en-US" dirty="0" err="1" smtClean="0"/>
              <a:t>i</a:t>
            </a:r>
            <a:r>
              <a:rPr lang="en-US" dirty="0" smtClean="0"/>
              <a:t>= </a:t>
            </a:r>
            <a:r>
              <a:rPr lang="el-GR" dirty="0" smtClean="0"/>
              <a:t>το </a:t>
            </a:r>
            <a:r>
              <a:rPr lang="el-GR" dirty="0" err="1" smtClean="0"/>
              <a:t>ημερησιο</a:t>
            </a:r>
            <a:r>
              <a:rPr lang="el-GR" dirty="0" smtClean="0"/>
              <a:t> </a:t>
            </a:r>
            <a:r>
              <a:rPr lang="el-GR" dirty="0" err="1" smtClean="0"/>
              <a:t>κοστος</a:t>
            </a:r>
            <a:r>
              <a:rPr lang="el-GR" dirty="0" smtClean="0"/>
              <a:t> </a:t>
            </a:r>
            <a:r>
              <a:rPr lang="el-GR" dirty="0" err="1" smtClean="0"/>
              <a:t>ευκαιριας</a:t>
            </a:r>
            <a:r>
              <a:rPr lang="el-GR" dirty="0" smtClean="0"/>
              <a:t> προ </a:t>
            </a:r>
            <a:r>
              <a:rPr lang="el-GR" dirty="0" err="1" smtClean="0"/>
              <a:t>φορων</a:t>
            </a:r>
            <a:r>
              <a:rPr lang="el-GR" dirty="0" smtClean="0"/>
              <a:t> της </a:t>
            </a:r>
            <a:r>
              <a:rPr lang="el-GR" dirty="0" err="1" smtClean="0"/>
              <a:t>διακρατησης</a:t>
            </a:r>
            <a:r>
              <a:rPr lang="el-GR" dirty="0" smtClean="0"/>
              <a:t> των </a:t>
            </a:r>
            <a:r>
              <a:rPr lang="el-GR" dirty="0" err="1" smtClean="0"/>
              <a:t>μετρητων</a:t>
            </a:r>
            <a:r>
              <a:rPr lang="el-GR" dirty="0" smtClean="0"/>
              <a:t> (</a:t>
            </a:r>
            <a:r>
              <a:rPr lang="el-GR" dirty="0" err="1" smtClean="0"/>
              <a:t>απαιτουμενη</a:t>
            </a:r>
            <a:r>
              <a:rPr lang="el-GR" dirty="0" smtClean="0"/>
              <a:t> </a:t>
            </a:r>
            <a:r>
              <a:rPr lang="el-GR" dirty="0" err="1" smtClean="0"/>
              <a:t>αποδοση</a:t>
            </a:r>
            <a:r>
              <a:rPr lang="el-GR" dirty="0" smtClean="0"/>
              <a:t>) </a:t>
            </a:r>
            <a:endParaRPr lang="el-GR" dirty="0"/>
          </a:p>
        </p:txBody>
      </p:sp>
    </p:spTree>
    <p:extLst>
      <p:ext uri="{BB962C8B-B14F-4D97-AF65-F5344CB8AC3E}">
        <p14:creationId xmlns="" xmlns:p14="http://schemas.microsoft.com/office/powerpoint/2010/main" val="1643990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Παραδειγμα</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ΕΣΤΩ ΜΙΑ ΕΤΑΙΡΕΙΑ ΕΞΕΤΑΖΕΙ ΤΗΝ ΥΙΟΘΕΤΗΣΗ ενός ΣΥΣΤΗΜΑΤΟΣ ΤΑΧΥΔΡΟΜΙΚΩΝ ΘΥΡΙΔΩΝ ΚΑΙ ΌΤΙ ΤΟ ΚΟΣΤΟΣ ΔΙΕΚΠΕΡΑΙΩΣΗΣ ΤΗΣ ΚΆΘΕ ΕΠΙΤΑΓΗΣ ΘΑ ΑΥΞΗΘΕΙ ΛΟΓΩ ΤΗΣ ΑΠΟΔΟΧΗΣ ΤΟΥ ΝΕΟΥ ΣΥΣΤΗΜΑΤΟΣ ΚΑΤΆ 0,15 ΕΥΡΩ. ΕΆΝ ΑΠΕΛΥΘΕΡΩΘΟΥΝ ΚΕΦΑΛΑΙΑ ΑΠΌ ΤΗΝ ΧΡΗΣΗ ΤΩΝ ΘΥΡΙΔΩΝ ΘΑ ΕΠΕΝΘΥΔΟΥΝ ΣΕ ΔΙΑΠΡΑΓΜΑΤΕΥΣΙΜΑ ΧΡΕΟΓΡΑΦΑ ΠΟΥ ΑΠΟΔΙΔΟΥΝ ΣΕ ΕΤΗΣΙΑ ΒΑΣΗ ΠΡΟ ΦΟΡΩΝ 0,05%.</a:t>
            </a:r>
          </a:p>
          <a:p>
            <a:r>
              <a:rPr lang="el-GR" dirty="0" smtClean="0"/>
              <a:t>ΖΗΤΕΙΤΑΙ</a:t>
            </a:r>
          </a:p>
          <a:p>
            <a:r>
              <a:rPr lang="el-GR" dirty="0" smtClean="0"/>
              <a:t>ΝΑ ΚΑΘΟΡΙΣΤΕΙ ΤΟ ΧΡΟΝΙΚΟ ΔΙΑΣΤΗΜΑ ΣΕ ΗΜΕΡΕΣ Της ΕΠΙΣΠΕΥΣΗΣ ΤΗΣ ΕΙΣΠΡΑΞΗΣ ΤΩΝ ΕΠΙΤΑΓΩΝ (ΜΕΙΩΣΗ ΤΟΥ </a:t>
            </a:r>
            <a:r>
              <a:rPr lang="en-US" dirty="0" smtClean="0"/>
              <a:t>FLOAT</a:t>
            </a:r>
            <a:r>
              <a:rPr lang="el-GR" dirty="0" smtClean="0"/>
              <a:t>) ΤΟ ΟΠΟΙΟ ΝΑ ΔΙΚΑΙΟΛΟΓΕΙ ΤΗ ΧΡΗΣΙΜΟΠΟΙΗΣΗ ΤΟΥ ΣΥΣΤΗΜΑΤΟΣ ΤΩΝ ΤΑΧΥΔΡΟΜΙΚΩΝ ΘΥΡΙΔΩΝ </a:t>
            </a:r>
            <a:endParaRPr lang="el-GR" dirty="0"/>
          </a:p>
        </p:txBody>
      </p:sp>
    </p:spTree>
    <p:extLst>
      <p:ext uri="{BB962C8B-B14F-4D97-AF65-F5344CB8AC3E}">
        <p14:creationId xmlns="" xmlns:p14="http://schemas.microsoft.com/office/powerpoint/2010/main" val="3296411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t>Λυση</a:t>
            </a:r>
            <a:r>
              <a:rPr lang="el-GR" dirty="0" smtClean="0"/>
              <a:t> </a:t>
            </a:r>
            <a:endParaRPr lang="el-GR" dirty="0"/>
          </a:p>
        </p:txBody>
      </p:sp>
      <p:sp>
        <p:nvSpPr>
          <p:cNvPr id="3" name="Θέση περιεχομένου 2"/>
          <p:cNvSpPr>
            <a:spLocks noGrp="1"/>
          </p:cNvSpPr>
          <p:nvPr>
            <p:ph idx="1"/>
          </p:nvPr>
        </p:nvSpPr>
        <p:spPr/>
        <p:txBody>
          <a:bodyPr/>
          <a:lstStyle/>
          <a:p>
            <a:r>
              <a:rPr lang="el-GR" dirty="0" smtClean="0"/>
              <a:t>ΤΟ ΧΡΟΝΙΚΟ ΔΙΑΣΤΗΜΑ </a:t>
            </a:r>
            <a:r>
              <a:rPr lang="en-US" dirty="0" smtClean="0"/>
              <a:t>D </a:t>
            </a:r>
            <a:r>
              <a:rPr lang="el-GR" dirty="0" smtClean="0"/>
              <a:t>ΒΡΙΣΚΕΤΑΙ ΑΠΌ ΤΟΝ ΤΥΠΟ</a:t>
            </a:r>
          </a:p>
          <a:p>
            <a:r>
              <a:rPr lang="en-US" dirty="0" smtClean="0"/>
              <a:t>P= D*S*I</a:t>
            </a:r>
            <a:endParaRPr lang="en-US" dirty="0"/>
          </a:p>
          <a:p>
            <a:r>
              <a:rPr lang="en-US" dirty="0" smtClean="0"/>
              <a:t>0,15=D*1000*(0,05/365)</a:t>
            </a:r>
          </a:p>
          <a:p>
            <a:r>
              <a:rPr lang="en-US" dirty="0" smtClean="0"/>
              <a:t>D= 0,9132 HME</a:t>
            </a:r>
            <a:r>
              <a:rPr lang="el-GR" dirty="0" smtClean="0"/>
              <a:t>ΡΕΣ ή </a:t>
            </a:r>
            <a:r>
              <a:rPr lang="en-US" dirty="0" smtClean="0"/>
              <a:t>D= 1 </a:t>
            </a:r>
            <a:r>
              <a:rPr lang="el-GR" dirty="0" err="1" smtClean="0"/>
              <a:t>ημερα</a:t>
            </a:r>
            <a:endParaRPr lang="el-GR" dirty="0" smtClean="0"/>
          </a:p>
          <a:p>
            <a:r>
              <a:rPr lang="el-GR" dirty="0" err="1" smtClean="0"/>
              <a:t>Συνεπως</a:t>
            </a:r>
            <a:r>
              <a:rPr lang="el-GR" dirty="0" smtClean="0"/>
              <a:t> η </a:t>
            </a:r>
            <a:r>
              <a:rPr lang="el-GR" dirty="0" err="1" smtClean="0"/>
              <a:t>χρησιμοποιηση</a:t>
            </a:r>
            <a:r>
              <a:rPr lang="el-GR" dirty="0" smtClean="0"/>
              <a:t> του </a:t>
            </a:r>
            <a:r>
              <a:rPr lang="el-GR" dirty="0" err="1" smtClean="0"/>
              <a:t>συστηματοσ</a:t>
            </a:r>
            <a:r>
              <a:rPr lang="el-GR" dirty="0" smtClean="0"/>
              <a:t> των </a:t>
            </a:r>
            <a:r>
              <a:rPr lang="el-GR" dirty="0" err="1" smtClean="0"/>
              <a:t>ταχυδρομικων</a:t>
            </a:r>
            <a:r>
              <a:rPr lang="el-GR" dirty="0" smtClean="0"/>
              <a:t> </a:t>
            </a:r>
            <a:r>
              <a:rPr lang="el-GR" dirty="0" err="1" smtClean="0"/>
              <a:t>θυριδων</a:t>
            </a:r>
            <a:r>
              <a:rPr lang="el-GR" dirty="0" smtClean="0"/>
              <a:t> </a:t>
            </a:r>
            <a:r>
              <a:rPr lang="el-GR" dirty="0" err="1" smtClean="0"/>
              <a:t>δικαιολογειται</a:t>
            </a:r>
            <a:r>
              <a:rPr lang="el-GR" dirty="0" smtClean="0"/>
              <a:t> εάν το νέο </a:t>
            </a:r>
            <a:r>
              <a:rPr lang="el-GR" dirty="0" err="1" smtClean="0"/>
              <a:t>συστημα</a:t>
            </a:r>
            <a:r>
              <a:rPr lang="el-GR" dirty="0" smtClean="0"/>
              <a:t> </a:t>
            </a:r>
            <a:r>
              <a:rPr lang="el-GR" dirty="0" err="1" smtClean="0"/>
              <a:t>μπορει</a:t>
            </a:r>
            <a:r>
              <a:rPr lang="el-GR" dirty="0" smtClean="0"/>
              <a:t> να </a:t>
            </a:r>
            <a:r>
              <a:rPr lang="el-GR" dirty="0" err="1" smtClean="0"/>
              <a:t>επιταχυνει</a:t>
            </a:r>
            <a:r>
              <a:rPr lang="el-GR" dirty="0" smtClean="0"/>
              <a:t> την </a:t>
            </a:r>
            <a:r>
              <a:rPr lang="el-GR" dirty="0" err="1" smtClean="0"/>
              <a:t>εισπραξη</a:t>
            </a:r>
            <a:r>
              <a:rPr lang="el-GR" dirty="0" smtClean="0"/>
              <a:t> των </a:t>
            </a:r>
            <a:r>
              <a:rPr lang="el-GR" dirty="0" err="1" smtClean="0"/>
              <a:t>επιταγων</a:t>
            </a:r>
            <a:r>
              <a:rPr lang="el-GR" dirty="0" smtClean="0"/>
              <a:t> </a:t>
            </a:r>
            <a:r>
              <a:rPr lang="el-GR" dirty="0" err="1" smtClean="0"/>
              <a:t>περισσοτερο</a:t>
            </a:r>
            <a:r>
              <a:rPr lang="el-GR" dirty="0" smtClean="0"/>
              <a:t> από μια </a:t>
            </a:r>
            <a:r>
              <a:rPr lang="el-GR" dirty="0" err="1" smtClean="0"/>
              <a:t>ημερα</a:t>
            </a:r>
            <a:r>
              <a:rPr lang="el-GR" dirty="0" smtClean="0"/>
              <a:t>.</a:t>
            </a:r>
            <a:endParaRPr lang="el-GR" dirty="0"/>
          </a:p>
        </p:txBody>
      </p:sp>
    </p:spTree>
    <p:extLst>
      <p:ext uri="{BB962C8B-B14F-4D97-AF65-F5344CB8AC3E}">
        <p14:creationId xmlns="" xmlns:p14="http://schemas.microsoft.com/office/powerpoint/2010/main" val="261555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ΟΙ ΕΠΙΧΕΙΡΗΣΕΙΣ ΔΙΑΤΗΡΟΥΝ ΔΙΑΘΕΣΙΜΑ</a:t>
            </a:r>
          </a:p>
          <a:p>
            <a:r>
              <a:rPr lang="el-GR" dirty="0" smtClean="0"/>
              <a:t>ΑΓΟΡΑ Α ΥΛΩΝ</a:t>
            </a:r>
          </a:p>
          <a:p>
            <a:r>
              <a:rPr lang="el-GR" dirty="0" smtClean="0"/>
              <a:t>ΑΓΟΡΑ Β ΥΛΩΝ</a:t>
            </a:r>
          </a:p>
          <a:p>
            <a:r>
              <a:rPr lang="el-GR" dirty="0" smtClean="0"/>
              <a:t>ΑΓΟΡΑ ΠΑΓΙΩΝ</a:t>
            </a:r>
          </a:p>
          <a:p>
            <a:r>
              <a:rPr lang="el-GR" dirty="0" smtClean="0"/>
              <a:t>ΠΛΗΡΩΜΗ ΒΡΑΧΥΠΡΟΘΕΣΜΩΝ ΥΠΟΧΡΕΩΣΕΩΝ</a:t>
            </a:r>
          </a:p>
          <a:p>
            <a:endParaRPr lang="el-GR" dirty="0" smtClean="0"/>
          </a:p>
          <a:p>
            <a:endParaRPr lang="el-GR" dirty="0"/>
          </a:p>
        </p:txBody>
      </p:sp>
    </p:spTree>
    <p:extLst>
      <p:ext uri="{BB962C8B-B14F-4D97-AF65-F5344CB8AC3E}">
        <p14:creationId xmlns="" xmlns:p14="http://schemas.microsoft.com/office/powerpoint/2010/main" val="1809299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 xmlns:p14="http://schemas.microsoft.com/office/powerpoint/2010/main" val="2740630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ΔΙΟΙΚΗΣΗ ΔΙΑΘΕΣΙΜΩΝ ΕΧΕΙ ΔΥΟ ΣΚΟΠΟΥΣ</a:t>
            </a:r>
          </a:p>
          <a:p>
            <a:pPr marL="514350" indent="-514350">
              <a:buFont typeface="+mj-lt"/>
              <a:buAutoNum type="arabicPeriod"/>
            </a:pPr>
            <a:r>
              <a:rPr lang="el-GR" dirty="0" smtClean="0"/>
              <a:t>Η ΕΠΙΧΕΙΡΗΣΗ ΘΑ ΠΡΕΠΕΙ ΝΑ ΕΧΕΙ ΑΡΚΕΤΑ ΔΙΑΘΕΣΙΜΑ ΓΙΑ ΝΑ ΙΚΑΝΟΠΟΙΗΣΕΙ Τις ΑΝΑΓΚΑΙΕΣ ΠΛΗΡΩΜΕΣ</a:t>
            </a:r>
          </a:p>
          <a:p>
            <a:pPr marL="514350" indent="-514350">
              <a:buFont typeface="+mj-lt"/>
              <a:buAutoNum type="arabicPeriod"/>
            </a:pPr>
            <a:r>
              <a:rPr lang="el-GR" dirty="0" smtClean="0"/>
              <a:t>ΤΑ ΔΙΑΘΕΣΙΜΑ ΠΟΥ ΔΕΝ ΤΑ ΧΡΕΙΑΖΟΝΤΑΙ ΘΑ ΠΡΕΠΕΙ ΝΑ ΜΕΙΩΥΟΥΝ ΣΤΟ ΕΛΑΧΙΣΤΟ</a:t>
            </a:r>
          </a:p>
          <a:p>
            <a:pPr marL="0" indent="0">
              <a:buNone/>
            </a:pPr>
            <a:endParaRPr lang="el-GR" dirty="0"/>
          </a:p>
        </p:txBody>
      </p:sp>
    </p:spTree>
    <p:extLst>
      <p:ext uri="{BB962C8B-B14F-4D97-AF65-F5344CB8AC3E}">
        <p14:creationId xmlns="" xmlns:p14="http://schemas.microsoft.com/office/powerpoint/2010/main" val="236401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ΛΟΓΟΙ ΔΙΑΚΡΑΤΗΣΗΣ ΡΕΥΣΤΩΝ ΔΙΑΘΕΣΙΜΩΝ</a:t>
            </a:r>
            <a:endParaRPr lang="el-GR" dirty="0"/>
          </a:p>
        </p:txBody>
      </p:sp>
      <p:sp>
        <p:nvSpPr>
          <p:cNvPr id="3" name="Θέση περιεχομένου 2"/>
          <p:cNvSpPr>
            <a:spLocks noGrp="1"/>
          </p:cNvSpPr>
          <p:nvPr>
            <p:ph idx="1"/>
          </p:nvPr>
        </p:nvSpPr>
        <p:spPr/>
        <p:txBody>
          <a:bodyPr/>
          <a:lstStyle/>
          <a:p>
            <a:r>
              <a:rPr lang="el-GR" dirty="0" smtClean="0"/>
              <a:t>ΣΥΜΦΩΝΑ ΜΕ ΤΟΝ ΚΕΥΝΣ, ΥΠΑΡΧΟΥΝ ΤΡΙΑ ΚΙΝΗΤΡΑ ΔΙΑΚΡΑΤΗΣΗΣ ΜΕΤΡΗΤΩΝ</a:t>
            </a:r>
          </a:p>
          <a:p>
            <a:pPr marL="514350" indent="-514350">
              <a:buFont typeface="+mj-lt"/>
              <a:buAutoNum type="arabicPeriod"/>
            </a:pPr>
            <a:r>
              <a:rPr lang="el-GR" dirty="0" smtClean="0"/>
              <a:t>ΚΙΝΗΤΡΟ ΣΥΝΑΛΛΑΓΩΝ</a:t>
            </a:r>
          </a:p>
          <a:p>
            <a:pPr marL="514350" indent="-514350">
              <a:buFont typeface="+mj-lt"/>
              <a:buAutoNum type="arabicPeriod"/>
            </a:pPr>
            <a:r>
              <a:rPr lang="el-GR" dirty="0" smtClean="0"/>
              <a:t>ΚΙΝΗΤΡΟ ΠΡΟΦΥΛΑΞΗΣ</a:t>
            </a:r>
          </a:p>
          <a:p>
            <a:pPr marL="514350" indent="-514350">
              <a:buFont typeface="+mj-lt"/>
              <a:buAutoNum type="arabicPeriod"/>
            </a:pPr>
            <a:r>
              <a:rPr lang="el-GR" dirty="0" smtClean="0"/>
              <a:t>ΚΙΝΗΤΡΟ ΕΠΕΝΔΥΣΗΣ-ΚΕΡΔΟΣΚΟΠΙΑΣ</a:t>
            </a:r>
          </a:p>
          <a:p>
            <a:endParaRPr lang="el-GR" dirty="0"/>
          </a:p>
        </p:txBody>
      </p:sp>
    </p:spTree>
    <p:extLst>
      <p:ext uri="{BB962C8B-B14F-4D97-AF65-F5344CB8AC3E}">
        <p14:creationId xmlns="" xmlns:p14="http://schemas.microsoft.com/office/powerpoint/2010/main" val="4048456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ΟΙ ΕΠΙΧΕΙΡΗΣΕΙΣ ΔΙΑΚΡΑΤΟΥΝ ΜΕΤΡΗΤΑ ΓΙΑ ΝΑ ΠΕΤΥΧΟΥΝ ΚΑΛΥΤΕΡΕΣ ΠΡΟΣΦΟΡΕΣ ΑΠΌ ΤΟΥΣ ΠΡΟΜΗΘΕΥΤΕΣ</a:t>
            </a:r>
          </a:p>
          <a:p>
            <a:r>
              <a:rPr lang="el-GR" dirty="0" smtClean="0"/>
              <a:t>ΥΨΗΛΗ ΒΑΘΜΟΛΟΓΗΣΗ ΣΕ ΟΜΟΛΟΓΙΑΚΑ ΔΑΝΕΙΑ</a:t>
            </a:r>
          </a:p>
          <a:p>
            <a:r>
              <a:rPr lang="el-GR" dirty="0" smtClean="0"/>
              <a:t>ΚΑΛΥΤΕΡΗ ΠΡΟΣΒΑΣΗ ΣΕ ΤΡΑΠΕΖΙΚΑ ΔΑΝΕΙΑ</a:t>
            </a:r>
            <a:endParaRPr lang="el-GR" dirty="0"/>
          </a:p>
        </p:txBody>
      </p:sp>
    </p:spTree>
    <p:extLst>
      <p:ext uri="{BB962C8B-B14F-4D97-AF65-F5344CB8AC3E}">
        <p14:creationId xmlns="" xmlns:p14="http://schemas.microsoft.com/office/powerpoint/2010/main" val="568545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ΔΙΑΔΙΚΑΣΙΑ ΕΠΙΣΠΕΥΣΗΣ ΕΙΣΠΡΑΞΕΩΝ ΚΑΙ ΚΑΘΥΣΤΕΡΗΣΗΣ ΠΛΗΡΩΜΩΝ</a:t>
            </a:r>
            <a:endParaRPr lang="el-GR" dirty="0"/>
          </a:p>
        </p:txBody>
      </p:sp>
      <p:sp>
        <p:nvSpPr>
          <p:cNvPr id="3" name="Θέση περιεχομένου 2"/>
          <p:cNvSpPr>
            <a:spLocks noGrp="1"/>
          </p:cNvSpPr>
          <p:nvPr>
            <p:ph idx="1"/>
          </p:nvPr>
        </p:nvSpPr>
        <p:spPr/>
        <p:txBody>
          <a:bodyPr/>
          <a:lstStyle/>
          <a:p>
            <a:r>
              <a:rPr lang="el-GR" dirty="0" smtClean="0"/>
              <a:t>Η ΑΠΟΔΟΤΙΚΟΤΗΤΑ ΤΗΣ ΔΙΟΙΚΗΣΗΣ ΡΕΥΣΤΩΝ ΔΙΑΘΕΣΙΜΩΝ ΒΕΛΤΙΩΝΕΤΑΙ ΜΕ ΤΗΝ ΧΡΗΣΙΜΟΠΟΙΗΣΗ ΔΙΑΦΟΡΩΝ ΜΕΘΟΔΩΝ ΟΙ ΟΠΟΙΕΣ ΣΤΟΧΕΥΟΥΝ</a:t>
            </a:r>
          </a:p>
          <a:p>
            <a:pPr marL="514350" indent="-514350">
              <a:buFont typeface="+mj-lt"/>
              <a:buAutoNum type="arabicPeriod"/>
            </a:pPr>
            <a:r>
              <a:rPr lang="el-GR" dirty="0" smtClean="0"/>
              <a:t>ΕΠΙΤΑΧΥΝΣΗ Της ΕΙΣΠΡΑΞΗΣ ΛΗΞΙΠΡΟΘΕΣΜΩΝ ΑΠΑΙΤΗΣΕΩΝ</a:t>
            </a:r>
          </a:p>
          <a:p>
            <a:pPr marL="514350" indent="-514350">
              <a:buFont typeface="+mj-lt"/>
              <a:buAutoNum type="arabicPeriod"/>
            </a:pPr>
            <a:r>
              <a:rPr lang="el-GR" dirty="0" smtClean="0"/>
              <a:t>ΚΑΘΥΣΤΕΡΗΣΗ ΠΛΗΡΩΜΩΝ ΜΕΧΡΙ ΤΟ ΣΗΜΕΙΟ ΝΑ ΜΗΝ ΕΠΗΡΕΑΖΕΤΑΙ Η ΠΙΣΤΟΛΗΠΤΙΚΗ ΙΚΑΝΟΤΗΤΑ Της ΕΠΙΧΕΙΡΗΣΗΣ</a:t>
            </a:r>
            <a:endParaRPr lang="el-GR" dirty="0"/>
          </a:p>
        </p:txBody>
      </p:sp>
    </p:spTree>
    <p:extLst>
      <p:ext uri="{BB962C8B-B14F-4D97-AF65-F5344CB8AC3E}">
        <p14:creationId xmlns="" xmlns:p14="http://schemas.microsoft.com/office/powerpoint/2010/main" val="2480056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Η ΔΙΑΔΙΚΑΣΙΑ ΤΗΕ ΕΠΙΤΕΥΞΗΣ ΕΙΣΠΡΑΞΕΩΝ ΣΗΜΑΙΝΕΙ ΜΕΙΩΣΗ ΤΟΥ ΧΡΟΝΟΥ ΠΟΥ ΜΕΣΟΛΑΒΕΙ ΜΕΤΑΞΥ Της ΣΤΙΓΜΗΣ ΚΑΤΆ ΤΗΝ ΟΠΟΙΑ ΟΙ ΠΕΛΑΤΕΣ ΠΛΗΡΩΝΟΥΝ ΤΙΣ ΥΠΟΧΡΕΩΣΕΙΣ ΤΟΥΣ ΚΑΙ ΤΗΣ ΣΤΙΓΜΗΣ ΠΟΥ ΕΊΝΑΙ ΔΙΑΘΕΣΙΜΑ ΣΤΗΝ ΕΠΙΧΕΙΡΗΣΗ. (</a:t>
            </a:r>
            <a:r>
              <a:rPr lang="en-US" dirty="0" smtClean="0"/>
              <a:t>FLOATING TIME)</a:t>
            </a:r>
            <a:endParaRPr lang="el-GR" dirty="0" smtClean="0"/>
          </a:p>
          <a:p>
            <a:r>
              <a:rPr lang="el-GR" dirty="0" smtClean="0"/>
              <a:t>ΤΟ </a:t>
            </a:r>
            <a:r>
              <a:rPr lang="en-US" dirty="0" smtClean="0"/>
              <a:t>FLOATING </a:t>
            </a:r>
            <a:r>
              <a:rPr lang="el-GR" dirty="0" smtClean="0"/>
              <a:t>ΑΠΟΤΕΛΕΙΤΑΙ ΑΠΌ 4 ΤΜΗΜΑΤΑ</a:t>
            </a:r>
          </a:p>
          <a:p>
            <a:pPr marL="514350" indent="-514350">
              <a:buFont typeface="+mj-lt"/>
              <a:buAutoNum type="arabicPeriod"/>
            </a:pPr>
            <a:r>
              <a:rPr lang="el-GR" dirty="0" smtClean="0"/>
              <a:t>ΤΟ </a:t>
            </a:r>
            <a:r>
              <a:rPr lang="en-US" dirty="0" smtClean="0"/>
              <a:t>MAIL FLOAT</a:t>
            </a:r>
            <a:r>
              <a:rPr lang="el-GR" dirty="0" smtClean="0"/>
              <a:t> ΔΗΜΙΟΥΡΓΕΙΤΑΙ ΑΠΌ ΤΟ ΧΡΟΝΙΚΟ ΔΙΑΣΤΗΜΑ ΠΟΥ ΜΕΣΟΛΑΒΕΙ ΑΠΌ ΤΗΝ ΣΤΙΓΜΗ ΠΟΥ Ο ΠΕΛΑΤΗΣ ΤΑΧΥΔΡΟΜΕΙ ΜΙΑ ΕΠΙΤΑΓΗ ΕΩΣ ΟΤΟΥ Η ΕΤΑΙΡΕΙΑ ΤΗΝ ΠΑΡΑΛΑΜΒΑΝΕΙ.</a:t>
            </a:r>
            <a:endParaRPr lang="el-GR" dirty="0"/>
          </a:p>
        </p:txBody>
      </p:sp>
    </p:spTree>
    <p:extLst>
      <p:ext uri="{BB962C8B-B14F-4D97-AF65-F5344CB8AC3E}">
        <p14:creationId xmlns="" xmlns:p14="http://schemas.microsoft.com/office/powerpoint/2010/main" val="3096647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0" indent="0">
              <a:buNone/>
            </a:pPr>
            <a:r>
              <a:rPr lang="el-GR" dirty="0" smtClean="0"/>
              <a:t>2. </a:t>
            </a:r>
            <a:r>
              <a:rPr lang="en-US" dirty="0" smtClean="0"/>
              <a:t>TO float </a:t>
            </a:r>
            <a:r>
              <a:rPr lang="el-GR" dirty="0" err="1" smtClean="0"/>
              <a:t>επεξεργασιας</a:t>
            </a:r>
            <a:r>
              <a:rPr lang="el-GR" dirty="0" smtClean="0"/>
              <a:t> δημιουργείται από το </a:t>
            </a:r>
            <a:r>
              <a:rPr lang="el-GR" dirty="0" err="1" smtClean="0"/>
              <a:t>χρονικο</a:t>
            </a:r>
            <a:r>
              <a:rPr lang="el-GR" dirty="0" smtClean="0"/>
              <a:t> </a:t>
            </a:r>
            <a:r>
              <a:rPr lang="el-GR" dirty="0" err="1" smtClean="0"/>
              <a:t>διαστημα</a:t>
            </a:r>
            <a:r>
              <a:rPr lang="el-GR" dirty="0" smtClean="0"/>
              <a:t> που απαιτείται  από την </a:t>
            </a:r>
            <a:r>
              <a:rPr lang="el-GR" dirty="0" err="1" smtClean="0"/>
              <a:t>επιχειρηση</a:t>
            </a:r>
            <a:r>
              <a:rPr lang="el-GR" dirty="0" smtClean="0"/>
              <a:t> για να επεξεργαστεί την επιταγή του </a:t>
            </a:r>
            <a:r>
              <a:rPr lang="el-GR" dirty="0" err="1" smtClean="0"/>
              <a:t>πελατη</a:t>
            </a:r>
            <a:r>
              <a:rPr lang="el-GR" dirty="0" smtClean="0"/>
              <a:t> </a:t>
            </a:r>
            <a:r>
              <a:rPr lang="el-GR" dirty="0" err="1" smtClean="0"/>
              <a:t>εως</a:t>
            </a:r>
            <a:r>
              <a:rPr lang="el-GR" dirty="0" smtClean="0"/>
              <a:t> ότου την </a:t>
            </a:r>
            <a:r>
              <a:rPr lang="el-GR" dirty="0" err="1" smtClean="0"/>
              <a:t>καταθεσει</a:t>
            </a:r>
            <a:r>
              <a:rPr lang="el-GR" dirty="0" smtClean="0"/>
              <a:t>  στην </a:t>
            </a:r>
            <a:r>
              <a:rPr lang="el-GR" dirty="0" err="1" smtClean="0"/>
              <a:t>τραπεζα</a:t>
            </a:r>
            <a:r>
              <a:rPr lang="el-GR" dirty="0" smtClean="0"/>
              <a:t>.</a:t>
            </a:r>
          </a:p>
          <a:p>
            <a:pPr marL="0" indent="0">
              <a:buNone/>
            </a:pPr>
            <a:r>
              <a:rPr lang="el-GR" dirty="0" smtClean="0"/>
              <a:t>3. Το </a:t>
            </a:r>
            <a:r>
              <a:rPr lang="en-US" dirty="0" smtClean="0"/>
              <a:t>float </a:t>
            </a:r>
            <a:r>
              <a:rPr lang="el-GR" dirty="0" err="1" smtClean="0"/>
              <a:t>διεκπεραιωσης</a:t>
            </a:r>
            <a:r>
              <a:rPr lang="el-GR" dirty="0" smtClean="0"/>
              <a:t> </a:t>
            </a:r>
            <a:r>
              <a:rPr lang="el-GR" dirty="0" err="1" smtClean="0"/>
              <a:t>δημιουργειται</a:t>
            </a:r>
            <a:r>
              <a:rPr lang="el-GR" dirty="0" smtClean="0"/>
              <a:t> από το </a:t>
            </a:r>
            <a:r>
              <a:rPr lang="el-GR" dirty="0" err="1" smtClean="0"/>
              <a:t>χρονικο</a:t>
            </a:r>
            <a:r>
              <a:rPr lang="el-GR" dirty="0" smtClean="0"/>
              <a:t> </a:t>
            </a:r>
            <a:r>
              <a:rPr lang="el-GR" dirty="0" err="1" smtClean="0"/>
              <a:t>διαστημα</a:t>
            </a:r>
            <a:r>
              <a:rPr lang="el-GR" dirty="0" smtClean="0"/>
              <a:t> που απαιτείται  για μια </a:t>
            </a:r>
            <a:r>
              <a:rPr lang="el-GR" dirty="0" err="1" smtClean="0"/>
              <a:t>επιταγη</a:t>
            </a:r>
            <a:r>
              <a:rPr lang="el-GR" dirty="0" smtClean="0"/>
              <a:t> να εκκαθαριστεί </a:t>
            </a:r>
            <a:r>
              <a:rPr lang="el-GR" dirty="0" err="1" smtClean="0"/>
              <a:t>μεσω</a:t>
            </a:r>
            <a:r>
              <a:rPr lang="el-GR" dirty="0" smtClean="0"/>
              <a:t> του </a:t>
            </a:r>
            <a:r>
              <a:rPr lang="el-GR" dirty="0" err="1" smtClean="0"/>
              <a:t>τραπεζικου</a:t>
            </a:r>
            <a:r>
              <a:rPr lang="el-GR" dirty="0" smtClean="0"/>
              <a:t> </a:t>
            </a:r>
            <a:r>
              <a:rPr lang="el-GR" dirty="0" err="1" smtClean="0"/>
              <a:t>συστηματος</a:t>
            </a:r>
            <a:r>
              <a:rPr lang="el-GR" dirty="0" smtClean="0"/>
              <a:t> </a:t>
            </a:r>
            <a:r>
              <a:rPr lang="el-GR" dirty="0" err="1" smtClean="0"/>
              <a:t>ετσι</a:t>
            </a:r>
            <a:r>
              <a:rPr lang="el-GR" dirty="0" smtClean="0"/>
              <a:t> ώστε το </a:t>
            </a:r>
            <a:r>
              <a:rPr lang="el-GR" dirty="0" err="1" smtClean="0"/>
              <a:t>ποσο</a:t>
            </a:r>
            <a:r>
              <a:rPr lang="el-GR" dirty="0" smtClean="0"/>
              <a:t> να είναι </a:t>
            </a:r>
            <a:r>
              <a:rPr lang="el-GR" dirty="0" err="1" smtClean="0"/>
              <a:t>διαθεσιμο</a:t>
            </a:r>
            <a:r>
              <a:rPr lang="el-GR" dirty="0" smtClean="0"/>
              <a:t> για στην εταιρεία.</a:t>
            </a:r>
          </a:p>
          <a:p>
            <a:pPr marL="0" indent="0">
              <a:buNone/>
            </a:pPr>
            <a:r>
              <a:rPr lang="el-GR" dirty="0" smtClean="0"/>
              <a:t>4. ΤΟ </a:t>
            </a:r>
            <a:r>
              <a:rPr lang="en-US" dirty="0" smtClean="0"/>
              <a:t>float </a:t>
            </a:r>
            <a:r>
              <a:rPr lang="el-GR" dirty="0" err="1" smtClean="0"/>
              <a:t>πληρωμης</a:t>
            </a:r>
            <a:r>
              <a:rPr lang="el-GR" dirty="0" smtClean="0"/>
              <a:t> </a:t>
            </a:r>
            <a:r>
              <a:rPr lang="el-GR" dirty="0" err="1" smtClean="0"/>
              <a:t>προερχεται</a:t>
            </a:r>
            <a:r>
              <a:rPr lang="el-GR" dirty="0" smtClean="0"/>
              <a:t> από το </a:t>
            </a:r>
            <a:r>
              <a:rPr lang="el-GR" dirty="0" err="1" smtClean="0"/>
              <a:t>γεγονος</a:t>
            </a:r>
            <a:r>
              <a:rPr lang="el-GR" dirty="0" smtClean="0"/>
              <a:t> ότι το </a:t>
            </a:r>
            <a:r>
              <a:rPr lang="el-GR" dirty="0" err="1" smtClean="0"/>
              <a:t>ποσο</a:t>
            </a:r>
            <a:r>
              <a:rPr lang="el-GR" dirty="0" smtClean="0"/>
              <a:t> που </a:t>
            </a:r>
            <a:r>
              <a:rPr lang="el-GR" dirty="0" err="1" smtClean="0"/>
              <a:t>αναγραφετει</a:t>
            </a:r>
            <a:r>
              <a:rPr lang="el-GR" dirty="0" smtClean="0"/>
              <a:t> μια </a:t>
            </a:r>
            <a:r>
              <a:rPr lang="el-GR" dirty="0" err="1" smtClean="0"/>
              <a:t>επιταγη</a:t>
            </a:r>
            <a:r>
              <a:rPr lang="el-GR" dirty="0" smtClean="0"/>
              <a:t> </a:t>
            </a:r>
            <a:r>
              <a:rPr lang="el-GR" dirty="0" err="1" smtClean="0"/>
              <a:t>πληρωμης</a:t>
            </a:r>
            <a:r>
              <a:rPr lang="el-GR" dirty="0" smtClean="0"/>
              <a:t> της </a:t>
            </a:r>
            <a:r>
              <a:rPr lang="el-GR" dirty="0" err="1" smtClean="0"/>
              <a:t>εταιρειας</a:t>
            </a:r>
            <a:r>
              <a:rPr lang="el-GR" dirty="0" smtClean="0"/>
              <a:t>  </a:t>
            </a:r>
            <a:r>
              <a:rPr lang="el-GR" dirty="0" err="1" smtClean="0"/>
              <a:t>παραμενει</a:t>
            </a:r>
            <a:r>
              <a:rPr lang="el-GR" dirty="0" smtClean="0"/>
              <a:t> στον </a:t>
            </a:r>
            <a:r>
              <a:rPr lang="el-GR" dirty="0" err="1" smtClean="0"/>
              <a:t>τραπεζικο</a:t>
            </a:r>
            <a:r>
              <a:rPr lang="el-GR" dirty="0" smtClean="0"/>
              <a:t> </a:t>
            </a:r>
            <a:r>
              <a:rPr lang="el-GR" dirty="0" err="1" smtClean="0"/>
              <a:t>λογαριασμο</a:t>
            </a:r>
            <a:r>
              <a:rPr lang="el-GR" dirty="0" smtClean="0"/>
              <a:t> της </a:t>
            </a:r>
            <a:r>
              <a:rPr lang="el-GR" dirty="0" err="1" smtClean="0"/>
              <a:t>εταιρειας</a:t>
            </a:r>
            <a:r>
              <a:rPr lang="el-GR" dirty="0" smtClean="0"/>
              <a:t> </a:t>
            </a:r>
            <a:r>
              <a:rPr lang="el-GR" dirty="0" err="1" smtClean="0"/>
              <a:t>εως</a:t>
            </a:r>
            <a:r>
              <a:rPr lang="el-GR" dirty="0" smtClean="0"/>
              <a:t> </a:t>
            </a:r>
            <a:r>
              <a:rPr lang="el-GR" dirty="0" err="1" smtClean="0"/>
              <a:t>οτου</a:t>
            </a:r>
            <a:r>
              <a:rPr lang="el-GR" dirty="0" smtClean="0"/>
              <a:t> η </a:t>
            </a:r>
            <a:r>
              <a:rPr lang="el-GR" dirty="0" err="1" smtClean="0"/>
              <a:t>επιταγη</a:t>
            </a:r>
            <a:r>
              <a:rPr lang="el-GR" dirty="0" smtClean="0"/>
              <a:t> εκκαθαριστεί από τις </a:t>
            </a:r>
            <a:r>
              <a:rPr lang="el-GR" dirty="0" err="1" smtClean="0"/>
              <a:t>τραπεζες</a:t>
            </a:r>
            <a:r>
              <a:rPr lang="el-GR" dirty="0" smtClean="0"/>
              <a:t>.  </a:t>
            </a:r>
            <a:endParaRPr lang="el-GR" dirty="0"/>
          </a:p>
        </p:txBody>
      </p:sp>
    </p:spTree>
    <p:extLst>
      <p:ext uri="{BB962C8B-B14F-4D97-AF65-F5344CB8AC3E}">
        <p14:creationId xmlns="" xmlns:p14="http://schemas.microsoft.com/office/powerpoint/2010/main" val="3248506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a:t>Π</a:t>
            </a:r>
            <a:r>
              <a:rPr lang="el-GR" dirty="0" err="1" smtClean="0"/>
              <a:t>αραδειγμα</a:t>
            </a:r>
            <a:endParaRPr lang="el-GR" dirty="0"/>
          </a:p>
        </p:txBody>
      </p:sp>
      <p:sp>
        <p:nvSpPr>
          <p:cNvPr id="3" name="Θέση περιεχομένου 2"/>
          <p:cNvSpPr>
            <a:spLocks noGrp="1"/>
          </p:cNvSpPr>
          <p:nvPr>
            <p:ph idx="1"/>
          </p:nvPr>
        </p:nvSpPr>
        <p:spPr/>
        <p:txBody>
          <a:bodyPr>
            <a:normAutofit fontScale="92500"/>
          </a:bodyPr>
          <a:lstStyle/>
          <a:p>
            <a:r>
              <a:rPr lang="el-GR" dirty="0" smtClean="0"/>
              <a:t>Η ΕΤΑΙΡΕΙΑ ΩΜΕΓΑ ΕΙΧΕ ΠΩΛΗΣΕΙΣ 60 ΕΚ. ΕΥΡΩ. ΕΆΝ ΑΥΤΉ Η ΕΤΑΙΡΕΙΑ ΚΑΤΆ ΤΟ ΠΕΡΑΣΜΕΝΟ </a:t>
            </a:r>
            <a:r>
              <a:rPr lang="el-GR" dirty="0" err="1" smtClean="0"/>
              <a:t>ΕΤΟς</a:t>
            </a:r>
            <a:r>
              <a:rPr lang="el-GR" dirty="0" smtClean="0"/>
              <a:t> ΚΑΤΟΘΡΩΝΕ ΝΑ ΜΕΙΩΣΕΙ ΤΟ </a:t>
            </a:r>
            <a:r>
              <a:rPr lang="en-US" dirty="0" smtClean="0"/>
              <a:t>FLOAT</a:t>
            </a:r>
            <a:r>
              <a:rPr lang="el-GR" dirty="0" smtClean="0"/>
              <a:t> ΚΑΤΆ ΜΙΑ ΗΜΕΡΑ ΤΟΤΕ ΠΟΣΑ ΚΕΦΑΛΑΙΑ ΘΑ ΑΠΕΛΕΥΘΕΡΩΝΟΤΑΝ;. ΕΆΝ ΑΥΤΆ ΤΑ ΚΕΦΑΛΑΙΑ ΕΠΕΝΔΥΘΟΥΝ ΜΕ ΕΠΙΤΟΚΙΟ 6% ΠΟΙΟ ΘΑ ΗΤΑΝ ΤΟ ΩΦΕΛΟΣ Της ΕΤΑΙΡΕΙΑΣ;</a:t>
            </a:r>
          </a:p>
          <a:p>
            <a:r>
              <a:rPr lang="el-GR" dirty="0" smtClean="0"/>
              <a:t>ΚΕΦΑΛΑΙΑ=ΕΤΗΣΙΑ ΕΣΟΔΑ/ΗΜΕΡΕΣ ΕΤΟΥΣ= 60.000.000/365=164.383,56 ΕΥΡΩ</a:t>
            </a:r>
          </a:p>
          <a:p>
            <a:r>
              <a:rPr lang="el-GR" dirty="0" smtClean="0"/>
              <a:t>ΤΟ ΠΟΣΟ ΤΩΝ 164.383,36 ΑΝΤΙΠΡΟΣΩΠΕΥΕΙ ΤΙΣ ΠΩΛΗΣΕΙΣ ΤΗΣ ΗΜΕΡΑΣ. ΕΆΝ ΑΥΤΌ ΕΠΕΝΔΥΘΕΙ ΜΕ ΕΠΙΤΟΚΙΟ 6% ΤΟ ΕΤΟΣ ΤΟΤΕ Η ΕΤΗΣΙΑ ΑΞΙΑ ΤΗΣ ΜΕΙΩΣΗΣ ΤΟΥ </a:t>
            </a:r>
            <a:r>
              <a:rPr lang="en-US" dirty="0" smtClean="0"/>
              <a:t>FLOAT </a:t>
            </a:r>
            <a:r>
              <a:rPr lang="el-GR" dirty="0" smtClean="0"/>
              <a:t>Της ΔΕΔΟΜΕΝΗΣ ΕΤΑΙΡΙΑΣ ΚΑΤΆ ΜΙΑ ΗΜΕΡΑ ΘΑ ΑΠΟΦΕΡΕΙ ΕΞΟΙΚΟΝΟΜΗΣΗ ΙΣΗ ΜΕ</a:t>
            </a:r>
            <a:endParaRPr lang="el-GR" dirty="0"/>
          </a:p>
        </p:txBody>
      </p:sp>
    </p:spTree>
    <p:extLst>
      <p:ext uri="{BB962C8B-B14F-4D97-AF65-F5344CB8AC3E}">
        <p14:creationId xmlns="" xmlns:p14="http://schemas.microsoft.com/office/powerpoint/2010/main" val="1468843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219</TotalTime>
  <Words>930</Words>
  <Application>Microsoft Office PowerPoint</Application>
  <PresentationFormat>Προσαρμογή</PresentationFormat>
  <Paragraphs>77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Ροή</vt:lpstr>
      <vt:lpstr>ΔΙΟΙΚΗΣΗ ΔΙΑΘΕΣΙΜΩΝ</vt:lpstr>
      <vt:lpstr>Διαφάνεια 2</vt:lpstr>
      <vt:lpstr>Διαφάνεια 3</vt:lpstr>
      <vt:lpstr>ΛΟΓΟΙ ΔΙΑΚΡΑΤΗΣΗΣ ΡΕΥΣΤΩΝ ΔΙΑΘΕΣΙΜΩΝ</vt:lpstr>
      <vt:lpstr>Διαφάνεια 5</vt:lpstr>
      <vt:lpstr>ΔΙΑΔΙΚΑΣΙΑ ΕΠΙΣΠΕΥΣΗΣ ΕΙΣΠΡΑΞΕΩΝ ΚΑΙ ΚΑΘΥΣΤΕΡΗΣΗΣ ΠΛΗΡΩΜΩΝ</vt:lpstr>
      <vt:lpstr>Διαφάνεια 7</vt:lpstr>
      <vt:lpstr>Διαφάνεια 8</vt:lpstr>
      <vt:lpstr>Παραδειγμα</vt:lpstr>
      <vt:lpstr>Διαφάνεια 10</vt:lpstr>
      <vt:lpstr>Διαφάνεια 11</vt:lpstr>
      <vt:lpstr>ΜΕΘΟΔΟΙ ΚΑΘΥΣΤΕΡΗΣΗΣ ΠΛΗΡΩΜΩΝ</vt:lpstr>
      <vt:lpstr>ΑΣΚΗΣΗ</vt:lpstr>
      <vt:lpstr>Διαφάνεια 14</vt:lpstr>
      <vt:lpstr>ΛΥΣΗ</vt:lpstr>
      <vt:lpstr>ΑΞΙΟΛΟΓΗΣΗ ΤΟΥ ΚΟΣΤΟΥΣ</vt:lpstr>
      <vt:lpstr>Διαφάνεια 17</vt:lpstr>
      <vt:lpstr>Παραδειγμα</vt:lpstr>
      <vt:lpstr>Λυση </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ΔΙΟΙΚΗΣΗ ΔΙΑΘΕΣΙΜΩΝ</dc:title>
  <dc:creator>KARTALIS NIKOLAOS</dc:creator>
  <cp:lastModifiedBy>User</cp:lastModifiedBy>
  <cp:revision>19</cp:revision>
  <dcterms:created xsi:type="dcterms:W3CDTF">2020-05-24T08:15:51Z</dcterms:created>
  <dcterms:modified xsi:type="dcterms:W3CDTF">2025-04-11T07:18:38Z</dcterms:modified>
</cp:coreProperties>
</file>