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8" r:id="rId4"/>
    <p:sldId id="284" r:id="rId5"/>
    <p:sldId id="304" r:id="rId6"/>
    <p:sldId id="308" r:id="rId7"/>
    <p:sldId id="309" r:id="rId8"/>
    <p:sldId id="307" r:id="rId9"/>
    <p:sldId id="295" r:id="rId10"/>
    <p:sldId id="296" r:id="rId11"/>
    <p:sldId id="303" r:id="rId12"/>
    <p:sldId id="297" r:id="rId13"/>
    <p:sldId id="306" r:id="rId14"/>
    <p:sldId id="268" r:id="rId15"/>
    <p:sldId id="289" r:id="rId16"/>
    <p:sldId id="300" r:id="rId17"/>
    <p:sldId id="305" r:id="rId18"/>
    <p:sldId id="286" r:id="rId19"/>
    <p:sldId id="270" r:id="rId20"/>
    <p:sldId id="273" r:id="rId21"/>
    <p:sldId id="274" r:id="rId22"/>
    <p:sldId id="275" r:id="rId23"/>
    <p:sldId id="310" r:id="rId24"/>
    <p:sldId id="276" r:id="rId25"/>
    <p:sldId id="311" r:id="rId26"/>
    <p:sldId id="312" r:id="rId27"/>
    <p:sldId id="277" r:id="rId28"/>
    <p:sldId id="279" r:id="rId29"/>
    <p:sldId id="313" r:id="rId30"/>
    <p:sldId id="314" r:id="rId31"/>
    <p:sldId id="280" r:id="rId32"/>
    <p:sldId id="315" r:id="rId33"/>
    <p:sldId id="281" r:id="rId34"/>
    <p:sldId id="282" r:id="rId35"/>
    <p:sldId id="283" r:id="rId3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2342CEA3-3058-4D43-AE35-B3DA76CB4003}" type="datetimeFigureOut">
              <a:rPr lang="el-GR" smtClean="0"/>
              <a:pPr/>
              <a:t>23/11/2015</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D3F1D1C4-C2D9-4231-9FB2-B2D9D97AA41D}" type="slidenum">
              <a:rPr lang="el-GR" smtClean="0"/>
              <a:pPr/>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23/11/2015</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23/11/2015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23/11/2015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23/11/2015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23/11/2015</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D3F1D1C4-C2D9-4231-9FB2-B2D9D97AA41D}" type="slidenum">
              <a:rPr lang="el-GR" smtClean="0"/>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342CEA3-3058-4D43-AE35-B3DA76CB4003}" type="datetimeFigureOut">
              <a:rPr lang="el-GR" smtClean="0"/>
              <a:pPr/>
              <a:t>23/11/2015</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el.wikipedia.org/wiki/%CE%88%CE%BB%CE%BB%CE%B7%CE%BD%CE%B5%CF%82"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el.wikipedia.org/wiki/%CE%91%CF%85%CF%83%CF%84%CF%81%CE%B1%CE%BB%CE%AF%CE%B1" TargetMode="External"/><Relationship Id="rId3" Type="http://schemas.openxmlformats.org/officeDocument/2006/relationships/hyperlink" Target="http://el.wikipedia.org/wiki/%CE%9C%CE%B9%CE%BA%CF%81%CE%B1%CF%83%CE%B9%CE%B1%CF%84%CE%B9%CE%BA%CE%AE_%CE%9A%CE%B1%CF%84%CE%B1%CF%83%CF%84%CF%81%CE%BF%CF%86%CE%AE" TargetMode="External"/><Relationship Id="rId7" Type="http://schemas.openxmlformats.org/officeDocument/2006/relationships/hyperlink" Target="http://el.wikipedia.org/wiki/%CE%A3%CE%BF%CF%85%CE%B7%CE%B4%CE%AF%CE%B1" TargetMode="External"/><Relationship Id="rId2" Type="http://schemas.openxmlformats.org/officeDocument/2006/relationships/hyperlink" Target="http://el.wikipedia.org/wiki/%CE%88%CE%BD%CF%89%CF%83%CE%B7_%CE%A3%CE%BF%CE%B2%CE%B9%CE%B5%CF%84%CE%B9%CE%BA%CF%8E%CE%BD_%CE%A3%CE%BF%CF%83%CE%B9%CE%B1%CE%BB%CE%B9%CF%83%CF%84%CE%B9%CE%BA%CF%8E%CE%BD_%CE%94%CE%B7%CE%BC%CE%BF%CE%BA%CF%81%CE%B1%CF%84%CE%B9%CF%8E%CE%BD" TargetMode="External"/><Relationship Id="rId1" Type="http://schemas.openxmlformats.org/officeDocument/2006/relationships/slideLayout" Target="../slideLayouts/slideLayout2.xml"/><Relationship Id="rId6" Type="http://schemas.openxmlformats.org/officeDocument/2006/relationships/hyperlink" Target="http://el.wikipedia.org/wiki/%CE%93%CE%B5%CE%BD%CE%BF%CE%BA%CF%84%CE%BF%CE%BD%CE%AF%CE%B1" TargetMode="External"/><Relationship Id="rId5" Type="http://schemas.openxmlformats.org/officeDocument/2006/relationships/hyperlink" Target="http://el.wikipedia.org/wiki/%CE%95%CE%BB%CE%BB%CE%AC%CE%B4%CE%B1" TargetMode="External"/><Relationship Id="rId10" Type="http://schemas.openxmlformats.org/officeDocument/2006/relationships/hyperlink" Target="http://el.wikipedia.org/wiki/%CE%97.%CE%A0.%CE%91." TargetMode="External"/><Relationship Id="rId4" Type="http://schemas.openxmlformats.org/officeDocument/2006/relationships/hyperlink" Target="http://el.wikipedia.org/wiki/1922" TargetMode="External"/><Relationship Id="rId9" Type="http://schemas.openxmlformats.org/officeDocument/2006/relationships/hyperlink" Target="http://el.wikipedia.org/wiki/%CE%9D%CE%AD%CE%B1_%CE%9D%CF%8C%CF%84%CE%B9%CE%B1_%CE%9F%CF%85%CE%B1%CE%BB%CE%AF%CE%B1"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el.wikipedia.org/wiki/%CE%A3%CE%BF%CF%85%CE%B7%CE%B4%CE%AF%CE%B1" TargetMode="External"/><Relationship Id="rId2" Type="http://schemas.openxmlformats.org/officeDocument/2006/relationships/hyperlink" Target="http://el.wikipedia.org/wiki/%CE%93%CE%B5%CE%BD%CE%BF%CE%BA%CF%84%CE%BF%CE%BD%CE%AF%CE%B1" TargetMode="External"/><Relationship Id="rId1" Type="http://schemas.openxmlformats.org/officeDocument/2006/relationships/slideLayout" Target="../slideLayouts/slideLayout2.xml"/><Relationship Id="rId6" Type="http://schemas.openxmlformats.org/officeDocument/2006/relationships/hyperlink" Target="http://el.wikipedia.org/wiki/%CE%97.%CE%A0.%CE%91." TargetMode="External"/><Relationship Id="rId5" Type="http://schemas.openxmlformats.org/officeDocument/2006/relationships/hyperlink" Target="http://el.wikipedia.org/wiki/%CE%9D%CE%AD%CE%B1_%CE%9D%CF%8C%CF%84%CE%B9%CE%B1_%CE%9F%CF%85%CE%B1%CE%BB%CE%AF%CE%B1" TargetMode="External"/><Relationship Id="rId4" Type="http://schemas.openxmlformats.org/officeDocument/2006/relationships/hyperlink" Target="http://el.wikipedia.org/wiki/%CE%91%CF%85%CF%83%CF%84%CF%81%CE%B1%CE%BB%CE%AF%CE%B1"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l-GR" b="1" dirty="0" smtClean="0">
                <a:solidFill>
                  <a:schemeClr val="tx1"/>
                </a:solidFill>
              </a:rPr>
              <a:t>Σ. </a:t>
            </a:r>
            <a:r>
              <a:rPr lang="el-GR" b="1" dirty="0" err="1" smtClean="0">
                <a:solidFill>
                  <a:schemeClr val="tx1"/>
                </a:solidFill>
              </a:rPr>
              <a:t>Ηλιάδου</a:t>
            </a:r>
            <a:r>
              <a:rPr lang="el-GR" b="1" dirty="0" smtClean="0">
                <a:solidFill>
                  <a:schemeClr val="tx1"/>
                </a:solidFill>
              </a:rPr>
              <a:t>-</a:t>
            </a:r>
            <a:r>
              <a:rPr lang="el-GR" b="1" dirty="0" err="1" smtClean="0">
                <a:solidFill>
                  <a:schemeClr val="tx1"/>
                </a:solidFill>
              </a:rPr>
              <a:t>Τάχου</a:t>
            </a:r>
            <a:endParaRPr lang="el-GR" b="1" dirty="0" smtClean="0">
              <a:solidFill>
                <a:schemeClr val="tx1"/>
              </a:solidFill>
            </a:endParaRPr>
          </a:p>
          <a:p>
            <a:r>
              <a:rPr lang="el-GR" b="1" dirty="0" smtClean="0">
                <a:solidFill>
                  <a:schemeClr val="tx1"/>
                </a:solidFill>
              </a:rPr>
              <a:t>Καθηγήτρια  Πανεπιστημίου Δυτικής Μακεδονίας</a:t>
            </a:r>
            <a:endParaRPr lang="el-GR" b="1" dirty="0">
              <a:solidFill>
                <a:schemeClr val="tx1"/>
              </a:solidFill>
            </a:endParaRPr>
          </a:p>
        </p:txBody>
      </p:sp>
      <p:sp>
        <p:nvSpPr>
          <p:cNvPr id="2" name="1 - Τίτλος"/>
          <p:cNvSpPr>
            <a:spLocks noGrp="1"/>
          </p:cNvSpPr>
          <p:nvPr>
            <p:ph type="ctrTitle"/>
          </p:nvPr>
        </p:nvSpPr>
        <p:spPr/>
        <p:txBody>
          <a:bodyPr/>
          <a:lstStyle/>
          <a:p>
            <a:r>
              <a:rPr lang="el-GR" dirty="0" smtClean="0"/>
              <a:t>ΠΟΝΤΟΣ: Γενοκτονία ή εθνοκάθαρση?</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Γερμανική ανάμειξη1909</a:t>
            </a:r>
            <a:endParaRPr lang="el-GR" b="1" dirty="0"/>
          </a:p>
        </p:txBody>
      </p:sp>
      <p:sp>
        <p:nvSpPr>
          <p:cNvPr id="3" name="2 - Θέση περιεχομένου"/>
          <p:cNvSpPr>
            <a:spLocks noGrp="1"/>
          </p:cNvSpPr>
          <p:nvPr>
            <p:ph sz="quarter" idx="1"/>
          </p:nvPr>
        </p:nvSpPr>
        <p:spPr/>
        <p:txBody>
          <a:bodyPr>
            <a:normAutofit/>
          </a:bodyPr>
          <a:lstStyle/>
          <a:p>
            <a:r>
              <a:rPr lang="en-US" i="1" dirty="0" err="1" smtClean="0"/>
              <a:t>Οι</a:t>
            </a:r>
            <a:r>
              <a:rPr lang="en-US" i="1" dirty="0" smtClean="0"/>
              <a:t> </a:t>
            </a:r>
            <a:r>
              <a:rPr lang="en-US" i="1" dirty="0" err="1" smtClean="0"/>
              <a:t>Τούρκοι</a:t>
            </a:r>
            <a:r>
              <a:rPr lang="en-US" i="1" dirty="0" smtClean="0"/>
              <a:t> </a:t>
            </a:r>
            <a:r>
              <a:rPr lang="en-US" i="1" dirty="0" err="1" smtClean="0"/>
              <a:t>έχουν</a:t>
            </a:r>
            <a:r>
              <a:rPr lang="en-US" i="1" dirty="0" smtClean="0"/>
              <a:t> </a:t>
            </a:r>
            <a:r>
              <a:rPr lang="en-US" i="1" dirty="0" err="1" smtClean="0"/>
              <a:t>αποφασίσει</a:t>
            </a:r>
            <a:r>
              <a:rPr lang="en-US" i="1" dirty="0" smtClean="0"/>
              <a:t> </a:t>
            </a:r>
            <a:r>
              <a:rPr lang="en-US" i="1" dirty="0" err="1" smtClean="0"/>
              <a:t>έναν</a:t>
            </a:r>
            <a:r>
              <a:rPr lang="en-US" i="1" dirty="0" smtClean="0"/>
              <a:t> </a:t>
            </a:r>
            <a:r>
              <a:rPr lang="en-US" i="1" dirty="0" err="1" smtClean="0"/>
              <a:t>εξοντωτικό</a:t>
            </a:r>
            <a:r>
              <a:rPr lang="en-US" i="1" dirty="0" smtClean="0"/>
              <a:t> </a:t>
            </a:r>
            <a:r>
              <a:rPr lang="en-US" i="1" dirty="0" err="1" smtClean="0"/>
              <a:t>πόλεμο</a:t>
            </a:r>
            <a:r>
              <a:rPr lang="en-US" i="1" dirty="0" smtClean="0"/>
              <a:t> </a:t>
            </a:r>
            <a:r>
              <a:rPr lang="en-US" i="1" dirty="0" err="1" smtClean="0"/>
              <a:t>εναντίον</a:t>
            </a:r>
            <a:r>
              <a:rPr lang="en-US" i="1" dirty="0" smtClean="0"/>
              <a:t> </a:t>
            </a:r>
            <a:r>
              <a:rPr lang="en-US" i="1" dirty="0" err="1" smtClean="0"/>
              <a:t>των</a:t>
            </a:r>
            <a:r>
              <a:rPr lang="en-US" i="1" dirty="0" smtClean="0"/>
              <a:t> </a:t>
            </a:r>
            <a:r>
              <a:rPr lang="en-US" i="1" dirty="0" err="1" smtClean="0"/>
              <a:t>χριστιανών</a:t>
            </a:r>
            <a:r>
              <a:rPr lang="en-US" i="1" dirty="0" smtClean="0"/>
              <a:t> </a:t>
            </a:r>
            <a:r>
              <a:rPr lang="en-US" i="1" dirty="0" err="1" smtClean="0"/>
              <a:t>της</a:t>
            </a:r>
            <a:r>
              <a:rPr lang="en-US" i="1" dirty="0" smtClean="0"/>
              <a:t> </a:t>
            </a:r>
            <a:r>
              <a:rPr lang="en-US" i="1" dirty="0" err="1" smtClean="0"/>
              <a:t>αυτοκρατορίας</a:t>
            </a:r>
            <a:r>
              <a:rPr lang="en-US" i="1" dirty="0" smtClean="0"/>
              <a:t>. Θ’ </a:t>
            </a:r>
            <a:r>
              <a:rPr lang="en-US" i="1" dirty="0" err="1" smtClean="0"/>
              <a:t>αρχίσουν</a:t>
            </a:r>
            <a:r>
              <a:rPr lang="en-US" i="1" dirty="0" smtClean="0"/>
              <a:t> </a:t>
            </a:r>
            <a:r>
              <a:rPr lang="en-US" i="1" dirty="0" err="1" smtClean="0"/>
              <a:t>πρώτα</a:t>
            </a:r>
            <a:r>
              <a:rPr lang="en-US" i="1" dirty="0" smtClean="0"/>
              <a:t> </a:t>
            </a:r>
            <a:r>
              <a:rPr lang="en-US" i="1" dirty="0" err="1" smtClean="0"/>
              <a:t>μέσα</a:t>
            </a:r>
            <a:r>
              <a:rPr lang="en-US" i="1" dirty="0" smtClean="0"/>
              <a:t> </a:t>
            </a:r>
            <a:r>
              <a:rPr lang="en-US" i="1" dirty="0" err="1" smtClean="0"/>
              <a:t>στην</a:t>
            </a:r>
            <a:r>
              <a:rPr lang="en-US" i="1" dirty="0" smtClean="0"/>
              <a:t> </a:t>
            </a:r>
            <a:r>
              <a:rPr lang="en-US" i="1" dirty="0" err="1" smtClean="0"/>
              <a:t>Τουρκία</a:t>
            </a:r>
            <a:r>
              <a:rPr lang="en-US" i="1" dirty="0" smtClean="0"/>
              <a:t>, </a:t>
            </a:r>
            <a:r>
              <a:rPr lang="en-US" i="1" dirty="0" err="1" smtClean="0"/>
              <a:t>εκεί</a:t>
            </a:r>
            <a:r>
              <a:rPr lang="en-US" i="1" dirty="0" smtClean="0"/>
              <a:t> </a:t>
            </a:r>
            <a:r>
              <a:rPr lang="en-US" i="1" dirty="0" err="1" smtClean="0"/>
              <a:t>όπου</a:t>
            </a:r>
            <a:r>
              <a:rPr lang="en-US" i="1" dirty="0" smtClean="0"/>
              <a:t> </a:t>
            </a:r>
            <a:r>
              <a:rPr lang="en-US" i="1" dirty="0" err="1" smtClean="0"/>
              <a:t>ζει</a:t>
            </a:r>
            <a:r>
              <a:rPr lang="en-US" i="1" dirty="0" smtClean="0"/>
              <a:t> </a:t>
            </a:r>
            <a:r>
              <a:rPr lang="en-US" i="1" dirty="0" err="1" smtClean="0"/>
              <a:t>το</a:t>
            </a:r>
            <a:r>
              <a:rPr lang="en-US" i="1" dirty="0" smtClean="0"/>
              <a:t> </a:t>
            </a:r>
            <a:r>
              <a:rPr lang="en-US" i="1" dirty="0" err="1" smtClean="0"/>
              <a:t>μεγαλύτερο</a:t>
            </a:r>
            <a:r>
              <a:rPr lang="en-US" i="1" dirty="0" smtClean="0"/>
              <a:t> </a:t>
            </a:r>
            <a:r>
              <a:rPr lang="en-US" i="1" dirty="0" err="1" smtClean="0"/>
              <a:t>μέρος</a:t>
            </a:r>
            <a:r>
              <a:rPr lang="en-US" i="1" dirty="0" smtClean="0"/>
              <a:t> </a:t>
            </a:r>
            <a:r>
              <a:rPr lang="en-US" i="1" dirty="0" err="1" smtClean="0"/>
              <a:t>και</a:t>
            </a:r>
            <a:r>
              <a:rPr lang="en-US" i="1" dirty="0" smtClean="0"/>
              <a:t> </a:t>
            </a:r>
            <a:r>
              <a:rPr lang="en-US" i="1" dirty="0" err="1" smtClean="0"/>
              <a:t>μετά</a:t>
            </a:r>
            <a:r>
              <a:rPr lang="en-US" i="1" dirty="0" smtClean="0"/>
              <a:t> </a:t>
            </a:r>
            <a:r>
              <a:rPr lang="en-US" i="1" dirty="0" err="1" smtClean="0"/>
              <a:t>έξω</a:t>
            </a:r>
            <a:r>
              <a:rPr lang="en-US" i="1" dirty="0" smtClean="0"/>
              <a:t> </a:t>
            </a:r>
            <a:r>
              <a:rPr lang="en-US" i="1" dirty="0" err="1" smtClean="0"/>
              <a:t>από</a:t>
            </a:r>
            <a:r>
              <a:rPr lang="en-US" i="1" dirty="0" smtClean="0"/>
              <a:t> </a:t>
            </a:r>
            <a:r>
              <a:rPr lang="en-US" i="1" dirty="0" err="1" smtClean="0"/>
              <a:t>την</a:t>
            </a:r>
            <a:r>
              <a:rPr lang="en-US" i="1" dirty="0" smtClean="0"/>
              <a:t> </a:t>
            </a:r>
            <a:r>
              <a:rPr lang="en-US" i="1" dirty="0" err="1" smtClean="0"/>
              <a:t>Τουρκία</a:t>
            </a:r>
            <a:r>
              <a:rPr lang="en-US" i="1" dirty="0" smtClean="0"/>
              <a:t>, </a:t>
            </a:r>
            <a:r>
              <a:rPr lang="en-US" i="1" dirty="0" err="1" smtClean="0"/>
              <a:t>εκεί</a:t>
            </a:r>
            <a:r>
              <a:rPr lang="en-US" i="1" dirty="0" smtClean="0"/>
              <a:t> </a:t>
            </a:r>
            <a:r>
              <a:rPr lang="en-US" i="1" dirty="0" err="1" smtClean="0"/>
              <a:t>όπου</a:t>
            </a:r>
            <a:r>
              <a:rPr lang="en-US" i="1" dirty="0" smtClean="0"/>
              <a:t> </a:t>
            </a:r>
            <a:r>
              <a:rPr lang="en-US" i="1" dirty="0" err="1" smtClean="0"/>
              <a:t>υπάρχουν</a:t>
            </a:r>
            <a:r>
              <a:rPr lang="en-US" i="1" dirty="0" smtClean="0"/>
              <a:t> </a:t>
            </a:r>
            <a:r>
              <a:rPr lang="en-US" i="1" dirty="0" err="1" smtClean="0"/>
              <a:t>εστίες</a:t>
            </a:r>
            <a:r>
              <a:rPr lang="en-US" i="1" dirty="0" smtClean="0"/>
              <a:t> </a:t>
            </a:r>
            <a:r>
              <a:rPr lang="en-US" i="1" dirty="0" err="1" smtClean="0"/>
              <a:t>αντίστασης</a:t>
            </a:r>
            <a:r>
              <a:rPr lang="en-US" dirty="0" smtClean="0"/>
              <a:t>». </a:t>
            </a:r>
            <a:endParaRPr lang="el-GR" dirty="0" smtClean="0"/>
          </a:p>
          <a:p>
            <a:r>
              <a:rPr lang="el-GR" dirty="0" smtClean="0"/>
              <a:t>Οι </a:t>
            </a:r>
            <a:r>
              <a:rPr lang="el-GR" dirty="0" smtClean="0"/>
              <a:t>πραγματικές προθέσεις των Νεότουρκων είχαν γίνει ήδη γνωστές με την συνέντευξη που παραχώρησε ο </a:t>
            </a:r>
            <a:r>
              <a:rPr lang="el-GR" dirty="0" err="1" smtClean="0"/>
              <a:t>Ναζήμ</a:t>
            </a:r>
            <a:r>
              <a:rPr lang="el-GR" dirty="0" smtClean="0"/>
              <a:t> Μπέη τον Σεπτέμβριο του 1908 στη Σμύρνη</a:t>
            </a:r>
            <a:r>
              <a:rPr lang="el-GR" dirty="0" smtClean="0"/>
              <a:t>.</a:t>
            </a:r>
          </a:p>
          <a:p>
            <a:pPr>
              <a:buNone/>
            </a:pP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ΓΕΡΜΑΝΙΚΗ ΣΤΑΣΗ ΜΕΤΑ ΤΟΥΣ ΒΑΛΚΑΝΙΚΟΥΣ</a:t>
            </a:r>
            <a:endParaRPr lang="el-GR" dirty="0"/>
          </a:p>
        </p:txBody>
      </p:sp>
      <p:sp>
        <p:nvSpPr>
          <p:cNvPr id="3" name="2 - Θέση περιεχομένου"/>
          <p:cNvSpPr>
            <a:spLocks noGrp="1"/>
          </p:cNvSpPr>
          <p:nvPr>
            <p:ph sz="quarter" idx="1"/>
          </p:nvPr>
        </p:nvSpPr>
        <p:spPr/>
        <p:txBody>
          <a:bodyPr>
            <a:normAutofit/>
          </a:bodyPr>
          <a:lstStyle/>
          <a:p>
            <a:r>
              <a:rPr lang="en-US" b="1" dirty="0" err="1" smtClean="0"/>
              <a:t>Οπωσδήποτε</a:t>
            </a:r>
            <a:r>
              <a:rPr lang="en-US" b="1" dirty="0" smtClean="0"/>
              <a:t> </a:t>
            </a:r>
            <a:r>
              <a:rPr lang="en-US" b="1" dirty="0" err="1" smtClean="0"/>
              <a:t>όμως</a:t>
            </a:r>
            <a:r>
              <a:rPr lang="en-US" b="1" dirty="0" smtClean="0"/>
              <a:t> η </a:t>
            </a:r>
            <a:r>
              <a:rPr lang="en-US" b="1" dirty="0" err="1" smtClean="0"/>
              <a:t>εθνοκάθαρση</a:t>
            </a:r>
            <a:r>
              <a:rPr lang="en-US" b="1" dirty="0" smtClean="0"/>
              <a:t> </a:t>
            </a:r>
            <a:r>
              <a:rPr lang="en-US" b="1" dirty="0" err="1" smtClean="0"/>
              <a:t>την</a:t>
            </a:r>
            <a:r>
              <a:rPr lang="en-US" b="1" dirty="0" smtClean="0"/>
              <a:t> </a:t>
            </a:r>
            <a:r>
              <a:rPr lang="en-US" b="1" dirty="0" err="1" smtClean="0"/>
              <a:t>οποία</a:t>
            </a:r>
            <a:r>
              <a:rPr lang="en-US" b="1" dirty="0" smtClean="0"/>
              <a:t> </a:t>
            </a:r>
            <a:r>
              <a:rPr lang="en-US" b="1" dirty="0" err="1" smtClean="0"/>
              <a:t>επεδίωξε</a:t>
            </a:r>
            <a:r>
              <a:rPr lang="en-US" b="1" dirty="0" smtClean="0"/>
              <a:t> η </a:t>
            </a:r>
            <a:r>
              <a:rPr lang="en-US" b="1" dirty="0" err="1" smtClean="0"/>
              <a:t>Τουρκία</a:t>
            </a:r>
            <a:r>
              <a:rPr lang="en-US" b="1" dirty="0" smtClean="0"/>
              <a:t> </a:t>
            </a:r>
            <a:r>
              <a:rPr lang="en-US" b="1" dirty="0" err="1" smtClean="0"/>
              <a:t>έλαβε</a:t>
            </a:r>
            <a:r>
              <a:rPr lang="en-US" b="1" dirty="0" smtClean="0"/>
              <a:t> </a:t>
            </a:r>
            <a:r>
              <a:rPr lang="en-US" b="1" dirty="0" err="1" smtClean="0"/>
              <a:t>πιο</a:t>
            </a:r>
            <a:r>
              <a:rPr lang="en-US" b="1" dirty="0" smtClean="0"/>
              <a:t> </a:t>
            </a:r>
            <a:r>
              <a:rPr lang="en-US" b="1" dirty="0" err="1" smtClean="0"/>
              <a:t>συστηματικό</a:t>
            </a:r>
            <a:r>
              <a:rPr lang="en-US" b="1" dirty="0" smtClean="0"/>
              <a:t> </a:t>
            </a:r>
            <a:r>
              <a:rPr lang="en-US" b="1" dirty="0" err="1" smtClean="0"/>
              <a:t>χαρακτήρα</a:t>
            </a:r>
            <a:r>
              <a:rPr lang="en-US" b="1" dirty="0" smtClean="0"/>
              <a:t> </a:t>
            </a:r>
            <a:r>
              <a:rPr lang="en-US" b="1" dirty="0" err="1" smtClean="0"/>
              <a:t>μετά</a:t>
            </a:r>
            <a:r>
              <a:rPr lang="en-US" b="1" dirty="0" smtClean="0"/>
              <a:t> </a:t>
            </a:r>
            <a:r>
              <a:rPr lang="en-US" b="1" dirty="0" err="1" smtClean="0"/>
              <a:t>το</a:t>
            </a:r>
            <a:r>
              <a:rPr lang="en-US" b="1" dirty="0" smtClean="0"/>
              <a:t> </a:t>
            </a:r>
            <a:r>
              <a:rPr lang="en-US" b="1" dirty="0" err="1" smtClean="0"/>
              <a:t>τέλος</a:t>
            </a:r>
            <a:r>
              <a:rPr lang="en-US" b="1" dirty="0" smtClean="0"/>
              <a:t> </a:t>
            </a:r>
            <a:r>
              <a:rPr lang="en-US" b="1" dirty="0" err="1" smtClean="0"/>
              <a:t>των</a:t>
            </a:r>
            <a:r>
              <a:rPr lang="en-US" b="1" dirty="0" smtClean="0"/>
              <a:t> </a:t>
            </a:r>
            <a:r>
              <a:rPr lang="en-US" b="1" dirty="0" err="1" smtClean="0"/>
              <a:t>Βαλκανικών</a:t>
            </a:r>
            <a:r>
              <a:rPr lang="en-US" b="1" dirty="0" smtClean="0"/>
              <a:t> </a:t>
            </a:r>
            <a:r>
              <a:rPr lang="en-US" b="1" dirty="0" err="1" smtClean="0"/>
              <a:t>Πολέμων</a:t>
            </a:r>
            <a:r>
              <a:rPr lang="en-US" b="1" dirty="0" smtClean="0"/>
              <a:t> </a:t>
            </a:r>
            <a:endParaRPr lang="el-GR" b="1" dirty="0" smtClean="0"/>
          </a:p>
          <a:p>
            <a:pPr>
              <a:buNone/>
            </a:pPr>
            <a:endParaRPr lang="el-GR" b="1" dirty="0" smtClean="0"/>
          </a:p>
          <a:p>
            <a:r>
              <a:rPr lang="en-US" b="1" dirty="0" err="1" smtClean="0"/>
              <a:t>Με</a:t>
            </a:r>
            <a:r>
              <a:rPr lang="en-US" b="1" dirty="0" smtClean="0"/>
              <a:t> </a:t>
            </a:r>
            <a:r>
              <a:rPr lang="en-US" b="1" dirty="0" err="1" smtClean="0"/>
              <a:t>την</a:t>
            </a:r>
            <a:r>
              <a:rPr lang="en-US" b="1" dirty="0" smtClean="0"/>
              <a:t> </a:t>
            </a:r>
            <a:r>
              <a:rPr lang="en-US" b="1" dirty="0" err="1" smtClean="0"/>
              <a:t>έλευση</a:t>
            </a:r>
            <a:r>
              <a:rPr lang="en-US" b="1" dirty="0" smtClean="0"/>
              <a:t> </a:t>
            </a:r>
            <a:r>
              <a:rPr lang="en-US" b="1" dirty="0" err="1" smtClean="0"/>
              <a:t>της</a:t>
            </a:r>
            <a:r>
              <a:rPr lang="en-US" b="1" dirty="0" smtClean="0"/>
              <a:t> </a:t>
            </a:r>
            <a:r>
              <a:rPr lang="en-US" b="1" dirty="0" err="1" smtClean="0"/>
              <a:t>στρατιωτικής</a:t>
            </a:r>
            <a:r>
              <a:rPr lang="en-US" b="1" dirty="0" smtClean="0"/>
              <a:t> </a:t>
            </a:r>
            <a:r>
              <a:rPr lang="en-US" b="1" dirty="0" err="1" smtClean="0"/>
              <a:t>αποστολής</a:t>
            </a:r>
            <a:r>
              <a:rPr lang="en-US" b="1" dirty="0" smtClean="0"/>
              <a:t> </a:t>
            </a:r>
            <a:r>
              <a:rPr lang="en-US" b="1" dirty="0" err="1" smtClean="0"/>
              <a:t>του</a:t>
            </a:r>
            <a:r>
              <a:rPr lang="en-US" b="1" dirty="0" smtClean="0"/>
              <a:t> </a:t>
            </a:r>
            <a:r>
              <a:rPr lang="en-US" b="1" dirty="0" err="1" smtClean="0"/>
              <a:t>Liman</a:t>
            </a:r>
            <a:r>
              <a:rPr lang="en-US" b="1" dirty="0" smtClean="0"/>
              <a:t> von Sanders </a:t>
            </a:r>
            <a:r>
              <a:rPr lang="en-US" b="1" dirty="0" err="1" smtClean="0"/>
              <a:t>στην</a:t>
            </a:r>
            <a:r>
              <a:rPr lang="en-US" b="1" dirty="0" smtClean="0"/>
              <a:t> </a:t>
            </a:r>
            <a:r>
              <a:rPr lang="en-US" b="1" dirty="0" err="1" smtClean="0"/>
              <a:t>Τουρκία</a:t>
            </a:r>
            <a:r>
              <a:rPr lang="en-US" b="1" dirty="0" smtClean="0"/>
              <a:t>, η </a:t>
            </a:r>
            <a:r>
              <a:rPr lang="en-US" b="1" dirty="0" err="1" smtClean="0"/>
              <a:t>κατάσταση</a:t>
            </a:r>
            <a:r>
              <a:rPr lang="en-US" b="1" dirty="0" smtClean="0"/>
              <a:t> </a:t>
            </a:r>
            <a:r>
              <a:rPr lang="en-US" b="1" dirty="0" err="1" smtClean="0"/>
              <a:t>για</a:t>
            </a:r>
            <a:r>
              <a:rPr lang="en-US" b="1" dirty="0" smtClean="0"/>
              <a:t> </a:t>
            </a:r>
            <a:r>
              <a:rPr lang="en-US" b="1" dirty="0" err="1" smtClean="0"/>
              <a:t>τον</a:t>
            </a:r>
            <a:r>
              <a:rPr lang="en-US" b="1" dirty="0" smtClean="0"/>
              <a:t> </a:t>
            </a:r>
            <a:r>
              <a:rPr lang="en-US" b="1" dirty="0" err="1" smtClean="0"/>
              <a:t>ελληνικό</a:t>
            </a:r>
            <a:r>
              <a:rPr lang="en-US" b="1" dirty="0" smtClean="0"/>
              <a:t> </a:t>
            </a:r>
            <a:r>
              <a:rPr lang="en-US" b="1" dirty="0" err="1" smtClean="0"/>
              <a:t>πληθυσμό</a:t>
            </a:r>
            <a:r>
              <a:rPr lang="en-US" b="1" dirty="0" smtClean="0"/>
              <a:t> </a:t>
            </a:r>
            <a:r>
              <a:rPr lang="en-US" b="1" dirty="0" err="1" smtClean="0"/>
              <a:t>της</a:t>
            </a:r>
            <a:r>
              <a:rPr lang="en-US" b="1" dirty="0" smtClean="0"/>
              <a:t> </a:t>
            </a:r>
            <a:r>
              <a:rPr lang="en-US" b="1" dirty="0" err="1" smtClean="0"/>
              <a:t>περιοχής</a:t>
            </a:r>
            <a:r>
              <a:rPr lang="en-US" b="1" dirty="0" smtClean="0"/>
              <a:t> </a:t>
            </a:r>
            <a:r>
              <a:rPr lang="en-US" b="1" dirty="0" err="1" smtClean="0"/>
              <a:t>δυσχεραίνει</a:t>
            </a:r>
            <a:r>
              <a:rPr lang="en-US" b="1" dirty="0" smtClean="0"/>
              <a:t> </a:t>
            </a:r>
            <a:r>
              <a:rPr lang="en-US" b="1" dirty="0" err="1" smtClean="0"/>
              <a:t>σε</a:t>
            </a:r>
            <a:r>
              <a:rPr lang="en-US" b="1" dirty="0" smtClean="0"/>
              <a:t> </a:t>
            </a:r>
            <a:r>
              <a:rPr lang="en-US" b="1" dirty="0" err="1" smtClean="0"/>
              <a:t>επικίνδυνο</a:t>
            </a:r>
            <a:r>
              <a:rPr lang="en-US" b="1" dirty="0" smtClean="0"/>
              <a:t> </a:t>
            </a:r>
            <a:r>
              <a:rPr lang="en-US" b="1" dirty="0" err="1" smtClean="0"/>
              <a:t>βαθμό</a:t>
            </a:r>
            <a:r>
              <a:rPr lang="en-US" b="1" dirty="0" smtClean="0"/>
              <a:t>. </a:t>
            </a:r>
            <a:endParaRPr lang="el-GR"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Γερμανική ανάμειξη 1915</a:t>
            </a:r>
            <a:endParaRPr lang="el-GR" b="1" dirty="0"/>
          </a:p>
        </p:txBody>
      </p:sp>
      <p:sp>
        <p:nvSpPr>
          <p:cNvPr id="3" name="2 - Θέση περιεχομένου"/>
          <p:cNvSpPr>
            <a:spLocks noGrp="1"/>
          </p:cNvSpPr>
          <p:nvPr>
            <p:ph sz="quarter" idx="1"/>
          </p:nvPr>
        </p:nvSpPr>
        <p:spPr/>
        <p:txBody>
          <a:bodyPr/>
          <a:lstStyle/>
          <a:p>
            <a:r>
              <a:rPr lang="el-GR" dirty="0" smtClean="0"/>
              <a:t>Επομένως και πριν την έλευση του </a:t>
            </a:r>
            <a:r>
              <a:rPr lang="el-GR" sz="2800" b="1" dirty="0" err="1" smtClean="0"/>
              <a:t>Liman</a:t>
            </a:r>
            <a:r>
              <a:rPr lang="el-GR" sz="2800" b="1" dirty="0" smtClean="0"/>
              <a:t> </a:t>
            </a:r>
            <a:r>
              <a:rPr lang="en-US" sz="2800" b="1" dirty="0" smtClean="0"/>
              <a:t>von </a:t>
            </a:r>
            <a:r>
              <a:rPr lang="en-US" sz="2800" b="1" dirty="0" err="1" smtClean="0"/>
              <a:t>Santers</a:t>
            </a:r>
            <a:r>
              <a:rPr lang="en-US" sz="2800" b="1" dirty="0" smtClean="0"/>
              <a:t> </a:t>
            </a:r>
            <a:r>
              <a:rPr lang="el-GR" dirty="0" smtClean="0"/>
              <a:t>, </a:t>
            </a:r>
            <a:r>
              <a:rPr lang="el-GR" dirty="0" smtClean="0"/>
              <a:t>οι Γερμανοί σύμβουλοι των Νεότουρκων προσπαθούσαν να πείσουν τους τελευταίους πως το ακμάζον ελληνικό στοιχείο του Πόντου, αποτελούσε τροχοπέδη στην πρόοδο του κράτους τους. </a:t>
            </a:r>
            <a:endParaRPr lang="en-US" dirty="0" smtClean="0"/>
          </a:p>
          <a:p>
            <a:r>
              <a:rPr lang="el-GR" dirty="0" smtClean="0"/>
              <a:t>Οι </a:t>
            </a:r>
            <a:r>
              <a:rPr lang="el-GR" dirty="0" err="1" smtClean="0"/>
              <a:t>μικρασιάτες</a:t>
            </a:r>
            <a:r>
              <a:rPr lang="el-GR" dirty="0" smtClean="0"/>
              <a:t> </a:t>
            </a:r>
            <a:r>
              <a:rPr lang="el-GR" dirty="0" err="1" smtClean="0"/>
              <a:t>Ελληνες</a:t>
            </a:r>
            <a:r>
              <a:rPr lang="el-GR" dirty="0" smtClean="0"/>
              <a:t>, οι οποίοι αποτελούσαν ζωτικό οικονομικό παράγοντα της χώρας, θεωρούνταν ως τα μοναδικά εμπόδια σε μια επικείμενη Γερμανική κυριαρχία.</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a:bodyPr>
          <a:lstStyle/>
          <a:p>
            <a:r>
              <a:rPr lang="en-US" b="1" i="1" dirty="0" err="1" smtClean="0"/>
              <a:t>Είναι</a:t>
            </a:r>
            <a:r>
              <a:rPr lang="en-US" b="1" i="1" dirty="0" smtClean="0"/>
              <a:t> </a:t>
            </a:r>
            <a:r>
              <a:rPr lang="en-US" b="1" i="1" dirty="0" err="1" smtClean="0"/>
              <a:t>επείγον</a:t>
            </a:r>
            <a:r>
              <a:rPr lang="en-US" b="1" i="1" dirty="0" smtClean="0"/>
              <a:t>, </a:t>
            </a:r>
            <a:r>
              <a:rPr lang="en-US" b="1" i="1" dirty="0" err="1" smtClean="0"/>
              <a:t>για</a:t>
            </a:r>
            <a:r>
              <a:rPr lang="en-US" b="1" i="1" dirty="0" smtClean="0"/>
              <a:t> </a:t>
            </a:r>
            <a:r>
              <a:rPr lang="en-US" b="1" i="1" dirty="0" err="1" smtClean="0"/>
              <a:t>πολιτικούς</a:t>
            </a:r>
            <a:r>
              <a:rPr lang="en-US" b="1" i="1" dirty="0" smtClean="0"/>
              <a:t> </a:t>
            </a:r>
            <a:r>
              <a:rPr lang="en-US" b="1" i="1" dirty="0" err="1" smtClean="0"/>
              <a:t>λόγους</a:t>
            </a:r>
            <a:r>
              <a:rPr lang="en-US" b="1" i="1" dirty="0" smtClean="0"/>
              <a:t>, </a:t>
            </a:r>
            <a:r>
              <a:rPr lang="en-US" b="1" i="1" dirty="0" err="1" smtClean="0"/>
              <a:t>όπως</a:t>
            </a:r>
            <a:r>
              <a:rPr lang="en-US" b="1" i="1" dirty="0" smtClean="0"/>
              <a:t> </a:t>
            </a:r>
            <a:r>
              <a:rPr lang="en-US" b="1" i="1" dirty="0" err="1" smtClean="0"/>
              <a:t>οι</a:t>
            </a:r>
            <a:r>
              <a:rPr lang="en-US" b="1" i="1" dirty="0" smtClean="0"/>
              <a:t> </a:t>
            </a:r>
            <a:r>
              <a:rPr lang="en-US" b="1" i="1" dirty="0" err="1" smtClean="0"/>
              <a:t>Έλληνες</a:t>
            </a:r>
            <a:r>
              <a:rPr lang="en-US" b="1" i="1" dirty="0" smtClean="0"/>
              <a:t> </a:t>
            </a:r>
            <a:r>
              <a:rPr lang="en-US" b="1" i="1" dirty="0" err="1" smtClean="0"/>
              <a:t>κάτοικοι</a:t>
            </a:r>
            <a:r>
              <a:rPr lang="en-US" b="1" i="1" dirty="0" smtClean="0"/>
              <a:t> </a:t>
            </a:r>
            <a:r>
              <a:rPr lang="en-US" b="1" i="1" dirty="0" err="1" smtClean="0"/>
              <a:t>των</a:t>
            </a:r>
            <a:r>
              <a:rPr lang="en-US" b="1" i="1" dirty="0" smtClean="0"/>
              <a:t> </a:t>
            </a:r>
            <a:r>
              <a:rPr lang="en-US" b="1" i="1" dirty="0" err="1" smtClean="0"/>
              <a:t>μικρασιατικών</a:t>
            </a:r>
            <a:r>
              <a:rPr lang="en-US" b="1" i="1" dirty="0" smtClean="0"/>
              <a:t> </a:t>
            </a:r>
            <a:r>
              <a:rPr lang="en-US" b="1" i="1" dirty="0" err="1" smtClean="0"/>
              <a:t>παραλίων</a:t>
            </a:r>
            <a:r>
              <a:rPr lang="en-US" b="1" i="1" dirty="0" smtClean="0"/>
              <a:t> </a:t>
            </a:r>
            <a:r>
              <a:rPr lang="en-US" b="1" i="1" dirty="0" err="1" smtClean="0"/>
              <a:t>υποχρεωθούν</a:t>
            </a:r>
            <a:r>
              <a:rPr lang="en-US" b="1" i="1" dirty="0" smtClean="0"/>
              <a:t> </a:t>
            </a:r>
            <a:r>
              <a:rPr lang="en-US" b="1" i="1" dirty="0" err="1" smtClean="0"/>
              <a:t>να</a:t>
            </a:r>
            <a:r>
              <a:rPr lang="en-US" b="1" i="1" dirty="0" smtClean="0"/>
              <a:t> </a:t>
            </a:r>
            <a:r>
              <a:rPr lang="en-US" b="1" i="1" dirty="0" err="1" smtClean="0"/>
              <a:t>εκκενώσουν</a:t>
            </a:r>
            <a:r>
              <a:rPr lang="en-US" b="1" i="1" dirty="0" smtClean="0"/>
              <a:t> </a:t>
            </a:r>
            <a:r>
              <a:rPr lang="en-US" b="1" i="1" dirty="0" err="1" smtClean="0"/>
              <a:t>τα</a:t>
            </a:r>
            <a:r>
              <a:rPr lang="en-US" b="1" i="1" dirty="0" smtClean="0"/>
              <a:t> </a:t>
            </a:r>
            <a:r>
              <a:rPr lang="en-US" b="1" i="1" dirty="0" err="1" smtClean="0"/>
              <a:t>χωριά</a:t>
            </a:r>
            <a:r>
              <a:rPr lang="en-US" b="1" i="1" dirty="0" smtClean="0"/>
              <a:t> </a:t>
            </a:r>
            <a:r>
              <a:rPr lang="en-US" b="1" i="1" dirty="0" err="1" smtClean="0"/>
              <a:t>τους</a:t>
            </a:r>
            <a:r>
              <a:rPr lang="en-US" b="1" i="1" dirty="0" smtClean="0"/>
              <a:t> </a:t>
            </a:r>
            <a:r>
              <a:rPr lang="en-US" b="1" i="1" dirty="0" err="1" smtClean="0"/>
              <a:t>και</a:t>
            </a:r>
            <a:r>
              <a:rPr lang="en-US" b="1" i="1" dirty="0" smtClean="0"/>
              <a:t> </a:t>
            </a:r>
            <a:r>
              <a:rPr lang="en-US" b="1" i="1" dirty="0" err="1" smtClean="0"/>
              <a:t>να</a:t>
            </a:r>
            <a:r>
              <a:rPr lang="en-US" b="1" i="1" dirty="0" smtClean="0"/>
              <a:t> </a:t>
            </a:r>
            <a:r>
              <a:rPr lang="en-US" b="1" i="1" dirty="0" err="1" smtClean="0"/>
              <a:t>εγκατασταθούν</a:t>
            </a:r>
            <a:r>
              <a:rPr lang="en-US" b="1" i="1" dirty="0" smtClean="0"/>
              <a:t> </a:t>
            </a:r>
            <a:r>
              <a:rPr lang="en-US" b="1" i="1" dirty="0" err="1" smtClean="0"/>
              <a:t>στους</a:t>
            </a:r>
            <a:r>
              <a:rPr lang="en-US" b="1" i="1" dirty="0" smtClean="0"/>
              <a:t> </a:t>
            </a:r>
            <a:r>
              <a:rPr lang="en-US" b="1" i="1" dirty="0" err="1" smtClean="0"/>
              <a:t>νομούς</a:t>
            </a:r>
            <a:r>
              <a:rPr lang="en-US" b="1" i="1" dirty="0" smtClean="0"/>
              <a:t> </a:t>
            </a:r>
            <a:r>
              <a:rPr lang="en-US" b="1" i="1" dirty="0" err="1" smtClean="0"/>
              <a:t>του</a:t>
            </a:r>
            <a:r>
              <a:rPr lang="en-US" b="1" i="1" dirty="0" smtClean="0"/>
              <a:t> </a:t>
            </a:r>
            <a:r>
              <a:rPr lang="en-US" b="1" i="1" dirty="0" err="1" smtClean="0"/>
              <a:t>Ερζερούμ</a:t>
            </a:r>
            <a:r>
              <a:rPr lang="en-US" b="1" i="1" dirty="0" smtClean="0"/>
              <a:t> </a:t>
            </a:r>
            <a:r>
              <a:rPr lang="en-US" b="1" i="1" dirty="0" err="1" smtClean="0"/>
              <a:t>και</a:t>
            </a:r>
            <a:r>
              <a:rPr lang="en-US" b="1" i="1" dirty="0" smtClean="0"/>
              <a:t> </a:t>
            </a:r>
            <a:r>
              <a:rPr lang="en-US" b="1" i="1" dirty="0" err="1" smtClean="0"/>
              <a:t>της</a:t>
            </a:r>
            <a:r>
              <a:rPr lang="en-US" b="1" i="1" dirty="0" smtClean="0"/>
              <a:t> </a:t>
            </a:r>
            <a:r>
              <a:rPr lang="en-US" b="1" i="1" dirty="0" err="1" smtClean="0"/>
              <a:t>Χαλδαίας</a:t>
            </a:r>
            <a:r>
              <a:rPr lang="en-US" b="1" i="1" dirty="0" smtClean="0"/>
              <a:t>. </a:t>
            </a:r>
            <a:r>
              <a:rPr lang="en-US" b="1" i="1" dirty="0" err="1" smtClean="0"/>
              <a:t>Αν</a:t>
            </a:r>
            <a:r>
              <a:rPr lang="en-US" b="1" i="1" dirty="0" smtClean="0"/>
              <a:t> </a:t>
            </a:r>
            <a:r>
              <a:rPr lang="en-US" b="1" i="1" dirty="0" err="1" smtClean="0"/>
              <a:t>αρνούνται</a:t>
            </a:r>
            <a:r>
              <a:rPr lang="en-US" b="1" i="1" dirty="0" smtClean="0"/>
              <a:t> </a:t>
            </a:r>
            <a:r>
              <a:rPr lang="en-US" b="1" i="1" dirty="0" err="1" smtClean="0"/>
              <a:t>να</a:t>
            </a:r>
            <a:r>
              <a:rPr lang="en-US" b="1" i="1" dirty="0" smtClean="0"/>
              <a:t> </a:t>
            </a:r>
            <a:r>
              <a:rPr lang="en-US" b="1" i="1" dirty="0" err="1" smtClean="0"/>
              <a:t>μετακινηθούν</a:t>
            </a:r>
            <a:r>
              <a:rPr lang="en-US" b="1" i="1" dirty="0" smtClean="0"/>
              <a:t> </a:t>
            </a:r>
            <a:r>
              <a:rPr lang="en-US" b="1" i="1" dirty="0" err="1" smtClean="0"/>
              <a:t>στα</a:t>
            </a:r>
            <a:r>
              <a:rPr lang="en-US" b="1" i="1" dirty="0" smtClean="0"/>
              <a:t> </a:t>
            </a:r>
            <a:r>
              <a:rPr lang="en-US" b="1" i="1" dirty="0" err="1" smtClean="0"/>
              <a:t>υποδεικνυόμενα</a:t>
            </a:r>
            <a:r>
              <a:rPr lang="en-US" b="1" i="1" dirty="0" smtClean="0"/>
              <a:t> </a:t>
            </a:r>
            <a:r>
              <a:rPr lang="en-US" b="1" i="1" dirty="0" err="1" smtClean="0"/>
              <a:t>μέρη</a:t>
            </a:r>
            <a:r>
              <a:rPr lang="en-US" b="1" i="1" dirty="0" smtClean="0"/>
              <a:t>, </a:t>
            </a:r>
            <a:r>
              <a:rPr lang="en-US" b="1" i="1" dirty="0" err="1" smtClean="0"/>
              <a:t>παρακαλείσθε</a:t>
            </a:r>
            <a:r>
              <a:rPr lang="en-US" b="1" i="1" dirty="0" smtClean="0"/>
              <a:t> </a:t>
            </a:r>
            <a:r>
              <a:rPr lang="en-US" b="1" i="1" dirty="0" err="1" smtClean="0"/>
              <a:t>να</a:t>
            </a:r>
            <a:r>
              <a:rPr lang="en-US" b="1" i="1" dirty="0" smtClean="0"/>
              <a:t> </a:t>
            </a:r>
            <a:r>
              <a:rPr lang="en-US" b="1" i="1" dirty="0" err="1" smtClean="0"/>
              <a:t>δώσετε</a:t>
            </a:r>
            <a:r>
              <a:rPr lang="en-US" b="1" i="1" dirty="0" smtClean="0"/>
              <a:t> </a:t>
            </a:r>
            <a:r>
              <a:rPr lang="en-US" b="1" i="1" dirty="0" err="1" smtClean="0"/>
              <a:t>προφορικές</a:t>
            </a:r>
            <a:r>
              <a:rPr lang="en-US" b="1" i="1" dirty="0" smtClean="0"/>
              <a:t> </a:t>
            </a:r>
            <a:r>
              <a:rPr lang="en-US" b="1" i="1" dirty="0" err="1" smtClean="0"/>
              <a:t>οδηγίες</a:t>
            </a:r>
            <a:r>
              <a:rPr lang="en-US" b="1" i="1" dirty="0" smtClean="0"/>
              <a:t> </a:t>
            </a:r>
            <a:r>
              <a:rPr lang="en-US" b="1" i="1" dirty="0" err="1" smtClean="0"/>
              <a:t>στους</a:t>
            </a:r>
            <a:r>
              <a:rPr lang="en-US" b="1" i="1" dirty="0" smtClean="0"/>
              <a:t> </a:t>
            </a:r>
            <a:r>
              <a:rPr lang="en-US" b="1" i="1" dirty="0" err="1" smtClean="0"/>
              <a:t>μουσουλμάνους</a:t>
            </a:r>
            <a:r>
              <a:rPr lang="en-US" b="1" i="1" dirty="0" smtClean="0"/>
              <a:t> </a:t>
            </a:r>
            <a:r>
              <a:rPr lang="en-US" b="1" i="1" dirty="0" err="1" smtClean="0"/>
              <a:t>αδελφούς</a:t>
            </a:r>
            <a:r>
              <a:rPr lang="en-US" b="1" i="1" dirty="0" smtClean="0"/>
              <a:t> </a:t>
            </a:r>
            <a:r>
              <a:rPr lang="en-US" b="1" i="1" dirty="0" err="1" smtClean="0"/>
              <a:t>μας</a:t>
            </a:r>
            <a:r>
              <a:rPr lang="en-US" b="1" i="1" dirty="0" smtClean="0"/>
              <a:t>, </a:t>
            </a:r>
            <a:r>
              <a:rPr lang="en-US" b="1" i="1" dirty="0" err="1" smtClean="0"/>
              <a:t>ώστε</a:t>
            </a:r>
            <a:r>
              <a:rPr lang="en-US" b="1" i="1" dirty="0" smtClean="0"/>
              <a:t> </a:t>
            </a:r>
            <a:r>
              <a:rPr lang="en-US" b="1" i="1" dirty="0" err="1" smtClean="0"/>
              <a:t>να</a:t>
            </a:r>
            <a:r>
              <a:rPr lang="en-US" b="1" i="1" dirty="0" smtClean="0"/>
              <a:t> </a:t>
            </a:r>
            <a:r>
              <a:rPr lang="en-US" b="1" i="1" dirty="0" err="1" smtClean="0"/>
              <a:t>εξαναγκάσουν</a:t>
            </a:r>
            <a:r>
              <a:rPr lang="en-US" b="1" i="1" dirty="0" smtClean="0"/>
              <a:t> </a:t>
            </a:r>
            <a:r>
              <a:rPr lang="en-US" b="1" i="1" dirty="0" err="1" smtClean="0"/>
              <a:t>τους</a:t>
            </a:r>
            <a:r>
              <a:rPr lang="en-US" b="1" i="1" dirty="0" smtClean="0"/>
              <a:t> </a:t>
            </a:r>
            <a:r>
              <a:rPr lang="en-US" b="1" i="1" dirty="0" err="1" smtClean="0"/>
              <a:t>Έλληνες</a:t>
            </a:r>
            <a:r>
              <a:rPr lang="en-US" b="1" i="1" dirty="0" smtClean="0"/>
              <a:t> </a:t>
            </a:r>
            <a:r>
              <a:rPr lang="en-US" b="1" i="1" dirty="0" err="1" smtClean="0"/>
              <a:t>με</a:t>
            </a:r>
            <a:r>
              <a:rPr lang="en-US" b="1" i="1" dirty="0" smtClean="0"/>
              <a:t> </a:t>
            </a:r>
            <a:r>
              <a:rPr lang="en-US" b="1" i="1" dirty="0" err="1" smtClean="0"/>
              <a:t>κάθε</a:t>
            </a:r>
            <a:r>
              <a:rPr lang="en-US" b="1" i="1" dirty="0" smtClean="0"/>
              <a:t> </a:t>
            </a:r>
            <a:r>
              <a:rPr lang="en-US" b="1" i="1" dirty="0" err="1" smtClean="0"/>
              <a:t>είδους</a:t>
            </a:r>
            <a:r>
              <a:rPr lang="en-US" b="1" i="1" dirty="0" smtClean="0"/>
              <a:t> </a:t>
            </a:r>
            <a:r>
              <a:rPr lang="en-US" b="1" i="1" dirty="0" err="1" smtClean="0"/>
              <a:t>βιαιοπραγίες</a:t>
            </a:r>
            <a:r>
              <a:rPr lang="en-US" b="1" i="1" dirty="0" smtClean="0"/>
              <a:t>, </a:t>
            </a:r>
            <a:r>
              <a:rPr lang="en-US" b="1" i="1" dirty="0" err="1" smtClean="0"/>
              <a:t>να</a:t>
            </a:r>
            <a:r>
              <a:rPr lang="en-US" b="1" i="1" dirty="0" smtClean="0"/>
              <a:t> </a:t>
            </a:r>
            <a:r>
              <a:rPr lang="en-US" b="1" i="1" dirty="0" err="1" smtClean="0"/>
              <a:t>εκπατρισθούν</a:t>
            </a:r>
            <a:r>
              <a:rPr lang="en-US" b="1" i="1" dirty="0" smtClean="0"/>
              <a:t> </a:t>
            </a:r>
            <a:r>
              <a:rPr lang="en-US" b="1" i="1" dirty="0" err="1" smtClean="0"/>
              <a:t>μόνοι</a:t>
            </a:r>
            <a:r>
              <a:rPr lang="en-US" b="1" i="1" dirty="0" smtClean="0"/>
              <a:t> </a:t>
            </a:r>
            <a:r>
              <a:rPr lang="en-US" b="1" i="1" dirty="0" err="1" smtClean="0"/>
              <a:t>τους</a:t>
            </a:r>
            <a:r>
              <a:rPr lang="en-US" b="1" i="1" dirty="0" smtClean="0"/>
              <a:t>, </a:t>
            </a:r>
            <a:r>
              <a:rPr lang="en-US" b="1" i="1" dirty="0" err="1" smtClean="0"/>
              <a:t>με</a:t>
            </a:r>
            <a:r>
              <a:rPr lang="en-US" b="1" i="1" dirty="0" smtClean="0"/>
              <a:t> </a:t>
            </a:r>
            <a:r>
              <a:rPr lang="en-US" b="1" i="1" dirty="0" err="1" smtClean="0"/>
              <a:t>δική</a:t>
            </a:r>
            <a:r>
              <a:rPr lang="en-US" b="1" i="1" dirty="0" smtClean="0"/>
              <a:t> </a:t>
            </a:r>
            <a:r>
              <a:rPr lang="en-US" b="1" i="1" dirty="0" err="1" smtClean="0"/>
              <a:t>τους</a:t>
            </a:r>
            <a:r>
              <a:rPr lang="en-US" b="1" i="1" dirty="0" smtClean="0"/>
              <a:t> </a:t>
            </a:r>
            <a:r>
              <a:rPr lang="en-US" b="1" i="1" dirty="0" err="1" smtClean="0"/>
              <a:t>πρωτοβουλία</a:t>
            </a:r>
            <a:r>
              <a:rPr lang="en-US" i="1" dirty="0" smtClean="0"/>
              <a:t>.</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1915-1916:</a:t>
            </a:r>
            <a:endParaRPr lang="el-GR" dirty="0"/>
          </a:p>
        </p:txBody>
      </p:sp>
      <p:sp>
        <p:nvSpPr>
          <p:cNvPr id="3" name="2 - Θέση περιεχομένου"/>
          <p:cNvSpPr>
            <a:spLocks noGrp="1"/>
          </p:cNvSpPr>
          <p:nvPr>
            <p:ph sz="quarter" idx="1"/>
          </p:nvPr>
        </p:nvSpPr>
        <p:spPr/>
        <p:txBody>
          <a:bodyPr>
            <a:normAutofit/>
          </a:bodyPr>
          <a:lstStyle/>
          <a:p>
            <a:r>
              <a:rPr lang="el-GR" b="1" dirty="0" smtClean="0"/>
              <a:t>Εκτοπισμοί</a:t>
            </a:r>
            <a:r>
              <a:rPr lang="el-GR" dirty="0" smtClean="0"/>
              <a:t> παράλληλα </a:t>
            </a:r>
            <a:r>
              <a:rPr lang="el-GR" dirty="0" smtClean="0"/>
              <a:t>με τη γενοκτονία των </a:t>
            </a:r>
            <a:r>
              <a:rPr lang="el-GR" dirty="0" smtClean="0"/>
              <a:t>Αρμενίων με </a:t>
            </a:r>
            <a:r>
              <a:rPr lang="el-GR" dirty="0" smtClean="0"/>
              <a:t>το πρόσχημα ότι οι Πόντιοι υποστήριζαν τις κινήσεις των Ρώσων </a:t>
            </a:r>
            <a:r>
              <a:rPr lang="el-GR" dirty="0" smtClean="0"/>
              <a:t> από Σινώπη και  </a:t>
            </a:r>
            <a:r>
              <a:rPr lang="el-GR" dirty="0" err="1" smtClean="0"/>
              <a:t>Κερασούντα</a:t>
            </a:r>
            <a:r>
              <a:rPr lang="el-GR" dirty="0" smtClean="0"/>
              <a:t> στην </a:t>
            </a:r>
            <a:r>
              <a:rPr lang="el-GR" dirty="0" smtClean="0"/>
              <a:t>ενδοχώρα της </a:t>
            </a:r>
            <a:r>
              <a:rPr lang="el-GR" dirty="0" err="1" smtClean="0"/>
              <a:t>Μικράς</a:t>
            </a:r>
            <a:r>
              <a:rPr lang="el-GR" dirty="0" smtClean="0"/>
              <a:t> Ασίας. </a:t>
            </a:r>
            <a:endParaRPr lang="el-GR" dirty="0" smtClean="0"/>
          </a:p>
          <a:p>
            <a:r>
              <a:rPr lang="el-GR" b="1" dirty="0" smtClean="0"/>
              <a:t>Ε</a:t>
            </a:r>
            <a:r>
              <a:rPr lang="el-GR" b="1" dirty="0" smtClean="0"/>
              <a:t>ξαναγκαστικοί </a:t>
            </a:r>
            <a:r>
              <a:rPr lang="el-GR" b="1" dirty="0" smtClean="0"/>
              <a:t>εξισλαμισμοί γυναικείων πληθυσμών. </a:t>
            </a:r>
            <a:r>
              <a:rPr lang="el-GR" dirty="0" smtClean="0"/>
              <a:t>Σύμφωνα με εκτιμήσεις του επίσκοπου Τραπεζούντας, ο αριθμός των θυμάτων αυτών των πολιτικών ανήλθε, για εκείνο το διάστημα, σε 100.000 περίπου. </a:t>
            </a:r>
          </a:p>
          <a:p>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ΠΕΡΙ ΕΚΤΟΠΙΣΜΩΝ…</a:t>
            </a:r>
            <a:endParaRPr lang="el-GR" b="1" i="1" dirty="0"/>
          </a:p>
        </p:txBody>
      </p:sp>
      <p:sp>
        <p:nvSpPr>
          <p:cNvPr id="3" name="2 - Θέση περιεχομένου"/>
          <p:cNvSpPr>
            <a:spLocks noGrp="1"/>
          </p:cNvSpPr>
          <p:nvPr>
            <p:ph sz="quarter" idx="1"/>
          </p:nvPr>
        </p:nvSpPr>
        <p:spPr/>
        <p:txBody>
          <a:bodyPr>
            <a:normAutofit lnSpcReduction="10000"/>
          </a:bodyPr>
          <a:lstStyle/>
          <a:p>
            <a:r>
              <a:rPr lang="el-GR" i="1" dirty="0" smtClean="0"/>
              <a:t>Η μέθοδος, που είχε εφαρμοστεί στην Πολωνία, το Βέλγιο και τη Σερβία, εφαρμόστηκε με τον πιο αποτρόπαιο τρόπο, όπως θα αφηγηθώ, στην Αρμενία. Ενεργώντας με προτροπή της Γερμανίας, η Τουρκία είχε τώρα αρχίσει να εφαρμόζει το μέτρο της εκτόπισης στους Έλληνες υπηκόους της στη Μικρά Ασία</a:t>
            </a:r>
            <a:r>
              <a:rPr lang="el-GR" dirty="0" smtClean="0"/>
              <a:t>. </a:t>
            </a:r>
            <a:r>
              <a:rPr lang="el-GR" i="1" dirty="0" smtClean="0"/>
              <a:t>Τρία χρόνια αργότερα, ο Γερμανός ναύαρχος </a:t>
            </a:r>
            <a:r>
              <a:rPr lang="el-GR" i="1" dirty="0" err="1" smtClean="0"/>
              <a:t>Ούζεντομ</a:t>
            </a:r>
            <a:r>
              <a:rPr lang="el-GR" i="1" dirty="0" smtClean="0"/>
              <a:t>, που ναυλοχούσε στα Δαρδανέλλια στη διάρκεια του βομβαρδισμού τους-από τον αγγλικό στόλο-μου είπε ότι οι Γερμανοί ήταν εκείνοι «που είχαν προτείνει πιεστικά να απομακρυνθούν οι Έλληνες από τα παράλια</a:t>
            </a:r>
            <a:r>
              <a:rPr lang="el-GR" dirty="0" smtClean="0"/>
              <a:t>..».</a:t>
            </a:r>
          </a:p>
          <a:p>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ΣΧΕΔΙΟ ΕΚΚΕΝΩΣΗΣ ΠΑΡΑΛΙΩΝ</a:t>
            </a:r>
            <a:endParaRPr lang="el-GR" b="1" dirty="0"/>
          </a:p>
        </p:txBody>
      </p:sp>
      <p:sp>
        <p:nvSpPr>
          <p:cNvPr id="3" name="2 - Θέση περιεχομένου"/>
          <p:cNvSpPr>
            <a:spLocks noGrp="1"/>
          </p:cNvSpPr>
          <p:nvPr>
            <p:ph sz="quarter" idx="1"/>
          </p:nvPr>
        </p:nvSpPr>
        <p:spPr/>
        <p:txBody>
          <a:bodyPr>
            <a:normAutofit/>
          </a:bodyPr>
          <a:lstStyle/>
          <a:p>
            <a:r>
              <a:rPr lang="en-US" dirty="0" err="1" smtClean="0"/>
              <a:t>Το</a:t>
            </a:r>
            <a:r>
              <a:rPr lang="en-US" dirty="0" smtClean="0"/>
              <a:t> </a:t>
            </a:r>
            <a:r>
              <a:rPr lang="en-US" dirty="0" err="1" smtClean="0"/>
              <a:t>σχέδιο</a:t>
            </a:r>
            <a:r>
              <a:rPr lang="en-US" dirty="0" smtClean="0"/>
              <a:t> </a:t>
            </a:r>
            <a:r>
              <a:rPr lang="en-US" dirty="0" err="1" smtClean="0"/>
              <a:t>για</a:t>
            </a:r>
            <a:r>
              <a:rPr lang="en-US" dirty="0" smtClean="0"/>
              <a:t> </a:t>
            </a:r>
            <a:r>
              <a:rPr lang="en-US" dirty="0" err="1" smtClean="0"/>
              <a:t>εκκένωση</a:t>
            </a:r>
            <a:r>
              <a:rPr lang="en-US" dirty="0" smtClean="0"/>
              <a:t> </a:t>
            </a:r>
            <a:r>
              <a:rPr lang="en-US" dirty="0" err="1" smtClean="0"/>
              <a:t>των</a:t>
            </a:r>
            <a:r>
              <a:rPr lang="en-US" dirty="0" smtClean="0"/>
              <a:t> </a:t>
            </a:r>
            <a:r>
              <a:rPr lang="en-US" dirty="0" err="1" smtClean="0"/>
              <a:t>παραλίων</a:t>
            </a:r>
            <a:r>
              <a:rPr lang="en-US" dirty="0" smtClean="0"/>
              <a:t> </a:t>
            </a:r>
            <a:r>
              <a:rPr lang="en-US" dirty="0" err="1" smtClean="0"/>
              <a:t>είχε</a:t>
            </a:r>
            <a:r>
              <a:rPr lang="en-US" dirty="0" smtClean="0"/>
              <a:t> </a:t>
            </a:r>
            <a:r>
              <a:rPr lang="en-US" dirty="0" err="1" smtClean="0"/>
              <a:t>μπει</a:t>
            </a:r>
            <a:r>
              <a:rPr lang="en-US" dirty="0" smtClean="0"/>
              <a:t> </a:t>
            </a:r>
            <a:r>
              <a:rPr lang="en-US" dirty="0" err="1" smtClean="0"/>
              <a:t>σε</a:t>
            </a:r>
            <a:r>
              <a:rPr lang="en-US" dirty="0" smtClean="0"/>
              <a:t> </a:t>
            </a:r>
            <a:r>
              <a:rPr lang="en-US" dirty="0" err="1" smtClean="0"/>
              <a:t>εφαρμογή</a:t>
            </a:r>
            <a:r>
              <a:rPr lang="en-US" dirty="0" smtClean="0"/>
              <a:t> </a:t>
            </a:r>
            <a:r>
              <a:rPr lang="en-US" dirty="0" err="1" smtClean="0"/>
              <a:t>με</a:t>
            </a:r>
            <a:r>
              <a:rPr lang="en-US" dirty="0" smtClean="0"/>
              <a:t> </a:t>
            </a:r>
            <a:r>
              <a:rPr lang="en-US" dirty="0" err="1" smtClean="0"/>
              <a:t>καθοδηγητή</a:t>
            </a:r>
            <a:r>
              <a:rPr lang="en-US" dirty="0" smtClean="0"/>
              <a:t> </a:t>
            </a:r>
            <a:r>
              <a:rPr lang="en-US" dirty="0" err="1" smtClean="0"/>
              <a:t>τον</a:t>
            </a:r>
            <a:r>
              <a:rPr lang="en-US" dirty="0" smtClean="0"/>
              <a:t> </a:t>
            </a:r>
            <a:r>
              <a:rPr lang="en-US" dirty="0" err="1" smtClean="0"/>
              <a:t>Γερμανό</a:t>
            </a:r>
            <a:r>
              <a:rPr lang="en-US" dirty="0" smtClean="0"/>
              <a:t> </a:t>
            </a:r>
            <a:r>
              <a:rPr lang="en-US" dirty="0" err="1" smtClean="0"/>
              <a:t>στρατηγό</a:t>
            </a:r>
            <a:r>
              <a:rPr lang="en-US" dirty="0" smtClean="0"/>
              <a:t>, ο </a:t>
            </a:r>
            <a:r>
              <a:rPr lang="en-US" dirty="0" err="1" smtClean="0"/>
              <a:t>οποίος</a:t>
            </a:r>
            <a:r>
              <a:rPr lang="en-US" dirty="0" smtClean="0"/>
              <a:t> </a:t>
            </a:r>
            <a:r>
              <a:rPr lang="en-US" dirty="0" err="1" smtClean="0"/>
              <a:t>μόλις</a:t>
            </a:r>
            <a:r>
              <a:rPr lang="en-US" dirty="0" smtClean="0"/>
              <a:t> </a:t>
            </a:r>
            <a:r>
              <a:rPr lang="en-US" dirty="0" err="1" smtClean="0"/>
              <a:t>διαπίστωσε</a:t>
            </a:r>
            <a:r>
              <a:rPr lang="en-US" dirty="0" smtClean="0"/>
              <a:t>, </a:t>
            </a:r>
            <a:r>
              <a:rPr lang="en-US" dirty="0" err="1" smtClean="0"/>
              <a:t>πως</a:t>
            </a:r>
            <a:r>
              <a:rPr lang="en-US" dirty="0" smtClean="0"/>
              <a:t> </a:t>
            </a:r>
            <a:r>
              <a:rPr lang="en-US" dirty="0" err="1" smtClean="0"/>
              <a:t>υπάρχουν</a:t>
            </a:r>
            <a:r>
              <a:rPr lang="en-US" dirty="0" smtClean="0"/>
              <a:t> </a:t>
            </a:r>
            <a:r>
              <a:rPr lang="en-US" dirty="0" err="1" smtClean="0"/>
              <a:t>ακόμη</a:t>
            </a:r>
            <a:r>
              <a:rPr lang="en-US" dirty="0" smtClean="0"/>
              <a:t> </a:t>
            </a:r>
            <a:r>
              <a:rPr lang="en-US" dirty="0" err="1" smtClean="0"/>
              <a:t>Έλληνες</a:t>
            </a:r>
            <a:r>
              <a:rPr lang="en-US" dirty="0" smtClean="0"/>
              <a:t> </a:t>
            </a:r>
            <a:r>
              <a:rPr lang="en-US" dirty="0" err="1" smtClean="0"/>
              <a:t>στην</a:t>
            </a:r>
            <a:r>
              <a:rPr lang="en-US" dirty="0" smtClean="0"/>
              <a:t> </a:t>
            </a:r>
            <a:r>
              <a:rPr lang="en-US" dirty="0" err="1" smtClean="0"/>
              <a:t>περιοχή</a:t>
            </a:r>
            <a:r>
              <a:rPr lang="en-US" dirty="0" smtClean="0"/>
              <a:t>, </a:t>
            </a:r>
            <a:r>
              <a:rPr lang="en-US" dirty="0" err="1" smtClean="0"/>
              <a:t>είπε</a:t>
            </a:r>
            <a:r>
              <a:rPr lang="en-US" dirty="0" smtClean="0"/>
              <a:t>: «</a:t>
            </a:r>
            <a:r>
              <a:rPr lang="en-US" i="1" dirty="0" smtClean="0"/>
              <a:t>Ο </a:t>
            </a:r>
            <a:r>
              <a:rPr lang="en-US" i="1" dirty="0" err="1" smtClean="0"/>
              <a:t>πληθυσμός</a:t>
            </a:r>
            <a:r>
              <a:rPr lang="en-US" i="1" dirty="0" smtClean="0"/>
              <a:t> </a:t>
            </a:r>
            <a:r>
              <a:rPr lang="en-US" i="1" dirty="0" err="1" smtClean="0"/>
              <a:t>αυτός</a:t>
            </a:r>
            <a:r>
              <a:rPr lang="en-US" i="1" dirty="0" smtClean="0"/>
              <a:t> </a:t>
            </a:r>
            <a:r>
              <a:rPr lang="en-US" i="1" dirty="0" err="1" smtClean="0"/>
              <a:t>εις</a:t>
            </a:r>
            <a:r>
              <a:rPr lang="en-US" i="1" dirty="0" smtClean="0"/>
              <a:t> </a:t>
            </a:r>
            <a:r>
              <a:rPr lang="en-US" i="1" dirty="0" err="1" smtClean="0"/>
              <a:t>ενδεχόμενην</a:t>
            </a:r>
            <a:r>
              <a:rPr lang="en-US" i="1" dirty="0" smtClean="0"/>
              <a:t> </a:t>
            </a:r>
            <a:r>
              <a:rPr lang="en-US" i="1" dirty="0" err="1" smtClean="0"/>
              <a:t>εκστρατείαν</a:t>
            </a:r>
            <a:r>
              <a:rPr lang="en-US" i="1" dirty="0" smtClean="0"/>
              <a:t> </a:t>
            </a:r>
            <a:r>
              <a:rPr lang="en-US" i="1" dirty="0" err="1" smtClean="0"/>
              <a:t>της</a:t>
            </a:r>
            <a:r>
              <a:rPr lang="en-US" i="1" dirty="0" smtClean="0"/>
              <a:t> </a:t>
            </a:r>
            <a:r>
              <a:rPr lang="en-US" i="1" dirty="0" err="1" smtClean="0"/>
              <a:t>Ελλάδος</a:t>
            </a:r>
            <a:r>
              <a:rPr lang="en-US" i="1" dirty="0" smtClean="0"/>
              <a:t> </a:t>
            </a:r>
            <a:r>
              <a:rPr lang="en-US" i="1" dirty="0" err="1" smtClean="0"/>
              <a:t>δύναται</a:t>
            </a:r>
            <a:r>
              <a:rPr lang="en-US" i="1" dirty="0" smtClean="0"/>
              <a:t> </a:t>
            </a:r>
            <a:r>
              <a:rPr lang="en-US" i="1" dirty="0" err="1" smtClean="0"/>
              <a:t>εντός</a:t>
            </a:r>
            <a:r>
              <a:rPr lang="en-US" i="1" dirty="0" smtClean="0"/>
              <a:t> </a:t>
            </a:r>
            <a:r>
              <a:rPr lang="en-US" i="1" dirty="0" err="1" smtClean="0"/>
              <a:t>βραχυτάτου</a:t>
            </a:r>
            <a:r>
              <a:rPr lang="en-US" i="1" dirty="0" smtClean="0"/>
              <a:t> </a:t>
            </a:r>
            <a:r>
              <a:rPr lang="en-US" i="1" dirty="0" err="1" smtClean="0"/>
              <a:t>χρόνου</a:t>
            </a:r>
            <a:r>
              <a:rPr lang="en-US" i="1" dirty="0" smtClean="0"/>
              <a:t> </a:t>
            </a:r>
            <a:r>
              <a:rPr lang="en-US" i="1" dirty="0" err="1" smtClean="0"/>
              <a:t>να</a:t>
            </a:r>
            <a:r>
              <a:rPr lang="en-US" i="1" dirty="0" smtClean="0"/>
              <a:t> </a:t>
            </a:r>
            <a:r>
              <a:rPr lang="en-US" i="1" dirty="0" err="1" smtClean="0"/>
              <a:t>οπλισθή</a:t>
            </a:r>
            <a:r>
              <a:rPr lang="en-US" i="1" dirty="0" smtClean="0"/>
              <a:t> </a:t>
            </a:r>
            <a:r>
              <a:rPr lang="en-US" i="1" dirty="0" err="1" smtClean="0"/>
              <a:t>και</a:t>
            </a:r>
            <a:r>
              <a:rPr lang="en-US" i="1" dirty="0" smtClean="0"/>
              <a:t> </a:t>
            </a:r>
            <a:r>
              <a:rPr lang="en-US" i="1" dirty="0" err="1" smtClean="0"/>
              <a:t>να</a:t>
            </a:r>
            <a:r>
              <a:rPr lang="en-US" i="1" dirty="0" smtClean="0"/>
              <a:t> </a:t>
            </a:r>
            <a:r>
              <a:rPr lang="en-US" i="1" dirty="0" err="1" smtClean="0"/>
              <a:t>χρησιμοποιηθή</a:t>
            </a:r>
            <a:r>
              <a:rPr lang="en-US" i="1" dirty="0" smtClean="0"/>
              <a:t> </a:t>
            </a:r>
            <a:r>
              <a:rPr lang="en-US" i="1" dirty="0" err="1" smtClean="0"/>
              <a:t>ως</a:t>
            </a:r>
            <a:r>
              <a:rPr lang="en-US" i="1" dirty="0" smtClean="0"/>
              <a:t> </a:t>
            </a:r>
            <a:r>
              <a:rPr lang="en-US" i="1" dirty="0" err="1" smtClean="0"/>
              <a:t>στράτευμα</a:t>
            </a:r>
            <a:r>
              <a:rPr lang="en-US" i="1" dirty="0" smtClean="0"/>
              <a:t> </a:t>
            </a:r>
            <a:r>
              <a:rPr lang="en-US" i="1" dirty="0" err="1" smtClean="0"/>
              <a:t>μάχης</a:t>
            </a:r>
            <a:r>
              <a:rPr lang="en-US" i="1" dirty="0" smtClean="0"/>
              <a:t>. </a:t>
            </a:r>
            <a:r>
              <a:rPr lang="en-US" i="1" dirty="0" err="1" smtClean="0"/>
              <a:t>Συνεπώς</a:t>
            </a:r>
            <a:r>
              <a:rPr lang="en-US" i="1" dirty="0" smtClean="0"/>
              <a:t> </a:t>
            </a:r>
            <a:r>
              <a:rPr lang="en-US" i="1" dirty="0" err="1" smtClean="0"/>
              <a:t>επιβάλλεται</a:t>
            </a:r>
            <a:r>
              <a:rPr lang="en-US" i="1" dirty="0" smtClean="0"/>
              <a:t> η </a:t>
            </a:r>
            <a:r>
              <a:rPr lang="en-US" i="1" dirty="0" err="1" smtClean="0"/>
              <a:t>συμπλήρωσις</a:t>
            </a:r>
            <a:r>
              <a:rPr lang="en-US" i="1" dirty="0" smtClean="0"/>
              <a:t> </a:t>
            </a:r>
            <a:r>
              <a:rPr lang="en-US" i="1" dirty="0" err="1" smtClean="0"/>
              <a:t>του</a:t>
            </a:r>
            <a:r>
              <a:rPr lang="en-US" i="1" dirty="0" smtClean="0"/>
              <a:t> </a:t>
            </a:r>
            <a:r>
              <a:rPr lang="en-US" i="1" dirty="0" err="1" smtClean="0"/>
              <a:t>διωγμού</a:t>
            </a:r>
            <a:r>
              <a:rPr lang="en-US" i="1" dirty="0" smtClean="0"/>
              <a:t>»</a:t>
            </a:r>
            <a:r>
              <a:rPr lang="en-US" dirty="0" smtClean="0"/>
              <a:t>. </a:t>
            </a:r>
            <a:r>
              <a:rPr lang="en-US" dirty="0" err="1" smtClean="0"/>
              <a:t>Οι</a:t>
            </a:r>
            <a:r>
              <a:rPr lang="en-US" dirty="0" smtClean="0"/>
              <a:t> </a:t>
            </a:r>
            <a:r>
              <a:rPr lang="en-US" dirty="0" err="1" smtClean="0"/>
              <a:t>εντολές</a:t>
            </a:r>
            <a:r>
              <a:rPr lang="en-US" dirty="0" smtClean="0"/>
              <a:t> </a:t>
            </a:r>
            <a:r>
              <a:rPr lang="en-US" dirty="0" err="1" smtClean="0"/>
              <a:t>του</a:t>
            </a:r>
            <a:r>
              <a:rPr lang="en-US" dirty="0" smtClean="0"/>
              <a:t> </a:t>
            </a:r>
            <a:r>
              <a:rPr lang="en-US" dirty="0" err="1" smtClean="0"/>
              <a:t>Liman</a:t>
            </a:r>
            <a:r>
              <a:rPr lang="en-US" dirty="0" smtClean="0"/>
              <a:t> von Sanders </a:t>
            </a:r>
            <a:r>
              <a:rPr lang="en-US" dirty="0" err="1" smtClean="0"/>
              <a:t>τέθηκαν</a:t>
            </a:r>
            <a:r>
              <a:rPr lang="en-US" dirty="0" smtClean="0"/>
              <a:t> </a:t>
            </a:r>
            <a:r>
              <a:rPr lang="en-US" dirty="0" err="1" smtClean="0"/>
              <a:t>αμέσως</a:t>
            </a:r>
            <a:r>
              <a:rPr lang="en-US" dirty="0" smtClean="0"/>
              <a:t> </a:t>
            </a:r>
            <a:r>
              <a:rPr lang="en-US" dirty="0" err="1" smtClean="0"/>
              <a:t>σε</a:t>
            </a:r>
            <a:r>
              <a:rPr lang="en-US" dirty="0" smtClean="0"/>
              <a:t> </a:t>
            </a:r>
            <a:r>
              <a:rPr lang="en-US" dirty="0" err="1" smtClean="0"/>
              <a:t>εφαρμογή</a:t>
            </a:r>
            <a:r>
              <a:rPr lang="en-US" dirty="0" smtClean="0"/>
              <a:t> </a:t>
            </a:r>
            <a:r>
              <a:rPr lang="en-US" dirty="0" err="1" smtClean="0"/>
              <a:t>από</a:t>
            </a:r>
            <a:r>
              <a:rPr lang="en-US" dirty="0" smtClean="0"/>
              <a:t> </a:t>
            </a:r>
            <a:r>
              <a:rPr lang="en-US" dirty="0" err="1" smtClean="0"/>
              <a:t>τις</a:t>
            </a:r>
            <a:r>
              <a:rPr lang="en-US" dirty="0" smtClean="0"/>
              <a:t> </a:t>
            </a:r>
            <a:r>
              <a:rPr lang="en-US" dirty="0" err="1" smtClean="0"/>
              <a:t>αρχές</a:t>
            </a:r>
            <a:r>
              <a:rPr lang="en-US" dirty="0" smtClean="0"/>
              <a:t> </a:t>
            </a:r>
            <a:r>
              <a:rPr lang="en-US" dirty="0" err="1" smtClean="0"/>
              <a:t>των</a:t>
            </a:r>
            <a:r>
              <a:rPr lang="en-US" dirty="0" smtClean="0"/>
              <a:t> </a:t>
            </a:r>
            <a:r>
              <a:rPr lang="en-US" dirty="0" err="1" smtClean="0"/>
              <a:t>Νεοτούρκων</a:t>
            </a:r>
            <a:r>
              <a:rPr lang="en-US" dirty="0" smtClean="0"/>
              <a:t>: </a:t>
            </a: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a:bodyPr>
          <a:lstStyle/>
          <a:p>
            <a:r>
              <a:rPr lang="en-US" i="1" dirty="0" err="1" smtClean="0"/>
              <a:t>Στην</a:t>
            </a:r>
            <a:r>
              <a:rPr lang="en-US" i="1" dirty="0" smtClean="0"/>
              <a:t> </a:t>
            </a:r>
            <a:r>
              <a:rPr lang="en-US" i="1" dirty="0" err="1" smtClean="0"/>
              <a:t>περίπτωση</a:t>
            </a:r>
            <a:r>
              <a:rPr lang="en-US" i="1" dirty="0" smtClean="0"/>
              <a:t> </a:t>
            </a:r>
            <a:r>
              <a:rPr lang="en-US" i="1" dirty="0" err="1" smtClean="0"/>
              <a:t>αυτή</a:t>
            </a:r>
            <a:r>
              <a:rPr lang="en-US" i="1" dirty="0" smtClean="0"/>
              <a:t> </a:t>
            </a:r>
            <a:r>
              <a:rPr lang="en-US" i="1" dirty="0" err="1" smtClean="0"/>
              <a:t>μην</a:t>
            </a:r>
            <a:r>
              <a:rPr lang="en-US" i="1" dirty="0" smtClean="0"/>
              <a:t> </a:t>
            </a:r>
            <a:r>
              <a:rPr lang="en-US" i="1" dirty="0" err="1" smtClean="0"/>
              <a:t>ξεχνάτε</a:t>
            </a:r>
            <a:r>
              <a:rPr lang="en-US" i="1" dirty="0" smtClean="0"/>
              <a:t> </a:t>
            </a:r>
            <a:r>
              <a:rPr lang="en-US" i="1" dirty="0" err="1" smtClean="0"/>
              <a:t>να</a:t>
            </a:r>
            <a:r>
              <a:rPr lang="en-US" i="1" dirty="0" smtClean="0"/>
              <a:t> </a:t>
            </a:r>
            <a:r>
              <a:rPr lang="en-US" i="1" dirty="0" err="1" smtClean="0"/>
              <a:t>πάρετε</a:t>
            </a:r>
            <a:r>
              <a:rPr lang="en-US" i="1" dirty="0" smtClean="0"/>
              <a:t> </a:t>
            </a:r>
            <a:r>
              <a:rPr lang="en-US" i="1" dirty="0" err="1" smtClean="0"/>
              <a:t>απ΄αυτούς</a:t>
            </a:r>
            <a:r>
              <a:rPr lang="en-US" i="1" dirty="0" smtClean="0"/>
              <a:t> </a:t>
            </a:r>
            <a:r>
              <a:rPr lang="en-US" i="1" dirty="0" err="1" smtClean="0"/>
              <a:t>τους</a:t>
            </a:r>
            <a:r>
              <a:rPr lang="en-US" i="1" dirty="0" smtClean="0"/>
              <a:t> </a:t>
            </a:r>
            <a:r>
              <a:rPr lang="en-US" i="1" dirty="0" err="1" smtClean="0"/>
              <a:t>εκτοπιζομένους</a:t>
            </a:r>
            <a:r>
              <a:rPr lang="en-US" i="1" dirty="0" smtClean="0"/>
              <a:t> </a:t>
            </a:r>
            <a:r>
              <a:rPr lang="en-US" i="1" dirty="0" err="1" smtClean="0"/>
              <a:t>δηλώσεις</a:t>
            </a:r>
            <a:r>
              <a:rPr lang="en-US" i="1" dirty="0" smtClean="0"/>
              <a:t> </a:t>
            </a:r>
            <a:r>
              <a:rPr lang="en-US" i="1" dirty="0" err="1" smtClean="0"/>
              <a:t>ότι</a:t>
            </a:r>
            <a:r>
              <a:rPr lang="en-US" i="1" dirty="0" smtClean="0"/>
              <a:t> </a:t>
            </a:r>
            <a:r>
              <a:rPr lang="en-US" i="1" dirty="0" err="1" smtClean="0"/>
              <a:t>εγκαταλείπουν</a:t>
            </a:r>
            <a:r>
              <a:rPr lang="en-US" i="1" dirty="0" smtClean="0"/>
              <a:t> </a:t>
            </a:r>
            <a:r>
              <a:rPr lang="en-US" i="1" dirty="0" err="1" smtClean="0"/>
              <a:t>τις</a:t>
            </a:r>
            <a:r>
              <a:rPr lang="en-US" i="1" dirty="0" smtClean="0"/>
              <a:t> </a:t>
            </a:r>
            <a:r>
              <a:rPr lang="en-US" i="1" dirty="0" err="1" smtClean="0"/>
              <a:t>εστίες</a:t>
            </a:r>
            <a:r>
              <a:rPr lang="en-US" i="1" dirty="0" smtClean="0"/>
              <a:t> </a:t>
            </a:r>
            <a:r>
              <a:rPr lang="en-US" i="1" dirty="0" err="1" smtClean="0"/>
              <a:t>τους</a:t>
            </a:r>
            <a:r>
              <a:rPr lang="en-US" i="1" dirty="0" smtClean="0"/>
              <a:t> </a:t>
            </a:r>
            <a:r>
              <a:rPr lang="en-US" i="1" dirty="0" err="1" smtClean="0"/>
              <a:t>με</a:t>
            </a:r>
            <a:r>
              <a:rPr lang="en-US" i="1" dirty="0" smtClean="0"/>
              <a:t> </a:t>
            </a:r>
            <a:r>
              <a:rPr lang="en-US" i="1" dirty="0" err="1" smtClean="0"/>
              <a:t>εντελώς</a:t>
            </a:r>
            <a:r>
              <a:rPr lang="en-US" i="1" dirty="0" smtClean="0"/>
              <a:t> </a:t>
            </a:r>
            <a:r>
              <a:rPr lang="en-US" i="1" dirty="0" err="1" smtClean="0"/>
              <a:t>δική</a:t>
            </a:r>
            <a:r>
              <a:rPr lang="en-US" i="1" dirty="0" smtClean="0"/>
              <a:t> </a:t>
            </a:r>
            <a:r>
              <a:rPr lang="en-US" i="1" dirty="0" err="1" smtClean="0"/>
              <a:t>τους</a:t>
            </a:r>
            <a:r>
              <a:rPr lang="en-US" i="1" dirty="0" smtClean="0"/>
              <a:t> </a:t>
            </a:r>
            <a:r>
              <a:rPr lang="en-US" i="1" dirty="0" err="1" smtClean="0"/>
              <a:t>πρωτοβουλία</a:t>
            </a:r>
            <a:r>
              <a:rPr lang="en-US" i="1" dirty="0" smtClean="0"/>
              <a:t>», </a:t>
            </a:r>
            <a:r>
              <a:rPr lang="en-US" i="1" dirty="0" err="1" smtClean="0"/>
              <a:t>αναφέρει</a:t>
            </a:r>
            <a:r>
              <a:rPr lang="en-US" i="1" dirty="0" smtClean="0"/>
              <a:t> </a:t>
            </a:r>
            <a:r>
              <a:rPr lang="en-US" i="1" dirty="0" err="1" smtClean="0"/>
              <a:t>απόσπασμα</a:t>
            </a:r>
            <a:r>
              <a:rPr lang="en-US" i="1" dirty="0" smtClean="0"/>
              <a:t> </a:t>
            </a:r>
            <a:r>
              <a:rPr lang="en-US" i="1" dirty="0" err="1" smtClean="0"/>
              <a:t>μυστικής</a:t>
            </a:r>
            <a:r>
              <a:rPr lang="en-US" i="1" dirty="0" smtClean="0"/>
              <a:t> </a:t>
            </a:r>
            <a:r>
              <a:rPr lang="en-US" i="1" dirty="0" err="1" smtClean="0"/>
              <a:t>διαταγής</a:t>
            </a:r>
            <a:r>
              <a:rPr lang="en-US" i="1" dirty="0" smtClean="0"/>
              <a:t> </a:t>
            </a:r>
            <a:r>
              <a:rPr lang="en-US" i="1" dirty="0" err="1" smtClean="0"/>
              <a:t>της</a:t>
            </a:r>
            <a:r>
              <a:rPr lang="en-US" i="1" dirty="0" smtClean="0"/>
              <a:t> 14ης </a:t>
            </a:r>
            <a:r>
              <a:rPr lang="en-US" i="1" dirty="0" err="1" smtClean="0"/>
              <a:t>Μαΐου</a:t>
            </a:r>
            <a:r>
              <a:rPr lang="en-US" i="1" dirty="0" smtClean="0"/>
              <a:t> </a:t>
            </a:r>
            <a:r>
              <a:rPr lang="en-US" i="1" dirty="0" err="1" smtClean="0"/>
              <a:t>του</a:t>
            </a:r>
            <a:r>
              <a:rPr lang="en-US" i="1" dirty="0" smtClean="0"/>
              <a:t> 1914, </a:t>
            </a:r>
            <a:r>
              <a:rPr lang="en-US" i="1" dirty="0" err="1" smtClean="0"/>
              <a:t>του</a:t>
            </a:r>
            <a:r>
              <a:rPr lang="en-US" i="1" dirty="0" smtClean="0"/>
              <a:t> </a:t>
            </a:r>
            <a:r>
              <a:rPr lang="en-US" i="1" dirty="0" err="1" smtClean="0"/>
              <a:t>Ταλαάτ</a:t>
            </a:r>
            <a:r>
              <a:rPr lang="en-US" i="1" dirty="0" smtClean="0"/>
              <a:t> </a:t>
            </a:r>
            <a:r>
              <a:rPr lang="en-US" i="1" dirty="0" err="1" smtClean="0"/>
              <a:t>πασά</a:t>
            </a:r>
            <a:r>
              <a:rPr lang="en-US" i="1" dirty="0" smtClean="0"/>
              <a:t>, </a:t>
            </a:r>
            <a:r>
              <a:rPr lang="en-US" i="1" dirty="0" err="1" smtClean="0"/>
              <a:t>υπουργού</a:t>
            </a:r>
            <a:r>
              <a:rPr lang="en-US" i="1" dirty="0" smtClean="0"/>
              <a:t> </a:t>
            </a:r>
            <a:r>
              <a:rPr lang="en-US" i="1" dirty="0" err="1" smtClean="0"/>
              <a:t>Εσωτερικών</a:t>
            </a:r>
            <a:r>
              <a:rPr lang="en-US" i="1" dirty="0" smtClean="0"/>
              <a:t> </a:t>
            </a:r>
            <a:r>
              <a:rPr lang="en-US" i="1" dirty="0" err="1" smtClean="0"/>
              <a:t>του</a:t>
            </a:r>
            <a:r>
              <a:rPr lang="en-US" i="1" dirty="0" smtClean="0"/>
              <a:t> </a:t>
            </a:r>
            <a:r>
              <a:rPr lang="en-US" i="1" dirty="0" err="1" smtClean="0"/>
              <a:t>νεοτουρκικού</a:t>
            </a:r>
            <a:r>
              <a:rPr lang="en-US" i="1" dirty="0" smtClean="0"/>
              <a:t> </a:t>
            </a:r>
            <a:r>
              <a:rPr lang="en-US" i="1" dirty="0" err="1" smtClean="0"/>
              <a:t>κινήματος</a:t>
            </a:r>
            <a:r>
              <a:rPr lang="en-US" dirty="0" smtClean="0"/>
              <a:t>. </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err="1" smtClean="0"/>
              <a:t>Τα</a:t>
            </a:r>
            <a:r>
              <a:rPr lang="en-US" b="1" dirty="0" smtClean="0"/>
              <a:t> </a:t>
            </a:r>
            <a:r>
              <a:rPr lang="en-US" b="1" dirty="0" err="1" smtClean="0"/>
              <a:t>συμπεράσματα</a:t>
            </a:r>
            <a:endParaRPr lang="el-GR" b="1" dirty="0"/>
          </a:p>
        </p:txBody>
      </p:sp>
      <p:sp>
        <p:nvSpPr>
          <p:cNvPr id="3" name="2 - Θέση περιεχομένου"/>
          <p:cNvSpPr>
            <a:spLocks noGrp="1"/>
          </p:cNvSpPr>
          <p:nvPr>
            <p:ph sz="quarter" idx="1"/>
          </p:nvPr>
        </p:nvSpPr>
        <p:spPr/>
        <p:txBody>
          <a:bodyPr/>
          <a:lstStyle/>
          <a:p>
            <a:r>
              <a:rPr lang="el-GR" dirty="0" smtClean="0"/>
              <a:t>Α) Το </a:t>
            </a:r>
            <a:r>
              <a:rPr lang="en-US" dirty="0" err="1" smtClean="0"/>
              <a:t>σχέδιο</a:t>
            </a:r>
            <a:r>
              <a:rPr lang="en-US" dirty="0" smtClean="0"/>
              <a:t> </a:t>
            </a:r>
            <a:r>
              <a:rPr lang="en-US" dirty="0" err="1" smtClean="0"/>
              <a:t>των</a:t>
            </a:r>
            <a:r>
              <a:rPr lang="en-US" dirty="0" smtClean="0"/>
              <a:t> </a:t>
            </a:r>
            <a:r>
              <a:rPr lang="en-US" dirty="0" err="1" smtClean="0"/>
              <a:t>Νεοτούρκων</a:t>
            </a:r>
            <a:r>
              <a:rPr lang="en-US" dirty="0" smtClean="0"/>
              <a:t> </a:t>
            </a:r>
            <a:r>
              <a:rPr lang="en-US" dirty="0" err="1" smtClean="0"/>
              <a:t>για</a:t>
            </a:r>
            <a:r>
              <a:rPr lang="en-US" dirty="0" smtClean="0"/>
              <a:t> </a:t>
            </a:r>
            <a:r>
              <a:rPr lang="en-US" dirty="0" err="1" smtClean="0"/>
              <a:t>την</a:t>
            </a:r>
            <a:r>
              <a:rPr lang="en-US" dirty="0" smtClean="0"/>
              <a:t> </a:t>
            </a:r>
            <a:r>
              <a:rPr lang="en-US" dirty="0" err="1" smtClean="0"/>
              <a:t>εκκαθάριση</a:t>
            </a:r>
            <a:r>
              <a:rPr lang="en-US" dirty="0" smtClean="0"/>
              <a:t> </a:t>
            </a:r>
            <a:r>
              <a:rPr lang="en-US" dirty="0" err="1" smtClean="0"/>
              <a:t>των</a:t>
            </a:r>
            <a:r>
              <a:rPr lang="en-US" dirty="0" smtClean="0"/>
              <a:t> </a:t>
            </a:r>
            <a:r>
              <a:rPr lang="en-US" dirty="0" err="1" smtClean="0"/>
              <a:t>Ελλήνων</a:t>
            </a:r>
            <a:r>
              <a:rPr lang="en-US" dirty="0" smtClean="0"/>
              <a:t> </a:t>
            </a:r>
            <a:r>
              <a:rPr lang="en-US" dirty="0" err="1" smtClean="0"/>
              <a:t>της</a:t>
            </a:r>
            <a:r>
              <a:rPr lang="en-US" dirty="0" smtClean="0"/>
              <a:t> </a:t>
            </a:r>
            <a:r>
              <a:rPr lang="en-US" dirty="0" err="1" smtClean="0"/>
              <a:t>Μικράς</a:t>
            </a:r>
            <a:r>
              <a:rPr lang="en-US" dirty="0" smtClean="0"/>
              <a:t> </a:t>
            </a:r>
            <a:r>
              <a:rPr lang="en-US" dirty="0" err="1" smtClean="0"/>
              <a:t>Ασίας</a:t>
            </a:r>
            <a:r>
              <a:rPr lang="en-US" dirty="0" smtClean="0"/>
              <a:t> </a:t>
            </a:r>
            <a:r>
              <a:rPr lang="en-US" dirty="0" err="1" smtClean="0"/>
              <a:t>αναφέρεται</a:t>
            </a:r>
            <a:r>
              <a:rPr lang="en-US" dirty="0" smtClean="0"/>
              <a:t> </a:t>
            </a:r>
            <a:r>
              <a:rPr lang="en-US" dirty="0" err="1" smtClean="0"/>
              <a:t>σε</a:t>
            </a:r>
            <a:r>
              <a:rPr lang="en-US" dirty="0" smtClean="0"/>
              <a:t>  </a:t>
            </a:r>
            <a:r>
              <a:rPr lang="en-US" dirty="0" err="1" smtClean="0"/>
              <a:t>προσπάθεια</a:t>
            </a:r>
            <a:r>
              <a:rPr lang="en-US" dirty="0" smtClean="0"/>
              <a:t> </a:t>
            </a:r>
            <a:r>
              <a:rPr lang="en-US" dirty="0" err="1" smtClean="0"/>
              <a:t>να</a:t>
            </a:r>
            <a:r>
              <a:rPr lang="en-US" dirty="0" smtClean="0"/>
              <a:t> </a:t>
            </a:r>
            <a:r>
              <a:rPr lang="en-US" dirty="0" err="1" smtClean="0"/>
              <a:t>αποποιηθούν</a:t>
            </a:r>
            <a:r>
              <a:rPr lang="en-US" dirty="0" smtClean="0"/>
              <a:t> </a:t>
            </a:r>
            <a:r>
              <a:rPr lang="en-US" dirty="0" err="1" smtClean="0"/>
              <a:t>των</a:t>
            </a:r>
            <a:r>
              <a:rPr lang="en-US" dirty="0" smtClean="0"/>
              <a:t> </a:t>
            </a:r>
            <a:r>
              <a:rPr lang="en-US" dirty="0" err="1" smtClean="0"/>
              <a:t>ευθυνών</a:t>
            </a:r>
            <a:r>
              <a:rPr lang="en-US" dirty="0" smtClean="0"/>
              <a:t> </a:t>
            </a:r>
            <a:r>
              <a:rPr lang="en-US" dirty="0" err="1" smtClean="0"/>
              <a:t>τους</a:t>
            </a:r>
            <a:r>
              <a:rPr lang="en-US" dirty="0" smtClean="0"/>
              <a:t>, </a:t>
            </a:r>
            <a:r>
              <a:rPr lang="en-US" dirty="0" err="1" smtClean="0"/>
              <a:t>αναγκάζοντας</a:t>
            </a:r>
            <a:r>
              <a:rPr lang="en-US" dirty="0" smtClean="0"/>
              <a:t> </a:t>
            </a:r>
            <a:r>
              <a:rPr lang="en-US" dirty="0" err="1" smtClean="0"/>
              <a:t>τους</a:t>
            </a:r>
            <a:r>
              <a:rPr lang="en-US" dirty="0" smtClean="0"/>
              <a:t> </a:t>
            </a:r>
            <a:r>
              <a:rPr lang="en-US" dirty="0" err="1" smtClean="0"/>
              <a:t>εκτοπισμένους</a:t>
            </a:r>
            <a:r>
              <a:rPr lang="en-US" dirty="0" smtClean="0"/>
              <a:t> </a:t>
            </a:r>
            <a:r>
              <a:rPr lang="en-US" dirty="0" err="1" smtClean="0"/>
              <a:t>να</a:t>
            </a:r>
            <a:r>
              <a:rPr lang="en-US" dirty="0" smtClean="0"/>
              <a:t> </a:t>
            </a:r>
            <a:r>
              <a:rPr lang="en-US" dirty="0" err="1" smtClean="0"/>
              <a:t>δηλώνουν</a:t>
            </a:r>
            <a:r>
              <a:rPr lang="en-US" dirty="0" smtClean="0"/>
              <a:t> </a:t>
            </a:r>
            <a:r>
              <a:rPr lang="en-US" dirty="0" err="1" smtClean="0"/>
              <a:t>ότι</a:t>
            </a:r>
            <a:r>
              <a:rPr lang="en-US" dirty="0" smtClean="0"/>
              <a:t> </a:t>
            </a:r>
            <a:r>
              <a:rPr lang="en-US" dirty="0" err="1" smtClean="0"/>
              <a:t>αναχωρούν</a:t>
            </a:r>
            <a:r>
              <a:rPr lang="en-US" dirty="0" smtClean="0"/>
              <a:t> </a:t>
            </a:r>
            <a:r>
              <a:rPr lang="en-US" dirty="0" err="1" smtClean="0"/>
              <a:t>με</a:t>
            </a:r>
            <a:r>
              <a:rPr lang="en-US" dirty="0" smtClean="0"/>
              <a:t> </a:t>
            </a:r>
            <a:r>
              <a:rPr lang="en-US" dirty="0" err="1" smtClean="0"/>
              <a:t>τη</a:t>
            </a:r>
            <a:r>
              <a:rPr lang="en-US" dirty="0" smtClean="0"/>
              <a:t> </a:t>
            </a:r>
            <a:r>
              <a:rPr lang="en-US" dirty="0" err="1" smtClean="0"/>
              <a:t>θέλησή</a:t>
            </a:r>
            <a:r>
              <a:rPr lang="en-US" dirty="0" smtClean="0"/>
              <a:t> </a:t>
            </a:r>
            <a:r>
              <a:rPr lang="en-US" dirty="0" err="1" smtClean="0"/>
              <a:t>τους</a:t>
            </a:r>
            <a:r>
              <a:rPr lang="en-US" dirty="0" smtClean="0"/>
              <a:t> </a:t>
            </a:r>
            <a:r>
              <a:rPr lang="en-US" dirty="0" err="1" smtClean="0"/>
              <a:t>και</a:t>
            </a:r>
            <a:r>
              <a:rPr lang="en-US" dirty="0" smtClean="0"/>
              <a:t> </a:t>
            </a:r>
            <a:endParaRPr lang="el-GR" dirty="0" smtClean="0"/>
          </a:p>
          <a:p>
            <a:r>
              <a:rPr lang="el-GR" dirty="0" smtClean="0"/>
              <a:t>Β) </a:t>
            </a:r>
            <a:r>
              <a:rPr lang="en-US" dirty="0" err="1" smtClean="0"/>
              <a:t>το</a:t>
            </a:r>
            <a:r>
              <a:rPr lang="en-US" dirty="0" smtClean="0"/>
              <a:t> </a:t>
            </a:r>
            <a:r>
              <a:rPr lang="en-US" dirty="0" err="1" smtClean="0"/>
              <a:t>εγχείρημα</a:t>
            </a:r>
            <a:r>
              <a:rPr lang="en-US" dirty="0" smtClean="0"/>
              <a:t> </a:t>
            </a:r>
            <a:r>
              <a:rPr lang="en-US" dirty="0" err="1" smtClean="0"/>
              <a:t>αυτό</a:t>
            </a:r>
            <a:r>
              <a:rPr lang="en-US" dirty="0" smtClean="0"/>
              <a:t> </a:t>
            </a:r>
            <a:r>
              <a:rPr lang="en-US" dirty="0" err="1" smtClean="0"/>
              <a:t>ήταν</a:t>
            </a:r>
            <a:r>
              <a:rPr lang="en-US" dirty="0" smtClean="0"/>
              <a:t> </a:t>
            </a:r>
            <a:r>
              <a:rPr lang="en-US" dirty="0" err="1" smtClean="0"/>
              <a:t>προϊόν</a:t>
            </a:r>
            <a:r>
              <a:rPr lang="en-US" dirty="0" smtClean="0"/>
              <a:t> </a:t>
            </a:r>
            <a:r>
              <a:rPr lang="en-US" dirty="0" err="1" smtClean="0"/>
              <a:t>γερμανικού</a:t>
            </a:r>
            <a:r>
              <a:rPr lang="en-US" dirty="0" smtClean="0"/>
              <a:t> </a:t>
            </a:r>
            <a:r>
              <a:rPr lang="en-US" dirty="0" err="1" smtClean="0"/>
              <a:t>σχεδιασμού</a:t>
            </a:r>
            <a:r>
              <a:rPr lang="en-US" dirty="0" smtClean="0"/>
              <a:t> </a:t>
            </a:r>
            <a:r>
              <a:rPr lang="en-US" dirty="0" err="1" smtClean="0"/>
              <a:t>και</a:t>
            </a:r>
            <a:r>
              <a:rPr lang="en-US" dirty="0" smtClean="0"/>
              <a:t> </a:t>
            </a:r>
            <a:r>
              <a:rPr lang="en-US" dirty="0" err="1" smtClean="0"/>
              <a:t>τουρκικής</a:t>
            </a:r>
            <a:r>
              <a:rPr lang="en-US" dirty="0" smtClean="0"/>
              <a:t> </a:t>
            </a:r>
            <a:r>
              <a:rPr lang="en-US" dirty="0" err="1" smtClean="0"/>
              <a:t>εκτέλεσης</a:t>
            </a:r>
            <a:r>
              <a:rPr lang="en-US" dirty="0" smtClean="0"/>
              <a:t>.</a:t>
            </a:r>
            <a:endParaRPr lang="el-GR" dirty="0" smtClean="0"/>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Κακουργήματα Γερμανών </a:t>
            </a:r>
            <a:endParaRPr lang="el-GR" dirty="0"/>
          </a:p>
        </p:txBody>
      </p:sp>
      <p:sp>
        <p:nvSpPr>
          <p:cNvPr id="3" name="2 - Θέση περιεχομένου"/>
          <p:cNvSpPr>
            <a:spLocks noGrp="1"/>
          </p:cNvSpPr>
          <p:nvPr>
            <p:ph sz="quarter" idx="1"/>
          </p:nvPr>
        </p:nvSpPr>
        <p:spPr/>
        <p:txBody>
          <a:bodyPr>
            <a:normAutofit/>
          </a:bodyPr>
          <a:lstStyle/>
          <a:p>
            <a:r>
              <a:rPr lang="el-GR" dirty="0" smtClean="0"/>
              <a:t>Α) Η </a:t>
            </a:r>
            <a:r>
              <a:rPr lang="el-GR" dirty="0" smtClean="0"/>
              <a:t>ανοχή που επέδειξε στην νεοτουρκική πολιτική </a:t>
            </a:r>
            <a:r>
              <a:rPr lang="el-GR" dirty="0" smtClean="0"/>
              <a:t>εκκαθάρισης, </a:t>
            </a:r>
          </a:p>
          <a:p>
            <a:r>
              <a:rPr lang="el-GR" dirty="0" smtClean="0"/>
              <a:t>Β) Η</a:t>
            </a:r>
            <a:r>
              <a:rPr lang="el-GR" dirty="0" smtClean="0"/>
              <a:t>θική </a:t>
            </a:r>
            <a:r>
              <a:rPr lang="el-GR" dirty="0" smtClean="0"/>
              <a:t>αυτουργία των Γερμανών </a:t>
            </a:r>
            <a:r>
              <a:rPr lang="el-GR" dirty="0" smtClean="0"/>
              <a:t>στις </a:t>
            </a:r>
            <a:r>
              <a:rPr lang="el-GR" dirty="0" smtClean="0"/>
              <a:t>διαταγές του </a:t>
            </a:r>
            <a:r>
              <a:rPr lang="en-US" b="1" dirty="0" err="1" smtClean="0"/>
              <a:t>Liman</a:t>
            </a:r>
            <a:r>
              <a:rPr lang="en-US" b="1" dirty="0" smtClean="0"/>
              <a:t> von Sanders</a:t>
            </a:r>
            <a:r>
              <a:rPr lang="el-GR" dirty="0" smtClean="0"/>
              <a:t>, αλλά και του πρέσβη </a:t>
            </a:r>
            <a:r>
              <a:rPr lang="en-US" b="1" dirty="0" err="1" smtClean="0"/>
              <a:t>Wangenheim</a:t>
            </a:r>
            <a:r>
              <a:rPr lang="el-GR" dirty="0" smtClean="0"/>
              <a:t>, οποίος φέρεται να ευθύνεται για πολλές αποφάσεις της τριανδρίας </a:t>
            </a:r>
            <a:r>
              <a:rPr lang="el-GR" b="1" dirty="0" err="1" smtClean="0"/>
              <a:t>Ταλαάτ</a:t>
            </a:r>
            <a:r>
              <a:rPr lang="el-GR" b="1" dirty="0" smtClean="0"/>
              <a:t>-</a:t>
            </a:r>
            <a:r>
              <a:rPr lang="el-GR" b="1" dirty="0" err="1" smtClean="0"/>
              <a:t>Εμβέρ</a:t>
            </a:r>
            <a:r>
              <a:rPr lang="el-GR" b="1" dirty="0" smtClean="0"/>
              <a:t>-</a:t>
            </a:r>
            <a:r>
              <a:rPr lang="el-GR" b="1" dirty="0" err="1" smtClean="0"/>
              <a:t>Τζεμάλ</a:t>
            </a:r>
            <a:r>
              <a:rPr lang="el-GR" b="1" dirty="0" smtClean="0"/>
              <a:t>,</a:t>
            </a:r>
          </a:p>
          <a:p>
            <a:r>
              <a:rPr lang="el-GR" dirty="0" smtClean="0"/>
              <a:t>Χαρακτηριστικό </a:t>
            </a:r>
            <a:r>
              <a:rPr lang="el-GR" dirty="0" smtClean="0"/>
              <a:t>παράδειγμα αποτελεί η εγκατάσταση μουσουλμάνων προσφύγων στα μακρινά χωριά του Πόντου. </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Ελί </a:t>
            </a:r>
            <a:r>
              <a:rPr lang="el-GR" b="1" dirty="0" err="1" smtClean="0"/>
              <a:t>Βεζέλ</a:t>
            </a:r>
            <a:endParaRPr lang="el-GR" b="1" dirty="0"/>
          </a:p>
        </p:txBody>
      </p:sp>
      <p:sp>
        <p:nvSpPr>
          <p:cNvPr id="3" name="2 - Θέση περιεχομένου"/>
          <p:cNvSpPr>
            <a:spLocks noGrp="1"/>
          </p:cNvSpPr>
          <p:nvPr>
            <p:ph sz="quarter" idx="1"/>
          </p:nvPr>
        </p:nvSpPr>
        <p:spPr/>
        <p:txBody>
          <a:bodyPr>
            <a:normAutofit/>
          </a:bodyPr>
          <a:lstStyle/>
          <a:p>
            <a:r>
              <a:rPr lang="en-US" i="1" dirty="0" smtClean="0"/>
              <a:t>«</a:t>
            </a:r>
            <a:r>
              <a:rPr lang="en-US" b="1" i="1" dirty="0" smtClean="0"/>
              <a:t>Η </a:t>
            </a:r>
            <a:r>
              <a:rPr lang="en-US" b="1" i="1" dirty="0" err="1" smtClean="0"/>
              <a:t>μνήμη</a:t>
            </a:r>
            <a:r>
              <a:rPr lang="en-US" b="1" i="1" dirty="0" smtClean="0"/>
              <a:t> </a:t>
            </a:r>
            <a:r>
              <a:rPr lang="en-US" b="1" i="1" dirty="0" err="1" smtClean="0"/>
              <a:t>μπορεί</a:t>
            </a:r>
            <a:r>
              <a:rPr lang="en-US" b="1" i="1" dirty="0" smtClean="0"/>
              <a:t> </a:t>
            </a:r>
            <a:r>
              <a:rPr lang="en-US" b="1" i="1" dirty="0" err="1" smtClean="0"/>
              <a:t>να</a:t>
            </a:r>
            <a:r>
              <a:rPr lang="en-US" b="1" i="1" dirty="0" smtClean="0"/>
              <a:t> </a:t>
            </a:r>
            <a:r>
              <a:rPr lang="en-US" b="1" i="1" dirty="0" err="1" smtClean="0"/>
              <a:t>είναι</a:t>
            </a:r>
            <a:r>
              <a:rPr lang="en-US" b="1" i="1" dirty="0" smtClean="0"/>
              <a:t> </a:t>
            </a:r>
            <a:r>
              <a:rPr lang="en-US" b="1" i="1" dirty="0" err="1" smtClean="0"/>
              <a:t>εφιαλτική</a:t>
            </a:r>
            <a:r>
              <a:rPr lang="en-US" b="1" i="1" dirty="0" smtClean="0"/>
              <a:t>, </a:t>
            </a:r>
            <a:r>
              <a:rPr lang="en-US" b="1" i="1" dirty="0" err="1" smtClean="0"/>
              <a:t>αλλά</a:t>
            </a:r>
            <a:r>
              <a:rPr lang="en-US" b="1" i="1" dirty="0" smtClean="0"/>
              <a:t> </a:t>
            </a:r>
            <a:r>
              <a:rPr lang="en-US" b="1" i="1" dirty="0" err="1" smtClean="0"/>
              <a:t>μπορεί</a:t>
            </a:r>
            <a:r>
              <a:rPr lang="en-US" b="1" i="1" dirty="0" smtClean="0"/>
              <a:t> </a:t>
            </a:r>
            <a:r>
              <a:rPr lang="en-US" b="1" i="1" dirty="0" err="1" smtClean="0"/>
              <a:t>επίσης</a:t>
            </a:r>
            <a:r>
              <a:rPr lang="en-US" b="1" i="1" dirty="0" smtClean="0"/>
              <a:t> </a:t>
            </a:r>
            <a:r>
              <a:rPr lang="en-US" b="1" i="1" dirty="0" err="1" smtClean="0"/>
              <a:t>να</a:t>
            </a:r>
            <a:r>
              <a:rPr lang="en-US" b="1" i="1" dirty="0" smtClean="0"/>
              <a:t> </a:t>
            </a:r>
            <a:r>
              <a:rPr lang="en-US" b="1" i="1" dirty="0" err="1" smtClean="0"/>
              <a:t>οδηγεί</a:t>
            </a:r>
            <a:r>
              <a:rPr lang="en-US" b="1" i="1" dirty="0" smtClean="0"/>
              <a:t> </a:t>
            </a:r>
            <a:r>
              <a:rPr lang="en-US" b="1" i="1" dirty="0" err="1" smtClean="0"/>
              <a:t>τον</a:t>
            </a:r>
            <a:r>
              <a:rPr lang="en-US" b="1" i="1" dirty="0" smtClean="0"/>
              <a:t> </a:t>
            </a:r>
            <a:r>
              <a:rPr lang="en-US" b="1" i="1" dirty="0" err="1" smtClean="0"/>
              <a:t>άνθρωπο</a:t>
            </a:r>
            <a:r>
              <a:rPr lang="en-US" b="1" i="1" dirty="0" smtClean="0"/>
              <a:t> </a:t>
            </a:r>
            <a:r>
              <a:rPr lang="en-US" b="1" i="1" dirty="0" err="1" smtClean="0"/>
              <a:t>στο</a:t>
            </a:r>
            <a:r>
              <a:rPr lang="en-US" b="1" i="1" dirty="0" smtClean="0"/>
              <a:t> </a:t>
            </a:r>
            <a:r>
              <a:rPr lang="en-US" b="1" i="1" dirty="0" err="1" smtClean="0"/>
              <a:t>πραγματικό</a:t>
            </a:r>
            <a:r>
              <a:rPr lang="en-US" b="1" i="1" dirty="0" smtClean="0"/>
              <a:t> </a:t>
            </a:r>
            <a:r>
              <a:rPr lang="en-US" b="1" i="1" dirty="0" err="1" smtClean="0"/>
              <a:t>του</a:t>
            </a:r>
            <a:r>
              <a:rPr lang="en-US" b="1" i="1" dirty="0" smtClean="0"/>
              <a:t> </a:t>
            </a:r>
            <a:r>
              <a:rPr lang="en-US" b="1" i="1" dirty="0" err="1" smtClean="0"/>
              <a:t>βασίλειο</a:t>
            </a:r>
            <a:r>
              <a:rPr lang="en-US" b="1" dirty="0" smtClean="0"/>
              <a:t>," </a:t>
            </a:r>
            <a:r>
              <a:rPr lang="en-US" b="1" dirty="0" err="1" smtClean="0"/>
              <a:t>είχε</a:t>
            </a:r>
            <a:r>
              <a:rPr lang="en-US" b="1" dirty="0" smtClean="0"/>
              <a:t> </a:t>
            </a:r>
            <a:r>
              <a:rPr lang="en-US" b="1" dirty="0" err="1" smtClean="0"/>
              <a:t>πει</a:t>
            </a:r>
            <a:r>
              <a:rPr lang="en-US" b="1" dirty="0" smtClean="0"/>
              <a:t> ο </a:t>
            </a:r>
            <a:r>
              <a:rPr lang="en-US" b="1" dirty="0" err="1" smtClean="0"/>
              <a:t>Νομπελίστας</a:t>
            </a:r>
            <a:r>
              <a:rPr lang="en-US" b="1" dirty="0" smtClean="0"/>
              <a:t> </a:t>
            </a:r>
            <a:r>
              <a:rPr lang="en-US" b="1" dirty="0" err="1" smtClean="0"/>
              <a:t>της</a:t>
            </a:r>
            <a:r>
              <a:rPr lang="en-US" b="1" dirty="0" smtClean="0"/>
              <a:t> </a:t>
            </a:r>
            <a:r>
              <a:rPr lang="en-US" b="1" dirty="0" err="1" smtClean="0"/>
              <a:t>Ειρήνης</a:t>
            </a:r>
            <a:r>
              <a:rPr lang="en-US" b="1" dirty="0" smtClean="0"/>
              <a:t>, </a:t>
            </a:r>
            <a:r>
              <a:rPr lang="en-US" b="1" dirty="0" err="1" smtClean="0"/>
              <a:t>επιζών</a:t>
            </a:r>
            <a:r>
              <a:rPr lang="en-US" b="1" dirty="0" smtClean="0"/>
              <a:t> ο </a:t>
            </a:r>
            <a:r>
              <a:rPr lang="en-US" b="1" dirty="0" err="1" smtClean="0"/>
              <a:t>ίδιος</a:t>
            </a:r>
            <a:r>
              <a:rPr lang="en-US" b="1" dirty="0" smtClean="0"/>
              <a:t> </a:t>
            </a:r>
            <a:r>
              <a:rPr lang="en-US" b="1" dirty="0" err="1" smtClean="0"/>
              <a:t>του</a:t>
            </a:r>
            <a:r>
              <a:rPr lang="en-US" b="1" dirty="0" smtClean="0"/>
              <a:t> </a:t>
            </a:r>
            <a:r>
              <a:rPr lang="en-US" b="1" dirty="0" err="1" smtClean="0"/>
              <a:t>ναζιστικού</a:t>
            </a:r>
            <a:r>
              <a:rPr lang="en-US" b="1" dirty="0" smtClean="0"/>
              <a:t> </a:t>
            </a:r>
            <a:r>
              <a:rPr lang="en-US" b="1" dirty="0" err="1" smtClean="0"/>
              <a:t>ολοκαυτώματος</a:t>
            </a:r>
            <a:r>
              <a:rPr lang="en-US" b="1" dirty="0" smtClean="0"/>
              <a:t>, </a:t>
            </a:r>
            <a:r>
              <a:rPr lang="en-US" b="1" dirty="0" err="1" smtClean="0"/>
              <a:t>ένας</a:t>
            </a:r>
            <a:r>
              <a:rPr lang="en-US" b="1" dirty="0" smtClean="0"/>
              <a:t> </a:t>
            </a:r>
            <a:r>
              <a:rPr lang="en-US" b="1" dirty="0" err="1" smtClean="0"/>
              <a:t>από</a:t>
            </a:r>
            <a:r>
              <a:rPr lang="en-US" b="1" dirty="0" smtClean="0"/>
              <a:t> </a:t>
            </a:r>
            <a:r>
              <a:rPr lang="en-US" b="1" dirty="0" err="1" smtClean="0"/>
              <a:t>τους</a:t>
            </a:r>
            <a:r>
              <a:rPr lang="en-US" b="1" dirty="0" smtClean="0"/>
              <a:t> </a:t>
            </a:r>
            <a:r>
              <a:rPr lang="en-US" b="1" dirty="0" err="1" smtClean="0"/>
              <a:t>εκατοντάδες</a:t>
            </a:r>
            <a:r>
              <a:rPr lang="en-US" b="1" dirty="0" smtClean="0"/>
              <a:t> </a:t>
            </a:r>
            <a:r>
              <a:rPr lang="en-US" b="1" dirty="0" err="1" smtClean="0"/>
              <a:t>ακαδημαϊκούς</a:t>
            </a:r>
            <a:r>
              <a:rPr lang="en-US" b="1" dirty="0" smtClean="0"/>
              <a:t> </a:t>
            </a:r>
            <a:r>
              <a:rPr lang="en-US" b="1" dirty="0" err="1" smtClean="0"/>
              <a:t>και</a:t>
            </a:r>
            <a:r>
              <a:rPr lang="en-US" b="1" dirty="0" smtClean="0"/>
              <a:t> </a:t>
            </a:r>
            <a:r>
              <a:rPr lang="en-US" b="1" dirty="0" err="1" smtClean="0"/>
              <a:t>εκπροσώπους</a:t>
            </a:r>
            <a:r>
              <a:rPr lang="en-US" b="1" dirty="0" smtClean="0"/>
              <a:t> </a:t>
            </a:r>
            <a:r>
              <a:rPr lang="en-US" b="1" dirty="0" err="1" smtClean="0"/>
              <a:t>των</a:t>
            </a:r>
            <a:r>
              <a:rPr lang="en-US" b="1" dirty="0" smtClean="0"/>
              <a:t> </a:t>
            </a:r>
            <a:r>
              <a:rPr lang="en-US" b="1" dirty="0" err="1" smtClean="0"/>
              <a:t>πάνω</a:t>
            </a:r>
            <a:r>
              <a:rPr lang="en-US" b="1" dirty="0" smtClean="0"/>
              <a:t> </a:t>
            </a:r>
            <a:r>
              <a:rPr lang="en-US" b="1" dirty="0" err="1" smtClean="0"/>
              <a:t>από</a:t>
            </a:r>
            <a:r>
              <a:rPr lang="en-US" b="1" dirty="0" smtClean="0"/>
              <a:t> 2.000 </a:t>
            </a:r>
            <a:r>
              <a:rPr lang="en-US" b="1" dirty="0" err="1" smtClean="0"/>
              <a:t>οργανώσεων</a:t>
            </a:r>
            <a:r>
              <a:rPr lang="en-US" b="1" dirty="0" smtClean="0"/>
              <a:t> </a:t>
            </a:r>
            <a:r>
              <a:rPr lang="en-US" b="1" dirty="0" err="1" smtClean="0"/>
              <a:t>ανθρωπίνων</a:t>
            </a:r>
            <a:r>
              <a:rPr lang="en-US" b="1" dirty="0" smtClean="0"/>
              <a:t> </a:t>
            </a:r>
            <a:r>
              <a:rPr lang="en-US" b="1" dirty="0" err="1" smtClean="0"/>
              <a:t>δικαιωμάτων</a:t>
            </a:r>
            <a:r>
              <a:rPr lang="en-US" b="1" dirty="0" smtClean="0"/>
              <a:t> </a:t>
            </a:r>
            <a:r>
              <a:rPr lang="en-US" b="1" dirty="0" err="1" smtClean="0"/>
              <a:t>που</a:t>
            </a:r>
            <a:r>
              <a:rPr lang="en-US" b="1" dirty="0" smtClean="0"/>
              <a:t> </a:t>
            </a:r>
            <a:r>
              <a:rPr lang="en-US" b="1" dirty="0" err="1" smtClean="0"/>
              <a:t>επιμένουν</a:t>
            </a:r>
            <a:r>
              <a:rPr lang="en-US" b="1" dirty="0" smtClean="0"/>
              <a:t> </a:t>
            </a:r>
            <a:r>
              <a:rPr lang="en-US" b="1" i="1" dirty="0" err="1" smtClean="0"/>
              <a:t>ότι</a:t>
            </a:r>
            <a:r>
              <a:rPr lang="en-US" b="1" i="1" dirty="0" smtClean="0"/>
              <a:t> ο </a:t>
            </a:r>
            <a:r>
              <a:rPr lang="en-US" b="1" i="1" dirty="0" err="1" smtClean="0"/>
              <a:t>τρόμος</a:t>
            </a:r>
            <a:r>
              <a:rPr lang="en-US" b="1" i="1" dirty="0" smtClean="0"/>
              <a:t> </a:t>
            </a:r>
            <a:r>
              <a:rPr lang="en-US" b="1" i="1" dirty="0" err="1" smtClean="0"/>
              <a:t>δεν</a:t>
            </a:r>
            <a:r>
              <a:rPr lang="en-US" b="1" i="1" dirty="0" smtClean="0"/>
              <a:t> </a:t>
            </a:r>
            <a:r>
              <a:rPr lang="en-US" b="1" i="1" dirty="0" err="1" smtClean="0"/>
              <a:t>είναι</a:t>
            </a:r>
            <a:r>
              <a:rPr lang="en-US" b="1" i="1" dirty="0" smtClean="0"/>
              <a:t> </a:t>
            </a:r>
            <a:r>
              <a:rPr lang="en-US" b="1" i="1" dirty="0" err="1" smtClean="0"/>
              <a:t>ποτέ</a:t>
            </a:r>
            <a:r>
              <a:rPr lang="en-US" b="1" i="1" dirty="0" smtClean="0"/>
              <a:t> </a:t>
            </a:r>
            <a:r>
              <a:rPr lang="en-US" b="1" i="1" dirty="0" err="1" smtClean="0"/>
              <a:t>τόσο</a:t>
            </a:r>
            <a:r>
              <a:rPr lang="en-US" b="1" i="1" dirty="0" smtClean="0"/>
              <a:t> </a:t>
            </a:r>
            <a:r>
              <a:rPr lang="en-US" b="1" i="1" dirty="0" err="1" smtClean="0"/>
              <a:t>μακρινός</a:t>
            </a:r>
            <a:r>
              <a:rPr lang="en-US" b="1" i="1" dirty="0" smtClean="0"/>
              <a:t> </a:t>
            </a:r>
            <a:r>
              <a:rPr lang="en-US" b="1" i="1" dirty="0" err="1" smtClean="0"/>
              <a:t>που</a:t>
            </a:r>
            <a:r>
              <a:rPr lang="en-US" b="1" i="1" dirty="0" smtClean="0"/>
              <a:t> </a:t>
            </a:r>
            <a:r>
              <a:rPr lang="en-US" b="1" i="1" dirty="0" err="1" smtClean="0"/>
              <a:t>να</a:t>
            </a:r>
            <a:r>
              <a:rPr lang="en-US" b="1" i="1" dirty="0" smtClean="0"/>
              <a:t> </a:t>
            </a:r>
            <a:r>
              <a:rPr lang="en-US" b="1" i="1" dirty="0" err="1" smtClean="0"/>
              <a:t>μας</a:t>
            </a:r>
            <a:r>
              <a:rPr lang="en-US" b="1" i="1" dirty="0" smtClean="0"/>
              <a:t> </a:t>
            </a:r>
            <a:r>
              <a:rPr lang="en-US" b="1" i="1" dirty="0" err="1" smtClean="0"/>
              <a:t>επιτρέπει</a:t>
            </a:r>
            <a:r>
              <a:rPr lang="en-US" b="1" i="1" dirty="0" smtClean="0"/>
              <a:t> </a:t>
            </a:r>
            <a:r>
              <a:rPr lang="en-US" b="1" i="1" dirty="0" err="1" smtClean="0"/>
              <a:t>να</a:t>
            </a:r>
            <a:r>
              <a:rPr lang="en-US" b="1" i="1" dirty="0" smtClean="0"/>
              <a:t> </a:t>
            </a:r>
            <a:r>
              <a:rPr lang="en-US" b="1" i="1" dirty="0" err="1" smtClean="0"/>
              <a:t>τον</a:t>
            </a:r>
            <a:r>
              <a:rPr lang="en-US" b="1" i="1" dirty="0" smtClean="0"/>
              <a:t> </a:t>
            </a:r>
            <a:r>
              <a:rPr lang="en-US" b="1" i="1" dirty="0" err="1" smtClean="0"/>
              <a:t>ξεχάσουμε</a:t>
            </a:r>
            <a:endParaRPr lang="el-GR"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Η ΔΡΑΣΗ ΤΟΥ ΚΕΜΑΛ</a:t>
            </a:r>
            <a:endParaRPr lang="el-GR" b="1" dirty="0"/>
          </a:p>
        </p:txBody>
      </p:sp>
      <p:sp>
        <p:nvSpPr>
          <p:cNvPr id="3" name="2 - Θέση περιεχομένου"/>
          <p:cNvSpPr>
            <a:spLocks noGrp="1"/>
          </p:cNvSpPr>
          <p:nvPr>
            <p:ph sz="quarter" idx="1"/>
          </p:nvPr>
        </p:nvSpPr>
        <p:spPr/>
        <p:txBody>
          <a:bodyPr>
            <a:normAutofit lnSpcReduction="10000"/>
          </a:bodyPr>
          <a:lstStyle/>
          <a:p>
            <a:r>
              <a:rPr lang="en-US" dirty="0" err="1" smtClean="0"/>
              <a:t>Ύστερα</a:t>
            </a:r>
            <a:r>
              <a:rPr lang="en-US" dirty="0" smtClean="0"/>
              <a:t> </a:t>
            </a:r>
            <a:r>
              <a:rPr lang="en-US" dirty="0" err="1" smtClean="0"/>
              <a:t>από</a:t>
            </a:r>
            <a:r>
              <a:rPr lang="en-US" dirty="0" smtClean="0"/>
              <a:t> </a:t>
            </a:r>
            <a:r>
              <a:rPr lang="en-US" dirty="0" err="1" smtClean="0"/>
              <a:t>την</a:t>
            </a:r>
            <a:r>
              <a:rPr lang="en-US" dirty="0" smtClean="0"/>
              <a:t> </a:t>
            </a:r>
            <a:r>
              <a:rPr lang="en-US" dirty="0" err="1" smtClean="0"/>
              <a:t>συνθηκολόγηση</a:t>
            </a:r>
            <a:r>
              <a:rPr lang="en-US" dirty="0" smtClean="0"/>
              <a:t> </a:t>
            </a:r>
            <a:r>
              <a:rPr lang="en-US" dirty="0" err="1" smtClean="0"/>
              <a:t>της</a:t>
            </a:r>
            <a:r>
              <a:rPr lang="en-US" dirty="0" smtClean="0"/>
              <a:t> </a:t>
            </a:r>
            <a:r>
              <a:rPr lang="en-US" dirty="0" err="1" smtClean="0"/>
              <a:t>Ρωσίας</a:t>
            </a:r>
            <a:r>
              <a:rPr lang="en-US" dirty="0" smtClean="0"/>
              <a:t> </a:t>
            </a:r>
            <a:r>
              <a:rPr lang="en-US" dirty="0" err="1" smtClean="0"/>
              <a:t>και</a:t>
            </a:r>
            <a:r>
              <a:rPr lang="en-US" dirty="0" smtClean="0"/>
              <a:t> </a:t>
            </a:r>
            <a:r>
              <a:rPr lang="en-US" dirty="0" err="1" smtClean="0"/>
              <a:t>την</a:t>
            </a:r>
            <a:r>
              <a:rPr lang="en-US" dirty="0" smtClean="0"/>
              <a:t> </a:t>
            </a:r>
            <a:r>
              <a:rPr lang="en-US" dirty="0" err="1" smtClean="0"/>
              <a:t>απόσυρση</a:t>
            </a:r>
            <a:r>
              <a:rPr lang="en-US" dirty="0" smtClean="0"/>
              <a:t> </a:t>
            </a:r>
            <a:r>
              <a:rPr lang="en-US" dirty="0" err="1" smtClean="0"/>
              <a:t>του</a:t>
            </a:r>
            <a:r>
              <a:rPr lang="en-US" dirty="0" smtClean="0"/>
              <a:t> </a:t>
            </a:r>
            <a:r>
              <a:rPr lang="en-US" dirty="0" err="1" smtClean="0"/>
              <a:t>ρωσικού</a:t>
            </a:r>
            <a:r>
              <a:rPr lang="en-US" dirty="0" smtClean="0"/>
              <a:t> </a:t>
            </a:r>
            <a:r>
              <a:rPr lang="en-US" dirty="0" err="1" smtClean="0"/>
              <a:t>στρατού</a:t>
            </a:r>
            <a:r>
              <a:rPr lang="en-US" dirty="0" smtClean="0"/>
              <a:t> </a:t>
            </a:r>
            <a:r>
              <a:rPr lang="en-US" dirty="0" err="1" smtClean="0"/>
              <a:t>από</a:t>
            </a:r>
            <a:r>
              <a:rPr lang="en-US" dirty="0" smtClean="0"/>
              <a:t> </a:t>
            </a:r>
            <a:r>
              <a:rPr lang="en-US" dirty="0" err="1" smtClean="0"/>
              <a:t>την</a:t>
            </a:r>
            <a:r>
              <a:rPr lang="en-US" dirty="0" smtClean="0"/>
              <a:t> </a:t>
            </a:r>
            <a:r>
              <a:rPr lang="en-US" dirty="0" err="1" smtClean="0"/>
              <a:t>περιοχή</a:t>
            </a:r>
            <a:r>
              <a:rPr lang="en-US" dirty="0" smtClean="0"/>
              <a:t>, </a:t>
            </a:r>
            <a:r>
              <a:rPr lang="en-US" dirty="0" err="1" smtClean="0"/>
              <a:t>εντάθηκαν</a:t>
            </a:r>
            <a:r>
              <a:rPr lang="en-US" dirty="0" smtClean="0"/>
              <a:t> </a:t>
            </a:r>
            <a:r>
              <a:rPr lang="en-US" dirty="0" err="1" smtClean="0"/>
              <a:t>οι</a:t>
            </a:r>
            <a:r>
              <a:rPr lang="en-US" dirty="0" smtClean="0"/>
              <a:t> </a:t>
            </a:r>
            <a:r>
              <a:rPr lang="en-US" dirty="0" err="1" smtClean="0"/>
              <a:t>διώξεις</a:t>
            </a:r>
            <a:r>
              <a:rPr lang="en-US" dirty="0" smtClean="0"/>
              <a:t> </a:t>
            </a:r>
            <a:r>
              <a:rPr lang="en-US" dirty="0" err="1" smtClean="0"/>
              <a:t>στην</a:t>
            </a:r>
            <a:r>
              <a:rPr lang="en-US" dirty="0" smtClean="0"/>
              <a:t> </a:t>
            </a:r>
            <a:r>
              <a:rPr lang="en-US" dirty="0" err="1" smtClean="0"/>
              <a:t>περιοχή</a:t>
            </a:r>
            <a:r>
              <a:rPr lang="en-US" dirty="0" smtClean="0"/>
              <a:t>. </a:t>
            </a:r>
            <a:r>
              <a:rPr lang="en-US" dirty="0" err="1" smtClean="0"/>
              <a:t>Με</a:t>
            </a:r>
            <a:r>
              <a:rPr lang="en-US" dirty="0" smtClean="0"/>
              <a:t> </a:t>
            </a:r>
            <a:r>
              <a:rPr lang="en-US" dirty="0" err="1" smtClean="0"/>
              <a:t>την</a:t>
            </a:r>
            <a:r>
              <a:rPr lang="en-US" dirty="0" smtClean="0"/>
              <a:t> </a:t>
            </a:r>
            <a:r>
              <a:rPr lang="en-US" dirty="0" err="1" smtClean="0"/>
              <a:t>άφιξη</a:t>
            </a:r>
            <a:r>
              <a:rPr lang="en-US" dirty="0" smtClean="0"/>
              <a:t> </a:t>
            </a:r>
            <a:r>
              <a:rPr lang="en-US" dirty="0" err="1" smtClean="0"/>
              <a:t>του</a:t>
            </a:r>
            <a:r>
              <a:rPr lang="en-US" dirty="0" smtClean="0"/>
              <a:t> </a:t>
            </a:r>
            <a:r>
              <a:rPr lang="en-US" dirty="0" err="1" smtClean="0"/>
              <a:t>Μουσταφά</a:t>
            </a:r>
            <a:r>
              <a:rPr lang="en-US" dirty="0" smtClean="0"/>
              <a:t> </a:t>
            </a:r>
            <a:r>
              <a:rPr lang="en-US" dirty="0" err="1" smtClean="0"/>
              <a:t>Κεμάλ</a:t>
            </a:r>
            <a:r>
              <a:rPr lang="en-US" dirty="0" smtClean="0"/>
              <a:t>, </a:t>
            </a:r>
            <a:r>
              <a:rPr lang="en-US" dirty="0" err="1" smtClean="0"/>
              <a:t>τον</a:t>
            </a:r>
            <a:r>
              <a:rPr lang="en-US" dirty="0" smtClean="0"/>
              <a:t> </a:t>
            </a:r>
            <a:r>
              <a:rPr lang="en-US" dirty="0" err="1" smtClean="0"/>
              <a:t>Μάιο</a:t>
            </a:r>
            <a:r>
              <a:rPr lang="en-US" dirty="0" smtClean="0"/>
              <a:t> </a:t>
            </a:r>
            <a:r>
              <a:rPr lang="en-US" dirty="0" err="1" smtClean="0"/>
              <a:t>του</a:t>
            </a:r>
            <a:r>
              <a:rPr lang="en-US" dirty="0" smtClean="0"/>
              <a:t> 1919, </a:t>
            </a:r>
            <a:r>
              <a:rPr lang="en-US" dirty="0" err="1" smtClean="0"/>
              <a:t>στην</a:t>
            </a:r>
            <a:r>
              <a:rPr lang="en-US" dirty="0" smtClean="0"/>
              <a:t> </a:t>
            </a:r>
            <a:r>
              <a:rPr lang="en-US" dirty="0" err="1" smtClean="0"/>
              <a:t>περιοχή</a:t>
            </a:r>
            <a:r>
              <a:rPr lang="en-US" dirty="0" smtClean="0"/>
              <a:t> </a:t>
            </a:r>
            <a:r>
              <a:rPr lang="en-US" dirty="0" err="1" smtClean="0"/>
              <a:t>και</a:t>
            </a:r>
            <a:r>
              <a:rPr lang="en-US" dirty="0" smtClean="0"/>
              <a:t> </a:t>
            </a:r>
            <a:r>
              <a:rPr lang="en-US" dirty="0" err="1" smtClean="0"/>
              <a:t>την</a:t>
            </a:r>
            <a:r>
              <a:rPr lang="en-US" dirty="0" smtClean="0"/>
              <a:t> </a:t>
            </a:r>
            <a:r>
              <a:rPr lang="en-US" dirty="0" err="1" smtClean="0"/>
              <a:t>έξαρση</a:t>
            </a:r>
            <a:r>
              <a:rPr lang="en-US" dirty="0" smtClean="0"/>
              <a:t> </a:t>
            </a:r>
            <a:r>
              <a:rPr lang="en-US" dirty="0" err="1" smtClean="0"/>
              <a:t>του</a:t>
            </a:r>
            <a:r>
              <a:rPr lang="en-US" dirty="0" smtClean="0"/>
              <a:t> </a:t>
            </a:r>
            <a:r>
              <a:rPr lang="en-US" dirty="0" err="1" smtClean="0"/>
              <a:t>κινήματός</a:t>
            </a:r>
            <a:r>
              <a:rPr lang="en-US" dirty="0" smtClean="0"/>
              <a:t> </a:t>
            </a:r>
            <a:r>
              <a:rPr lang="en-US" dirty="0" err="1" smtClean="0"/>
              <a:t>του</a:t>
            </a:r>
            <a:r>
              <a:rPr lang="en-US" dirty="0" smtClean="0"/>
              <a:t> </a:t>
            </a:r>
            <a:r>
              <a:rPr lang="en-US" dirty="0" err="1" smtClean="0"/>
              <a:t>εντάθηκε</a:t>
            </a:r>
            <a:r>
              <a:rPr lang="en-US" dirty="0" smtClean="0"/>
              <a:t> η </a:t>
            </a:r>
            <a:r>
              <a:rPr lang="en-US" dirty="0" err="1" smtClean="0"/>
              <a:t>δράση</a:t>
            </a:r>
            <a:r>
              <a:rPr lang="en-US" dirty="0" smtClean="0"/>
              <a:t> </a:t>
            </a:r>
            <a:r>
              <a:rPr lang="en-US" dirty="0" err="1" smtClean="0"/>
              <a:t>ατάκτων</a:t>
            </a:r>
            <a:r>
              <a:rPr lang="en-US" dirty="0" smtClean="0"/>
              <a:t> </a:t>
            </a:r>
            <a:r>
              <a:rPr lang="en-US" dirty="0" err="1" smtClean="0"/>
              <a:t>ομάδων</a:t>
            </a:r>
            <a:r>
              <a:rPr lang="en-US" dirty="0" smtClean="0"/>
              <a:t> (</a:t>
            </a:r>
            <a:r>
              <a:rPr lang="en-US" dirty="0" err="1" smtClean="0"/>
              <a:t>τσετών</a:t>
            </a:r>
            <a:r>
              <a:rPr lang="en-US" dirty="0" smtClean="0"/>
              <a:t>) </a:t>
            </a:r>
            <a:r>
              <a:rPr lang="en-US" dirty="0" err="1" smtClean="0"/>
              <a:t>κατά</a:t>
            </a:r>
            <a:r>
              <a:rPr lang="en-US" dirty="0" smtClean="0"/>
              <a:t> </a:t>
            </a:r>
            <a:r>
              <a:rPr lang="en-US" dirty="0" err="1" smtClean="0"/>
              <a:t>των</a:t>
            </a:r>
            <a:r>
              <a:rPr lang="en-US" dirty="0" smtClean="0"/>
              <a:t> </a:t>
            </a:r>
            <a:r>
              <a:rPr lang="en-US" dirty="0" err="1" smtClean="0"/>
              <a:t>χριστιανικών</a:t>
            </a:r>
            <a:r>
              <a:rPr lang="en-US" dirty="0" smtClean="0"/>
              <a:t> </a:t>
            </a:r>
            <a:r>
              <a:rPr lang="en-US" dirty="0" err="1" smtClean="0"/>
              <a:t>πληθυσμών</a:t>
            </a:r>
            <a:r>
              <a:rPr lang="en-US" dirty="0" smtClean="0"/>
              <a:t>.</a:t>
            </a:r>
            <a:r>
              <a:rPr lang="en-US" b="1" dirty="0" smtClean="0"/>
              <a:t> </a:t>
            </a:r>
            <a:endParaRPr lang="el-GR" b="1" dirty="0" smtClean="0"/>
          </a:p>
          <a:p>
            <a:r>
              <a:rPr lang="en-US" dirty="0" err="1" smtClean="0"/>
              <a:t>Στις</a:t>
            </a:r>
            <a:r>
              <a:rPr lang="en-US" dirty="0" smtClean="0"/>
              <a:t> </a:t>
            </a:r>
            <a:r>
              <a:rPr lang="en-US" dirty="0" smtClean="0"/>
              <a:t>19 </a:t>
            </a:r>
            <a:r>
              <a:rPr lang="en-US" dirty="0" err="1" smtClean="0"/>
              <a:t>Μαΐου</a:t>
            </a:r>
            <a:r>
              <a:rPr lang="en-US" dirty="0" smtClean="0"/>
              <a:t> 1919, </a:t>
            </a:r>
            <a:r>
              <a:rPr lang="en-US" dirty="0" err="1" smtClean="0"/>
              <a:t>αρχίζει</a:t>
            </a:r>
            <a:r>
              <a:rPr lang="en-US" dirty="0" smtClean="0"/>
              <a:t> η </a:t>
            </a:r>
            <a:r>
              <a:rPr lang="en-US" dirty="0" err="1" smtClean="0"/>
              <a:t>δεύτερη</a:t>
            </a:r>
            <a:r>
              <a:rPr lang="en-US" dirty="0" smtClean="0"/>
              <a:t> </a:t>
            </a:r>
            <a:r>
              <a:rPr lang="en-US" dirty="0" err="1" smtClean="0"/>
              <a:t>και</a:t>
            </a:r>
            <a:r>
              <a:rPr lang="en-US" dirty="0" smtClean="0"/>
              <a:t> </a:t>
            </a:r>
            <a:r>
              <a:rPr lang="en-US" dirty="0" err="1" smtClean="0"/>
              <a:t>σκληρότερη</a:t>
            </a:r>
            <a:r>
              <a:rPr lang="en-US" dirty="0" smtClean="0"/>
              <a:t> </a:t>
            </a:r>
            <a:r>
              <a:rPr lang="en-US" dirty="0" err="1" smtClean="0"/>
              <a:t>φάση</a:t>
            </a:r>
            <a:r>
              <a:rPr lang="en-US" dirty="0" smtClean="0"/>
              <a:t> </a:t>
            </a:r>
            <a:r>
              <a:rPr lang="en-US" dirty="0" err="1" smtClean="0"/>
              <a:t>της</a:t>
            </a:r>
            <a:r>
              <a:rPr lang="en-US" dirty="0" smtClean="0"/>
              <a:t> </a:t>
            </a:r>
            <a:r>
              <a:rPr lang="en-US" dirty="0" err="1" smtClean="0"/>
              <a:t>Ποντιακής</a:t>
            </a:r>
            <a:r>
              <a:rPr lang="en-US" dirty="0" smtClean="0"/>
              <a:t> </a:t>
            </a:r>
            <a:r>
              <a:rPr lang="en-US" dirty="0" err="1" smtClean="0"/>
              <a:t>γενοκτονίας</a:t>
            </a:r>
            <a:r>
              <a:rPr lang="en-US" dirty="0" smtClean="0"/>
              <a:t>. Ο </a:t>
            </a:r>
            <a:r>
              <a:rPr lang="en-US" dirty="0" err="1" smtClean="0"/>
              <a:t>Μουσταφά</a:t>
            </a:r>
            <a:r>
              <a:rPr lang="en-US" dirty="0" smtClean="0"/>
              <a:t> </a:t>
            </a:r>
            <a:r>
              <a:rPr lang="en-US" dirty="0" err="1" smtClean="0"/>
              <a:t>Κεμάλ</a:t>
            </a:r>
            <a:r>
              <a:rPr lang="en-US" dirty="0" smtClean="0"/>
              <a:t> </a:t>
            </a:r>
            <a:r>
              <a:rPr lang="en-US" dirty="0" err="1" smtClean="0"/>
              <a:t>αποβιβάζεται</a:t>
            </a:r>
            <a:r>
              <a:rPr lang="en-US" dirty="0" smtClean="0"/>
              <a:t> </a:t>
            </a:r>
            <a:r>
              <a:rPr lang="en-US" dirty="0" err="1" smtClean="0"/>
              <a:t>στη</a:t>
            </a:r>
            <a:r>
              <a:rPr lang="en-US" dirty="0" smtClean="0"/>
              <a:t> </a:t>
            </a:r>
            <a:r>
              <a:rPr lang="en-US" dirty="0" err="1" smtClean="0"/>
              <a:t>Σαμψούντα</a:t>
            </a:r>
            <a:r>
              <a:rPr lang="en-US" dirty="0" smtClean="0"/>
              <a:t> </a:t>
            </a:r>
            <a:r>
              <a:rPr lang="en-US" dirty="0" err="1" smtClean="0"/>
              <a:t>ως</a:t>
            </a:r>
            <a:r>
              <a:rPr lang="en-US" dirty="0" smtClean="0"/>
              <a:t> </a:t>
            </a:r>
            <a:r>
              <a:rPr lang="en-US" dirty="0" err="1" smtClean="0"/>
              <a:t>απεσταλμένος</a:t>
            </a:r>
            <a:r>
              <a:rPr lang="en-US" dirty="0" smtClean="0"/>
              <a:t> </a:t>
            </a:r>
            <a:r>
              <a:rPr lang="en-US" dirty="0" err="1" smtClean="0"/>
              <a:t>της</a:t>
            </a:r>
            <a:r>
              <a:rPr lang="en-US" dirty="0" smtClean="0"/>
              <a:t> </a:t>
            </a:r>
            <a:r>
              <a:rPr lang="en-US" dirty="0" err="1" smtClean="0"/>
              <a:t>οθωμανικής</a:t>
            </a:r>
            <a:r>
              <a:rPr lang="en-US" dirty="0" smtClean="0"/>
              <a:t> </a:t>
            </a:r>
            <a:r>
              <a:rPr lang="en-US" dirty="0" err="1" smtClean="0"/>
              <a:t>κυβερνήσεως</a:t>
            </a:r>
            <a:r>
              <a:rPr lang="en-US" dirty="0" smtClean="0"/>
              <a:t>, </a:t>
            </a:r>
            <a:r>
              <a:rPr lang="en-US" dirty="0" err="1" smtClean="0"/>
              <a:t>με</a:t>
            </a:r>
            <a:r>
              <a:rPr lang="en-US" dirty="0" smtClean="0"/>
              <a:t> </a:t>
            </a:r>
            <a:r>
              <a:rPr lang="en-US" dirty="0" err="1" smtClean="0"/>
              <a:t>την</a:t>
            </a:r>
            <a:r>
              <a:rPr lang="en-US" dirty="0" smtClean="0"/>
              <a:t> </a:t>
            </a:r>
            <a:r>
              <a:rPr lang="en-US" dirty="0" err="1" smtClean="0"/>
              <a:t>ιδιότητα</a:t>
            </a:r>
            <a:r>
              <a:rPr lang="en-US" dirty="0" smtClean="0"/>
              <a:t> </a:t>
            </a:r>
            <a:r>
              <a:rPr lang="en-US" dirty="0" err="1" smtClean="0"/>
              <a:t>του</a:t>
            </a:r>
            <a:r>
              <a:rPr lang="en-US" dirty="0" smtClean="0"/>
              <a:t> </a:t>
            </a:r>
            <a:r>
              <a:rPr lang="en-US" dirty="0" err="1" smtClean="0"/>
              <a:t>επιθεωρητή</a:t>
            </a:r>
            <a:r>
              <a:rPr lang="en-US" dirty="0" smtClean="0"/>
              <a:t> </a:t>
            </a:r>
            <a:r>
              <a:rPr lang="en-US" dirty="0" err="1" smtClean="0"/>
              <a:t>της</a:t>
            </a:r>
            <a:r>
              <a:rPr lang="en-US" dirty="0" smtClean="0"/>
              <a:t> «</a:t>
            </a:r>
            <a:r>
              <a:rPr lang="en-US" dirty="0" err="1" smtClean="0"/>
              <a:t>Παραινετικής</a:t>
            </a:r>
            <a:r>
              <a:rPr lang="en-US" dirty="0" smtClean="0"/>
              <a:t> </a:t>
            </a:r>
            <a:r>
              <a:rPr lang="en-US" dirty="0" err="1" smtClean="0"/>
              <a:t>Επιτροπής</a:t>
            </a:r>
            <a:r>
              <a:rPr lang="en-US" dirty="0" smtClean="0"/>
              <a:t>».</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i="1" dirty="0" err="1" smtClean="0"/>
              <a:t>Mutafai</a:t>
            </a:r>
            <a:r>
              <a:rPr lang="en-US" b="1" i="1" dirty="0" smtClean="0"/>
              <a:t> </a:t>
            </a:r>
            <a:r>
              <a:rPr lang="en-US" b="1" i="1" dirty="0" err="1" smtClean="0"/>
              <a:t>Milliye</a:t>
            </a:r>
            <a:r>
              <a:rPr lang="en-US" b="1" i="1" dirty="0" smtClean="0"/>
              <a:t>"</a:t>
            </a:r>
            <a:r>
              <a:rPr lang="en-US" b="1" dirty="0" smtClean="0"/>
              <a:t>,</a:t>
            </a:r>
            <a:endParaRPr lang="el-GR" b="1" dirty="0"/>
          </a:p>
        </p:txBody>
      </p:sp>
      <p:sp>
        <p:nvSpPr>
          <p:cNvPr id="3" name="2 - Θέση περιεχομένου"/>
          <p:cNvSpPr>
            <a:spLocks noGrp="1"/>
          </p:cNvSpPr>
          <p:nvPr>
            <p:ph sz="quarter" idx="1"/>
          </p:nvPr>
        </p:nvSpPr>
        <p:spPr/>
        <p:txBody>
          <a:bodyPr>
            <a:normAutofit/>
          </a:bodyPr>
          <a:lstStyle/>
          <a:p>
            <a:r>
              <a:rPr lang="en-US" dirty="0" smtClean="0"/>
              <a:t>Ο </a:t>
            </a:r>
            <a:r>
              <a:rPr lang="en-US" dirty="0" err="1" smtClean="0"/>
              <a:t>Κεμάλ</a:t>
            </a:r>
            <a:r>
              <a:rPr lang="en-US" dirty="0" smtClean="0"/>
              <a:t> </a:t>
            </a:r>
            <a:r>
              <a:rPr lang="en-US" dirty="0" err="1" smtClean="0"/>
              <a:t>ανέλαβε</a:t>
            </a:r>
            <a:r>
              <a:rPr lang="en-US" dirty="0" smtClean="0"/>
              <a:t> </a:t>
            </a:r>
            <a:r>
              <a:rPr lang="en-US" dirty="0" err="1" smtClean="0"/>
              <a:t>να</a:t>
            </a:r>
            <a:r>
              <a:rPr lang="en-US" dirty="0" smtClean="0"/>
              <a:t> </a:t>
            </a:r>
            <a:r>
              <a:rPr lang="en-US" dirty="0" err="1" smtClean="0"/>
              <a:t>αποκαταστήσει</a:t>
            </a:r>
            <a:r>
              <a:rPr lang="en-US" dirty="0" smtClean="0"/>
              <a:t> </a:t>
            </a:r>
            <a:r>
              <a:rPr lang="en-US" dirty="0" err="1" smtClean="0"/>
              <a:t>την</a:t>
            </a:r>
            <a:r>
              <a:rPr lang="en-US" dirty="0" smtClean="0"/>
              <a:t> </a:t>
            </a:r>
            <a:r>
              <a:rPr lang="en-US" dirty="0" err="1" smtClean="0"/>
              <a:t>τάξη</a:t>
            </a:r>
            <a:r>
              <a:rPr lang="en-US" dirty="0" smtClean="0"/>
              <a:t>  </a:t>
            </a:r>
            <a:r>
              <a:rPr lang="en-US" dirty="0" err="1" smtClean="0"/>
              <a:t>στην</a:t>
            </a:r>
            <a:r>
              <a:rPr lang="en-US" dirty="0" smtClean="0"/>
              <a:t> </a:t>
            </a:r>
            <a:r>
              <a:rPr lang="en-US" dirty="0" err="1" smtClean="0"/>
              <a:t>περιοχή</a:t>
            </a:r>
            <a:r>
              <a:rPr lang="en-US" dirty="0" smtClean="0"/>
              <a:t> </a:t>
            </a:r>
            <a:r>
              <a:rPr lang="en-US" dirty="0" err="1" smtClean="0"/>
              <a:t>του</a:t>
            </a:r>
            <a:r>
              <a:rPr lang="en-US" dirty="0" smtClean="0"/>
              <a:t> </a:t>
            </a:r>
            <a:r>
              <a:rPr lang="en-US" dirty="0" err="1" smtClean="0"/>
              <a:t>Πόντου</a:t>
            </a:r>
            <a:r>
              <a:rPr lang="en-US" dirty="0" smtClean="0"/>
              <a:t> </a:t>
            </a:r>
            <a:r>
              <a:rPr lang="en-US" dirty="0" err="1" smtClean="0"/>
              <a:t>όπου</a:t>
            </a:r>
            <a:r>
              <a:rPr lang="en-US" dirty="0" smtClean="0"/>
              <a:t>, </a:t>
            </a:r>
            <a:r>
              <a:rPr lang="en-US" dirty="0" err="1" smtClean="0"/>
              <a:t>κατά</a:t>
            </a:r>
            <a:r>
              <a:rPr lang="en-US" dirty="0" smtClean="0"/>
              <a:t> </a:t>
            </a:r>
            <a:r>
              <a:rPr lang="en-US" dirty="0" err="1" smtClean="0"/>
              <a:t>την</a:t>
            </a:r>
            <a:r>
              <a:rPr lang="en-US" dirty="0" smtClean="0"/>
              <a:t> </a:t>
            </a:r>
            <a:r>
              <a:rPr lang="en-US" dirty="0" err="1" smtClean="0"/>
              <a:t>αναφορά</a:t>
            </a:r>
            <a:r>
              <a:rPr lang="en-US" dirty="0" smtClean="0"/>
              <a:t> </a:t>
            </a:r>
            <a:r>
              <a:rPr lang="en-US" dirty="0" err="1" smtClean="0"/>
              <a:t>του</a:t>
            </a:r>
            <a:r>
              <a:rPr lang="en-US" dirty="0" smtClean="0"/>
              <a:t> </a:t>
            </a:r>
            <a:r>
              <a:rPr lang="en-US" dirty="0" err="1" smtClean="0"/>
              <a:t>Άγγλου</a:t>
            </a:r>
            <a:r>
              <a:rPr lang="en-US" dirty="0" smtClean="0"/>
              <a:t> </a:t>
            </a:r>
            <a:r>
              <a:rPr lang="en-US" dirty="0" err="1" smtClean="0"/>
              <a:t>φρούραρχου</a:t>
            </a:r>
            <a:r>
              <a:rPr lang="en-US" dirty="0" smtClean="0"/>
              <a:t> </a:t>
            </a:r>
            <a:r>
              <a:rPr lang="en-US" dirty="0" err="1" smtClean="0"/>
              <a:t>στη</a:t>
            </a:r>
            <a:r>
              <a:rPr lang="en-US" dirty="0" smtClean="0"/>
              <a:t> </a:t>
            </a:r>
            <a:r>
              <a:rPr lang="en-US" dirty="0" err="1" smtClean="0"/>
              <a:t>Σαμψούντα</a:t>
            </a:r>
            <a:r>
              <a:rPr lang="en-US" dirty="0" smtClean="0"/>
              <a:t>, </a:t>
            </a:r>
            <a:r>
              <a:rPr lang="en-US" dirty="0" err="1" smtClean="0"/>
              <a:t>τα</a:t>
            </a:r>
            <a:r>
              <a:rPr lang="en-US" dirty="0" smtClean="0"/>
              <a:t> </a:t>
            </a:r>
            <a:r>
              <a:rPr lang="en-US" dirty="0" err="1" smtClean="0"/>
              <a:t>ελληνικά</a:t>
            </a:r>
            <a:r>
              <a:rPr lang="en-US" dirty="0" smtClean="0"/>
              <a:t> </a:t>
            </a:r>
            <a:r>
              <a:rPr lang="en-US" dirty="0" err="1" smtClean="0"/>
              <a:t>χωριά</a:t>
            </a:r>
            <a:r>
              <a:rPr lang="en-US" dirty="0" smtClean="0"/>
              <a:t> </a:t>
            </a:r>
            <a:r>
              <a:rPr lang="en-US" dirty="0" err="1" smtClean="0"/>
              <a:t>δέχονταν</a:t>
            </a:r>
            <a:r>
              <a:rPr lang="en-US" dirty="0" smtClean="0"/>
              <a:t> </a:t>
            </a:r>
            <a:r>
              <a:rPr lang="en-US" dirty="0" err="1" smtClean="0"/>
              <a:t>συνεχώς</a:t>
            </a:r>
            <a:r>
              <a:rPr lang="en-US" dirty="0" smtClean="0"/>
              <a:t> </a:t>
            </a:r>
            <a:r>
              <a:rPr lang="en-US" dirty="0" err="1" smtClean="0"/>
              <a:t>επιθέσεις</a:t>
            </a:r>
            <a:r>
              <a:rPr lang="en-US" dirty="0" smtClean="0"/>
              <a:t> </a:t>
            </a:r>
            <a:r>
              <a:rPr lang="en-US" dirty="0" err="1" smtClean="0"/>
              <a:t>από</a:t>
            </a:r>
            <a:r>
              <a:rPr lang="en-US" dirty="0" smtClean="0"/>
              <a:t> </a:t>
            </a:r>
            <a:r>
              <a:rPr lang="en-US" dirty="0" err="1" smtClean="0"/>
              <a:t>τις</a:t>
            </a:r>
            <a:r>
              <a:rPr lang="en-US" dirty="0" smtClean="0"/>
              <a:t> </a:t>
            </a:r>
            <a:r>
              <a:rPr lang="en-US" dirty="0" err="1" smtClean="0"/>
              <a:t>τουρκικές</a:t>
            </a:r>
            <a:r>
              <a:rPr lang="en-US" dirty="0" smtClean="0"/>
              <a:t> </a:t>
            </a:r>
            <a:r>
              <a:rPr lang="en-US" dirty="0" err="1" smtClean="0"/>
              <a:t>Με</a:t>
            </a:r>
            <a:r>
              <a:rPr lang="en-US" dirty="0" smtClean="0"/>
              <a:t> </a:t>
            </a:r>
            <a:r>
              <a:rPr lang="en-US" dirty="0" err="1" smtClean="0"/>
              <a:t>τη</a:t>
            </a:r>
            <a:r>
              <a:rPr lang="en-US" dirty="0" smtClean="0"/>
              <a:t> </a:t>
            </a:r>
            <a:r>
              <a:rPr lang="en-US" dirty="0" err="1" smtClean="0"/>
              <a:t>βοήθεια</a:t>
            </a:r>
            <a:r>
              <a:rPr lang="en-US" dirty="0" smtClean="0"/>
              <a:t> </a:t>
            </a:r>
            <a:r>
              <a:rPr lang="en-US" dirty="0" err="1" smtClean="0"/>
              <a:t>μελών</a:t>
            </a:r>
            <a:r>
              <a:rPr lang="en-US" dirty="0" smtClean="0"/>
              <a:t> </a:t>
            </a:r>
            <a:r>
              <a:rPr lang="en-US" dirty="0" err="1" smtClean="0"/>
              <a:t>του</a:t>
            </a:r>
            <a:r>
              <a:rPr lang="en-US" dirty="0" smtClean="0"/>
              <a:t> </a:t>
            </a:r>
            <a:r>
              <a:rPr lang="en-US" dirty="0" err="1" smtClean="0"/>
              <a:t>Νεοτουρκικού</a:t>
            </a:r>
            <a:r>
              <a:rPr lang="en-US" dirty="0" smtClean="0"/>
              <a:t> </a:t>
            </a:r>
            <a:r>
              <a:rPr lang="en-US" dirty="0" err="1" smtClean="0"/>
              <a:t>Κομιτάτου</a:t>
            </a:r>
            <a:r>
              <a:rPr lang="en-US" dirty="0" smtClean="0"/>
              <a:t>, ο </a:t>
            </a:r>
            <a:r>
              <a:rPr lang="en-US" dirty="0" err="1" smtClean="0"/>
              <a:t>Κεμάλ</a:t>
            </a:r>
            <a:r>
              <a:rPr lang="en-US" dirty="0" smtClean="0"/>
              <a:t>, </a:t>
            </a:r>
            <a:r>
              <a:rPr lang="en-US" dirty="0" err="1" smtClean="0"/>
              <a:t>συγκροτεί</a:t>
            </a:r>
            <a:r>
              <a:rPr lang="en-US" dirty="0" smtClean="0"/>
              <a:t> </a:t>
            </a:r>
            <a:r>
              <a:rPr lang="en-US" dirty="0" err="1" smtClean="0"/>
              <a:t>μυστική</a:t>
            </a:r>
            <a:r>
              <a:rPr lang="en-US" dirty="0" smtClean="0"/>
              <a:t> </a:t>
            </a:r>
            <a:r>
              <a:rPr lang="en-US" dirty="0" err="1" smtClean="0"/>
              <a:t>οργάνωση</a:t>
            </a:r>
            <a:r>
              <a:rPr lang="en-US" dirty="0" smtClean="0"/>
              <a:t>, </a:t>
            </a:r>
            <a:r>
              <a:rPr lang="en-US" dirty="0" err="1" smtClean="0"/>
              <a:t>τη</a:t>
            </a:r>
            <a:r>
              <a:rPr lang="en-US" dirty="0" smtClean="0"/>
              <a:t> "</a:t>
            </a:r>
            <a:r>
              <a:rPr lang="en-US" i="1" dirty="0" err="1" smtClean="0"/>
              <a:t>Mutafai</a:t>
            </a:r>
            <a:r>
              <a:rPr lang="en-US" i="1" dirty="0" smtClean="0"/>
              <a:t> </a:t>
            </a:r>
            <a:r>
              <a:rPr lang="en-US" i="1" dirty="0" err="1" smtClean="0"/>
              <a:t>Milliye</a:t>
            </a:r>
            <a:r>
              <a:rPr lang="en-US" i="1" dirty="0" smtClean="0"/>
              <a:t>"</a:t>
            </a:r>
            <a:r>
              <a:rPr lang="en-US" dirty="0" smtClean="0"/>
              <a:t>, </a:t>
            </a:r>
            <a:r>
              <a:rPr lang="en-US" dirty="0" err="1" smtClean="0"/>
              <a:t>κηρύσσει</a:t>
            </a:r>
            <a:r>
              <a:rPr lang="en-US" dirty="0" smtClean="0"/>
              <a:t> </a:t>
            </a:r>
            <a:r>
              <a:rPr lang="en-US" dirty="0" err="1" smtClean="0"/>
              <a:t>το</a:t>
            </a:r>
            <a:r>
              <a:rPr lang="en-US" dirty="0" smtClean="0"/>
              <a:t> </a:t>
            </a:r>
            <a:r>
              <a:rPr lang="en-US" dirty="0" err="1" smtClean="0"/>
              <a:t>μίσος</a:t>
            </a:r>
            <a:r>
              <a:rPr lang="en-US" dirty="0" smtClean="0"/>
              <a:t> </a:t>
            </a:r>
            <a:r>
              <a:rPr lang="en-US" dirty="0" err="1" smtClean="0"/>
              <a:t>εναντίον</a:t>
            </a:r>
            <a:r>
              <a:rPr lang="en-US" dirty="0" smtClean="0"/>
              <a:t> </a:t>
            </a:r>
            <a:r>
              <a:rPr lang="en-US" dirty="0" err="1" smtClean="0"/>
              <a:t>των</a:t>
            </a:r>
            <a:r>
              <a:rPr lang="en-US" dirty="0" smtClean="0"/>
              <a:t> </a:t>
            </a:r>
            <a:r>
              <a:rPr lang="en-US" dirty="0" err="1" smtClean="0"/>
              <a:t>Ελλήνων</a:t>
            </a:r>
            <a:r>
              <a:rPr lang="en-US" dirty="0" smtClean="0"/>
              <a:t> </a:t>
            </a:r>
            <a:r>
              <a:rPr lang="en-US" dirty="0" err="1" smtClean="0"/>
              <a:t>και</a:t>
            </a:r>
            <a:r>
              <a:rPr lang="en-US" dirty="0" smtClean="0"/>
              <a:t> </a:t>
            </a:r>
            <a:r>
              <a:rPr lang="en-US" dirty="0" err="1" smtClean="0"/>
              <a:t>σχεδιάζει</a:t>
            </a:r>
            <a:r>
              <a:rPr lang="en-US" dirty="0" smtClean="0"/>
              <a:t> </a:t>
            </a:r>
            <a:r>
              <a:rPr lang="en-US" dirty="0" err="1" smtClean="0"/>
              <a:t>την</a:t>
            </a:r>
            <a:r>
              <a:rPr lang="en-US" dirty="0" smtClean="0"/>
              <a:t> </a:t>
            </a:r>
            <a:r>
              <a:rPr lang="en-US" dirty="0" err="1" smtClean="0"/>
              <a:t>ολοκλήρωση</a:t>
            </a:r>
            <a:r>
              <a:rPr lang="en-US" dirty="0" smtClean="0"/>
              <a:t> </a:t>
            </a:r>
            <a:r>
              <a:rPr lang="en-US" dirty="0" err="1" smtClean="0"/>
              <a:t>της</a:t>
            </a:r>
            <a:r>
              <a:rPr lang="en-US" dirty="0" smtClean="0"/>
              <a:t> </a:t>
            </a:r>
            <a:r>
              <a:rPr lang="en-US" dirty="0" err="1" smtClean="0"/>
              <a:t>εξόντωσης</a:t>
            </a:r>
            <a:r>
              <a:rPr lang="en-US" dirty="0" smtClean="0"/>
              <a:t> </a:t>
            </a:r>
            <a:r>
              <a:rPr lang="en-US" dirty="0" err="1" smtClean="0"/>
              <a:t>του</a:t>
            </a:r>
            <a:r>
              <a:rPr lang="en-US" dirty="0" smtClean="0"/>
              <a:t> </a:t>
            </a:r>
            <a:r>
              <a:rPr lang="en-US" dirty="0" err="1" smtClean="0"/>
              <a:t>ποντιακού</a:t>
            </a:r>
            <a:r>
              <a:rPr lang="en-US" dirty="0" smtClean="0"/>
              <a:t> </a:t>
            </a:r>
            <a:r>
              <a:rPr lang="en-US" dirty="0" err="1" smtClean="0"/>
              <a:t>ελληνισμού</a:t>
            </a:r>
            <a:r>
              <a:rPr lang="en-US" dirty="0" smtClean="0"/>
              <a:t>.</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29 ΜΑΙΟΥ </a:t>
            </a:r>
            <a:endParaRPr lang="el-GR" dirty="0"/>
          </a:p>
        </p:txBody>
      </p:sp>
      <p:sp>
        <p:nvSpPr>
          <p:cNvPr id="3" name="2 - Θέση περιεχομένου"/>
          <p:cNvSpPr>
            <a:spLocks noGrp="1"/>
          </p:cNvSpPr>
          <p:nvPr>
            <p:ph sz="quarter" idx="1"/>
          </p:nvPr>
        </p:nvSpPr>
        <p:spPr/>
        <p:txBody>
          <a:bodyPr>
            <a:normAutofit/>
          </a:bodyPr>
          <a:lstStyle/>
          <a:p>
            <a:r>
              <a:rPr lang="el-GR" dirty="0" smtClean="0"/>
              <a:t>Στις 29 </a:t>
            </a:r>
            <a:r>
              <a:rPr lang="el-GR" dirty="0" err="1" smtClean="0"/>
              <a:t>Μαϊου</a:t>
            </a:r>
            <a:r>
              <a:rPr lang="el-GR" dirty="0" smtClean="0"/>
              <a:t>, ο Κεμάλ ανέθεσε στον περιβόητο </a:t>
            </a:r>
            <a:r>
              <a:rPr lang="el-GR" dirty="0" err="1" smtClean="0"/>
              <a:t>τσέτη</a:t>
            </a:r>
            <a:r>
              <a:rPr lang="el-GR" dirty="0" smtClean="0"/>
              <a:t>, </a:t>
            </a:r>
            <a:r>
              <a:rPr lang="el-GR" dirty="0" err="1" smtClean="0"/>
              <a:t>Τοπάλ</a:t>
            </a:r>
            <a:r>
              <a:rPr lang="el-GR" dirty="0" smtClean="0"/>
              <a:t> Οσμάν, την επιχείρηση για τη διενέργεια μαζικών επιχειρήσεων εξόντωσης κατά του τοπικού πληθυσμού. Σε αυτό το πλαίσιο, πραγματοποιήθηκαν οι σφαγές και οι εκτοπίσεις των Ελλήνων στη </a:t>
            </a:r>
            <a:r>
              <a:rPr lang="el-GR" dirty="0" smtClean="0"/>
              <a:t>Σαμψούντα και </a:t>
            </a:r>
            <a:r>
              <a:rPr lang="el-GR" dirty="0" smtClean="0"/>
              <a:t>σε 394 χωριά της περιοχής, κατοικημένα από ελληνικούς πληθυσμούς. </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ΕΞΟΝΤΩΣΗ ΕΛΛΗΝΩΝ ΜΠΑΦΡΑΣ</a:t>
            </a:r>
            <a:endParaRPr lang="el-GR" dirty="0"/>
          </a:p>
        </p:txBody>
      </p:sp>
      <p:sp>
        <p:nvSpPr>
          <p:cNvPr id="3" name="2 - Θέση περιεχομένου"/>
          <p:cNvSpPr>
            <a:spLocks noGrp="1"/>
          </p:cNvSpPr>
          <p:nvPr>
            <p:ph sz="quarter" idx="1"/>
          </p:nvPr>
        </p:nvSpPr>
        <p:spPr/>
        <p:txBody>
          <a:bodyPr>
            <a:normAutofit/>
          </a:bodyPr>
          <a:lstStyle/>
          <a:p>
            <a:r>
              <a:rPr lang="el-GR" dirty="0" smtClean="0"/>
              <a:t>Μεταξύ </a:t>
            </a:r>
            <a:r>
              <a:rPr lang="el-GR" dirty="0" smtClean="0"/>
              <a:t>Φεβρουαρίου και Αυγούστου 1920 πραγματοποιήθηκε η πυρπόληση της </a:t>
            </a:r>
            <a:r>
              <a:rPr lang="el-GR" dirty="0" err="1" smtClean="0"/>
              <a:t>Μπάφρας</a:t>
            </a:r>
            <a:r>
              <a:rPr lang="el-GR" dirty="0" smtClean="0"/>
              <a:t> και η μαζική εξόντωση των 6.000 Ελλήνων που είχαν σπεύσει να βρουν προστασία στις εκκλησίες της περιοχής. Συνολικά από τους 25.000 Έλληνες που ζούσαν στις περιοχές της </a:t>
            </a:r>
            <a:r>
              <a:rPr lang="el-GR" dirty="0" err="1" smtClean="0"/>
              <a:t>Μπάφρας</a:t>
            </a:r>
            <a:r>
              <a:rPr lang="el-GR" dirty="0" smtClean="0"/>
              <a:t> και του </a:t>
            </a:r>
            <a:r>
              <a:rPr lang="el-GR" dirty="0" err="1" smtClean="0"/>
              <a:t>Ααζάμ</a:t>
            </a:r>
            <a:r>
              <a:rPr lang="el-GR" dirty="0" smtClean="0"/>
              <a:t>, το 90% δολοφονήθηκε, ενώ από τους υπόλοιπους, οι περισσότεροι εκτοπίστηκαν στο εσωτερικό της </a:t>
            </a:r>
            <a:r>
              <a:rPr lang="el-GR" dirty="0" err="1" smtClean="0"/>
              <a:t>Μικράς</a:t>
            </a:r>
            <a:r>
              <a:rPr lang="el-GR" dirty="0" smtClean="0"/>
              <a:t> Ασίας.</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ΔΙΑΚΣΤΗΡΙΑ ΑΜΑΣΕΙΑΣ</a:t>
            </a:r>
            <a:endParaRPr lang="el-GR" dirty="0"/>
          </a:p>
        </p:txBody>
      </p:sp>
      <p:sp>
        <p:nvSpPr>
          <p:cNvPr id="3" name="2 - Θέση περιεχομένου"/>
          <p:cNvSpPr>
            <a:spLocks noGrp="1"/>
          </p:cNvSpPr>
          <p:nvPr>
            <p:ph sz="quarter" idx="1"/>
          </p:nvPr>
        </p:nvSpPr>
        <p:spPr/>
        <p:txBody>
          <a:bodyPr>
            <a:normAutofit/>
          </a:bodyPr>
          <a:lstStyle/>
          <a:p>
            <a:r>
              <a:rPr lang="el-GR" dirty="0" smtClean="0"/>
              <a:t>Οι προύχοντες και οι προσωπικότητες του πνεύματος, συνελήφθησαν και καταδικάστηκαν σε θάνατο από τα λεγόμενα "Δικαστήρια της Ανεξαρτησίας" στην </a:t>
            </a:r>
            <a:r>
              <a:rPr lang="el-GR" dirty="0" smtClean="0"/>
              <a:t>ΑΜΆΣΕΙΑ , </a:t>
            </a:r>
            <a:r>
              <a:rPr lang="el-GR" dirty="0" smtClean="0"/>
              <a:t>κατά τον Σεπτέμβριο του 1921. Παράλληλα, σημειώνονταν και εξαναγκαστικές αποσπάσεις νεαρών κοριτσιών και αγοριών από τις οικογένειές του, τα οποία δίνονταν για τα χαρέμια των εύπορων Τούρκων. Εκτιμάται ότι στοίχισε τη ζωή περίπου 213.000-368.000 </a:t>
            </a:r>
            <a:r>
              <a:rPr lang="el-GR" dirty="0" smtClean="0">
                <a:hlinkClick r:id="rId2" tooltip="Έλληνες"/>
              </a:rPr>
              <a:t>Ελλήνων</a:t>
            </a:r>
            <a:r>
              <a:rPr lang="el-GR" dirty="0" smtClean="0"/>
              <a:t>. </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ΦΥΓΗ ΣΤΗ ΡΩΣΙΑ</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Οι επιζώντες κατέφυγαν στα βόρεια παράλια του Εύξεινου Πόντου (</a:t>
            </a:r>
            <a:r>
              <a:rPr lang="el-GR" dirty="0" smtClean="0">
                <a:hlinkClick r:id="rId2" tooltip="Ένωση Σοβιετικών Σοσιαλιστικών Δημοκρατιών"/>
              </a:rPr>
              <a:t>ΕΣΣΔ</a:t>
            </a:r>
            <a:r>
              <a:rPr lang="el-GR" dirty="0" smtClean="0"/>
              <a:t>), ενώ άλλοι μετακινήθηκαν μετά τη </a:t>
            </a:r>
            <a:r>
              <a:rPr lang="el-GR" dirty="0" smtClean="0">
                <a:hlinkClick r:id="rId3" tooltip="Μικρασιατική Καταστροφή"/>
              </a:rPr>
              <a:t>Μικρασιατική Καταστροφή</a:t>
            </a:r>
            <a:r>
              <a:rPr lang="el-GR" dirty="0" smtClean="0"/>
              <a:t> του </a:t>
            </a:r>
            <a:r>
              <a:rPr lang="el-GR" dirty="0" smtClean="0">
                <a:hlinkClick r:id="rId4" tooltip="1922"/>
              </a:rPr>
              <a:t>1922</a:t>
            </a:r>
            <a:r>
              <a:rPr lang="el-GR" dirty="0" smtClean="0"/>
              <a:t>, στην </a:t>
            </a:r>
            <a:r>
              <a:rPr lang="el-GR" dirty="0" smtClean="0">
                <a:hlinkClick r:id="rId5" tooltip="Ελλάδα"/>
              </a:rPr>
              <a:t>Ελλάδα</a:t>
            </a:r>
            <a:r>
              <a:rPr lang="el-GR" dirty="0" smtClean="0"/>
              <a:t>. Τα γεγονότα της εξόντωσης των Ποντίων αναγνωρίζονται επισήμως ως </a:t>
            </a:r>
            <a:r>
              <a:rPr lang="el-GR" dirty="0" smtClean="0">
                <a:hlinkClick r:id="rId6" tooltip="Γενοκτονία"/>
              </a:rPr>
              <a:t>γενοκτονία</a:t>
            </a:r>
            <a:r>
              <a:rPr lang="el-GR" dirty="0" smtClean="0"/>
              <a:t> από το Ελληνικό Κράτος, την Κύπρο, τη </a:t>
            </a:r>
            <a:r>
              <a:rPr lang="el-GR" dirty="0" smtClean="0">
                <a:hlinkClick r:id="rId7" tooltip="Σουηδία"/>
              </a:rPr>
              <a:t>Σουηδία</a:t>
            </a:r>
            <a:r>
              <a:rPr lang="el-GR" dirty="0" smtClean="0"/>
              <a:t> και την τοπική κυβέρνηση της </a:t>
            </a:r>
            <a:r>
              <a:rPr lang="el-GR" dirty="0" err="1" smtClean="0"/>
              <a:t>Nότιας</a:t>
            </a:r>
            <a:r>
              <a:rPr lang="el-GR" dirty="0" smtClean="0"/>
              <a:t> </a:t>
            </a:r>
            <a:r>
              <a:rPr lang="el-GR" dirty="0" smtClean="0">
                <a:hlinkClick r:id="rId8" tooltip="Αυστραλία"/>
              </a:rPr>
              <a:t>Αυστραλίας</a:t>
            </a:r>
            <a:r>
              <a:rPr lang="el-GR" dirty="0" smtClean="0"/>
              <a:t> , της </a:t>
            </a:r>
            <a:r>
              <a:rPr lang="el-GR" dirty="0" smtClean="0">
                <a:hlinkClick r:id="rId9" tooltip="Νέα Νότια Ουαλία"/>
              </a:rPr>
              <a:t>Νέας Νότιας Ουαλίας</a:t>
            </a:r>
            <a:r>
              <a:rPr lang="el-GR" dirty="0" smtClean="0"/>
              <a:t>, σε οχτώ πολιτείες των </a:t>
            </a:r>
            <a:r>
              <a:rPr lang="el-GR" dirty="0" err="1" smtClean="0">
                <a:hlinkClick r:id="rId10" tooltip="Η.Π.Α."/>
              </a:rPr>
              <a:t>Η.Π.Α.</a:t>
            </a:r>
            <a:r>
              <a:rPr lang="el-GR" dirty="0" err="1" smtClean="0"/>
              <a:t>,την</a:t>
            </a:r>
            <a:r>
              <a:rPr lang="el-GR" dirty="0" smtClean="0"/>
              <a:t> Αρμενία αλλά και από διεθνείς οργανισμούς, όπως η Διεθνής Ένωση Μελετητών Γενοκτονιών (IAGS, </a:t>
            </a:r>
            <a:r>
              <a:rPr lang="el-GR" dirty="0" err="1" smtClean="0"/>
              <a:t>International</a:t>
            </a:r>
            <a:r>
              <a:rPr lang="el-GR" dirty="0" smtClean="0"/>
              <a:t> </a:t>
            </a:r>
            <a:r>
              <a:rPr lang="el-GR" dirty="0" err="1" smtClean="0"/>
              <a:t>Association</a:t>
            </a:r>
            <a:r>
              <a:rPr lang="el-GR" dirty="0" smtClean="0"/>
              <a:t> </a:t>
            </a:r>
            <a:r>
              <a:rPr lang="el-GR" dirty="0" err="1" smtClean="0"/>
              <a:t>of</a:t>
            </a:r>
            <a:r>
              <a:rPr lang="el-GR" dirty="0" smtClean="0"/>
              <a:t> </a:t>
            </a:r>
            <a:r>
              <a:rPr lang="el-GR" dirty="0" err="1" smtClean="0"/>
              <a:t>Genocide</a:t>
            </a:r>
            <a:r>
              <a:rPr lang="el-GR" dirty="0" smtClean="0"/>
              <a:t> </a:t>
            </a:r>
            <a:r>
              <a:rPr lang="el-GR" dirty="0" err="1" smtClean="0"/>
              <a:t>Scholars</a:t>
            </a:r>
            <a:r>
              <a:rPr lang="el-GR" dirty="0" smtClean="0"/>
              <a:t>).</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ΓΕΝΟΚΤΟΝΙΑ?</a:t>
            </a:r>
            <a:endParaRPr lang="el-GR" dirty="0"/>
          </a:p>
        </p:txBody>
      </p:sp>
      <p:sp>
        <p:nvSpPr>
          <p:cNvPr id="3" name="2 - Θέση περιεχομένου"/>
          <p:cNvSpPr>
            <a:spLocks noGrp="1"/>
          </p:cNvSpPr>
          <p:nvPr>
            <p:ph sz="quarter" idx="1"/>
          </p:nvPr>
        </p:nvSpPr>
        <p:spPr/>
        <p:txBody>
          <a:bodyPr>
            <a:normAutofit/>
          </a:bodyPr>
          <a:lstStyle/>
          <a:p>
            <a:r>
              <a:rPr lang="el-GR" dirty="0" smtClean="0"/>
              <a:t>Η κυρίαρχη εκδοχή της νεοελληνικής ιστοριογραφίας «αριστερή» αλλά και «δεξιά» σε θαυμαστή συμφωνία καταλήγει συχνά πως  δεν υπάρχει γενοκτονία και οργανωμένο σχέδιο κατά των χριστιανικών κοινοτήτων από τους Νεότουρκους, διαπίστωση που προϋποθέτει όμως την παραδοχή ότι οι Νεότουρκοι  υπήρξαν μια θετική δύναμη, πως η πολιτική τους  υπήρξε «νόμιμη αντίδραση». </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ΑΝΤΙΣΤΟΙΧΙΑ ΜΕ ΝΟΜΙΚΟ ΟΡΙΣΜΟ?</a:t>
            </a:r>
            <a:endParaRPr lang="el-GR" dirty="0"/>
          </a:p>
        </p:txBody>
      </p:sp>
      <p:sp>
        <p:nvSpPr>
          <p:cNvPr id="3" name="2 - Θέση περιεχομένου"/>
          <p:cNvSpPr>
            <a:spLocks noGrp="1"/>
          </p:cNvSpPr>
          <p:nvPr>
            <p:ph sz="quarter" idx="1"/>
          </p:nvPr>
        </p:nvSpPr>
        <p:spPr/>
        <p:txBody>
          <a:bodyPr>
            <a:normAutofit/>
          </a:bodyPr>
          <a:lstStyle/>
          <a:p>
            <a:r>
              <a:rPr lang="el-GR" dirty="0" smtClean="0"/>
              <a:t>Αποδελτιώνοντας την επιχειρηματολογία των ακαδημαϊκών αναφορικά με το περιεχόμενο της έννοιας και τη σχέση της με τις μαζικές εκκαθαρίσεις των Ποντίων, εκκαθαρίσεις που πραγματοποίησαν οι Νεότουρκοι και οι </a:t>
            </a:r>
            <a:r>
              <a:rPr lang="el-GR" dirty="0" err="1" smtClean="0"/>
              <a:t>κεμαλικοί</a:t>
            </a:r>
            <a:r>
              <a:rPr lang="el-GR" dirty="0" smtClean="0"/>
              <a:t>, θα συναντήσουμε έρευνες στις οποίες o όρος παρουσιάζεται με τρόπο τέτοιο, ώστε να μην αντιστοιχεί στον πραγματικό νομικό ορισμό. </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ΚΡΙΤΗΡΙΑ</a:t>
            </a:r>
            <a:endParaRPr lang="el-GR" dirty="0"/>
          </a:p>
        </p:txBody>
      </p:sp>
      <p:sp>
        <p:nvSpPr>
          <p:cNvPr id="3" name="2 - Θέση περιεχομένου"/>
          <p:cNvSpPr>
            <a:spLocks noGrp="1"/>
          </p:cNvSpPr>
          <p:nvPr>
            <p:ph sz="quarter" idx="1"/>
          </p:nvPr>
        </p:nvSpPr>
        <p:spPr/>
        <p:txBody>
          <a:bodyPr>
            <a:normAutofit/>
          </a:bodyPr>
          <a:lstStyle/>
          <a:p>
            <a:r>
              <a:rPr lang="el-GR" dirty="0" smtClean="0"/>
              <a:t>Το πρώτο κριτήριο για την αναγνώριση των διωγμών ως γενοκτονίας είναι το σύνολο των θυμάτων. Οι αριθμοί των πληθυσμών που κατοικούσαν στην Οθωμανική Αυτοκρατορία και των θυμάτων που τελικά είχαν από την πολιτική της Γενοκτονίας, θα πρέπει να προκύπτουν από τα πραγματικά δεδομένα, που δεν μπορούν να αμφισβητηθούν. Τα μόνα πληθυσμιακά στοιχεία που γνωρίζουμε και δεν αμφισβητούνται  είναι αυτά που προκύπτουν από τις απογραφές του πληθυσμού.  </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ΚΡΙΤΗΡΙΑ</a:t>
            </a:r>
            <a:endParaRPr lang="el-GR" dirty="0"/>
          </a:p>
        </p:txBody>
      </p:sp>
      <p:sp>
        <p:nvSpPr>
          <p:cNvPr id="3" name="2 - Θέση περιεχομένου"/>
          <p:cNvSpPr>
            <a:spLocks noGrp="1"/>
          </p:cNvSpPr>
          <p:nvPr>
            <p:ph sz="quarter" idx="1"/>
          </p:nvPr>
        </p:nvSpPr>
        <p:spPr/>
        <p:txBody>
          <a:bodyPr>
            <a:normAutofit/>
          </a:bodyPr>
          <a:lstStyle/>
          <a:p>
            <a:r>
              <a:rPr lang="el-GR" dirty="0" smtClean="0"/>
              <a:t>Τα θύματα των διωγμών και της Γενοκτονίας  που συνέβη την επόμενη περίοδο (1914-1923) μπορούν να υπολογιστούν κατά προσέγγιση και όχι με ακρίβεια κατά τόπους. Η «Μαύρη Βίβλος Διωγμών και Μαρτυριών του εν Τουρκία Ελληνισμού» του Οικουμενικού Πατριαρχείου που εκδόθηκε το 1919, δίνει μια κατ’ εκτίμηση εικόνα των </a:t>
            </a:r>
            <a:r>
              <a:rPr lang="el-GR" dirty="0" err="1" smtClean="0"/>
              <a:t>διωχθέντων</a:t>
            </a:r>
            <a:r>
              <a:rPr lang="el-GR" dirty="0" smtClean="0"/>
              <a:t> και των θυμάτων.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chemeClr val="tx1"/>
                </a:solidFill>
              </a:rPr>
              <a:t>ΓΕΝΟΚΤΟΝΙΑ ή όχι;</a:t>
            </a:r>
            <a:endParaRPr lang="el-GR" dirty="0">
              <a:solidFill>
                <a:schemeClr val="tx1"/>
              </a:solidFill>
            </a:endParaRPr>
          </a:p>
        </p:txBody>
      </p:sp>
      <p:sp>
        <p:nvSpPr>
          <p:cNvPr id="3" name="2 - Θέση περιεχομένου"/>
          <p:cNvSpPr>
            <a:spLocks noGrp="1"/>
          </p:cNvSpPr>
          <p:nvPr>
            <p:ph sz="quarter" idx="1"/>
          </p:nvPr>
        </p:nvSpPr>
        <p:spPr/>
        <p:txBody>
          <a:bodyPr>
            <a:normAutofit/>
          </a:bodyPr>
          <a:lstStyle/>
          <a:p>
            <a:r>
              <a:rPr lang="el-GR" b="1" dirty="0" smtClean="0"/>
              <a:t>Σε ότι αφορά στη μνήμη της γενοκτονίας των Ελλήνων του Πόντου  </a:t>
            </a:r>
            <a:r>
              <a:rPr lang="el-GR" b="1" dirty="0" smtClean="0"/>
              <a:t>στη </a:t>
            </a:r>
            <a:r>
              <a:rPr lang="el-GR" b="1" dirty="0" smtClean="0"/>
              <a:t>θεώρηση του ζητήματος από τη σκοπιά της ελληνικής ιστοριογραφίας καίριο είναι το ερώτημα εάν τα γεγονότα εκείνης της περιόδου μπορούν να χαρακτηριστούν «γενοκτονία» ή είναι απλώς συνήθη εγκλήματα πολέμου, με ίσως μεγαλύτερη </a:t>
            </a:r>
            <a:r>
              <a:rPr lang="el-GR" b="1" dirty="0" smtClean="0"/>
              <a:t>ένταση. </a:t>
            </a:r>
            <a:endParaRPr lang="el-GR"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ΚΡΙΤΗΡΙΑ</a:t>
            </a:r>
            <a:endParaRPr lang="el-GR" dirty="0"/>
          </a:p>
        </p:txBody>
      </p:sp>
      <p:sp>
        <p:nvSpPr>
          <p:cNvPr id="3" name="2 - Θέση περιεχομένου"/>
          <p:cNvSpPr>
            <a:spLocks noGrp="1"/>
          </p:cNvSpPr>
          <p:nvPr>
            <p:ph sz="quarter" idx="1"/>
          </p:nvPr>
        </p:nvSpPr>
        <p:spPr/>
        <p:txBody>
          <a:bodyPr/>
          <a:lstStyle/>
          <a:p>
            <a:r>
              <a:rPr lang="el-GR" dirty="0" smtClean="0"/>
              <a:t>Με βάση την επίσημη Απογραφή που έγινε στην Ελλάδα το 1928 καταγράφηκαν περίπου 1.25 εκατομμύρια πρόσφυγες. Το πρόβλημα των αριθμών πρέπει να αντιμετωπιστεί με την επίκληση των πραγματικών αριθμών που μας δίδει η σύγκριση των 2.2 </a:t>
            </a:r>
            <a:r>
              <a:rPr lang="el-GR" dirty="0" err="1" smtClean="0"/>
              <a:t>εκατομ</a:t>
            </a:r>
            <a:r>
              <a:rPr lang="el-GR" dirty="0" smtClean="0"/>
              <a:t>. προ των γεγονότων και 1.25 </a:t>
            </a:r>
            <a:r>
              <a:rPr lang="el-GR" dirty="0" err="1" smtClean="0"/>
              <a:t>εκατομ</a:t>
            </a:r>
            <a:r>
              <a:rPr lang="el-GR" dirty="0" smtClean="0"/>
              <a:t>. μετά το τέλος της Γενοκτονίας.</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ΧΑΡΑΚΤΗΡΑς</a:t>
            </a:r>
            <a:r>
              <a:rPr lang="el-GR" dirty="0" smtClean="0"/>
              <a:t> ΓΕΝΟΚΤΟΝΙΑΣ</a:t>
            </a:r>
            <a:endParaRPr lang="el-GR" dirty="0"/>
          </a:p>
        </p:txBody>
      </p:sp>
      <p:sp>
        <p:nvSpPr>
          <p:cNvPr id="3" name="2 - Θέση περιεχομένου"/>
          <p:cNvSpPr>
            <a:spLocks noGrp="1"/>
          </p:cNvSpPr>
          <p:nvPr>
            <p:ph sz="quarter" idx="1"/>
          </p:nvPr>
        </p:nvSpPr>
        <p:spPr/>
        <p:txBody>
          <a:bodyPr>
            <a:normAutofit/>
          </a:bodyPr>
          <a:lstStyle/>
          <a:p>
            <a:r>
              <a:rPr lang="el-GR" dirty="0" smtClean="0"/>
              <a:t>Κατά τον </a:t>
            </a:r>
            <a:r>
              <a:rPr lang="el-GR" dirty="0" err="1" smtClean="0"/>
              <a:t>Sartiaux</a:t>
            </a:r>
            <a:r>
              <a:rPr lang="el-GR" dirty="0" smtClean="0"/>
              <a:t> « η γενοκτονία αλλά </a:t>
            </a:r>
            <a:r>
              <a:rPr lang="el-GR" dirty="0" err="1" smtClean="0"/>
              <a:t>τούρκα</a:t>
            </a:r>
            <a:r>
              <a:rPr lang="el-GR" dirty="0" smtClean="0"/>
              <a:t> είναι βουβή πονηρή, ανατολίτικη, δεν έχει θεωρητικά </a:t>
            </a:r>
            <a:r>
              <a:rPr lang="el-GR" dirty="0" err="1" smtClean="0"/>
              <a:t>background</a:t>
            </a:r>
            <a:r>
              <a:rPr lang="el-GR" dirty="0" smtClean="0"/>
              <a:t>, </a:t>
            </a:r>
            <a:r>
              <a:rPr lang="el-GR" i="1" dirty="0" smtClean="0"/>
              <a:t>αλλά μάλλον πρακτικά, </a:t>
            </a:r>
            <a:r>
              <a:rPr lang="el-GR" i="1" dirty="0" err="1" smtClean="0"/>
              <a:t>πλιατσικολογικά</a:t>
            </a:r>
            <a:r>
              <a:rPr lang="el-GR" i="1" dirty="0" smtClean="0"/>
              <a:t>. Οι καλούμενες εκτοπίσεις, εξορίες ολόκληρων χωριών οι εξοντωτικές εκείνες οδοιπορίες μέσα στο χιόνι των γυναικόπαιδων και των γερόντων-οι άνδρες βρίσκονται ήδη μέσα στα τάγματα εργασίας ή στον </a:t>
            </a:r>
            <a:r>
              <a:rPr lang="el-GR" i="1" dirty="0" smtClean="0"/>
              <a:t>στρατό-</a:t>
            </a:r>
            <a:endParaRPr lang="el-GR" dirty="0" smtClean="0"/>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i="1" dirty="0" smtClean="0"/>
              <a:t>δεν οδηγούν φυσικά σε κανένα </a:t>
            </a:r>
            <a:r>
              <a:rPr lang="el-GR" i="1" dirty="0" err="1" smtClean="0"/>
              <a:t>Ausschwitz</a:t>
            </a:r>
            <a:r>
              <a:rPr lang="el-GR" i="1" dirty="0" smtClean="0"/>
              <a:t>, με τους διαβολικά οργανωμένους μηχανισμούς της φυσικής εξόντωσης του ανθρώπου-όχι! Ήταν όμως ένα </a:t>
            </a:r>
            <a:r>
              <a:rPr lang="el-GR" i="1" dirty="0" err="1" smtClean="0"/>
              <a:t>Ausschwitz</a:t>
            </a:r>
            <a:r>
              <a:rPr lang="el-GR" i="1" dirty="0" smtClean="0"/>
              <a:t> εν ροή, οι άνθρωποι πέθαιναν </a:t>
            </a:r>
            <a:r>
              <a:rPr lang="el-GR" i="1" dirty="0" err="1" smtClean="0"/>
              <a:t>καθ΄οδόν</a:t>
            </a:r>
            <a:r>
              <a:rPr lang="el-GR" i="1" dirty="0" smtClean="0"/>
              <a:t>, δεν περπατούσαν για να φτάσουν κάπου, όχι, περπατούσαν για να πεθάνουν από τις κακουχίες, την παγωνιά, την πείνα, τον εξευτελισμό του ανθρώπινου»</a:t>
            </a:r>
            <a:r>
              <a:rPr lang="el-GR" dirty="0" smtClean="0"/>
              <a:t>.</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ΑΝΑΓΝΩΡΙΣΕΙΣ</a:t>
            </a:r>
            <a:endParaRPr lang="el-GR" dirty="0"/>
          </a:p>
        </p:txBody>
      </p:sp>
      <p:sp>
        <p:nvSpPr>
          <p:cNvPr id="3" name="2 - Θέση περιεχομένου"/>
          <p:cNvSpPr>
            <a:spLocks noGrp="1"/>
          </p:cNvSpPr>
          <p:nvPr>
            <p:ph sz="quarter" idx="1"/>
          </p:nvPr>
        </p:nvSpPr>
        <p:spPr/>
        <p:txBody>
          <a:bodyPr>
            <a:normAutofit fontScale="92500"/>
          </a:bodyPr>
          <a:lstStyle/>
          <a:p>
            <a:r>
              <a:rPr lang="el-GR" dirty="0" smtClean="0"/>
              <a:t>Τα γεγονότα της εξόντωσης των Ποντίων αναγνωρίζονται επισήμως ως </a:t>
            </a:r>
            <a:r>
              <a:rPr lang="el-GR" dirty="0" smtClean="0">
                <a:hlinkClick r:id="rId2" tooltip="Γενοκτονία"/>
              </a:rPr>
              <a:t>γενοκτονία</a:t>
            </a:r>
            <a:r>
              <a:rPr lang="el-GR" dirty="0" smtClean="0"/>
              <a:t> από το Ελληνικό Κράτος,  αφού στις 24 Φεβρουαρίου 1994 ψηφίστηκε από τη Βουλή των Ελλήνων η ανακήρυξη της 19ης Μαΐου ως «Ημέρα Μνήμης για τη Γενοκτονία των Ελλήνων στο Μικρασιατικό Πόντο». Αναγνωρίζονται ακόμα από  την Κύπρο, τη </a:t>
            </a:r>
            <a:r>
              <a:rPr lang="el-GR" dirty="0" smtClean="0">
                <a:hlinkClick r:id="rId3" tooltip="Σουηδία"/>
              </a:rPr>
              <a:t>Σουηδία</a:t>
            </a:r>
            <a:r>
              <a:rPr lang="el-GR" dirty="0" smtClean="0"/>
              <a:t> και την τοπική κυβέρνηση της </a:t>
            </a:r>
            <a:r>
              <a:rPr lang="el-GR" dirty="0" err="1" smtClean="0"/>
              <a:t>Nότιας</a:t>
            </a:r>
            <a:r>
              <a:rPr lang="el-GR" dirty="0" smtClean="0"/>
              <a:t> </a:t>
            </a:r>
            <a:r>
              <a:rPr lang="el-GR" dirty="0" smtClean="0">
                <a:hlinkClick r:id="rId4" tooltip="Αυστραλία"/>
              </a:rPr>
              <a:t>Αυστραλίας</a:t>
            </a:r>
            <a:r>
              <a:rPr lang="el-GR" dirty="0" smtClean="0"/>
              <a:t> , της </a:t>
            </a:r>
            <a:r>
              <a:rPr lang="el-GR" dirty="0" smtClean="0">
                <a:hlinkClick r:id="rId5" tooltip="Νέα Νότια Ουαλία"/>
              </a:rPr>
              <a:t>Νέας Νότιας Ουαλίας</a:t>
            </a:r>
            <a:r>
              <a:rPr lang="el-GR" dirty="0" smtClean="0"/>
              <a:t>, από  οχτώ πολιτείες των </a:t>
            </a:r>
            <a:r>
              <a:rPr lang="el-GR" dirty="0" smtClean="0">
                <a:hlinkClick r:id="rId6" tooltip="Η.Π.Α."/>
              </a:rPr>
              <a:t>Η.Π.Α.</a:t>
            </a:r>
            <a:r>
              <a:rPr lang="el-GR" dirty="0" smtClean="0"/>
              <a:t>,  από την Αρμενία αλλά και από διεθνείς οργανισμούς, όπως η Διεθνής Ένωση Μελετητών Γενοκτονιών (IAGS, </a:t>
            </a:r>
            <a:r>
              <a:rPr lang="el-GR" dirty="0" err="1" smtClean="0"/>
              <a:t>International</a:t>
            </a:r>
            <a:r>
              <a:rPr lang="el-GR" dirty="0" smtClean="0"/>
              <a:t> </a:t>
            </a:r>
            <a:r>
              <a:rPr lang="el-GR" dirty="0" err="1" smtClean="0"/>
              <a:t>Association</a:t>
            </a:r>
            <a:r>
              <a:rPr lang="el-GR" dirty="0" smtClean="0"/>
              <a:t> </a:t>
            </a:r>
            <a:r>
              <a:rPr lang="el-GR" dirty="0" err="1" smtClean="0"/>
              <a:t>of</a:t>
            </a:r>
            <a:r>
              <a:rPr lang="el-GR" dirty="0" smtClean="0"/>
              <a:t> </a:t>
            </a:r>
            <a:r>
              <a:rPr lang="el-GR" dirty="0" err="1" smtClean="0"/>
              <a:t>Genocide</a:t>
            </a:r>
            <a:r>
              <a:rPr lang="el-GR" dirty="0" smtClean="0"/>
              <a:t> </a:t>
            </a:r>
            <a:r>
              <a:rPr lang="el-GR" dirty="0" err="1" smtClean="0"/>
              <a:t>Scholars</a:t>
            </a:r>
            <a:r>
              <a:rPr lang="el-GR" dirty="0" smtClean="0"/>
              <a:t>). </a:t>
            </a:r>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ΓΙΑ ΜΑΣ</a:t>
            </a:r>
            <a:endParaRPr lang="el-GR" dirty="0"/>
          </a:p>
        </p:txBody>
      </p:sp>
      <p:sp>
        <p:nvSpPr>
          <p:cNvPr id="3" name="2 - Θέση περιεχομένου"/>
          <p:cNvSpPr>
            <a:spLocks noGrp="1"/>
          </p:cNvSpPr>
          <p:nvPr>
            <p:ph sz="quarter" idx="1"/>
          </p:nvPr>
        </p:nvSpPr>
        <p:spPr/>
        <p:txBody>
          <a:bodyPr>
            <a:normAutofit/>
          </a:bodyPr>
          <a:lstStyle/>
          <a:p>
            <a:r>
              <a:rPr lang="el-GR" dirty="0" smtClean="0"/>
              <a:t>Σήμερα  η έρευνα έχει αναδείξει  τόσο τη </a:t>
            </a:r>
            <a:r>
              <a:rPr lang="el-GR" dirty="0" err="1" smtClean="0"/>
              <a:t>γενοκτονική</a:t>
            </a:r>
            <a:r>
              <a:rPr lang="el-GR" dirty="0" smtClean="0"/>
              <a:t> συμπεριφοράς των Νεότουρκων όσο και την καταφανέστατη ανάμειξη και την ηθική αυτουργία των Γερμανών. Εκείνο όμως που υπάρχει μέσα μας στο συλλογικό μα </a:t>
            </a:r>
            <a:r>
              <a:rPr lang="el-GR" dirty="0" smtClean="0"/>
              <a:t>ς υποσυνείδητο </a:t>
            </a:r>
            <a:r>
              <a:rPr lang="el-GR" dirty="0" smtClean="0"/>
              <a:t>δεν θα στερέψει ποτέ: Επιτρέψτε μου να κλείσω με μια λογοτεχνική αναφορά δική μου με την ελπίδα πως θα αγγίξει την ψυχή σας και θα πολλαπλασιάσει τον μέσα μας πλούτο. Μιλάει σε πρώτο πρόσωπο η ηρωίδα μου η Καλλιρρόη :</a:t>
            </a:r>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ΑΦΗΓΗΣΗ</a:t>
            </a:r>
            <a:endParaRPr lang="el-GR"/>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a:t>
            </a:r>
            <a:r>
              <a:rPr lang="el-GR" i="1" dirty="0" smtClean="0"/>
              <a:t>Γύρω μας ο κόσμος είχε γυρίσει ανάποδα. Ένα καραβάνι ανθρώπων μετακινούνταν με κατεύθυνση τα παράλια.  Βλέπαμε γέρους με πελώρια μάτια, σκονισμένο πρόσωπο και μαυρισμένα ρούχα, συναντούσαμε μητέρες που κουβαλούσαν στην πλάτη τους φασκιωμένα μωρά που έκλαιγαν δαιμονισμένα.. το ανθρώπινο ποτάμι χρησιμοποιούσε ότι είχε: γαϊδούρια που έσερναν κάρα με πουλερικά, άλογα που έσταζαν ιδρώτα..σε ένα κλαδί που έγερνε προς το ρεύμα του χειμάρρου ήταν γαντζωμένο το πτώμα ενός παιδιού. Μόνο τα γυάλινα μάτια του διάπλατα ανοιχτά μιλούσαν για την απανθρωπιά και τη μωρία του κόσμου μας. Και πιο πέρα.. αντικρίσαμε και άλλα πτώματα με λιωμένα πρόσωπα και άδεια </a:t>
            </a:r>
            <a:r>
              <a:rPr lang="el-GR" i="1" dirty="0" err="1" smtClean="0"/>
              <a:t>χέρια.Όλα</a:t>
            </a:r>
            <a:r>
              <a:rPr lang="el-GR" i="1" dirty="0" smtClean="0"/>
              <a:t> έμοιαζαν μαριονέτες ενός παράλογου θιάσου. Και η μουσική φευγάτη. </a:t>
            </a:r>
            <a:r>
              <a:rPr lang="el-GR" i="1" smtClean="0"/>
              <a:t>Σε λίγο ο ήλιος θα σκέπαζε με τις ακτίνες του τα σκέλεθρα και η ροή του χειμάρρου θα τα παράσερνε μακριά..»</a:t>
            </a:r>
            <a:r>
              <a:rPr lang="el-GR" smtClean="0"/>
              <a:t> </a:t>
            </a:r>
          </a:p>
          <a:p>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ΖΗΤΗΜΑΤΑ ΟΡΟΛΟΓΙΑΣ</a:t>
            </a:r>
            <a:endParaRPr lang="el-GR" b="1" dirty="0"/>
          </a:p>
        </p:txBody>
      </p:sp>
      <p:sp>
        <p:nvSpPr>
          <p:cNvPr id="3" name="2 - Θέση περιεχομένου"/>
          <p:cNvSpPr>
            <a:spLocks noGrp="1"/>
          </p:cNvSpPr>
          <p:nvPr>
            <p:ph sz="quarter" idx="1"/>
          </p:nvPr>
        </p:nvSpPr>
        <p:spPr/>
        <p:txBody>
          <a:bodyPr>
            <a:normAutofit fontScale="92500"/>
          </a:bodyPr>
          <a:lstStyle/>
          <a:p>
            <a:r>
              <a:rPr lang="el-GR" b="1" dirty="0" smtClean="0"/>
              <a:t>Ο όρος  </a:t>
            </a:r>
            <a:r>
              <a:rPr lang="el-GR" b="1" dirty="0" smtClean="0"/>
              <a:t>είχε νονό τον </a:t>
            </a:r>
            <a:r>
              <a:rPr lang="el-GR" b="1" dirty="0" err="1" smtClean="0"/>
              <a:t>Πολωνοεβραίο</a:t>
            </a:r>
            <a:r>
              <a:rPr lang="el-GR" b="1" dirty="0" smtClean="0"/>
              <a:t> καθηγητής της Νομικής του Πανεπιστημίου του </a:t>
            </a:r>
            <a:r>
              <a:rPr lang="el-GR" b="1" dirty="0" err="1" smtClean="0"/>
              <a:t>Γέιλ</a:t>
            </a:r>
            <a:r>
              <a:rPr lang="el-GR" b="1" dirty="0" smtClean="0"/>
              <a:t>, Ραφαήλ </a:t>
            </a:r>
            <a:r>
              <a:rPr lang="el-GR" b="1" dirty="0" err="1" smtClean="0"/>
              <a:t>Λέμκιν</a:t>
            </a:r>
            <a:r>
              <a:rPr lang="el-GR" b="1" dirty="0" smtClean="0"/>
              <a:t>, ο </a:t>
            </a:r>
            <a:r>
              <a:rPr lang="el-GR" b="1" dirty="0" smtClean="0"/>
              <a:t>οποίος τον  "εφηύρε " το 1944, πριν ο κόσμος γνωρίσει όλη τη φρίκη που έμελλε να αποκαλυφθεί λίγους μήνες αργότερα. </a:t>
            </a:r>
            <a:endParaRPr lang="el-GR" b="1" dirty="0" smtClean="0"/>
          </a:p>
          <a:p>
            <a:r>
              <a:rPr lang="el-GR" b="1" dirty="0" smtClean="0"/>
              <a:t>Ο όρος του </a:t>
            </a:r>
            <a:r>
              <a:rPr lang="el-GR" b="1" dirty="0" err="1" smtClean="0"/>
              <a:t>Λέμκιν</a:t>
            </a:r>
            <a:r>
              <a:rPr lang="el-GR" b="1" dirty="0" smtClean="0"/>
              <a:t> αποτέλεσε στη συνέχεια τη βάση της ορολογίας που χρησιμοποίησαν τα Ηνωμένα Έθνη για να συντάξουν τη "Συνθήκη περί Γενοκτονίας" της 9ης Δεκεμβρίου του 1948, ενώ τότε ήταν που κωδικοποιήθηκε το συγκεκριμένο έγκλημα και ορίστηκαν ακόμα και τιμωρίες για τους εγκληματίες. </a:t>
            </a:r>
            <a:endParaRPr lang="el-G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ΕΞΕΤΑΣΗ ΤΩΝ ΧΑΡΑΚΤΗΡΙΣΤΙΚΩΝ ΤΗΣ ΠΟΝΤΙΑΚΗΣ ΠΕΡΙΠΤΩΣΗΣ</a:t>
            </a:r>
            <a:endParaRPr lang="el-GR" b="1" dirty="0"/>
          </a:p>
        </p:txBody>
      </p:sp>
      <p:sp>
        <p:nvSpPr>
          <p:cNvPr id="3" name="2 - Θέση περιεχομένου"/>
          <p:cNvSpPr>
            <a:spLocks noGrp="1"/>
          </p:cNvSpPr>
          <p:nvPr>
            <p:ph sz="quarter" idx="1"/>
          </p:nvPr>
        </p:nvSpPr>
        <p:spPr/>
        <p:txBody>
          <a:bodyPr>
            <a:normAutofit fontScale="92500" lnSpcReduction="10000"/>
          </a:bodyPr>
          <a:lstStyle/>
          <a:p>
            <a:r>
              <a:rPr lang="en-US" dirty="0" smtClean="0"/>
              <a:t>Η </a:t>
            </a:r>
            <a:r>
              <a:rPr lang="en-US" dirty="0" err="1" smtClean="0"/>
              <a:t>γενοκτονία</a:t>
            </a:r>
            <a:r>
              <a:rPr lang="en-US" dirty="0" smtClean="0"/>
              <a:t> </a:t>
            </a:r>
            <a:r>
              <a:rPr lang="en-US" dirty="0" err="1" smtClean="0"/>
              <a:t>των</a:t>
            </a:r>
            <a:r>
              <a:rPr lang="en-US" dirty="0" smtClean="0"/>
              <a:t> </a:t>
            </a:r>
            <a:r>
              <a:rPr lang="en-US" dirty="0" err="1" smtClean="0"/>
              <a:t>Ελλήνων</a:t>
            </a:r>
            <a:r>
              <a:rPr lang="en-US" dirty="0" smtClean="0"/>
              <a:t> </a:t>
            </a:r>
            <a:r>
              <a:rPr lang="en-US" dirty="0" err="1" smtClean="0"/>
              <a:t>του</a:t>
            </a:r>
            <a:r>
              <a:rPr lang="en-US" dirty="0" smtClean="0"/>
              <a:t> </a:t>
            </a:r>
            <a:r>
              <a:rPr lang="en-US" dirty="0" err="1" smtClean="0"/>
              <a:t>Πόντου</a:t>
            </a:r>
            <a:r>
              <a:rPr lang="en-US" dirty="0" smtClean="0"/>
              <a:t> </a:t>
            </a:r>
            <a:r>
              <a:rPr lang="en-US" dirty="0" err="1" smtClean="0"/>
              <a:t>αναφέρεται</a:t>
            </a:r>
            <a:r>
              <a:rPr lang="en-US" dirty="0" smtClean="0"/>
              <a:t> </a:t>
            </a:r>
            <a:r>
              <a:rPr lang="en-US" dirty="0" err="1" smtClean="0"/>
              <a:t>σε</a:t>
            </a:r>
            <a:r>
              <a:rPr lang="en-US" dirty="0" smtClean="0"/>
              <a:t> </a:t>
            </a:r>
            <a:r>
              <a:rPr lang="en-US" dirty="0" err="1" smtClean="0"/>
              <a:t>σφαγές</a:t>
            </a:r>
            <a:r>
              <a:rPr lang="en-US" dirty="0" smtClean="0"/>
              <a:t> </a:t>
            </a:r>
            <a:r>
              <a:rPr lang="en-US" dirty="0" err="1" smtClean="0"/>
              <a:t>και</a:t>
            </a:r>
            <a:r>
              <a:rPr lang="en-US" dirty="0" smtClean="0"/>
              <a:t> </a:t>
            </a:r>
            <a:r>
              <a:rPr lang="en-US" dirty="0" err="1" smtClean="0"/>
              <a:t>εκτοπισμούς</a:t>
            </a:r>
            <a:r>
              <a:rPr lang="en-US" dirty="0" smtClean="0"/>
              <a:t> </a:t>
            </a:r>
            <a:r>
              <a:rPr lang="en-US" dirty="0" err="1" smtClean="0"/>
              <a:t>εναντίον</a:t>
            </a:r>
            <a:r>
              <a:rPr lang="en-US" dirty="0" smtClean="0"/>
              <a:t> </a:t>
            </a:r>
            <a:r>
              <a:rPr lang="en-US" dirty="0" err="1" smtClean="0"/>
              <a:t>Ελληνικών</a:t>
            </a:r>
            <a:r>
              <a:rPr lang="en-US" dirty="0" smtClean="0"/>
              <a:t> </a:t>
            </a:r>
            <a:r>
              <a:rPr lang="en-US" dirty="0" err="1" smtClean="0"/>
              <a:t>πληθυσμών</a:t>
            </a:r>
            <a:r>
              <a:rPr lang="en-US" dirty="0" smtClean="0"/>
              <a:t> </a:t>
            </a:r>
            <a:r>
              <a:rPr lang="en-US" dirty="0" err="1" smtClean="0"/>
              <a:t>στην</a:t>
            </a:r>
            <a:r>
              <a:rPr lang="en-US" dirty="0" smtClean="0"/>
              <a:t> </a:t>
            </a:r>
            <a:r>
              <a:rPr lang="en-US" dirty="0" err="1" smtClean="0"/>
              <a:t>περιοχή</a:t>
            </a:r>
            <a:r>
              <a:rPr lang="en-US" dirty="0" smtClean="0"/>
              <a:t> </a:t>
            </a:r>
            <a:r>
              <a:rPr lang="en-US" dirty="0" err="1" smtClean="0"/>
              <a:t>του</a:t>
            </a:r>
            <a:r>
              <a:rPr lang="en-US" dirty="0" smtClean="0"/>
              <a:t> </a:t>
            </a:r>
            <a:r>
              <a:rPr lang="el-GR" dirty="0" smtClean="0"/>
              <a:t>Πόντου </a:t>
            </a:r>
            <a:r>
              <a:rPr lang="en-US" dirty="0" err="1" smtClean="0"/>
              <a:t>που</a:t>
            </a:r>
            <a:r>
              <a:rPr lang="en-US" dirty="0" smtClean="0"/>
              <a:t> </a:t>
            </a:r>
            <a:r>
              <a:rPr lang="en-US" dirty="0" err="1" smtClean="0"/>
              <a:t>πραγματοποιήθηκαν</a:t>
            </a:r>
            <a:r>
              <a:rPr lang="en-US" dirty="0" smtClean="0"/>
              <a:t> </a:t>
            </a:r>
            <a:r>
              <a:rPr lang="en-US" dirty="0" err="1" smtClean="0"/>
              <a:t>από</a:t>
            </a:r>
            <a:r>
              <a:rPr lang="en-US" dirty="0" smtClean="0"/>
              <a:t> </a:t>
            </a:r>
            <a:r>
              <a:rPr lang="en-US" dirty="0" err="1" smtClean="0"/>
              <a:t>το</a:t>
            </a:r>
            <a:r>
              <a:rPr lang="en-US" dirty="0" smtClean="0"/>
              <a:t> </a:t>
            </a:r>
            <a:r>
              <a:rPr lang="en-US" dirty="0" err="1" smtClean="0"/>
              <a:t>κίνημα</a:t>
            </a:r>
            <a:r>
              <a:rPr lang="en-US" dirty="0" smtClean="0"/>
              <a:t> </a:t>
            </a:r>
            <a:r>
              <a:rPr lang="en-US" dirty="0" err="1" smtClean="0"/>
              <a:t>των</a:t>
            </a:r>
            <a:r>
              <a:rPr lang="en-US" dirty="0" smtClean="0"/>
              <a:t> </a:t>
            </a:r>
            <a:r>
              <a:rPr lang="el-GR" dirty="0" smtClean="0"/>
              <a:t>Νεότουρκων </a:t>
            </a:r>
            <a:r>
              <a:rPr lang="en-US" dirty="0" err="1" smtClean="0"/>
              <a:t>κατά</a:t>
            </a:r>
            <a:r>
              <a:rPr lang="en-US" dirty="0" smtClean="0"/>
              <a:t> </a:t>
            </a:r>
            <a:r>
              <a:rPr lang="en-US" dirty="0" err="1" smtClean="0"/>
              <a:t>την</a:t>
            </a:r>
            <a:r>
              <a:rPr lang="en-US" dirty="0" smtClean="0"/>
              <a:t> </a:t>
            </a:r>
            <a:r>
              <a:rPr lang="en-US" dirty="0" err="1" smtClean="0"/>
              <a:t>περίοδο</a:t>
            </a:r>
            <a:r>
              <a:rPr lang="el-GR" dirty="0" smtClean="0"/>
              <a:t>1914-1923</a:t>
            </a:r>
            <a:r>
              <a:rPr lang="en-US" dirty="0" smtClean="0"/>
              <a:t>. </a:t>
            </a:r>
            <a:endParaRPr lang="el-GR" dirty="0" smtClean="0"/>
          </a:p>
          <a:p>
            <a:r>
              <a:rPr lang="el-GR" b="1" dirty="0" err="1" smtClean="0"/>
              <a:t>Φ</a:t>
            </a:r>
            <a:r>
              <a:rPr lang="en-US" b="1" dirty="0" err="1" smtClean="0"/>
              <a:t>άσεις</a:t>
            </a:r>
            <a:r>
              <a:rPr lang="en-US" b="1" dirty="0" smtClean="0"/>
              <a:t>: </a:t>
            </a:r>
            <a:endParaRPr lang="el-GR" b="1" dirty="0" smtClean="0"/>
          </a:p>
          <a:p>
            <a:r>
              <a:rPr lang="el-GR" dirty="0" smtClean="0"/>
              <a:t>α) </a:t>
            </a:r>
            <a:r>
              <a:rPr lang="en-US" b="1" dirty="0" smtClean="0"/>
              <a:t>(1914-1918</a:t>
            </a:r>
            <a:r>
              <a:rPr lang="en-US" dirty="0" smtClean="0"/>
              <a:t>), </a:t>
            </a:r>
            <a:r>
              <a:rPr lang="en-US" dirty="0" err="1" smtClean="0"/>
              <a:t>έναρξη</a:t>
            </a:r>
            <a:r>
              <a:rPr lang="en-US" dirty="0" smtClean="0"/>
              <a:t> </a:t>
            </a:r>
            <a:r>
              <a:rPr lang="en-US" dirty="0" err="1" smtClean="0"/>
              <a:t>του</a:t>
            </a:r>
            <a:r>
              <a:rPr lang="en-US" dirty="0" smtClean="0"/>
              <a:t> Α' </a:t>
            </a:r>
            <a:r>
              <a:rPr lang="en-US" dirty="0" err="1" smtClean="0"/>
              <a:t>Παγκοσμίου</a:t>
            </a:r>
            <a:r>
              <a:rPr lang="en-US" dirty="0" smtClean="0"/>
              <a:t> </a:t>
            </a:r>
            <a:r>
              <a:rPr lang="en-US" dirty="0" err="1" smtClean="0"/>
              <a:t>Πολέμου</a:t>
            </a:r>
            <a:r>
              <a:rPr lang="en-US" dirty="0" smtClean="0"/>
              <a:t> </a:t>
            </a:r>
            <a:r>
              <a:rPr lang="en-US" dirty="0" err="1" smtClean="0"/>
              <a:t>και</a:t>
            </a:r>
            <a:r>
              <a:rPr lang="en-US" dirty="0" smtClean="0"/>
              <a:t> </a:t>
            </a:r>
            <a:r>
              <a:rPr lang="en-US" dirty="0" err="1" smtClean="0"/>
              <a:t>την</a:t>
            </a:r>
            <a:r>
              <a:rPr lang="en-US" dirty="0" smtClean="0"/>
              <a:t> </a:t>
            </a:r>
            <a:r>
              <a:rPr lang="en-US" dirty="0" err="1" smtClean="0"/>
              <a:t>κατάληψη</a:t>
            </a:r>
            <a:r>
              <a:rPr lang="en-US" dirty="0" smtClean="0"/>
              <a:t> </a:t>
            </a:r>
            <a:r>
              <a:rPr lang="el-GR" dirty="0" smtClean="0"/>
              <a:t>Τραπεζούντας </a:t>
            </a:r>
            <a:r>
              <a:rPr lang="en-US" dirty="0" err="1" smtClean="0"/>
              <a:t>από</a:t>
            </a:r>
            <a:r>
              <a:rPr lang="en-US" dirty="0" smtClean="0"/>
              <a:t> </a:t>
            </a:r>
            <a:r>
              <a:rPr lang="en-US" dirty="0" err="1" smtClean="0"/>
              <a:t>τον</a:t>
            </a:r>
            <a:r>
              <a:rPr lang="en-US" dirty="0" smtClean="0"/>
              <a:t> </a:t>
            </a:r>
            <a:r>
              <a:rPr lang="en-US" dirty="0" err="1" smtClean="0"/>
              <a:t>ρωσικό</a:t>
            </a:r>
            <a:r>
              <a:rPr lang="en-US" dirty="0" smtClean="0"/>
              <a:t> </a:t>
            </a:r>
            <a:r>
              <a:rPr lang="en-US" dirty="0" err="1" smtClean="0"/>
              <a:t>στρατό</a:t>
            </a:r>
            <a:r>
              <a:rPr lang="en-US" dirty="0" smtClean="0"/>
              <a:t> (1916) </a:t>
            </a:r>
            <a:r>
              <a:rPr lang="en-US" dirty="0" err="1" smtClean="0"/>
              <a:t>έως</a:t>
            </a:r>
            <a:r>
              <a:rPr lang="en-US" dirty="0" smtClean="0"/>
              <a:t> </a:t>
            </a:r>
            <a:r>
              <a:rPr lang="en-US" dirty="0" err="1" smtClean="0"/>
              <a:t>και</a:t>
            </a:r>
            <a:r>
              <a:rPr lang="en-US" dirty="0" smtClean="0"/>
              <a:t> </a:t>
            </a:r>
            <a:r>
              <a:rPr lang="en-US" dirty="0" err="1" smtClean="0"/>
              <a:t>το</a:t>
            </a:r>
            <a:r>
              <a:rPr lang="en-US" dirty="0" smtClean="0"/>
              <a:t> </a:t>
            </a:r>
            <a:r>
              <a:rPr lang="en-US" dirty="0" err="1" smtClean="0"/>
              <a:t>τέλος</a:t>
            </a:r>
            <a:r>
              <a:rPr lang="en-US" dirty="0" smtClean="0"/>
              <a:t> </a:t>
            </a:r>
            <a:r>
              <a:rPr lang="en-US" dirty="0" err="1" smtClean="0"/>
              <a:t>του</a:t>
            </a:r>
            <a:r>
              <a:rPr lang="en-US" dirty="0" smtClean="0"/>
              <a:t> Α' </a:t>
            </a:r>
            <a:r>
              <a:rPr lang="en-US" dirty="0" err="1" smtClean="0"/>
              <a:t>Παγκοσμίου</a:t>
            </a:r>
            <a:r>
              <a:rPr lang="en-US" dirty="0" smtClean="0"/>
              <a:t> </a:t>
            </a:r>
            <a:r>
              <a:rPr lang="en-US" dirty="0" err="1" smtClean="0"/>
              <a:t>Πολέμου</a:t>
            </a:r>
            <a:r>
              <a:rPr lang="en-US" dirty="0" smtClean="0"/>
              <a:t> </a:t>
            </a:r>
            <a:endParaRPr lang="el-GR" dirty="0" smtClean="0"/>
          </a:p>
          <a:p>
            <a:r>
              <a:rPr lang="el-GR" dirty="0" smtClean="0"/>
              <a:t>β) </a:t>
            </a:r>
            <a:r>
              <a:rPr lang="en-US" b="1" dirty="0" smtClean="0"/>
              <a:t>(1919-1923</a:t>
            </a:r>
            <a:r>
              <a:rPr lang="en-US" dirty="0" smtClean="0"/>
              <a:t>), </a:t>
            </a:r>
            <a:r>
              <a:rPr lang="en-US" dirty="0" err="1" smtClean="0"/>
              <a:t>μετά</a:t>
            </a:r>
            <a:r>
              <a:rPr lang="en-US" dirty="0" smtClean="0"/>
              <a:t> </a:t>
            </a:r>
            <a:r>
              <a:rPr lang="en-US" dirty="0" err="1" smtClean="0"/>
              <a:t>την</a:t>
            </a:r>
            <a:r>
              <a:rPr lang="en-US" dirty="0" smtClean="0"/>
              <a:t> </a:t>
            </a:r>
            <a:r>
              <a:rPr lang="en-US" dirty="0" err="1" smtClean="0"/>
              <a:t>απόβαση</a:t>
            </a:r>
            <a:r>
              <a:rPr lang="en-US" dirty="0" smtClean="0"/>
              <a:t> </a:t>
            </a:r>
            <a:r>
              <a:rPr lang="en-US" dirty="0" err="1" smtClean="0"/>
              <a:t>του</a:t>
            </a:r>
            <a:r>
              <a:rPr lang="en-US" dirty="0" smtClean="0"/>
              <a:t> </a:t>
            </a:r>
            <a:r>
              <a:rPr lang="en-US" dirty="0" err="1" smtClean="0"/>
              <a:t>Ελληνικού</a:t>
            </a:r>
            <a:r>
              <a:rPr lang="en-US" dirty="0" smtClean="0"/>
              <a:t> </a:t>
            </a:r>
            <a:r>
              <a:rPr lang="en-US" dirty="0" err="1" smtClean="0"/>
              <a:t>στρατού</a:t>
            </a:r>
            <a:r>
              <a:rPr lang="en-US" dirty="0" smtClean="0"/>
              <a:t> </a:t>
            </a:r>
            <a:r>
              <a:rPr lang="en-US" dirty="0" err="1" smtClean="0"/>
              <a:t>στη</a:t>
            </a:r>
            <a:r>
              <a:rPr lang="en-US" dirty="0" smtClean="0"/>
              <a:t> </a:t>
            </a:r>
            <a:r>
              <a:rPr lang="en-US" dirty="0" err="1" smtClean="0"/>
              <a:t>Σμύρνη</a:t>
            </a:r>
            <a:r>
              <a:rPr lang="en-US" dirty="0" smtClean="0"/>
              <a:t>, </a:t>
            </a:r>
            <a:r>
              <a:rPr lang="en-US" dirty="0" err="1" smtClean="0"/>
              <a:t>την</a:t>
            </a:r>
            <a:r>
              <a:rPr lang="en-US" dirty="0" smtClean="0"/>
              <a:t> </a:t>
            </a:r>
            <a:r>
              <a:rPr lang="en-US" dirty="0" err="1" smtClean="0"/>
              <a:t>απόβαση</a:t>
            </a:r>
            <a:r>
              <a:rPr lang="en-US" dirty="0" smtClean="0"/>
              <a:t> </a:t>
            </a:r>
            <a:r>
              <a:rPr lang="en-US" dirty="0" err="1" smtClean="0"/>
              <a:t>του</a:t>
            </a:r>
            <a:r>
              <a:rPr lang="en-US" dirty="0" smtClean="0"/>
              <a:t> </a:t>
            </a:r>
            <a:r>
              <a:rPr lang="el-GR" dirty="0" smtClean="0"/>
              <a:t> Κεμάλ </a:t>
            </a:r>
            <a:r>
              <a:rPr lang="en-US" dirty="0" err="1" smtClean="0"/>
              <a:t>στη</a:t>
            </a:r>
            <a:r>
              <a:rPr lang="en-US" dirty="0" smtClean="0"/>
              <a:t> </a:t>
            </a:r>
            <a:r>
              <a:rPr lang="el-GR" dirty="0" smtClean="0"/>
              <a:t>Σαμψούντα (</a:t>
            </a:r>
            <a:r>
              <a:rPr lang="en-US" dirty="0" smtClean="0"/>
              <a:t>19 </a:t>
            </a:r>
            <a:r>
              <a:rPr lang="en-US" dirty="0" err="1" smtClean="0"/>
              <a:t>Μαϊου</a:t>
            </a:r>
            <a:r>
              <a:rPr lang="en-US" dirty="0" smtClean="0"/>
              <a:t> </a:t>
            </a:r>
            <a:r>
              <a:rPr lang="en-US" dirty="0" smtClean="0"/>
              <a:t>1919</a:t>
            </a:r>
            <a:r>
              <a:rPr lang="el-GR" dirty="0" smtClean="0"/>
              <a:t>)</a:t>
            </a:r>
            <a:r>
              <a:rPr lang="en-US" dirty="0" smtClean="0"/>
              <a:t> </a:t>
            </a:r>
            <a:r>
              <a:rPr lang="en-US" dirty="0" err="1" smtClean="0"/>
              <a:t>και</a:t>
            </a:r>
            <a:r>
              <a:rPr lang="en-US" dirty="0" smtClean="0"/>
              <a:t> </a:t>
            </a:r>
            <a:r>
              <a:rPr lang="en-US" dirty="0" err="1" smtClean="0"/>
              <a:t>εφαρμογή</a:t>
            </a:r>
            <a:r>
              <a:rPr lang="en-US" dirty="0" smtClean="0"/>
              <a:t> </a:t>
            </a:r>
            <a:r>
              <a:rPr lang="en-US" dirty="0" err="1" smtClean="0"/>
              <a:t>του</a:t>
            </a:r>
            <a:r>
              <a:rPr lang="en-US" dirty="0" smtClean="0"/>
              <a:t> </a:t>
            </a:r>
            <a:r>
              <a:rPr lang="en-US" dirty="0" err="1" smtClean="0"/>
              <a:t>Συμφώνου</a:t>
            </a:r>
            <a:r>
              <a:rPr lang="en-US" dirty="0" smtClean="0"/>
              <a:t> </a:t>
            </a:r>
            <a:r>
              <a:rPr lang="en-US" dirty="0" err="1" smtClean="0"/>
              <a:t>για</a:t>
            </a:r>
            <a:r>
              <a:rPr lang="en-US" dirty="0" smtClean="0"/>
              <a:t> </a:t>
            </a:r>
            <a:r>
              <a:rPr lang="en-US" dirty="0" err="1" smtClean="0"/>
              <a:t>την</a:t>
            </a:r>
            <a:r>
              <a:rPr lang="en-US" dirty="0" smtClean="0"/>
              <a:t> </a:t>
            </a:r>
            <a:r>
              <a:rPr lang="en-US" dirty="0" err="1" smtClean="0"/>
              <a:t>ανταλλαγή</a:t>
            </a:r>
            <a:r>
              <a:rPr lang="en-US" dirty="0" smtClean="0"/>
              <a:t> </a:t>
            </a:r>
            <a:r>
              <a:rPr lang="en-US" dirty="0" err="1" smtClean="0"/>
              <a:t>των</a:t>
            </a:r>
            <a:r>
              <a:rPr lang="en-US" dirty="0" smtClean="0"/>
              <a:t> </a:t>
            </a:r>
            <a:r>
              <a:rPr lang="en-US" dirty="0" err="1" smtClean="0"/>
              <a:t>πληθυσμών</a:t>
            </a:r>
            <a:r>
              <a:rPr lang="en-US" dirty="0" smtClean="0"/>
              <a:t>.</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Το ζήτημα της στρατολόγησης </a:t>
            </a:r>
            <a:endParaRPr lang="el-GR" b="1" dirty="0"/>
          </a:p>
        </p:txBody>
      </p:sp>
      <p:sp>
        <p:nvSpPr>
          <p:cNvPr id="3" name="2 - Θέση περιεχομένου"/>
          <p:cNvSpPr>
            <a:spLocks noGrp="1"/>
          </p:cNvSpPr>
          <p:nvPr>
            <p:ph sz="quarter" idx="1"/>
          </p:nvPr>
        </p:nvSpPr>
        <p:spPr/>
        <p:txBody>
          <a:bodyPr>
            <a:normAutofit/>
          </a:bodyPr>
          <a:lstStyle/>
          <a:p>
            <a:r>
              <a:rPr lang="en-US" dirty="0" smtClean="0"/>
              <a:t>η </a:t>
            </a:r>
            <a:r>
              <a:rPr lang="en-US" dirty="0" err="1" smtClean="0"/>
              <a:t>στρατολόγηση</a:t>
            </a:r>
            <a:r>
              <a:rPr lang="en-US" dirty="0" smtClean="0"/>
              <a:t> </a:t>
            </a:r>
            <a:r>
              <a:rPr lang="en-US" dirty="0" err="1" smtClean="0"/>
              <a:t>των</a:t>
            </a:r>
            <a:r>
              <a:rPr lang="en-US" dirty="0" smtClean="0"/>
              <a:t> </a:t>
            </a:r>
            <a:r>
              <a:rPr lang="en-US" dirty="0" err="1" smtClean="0"/>
              <a:t>χριστιανών</a:t>
            </a:r>
            <a:r>
              <a:rPr lang="en-US" dirty="0" smtClean="0"/>
              <a:t> </a:t>
            </a:r>
            <a:r>
              <a:rPr lang="en-US" dirty="0" err="1" smtClean="0"/>
              <a:t>στον</a:t>
            </a:r>
            <a:r>
              <a:rPr lang="en-US" dirty="0" smtClean="0"/>
              <a:t> </a:t>
            </a:r>
            <a:r>
              <a:rPr lang="en-US" dirty="0" err="1" smtClean="0"/>
              <a:t>τουρκικό</a:t>
            </a:r>
            <a:r>
              <a:rPr lang="en-US" dirty="0" smtClean="0"/>
              <a:t> </a:t>
            </a:r>
            <a:r>
              <a:rPr lang="en-US" dirty="0" err="1" smtClean="0"/>
              <a:t>στρατό</a:t>
            </a:r>
            <a:r>
              <a:rPr lang="en-US" dirty="0" smtClean="0"/>
              <a:t>, </a:t>
            </a:r>
            <a:r>
              <a:rPr lang="en-US" dirty="0" err="1" smtClean="0"/>
              <a:t>με</a:t>
            </a:r>
            <a:r>
              <a:rPr lang="en-US" dirty="0" smtClean="0"/>
              <a:t> </a:t>
            </a:r>
            <a:r>
              <a:rPr lang="en-US" dirty="0" err="1" smtClean="0"/>
              <a:t>σοβαρές</a:t>
            </a:r>
            <a:r>
              <a:rPr lang="en-US" dirty="0" smtClean="0"/>
              <a:t> </a:t>
            </a:r>
            <a:r>
              <a:rPr lang="en-US" dirty="0" err="1" smtClean="0"/>
              <a:t>συνέπειες</a:t>
            </a:r>
            <a:r>
              <a:rPr lang="en-US" dirty="0" smtClean="0"/>
              <a:t> </a:t>
            </a:r>
            <a:r>
              <a:rPr lang="en-US" dirty="0" err="1" smtClean="0"/>
              <a:t>για</a:t>
            </a:r>
            <a:r>
              <a:rPr lang="en-US" dirty="0" smtClean="0"/>
              <a:t> </a:t>
            </a:r>
            <a:r>
              <a:rPr lang="en-US" dirty="0" err="1" smtClean="0"/>
              <a:t>τους</a:t>
            </a:r>
            <a:r>
              <a:rPr lang="en-US" dirty="0" smtClean="0"/>
              <a:t> </a:t>
            </a:r>
            <a:r>
              <a:rPr lang="en-US" dirty="0" err="1" smtClean="0"/>
              <a:t>ίδιους</a:t>
            </a:r>
            <a:r>
              <a:rPr lang="en-US" dirty="0" smtClean="0"/>
              <a:t> </a:t>
            </a:r>
            <a:r>
              <a:rPr lang="en-US" dirty="0" err="1" smtClean="0"/>
              <a:t>τους</a:t>
            </a:r>
            <a:r>
              <a:rPr lang="en-US" dirty="0" smtClean="0"/>
              <a:t> </a:t>
            </a:r>
            <a:r>
              <a:rPr lang="en-US" dirty="0" err="1" smtClean="0"/>
              <a:t>στρατεύσιμους</a:t>
            </a:r>
            <a:r>
              <a:rPr lang="en-US" dirty="0" smtClean="0"/>
              <a:t> </a:t>
            </a:r>
            <a:r>
              <a:rPr lang="en-US" dirty="0" err="1" smtClean="0"/>
              <a:t>και</a:t>
            </a:r>
            <a:r>
              <a:rPr lang="en-US" dirty="0" smtClean="0"/>
              <a:t> </a:t>
            </a:r>
            <a:r>
              <a:rPr lang="en-US" dirty="0" err="1" smtClean="0"/>
              <a:t>την</a:t>
            </a:r>
            <a:r>
              <a:rPr lang="en-US" dirty="0" smtClean="0"/>
              <a:t> </a:t>
            </a:r>
            <a:r>
              <a:rPr lang="en-US" dirty="0" err="1" smtClean="0"/>
              <a:t>οικογένειά</a:t>
            </a:r>
            <a:r>
              <a:rPr lang="en-US" dirty="0" smtClean="0"/>
              <a:t> </a:t>
            </a:r>
            <a:r>
              <a:rPr lang="en-US" dirty="0" err="1" smtClean="0"/>
              <a:t>τους</a:t>
            </a:r>
            <a:r>
              <a:rPr lang="en-US" dirty="0" smtClean="0"/>
              <a:t>. </a:t>
            </a:r>
            <a:endParaRPr lang="el-GR" dirty="0" smtClean="0"/>
          </a:p>
          <a:p>
            <a:r>
              <a:rPr lang="en-US" dirty="0" smtClean="0"/>
              <a:t>Η </a:t>
            </a:r>
            <a:r>
              <a:rPr lang="en-US" dirty="0" err="1" smtClean="0"/>
              <a:t>γενική</a:t>
            </a:r>
            <a:r>
              <a:rPr lang="en-US" dirty="0" smtClean="0"/>
              <a:t> </a:t>
            </a:r>
            <a:r>
              <a:rPr lang="en-US" dirty="0" err="1" smtClean="0"/>
              <a:t>επιστράτευση</a:t>
            </a:r>
            <a:r>
              <a:rPr lang="en-US" dirty="0" smtClean="0"/>
              <a:t> </a:t>
            </a:r>
            <a:r>
              <a:rPr lang="en-US" dirty="0" err="1" smtClean="0"/>
              <a:t>όλων</a:t>
            </a:r>
            <a:r>
              <a:rPr lang="en-US" dirty="0" smtClean="0"/>
              <a:t> </a:t>
            </a:r>
            <a:r>
              <a:rPr lang="en-US" dirty="0" err="1" smtClean="0"/>
              <a:t>των</a:t>
            </a:r>
            <a:r>
              <a:rPr lang="en-US" dirty="0" smtClean="0"/>
              <a:t> </a:t>
            </a:r>
            <a:r>
              <a:rPr lang="en-US" dirty="0" err="1" smtClean="0"/>
              <a:t>εθνοτήτων</a:t>
            </a:r>
            <a:r>
              <a:rPr lang="en-US" dirty="0" smtClean="0"/>
              <a:t> </a:t>
            </a:r>
            <a:r>
              <a:rPr lang="en-US" dirty="0" err="1" smtClean="0"/>
              <a:t>της</a:t>
            </a:r>
            <a:r>
              <a:rPr lang="en-US" dirty="0" smtClean="0"/>
              <a:t> </a:t>
            </a:r>
            <a:r>
              <a:rPr lang="en-US" dirty="0" err="1" smtClean="0"/>
              <a:t>Οθωμανικής</a:t>
            </a:r>
            <a:r>
              <a:rPr lang="en-US" dirty="0" smtClean="0"/>
              <a:t> </a:t>
            </a:r>
            <a:r>
              <a:rPr lang="en-US" dirty="0" err="1" smtClean="0"/>
              <a:t>Αυτοκρατορίας</a:t>
            </a:r>
            <a:r>
              <a:rPr lang="en-US" dirty="0" smtClean="0"/>
              <a:t> </a:t>
            </a:r>
            <a:r>
              <a:rPr lang="en-US" dirty="0" err="1" smtClean="0"/>
              <a:t>κηρύχθηκε</a:t>
            </a:r>
            <a:r>
              <a:rPr lang="en-US" dirty="0" smtClean="0"/>
              <a:t> </a:t>
            </a:r>
            <a:r>
              <a:rPr lang="en-US" dirty="0" err="1" smtClean="0"/>
              <a:t>στις</a:t>
            </a:r>
            <a:r>
              <a:rPr lang="en-US" dirty="0" smtClean="0"/>
              <a:t> 21 </a:t>
            </a:r>
            <a:r>
              <a:rPr lang="en-US" dirty="0" err="1" smtClean="0"/>
              <a:t>Ιουλίου</a:t>
            </a:r>
            <a:r>
              <a:rPr lang="en-US" dirty="0" smtClean="0"/>
              <a:t> 1914 </a:t>
            </a:r>
            <a:r>
              <a:rPr lang="en-US" dirty="0" err="1" smtClean="0"/>
              <a:t>και</a:t>
            </a:r>
            <a:r>
              <a:rPr lang="en-US" dirty="0" smtClean="0"/>
              <a:t> </a:t>
            </a:r>
            <a:r>
              <a:rPr lang="en-US" dirty="0" err="1" smtClean="0"/>
              <a:t>οι</a:t>
            </a:r>
            <a:r>
              <a:rPr lang="en-US" dirty="0" smtClean="0"/>
              <a:t> </a:t>
            </a:r>
            <a:r>
              <a:rPr lang="en-US" dirty="0" err="1" smtClean="0"/>
              <a:t>υπόχρεοι</a:t>
            </a:r>
            <a:r>
              <a:rPr lang="en-US" dirty="0" smtClean="0"/>
              <a:t> </a:t>
            </a:r>
            <a:r>
              <a:rPr lang="en-US" dirty="0" err="1" smtClean="0"/>
              <a:t>άνδρες</a:t>
            </a:r>
            <a:r>
              <a:rPr lang="en-US" dirty="0" smtClean="0"/>
              <a:t> </a:t>
            </a:r>
            <a:r>
              <a:rPr lang="en-US" dirty="0" err="1" smtClean="0"/>
              <a:t>ηλικίας</a:t>
            </a:r>
            <a:r>
              <a:rPr lang="en-US" dirty="0" smtClean="0"/>
              <a:t> 18-45 </a:t>
            </a:r>
            <a:r>
              <a:rPr lang="en-US" dirty="0" err="1" smtClean="0"/>
              <a:t>ετών</a:t>
            </a:r>
            <a:r>
              <a:rPr lang="en-US" dirty="0" smtClean="0"/>
              <a:t> </a:t>
            </a:r>
            <a:r>
              <a:rPr lang="en-US" dirty="0" err="1" smtClean="0"/>
              <a:t>έπρεπε</a:t>
            </a:r>
            <a:r>
              <a:rPr lang="en-US" dirty="0" smtClean="0"/>
              <a:t> </a:t>
            </a:r>
            <a:r>
              <a:rPr lang="en-US" dirty="0" err="1" smtClean="0"/>
              <a:t>να</a:t>
            </a:r>
            <a:r>
              <a:rPr lang="en-US" dirty="0" smtClean="0"/>
              <a:t> </a:t>
            </a:r>
            <a:r>
              <a:rPr lang="en-US" dirty="0" err="1" smtClean="0"/>
              <a:t>παρουσιαστούν</a:t>
            </a:r>
            <a:r>
              <a:rPr lang="en-US" dirty="0" smtClean="0"/>
              <a:t> </a:t>
            </a:r>
            <a:r>
              <a:rPr lang="en-US" dirty="0" err="1" smtClean="0"/>
              <a:t>εντός</a:t>
            </a:r>
            <a:r>
              <a:rPr lang="en-US" dirty="0" smtClean="0"/>
              <a:t> 11 </a:t>
            </a:r>
            <a:r>
              <a:rPr lang="en-US" dirty="0" err="1" smtClean="0"/>
              <a:t>ημερών</a:t>
            </a:r>
            <a:r>
              <a:rPr lang="en-US" dirty="0" smtClean="0"/>
              <a:t>, </a:t>
            </a:r>
            <a:r>
              <a:rPr lang="en-US" dirty="0" err="1" smtClean="0"/>
              <a:t>διαφορετικά</a:t>
            </a:r>
            <a:r>
              <a:rPr lang="en-US" dirty="0" smtClean="0"/>
              <a:t> </a:t>
            </a:r>
            <a:r>
              <a:rPr lang="en-US" dirty="0" err="1" smtClean="0"/>
              <a:t>κηρύσσονταν</a:t>
            </a:r>
            <a:r>
              <a:rPr lang="en-US" dirty="0" smtClean="0"/>
              <a:t> </a:t>
            </a:r>
            <a:r>
              <a:rPr lang="en-US" dirty="0" err="1" smtClean="0"/>
              <a:t>λιποτάκτες</a:t>
            </a:r>
            <a:r>
              <a:rPr lang="en-US" dirty="0" smtClean="0"/>
              <a:t> </a:t>
            </a:r>
            <a:r>
              <a:rPr lang="en-US" dirty="0" err="1" smtClean="0"/>
              <a:t>και</a:t>
            </a:r>
            <a:r>
              <a:rPr lang="en-US" dirty="0" smtClean="0"/>
              <a:t> </a:t>
            </a:r>
            <a:r>
              <a:rPr lang="en-US" dirty="0" err="1" smtClean="0"/>
              <a:t>ακολουθούσε</a:t>
            </a:r>
            <a:r>
              <a:rPr lang="en-US" dirty="0" smtClean="0"/>
              <a:t> η </a:t>
            </a:r>
            <a:r>
              <a:rPr lang="en-US" dirty="0" err="1" smtClean="0"/>
              <a:t>καταδίκη</a:t>
            </a:r>
            <a:r>
              <a:rPr lang="en-US" dirty="0" smtClean="0"/>
              <a:t> </a:t>
            </a:r>
            <a:r>
              <a:rPr lang="en-US" dirty="0" err="1" smtClean="0"/>
              <a:t>τους</a:t>
            </a:r>
            <a:r>
              <a:rPr lang="en-US" dirty="0" smtClean="0"/>
              <a:t> </a:t>
            </a:r>
            <a:r>
              <a:rPr lang="en-US" dirty="0" err="1" smtClean="0"/>
              <a:t>σε</a:t>
            </a:r>
            <a:r>
              <a:rPr lang="en-US" dirty="0" smtClean="0"/>
              <a:t> </a:t>
            </a:r>
            <a:r>
              <a:rPr lang="en-US" dirty="0" err="1" smtClean="0"/>
              <a:t>θάνατο</a:t>
            </a:r>
            <a:r>
              <a:rPr lang="en-US" dirty="0" smtClean="0"/>
              <a:t>.</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a:t>
            </a:r>
            <a:r>
              <a:rPr lang="el-GR" b="1" dirty="0" smtClean="0"/>
              <a:t>Τα περίφημα «Τάγματα Εργασίας» (</a:t>
            </a:r>
            <a:r>
              <a:rPr lang="en-US" b="1" dirty="0" err="1" smtClean="0"/>
              <a:t>Amele</a:t>
            </a:r>
            <a:r>
              <a:rPr lang="en-US" b="1" dirty="0" smtClean="0"/>
              <a:t> </a:t>
            </a:r>
            <a:r>
              <a:rPr lang="en-US" b="1" dirty="0" err="1" smtClean="0"/>
              <a:t>Taburu</a:t>
            </a:r>
            <a:r>
              <a:rPr lang="el-GR" b="1" dirty="0" smtClean="0"/>
              <a:t>)</a:t>
            </a:r>
            <a:endParaRPr lang="el-GR" b="1" dirty="0"/>
          </a:p>
        </p:txBody>
      </p:sp>
      <p:sp>
        <p:nvSpPr>
          <p:cNvPr id="3" name="2 - Θέση περιεχομένου"/>
          <p:cNvSpPr>
            <a:spLocks noGrp="1"/>
          </p:cNvSpPr>
          <p:nvPr>
            <p:ph sz="quarter" idx="1"/>
          </p:nvPr>
        </p:nvSpPr>
        <p:spPr/>
        <p:txBody>
          <a:bodyPr>
            <a:normAutofit lnSpcReduction="10000"/>
          </a:bodyPr>
          <a:lstStyle/>
          <a:p>
            <a:r>
              <a:rPr lang="el-GR" dirty="0" smtClean="0"/>
              <a:t>Α</a:t>
            </a:r>
            <a:r>
              <a:rPr lang="el-GR" dirty="0" smtClean="0"/>
              <a:t>ποτελούν </a:t>
            </a:r>
            <a:r>
              <a:rPr lang="el-GR" dirty="0" smtClean="0"/>
              <a:t>την </a:t>
            </a:r>
            <a:r>
              <a:rPr lang="el-GR" dirty="0" err="1" smtClean="0"/>
              <a:t>πλεόν</a:t>
            </a:r>
            <a:r>
              <a:rPr lang="el-GR" dirty="0" smtClean="0"/>
              <a:t> </a:t>
            </a:r>
            <a:r>
              <a:rPr lang="el-GR" dirty="0" err="1" smtClean="0"/>
              <a:t>προωθημένην</a:t>
            </a:r>
            <a:r>
              <a:rPr lang="el-GR" dirty="0" smtClean="0"/>
              <a:t> </a:t>
            </a:r>
            <a:r>
              <a:rPr lang="el-GR" dirty="0" err="1" smtClean="0"/>
              <a:t>μορφήν</a:t>
            </a:r>
            <a:r>
              <a:rPr lang="el-GR" dirty="0" smtClean="0"/>
              <a:t> διώξεως, η οποία </a:t>
            </a:r>
            <a:r>
              <a:rPr lang="el-GR" dirty="0" err="1" smtClean="0"/>
              <a:t>εφηρμόσθη</a:t>
            </a:r>
            <a:r>
              <a:rPr lang="el-GR" dirty="0" smtClean="0"/>
              <a:t> εις τα πλαίσια του προδιαγεγραμμένου σχεδίου </a:t>
            </a:r>
            <a:r>
              <a:rPr lang="el-GR" dirty="0" err="1" smtClean="0"/>
              <a:t>εξόντωσεως</a:t>
            </a:r>
            <a:r>
              <a:rPr lang="el-GR" dirty="0" smtClean="0"/>
              <a:t> του Ελληνισμού εν Τουρκία. </a:t>
            </a:r>
            <a:endParaRPr lang="el-GR" dirty="0" smtClean="0"/>
          </a:p>
          <a:p>
            <a:r>
              <a:rPr lang="el-GR" dirty="0" smtClean="0"/>
              <a:t>Το </a:t>
            </a:r>
            <a:r>
              <a:rPr lang="el-GR" dirty="0" smtClean="0"/>
              <a:t>μέτρο της στρατολόγησης είχε ως βασικό του στόχο την οικονομική εξαθλίωση του Ελληνισμού, κάτι που θα επέφερε πιο εύκολα τον αφανισμό του. </a:t>
            </a:r>
            <a:endParaRPr lang="el-GR" dirty="0" smtClean="0"/>
          </a:p>
          <a:p>
            <a:r>
              <a:rPr lang="el-GR" dirty="0" smtClean="0"/>
              <a:t>το </a:t>
            </a:r>
            <a:r>
              <a:rPr lang="el-GR" dirty="0" smtClean="0"/>
              <a:t>μποϋκοτάζ που είχε επιβληθεί στους Έλληνες εμπόρους, τις επιτάξεις ελληνικών περιουσιών, την </a:t>
            </a:r>
            <a:r>
              <a:rPr lang="el-GR" dirty="0" err="1" smtClean="0"/>
              <a:t>υπερφορολόγηση</a:t>
            </a:r>
            <a:r>
              <a:rPr lang="el-GR" dirty="0" smtClean="0"/>
              <a:t> και τη διάπραξη κακουργημάτων και </a:t>
            </a:r>
            <a:r>
              <a:rPr lang="el-GR" dirty="0" smtClean="0"/>
              <a:t>βιαιοπραγιών</a:t>
            </a:r>
            <a:endParaRPr lang="el-GR" dirty="0" smtClean="0"/>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dirty="0" smtClean="0"/>
              <a:t>ΙΣΤΟΡΙΚΗ ΘΕΩΡΗΣΗ</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Η Γερμανική ανάμειξη 1909</a:t>
            </a:r>
            <a:endParaRPr lang="el-GR" b="1" dirty="0"/>
          </a:p>
        </p:txBody>
      </p:sp>
      <p:sp>
        <p:nvSpPr>
          <p:cNvPr id="3" name="2 - Θέση περιεχομένου"/>
          <p:cNvSpPr>
            <a:spLocks noGrp="1"/>
          </p:cNvSpPr>
          <p:nvPr>
            <p:ph sz="quarter" idx="1"/>
          </p:nvPr>
        </p:nvSpPr>
        <p:spPr/>
        <p:txBody>
          <a:bodyPr>
            <a:normAutofit/>
          </a:bodyPr>
          <a:lstStyle/>
          <a:p>
            <a:r>
              <a:rPr lang="en-US" dirty="0" err="1" smtClean="0"/>
              <a:t>Το</a:t>
            </a:r>
            <a:r>
              <a:rPr lang="en-US" dirty="0" smtClean="0"/>
              <a:t> </a:t>
            </a:r>
            <a:r>
              <a:rPr lang="en-US" dirty="0" err="1" smtClean="0"/>
              <a:t>σχέδιο</a:t>
            </a:r>
            <a:r>
              <a:rPr lang="en-US" dirty="0" smtClean="0"/>
              <a:t> </a:t>
            </a:r>
            <a:r>
              <a:rPr lang="en-US" dirty="0" err="1" smtClean="0"/>
              <a:t>της</a:t>
            </a:r>
            <a:r>
              <a:rPr lang="en-US" dirty="0" smtClean="0"/>
              <a:t> </a:t>
            </a:r>
            <a:r>
              <a:rPr lang="en-US" dirty="0" err="1" smtClean="0"/>
              <a:t>καταστροφής</a:t>
            </a:r>
            <a:r>
              <a:rPr lang="en-US" dirty="0" smtClean="0"/>
              <a:t> </a:t>
            </a:r>
            <a:r>
              <a:rPr lang="en-US" dirty="0" err="1" smtClean="0"/>
              <a:t>του</a:t>
            </a:r>
            <a:r>
              <a:rPr lang="en-US" dirty="0" smtClean="0"/>
              <a:t> </a:t>
            </a:r>
            <a:r>
              <a:rPr lang="en-US" dirty="0" err="1" smtClean="0"/>
              <a:t>Ελληνισμού</a:t>
            </a:r>
            <a:r>
              <a:rPr lang="en-US" dirty="0" smtClean="0"/>
              <a:t> </a:t>
            </a:r>
            <a:r>
              <a:rPr lang="en-US" dirty="0" err="1" smtClean="0"/>
              <a:t>της</a:t>
            </a:r>
            <a:r>
              <a:rPr lang="en-US" dirty="0" smtClean="0"/>
              <a:t> </a:t>
            </a:r>
            <a:r>
              <a:rPr lang="en-US" dirty="0" err="1" smtClean="0"/>
              <a:t>Μικράς</a:t>
            </a:r>
            <a:r>
              <a:rPr lang="en-US" dirty="0" smtClean="0"/>
              <a:t> </a:t>
            </a:r>
            <a:r>
              <a:rPr lang="en-US" dirty="0" err="1" smtClean="0"/>
              <a:t>Ασίας</a:t>
            </a:r>
            <a:r>
              <a:rPr lang="en-US" dirty="0" smtClean="0"/>
              <a:t> </a:t>
            </a:r>
            <a:r>
              <a:rPr lang="en-US" dirty="0" err="1" smtClean="0"/>
              <a:t>ήταν</a:t>
            </a:r>
            <a:r>
              <a:rPr lang="en-US" dirty="0" smtClean="0"/>
              <a:t> </a:t>
            </a:r>
            <a:r>
              <a:rPr lang="en-US" dirty="0" err="1" smtClean="0"/>
              <a:t>γνωστό</a:t>
            </a:r>
            <a:r>
              <a:rPr lang="en-US" dirty="0" smtClean="0"/>
              <a:t> </a:t>
            </a:r>
            <a:r>
              <a:rPr lang="en-US" dirty="0" err="1" smtClean="0"/>
              <a:t>στους</a:t>
            </a:r>
            <a:r>
              <a:rPr lang="en-US" dirty="0" smtClean="0"/>
              <a:t> </a:t>
            </a:r>
            <a:r>
              <a:rPr lang="en-US" dirty="0" err="1" smtClean="0"/>
              <a:t>Γερμανούς</a:t>
            </a:r>
            <a:r>
              <a:rPr lang="en-US" dirty="0" smtClean="0"/>
              <a:t> </a:t>
            </a:r>
            <a:r>
              <a:rPr lang="en-US" dirty="0" err="1" smtClean="0"/>
              <a:t>ήδη</a:t>
            </a:r>
            <a:r>
              <a:rPr lang="en-US" dirty="0" smtClean="0"/>
              <a:t> </a:t>
            </a:r>
            <a:r>
              <a:rPr lang="en-US" dirty="0" err="1" smtClean="0"/>
              <a:t>από</a:t>
            </a:r>
            <a:r>
              <a:rPr lang="en-US" dirty="0" smtClean="0"/>
              <a:t> </a:t>
            </a:r>
            <a:r>
              <a:rPr lang="en-US" dirty="0" err="1" smtClean="0"/>
              <a:t>τις</a:t>
            </a:r>
            <a:r>
              <a:rPr lang="en-US" dirty="0" smtClean="0"/>
              <a:t> </a:t>
            </a:r>
            <a:r>
              <a:rPr lang="en-US" dirty="0" err="1" smtClean="0"/>
              <a:t>απαρχές</a:t>
            </a:r>
            <a:r>
              <a:rPr lang="en-US" dirty="0" smtClean="0"/>
              <a:t> </a:t>
            </a:r>
            <a:r>
              <a:rPr lang="en-US" dirty="0" err="1" smtClean="0"/>
              <a:t>της</a:t>
            </a:r>
            <a:r>
              <a:rPr lang="en-US" dirty="0" smtClean="0"/>
              <a:t> </a:t>
            </a:r>
            <a:r>
              <a:rPr lang="en-US" dirty="0" err="1" smtClean="0"/>
              <a:t>παγίωσης</a:t>
            </a:r>
            <a:r>
              <a:rPr lang="en-US" dirty="0" smtClean="0"/>
              <a:t> </a:t>
            </a:r>
            <a:r>
              <a:rPr lang="en-US" dirty="0" err="1" smtClean="0"/>
              <a:t>του</a:t>
            </a:r>
            <a:r>
              <a:rPr lang="en-US" dirty="0" smtClean="0"/>
              <a:t> </a:t>
            </a:r>
            <a:r>
              <a:rPr lang="en-US" dirty="0" err="1" smtClean="0"/>
              <a:t>νεοτουρκικού</a:t>
            </a:r>
            <a:r>
              <a:rPr lang="en-US" dirty="0" smtClean="0"/>
              <a:t> </a:t>
            </a:r>
            <a:r>
              <a:rPr lang="en-US" dirty="0" err="1" smtClean="0"/>
              <a:t>κινήματος</a:t>
            </a:r>
            <a:r>
              <a:rPr lang="en-US" dirty="0" smtClean="0"/>
              <a:t>. </a:t>
            </a:r>
            <a:endParaRPr lang="el-GR" dirty="0" smtClean="0"/>
          </a:p>
          <a:p>
            <a:r>
              <a:rPr lang="en-US" dirty="0" err="1" smtClean="0"/>
              <a:t>Στα</a:t>
            </a:r>
            <a:r>
              <a:rPr lang="en-US" dirty="0" smtClean="0"/>
              <a:t> </a:t>
            </a:r>
            <a:r>
              <a:rPr lang="en-US" dirty="0" smtClean="0"/>
              <a:t>1909 </a:t>
            </a:r>
            <a:r>
              <a:rPr lang="en-US" dirty="0" err="1" smtClean="0"/>
              <a:t>Γερμανός</a:t>
            </a:r>
            <a:r>
              <a:rPr lang="en-US" dirty="0" smtClean="0"/>
              <a:t> </a:t>
            </a:r>
            <a:r>
              <a:rPr lang="en-US" dirty="0" err="1" smtClean="0"/>
              <a:t>πρεσβευτής</a:t>
            </a:r>
            <a:r>
              <a:rPr lang="en-US" dirty="0" smtClean="0"/>
              <a:t> </a:t>
            </a:r>
            <a:r>
              <a:rPr lang="en-US" dirty="0" err="1" smtClean="0"/>
              <a:t>στην</a:t>
            </a:r>
            <a:r>
              <a:rPr lang="en-US" dirty="0" smtClean="0"/>
              <a:t> </a:t>
            </a:r>
            <a:r>
              <a:rPr lang="en-US" dirty="0" err="1" smtClean="0"/>
              <a:t>Αθήνα</a:t>
            </a:r>
            <a:r>
              <a:rPr lang="en-US" dirty="0" smtClean="0"/>
              <a:t> </a:t>
            </a:r>
            <a:r>
              <a:rPr lang="en-US" dirty="0" err="1" smtClean="0"/>
              <a:t>Wangenheim</a:t>
            </a:r>
            <a:r>
              <a:rPr lang="en-US" dirty="0" smtClean="0"/>
              <a:t> </a:t>
            </a:r>
            <a:r>
              <a:rPr lang="en-US" dirty="0" err="1" smtClean="0"/>
              <a:t>αναφέρει</a:t>
            </a:r>
            <a:r>
              <a:rPr lang="en-US" dirty="0" smtClean="0"/>
              <a:t> </a:t>
            </a:r>
            <a:r>
              <a:rPr lang="en-US" dirty="0" err="1" smtClean="0"/>
              <a:t>στον</a:t>
            </a:r>
            <a:r>
              <a:rPr lang="en-US" dirty="0" smtClean="0"/>
              <a:t> </a:t>
            </a:r>
            <a:r>
              <a:rPr lang="en-US" dirty="0" err="1" smtClean="0"/>
              <a:t>καγκελάριό</a:t>
            </a:r>
            <a:r>
              <a:rPr lang="en-US" dirty="0" smtClean="0"/>
              <a:t> </a:t>
            </a:r>
            <a:r>
              <a:rPr lang="en-US" dirty="0" err="1" smtClean="0"/>
              <a:t>του</a:t>
            </a:r>
            <a:r>
              <a:rPr lang="en-US" dirty="0" smtClean="0"/>
              <a:t> </a:t>
            </a:r>
            <a:r>
              <a:rPr lang="en-US" dirty="0" err="1" smtClean="0"/>
              <a:t>το</a:t>
            </a:r>
            <a:r>
              <a:rPr lang="en-US" dirty="0" smtClean="0"/>
              <a:t> </a:t>
            </a:r>
            <a:r>
              <a:rPr lang="en-US" dirty="0" err="1" smtClean="0"/>
              <a:t>επίσημο</a:t>
            </a:r>
            <a:r>
              <a:rPr lang="en-US" dirty="0" smtClean="0"/>
              <a:t> </a:t>
            </a:r>
            <a:r>
              <a:rPr lang="en-US" dirty="0" err="1" smtClean="0"/>
              <a:t>πολιτικό</a:t>
            </a:r>
            <a:r>
              <a:rPr lang="en-US" dirty="0" smtClean="0"/>
              <a:t> </a:t>
            </a:r>
            <a:r>
              <a:rPr lang="en-US" dirty="0" err="1" smtClean="0"/>
              <a:t>δόγμα</a:t>
            </a:r>
            <a:r>
              <a:rPr lang="en-US" dirty="0" smtClean="0"/>
              <a:t> </a:t>
            </a:r>
            <a:r>
              <a:rPr lang="en-US" dirty="0" err="1" smtClean="0"/>
              <a:t>που</a:t>
            </a:r>
            <a:r>
              <a:rPr lang="en-US" dirty="0" smtClean="0"/>
              <a:t> </a:t>
            </a:r>
            <a:r>
              <a:rPr lang="en-US" dirty="0" err="1" smtClean="0"/>
              <a:t>κυριαρχεί</a:t>
            </a:r>
            <a:r>
              <a:rPr lang="en-US" dirty="0" smtClean="0"/>
              <a:t> </a:t>
            </a:r>
            <a:r>
              <a:rPr lang="en-US" dirty="0" err="1" smtClean="0"/>
              <a:t>στην</a:t>
            </a:r>
            <a:r>
              <a:rPr lang="en-US" dirty="0" smtClean="0"/>
              <a:t> </a:t>
            </a:r>
            <a:r>
              <a:rPr lang="en-US" dirty="0" err="1" smtClean="0"/>
              <a:t>τουρκική</a:t>
            </a:r>
            <a:r>
              <a:rPr lang="en-US" dirty="0" smtClean="0"/>
              <a:t> </a:t>
            </a:r>
            <a:r>
              <a:rPr lang="en-US" dirty="0" err="1" smtClean="0"/>
              <a:t>ηγεσία</a:t>
            </a:r>
            <a:r>
              <a:rPr lang="en-US" dirty="0" smtClean="0"/>
              <a:t> </a:t>
            </a:r>
            <a:r>
              <a:rPr lang="en-US" dirty="0" err="1" smtClean="0"/>
              <a:t>και</a:t>
            </a:r>
            <a:r>
              <a:rPr lang="en-US" dirty="0" smtClean="0"/>
              <a:t> </a:t>
            </a:r>
            <a:r>
              <a:rPr lang="en-US" dirty="0" err="1" smtClean="0"/>
              <a:t>πιο</a:t>
            </a:r>
            <a:r>
              <a:rPr lang="en-US" dirty="0" smtClean="0"/>
              <a:t> </a:t>
            </a:r>
            <a:r>
              <a:rPr lang="en-US" dirty="0" err="1" smtClean="0"/>
              <a:t>συγκεκριμένα</a:t>
            </a:r>
            <a:r>
              <a:rPr lang="en-US" dirty="0" smtClean="0"/>
              <a:t> </a:t>
            </a:r>
            <a:r>
              <a:rPr lang="en-US" dirty="0" err="1" smtClean="0"/>
              <a:t>του</a:t>
            </a:r>
            <a:r>
              <a:rPr lang="en-US" dirty="0" smtClean="0"/>
              <a:t> </a:t>
            </a:r>
            <a:r>
              <a:rPr lang="en-US" dirty="0" err="1" smtClean="0"/>
              <a:t>Τούρκου</a:t>
            </a:r>
            <a:r>
              <a:rPr lang="en-US" dirty="0" smtClean="0"/>
              <a:t> </a:t>
            </a:r>
            <a:r>
              <a:rPr lang="en-US" dirty="0" err="1" smtClean="0"/>
              <a:t>πρωθυπουργού</a:t>
            </a:r>
            <a:r>
              <a:rPr lang="en-US" dirty="0" smtClean="0"/>
              <a:t> </a:t>
            </a:r>
            <a:r>
              <a:rPr lang="en-US" dirty="0" err="1" smtClean="0"/>
              <a:t>και</a:t>
            </a:r>
            <a:r>
              <a:rPr lang="en-US" dirty="0" smtClean="0"/>
              <a:t> </a:t>
            </a:r>
            <a:r>
              <a:rPr lang="en-US" dirty="0" err="1" smtClean="0"/>
              <a:t>υπουργού</a:t>
            </a:r>
            <a:r>
              <a:rPr lang="en-US" dirty="0" smtClean="0"/>
              <a:t> </a:t>
            </a:r>
            <a:r>
              <a:rPr lang="en-US" dirty="0" err="1" smtClean="0"/>
              <a:t>στρατιωτικών</a:t>
            </a:r>
            <a:r>
              <a:rPr lang="en-US" dirty="0" smtClean="0"/>
              <a:t> </a:t>
            </a:r>
            <a:r>
              <a:rPr lang="en-US" dirty="0" err="1" smtClean="0"/>
              <a:t>Σεφκέρ</a:t>
            </a:r>
            <a:r>
              <a:rPr lang="en-US" dirty="0" smtClean="0"/>
              <a:t> </a:t>
            </a:r>
            <a:r>
              <a:rPr lang="en-US" dirty="0" err="1" smtClean="0"/>
              <a:t>Πασά</a:t>
            </a:r>
            <a:r>
              <a:rPr lang="en-US" dirty="0" smtClean="0"/>
              <a:t>.</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119</TotalTime>
  <Words>2286</Words>
  <Application>Microsoft Office PowerPoint</Application>
  <PresentationFormat>Προβολή στην οθόνη (4:3)</PresentationFormat>
  <Paragraphs>84</Paragraphs>
  <Slides>35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35</vt:i4>
      </vt:variant>
    </vt:vector>
  </HeadingPairs>
  <TitlesOfParts>
    <vt:vector size="36" baseType="lpstr">
      <vt:lpstr>Δικαιοσύνη</vt:lpstr>
      <vt:lpstr>ΠΟΝΤΟΣ: Γενοκτονία ή εθνοκάθαρση?</vt:lpstr>
      <vt:lpstr>Ελί Βεζέλ</vt:lpstr>
      <vt:lpstr>ΓΕΝΟΚΤΟΝΙΑ ή όχι;</vt:lpstr>
      <vt:lpstr>ΖΗΤΗΜΑΤΑ ΟΡΟΛΟΓΙΑΣ</vt:lpstr>
      <vt:lpstr>ΕΞΕΤΑΣΗ ΤΩΝ ΧΑΡΑΚΤΗΡΙΣΤΙΚΩΝ ΤΗΣ ΠΟΝΤΙΑΚΗΣ ΠΕΡΙΠΤΩΣΗΣ</vt:lpstr>
      <vt:lpstr>Το ζήτημα της στρατολόγησης </vt:lpstr>
      <vt:lpstr>«Τα περίφημα «Τάγματα Εργασίας» (Amele Taburu)</vt:lpstr>
      <vt:lpstr>Διαφάνεια 8</vt:lpstr>
      <vt:lpstr>Η Γερμανική ανάμειξη 1909</vt:lpstr>
      <vt:lpstr>Γερμανική ανάμειξη1909</vt:lpstr>
      <vt:lpstr>ΓΕΡΜΑΝΙΚΗ ΣΤΑΣΗ ΜΕΤΑ ΤΟΥΣ ΒΑΛΚΑΝΙΚΟΥΣ</vt:lpstr>
      <vt:lpstr>Γερμανική ανάμειξη 1915</vt:lpstr>
      <vt:lpstr>Διαφάνεια 13</vt:lpstr>
      <vt:lpstr>1915-1916:</vt:lpstr>
      <vt:lpstr>ΠΕΡΙ ΕΚΤΟΠΙΣΜΩΝ…</vt:lpstr>
      <vt:lpstr>ΣΧΕΔΙΟ ΕΚΚΕΝΩΣΗΣ ΠΑΡΑΛΙΩΝ</vt:lpstr>
      <vt:lpstr>Διαφάνεια 17</vt:lpstr>
      <vt:lpstr>Τα συμπεράσματα</vt:lpstr>
      <vt:lpstr>Κακουργήματα Γερμανών </vt:lpstr>
      <vt:lpstr>Η ΔΡΑΣΗ ΤΟΥ ΚΕΜΑΛ</vt:lpstr>
      <vt:lpstr>Mutafai Milliye",</vt:lpstr>
      <vt:lpstr>29 ΜΑΙΟΥ </vt:lpstr>
      <vt:lpstr>ΕΞΟΝΤΩΣΗ ΕΛΛΗΝΩΝ ΜΠΑΦΡΑΣ</vt:lpstr>
      <vt:lpstr>ΔΙΑΚΣΤΗΡΙΑ ΑΜΑΣΕΙΑΣ</vt:lpstr>
      <vt:lpstr>ΦΥΓΗ ΣΤΗ ΡΩΣΙΑ</vt:lpstr>
      <vt:lpstr>ΓΕΝΟΚΤΟΝΙΑ?</vt:lpstr>
      <vt:lpstr>ΑΝΤΙΣΤΟΙΧΙΑ ΜΕ ΝΟΜΙΚΟ ΟΡΙΣΜΟ?</vt:lpstr>
      <vt:lpstr>ΚΡΙΤΗΡΙΑ</vt:lpstr>
      <vt:lpstr>ΚΡΙΤΗΡΙΑ</vt:lpstr>
      <vt:lpstr>ΚΡΙΤΗΡΙΑ</vt:lpstr>
      <vt:lpstr>ΧΑΡΑΚΤΗΡΑς ΓΕΝΟΚΤΟΝΙΑΣ</vt:lpstr>
      <vt:lpstr>Διαφάνεια 32</vt:lpstr>
      <vt:lpstr>ΑΝΑΓΝΩΡΙΣΕΙΣ</vt:lpstr>
      <vt:lpstr>ΓΙΑ ΜΑΣ</vt:lpstr>
      <vt:lpstr>ΑΦΗΓΗΣΗ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ΠΟΝΤΟΣ: Γενοκτονία ή εθνοκάθαρση?</dc:title>
  <dc:creator>user</dc:creator>
  <cp:lastModifiedBy>user</cp:lastModifiedBy>
  <cp:revision>67</cp:revision>
  <dcterms:created xsi:type="dcterms:W3CDTF">2015-11-18T12:38:18Z</dcterms:created>
  <dcterms:modified xsi:type="dcterms:W3CDTF">2015-11-23T11:52:51Z</dcterms:modified>
</cp:coreProperties>
</file>