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2" r:id="rId19"/>
    <p:sldId id="261" r:id="rId20"/>
    <p:sldId id="263" r:id="rId21"/>
    <p:sldId id="264" r:id="rId22"/>
    <p:sldId id="265" r:id="rId23"/>
    <p:sldId id="266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4660"/>
  </p:normalViewPr>
  <p:slideViewPr>
    <p:cSldViewPr>
      <p:cViewPr varScale="1">
        <p:scale>
          <a:sx n="83" d="100"/>
          <a:sy n="83" d="100"/>
        </p:scale>
        <p:origin x="-189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31913" y="228600"/>
            <a:ext cx="7507287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507287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 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2ο Πανελλήνιο Συνέδριο Ημαθίας "Ψηφιακές και Διαδικτυακές Εφαρμογές στην Εκπαίδευση"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Διαφάνεια</a:t>
            </a:r>
          </a:p>
          <a:p>
            <a:pPr>
              <a:defRPr/>
            </a:pPr>
            <a:fld id="{A9341C06-BB5F-4772-8B73-99CCC9100BAB}" type="slidenum">
              <a:rPr lang="el-GR"/>
              <a:pPr>
                <a:defRPr/>
              </a:pPr>
              <a:t>‹#›</a:t>
            </a:fld>
            <a:r>
              <a:rPr 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00759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28/10/2016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28/10/2016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28/10/2016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Αρχές Πληροφορικής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 smtClean="0">
                <a:solidFill>
                  <a:schemeClr val="tx1"/>
                </a:solidFill>
              </a:rPr>
              <a:t>2: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Βασικές </a:t>
            </a:r>
            <a:r>
              <a:rPr lang="el-GR" smtClean="0">
                <a:solidFill>
                  <a:schemeClr val="tx1"/>
                </a:solidFill>
              </a:rPr>
              <a:t>έννοιες Πληροφορικής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Βα</a:t>
            </a:r>
            <a:r>
              <a:rPr lang="en-US" sz="3200" dirty="0" err="1" smtClean="0"/>
              <a:t>σικές</a:t>
            </a:r>
            <a:r>
              <a:rPr lang="en-US" sz="3200" dirty="0" smtClean="0"/>
              <a:t>  </a:t>
            </a:r>
            <a:r>
              <a:rPr lang="en-US" sz="3200" dirty="0" err="1" smtClean="0"/>
              <a:t>Έννοιες</a:t>
            </a:r>
            <a:r>
              <a:rPr lang="el-GR" sz="3200" dirty="0" smtClean="0"/>
              <a:t> – </a:t>
            </a:r>
            <a:br>
              <a:rPr lang="el-GR" sz="3200" dirty="0" smtClean="0"/>
            </a:br>
            <a:r>
              <a:rPr lang="el-GR" sz="2400" dirty="0" smtClean="0"/>
              <a:t>Πληροφορία στον Ηλεκτρονικό Υπολογιστή (2/2)</a:t>
            </a:r>
            <a:endParaRPr lang="en-US" sz="2400" dirty="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600" dirty="0" smtClean="0"/>
              <a:t>Ένα ψηφίο (</a:t>
            </a:r>
            <a:r>
              <a:rPr lang="el-GR" sz="2600" b="1" dirty="0" err="1" smtClean="0"/>
              <a:t>bit</a:t>
            </a:r>
            <a:r>
              <a:rPr lang="el-GR" sz="2600" dirty="0" smtClean="0"/>
              <a:t>) αναπαρίσταται με την αντίστοιχη κατάσταση ενός σημείου σε ένα ηλεκτρονικό κύκλωμα δηλαδή με [0] ή [1].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6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600" dirty="0" smtClean="0"/>
              <a:t>Τα δεδομένα στον ηλεκτρονικό υπολογιστή μετατρέπονται σε ένα σύνολο [0] και [1]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6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600" dirty="0" smtClean="0"/>
              <a:t>Ο χρήστης δεν αντιλαμβάνεται ότι τα στοιχεία που εισάγει μετατρέπονται  σε ένα σύνολο [0] και [1] διότι όλες οι εργασίες του όπως εισαγωγή γραμμάτων, λέξεων ή αριθμών είναι σύμφωνα με την φυσική του γλώσσα και το δεκαδικό σύστημα αριθμών που χρησιμοποιεί.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6678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Δυαδική λογική</a:t>
            </a:r>
            <a:endParaRPr lang="en-US" dirty="0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1340769"/>
            <a:ext cx="8208912" cy="4752528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000" b="1" smtClean="0"/>
              <a:t>Η </a:t>
            </a:r>
            <a:r>
              <a:rPr lang="el-GR" sz="2000" b="1" smtClean="0">
                <a:solidFill>
                  <a:srgbClr val="CC3300"/>
                </a:solidFill>
              </a:rPr>
              <a:t>δυαδική λογική</a:t>
            </a:r>
            <a:r>
              <a:rPr lang="el-GR" sz="2000" b="1" smtClean="0">
                <a:solidFill>
                  <a:schemeClr val="accent2"/>
                </a:solidFill>
              </a:rPr>
              <a:t> </a:t>
            </a:r>
            <a:r>
              <a:rPr lang="el-GR" sz="2000" b="1" smtClean="0">
                <a:solidFill>
                  <a:srgbClr val="003366"/>
                </a:solidFill>
              </a:rPr>
              <a:t>στηρίζεται</a:t>
            </a:r>
            <a:r>
              <a:rPr lang="el-GR" sz="2000" b="1" smtClean="0"/>
              <a:t> στην άλγεβρα Μπουλ (</a:t>
            </a:r>
            <a:r>
              <a:rPr lang="en-US" sz="2000" b="1" smtClean="0"/>
              <a:t>Boole</a:t>
            </a:r>
            <a:r>
              <a:rPr lang="el-GR" sz="2000" b="1" smtClean="0"/>
              <a:t> Άγγλος μαθηματικός – 19</a:t>
            </a:r>
            <a:r>
              <a:rPr lang="el-GR" sz="2000" b="1" baseline="30000" smtClean="0"/>
              <a:t>ος</a:t>
            </a:r>
            <a:r>
              <a:rPr lang="el-GR" sz="2000" b="1" smtClean="0"/>
              <a:t> αιώνας)</a:t>
            </a:r>
            <a:r>
              <a:rPr lang="en-US" sz="2000" b="1" smtClean="0"/>
              <a:t> </a:t>
            </a:r>
            <a:r>
              <a:rPr lang="el-GR" sz="2000" b="1" smtClean="0"/>
              <a:t>που</a:t>
            </a:r>
            <a:r>
              <a:rPr lang="el-GR" sz="2000" b="1" smtClean="0">
                <a:solidFill>
                  <a:srgbClr val="003366"/>
                </a:solidFill>
              </a:rPr>
              <a:t> ονομάζεται</a:t>
            </a:r>
            <a:r>
              <a:rPr lang="el-GR" sz="2000" b="1" smtClean="0"/>
              <a:t> και δυαδική άλγεβρα. Έχει μεγάλη εφαρμογή στο χώρο των ηλεκτρονικών υπολογιστών, επειδή χειρίζεται λογικές συναρτήσεις και πράξεις δυαδικών καταστάσεων (δυαδικού συστήματος).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000" b="1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000" b="1" smtClean="0"/>
              <a:t>Στην δυαδική λογική άλγεβρα υπάρχουν                 δύο “καταστάσεις μεταβλητών”:</a:t>
            </a:r>
          </a:p>
          <a:p>
            <a:pPr lvl="1">
              <a:lnSpc>
                <a:spcPct val="80000"/>
              </a:lnSpc>
              <a:defRPr/>
            </a:pPr>
            <a:r>
              <a:rPr lang="el-GR" sz="1800" smtClean="0"/>
              <a:t> </a:t>
            </a:r>
            <a:r>
              <a:rPr lang="el-GR" sz="1800" b="1" smtClean="0"/>
              <a:t>Αληθές (σωστό) ή 1 ή ΝΑΙ ή υψηλή τάση</a:t>
            </a:r>
          </a:p>
          <a:p>
            <a:pPr lvl="1">
              <a:lnSpc>
                <a:spcPct val="80000"/>
              </a:lnSpc>
              <a:defRPr/>
            </a:pPr>
            <a:r>
              <a:rPr lang="el-GR" sz="1800" b="1" smtClean="0"/>
              <a:t> Ψευδές (λάθος) ή 0 ή ΌΧΙ ή χαμηλή τάση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000" b="1" smtClean="0"/>
          </a:p>
          <a:p>
            <a:pPr marL="0" indent="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sz="2000" b="1" smtClean="0"/>
              <a:t>Από ηλεκτρικής άποψης, στα τρανζίστορς, οι λογικές καταστάσεις 0 και 1 ισοδυναμούν με τάσεις του ρεύματος σε δύο περιοχές (χαμηλή - ψηλή). Με απλά λόγια, μεταφράζονται σε καταστάσεις «δεν υπάρχει ρεύμα» - «υπάρχει ρεύμα» αντίστοιχα</a:t>
            </a:r>
            <a:endParaRPr lang="en-US" sz="2000" b="1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8615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Δυαδική λογική στην πράξη</a:t>
            </a:r>
            <a:endParaRPr lang="en-US" dirty="0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Η δυαδική λογική διέπεται από την ύπαρξη δύο λογικών καταστάσεων (αληθές/ψευδές – </a:t>
            </a:r>
            <a:r>
              <a:rPr lang="en-US" sz="1800" b="1" dirty="0" smtClean="0"/>
              <a:t>true/false)</a:t>
            </a:r>
            <a:r>
              <a:rPr lang="el-GR" sz="1800" b="1" dirty="0" smtClean="0"/>
              <a:t> οι οποίες  αποτελούν τη βάση για όλα τα ηλεκτρονικά κυκλώματα ενός υπολογιστή.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800" b="1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Εκτελούνται πράξεις όπως πρόσθεση, αφαίρεση, πολλαπλασιασμός και διαίρεση, που στην ανθρώπινη λογική αντιστοιχούν σε λογικές πράξεις, όπως «αυτό και εκείνο» (τελεστής AND), «αυτό ή εκείνο» (τελεστής OR), «ή αυτό ή εκείνο» (τελεστής XOR), «όχι αυτό» (τελεστής NOT), κλπ.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800" b="1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Η διαχείριση των τελεστών αυτών ακολουθεί συγκεκριμένους κανόνες που ονομάζονται και Πίνακες Αληθείας (</a:t>
            </a:r>
            <a:r>
              <a:rPr lang="en-US" sz="1800" b="1" dirty="0" smtClean="0"/>
              <a:t>Truth Tables).</a:t>
            </a:r>
            <a:endParaRPr lang="el-GR" sz="1800" b="1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Η λογική των πυλών AND, OR ή NOT αναπαριστά τη λειτουργία των τρανζίστορ διότι οι τρανζίστορ ως ηλεκτρικοί διακόπτες έχουν μόνο δύο καταστάσεις: άνοιγα ή κλείσιμο.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800" b="1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Η λογική </a:t>
            </a:r>
            <a:r>
              <a:rPr lang="el-GR" sz="1800" b="1" dirty="0" err="1" smtClean="0"/>
              <a:t>Boole</a:t>
            </a:r>
            <a:r>
              <a:rPr lang="el-GR" sz="1800" b="1" dirty="0" smtClean="0"/>
              <a:t> διαμορφώνει τις λογικές πύλες (</a:t>
            </a:r>
            <a:r>
              <a:rPr lang="en-US" sz="1800" b="1" dirty="0" smtClean="0"/>
              <a:t>logic gates) </a:t>
            </a:r>
            <a:r>
              <a:rPr lang="el-GR" sz="1800" b="1" dirty="0" smtClean="0"/>
              <a:t>του </a:t>
            </a:r>
            <a:r>
              <a:rPr lang="en-US" sz="1800" b="1" dirty="0" smtClean="0"/>
              <a:t>chip</a:t>
            </a:r>
            <a:r>
              <a:rPr lang="el-GR" sz="1800" b="1" dirty="0" smtClean="0"/>
              <a:t>, οι λογικές πύλες με τη σειρά τους διαμορφώνουν  τα λογικά κυκλώματα  τα οποία είναι υπεύθυνα για την εκτέλεση συναρτήσεων όπως είναι η πρόσθεση δύο αριθμών.</a:t>
            </a:r>
          </a:p>
          <a:p>
            <a:pPr marL="0" indent="0">
              <a:lnSpc>
                <a:spcPct val="80000"/>
              </a:lnSpc>
              <a:defRPr/>
            </a:pPr>
            <a:endParaRPr lang="en-US" sz="1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8299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Ψηφιακή λογική</a:t>
            </a:r>
            <a:endParaRPr lang="en-US" dirty="0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000" b="1" dirty="0" smtClean="0"/>
              <a:t>Η </a:t>
            </a:r>
            <a:r>
              <a:rPr lang="el-GR" sz="2000" b="1" dirty="0" smtClean="0">
                <a:solidFill>
                  <a:schemeClr val="hlink"/>
                </a:solidFill>
              </a:rPr>
              <a:t>ψηφιακή λογική</a:t>
            </a:r>
            <a:r>
              <a:rPr lang="el-GR" sz="2000" b="1" dirty="0" smtClean="0"/>
              <a:t> βασίζεται στο </a:t>
            </a:r>
            <a:r>
              <a:rPr lang="el-GR" sz="2000" b="1" dirty="0" err="1" smtClean="0"/>
              <a:t>hardware</a:t>
            </a:r>
            <a:r>
              <a:rPr lang="el-GR" sz="2000" b="1" dirty="0" smtClean="0"/>
              <a:t> (υλικό)</a:t>
            </a:r>
            <a:r>
              <a:rPr lang="en-US" sz="2000" b="1" dirty="0" smtClean="0"/>
              <a:t>,</a:t>
            </a:r>
            <a:r>
              <a:rPr lang="el-GR" sz="2000" b="1" dirty="0" smtClean="0"/>
              <a:t> το οποίο δέχεται μηδενικά [0] και μονάδες [1]  ως εισόδους και παράγει από αυτές μηδέν [0]</a:t>
            </a:r>
            <a:r>
              <a:rPr lang="el-GR" sz="2000" dirty="0" smtClean="0"/>
              <a:t> </a:t>
            </a:r>
            <a:r>
              <a:rPr lang="el-GR" sz="2000" b="1" dirty="0" smtClean="0"/>
              <a:t>ή μονάδες [1], σύμφωνα με τον τύπο της συνάρτησης που εκτελέστηκε.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000" b="1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000" b="1" dirty="0" smtClean="0"/>
              <a:t>Ο </a:t>
            </a:r>
            <a:r>
              <a:rPr lang="el-GR" sz="2000" b="1" dirty="0" smtClean="0">
                <a:solidFill>
                  <a:schemeClr val="hlink"/>
                </a:solidFill>
              </a:rPr>
              <a:t>ψηφιακός διακόπτης</a:t>
            </a:r>
            <a:r>
              <a:rPr lang="el-GR" sz="2000" b="1" dirty="0" smtClean="0"/>
              <a:t> είναι το </a:t>
            </a:r>
            <a:r>
              <a:rPr lang="el-GR" sz="2000" b="1" dirty="0" smtClean="0">
                <a:solidFill>
                  <a:schemeClr val="hlink"/>
                </a:solidFill>
              </a:rPr>
              <a:t>υλικό</a:t>
            </a:r>
            <a:r>
              <a:rPr lang="el-GR" sz="2000" b="1" dirty="0" smtClean="0"/>
              <a:t> (</a:t>
            </a:r>
            <a:r>
              <a:rPr lang="el-GR" sz="2000" b="1" dirty="0" err="1" smtClean="0"/>
              <a:t>hardware</a:t>
            </a:r>
            <a:r>
              <a:rPr lang="el-GR" sz="2000" b="1" dirty="0" smtClean="0"/>
              <a:t>) που χρησιμοποιείται για τη λήψη του αποτελέσματος της εξόδου. Οι περισσότερες συναρτήσεις είναι φτιαγμένες από πολλούς τέτοιους διακόπτες.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000" b="1" dirty="0" smtClean="0"/>
          </a:p>
          <a:p>
            <a:pPr marL="0" indent="0" algn="just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l-GR" sz="2000" b="1" dirty="0" smtClean="0"/>
              <a:t>Στους ψηφιακούς υπολογιστές το μηδέν [0] και η μονάδα [1] καθορίζονται από την φορά της τάσης του ρεύματος.</a:t>
            </a:r>
            <a:r>
              <a:rPr lang="el-GR" sz="2000" dirty="0" smtClean="0"/>
              <a:t>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000" b="1" dirty="0" smtClean="0"/>
          </a:p>
          <a:p>
            <a:pPr marL="0" indent="0" algn="just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l-GR" sz="2000" b="1" dirty="0" smtClean="0"/>
              <a:t>Ένας ψηφιακός υπολογιστής αποτελείται από αλληλοσυνδεόμενα σύνολα ψηφιακών διακοπτών.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85846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Μονάδες μέτρησης πληροφορίας</a:t>
            </a:r>
            <a:endParaRPr lang="en-US" dirty="0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1340768"/>
            <a:ext cx="8208911" cy="47525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Το </a:t>
            </a:r>
            <a:r>
              <a:rPr lang="en-US" sz="1800" b="1" dirty="0" smtClean="0">
                <a:solidFill>
                  <a:schemeClr val="accent2"/>
                </a:solidFill>
              </a:rPr>
              <a:t>Bit </a:t>
            </a:r>
            <a:r>
              <a:rPr lang="el-GR" sz="1800" b="1" dirty="0" smtClean="0"/>
              <a:t>(</a:t>
            </a:r>
            <a:r>
              <a:rPr lang="en-US" sz="1800" b="1" u="sng" dirty="0" smtClean="0">
                <a:solidFill>
                  <a:schemeClr val="accent2"/>
                </a:solidFill>
              </a:rPr>
              <a:t>Bi</a:t>
            </a:r>
            <a:r>
              <a:rPr lang="en-US" sz="1800" b="1" dirty="0" smtClean="0"/>
              <a:t>nary digi</a:t>
            </a:r>
            <a:r>
              <a:rPr lang="en-US" sz="1800" b="1" u="sng" dirty="0" smtClean="0">
                <a:solidFill>
                  <a:schemeClr val="accent2"/>
                </a:solidFill>
              </a:rPr>
              <a:t>t</a:t>
            </a:r>
            <a:r>
              <a:rPr lang="el-GR" sz="1800" b="1" u="sng" dirty="0" smtClean="0">
                <a:solidFill>
                  <a:schemeClr val="accent2"/>
                </a:solidFill>
              </a:rPr>
              <a:t> </a:t>
            </a:r>
            <a:r>
              <a:rPr lang="el-GR" sz="1800" b="1" dirty="0" smtClean="0">
                <a:solidFill>
                  <a:schemeClr val="accent2"/>
                </a:solidFill>
              </a:rPr>
              <a:t>– δυαδικό ψηφίο</a:t>
            </a:r>
            <a:r>
              <a:rPr lang="el-GR" sz="1800" b="1" u="sng" dirty="0" smtClean="0"/>
              <a:t>)</a:t>
            </a:r>
            <a:r>
              <a:rPr lang="el-GR" sz="1800" b="1" dirty="0" smtClean="0"/>
              <a:t> είναι το μικρότερο στοιχείο πληροφορίας που μπορεί να επεξεργαστεί ένας ηλεκτρονικός υπολογιστής και αυτό παίρνει μόνο δύο τιμές [0]  ή [1]. </a:t>
            </a:r>
            <a:endParaRPr lang="en-US" sz="1800" b="1" dirty="0" smtClean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l-GR" sz="1800" b="1" dirty="0" smtClean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l-GR" sz="1800" b="1" dirty="0" smtClean="0"/>
              <a:t>Ο ηλεκτρονικός υπολογιστής λόγω της κατασκευής του μπορεί να επεξεργαστεί αριθμούς με συγκεκριμένο αριθμό </a:t>
            </a:r>
            <a:r>
              <a:rPr lang="el-GR" sz="1800" b="1" dirty="0" err="1" smtClean="0"/>
              <a:t>bits</a:t>
            </a:r>
            <a:r>
              <a:rPr lang="el-GR" sz="1800" b="1" dirty="0" smtClean="0"/>
              <a:t>  που ανταποκρίνεται στις δυνάμεις του 2 π.χ. [8(2</a:t>
            </a:r>
            <a:r>
              <a:rPr lang="el-GR" sz="1800" b="1" baseline="30000" dirty="0" smtClean="0"/>
              <a:t>3</a:t>
            </a:r>
            <a:r>
              <a:rPr lang="el-GR" sz="1800" b="1" dirty="0" smtClean="0"/>
              <a:t>), 16(2</a:t>
            </a:r>
            <a:r>
              <a:rPr lang="el-GR" sz="1800" b="1" baseline="30000" dirty="0" smtClean="0"/>
              <a:t>4</a:t>
            </a:r>
            <a:r>
              <a:rPr lang="el-GR" sz="1800" b="1" dirty="0" smtClean="0"/>
              <a:t>), 32(2</a:t>
            </a:r>
            <a:r>
              <a:rPr lang="el-GR" sz="1800" b="1" baseline="30000" dirty="0" smtClean="0"/>
              <a:t>5</a:t>
            </a:r>
            <a:r>
              <a:rPr lang="el-GR" sz="1800" b="1" dirty="0" smtClean="0"/>
              <a:t>), …].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l-GR" sz="1800" b="1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>
                <a:solidFill>
                  <a:schemeClr val="hlink"/>
                </a:solidFill>
              </a:rPr>
              <a:t>Δεδομένα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Τα δεδομένα που υπάρχουν στον ηλεκτρονικό υπολογιστή είναι σε μορφή 0 &amp; 1 και η μορφή αυτή είναι ανεξάρτητη από</a:t>
            </a:r>
            <a:r>
              <a:rPr lang="en-US" sz="1800" b="1" dirty="0" smtClean="0"/>
              <a:t> </a:t>
            </a:r>
            <a:r>
              <a:rPr lang="el-GR" sz="1800" b="1" dirty="0" err="1" smtClean="0"/>
              <a:t>τοντύπο</a:t>
            </a:r>
            <a:r>
              <a:rPr lang="el-GR" sz="1800" b="1" dirty="0" smtClean="0"/>
              <a:t> ή την</a:t>
            </a:r>
            <a:r>
              <a:rPr lang="en-US" sz="1800" b="1" dirty="0" smtClean="0"/>
              <a:t> </a:t>
            </a:r>
            <a:r>
              <a:rPr lang="el-GR" sz="1800" b="1" dirty="0" smtClean="0"/>
              <a:t>προέλευση τους. </a:t>
            </a:r>
          </a:p>
          <a:p>
            <a:pPr marL="0" indent="0">
              <a:lnSpc>
                <a:spcPct val="80000"/>
              </a:lnSpc>
              <a:defRPr/>
            </a:pPr>
            <a:endParaRPr lang="el-GR" sz="1800" b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>
                <a:solidFill>
                  <a:schemeClr val="accent2"/>
                </a:solidFill>
              </a:rPr>
              <a:t>Ομαδοποίηση των </a:t>
            </a:r>
            <a:r>
              <a:rPr lang="en-US" sz="1800" b="1" dirty="0" smtClean="0">
                <a:solidFill>
                  <a:schemeClr val="accent2"/>
                </a:solidFill>
              </a:rPr>
              <a:t>bits: </a:t>
            </a:r>
            <a:r>
              <a:rPr lang="el-GR" sz="1800" b="1" dirty="0" smtClean="0"/>
              <a:t>1 </a:t>
            </a:r>
            <a:r>
              <a:rPr lang="el-GR" sz="1800" b="1" dirty="0" err="1" smtClean="0"/>
              <a:t>byte</a:t>
            </a:r>
            <a:r>
              <a:rPr lang="el-GR" sz="1800" b="1" dirty="0" smtClean="0"/>
              <a:t> = 8 </a:t>
            </a:r>
            <a:r>
              <a:rPr lang="el-GR" sz="1800" b="1" dirty="0" err="1" smtClean="0"/>
              <a:t>bits</a:t>
            </a:r>
            <a:r>
              <a:rPr lang="el-GR" sz="1800" b="1" dirty="0" smtClean="0"/>
              <a:t> ή8 </a:t>
            </a:r>
            <a:r>
              <a:rPr lang="el-GR" sz="1800" b="1" dirty="0" err="1" smtClean="0"/>
              <a:t>bits</a:t>
            </a:r>
            <a:r>
              <a:rPr lang="el-GR" sz="1800" b="1" dirty="0" smtClean="0"/>
              <a:t> = 1 </a:t>
            </a:r>
            <a:r>
              <a:rPr lang="el-GR" sz="1800" b="1" dirty="0" err="1" smtClean="0"/>
              <a:t>byte</a:t>
            </a:r>
            <a:r>
              <a:rPr lang="en-US" sz="1800" b="1" dirty="0" smtClean="0"/>
              <a:t>.</a:t>
            </a:r>
            <a:endParaRPr lang="el-GR" sz="1800" b="1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/>
              <a:t>Ένας</a:t>
            </a:r>
            <a:r>
              <a:rPr lang="el-GR" sz="1800" b="1" dirty="0" smtClean="0">
                <a:solidFill>
                  <a:schemeClr val="accent2"/>
                </a:solidFill>
              </a:rPr>
              <a:t> </a:t>
            </a:r>
            <a:r>
              <a:rPr lang="el-GR" sz="1800" b="1" dirty="0" smtClean="0">
                <a:solidFill>
                  <a:schemeClr val="hlink"/>
                </a:solidFill>
              </a:rPr>
              <a:t>Δυαδικός αριθμός</a:t>
            </a:r>
            <a:r>
              <a:rPr lang="el-GR" sz="1800" b="1" dirty="0" smtClean="0"/>
              <a:t> με </a:t>
            </a:r>
            <a:r>
              <a:rPr lang="el-GR" sz="1800" b="1" i="1" dirty="0" smtClean="0"/>
              <a:t>n </a:t>
            </a:r>
            <a:r>
              <a:rPr lang="el-GR" sz="1800" b="1" dirty="0" err="1" smtClean="0"/>
              <a:t>bits</a:t>
            </a:r>
            <a:r>
              <a:rPr lang="el-GR" sz="1800" b="1" dirty="0" smtClean="0"/>
              <a:t> όπου n≥1 μπορεί να είναι ένα σύνολο 2n διαφορετικών συμβόλων</a:t>
            </a:r>
            <a:endParaRPr lang="en-US" altLang="ko-KR" sz="1800" b="1" dirty="0" smtClean="0">
              <a:ea typeface="굴림" charset="-127"/>
            </a:endParaRP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l-GR" sz="18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b="1" dirty="0" smtClean="0">
                <a:solidFill>
                  <a:srgbClr val="000099"/>
                </a:solidFill>
              </a:rPr>
              <a:t>Με το </a:t>
            </a:r>
            <a:r>
              <a:rPr lang="el-GR" sz="1800" b="1" dirty="0" err="1" smtClean="0">
                <a:solidFill>
                  <a:srgbClr val="000099"/>
                </a:solidFill>
              </a:rPr>
              <a:t>Byte</a:t>
            </a:r>
            <a:r>
              <a:rPr lang="el-GR" sz="1800" b="1" dirty="0" smtClean="0">
                <a:solidFill>
                  <a:srgbClr val="000099"/>
                </a:solidFill>
              </a:rPr>
              <a:t> μετράται ο όγκος των πληροφοριών</a:t>
            </a:r>
            <a:r>
              <a:rPr lang="en-US" sz="1800" b="1" dirty="0" smtClean="0">
                <a:solidFill>
                  <a:srgbClr val="000099"/>
                </a:solidFill>
              </a:rPr>
              <a:t>.</a:t>
            </a:r>
            <a:endParaRPr lang="en-US" sz="1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7663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5" y="1340768"/>
            <a:ext cx="8208911" cy="47525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228600"/>
            <a:ext cx="8299648" cy="12192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Χωρητικότητα</a:t>
            </a:r>
            <a:endParaRPr lang="en-US" dirty="0" smtClean="0"/>
          </a:p>
        </p:txBody>
      </p:sp>
      <p:graphicFrame>
        <p:nvGraphicFramePr>
          <p:cNvPr id="128004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602640"/>
              </p:ext>
            </p:extLst>
          </p:nvPr>
        </p:nvGraphicFramePr>
        <p:xfrm>
          <a:off x="683568" y="1484784"/>
          <a:ext cx="7507287" cy="4495802"/>
        </p:xfrm>
        <a:graphic>
          <a:graphicData uri="http://schemas.openxmlformats.org/drawingml/2006/table">
            <a:tbl>
              <a:tblPr/>
              <a:tblGrid>
                <a:gridCol w="1687512"/>
                <a:gridCol w="874713"/>
                <a:gridCol w="1454150"/>
                <a:gridCol w="1162050"/>
                <a:gridCol w="1168400"/>
                <a:gridCol w="1160462"/>
              </a:tblGrid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ko-K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Bits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Bytes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KiloByte</a:t>
                      </a:r>
                      <a:endParaRPr kumimoji="0" lang="ko-KR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MegaByte</a:t>
                      </a:r>
                      <a:endParaRPr kumimoji="0" lang="ko-KR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GigaByte</a:t>
                      </a:r>
                      <a:endParaRPr kumimoji="0" lang="ko-KR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1 Byte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72F18"/>
                        </a:gs>
                        <a:gs pos="50000">
                          <a:schemeClr val="accent1"/>
                        </a:gs>
                        <a:gs pos="100000">
                          <a:srgbClr val="472F1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ko-KR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ko-KR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ko-KR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ko-K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1 KiloByte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72F18"/>
                        </a:gs>
                        <a:gs pos="50000">
                          <a:schemeClr val="accent1"/>
                        </a:gs>
                        <a:gs pos="100000">
                          <a:srgbClr val="472F1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ko-KR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2</a:t>
                      </a:r>
                      <a:r>
                        <a:rPr kumimoji="0" lang="en-US" altLang="ko-K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10  </a:t>
                      </a: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굴림" charset="-127"/>
                          <a:sym typeface="Wingdings 3" pitchFamily="18" charset="2"/>
                        </a:rPr>
                        <a:t> </a:t>
                      </a: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1024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ko-K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ko-KR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ko-KR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1 MegaByte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72F18"/>
                        </a:gs>
                        <a:gs pos="50000">
                          <a:schemeClr val="accent1"/>
                        </a:gs>
                        <a:gs pos="100000">
                          <a:srgbClr val="472F1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ko-KR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2</a:t>
                      </a:r>
                      <a:r>
                        <a:rPr kumimoji="0" lang="en-US" altLang="ko-K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20 </a:t>
                      </a: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굴림" charset="-127"/>
                          <a:sym typeface="Wingdings 3" pitchFamily="18" charset="2"/>
                        </a:rPr>
                        <a:t></a:t>
                      </a: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 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1.048.576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2</a:t>
                      </a:r>
                      <a:r>
                        <a:rPr kumimoji="0" lang="en-US" altLang="ko-KR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10</a:t>
                      </a:r>
                      <a:endParaRPr kumimoji="0" lang="en-US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ko-KR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ko-KR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ko-KR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ea typeface="굴림" charset="-127"/>
                        </a:rPr>
                        <a:t>1 GigaByte</a:t>
                      </a:r>
                      <a:endParaRPr kumimoji="0" lang="ko-KR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72F18"/>
                        </a:gs>
                        <a:gs pos="50000">
                          <a:schemeClr val="accent1"/>
                        </a:gs>
                        <a:gs pos="100000">
                          <a:srgbClr val="472F1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ko-KR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r>
                        <a:rPr kumimoji="0" lang="el-G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30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굴림" charset="-127"/>
                          <a:sym typeface="Wingdings 3" pitchFamily="18" charset="2"/>
                        </a:rPr>
                        <a:t>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1.073.741.824</a:t>
                      </a:r>
                      <a:endParaRPr kumimoji="0" lang="ko-KR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r>
                        <a:rPr kumimoji="0" lang="el-GR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20</a:t>
                      </a:r>
                      <a:endParaRPr kumimoji="0" lang="ko-KR" alt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r>
                        <a:rPr kumimoji="0" lang="el-GR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10</a:t>
                      </a:r>
                      <a:endParaRPr kumimoji="0" lang="ko-KR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ko-K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1843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Δεκαδικός -&gt; Δυαδικός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16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816424" cy="386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9763"/>
            <a:ext cx="4332182" cy="385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6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Δυαδικός -&gt; Δεκαδικός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17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44824"/>
            <a:ext cx="799288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8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18</a:t>
            </a:fld>
            <a:endParaRPr lang="el-GR" dirty="0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23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ενότητα αυτή αποσκοπεί στη μελέτη των βασικών εννοιών που σχετίζονται με το υπολογιστικό σύστημα, ώστε ο φοιτητής να αποκτήσει την απαραίτητη γνώση για να μπορεί να υποστηρίξει την πληροφορική ως γνωστικό αντικείμενο, όπου αυτή παρουσιάζεται στο αναλυτικό πρόγραμμα. Επιπλέον, η γνώση αυτή είναι απαραίτητη για να μπορεί κανείς να αξιοποιήσει σωστά υπολογιστικά εργαλεία μέσα στην τάξη.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Βασικές Έννοιες </a:t>
            </a:r>
          </a:p>
          <a:p>
            <a:pPr>
              <a:defRPr/>
            </a:pP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Ηλεκτρονικοί Υπολογιστές </a:t>
            </a:r>
          </a:p>
          <a:p>
            <a:pPr>
              <a:defRPr/>
            </a:pP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Υλικό Ηλεκτρονικού Υπολογιστή</a:t>
            </a:r>
          </a:p>
          <a:p>
            <a:pPr>
              <a:defRPr/>
            </a:pP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Υλικό Ηλεκτρονικού Υπολογιστή</a:t>
            </a:r>
          </a:p>
          <a:p>
            <a:pPr>
              <a:defRPr/>
            </a:pP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Λογισμικό Ηλεκτρονικού Υπολογιστή</a:t>
            </a:r>
          </a:p>
          <a:p>
            <a:pPr>
              <a:defRPr/>
            </a:pP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Ηλεκτρονικοί Υπολογιστές και Υγεία </a:t>
            </a:r>
          </a:p>
          <a:p>
            <a:pPr>
              <a:defRPr/>
            </a:pP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Δίκτυα Ηλεκτρονικών Υπολογιστών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Βα</a:t>
            </a:r>
            <a:r>
              <a:rPr lang="en-US" dirty="0" err="1"/>
              <a:t>σικές</a:t>
            </a:r>
            <a:r>
              <a:rPr lang="en-US" dirty="0"/>
              <a:t>  </a:t>
            </a:r>
            <a:r>
              <a:rPr lang="en-US" dirty="0" err="1"/>
              <a:t>Έννοιες</a:t>
            </a:r>
            <a:r>
              <a:rPr lang="el-GR" dirty="0"/>
              <a:t> – </a:t>
            </a:r>
            <a:r>
              <a:rPr lang="en-US" sz="3100" dirty="0" err="1" smtClean="0"/>
              <a:t>Ηλεκτρονικός</a:t>
            </a:r>
            <a:r>
              <a:rPr lang="en-US" sz="3100" dirty="0" smtClean="0"/>
              <a:t> Υπ</a:t>
            </a:r>
            <a:r>
              <a:rPr lang="en-US" sz="3100" dirty="0" err="1" smtClean="0"/>
              <a:t>ολογιστής</a:t>
            </a:r>
            <a:endParaRPr lang="el-GR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b="1" dirty="0">
                <a:solidFill>
                  <a:schemeClr val="hlink"/>
                </a:solidFill>
              </a:rPr>
              <a:t>Ηλεκτρονικός Υπολογιστής</a:t>
            </a:r>
            <a:r>
              <a:rPr lang="el-GR" dirty="0"/>
              <a:t> είναι οποιαδήποτε συσκευή μεγάλη ή μικρή που επεξεργάζεται δεδομένα και εκτελεί την εργασία του σύμφωνα με τα παρακάτω βήματα: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 dirty="0"/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1547813" y="4005263"/>
            <a:ext cx="6770687" cy="2016125"/>
            <a:chOff x="1292" y="2886"/>
            <a:chExt cx="4265" cy="127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835" y="2886"/>
              <a:ext cx="1224" cy="1270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50000">
                  <a:schemeClr val="bg1"/>
                </a:gs>
                <a:gs pos="100000">
                  <a:srgbClr val="99CC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422" y="3113"/>
              <a:ext cx="1134" cy="1043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50000">
                  <a:schemeClr val="bg1"/>
                </a:gs>
                <a:gs pos="100000">
                  <a:srgbClr val="99CC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292" y="3158"/>
              <a:ext cx="1225" cy="99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50000">
                  <a:schemeClr val="bg1"/>
                </a:gs>
                <a:gs pos="100000">
                  <a:srgbClr val="99CC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292" y="3475"/>
              <a:ext cx="122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Αποδοχή Εισαγωγής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l-GR" sz="1600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l-GR" sz="1400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Στοιχείων - Δεδομένων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835" y="3339"/>
              <a:ext cx="1224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Πρόγραμμα Ελέγχου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l-GR" sz="1600" b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l-GR" sz="1400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Υπολογιστικό Σύστημα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468" y="3430"/>
              <a:ext cx="1089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16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Παραγωγή Αποτελεσμάτων</a:t>
              </a:r>
              <a:endParaRPr lang="el-GR" sz="1600" b="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l-GR" sz="1600" b="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l-GR" sz="1400" b="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Πληροφορίες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562" y="3385"/>
              <a:ext cx="2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105" y="3385"/>
              <a:ext cx="2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1565" y="3249"/>
              <a:ext cx="680" cy="18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2880" y="2976"/>
              <a:ext cx="1043" cy="27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4604" y="3203"/>
              <a:ext cx="725" cy="18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l-G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925" y="2976"/>
              <a:ext cx="10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l-GR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Επεξεργασία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565" y="3203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l-GR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Είσοδος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604" y="3158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l-GR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Έξοδος</a:t>
              </a:r>
            </a:p>
          </p:txBody>
        </p:sp>
        <p:sp>
          <p:nvSpPr>
            <p:cNvPr id="21" name="Line 42"/>
            <p:cNvSpPr>
              <a:spLocks noChangeShapeType="1"/>
            </p:cNvSpPr>
            <p:nvPr/>
          </p:nvSpPr>
          <p:spPr bwMode="auto">
            <a:xfrm flipH="1">
              <a:off x="1701" y="3657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43"/>
            <p:cNvSpPr>
              <a:spLocks noChangeShapeType="1"/>
            </p:cNvSpPr>
            <p:nvPr/>
          </p:nvSpPr>
          <p:spPr bwMode="auto">
            <a:xfrm>
              <a:off x="1882" y="3657"/>
              <a:ext cx="13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44"/>
            <p:cNvSpPr>
              <a:spLocks noChangeShapeType="1"/>
            </p:cNvSpPr>
            <p:nvPr/>
          </p:nvSpPr>
          <p:spPr bwMode="auto">
            <a:xfrm>
              <a:off x="3470" y="3657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45"/>
            <p:cNvSpPr>
              <a:spLocks noChangeShapeType="1"/>
            </p:cNvSpPr>
            <p:nvPr/>
          </p:nvSpPr>
          <p:spPr bwMode="auto">
            <a:xfrm>
              <a:off x="5012" y="3748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8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Βα</a:t>
            </a:r>
            <a:r>
              <a:rPr lang="en-US" dirty="0" err="1" smtClean="0"/>
              <a:t>σικές</a:t>
            </a:r>
            <a:r>
              <a:rPr lang="en-US" dirty="0" smtClean="0"/>
              <a:t>  </a:t>
            </a:r>
            <a:r>
              <a:rPr lang="en-US" dirty="0" err="1" smtClean="0"/>
              <a:t>Έννοιες</a:t>
            </a:r>
            <a:r>
              <a:rPr lang="el-GR" dirty="0" smtClean="0"/>
              <a:t> – </a:t>
            </a:r>
            <a:r>
              <a:rPr lang="el-GR" sz="2800" dirty="0" smtClean="0"/>
              <a:t>Δεδομένα</a:t>
            </a:r>
            <a:endParaRPr lang="en-US" sz="2800" dirty="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1438"/>
            <a:ext cx="8136904" cy="467985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600" b="1" dirty="0" smtClean="0">
                <a:solidFill>
                  <a:schemeClr val="hlink"/>
                </a:solidFill>
              </a:rPr>
              <a:t>Ορισμός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600" b="1" i="1" dirty="0" smtClean="0"/>
              <a:t>Τα Δεδομένα</a:t>
            </a:r>
            <a:r>
              <a:rPr lang="el-GR" sz="1600" b="1" dirty="0" smtClean="0"/>
              <a:t> (</a:t>
            </a:r>
            <a:r>
              <a:rPr lang="en-US" sz="1600" b="1" dirty="0" smtClean="0"/>
              <a:t>data)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l-GR" sz="1600" dirty="0" smtClean="0"/>
              <a:t>αποτελούν τα ακατέργαστα τυποποιημένα στοιχεία, που επεξεργάζονται είτε από τον άνθρωπο είτε από ειδικές μονάδες (π.χ. ψηφιακές). Τα αποτελέσματα που εξάγονται από αυτή την επεξεργασία συμβάλλουν  στη λήψη σωστών αποφάσεων.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6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600" b="1" dirty="0" smtClean="0">
                <a:solidFill>
                  <a:schemeClr val="hlink"/>
                </a:solidFill>
              </a:rPr>
              <a:t>Μορφή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600" dirty="0" smtClean="0"/>
              <a:t>Τα Δεδομένα</a:t>
            </a:r>
            <a:r>
              <a:rPr lang="el-GR" sz="1600" b="1" dirty="0" smtClean="0">
                <a:solidFill>
                  <a:schemeClr val="accent2"/>
                </a:solidFill>
              </a:rPr>
              <a:t> </a:t>
            </a:r>
            <a:r>
              <a:rPr lang="el-GR" sz="1600" dirty="0" smtClean="0"/>
              <a:t>έχουν τη μορφή  συμβόλων και αντιπροσωπεύουν συγκεκριμένες έννοιες ή στοιχεία. Τα σύμβολα αυτά άλλοτε είναι κωδικοποιημένα και άλλοτε όχι.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6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600" b="1" dirty="0" smtClean="0">
                <a:solidFill>
                  <a:schemeClr val="hlink"/>
                </a:solidFill>
              </a:rPr>
              <a:t>Επεξεργασία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600" dirty="0" smtClean="0"/>
              <a:t>Επεξεργασία  δεδομένων </a:t>
            </a:r>
            <a:r>
              <a:rPr lang="en-US" sz="1600" dirty="0" smtClean="0"/>
              <a:t> (data processing) </a:t>
            </a:r>
            <a:r>
              <a:rPr lang="el-GR" sz="1600" dirty="0" smtClean="0"/>
              <a:t>είναι η:</a:t>
            </a:r>
          </a:p>
          <a:p>
            <a:pPr marL="1082675" lvl="1">
              <a:lnSpc>
                <a:spcPct val="80000"/>
              </a:lnSpc>
              <a:defRPr/>
            </a:pPr>
            <a:r>
              <a:rPr lang="el-GR" sz="1400" dirty="0" smtClean="0"/>
              <a:t>συλλογή, </a:t>
            </a:r>
          </a:p>
          <a:p>
            <a:pPr marL="1082675" lvl="1">
              <a:lnSpc>
                <a:spcPct val="80000"/>
              </a:lnSpc>
              <a:defRPr/>
            </a:pPr>
            <a:r>
              <a:rPr lang="el-GR" sz="1400" dirty="0" smtClean="0"/>
              <a:t>ταξινόμηση,</a:t>
            </a:r>
          </a:p>
          <a:p>
            <a:pPr marL="1082675" lvl="1">
              <a:lnSpc>
                <a:spcPct val="80000"/>
              </a:lnSpc>
              <a:defRPr/>
            </a:pPr>
            <a:r>
              <a:rPr lang="el-GR" sz="1400" dirty="0" smtClean="0"/>
              <a:t>καταχώρηση, </a:t>
            </a:r>
          </a:p>
          <a:p>
            <a:pPr marL="1082675" lvl="1">
              <a:lnSpc>
                <a:spcPct val="80000"/>
              </a:lnSpc>
              <a:defRPr/>
            </a:pPr>
            <a:r>
              <a:rPr lang="el-GR" sz="1400" dirty="0" smtClean="0"/>
              <a:t>μεταβολή, </a:t>
            </a:r>
          </a:p>
          <a:p>
            <a:pPr marL="1082675" lvl="1">
              <a:lnSpc>
                <a:spcPct val="80000"/>
              </a:lnSpc>
              <a:defRPr/>
            </a:pPr>
            <a:r>
              <a:rPr lang="el-GR" sz="1400" dirty="0" smtClean="0"/>
              <a:t>αποθήκευση, </a:t>
            </a:r>
          </a:p>
          <a:p>
            <a:pPr marL="1082675" lvl="1">
              <a:lnSpc>
                <a:spcPct val="80000"/>
              </a:lnSpc>
              <a:defRPr/>
            </a:pPr>
            <a:r>
              <a:rPr lang="el-GR" sz="1400" dirty="0" smtClean="0"/>
              <a:t>αναζήτηση, </a:t>
            </a:r>
          </a:p>
          <a:p>
            <a:pPr marL="1082675" lvl="1">
              <a:lnSpc>
                <a:spcPct val="80000"/>
              </a:lnSpc>
              <a:defRPr/>
            </a:pPr>
            <a:r>
              <a:rPr lang="el-GR" sz="1400" dirty="0" smtClean="0"/>
              <a:t>ανάκτηση δεδομένων,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600" dirty="0" smtClean="0"/>
              <a:t>που εκτελείται με ή χωρίς τη βοήθεια του ηλεκτρονικού υπολογιστή για την παραγωγή πληροφοριών. </a:t>
            </a:r>
            <a:endParaRPr lang="en-US" sz="16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1323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8351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Βα</a:t>
            </a:r>
            <a:r>
              <a:rPr lang="en-US" dirty="0" err="1" smtClean="0"/>
              <a:t>σικές</a:t>
            </a:r>
            <a:r>
              <a:rPr lang="en-US" dirty="0" smtClean="0"/>
              <a:t>  </a:t>
            </a:r>
            <a:r>
              <a:rPr lang="en-US" dirty="0" err="1" smtClean="0"/>
              <a:t>Έννοιες</a:t>
            </a:r>
            <a:r>
              <a:rPr lang="el-GR" dirty="0" smtClean="0"/>
              <a:t> – </a:t>
            </a:r>
            <a:r>
              <a:rPr lang="el-GR" sz="2800" dirty="0" smtClean="0"/>
              <a:t>Πληροφορία</a:t>
            </a:r>
            <a:endParaRPr lang="en-US" sz="2800" dirty="0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641379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300" b="1" dirty="0" smtClean="0">
                <a:solidFill>
                  <a:schemeClr val="hlink"/>
                </a:solidFill>
              </a:rPr>
              <a:t>Πληροφορία (</a:t>
            </a:r>
            <a:r>
              <a:rPr lang="el-GR" sz="2300" b="1" dirty="0" err="1" smtClean="0">
                <a:solidFill>
                  <a:schemeClr val="hlink"/>
                </a:solidFill>
              </a:rPr>
              <a:t>Information</a:t>
            </a:r>
            <a:r>
              <a:rPr lang="el-GR" sz="2300" b="1" dirty="0" smtClean="0">
                <a:solidFill>
                  <a:schemeClr val="hlink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300" dirty="0" smtClean="0"/>
              <a:t>είναι η ερμηνεία των αποτελεσμάτων που μας δίνει η επεξεργασία των δεδομένων.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3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300" dirty="0" smtClean="0"/>
              <a:t>Η έγκαιρη και αξιόπιστη πληροφορία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300" dirty="0" smtClean="0"/>
              <a:t>είναι το πλέον απαραίτητο στοιχείο για τη λήψη σωστών αποφάσεων.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3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300" b="1" dirty="0" smtClean="0">
                <a:solidFill>
                  <a:schemeClr val="hlink"/>
                </a:solidFill>
              </a:rPr>
              <a:t>Πληροφορική</a:t>
            </a:r>
            <a:r>
              <a:rPr lang="fr-FR" sz="2300" b="1" dirty="0" smtClean="0">
                <a:solidFill>
                  <a:schemeClr val="hlink"/>
                </a:solidFill>
              </a:rPr>
              <a:t> </a:t>
            </a:r>
            <a:endParaRPr lang="el-GR" sz="2300" b="1" dirty="0" smtClean="0">
              <a:solidFill>
                <a:schemeClr val="hlink"/>
              </a:solidFill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300" b="1" dirty="0" smtClean="0">
                <a:solidFill>
                  <a:schemeClr val="hlink"/>
                </a:solidFill>
              </a:rPr>
              <a:t>(IST-Information Science &amp; Technology)</a:t>
            </a:r>
            <a:r>
              <a:rPr lang="en-US" sz="2300" b="1" dirty="0" smtClean="0">
                <a:solidFill>
                  <a:schemeClr val="accent2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300" dirty="0" smtClean="0"/>
              <a:t>είναι η επιστήμη και η τεχνολογία που έχει σαν αντικείμενο την έρευνα, συλλογή, αποθήκευση, επεξεργασία, παραγωγή και μετάδοση των πληροφοριών, χρησιμοποιώντας ως κύριο εργαλείο-μέσο τον ηλεκτρονικό υπολογιστή</a:t>
            </a:r>
            <a:r>
              <a:rPr lang="el-GR" sz="2300" dirty="0" smtClean="0"/>
              <a:t>.</a:t>
            </a:r>
            <a:endParaRPr lang="en-US" sz="23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1310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Βασικές  Έννοιες</a:t>
            </a:r>
            <a:r>
              <a:rPr lang="el-GR" sz="3200" smtClean="0"/>
              <a:t> – </a:t>
            </a:r>
            <a:br>
              <a:rPr lang="el-GR" sz="3200" smtClean="0"/>
            </a:br>
            <a:r>
              <a:rPr lang="el-GR" sz="2400" smtClean="0"/>
              <a:t>Πληροφορία στον Ηλεκτρονικό Υπολογιστή (1/2)</a:t>
            </a:r>
            <a:endParaRPr lang="en-US" sz="2400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000" dirty="0" smtClean="0"/>
              <a:t>Η επεξεργασία στους ηλεκτρονικούς υπολογιστές βασίζεται στην τεχνολογία των τρανζίστορ που λειτουργούν ως διακόπτες και έχουν τις 2 παρακάτω καταστάσεις: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 </a:t>
            </a:r>
            <a:r>
              <a:rPr lang="el-GR" sz="1800" b="1" dirty="0" smtClean="0">
                <a:solidFill>
                  <a:schemeClr val="hlink"/>
                </a:solidFill>
              </a:rPr>
              <a:t>ON</a:t>
            </a:r>
            <a:r>
              <a:rPr lang="el-GR" sz="1800" dirty="0" smtClean="0"/>
              <a:t> (ανοικτός) - 1           και               </a:t>
            </a:r>
            <a:r>
              <a:rPr lang="el-GR" sz="1800" b="1" dirty="0" smtClean="0">
                <a:solidFill>
                  <a:schemeClr val="hlink"/>
                </a:solidFill>
              </a:rPr>
              <a:t>OFF</a:t>
            </a:r>
            <a:r>
              <a:rPr lang="el-GR" sz="1800" dirty="0" smtClean="0"/>
              <a:t>  (κλειστός) - 0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 Ή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 </a:t>
            </a:r>
            <a:r>
              <a:rPr lang="el-GR" sz="1800" b="1" dirty="0" smtClean="0">
                <a:solidFill>
                  <a:schemeClr val="hlink"/>
                </a:solidFill>
              </a:rPr>
              <a:t>0</a:t>
            </a:r>
            <a:r>
              <a:rPr lang="el-GR" sz="1800" dirty="0" smtClean="0"/>
              <a:t> : “χαμηλή τάση” ή “συγκεκριμένη φορά ρεύματος” ή “ανοικτό κύκλωμα”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 </a:t>
            </a:r>
            <a:r>
              <a:rPr lang="el-GR" sz="1800" b="1" dirty="0" smtClean="0">
                <a:solidFill>
                  <a:schemeClr val="hlink"/>
                </a:solidFill>
              </a:rPr>
              <a:t>1</a:t>
            </a:r>
            <a:r>
              <a:rPr lang="el-GR" sz="1800" dirty="0" smtClean="0"/>
              <a:t> : “υψηλή τάση” ή “η άλλη φορά του ρεύματος” ή “κλειστό κύκλωμα ”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0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000" dirty="0" smtClean="0"/>
              <a:t>Τα τρανζίστορ ενός ηλεκτρονικού υπολογιστή μπορούν να αλλάζουν κατάσταση πάρα πολλές φορές μέσα σε ένα δευτερόλεπτο (εκατομμύρια φορές/δευτερόλεπτο).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000" dirty="0" smtClean="0"/>
              <a:t>Στους περισσότερους υπολογιστές, ένα τρανζίστορ που κλείνεται (η τάση εξόδου είναι μηδέν) αντιπροσωπεύει το δυαδικό αριθμό 0 και ένα τρανζίστορ που ανοίγεται (η τάση εξόδου είναι 5 βολτ) αντιπροσωπεύει το δυαδικό αριθμό 1</a:t>
            </a:r>
            <a:r>
              <a:rPr lang="el-GR" sz="2000" dirty="0" smtClean="0"/>
              <a:t>.</a:t>
            </a:r>
            <a:endParaRPr lang="en-US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7456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1692</Words>
  <Application>Microsoft Office PowerPoint</Application>
  <PresentationFormat>On-screen Show (4:3)</PresentationFormat>
  <Paragraphs>182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TEMP NHPIA</vt:lpstr>
      <vt:lpstr>Αρχές Πληροφορικής</vt:lpstr>
      <vt:lpstr>Άδειες Χρήσης</vt:lpstr>
      <vt:lpstr>Χρηματοδότηση</vt:lpstr>
      <vt:lpstr>Σκοποί  ενότητας</vt:lpstr>
      <vt:lpstr>Περιεχόμενα ενότητας</vt:lpstr>
      <vt:lpstr>Βασικές  Έννοιες – Ηλεκτρονικός Υπολογιστής</vt:lpstr>
      <vt:lpstr>Βασικές  Έννοιες – Δεδομένα</vt:lpstr>
      <vt:lpstr>Βασικές  Έννοιες – Πληροφορία</vt:lpstr>
      <vt:lpstr>Βασικές  Έννοιες –  Πληροφορία στον Ηλεκτρονικό Υπολογιστή (1/2)</vt:lpstr>
      <vt:lpstr>Βασικές  Έννοιες –  Πληροφορία στον Ηλεκτρονικό Υπολογιστή (2/2)</vt:lpstr>
      <vt:lpstr>Δυαδική λογική</vt:lpstr>
      <vt:lpstr>Δυαδική λογική στην πράξη</vt:lpstr>
      <vt:lpstr>Ψηφιακή λογική</vt:lpstr>
      <vt:lpstr>Μονάδες μέτρησης πληροφορίας</vt:lpstr>
      <vt:lpstr>Χωρητικότητα</vt:lpstr>
      <vt:lpstr>Δεκαδικός -&gt; Δυαδικός</vt:lpstr>
      <vt:lpstr>Δυαδικός -&gt; Δεκαδικός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35</cp:revision>
  <dcterms:created xsi:type="dcterms:W3CDTF">2012-11-26T09:41:26Z</dcterms:created>
  <dcterms:modified xsi:type="dcterms:W3CDTF">2016-10-28T18:07:42Z</dcterms:modified>
</cp:coreProperties>
</file>