
<file path=[Content_Types].xml><?xml version="1.0" encoding="utf-8"?>
<Types xmlns="http://schemas.openxmlformats.org/package/2006/content-types">
  <Override PartName="/customXml/itemProps2.xml" ContentType="application/vnd.openxmlformats-officedocument.customXmlProperties+xml"/>
  <Override PartName="/customXml/itemProps3.xml" ContentType="application/vnd.openxmlformats-officedocument.customXmlProperties+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Default Extension="png" ContentType="image/png"/>
  <Override PartName="/ppt/notesSlides/notesSlide3.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commentAuthors.xml" ContentType="application/vnd.openxmlformats-officedocument.presentationml.commentAuthors+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4" r:id="rId4"/>
  </p:sldMasterIdLst>
  <p:notesMasterIdLst>
    <p:notesMasterId r:id="rId11"/>
  </p:notesMasterIdLst>
  <p:sldIdLst>
    <p:sldId id="380" r:id="rId5"/>
    <p:sldId id="371" r:id="rId6"/>
    <p:sldId id="354" r:id="rId7"/>
    <p:sldId id="355" r:id="rId8"/>
    <p:sldId id="381" r:id="rId9"/>
    <p:sldId id="382"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stel, Mrs. Devora (WDC)" initials="KMD(" lastIdx="12" clrIdx="0">
    <p:extLst>
      <p:ext uri="{19B8F6BF-5375-455C-9EA6-DF929625EA0E}">
        <p15:presenceInfo xmlns:p15="http://schemas.microsoft.com/office/powerpoint/2012/main" xmlns="" userId="S::kesteld@paho.org::973314f5-2e7d-4ead-868e-7764a10212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5FAF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57215" autoAdjust="0"/>
  </p:normalViewPr>
  <p:slideViewPr>
    <p:cSldViewPr snapToGrid="0">
      <p:cViewPr varScale="1">
        <p:scale>
          <a:sx n="55" d="100"/>
          <a:sy n="55" d="100"/>
        </p:scale>
        <p:origin x="-996" y="-7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77E448-31B7-4079-ADD9-736E329704C2}" type="datetimeFigureOut">
              <a:rPr lang="en-US" smtClean="0"/>
              <a:pPr/>
              <a:t>2/23/2021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1F255A-A8C4-44BC-AB9E-1180EB29C67A}" type="slidenum">
              <a:rPr lang="en-US" smtClean="0"/>
              <a:pPr/>
              <a:t>‹#›</a:t>
            </a:fld>
            <a:endParaRPr lang="en-US"/>
          </a:p>
        </p:txBody>
      </p:sp>
    </p:spTree>
    <p:extLst>
      <p:ext uri="{BB962C8B-B14F-4D97-AF65-F5344CB8AC3E}">
        <p14:creationId xmlns:p14="http://schemas.microsoft.com/office/powerpoint/2010/main" xmlns="" val="115147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800" b="1" dirty="0" smtClean="0">
                <a:solidFill>
                  <a:schemeClr val="tx2"/>
                </a:solidFill>
              </a:rPr>
              <a:t>COVID-19: HOW TO ADDRESS SOCIAL STIGMA</a:t>
            </a:r>
          </a:p>
          <a:p>
            <a:pPr algn="ctr"/>
            <a:endParaRPr lang="en-US" sz="1800" dirty="0" smtClean="0"/>
          </a:p>
          <a:p>
            <a:pPr algn="ctr"/>
            <a:r>
              <a:rPr lang="en-US" sz="1200" dirty="0" smtClean="0">
                <a:solidFill>
                  <a:schemeClr val="accent1"/>
                </a:solidFill>
              </a:rPr>
              <a:t>Evidence clearly shows that stigma and fear around communicable diseases hamper the response</a:t>
            </a:r>
          </a:p>
          <a:p>
            <a:pPr algn="ctr"/>
            <a:r>
              <a:rPr lang="en-US" sz="1200" dirty="0" smtClean="0">
                <a:solidFill>
                  <a:schemeClr val="accent1"/>
                </a:solidFill>
              </a:rPr>
              <a:t> </a:t>
            </a:r>
          </a:p>
          <a:p>
            <a:pPr algn="ctr"/>
            <a:r>
              <a:rPr lang="en-US" sz="1200" dirty="0" smtClean="0">
                <a:solidFill>
                  <a:schemeClr val="accent1"/>
                </a:solidFill>
              </a:rPr>
              <a:t>Facts, not fear will stop the spread of novel </a:t>
            </a:r>
            <a:r>
              <a:rPr lang="en-US" sz="1200" dirty="0" err="1" smtClean="0">
                <a:solidFill>
                  <a:schemeClr val="accent1"/>
                </a:solidFill>
              </a:rPr>
              <a:t>coronavirus</a:t>
            </a:r>
            <a:r>
              <a:rPr lang="en-US" sz="1200" dirty="0" smtClean="0">
                <a:solidFill>
                  <a:schemeClr val="accent1"/>
                </a:solidFill>
              </a:rPr>
              <a:t> (COVID-19</a:t>
            </a:r>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7F255077-A016-4D0B-9027-A261A04E5BE5}" type="slidenum">
              <a:rPr lang="en-GB" smtClean="0"/>
              <a:pPr/>
              <a:t>1</a:t>
            </a:fld>
            <a:endParaRPr lang="en-GB"/>
          </a:p>
        </p:txBody>
      </p:sp>
    </p:spTree>
    <p:extLst>
      <p:ext uri="{BB962C8B-B14F-4D97-AF65-F5344CB8AC3E}">
        <p14:creationId xmlns:p14="http://schemas.microsoft.com/office/powerpoint/2010/main" xmlns="" val="11157548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kern="1200" dirty="0">
                <a:solidFill>
                  <a:srgbClr val="FF0000"/>
                </a:solidFill>
                <a:effectLst/>
                <a:latin typeface="+mn-lt"/>
                <a:ea typeface="+mn-ea"/>
                <a:cs typeface="+mn-cs"/>
              </a:rPr>
              <a:t>Appropriate terminology which reduces stigma is </a:t>
            </a:r>
            <a:r>
              <a:rPr lang="en-US" sz="2800" i="1" kern="1200" dirty="0">
                <a:solidFill>
                  <a:srgbClr val="FF0000"/>
                </a:solidFill>
                <a:effectLst/>
                <a:latin typeface="+mn-lt"/>
                <a:ea typeface="+mn-ea"/>
                <a:cs typeface="+mn-cs"/>
              </a:rPr>
              <a:t>terminology that separates the person from the virus (e.g. people </a:t>
            </a:r>
            <a:r>
              <a:rPr lang="en-US" sz="2800" i="1" u="sng" kern="1200" dirty="0">
                <a:solidFill>
                  <a:srgbClr val="FF0000"/>
                </a:solidFill>
                <a:effectLst/>
                <a:latin typeface="+mn-lt"/>
                <a:ea typeface="+mn-ea"/>
                <a:cs typeface="+mn-cs"/>
              </a:rPr>
              <a:t>who have</a:t>
            </a:r>
            <a:r>
              <a:rPr lang="en-US" sz="2800" i="1" kern="1200" dirty="0">
                <a:solidFill>
                  <a:srgbClr val="FF0000"/>
                </a:solidFill>
                <a:effectLst/>
                <a:latin typeface="+mn-lt"/>
                <a:ea typeface="+mn-ea"/>
                <a:cs typeface="+mn-cs"/>
              </a:rPr>
              <a:t> COVID-19). Inappropriate terminology is terminology which gives a person an identity defined by the virus (e.g. COVID-19 cases, COVID people, COVID families). *NB. This applies in English language and requires adaptation for relevance in other languages. </a:t>
            </a:r>
          </a:p>
          <a:p>
            <a:endParaRPr lang="en-US" sz="2800" i="1" kern="1200" dirty="0">
              <a:solidFill>
                <a:srgbClr val="FF0000"/>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kern="1200" dirty="0">
                <a:solidFill>
                  <a:schemeClr val="tx1"/>
                </a:solidFill>
                <a:effectLst/>
                <a:latin typeface="+mn-lt"/>
                <a:ea typeface="+mn-ea"/>
                <a:cs typeface="+mn-cs"/>
              </a:rPr>
              <a:t>It is essential to only convey and promote accurate information through WHO website. It should not be underestimated to actively promote these sources of information to your staff as well, and to actively correct misconceptions between staff. </a:t>
            </a:r>
            <a:endParaRPr lang="en-US" sz="2800" dirty="0"/>
          </a:p>
          <a:p>
            <a:r>
              <a:rPr lang="en-US" sz="2800" dirty="0" smtClean="0">
                <a:solidFill>
                  <a:srgbClr val="FF0000"/>
                </a:solidFill>
              </a:rPr>
              <a:t>--------------</a:t>
            </a:r>
          </a:p>
          <a:p>
            <a:endParaRPr lang="en-US" sz="2800" dirty="0" smtClean="0">
              <a:solidFill>
                <a:srgbClr val="FF0000"/>
              </a:solidFill>
            </a:endParaRPr>
          </a:p>
          <a:p>
            <a:pPr algn="just"/>
            <a:r>
              <a:rPr lang="en-US" sz="1200" b="1" dirty="0" smtClean="0">
                <a:solidFill>
                  <a:schemeClr val="accent1"/>
                </a:solidFill>
              </a:rPr>
              <a:t>Encourage your team and MOH to use the appropriate terminology</a:t>
            </a:r>
            <a:r>
              <a:rPr lang="en-US" sz="1200" dirty="0" smtClean="0">
                <a:solidFill>
                  <a:schemeClr val="accent1"/>
                </a:solidFill>
              </a:rPr>
              <a:t>:  “people who have”, “people who are being treated”, “people who have recovered”, “people who died after contracting” COVID-19</a:t>
            </a:r>
          </a:p>
          <a:p>
            <a:pPr algn="just"/>
            <a:endParaRPr lang="en-US" sz="1200" dirty="0" smtClean="0">
              <a:solidFill>
                <a:schemeClr val="accent1"/>
              </a:solidFill>
            </a:endParaRPr>
          </a:p>
          <a:p>
            <a:pPr algn="just"/>
            <a:r>
              <a:rPr lang="en-US" sz="1200" b="1" dirty="0" smtClean="0">
                <a:solidFill>
                  <a:schemeClr val="accent1"/>
                </a:solidFill>
              </a:rPr>
              <a:t>Emphasize </a:t>
            </a:r>
            <a:r>
              <a:rPr lang="en-US" sz="1200" dirty="0" smtClean="0">
                <a:solidFill>
                  <a:schemeClr val="accent1"/>
                </a:solidFill>
              </a:rPr>
              <a:t>the effectiveness of prevention and treatment measures as well as early screening, testing and treatment. </a:t>
            </a:r>
          </a:p>
          <a:p>
            <a:pPr algn="just"/>
            <a:endParaRPr lang="en-US" sz="1200" b="1" dirty="0" smtClean="0">
              <a:solidFill>
                <a:schemeClr val="accent1"/>
              </a:solidFill>
            </a:endParaRPr>
          </a:p>
          <a:p>
            <a:pPr algn="just"/>
            <a:r>
              <a:rPr lang="en-US" sz="1200" b="1" dirty="0" smtClean="0">
                <a:solidFill>
                  <a:schemeClr val="accent1"/>
                </a:solidFill>
              </a:rPr>
              <a:t>Correct misconceptions through clarifying common myths based on local culture.</a:t>
            </a:r>
            <a:endParaRPr lang="en-US" sz="1200" dirty="0">
              <a:solidFill>
                <a:schemeClr val="accent1"/>
              </a:solidFill>
            </a:endParaRPr>
          </a:p>
        </p:txBody>
      </p:sp>
      <p:sp>
        <p:nvSpPr>
          <p:cNvPr id="4" name="Slide Number Placeholder 3"/>
          <p:cNvSpPr>
            <a:spLocks noGrp="1"/>
          </p:cNvSpPr>
          <p:nvPr>
            <p:ph type="sldNum" sz="quarter" idx="10"/>
          </p:nvPr>
        </p:nvSpPr>
        <p:spPr/>
        <p:txBody>
          <a:bodyPr/>
          <a:lstStyle/>
          <a:p>
            <a:fld id="{E41F255A-A8C4-44BC-AB9E-1180EB29C67A}" type="slidenum">
              <a:rPr lang="en-US" smtClean="0"/>
              <a:pPr/>
              <a:t>2</a:t>
            </a:fld>
            <a:endParaRPr lang="en-US"/>
          </a:p>
        </p:txBody>
      </p:sp>
    </p:spTree>
    <p:extLst>
      <p:ext uri="{BB962C8B-B14F-4D97-AF65-F5344CB8AC3E}">
        <p14:creationId xmlns:p14="http://schemas.microsoft.com/office/powerpoint/2010/main" xmlns="" val="462586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It is extremely important to respect confidentiality when sharing stories. This can be particularly important for any workers (including WHO staff) returning to normal duties after sickness absence and recovery, to ensure that stigma is minimized on their return. </a:t>
            </a:r>
            <a:endParaRPr lang="el-GR" sz="1200" kern="1200" dirty="0" smtClean="0">
              <a:solidFill>
                <a:schemeClr val="tx1"/>
              </a:solidFill>
              <a:effectLst/>
              <a:latin typeface="+mn-lt"/>
              <a:ea typeface="+mn-ea"/>
              <a:cs typeface="+mn-cs"/>
            </a:endParaRPr>
          </a:p>
          <a:p>
            <a:endParaRPr lang="el-GR" sz="1200" kern="1200" dirty="0" smtClean="0">
              <a:solidFill>
                <a:schemeClr val="tx1"/>
              </a:solidFill>
              <a:effectLst/>
              <a:latin typeface="+mn-lt"/>
              <a:ea typeface="+mn-ea"/>
              <a:cs typeface="+mn-cs"/>
            </a:endParaRPr>
          </a:p>
          <a:p>
            <a:pPr marL="0" indent="0">
              <a:lnSpc>
                <a:spcPct val="120000"/>
              </a:lnSpc>
              <a:buNone/>
            </a:pPr>
            <a:r>
              <a:rPr lang="en-US" sz="1200" b="1" dirty="0" smtClean="0">
                <a:solidFill>
                  <a:schemeClr val="accent1"/>
                </a:solidFill>
              </a:rPr>
              <a:t>Social media can be very useful for disseminating accurate information by WHO County Offices  </a:t>
            </a:r>
            <a:r>
              <a:rPr lang="en-US" sz="1200" dirty="0" smtClean="0">
                <a:solidFill>
                  <a:schemeClr val="accent1"/>
                </a:solidFill>
              </a:rPr>
              <a:t>Prioritize the collection, consolidation and </a:t>
            </a:r>
            <a:r>
              <a:rPr lang="en-US" sz="1200" b="1" dirty="0" smtClean="0">
                <a:solidFill>
                  <a:schemeClr val="accent1"/>
                </a:solidFill>
              </a:rPr>
              <a:t>dissemination of accurate information</a:t>
            </a:r>
            <a:r>
              <a:rPr lang="en-US" sz="1200" dirty="0" smtClean="0">
                <a:solidFill>
                  <a:schemeClr val="accent1"/>
                </a:solidFill>
              </a:rPr>
              <a:t> about affected areas, individual and group vulnerability to COVID-19, treatment options and  practical information on where to access health care and information using simple language.  </a:t>
            </a:r>
          </a:p>
          <a:p>
            <a:pPr marL="0" indent="0">
              <a:lnSpc>
                <a:spcPct val="120000"/>
              </a:lnSpc>
              <a:buNone/>
            </a:pPr>
            <a:r>
              <a:rPr lang="en-US" sz="1200" b="1" dirty="0" smtClean="0">
                <a:solidFill>
                  <a:schemeClr val="accent1"/>
                </a:solidFill>
              </a:rPr>
              <a:t>Share sympathetic local narratives</a:t>
            </a:r>
            <a:r>
              <a:rPr lang="fr-CH" sz="1200" b="1" dirty="0" smtClean="0">
                <a:solidFill>
                  <a:schemeClr val="accent1"/>
                </a:solidFill>
              </a:rPr>
              <a:t>; </a:t>
            </a:r>
            <a:r>
              <a:rPr lang="en-US" sz="1200" b="1" dirty="0" smtClean="0">
                <a:solidFill>
                  <a:schemeClr val="accent1"/>
                </a:solidFill>
              </a:rPr>
              <a:t>we feel closer to people when we hear their stories from them. </a:t>
            </a:r>
            <a:r>
              <a:rPr lang="en-US" sz="1200" dirty="0" smtClean="0">
                <a:solidFill>
                  <a:schemeClr val="accent1"/>
                </a:solidFill>
              </a:rPr>
              <a:t>Amplify the voices, stories and images of people in your country who have experienced the new </a:t>
            </a:r>
            <a:r>
              <a:rPr lang="en-US" sz="1200" dirty="0" err="1" smtClean="0">
                <a:solidFill>
                  <a:schemeClr val="accent1"/>
                </a:solidFill>
              </a:rPr>
              <a:t>coronavirus</a:t>
            </a:r>
            <a:r>
              <a:rPr lang="en-US" sz="1200" dirty="0" smtClean="0">
                <a:solidFill>
                  <a:schemeClr val="accent1"/>
                </a:solidFill>
              </a:rPr>
              <a:t> (COVID-19) and have recovered or who have supported a loved one through recovery, and are willing to share their story.  </a:t>
            </a:r>
          </a:p>
          <a:p>
            <a:pPr marL="0" indent="0">
              <a:lnSpc>
                <a:spcPct val="120000"/>
              </a:lnSpc>
              <a:buNone/>
            </a:pPr>
            <a:r>
              <a:rPr lang="en-US" sz="1200" b="1" dirty="0" smtClean="0">
                <a:solidFill>
                  <a:schemeClr val="accent1"/>
                </a:solidFill>
              </a:rPr>
              <a:t>Engage social influencers in your country</a:t>
            </a:r>
            <a:r>
              <a:rPr lang="en-US" sz="1200" dirty="0" smtClean="0">
                <a:solidFill>
                  <a:schemeClr val="accent1"/>
                </a:solidFill>
              </a:rPr>
              <a:t> on prompting reflection about people and health care staff who are stigmatized and how to support them.</a:t>
            </a:r>
            <a:endParaRPr lang="en-US" sz="1200" dirty="0">
              <a:solidFill>
                <a:schemeClr val="accent1"/>
              </a:solidFill>
            </a:endParaRPr>
          </a:p>
        </p:txBody>
      </p:sp>
      <p:sp>
        <p:nvSpPr>
          <p:cNvPr id="4" name="Slide Number Placeholder 3"/>
          <p:cNvSpPr>
            <a:spLocks noGrp="1"/>
          </p:cNvSpPr>
          <p:nvPr>
            <p:ph type="sldNum" sz="quarter" idx="10"/>
          </p:nvPr>
        </p:nvSpPr>
        <p:spPr/>
        <p:txBody>
          <a:bodyPr/>
          <a:lstStyle/>
          <a:p>
            <a:fld id="{E41F255A-A8C4-44BC-AB9E-1180EB29C67A}" type="slidenum">
              <a:rPr lang="en-US" smtClean="0"/>
              <a:pPr/>
              <a:t>3</a:t>
            </a:fld>
            <a:endParaRPr lang="en-US"/>
          </a:p>
        </p:txBody>
      </p:sp>
    </p:spTree>
    <p:extLst>
      <p:ext uri="{BB962C8B-B14F-4D97-AF65-F5344CB8AC3E}">
        <p14:creationId xmlns:p14="http://schemas.microsoft.com/office/powerpoint/2010/main" xmlns="" val="1334220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COVID-19 has and is likely to affect people from many countries, in many geographical locations. Do not attach it to any single ethnicity or nationality. This can exacerbate stigma and in some cases can lead to violent acts of discrimination. </a:t>
            </a:r>
          </a:p>
          <a:p>
            <a:endParaRPr lang="fr-CH"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Actively engage with external media to encourage dissemination of accurate information.  Advise media on the impact of their role in minimizing stigma. </a:t>
            </a:r>
          </a:p>
          <a:p>
            <a:endParaRPr lang="el-GR" dirty="0" smtClean="0"/>
          </a:p>
          <a:p>
            <a:endParaRPr lang="el-GR" dirty="0" smtClean="0"/>
          </a:p>
          <a:p>
            <a:pPr marL="0" indent="0" algn="just">
              <a:buNone/>
            </a:pPr>
            <a:r>
              <a:rPr lang="en-US" sz="1200" dirty="0" smtClean="0">
                <a:solidFill>
                  <a:schemeClr val="accent1"/>
                </a:solidFill>
              </a:rPr>
              <a:t>Make sure you </a:t>
            </a:r>
            <a:r>
              <a:rPr lang="en-US" sz="1200" b="1" dirty="0" smtClean="0">
                <a:solidFill>
                  <a:schemeClr val="accent1"/>
                </a:solidFill>
              </a:rPr>
              <a:t>portray different ethnic groups</a:t>
            </a:r>
            <a:r>
              <a:rPr lang="en-US" sz="1200" dirty="0" smtClean="0">
                <a:solidFill>
                  <a:schemeClr val="accent1"/>
                </a:solidFill>
              </a:rPr>
              <a:t> </a:t>
            </a:r>
          </a:p>
          <a:p>
            <a:pPr marL="0" indent="0" algn="just">
              <a:buNone/>
            </a:pPr>
            <a:r>
              <a:rPr lang="en-US" sz="1200" dirty="0" smtClean="0">
                <a:solidFill>
                  <a:schemeClr val="accent1"/>
                </a:solidFill>
              </a:rPr>
              <a:t> </a:t>
            </a:r>
          </a:p>
          <a:p>
            <a:pPr marL="0" indent="0" algn="just">
              <a:buNone/>
            </a:pPr>
            <a:endParaRPr lang="en-US" sz="1200" dirty="0" smtClean="0">
              <a:solidFill>
                <a:schemeClr val="accent1"/>
              </a:solidFill>
            </a:endParaRPr>
          </a:p>
          <a:p>
            <a:pPr marL="0" indent="0" algn="just">
              <a:lnSpc>
                <a:spcPct val="120000"/>
              </a:lnSpc>
              <a:buNone/>
            </a:pPr>
            <a:r>
              <a:rPr lang="en-US" sz="1200" dirty="0" smtClean="0">
                <a:solidFill>
                  <a:schemeClr val="accent1"/>
                </a:solidFill>
              </a:rPr>
              <a:t>Promote </a:t>
            </a:r>
            <a:r>
              <a:rPr lang="en-US" sz="1200" b="1" dirty="0" smtClean="0">
                <a:solidFill>
                  <a:schemeClr val="accent1"/>
                </a:solidFill>
              </a:rPr>
              <a:t>ethical journalism</a:t>
            </a:r>
            <a:r>
              <a:rPr lang="en-US" sz="1200" dirty="0" smtClean="0">
                <a:solidFill>
                  <a:schemeClr val="accent1"/>
                </a:solidFill>
              </a:rPr>
              <a:t> through working with media that displays content around prevention practices and when to seek health care. Share with media in local language the correct information from WHO resources.</a:t>
            </a:r>
          </a:p>
          <a:p>
            <a:pPr marL="0" indent="0" algn="just">
              <a:lnSpc>
                <a:spcPct val="120000"/>
              </a:lnSpc>
              <a:buNone/>
            </a:pPr>
            <a:endParaRPr lang="fr-CH" sz="1200" dirty="0" smtClean="0">
              <a:solidFill>
                <a:schemeClr val="accent1"/>
              </a:solidFill>
            </a:endParaRPr>
          </a:p>
          <a:p>
            <a:pPr marL="0" indent="0" algn="just">
              <a:lnSpc>
                <a:spcPct val="120000"/>
              </a:lnSpc>
              <a:buNone/>
            </a:pPr>
            <a:endParaRPr lang="en-US" sz="1200" dirty="0" smtClean="0">
              <a:solidFill>
                <a:schemeClr val="accent1"/>
              </a:solidFill>
            </a:endParaRPr>
          </a:p>
          <a:p>
            <a:pPr marL="0" indent="0" algn="just">
              <a:lnSpc>
                <a:spcPct val="120000"/>
              </a:lnSpc>
              <a:buNone/>
            </a:pPr>
            <a:r>
              <a:rPr lang="en-US" sz="1200" b="1" dirty="0" smtClean="0">
                <a:solidFill>
                  <a:schemeClr val="accent1"/>
                </a:solidFill>
              </a:rPr>
              <a:t>Create</a:t>
            </a:r>
            <a:r>
              <a:rPr lang="en-US" sz="1200" dirty="0" smtClean="0">
                <a:solidFill>
                  <a:schemeClr val="accent1"/>
                </a:solidFill>
              </a:rPr>
              <a:t> a positive tone with the media that shows care and empathy for all and don’t blame specific individuals for infecting others. This may create stigma and discrimination</a:t>
            </a:r>
            <a:endParaRPr lang="en-US" dirty="0"/>
          </a:p>
        </p:txBody>
      </p:sp>
      <p:sp>
        <p:nvSpPr>
          <p:cNvPr id="4" name="Slide Number Placeholder 3"/>
          <p:cNvSpPr>
            <a:spLocks noGrp="1"/>
          </p:cNvSpPr>
          <p:nvPr>
            <p:ph type="sldNum" sz="quarter" idx="10"/>
          </p:nvPr>
        </p:nvSpPr>
        <p:spPr/>
        <p:txBody>
          <a:bodyPr/>
          <a:lstStyle/>
          <a:p>
            <a:fld id="{E41F255A-A8C4-44BC-AB9E-1180EB29C67A}" type="slidenum">
              <a:rPr lang="en-US" smtClean="0"/>
              <a:pPr/>
              <a:t>4</a:t>
            </a:fld>
            <a:endParaRPr lang="en-US"/>
          </a:p>
        </p:txBody>
      </p:sp>
    </p:spTree>
    <p:extLst>
      <p:ext uri="{BB962C8B-B14F-4D97-AF65-F5344CB8AC3E}">
        <p14:creationId xmlns:p14="http://schemas.microsoft.com/office/powerpoint/2010/main" xmlns="" val="11315027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fontScale="85000" lnSpcReduction="20000"/>
          </a:bodyPr>
          <a:lstStyle/>
          <a:p>
            <a:endParaRPr lang="el-GR" sz="1200" b="0" i="0" kern="1200" dirty="0" smtClean="0">
              <a:solidFill>
                <a:schemeClr val="tx1"/>
              </a:solidFill>
              <a:latin typeface="+mn-lt"/>
              <a:ea typeface="+mn-ea"/>
              <a:cs typeface="+mn-cs"/>
            </a:endParaRPr>
          </a:p>
          <a:p>
            <a:pPr marL="0" indent="0">
              <a:lnSpc>
                <a:spcPct val="120000"/>
              </a:lnSpc>
              <a:buNone/>
            </a:pPr>
            <a:r>
              <a:rPr lang="en-US" dirty="0" smtClean="0">
                <a:solidFill>
                  <a:schemeClr val="accent1"/>
                </a:solidFill>
              </a:rPr>
              <a:t>Some health workers may  experience avoidance by their family or community. Encourage workers to stay connected with loved ones including through digital methods if needed to maintain contact. Turn to colleagues, manager or other trusted persons for social support.</a:t>
            </a:r>
          </a:p>
          <a:p>
            <a:pPr marL="0" indent="0">
              <a:buNone/>
            </a:pPr>
            <a:r>
              <a:rPr lang="en-US" dirty="0" smtClean="0">
                <a:solidFill>
                  <a:schemeClr val="accent1"/>
                </a:solidFill>
              </a:rPr>
              <a:t> </a:t>
            </a:r>
          </a:p>
          <a:p>
            <a:pPr marL="0" indent="0">
              <a:lnSpc>
                <a:spcPct val="120000"/>
              </a:lnSpc>
              <a:buNone/>
            </a:pPr>
            <a:r>
              <a:rPr lang="en-US" dirty="0" smtClean="0">
                <a:solidFill>
                  <a:schemeClr val="accent1"/>
                </a:solidFill>
              </a:rPr>
              <a:t>Implement  a “hero” campaign </a:t>
            </a:r>
            <a:r>
              <a:rPr lang="en-US" b="1" dirty="0" smtClean="0">
                <a:solidFill>
                  <a:schemeClr val="accent1"/>
                </a:solidFill>
              </a:rPr>
              <a:t>honoring caretakers and healthcare workers</a:t>
            </a:r>
            <a:r>
              <a:rPr lang="en-US" dirty="0" smtClean="0">
                <a:solidFill>
                  <a:schemeClr val="accent1"/>
                </a:solidFill>
              </a:rPr>
              <a:t> who may be stigmatized.  Communicate support and encouragement for those who are on the frontlines of response. Acknowledge the role they play to save lives and keep your loved ones safe through your social media and media statements.</a:t>
            </a:r>
          </a:p>
          <a:p>
            <a:pPr marL="0" indent="0">
              <a:buNone/>
            </a:pPr>
            <a:endParaRPr lang="en-US" dirty="0" smtClean="0">
              <a:solidFill>
                <a:schemeClr val="accent1"/>
              </a:solidFill>
            </a:endParaRPr>
          </a:p>
          <a:p>
            <a:pPr marL="0" indent="0">
              <a:lnSpc>
                <a:spcPct val="120000"/>
              </a:lnSpc>
              <a:buNone/>
            </a:pPr>
            <a:r>
              <a:rPr lang="en-US" sz="1400" dirty="0" smtClean="0">
                <a:solidFill>
                  <a:schemeClr val="accent1"/>
                </a:solidFill>
              </a:rPr>
              <a:t>Encourage team leader or managers in a health facility, facilitate access to, and ensure staff are aware of where they can access mental health and psychosocial support services during stressful times. </a:t>
            </a:r>
            <a:endParaRPr lang="en-US" dirty="0" smtClean="0"/>
          </a:p>
          <a:p>
            <a:endParaRPr lang="el-GR" dirty="0"/>
          </a:p>
        </p:txBody>
      </p:sp>
      <p:sp>
        <p:nvSpPr>
          <p:cNvPr id="4" name="3 - Θέση αριθμού διαφάνειας"/>
          <p:cNvSpPr>
            <a:spLocks noGrp="1"/>
          </p:cNvSpPr>
          <p:nvPr>
            <p:ph type="sldNum" sz="quarter" idx="10"/>
          </p:nvPr>
        </p:nvSpPr>
        <p:spPr/>
        <p:txBody>
          <a:bodyPr/>
          <a:lstStyle/>
          <a:p>
            <a:fld id="{E41F255A-A8C4-44BC-AB9E-1180EB29C67A}" type="slidenum">
              <a:rPr lang="en-US" smtClean="0"/>
              <a:pPr/>
              <a:t>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9036AA4-6508-451C-AE28-B02CA28DA2C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BC27DB85-CE06-4802-9219-391D5E36787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9FE96FF7-26A0-48CC-9607-263436844595}"/>
              </a:ext>
            </a:extLst>
          </p:cNvPr>
          <p:cNvSpPr>
            <a:spLocks noGrp="1"/>
          </p:cNvSpPr>
          <p:nvPr>
            <p:ph type="dt" sz="half" idx="10"/>
          </p:nvPr>
        </p:nvSpPr>
        <p:spPr/>
        <p:txBody>
          <a:bodyPr/>
          <a:lstStyle/>
          <a:p>
            <a:fld id="{1596E61A-CA52-449F-95E3-42B5D2DFD706}" type="datetime1">
              <a:rPr lang="en-US" smtClean="0"/>
              <a:pPr/>
              <a:t>2/23/2021</a:t>
            </a:fld>
            <a:endParaRPr lang="en-US"/>
          </a:p>
        </p:txBody>
      </p:sp>
      <p:sp>
        <p:nvSpPr>
          <p:cNvPr id="5" name="Footer Placeholder 4">
            <a:extLst>
              <a:ext uri="{FF2B5EF4-FFF2-40B4-BE49-F238E27FC236}">
                <a16:creationId xmlns:a16="http://schemas.microsoft.com/office/drawing/2014/main" xmlns="" id="{8AB559F4-6360-4F92-B7B3-39ED7830157D}"/>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xmlns="" id="{DBF2F3B7-3873-4DAF-940D-7AAF181B14B8}"/>
              </a:ext>
            </a:extLst>
          </p:cNvPr>
          <p:cNvSpPr>
            <a:spLocks noGrp="1"/>
          </p:cNvSpPr>
          <p:nvPr>
            <p:ph type="sldNum" sz="quarter" idx="12"/>
          </p:nvPr>
        </p:nvSpPr>
        <p:spPr/>
        <p:txBody>
          <a:bodyPr/>
          <a:lstStyle/>
          <a:p>
            <a:pPr>
              <a:defRPr/>
            </a:pPr>
            <a:fld id="{7DED808C-7BC4-4AAF-A4A1-E2374055D71F}" type="slidenum">
              <a:rPr lang="en-US" smtClean="0"/>
              <a:pPr>
                <a:defRPr/>
              </a:pPr>
              <a:t>‹#›</a:t>
            </a:fld>
            <a:endParaRPr lang="en-US"/>
          </a:p>
        </p:txBody>
      </p:sp>
    </p:spTree>
    <p:extLst>
      <p:ext uri="{BB962C8B-B14F-4D97-AF65-F5344CB8AC3E}">
        <p14:creationId xmlns:p14="http://schemas.microsoft.com/office/powerpoint/2010/main" xmlns="" val="3523675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2E58C53-5E36-4F57-95C3-54894C9CF0C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D3CC8E98-2B3D-43F6-9E1E-6107539DF47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8ACC452-8281-4F8B-91C9-4FC13D458409}"/>
              </a:ext>
            </a:extLst>
          </p:cNvPr>
          <p:cNvSpPr>
            <a:spLocks noGrp="1"/>
          </p:cNvSpPr>
          <p:nvPr>
            <p:ph type="dt" sz="half" idx="10"/>
          </p:nvPr>
        </p:nvSpPr>
        <p:spPr/>
        <p:txBody>
          <a:bodyPr/>
          <a:lstStyle/>
          <a:p>
            <a:fld id="{AC8E7F2F-8585-4148-8E99-103F18D0E4DC}" type="datetime1">
              <a:rPr lang="en-US" smtClean="0"/>
              <a:pPr/>
              <a:t>2/23/2021</a:t>
            </a:fld>
            <a:endParaRPr lang="en-US"/>
          </a:p>
        </p:txBody>
      </p:sp>
      <p:sp>
        <p:nvSpPr>
          <p:cNvPr id="5" name="Footer Placeholder 4">
            <a:extLst>
              <a:ext uri="{FF2B5EF4-FFF2-40B4-BE49-F238E27FC236}">
                <a16:creationId xmlns:a16="http://schemas.microsoft.com/office/drawing/2014/main" xmlns="" id="{44927CC6-1E55-4F44-A383-EC8EE3408267}"/>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xmlns="" id="{0DF85DC4-0E82-4B60-95F8-21864C5B15C7}"/>
              </a:ext>
            </a:extLst>
          </p:cNvPr>
          <p:cNvSpPr>
            <a:spLocks noGrp="1"/>
          </p:cNvSpPr>
          <p:nvPr>
            <p:ph type="sldNum" sz="quarter" idx="12"/>
          </p:nvPr>
        </p:nvSpPr>
        <p:spPr/>
        <p:txBody>
          <a:bodyPr/>
          <a:lstStyle/>
          <a:p>
            <a:pPr>
              <a:defRPr/>
            </a:pPr>
            <a:fld id="{1F9A551C-407A-4464-B88C-3557E0508AC5}" type="slidenum">
              <a:rPr lang="en-US" smtClean="0"/>
              <a:pPr>
                <a:defRPr/>
              </a:pPr>
              <a:t>‹#›</a:t>
            </a:fld>
            <a:endParaRPr lang="en-US"/>
          </a:p>
        </p:txBody>
      </p:sp>
    </p:spTree>
    <p:extLst>
      <p:ext uri="{BB962C8B-B14F-4D97-AF65-F5344CB8AC3E}">
        <p14:creationId xmlns:p14="http://schemas.microsoft.com/office/powerpoint/2010/main" xmlns="" val="3254163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926C16B2-3CA6-4956-AF97-BE5E73A8620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4578A012-2172-4394-B09B-42B33DAD5F9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E20D395-76AF-4CBF-905E-7EF271FD8E6D}"/>
              </a:ext>
            </a:extLst>
          </p:cNvPr>
          <p:cNvSpPr>
            <a:spLocks noGrp="1"/>
          </p:cNvSpPr>
          <p:nvPr>
            <p:ph type="dt" sz="half" idx="10"/>
          </p:nvPr>
        </p:nvSpPr>
        <p:spPr/>
        <p:txBody>
          <a:bodyPr/>
          <a:lstStyle/>
          <a:p>
            <a:fld id="{C8DAB08B-D21A-4A1D-82F4-0BC03BEE5A0D}" type="datetime1">
              <a:rPr lang="en-US" smtClean="0"/>
              <a:pPr/>
              <a:t>2/23/2021</a:t>
            </a:fld>
            <a:endParaRPr lang="en-US"/>
          </a:p>
        </p:txBody>
      </p:sp>
      <p:sp>
        <p:nvSpPr>
          <p:cNvPr id="5" name="Footer Placeholder 4">
            <a:extLst>
              <a:ext uri="{FF2B5EF4-FFF2-40B4-BE49-F238E27FC236}">
                <a16:creationId xmlns:a16="http://schemas.microsoft.com/office/drawing/2014/main" xmlns="" id="{64FF75FF-B43E-4A9A-B87C-51CE53F241AA}"/>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xmlns="" id="{09F0D95C-4787-4A5A-9BA9-8493AF4DCE6C}"/>
              </a:ext>
            </a:extLst>
          </p:cNvPr>
          <p:cNvSpPr>
            <a:spLocks noGrp="1"/>
          </p:cNvSpPr>
          <p:nvPr>
            <p:ph type="sldNum" sz="quarter" idx="12"/>
          </p:nvPr>
        </p:nvSpPr>
        <p:spPr/>
        <p:txBody>
          <a:bodyPr/>
          <a:lstStyle/>
          <a:p>
            <a:pPr>
              <a:defRPr/>
            </a:pPr>
            <a:fld id="{6C53D8E1-7652-40D3-9FA5-F36FF958A772}" type="slidenum">
              <a:rPr lang="en-US" smtClean="0"/>
              <a:pPr>
                <a:defRPr/>
              </a:pPr>
              <a:t>‹#›</a:t>
            </a:fld>
            <a:endParaRPr lang="en-US"/>
          </a:p>
        </p:txBody>
      </p:sp>
    </p:spTree>
    <p:extLst>
      <p:ext uri="{BB962C8B-B14F-4D97-AF65-F5344CB8AC3E}">
        <p14:creationId xmlns:p14="http://schemas.microsoft.com/office/powerpoint/2010/main" xmlns="" val="28128321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10" name="Picture 9" descr="A picture containing water&#10;&#10;Description generated with very high confidence">
            <a:extLst>
              <a:ext uri="{FF2B5EF4-FFF2-40B4-BE49-F238E27FC236}">
                <a16:creationId xmlns:a16="http://schemas.microsoft.com/office/drawing/2014/main" xmlns="" id="{DE763F12-93D6-42EB-9179-0DF6726BC2E0}"/>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6747164"/>
            <a:ext cx="12192000" cy="133860"/>
          </a:xfrm>
          <a:prstGeom prst="rect">
            <a:avLst/>
          </a:prstGeom>
        </p:spPr>
      </p:pic>
      <p:pic>
        <p:nvPicPr>
          <p:cNvPr id="14" name="Picture 13" descr="A picture containing electronics, display&#10;&#10;Description generated with high confidence">
            <a:extLst>
              <a:ext uri="{FF2B5EF4-FFF2-40B4-BE49-F238E27FC236}">
                <a16:creationId xmlns:a16="http://schemas.microsoft.com/office/drawing/2014/main" xmlns="" id="{DBF528C9-4EDE-465B-B22C-DCE9AAD14C26}"/>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0" y="-1"/>
            <a:ext cx="12195015" cy="2011194"/>
          </a:xfrm>
          <a:prstGeom prst="rect">
            <a:avLst/>
          </a:prstGeom>
        </p:spPr>
      </p:pic>
    </p:spTree>
    <p:extLst>
      <p:ext uri="{BB962C8B-B14F-4D97-AF65-F5344CB8AC3E}">
        <p14:creationId xmlns:p14="http://schemas.microsoft.com/office/powerpoint/2010/main" xmlns="" val="2101480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E3B3CB-ACF9-4499-B7F2-1A1D75E84F6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028FAD60-DD7F-4D30-BEDF-86EB85418F5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5A3460F-3036-45C3-9D95-61468509D1D9}"/>
              </a:ext>
            </a:extLst>
          </p:cNvPr>
          <p:cNvSpPr>
            <a:spLocks noGrp="1"/>
          </p:cNvSpPr>
          <p:nvPr>
            <p:ph type="dt" sz="half" idx="10"/>
          </p:nvPr>
        </p:nvSpPr>
        <p:spPr/>
        <p:txBody>
          <a:bodyPr/>
          <a:lstStyle/>
          <a:p>
            <a:fld id="{CDE6B64F-8CBB-4D83-B525-9365BC699D0D}" type="datetime1">
              <a:rPr lang="en-US" smtClean="0"/>
              <a:pPr/>
              <a:t>2/23/2021</a:t>
            </a:fld>
            <a:endParaRPr lang="en-US"/>
          </a:p>
        </p:txBody>
      </p:sp>
      <p:sp>
        <p:nvSpPr>
          <p:cNvPr id="5" name="Footer Placeholder 4">
            <a:extLst>
              <a:ext uri="{FF2B5EF4-FFF2-40B4-BE49-F238E27FC236}">
                <a16:creationId xmlns:a16="http://schemas.microsoft.com/office/drawing/2014/main" xmlns="" id="{9D840704-CFB1-4866-B8C1-B67B6AB9882C}"/>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xmlns="" id="{0553537C-4C0B-4B51-B911-032EDDC03C2F}"/>
              </a:ext>
            </a:extLst>
          </p:cNvPr>
          <p:cNvSpPr>
            <a:spLocks noGrp="1"/>
          </p:cNvSpPr>
          <p:nvPr>
            <p:ph type="sldNum" sz="quarter" idx="12"/>
          </p:nvPr>
        </p:nvSpPr>
        <p:spPr/>
        <p:txBody>
          <a:bodyPr/>
          <a:lstStyle/>
          <a:p>
            <a:pPr>
              <a:defRPr/>
            </a:pPr>
            <a:fld id="{D5426B44-F1AB-42B7-BD97-3523DC5C7F3D}" type="slidenum">
              <a:rPr lang="en-US" smtClean="0"/>
              <a:pPr>
                <a:defRPr/>
              </a:pPr>
              <a:t>‹#›</a:t>
            </a:fld>
            <a:endParaRPr lang="en-US"/>
          </a:p>
        </p:txBody>
      </p:sp>
    </p:spTree>
    <p:extLst>
      <p:ext uri="{BB962C8B-B14F-4D97-AF65-F5344CB8AC3E}">
        <p14:creationId xmlns:p14="http://schemas.microsoft.com/office/powerpoint/2010/main" xmlns="" val="4195532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019176-099B-42FE-AA55-6DCE4DD147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C94F0D1A-4654-40F0-9820-07A165C6042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4CDC8C29-73E7-436E-BF04-2348A6E98E61}"/>
              </a:ext>
            </a:extLst>
          </p:cNvPr>
          <p:cNvSpPr>
            <a:spLocks noGrp="1"/>
          </p:cNvSpPr>
          <p:nvPr>
            <p:ph type="dt" sz="half" idx="10"/>
          </p:nvPr>
        </p:nvSpPr>
        <p:spPr/>
        <p:txBody>
          <a:bodyPr/>
          <a:lstStyle/>
          <a:p>
            <a:fld id="{8307F5BF-1335-42B3-8305-B4C625A10F1E}" type="datetime1">
              <a:rPr lang="en-US" smtClean="0"/>
              <a:pPr/>
              <a:t>2/23/2021</a:t>
            </a:fld>
            <a:endParaRPr lang="en-US"/>
          </a:p>
        </p:txBody>
      </p:sp>
      <p:sp>
        <p:nvSpPr>
          <p:cNvPr id="5" name="Footer Placeholder 4">
            <a:extLst>
              <a:ext uri="{FF2B5EF4-FFF2-40B4-BE49-F238E27FC236}">
                <a16:creationId xmlns:a16="http://schemas.microsoft.com/office/drawing/2014/main" xmlns="" id="{FB80B421-DB2C-499E-9CC5-C5A38524F217}"/>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xmlns="" id="{637D57A6-5D64-4CF3-B7EC-9B7A30A3248C}"/>
              </a:ext>
            </a:extLst>
          </p:cNvPr>
          <p:cNvSpPr>
            <a:spLocks noGrp="1"/>
          </p:cNvSpPr>
          <p:nvPr>
            <p:ph type="sldNum" sz="quarter" idx="12"/>
          </p:nvPr>
        </p:nvSpPr>
        <p:spPr/>
        <p:txBody>
          <a:bodyPr/>
          <a:lstStyle/>
          <a:p>
            <a:pPr>
              <a:defRPr/>
            </a:pPr>
            <a:fld id="{BD4CFD58-4D5A-455F-97F4-F3D642CBCBF3}" type="slidenum">
              <a:rPr lang="en-US" smtClean="0"/>
              <a:pPr>
                <a:defRPr/>
              </a:pPr>
              <a:t>‹#›</a:t>
            </a:fld>
            <a:endParaRPr lang="en-US"/>
          </a:p>
        </p:txBody>
      </p:sp>
    </p:spTree>
    <p:extLst>
      <p:ext uri="{BB962C8B-B14F-4D97-AF65-F5344CB8AC3E}">
        <p14:creationId xmlns:p14="http://schemas.microsoft.com/office/powerpoint/2010/main" xmlns="" val="41538005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385B0EB-6BA6-4FCD-A8E1-14AAF748679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069DA1ED-2691-413F-ADF6-EBE92F9B844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FD21CB6E-A2F5-4ABC-95EA-A2933EFE294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FAAFCA5F-49B5-4522-8C8A-FDA9367C7847}"/>
              </a:ext>
            </a:extLst>
          </p:cNvPr>
          <p:cNvSpPr>
            <a:spLocks noGrp="1"/>
          </p:cNvSpPr>
          <p:nvPr>
            <p:ph type="dt" sz="half" idx="10"/>
          </p:nvPr>
        </p:nvSpPr>
        <p:spPr/>
        <p:txBody>
          <a:bodyPr/>
          <a:lstStyle/>
          <a:p>
            <a:fld id="{87F475DC-62CA-4791-B5EE-AB0154588A6A}" type="datetime1">
              <a:rPr lang="en-US" smtClean="0"/>
              <a:pPr/>
              <a:t>2/23/2021</a:t>
            </a:fld>
            <a:endParaRPr lang="en-US"/>
          </a:p>
        </p:txBody>
      </p:sp>
      <p:sp>
        <p:nvSpPr>
          <p:cNvPr id="6" name="Footer Placeholder 5">
            <a:extLst>
              <a:ext uri="{FF2B5EF4-FFF2-40B4-BE49-F238E27FC236}">
                <a16:creationId xmlns:a16="http://schemas.microsoft.com/office/drawing/2014/main" xmlns="" id="{3CEA1228-87D0-4C8D-A8B5-806F0A2E2754}"/>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xmlns="" id="{CF1F0344-2E5B-4034-BA86-9F55762E32BA}"/>
              </a:ext>
            </a:extLst>
          </p:cNvPr>
          <p:cNvSpPr>
            <a:spLocks noGrp="1"/>
          </p:cNvSpPr>
          <p:nvPr>
            <p:ph type="sldNum" sz="quarter" idx="12"/>
          </p:nvPr>
        </p:nvSpPr>
        <p:spPr/>
        <p:txBody>
          <a:bodyPr/>
          <a:lstStyle/>
          <a:p>
            <a:pPr>
              <a:defRPr/>
            </a:pPr>
            <a:fld id="{D3013129-09D2-49E2-8095-4A9D6F8341EB}" type="slidenum">
              <a:rPr lang="en-US" smtClean="0"/>
              <a:pPr>
                <a:defRPr/>
              </a:pPr>
              <a:t>‹#›</a:t>
            </a:fld>
            <a:endParaRPr lang="en-US"/>
          </a:p>
        </p:txBody>
      </p:sp>
    </p:spTree>
    <p:extLst>
      <p:ext uri="{BB962C8B-B14F-4D97-AF65-F5344CB8AC3E}">
        <p14:creationId xmlns:p14="http://schemas.microsoft.com/office/powerpoint/2010/main" xmlns="" val="16650128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11D6BC7-5521-42DB-87FD-774D667C819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3F9C020E-FEE6-4BE9-8F04-D9A7D22CB8E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B58F669C-5E89-4C42-A234-1D7D68665AE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C3F680F4-6265-4D54-A77C-9F54874542E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047BCC3B-2C69-44F7-A7E6-34F559381D7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C365D1FE-0763-4DC6-9F02-CFF05E759357}"/>
              </a:ext>
            </a:extLst>
          </p:cNvPr>
          <p:cNvSpPr>
            <a:spLocks noGrp="1"/>
          </p:cNvSpPr>
          <p:nvPr>
            <p:ph type="dt" sz="half" idx="10"/>
          </p:nvPr>
        </p:nvSpPr>
        <p:spPr/>
        <p:txBody>
          <a:bodyPr/>
          <a:lstStyle/>
          <a:p>
            <a:fld id="{18286F6C-F2FD-46DF-8847-106C389682A6}" type="datetime1">
              <a:rPr lang="en-US" smtClean="0"/>
              <a:pPr/>
              <a:t>2/23/2021</a:t>
            </a:fld>
            <a:endParaRPr lang="en-US"/>
          </a:p>
        </p:txBody>
      </p:sp>
      <p:sp>
        <p:nvSpPr>
          <p:cNvPr id="8" name="Footer Placeholder 7">
            <a:extLst>
              <a:ext uri="{FF2B5EF4-FFF2-40B4-BE49-F238E27FC236}">
                <a16:creationId xmlns:a16="http://schemas.microsoft.com/office/drawing/2014/main" xmlns="" id="{C5BD4EA2-8E68-4AFD-AE9F-641011F5CF3D}"/>
              </a:ext>
            </a:extLst>
          </p:cNvPr>
          <p:cNvSpPr>
            <a:spLocks noGrp="1"/>
          </p:cNvSpPr>
          <p:nvPr>
            <p:ph type="ftr" sz="quarter" idx="11"/>
          </p:nvPr>
        </p:nvSpPr>
        <p:spPr/>
        <p:txBody>
          <a:bodyPr/>
          <a:lstStyle/>
          <a:p>
            <a:pPr>
              <a:defRPr/>
            </a:pPr>
            <a:endParaRPr lang="en-US"/>
          </a:p>
        </p:txBody>
      </p:sp>
      <p:sp>
        <p:nvSpPr>
          <p:cNvPr id="9" name="Slide Number Placeholder 8">
            <a:extLst>
              <a:ext uri="{FF2B5EF4-FFF2-40B4-BE49-F238E27FC236}">
                <a16:creationId xmlns:a16="http://schemas.microsoft.com/office/drawing/2014/main" xmlns="" id="{ED86023B-1C77-4470-BEB0-65B9A794B33C}"/>
              </a:ext>
            </a:extLst>
          </p:cNvPr>
          <p:cNvSpPr>
            <a:spLocks noGrp="1"/>
          </p:cNvSpPr>
          <p:nvPr>
            <p:ph type="sldNum" sz="quarter" idx="12"/>
          </p:nvPr>
        </p:nvSpPr>
        <p:spPr/>
        <p:txBody>
          <a:bodyPr/>
          <a:lstStyle/>
          <a:p>
            <a:pPr>
              <a:defRPr/>
            </a:pPr>
            <a:fld id="{F42FCA5F-6B40-4D29-BFC6-288AC13B1C5A}" type="slidenum">
              <a:rPr lang="en-US" smtClean="0"/>
              <a:pPr>
                <a:defRPr/>
              </a:pPr>
              <a:t>‹#›</a:t>
            </a:fld>
            <a:endParaRPr lang="en-US"/>
          </a:p>
        </p:txBody>
      </p:sp>
    </p:spTree>
    <p:extLst>
      <p:ext uri="{BB962C8B-B14F-4D97-AF65-F5344CB8AC3E}">
        <p14:creationId xmlns:p14="http://schemas.microsoft.com/office/powerpoint/2010/main" xmlns="" val="3015536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909666-D49E-4331-8EE0-5BA7B61DB6C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D8B0358E-278A-40F8-A7D8-3BECBDFBD095}"/>
              </a:ext>
            </a:extLst>
          </p:cNvPr>
          <p:cNvSpPr>
            <a:spLocks noGrp="1"/>
          </p:cNvSpPr>
          <p:nvPr>
            <p:ph type="dt" sz="half" idx="10"/>
          </p:nvPr>
        </p:nvSpPr>
        <p:spPr/>
        <p:txBody>
          <a:bodyPr/>
          <a:lstStyle/>
          <a:p>
            <a:fld id="{0709897D-5773-4A3E-8172-6E0C3CD8210D}" type="datetime1">
              <a:rPr lang="en-US" smtClean="0"/>
              <a:pPr/>
              <a:t>2/23/2021</a:t>
            </a:fld>
            <a:endParaRPr lang="en-US"/>
          </a:p>
        </p:txBody>
      </p:sp>
      <p:sp>
        <p:nvSpPr>
          <p:cNvPr id="4" name="Footer Placeholder 3">
            <a:extLst>
              <a:ext uri="{FF2B5EF4-FFF2-40B4-BE49-F238E27FC236}">
                <a16:creationId xmlns:a16="http://schemas.microsoft.com/office/drawing/2014/main" xmlns="" id="{77140FEA-A0F2-4496-B32E-84280D5394B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4A1D0D6F-C58A-4F5D-9133-7A7CA66ABEB3}"/>
              </a:ext>
            </a:extLst>
          </p:cNvPr>
          <p:cNvSpPr>
            <a:spLocks noGrp="1"/>
          </p:cNvSpPr>
          <p:nvPr>
            <p:ph type="sldNum" sz="quarter" idx="12"/>
          </p:nvPr>
        </p:nvSpPr>
        <p:spPr/>
        <p:txBody>
          <a:bodyPr/>
          <a:lstStyle/>
          <a:p>
            <a:fld id="{5447092A-1489-4960-9D10-1573EEA3445B}" type="slidenum">
              <a:rPr lang="en-US" smtClean="0"/>
              <a:pPr/>
              <a:t>‹#›</a:t>
            </a:fld>
            <a:endParaRPr lang="en-US"/>
          </a:p>
        </p:txBody>
      </p:sp>
    </p:spTree>
    <p:extLst>
      <p:ext uri="{BB962C8B-B14F-4D97-AF65-F5344CB8AC3E}">
        <p14:creationId xmlns:p14="http://schemas.microsoft.com/office/powerpoint/2010/main" xmlns="" val="2630633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B810BA96-E149-4F66-90E5-9F79DB421066}"/>
              </a:ext>
            </a:extLst>
          </p:cNvPr>
          <p:cNvSpPr>
            <a:spLocks noGrp="1"/>
          </p:cNvSpPr>
          <p:nvPr>
            <p:ph type="dt" sz="half" idx="10"/>
          </p:nvPr>
        </p:nvSpPr>
        <p:spPr/>
        <p:txBody>
          <a:bodyPr/>
          <a:lstStyle/>
          <a:p>
            <a:fld id="{432C4BAB-8853-4583-A098-F70342B138A8}" type="datetime1">
              <a:rPr lang="en-US" smtClean="0"/>
              <a:pPr/>
              <a:t>2/23/2021</a:t>
            </a:fld>
            <a:endParaRPr lang="en-US"/>
          </a:p>
        </p:txBody>
      </p:sp>
      <p:sp>
        <p:nvSpPr>
          <p:cNvPr id="3" name="Footer Placeholder 2">
            <a:extLst>
              <a:ext uri="{FF2B5EF4-FFF2-40B4-BE49-F238E27FC236}">
                <a16:creationId xmlns:a16="http://schemas.microsoft.com/office/drawing/2014/main" xmlns="" id="{7E69A00C-1674-43ED-BE9C-0BD528CBAE45}"/>
              </a:ext>
            </a:extLst>
          </p:cNvPr>
          <p:cNvSpPr>
            <a:spLocks noGrp="1"/>
          </p:cNvSpPr>
          <p:nvPr>
            <p:ph type="ftr" sz="quarter" idx="11"/>
          </p:nvPr>
        </p:nvSpPr>
        <p:spPr/>
        <p:txBody>
          <a:bodyPr/>
          <a:lstStyle/>
          <a:p>
            <a:pPr>
              <a:defRPr/>
            </a:pPr>
            <a:endParaRPr lang="en-US"/>
          </a:p>
        </p:txBody>
      </p:sp>
      <p:sp>
        <p:nvSpPr>
          <p:cNvPr id="4" name="Slide Number Placeholder 3">
            <a:extLst>
              <a:ext uri="{FF2B5EF4-FFF2-40B4-BE49-F238E27FC236}">
                <a16:creationId xmlns:a16="http://schemas.microsoft.com/office/drawing/2014/main" xmlns="" id="{8ACC3520-F859-4B0B-908C-F5EAF79A3B2C}"/>
              </a:ext>
            </a:extLst>
          </p:cNvPr>
          <p:cNvSpPr>
            <a:spLocks noGrp="1"/>
          </p:cNvSpPr>
          <p:nvPr>
            <p:ph type="sldNum" sz="quarter" idx="12"/>
          </p:nvPr>
        </p:nvSpPr>
        <p:spPr/>
        <p:txBody>
          <a:bodyPr/>
          <a:lstStyle/>
          <a:p>
            <a:pPr>
              <a:defRPr/>
            </a:pPr>
            <a:fld id="{E0CD41B1-2C1F-40C9-B0AF-8DE2D2487170}" type="slidenum">
              <a:rPr lang="en-US" smtClean="0"/>
              <a:pPr>
                <a:defRPr/>
              </a:pPr>
              <a:t>‹#›</a:t>
            </a:fld>
            <a:endParaRPr lang="en-US"/>
          </a:p>
        </p:txBody>
      </p:sp>
    </p:spTree>
    <p:extLst>
      <p:ext uri="{BB962C8B-B14F-4D97-AF65-F5344CB8AC3E}">
        <p14:creationId xmlns:p14="http://schemas.microsoft.com/office/powerpoint/2010/main" xmlns="" val="10468258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9E9F789-AE20-4682-917F-046B7042E4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A01B2E6C-011E-4820-A7B6-53D0AB327A8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612758A3-68C8-425C-9BEF-A93A8DCB91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70175F8C-3374-474E-B8F0-8DE0FB9B18BE}"/>
              </a:ext>
            </a:extLst>
          </p:cNvPr>
          <p:cNvSpPr>
            <a:spLocks noGrp="1"/>
          </p:cNvSpPr>
          <p:nvPr>
            <p:ph type="dt" sz="half" idx="10"/>
          </p:nvPr>
        </p:nvSpPr>
        <p:spPr/>
        <p:txBody>
          <a:bodyPr/>
          <a:lstStyle/>
          <a:p>
            <a:fld id="{BF648CAA-C4A7-41D4-B55E-E9D0BADFD4C1}" type="datetime1">
              <a:rPr lang="en-US" smtClean="0"/>
              <a:pPr/>
              <a:t>2/23/2021</a:t>
            </a:fld>
            <a:endParaRPr lang="en-US"/>
          </a:p>
        </p:txBody>
      </p:sp>
      <p:sp>
        <p:nvSpPr>
          <p:cNvPr id="6" name="Footer Placeholder 5">
            <a:extLst>
              <a:ext uri="{FF2B5EF4-FFF2-40B4-BE49-F238E27FC236}">
                <a16:creationId xmlns:a16="http://schemas.microsoft.com/office/drawing/2014/main" xmlns="" id="{653354A2-973B-4109-8074-3C4E333C66D7}"/>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xmlns="" id="{D7335B72-F809-4D86-9C3B-665166802048}"/>
              </a:ext>
            </a:extLst>
          </p:cNvPr>
          <p:cNvSpPr>
            <a:spLocks noGrp="1"/>
          </p:cNvSpPr>
          <p:nvPr>
            <p:ph type="sldNum" sz="quarter" idx="12"/>
          </p:nvPr>
        </p:nvSpPr>
        <p:spPr/>
        <p:txBody>
          <a:bodyPr/>
          <a:lstStyle/>
          <a:p>
            <a:pPr>
              <a:defRPr/>
            </a:pPr>
            <a:fld id="{156843C5-6A62-44AA-81C6-0FB15C63C1DD}" type="slidenum">
              <a:rPr lang="en-US" smtClean="0"/>
              <a:pPr>
                <a:defRPr/>
              </a:pPr>
              <a:t>‹#›</a:t>
            </a:fld>
            <a:endParaRPr lang="en-US"/>
          </a:p>
        </p:txBody>
      </p:sp>
    </p:spTree>
    <p:extLst>
      <p:ext uri="{BB962C8B-B14F-4D97-AF65-F5344CB8AC3E}">
        <p14:creationId xmlns:p14="http://schemas.microsoft.com/office/powerpoint/2010/main" xmlns="" val="4034117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FC6939B-14AA-4F38-B2AC-54D74864F6A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2B1EA314-2197-40AA-83CC-1A0057A61C2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9E1A0B5A-BC5E-4D0E-AEFC-38EC42E33A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DB53E4C0-D20B-455F-B500-082BBB72B426}"/>
              </a:ext>
            </a:extLst>
          </p:cNvPr>
          <p:cNvSpPr>
            <a:spLocks noGrp="1"/>
          </p:cNvSpPr>
          <p:nvPr>
            <p:ph type="dt" sz="half" idx="10"/>
          </p:nvPr>
        </p:nvSpPr>
        <p:spPr/>
        <p:txBody>
          <a:bodyPr/>
          <a:lstStyle/>
          <a:p>
            <a:fld id="{13ADD199-BBF2-4B9B-A1C1-59749C7A2CB2}" type="datetime1">
              <a:rPr lang="en-US" smtClean="0"/>
              <a:pPr/>
              <a:t>2/23/2021</a:t>
            </a:fld>
            <a:endParaRPr lang="en-US"/>
          </a:p>
        </p:txBody>
      </p:sp>
      <p:sp>
        <p:nvSpPr>
          <p:cNvPr id="6" name="Footer Placeholder 5">
            <a:extLst>
              <a:ext uri="{FF2B5EF4-FFF2-40B4-BE49-F238E27FC236}">
                <a16:creationId xmlns:a16="http://schemas.microsoft.com/office/drawing/2014/main" xmlns="" id="{37D6558A-3A36-4E67-BF0A-4683E68759A7}"/>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xmlns="" id="{DEA18D05-0CEA-4188-B706-649D076CF56E}"/>
              </a:ext>
            </a:extLst>
          </p:cNvPr>
          <p:cNvSpPr>
            <a:spLocks noGrp="1"/>
          </p:cNvSpPr>
          <p:nvPr>
            <p:ph type="sldNum" sz="quarter" idx="12"/>
          </p:nvPr>
        </p:nvSpPr>
        <p:spPr/>
        <p:txBody>
          <a:bodyPr/>
          <a:lstStyle/>
          <a:p>
            <a:pPr>
              <a:defRPr/>
            </a:pPr>
            <a:fld id="{C927D25B-9969-4A71-B1E5-7B75A6E69910}" type="slidenum">
              <a:rPr lang="en-US" smtClean="0"/>
              <a:pPr>
                <a:defRPr/>
              </a:pPr>
              <a:t>‹#›</a:t>
            </a:fld>
            <a:endParaRPr lang="en-US"/>
          </a:p>
        </p:txBody>
      </p:sp>
    </p:spTree>
    <p:extLst>
      <p:ext uri="{BB962C8B-B14F-4D97-AF65-F5344CB8AC3E}">
        <p14:creationId xmlns:p14="http://schemas.microsoft.com/office/powerpoint/2010/main" xmlns="" val="10221619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DE139228-8082-4530-BABE-1442938E4D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3807966F-C86B-4C6B-9398-61E5816C08B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1604620-4B02-442F-9926-D5942AAE17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EF7F39-0ADA-4F57-A554-34BAC25BF50D}" type="datetime1">
              <a:rPr lang="en-US" smtClean="0"/>
              <a:pPr/>
              <a:t>2/23/2021</a:t>
            </a:fld>
            <a:endParaRPr lang="en-US"/>
          </a:p>
        </p:txBody>
      </p:sp>
      <p:sp>
        <p:nvSpPr>
          <p:cNvPr id="5" name="Footer Placeholder 4">
            <a:extLst>
              <a:ext uri="{FF2B5EF4-FFF2-40B4-BE49-F238E27FC236}">
                <a16:creationId xmlns:a16="http://schemas.microsoft.com/office/drawing/2014/main" xmlns="" id="{DF0916E9-703F-4C3F-9763-E8633CBBEA5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84BDBCEB-30A7-4E10-A124-8B75378B24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008589-8937-AC49-B2B1-3410F26180A0}" type="slidenum">
              <a:rPr lang="en-US" smtClean="0"/>
              <a:pPr/>
              <a:t>‹#›</a:t>
            </a:fld>
            <a:endParaRPr lang="en-US"/>
          </a:p>
        </p:txBody>
      </p:sp>
    </p:spTree>
    <p:extLst>
      <p:ext uri="{BB962C8B-B14F-4D97-AF65-F5344CB8AC3E}">
        <p14:creationId xmlns:p14="http://schemas.microsoft.com/office/powerpoint/2010/main" xmlns="" val="84426937"/>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epi-win.com/sites/epiwin/files/content/attachments/2020-02-24/COVID19%20Stigma%20Guide%2024022020_1.pdf" TargetMode="External"/><Relationship Id="rId2" Type="http://schemas.openxmlformats.org/officeDocument/2006/relationships/hyperlink" Target="https://www.who.int/emergencies/diseases/novel-coronavirus-2019/advice-for-public/myth-busters" TargetMode="Externa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s://interagencystandingcommittee.org/iasc-reference-group-mental-health-and-psychosocial-support-emergency-settings/briefing-note-about" TargetMode="External"/><Relationship Id="rId4" Type="http://schemas.openxmlformats.org/officeDocument/2006/relationships/hyperlink" Target="https://www.who.int/docs/default-source/coronaviruse/coping-with-stress.pdf?sfvrsn=9845bc3a_2"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5FAFD"/>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55D66625-8395-4C93-8E8E-B4B58100E212}"/>
              </a:ext>
            </a:extLst>
          </p:cNvPr>
          <p:cNvSpPr/>
          <p:nvPr/>
        </p:nvSpPr>
        <p:spPr>
          <a:xfrm>
            <a:off x="320482" y="2191109"/>
            <a:ext cx="11348058" cy="4278094"/>
          </a:xfrm>
          <a:prstGeom prst="rect">
            <a:avLst/>
          </a:prstGeom>
        </p:spPr>
        <p:txBody>
          <a:bodyPr wrap="square">
            <a:spAutoFit/>
          </a:bodyPr>
          <a:lstStyle/>
          <a:p>
            <a:pPr algn="ctr"/>
            <a:r>
              <a:rPr lang="en-US" sz="4400" b="1" dirty="0">
                <a:solidFill>
                  <a:schemeClr val="accent2">
                    <a:lumMod val="75000"/>
                  </a:schemeClr>
                </a:solidFill>
              </a:rPr>
              <a:t>COVID-19: </a:t>
            </a:r>
            <a:r>
              <a:rPr lang="el-GR" sz="3600" dirty="0" smtClean="0">
                <a:solidFill>
                  <a:schemeClr val="accent2">
                    <a:lumMod val="75000"/>
                  </a:schemeClr>
                </a:solidFill>
              </a:rPr>
              <a:t>ΠΩΣ ΝΑ ΑΝΤΙΜΕΤΩΠΙΣΕΤΕ ΤΟΝ ΚΟΙΝΩΝΙΚΟ ΣΤΙΓΜΑΤΙΣΜΟ</a:t>
            </a:r>
          </a:p>
          <a:p>
            <a:pPr algn="ctr"/>
            <a:endParaRPr lang="en-US" sz="4400" dirty="0"/>
          </a:p>
          <a:p>
            <a:pPr algn="ctr"/>
            <a:r>
              <a:rPr lang="el-GR" sz="2800" dirty="0" smtClean="0">
                <a:solidFill>
                  <a:schemeClr val="accent2">
                    <a:lumMod val="75000"/>
                  </a:schemeClr>
                </a:solidFill>
              </a:rPr>
              <a:t>Ερευνητικά δεδομένα δείχνουν ότι ο στιγματισμός και ο φόβος γύρω από τις μεταδοτικές ασθένειες παρεμποδίζουν την αντιμετώπισή τους.</a:t>
            </a:r>
            <a:r>
              <a:rPr lang="en-US" sz="2800" dirty="0">
                <a:solidFill>
                  <a:schemeClr val="accent2">
                    <a:lumMod val="75000"/>
                  </a:schemeClr>
                </a:solidFill>
              </a:rPr>
              <a:t> </a:t>
            </a:r>
            <a:endParaRPr lang="el-GR" sz="2800" dirty="0" smtClean="0">
              <a:solidFill>
                <a:schemeClr val="accent2">
                  <a:lumMod val="75000"/>
                </a:schemeClr>
              </a:solidFill>
            </a:endParaRPr>
          </a:p>
          <a:p>
            <a:endParaRPr lang="en-US" sz="2800" dirty="0">
              <a:solidFill>
                <a:schemeClr val="accent2">
                  <a:lumMod val="75000"/>
                </a:schemeClr>
              </a:solidFill>
            </a:endParaRPr>
          </a:p>
          <a:p>
            <a:pPr algn="ctr">
              <a:buFont typeface="Arial" panose="020B0604020202020204" pitchFamily="34" charset="0"/>
              <a:buNone/>
            </a:pPr>
            <a:r>
              <a:rPr lang="el-GR" sz="3200" b="1" dirty="0" smtClean="0">
                <a:solidFill>
                  <a:schemeClr val="accent2">
                    <a:lumMod val="75000"/>
                  </a:schemeClr>
                </a:solidFill>
              </a:rPr>
              <a:t>Η δράση και όχι ο φόβος </a:t>
            </a:r>
          </a:p>
          <a:p>
            <a:pPr algn="ctr">
              <a:buFont typeface="Arial" panose="020B0604020202020204" pitchFamily="34" charset="0"/>
              <a:buNone/>
            </a:pPr>
            <a:r>
              <a:rPr lang="el-GR" sz="3200" b="1" dirty="0" smtClean="0">
                <a:solidFill>
                  <a:schemeClr val="accent2">
                    <a:lumMod val="75000"/>
                  </a:schemeClr>
                </a:solidFill>
              </a:rPr>
              <a:t>μπορούν να σταματήσουν την εξάπλωση του </a:t>
            </a:r>
            <a:r>
              <a:rPr lang="en-US" sz="3200" b="1" dirty="0" smtClean="0">
                <a:solidFill>
                  <a:schemeClr val="accent2">
                    <a:lumMod val="75000"/>
                  </a:schemeClr>
                </a:solidFill>
              </a:rPr>
              <a:t>COVID-19</a:t>
            </a:r>
            <a:endParaRPr lang="en-US" sz="3200" b="1" dirty="0">
              <a:solidFill>
                <a:schemeClr val="accent2">
                  <a:lumMod val="75000"/>
                </a:schemeClr>
              </a:solidFill>
            </a:endParaRPr>
          </a:p>
        </p:txBody>
      </p:sp>
    </p:spTree>
    <p:extLst>
      <p:ext uri="{BB962C8B-B14F-4D97-AF65-F5344CB8AC3E}">
        <p14:creationId xmlns:p14="http://schemas.microsoft.com/office/powerpoint/2010/main" xmlns="" val="5080353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A1B0A0-BC2A-4FE5-83FA-49700A89BD66}"/>
              </a:ext>
            </a:extLst>
          </p:cNvPr>
          <p:cNvSpPr>
            <a:spLocks noGrp="1"/>
          </p:cNvSpPr>
          <p:nvPr>
            <p:ph type="title"/>
          </p:nvPr>
        </p:nvSpPr>
        <p:spPr>
          <a:xfrm>
            <a:off x="838200" y="365125"/>
            <a:ext cx="10515600" cy="1325563"/>
          </a:xfrm>
        </p:spPr>
        <p:txBody>
          <a:bodyPr/>
          <a:lstStyle/>
          <a:p>
            <a:pPr algn="ctr"/>
            <a:r>
              <a:rPr lang="el-GR" b="1" dirty="0" smtClean="0">
                <a:solidFill>
                  <a:schemeClr val="tx2"/>
                </a:solidFill>
              </a:rPr>
              <a:t>Οι λέξεις έχουν σημασία</a:t>
            </a:r>
            <a:r>
              <a:rPr lang="en-US" dirty="0"/>
              <a:t/>
            </a:r>
            <a:br>
              <a:rPr lang="en-US" dirty="0"/>
            </a:br>
            <a:endParaRPr lang="en-US" dirty="0">
              <a:solidFill>
                <a:schemeClr val="accent1"/>
              </a:solidFill>
            </a:endParaRPr>
          </a:p>
        </p:txBody>
      </p:sp>
      <p:sp>
        <p:nvSpPr>
          <p:cNvPr id="3" name="TextBox 2">
            <a:extLst>
              <a:ext uri="{FF2B5EF4-FFF2-40B4-BE49-F238E27FC236}">
                <a16:creationId xmlns:a16="http://schemas.microsoft.com/office/drawing/2014/main" xmlns="" id="{14DE2B81-821C-48DC-9354-8A1B6832F374}"/>
              </a:ext>
            </a:extLst>
          </p:cNvPr>
          <p:cNvSpPr txBox="1"/>
          <p:nvPr/>
        </p:nvSpPr>
        <p:spPr>
          <a:xfrm>
            <a:off x="5980042" y="1395754"/>
            <a:ext cx="5941663" cy="5447645"/>
          </a:xfrm>
          <a:prstGeom prst="rect">
            <a:avLst/>
          </a:prstGeom>
          <a:noFill/>
          <a:ln w="38100">
            <a:solidFill>
              <a:schemeClr val="tx2"/>
            </a:solidFill>
          </a:ln>
        </p:spPr>
        <p:txBody>
          <a:bodyPr wrap="square" rtlCol="0">
            <a:spAutoFit/>
          </a:bodyPr>
          <a:lstStyle/>
          <a:p>
            <a:pPr marL="173038" indent="190500">
              <a:buFont typeface="Arial" pitchFamily="34" charset="0"/>
              <a:buChar char="•"/>
            </a:pPr>
            <a:r>
              <a:rPr lang="el-GR" sz="2200" dirty="0" smtClean="0">
                <a:solidFill>
                  <a:schemeClr val="accent2">
                    <a:lumMod val="75000"/>
                  </a:schemeClr>
                </a:solidFill>
              </a:rPr>
              <a:t>Ενθαρρύνετε την κοινότητά σας και το Υπουργείο Υγείας να χρησιμοποιούν την κατάλληλη ορολογία: "άτομα που έχουν", "άτομα που υποβάλλονται σε θεραπεία", "άτομα που έχουν αναρρώσει", "άτομα που πέθαναν μετά την προσβολή τους από" COVID-19.</a:t>
            </a:r>
          </a:p>
          <a:p>
            <a:pPr marL="173038" indent="190500">
              <a:buFont typeface="Arial" pitchFamily="34" charset="0"/>
              <a:buChar char="•"/>
            </a:pPr>
            <a:endParaRPr lang="el-GR" sz="2200" dirty="0" smtClean="0">
              <a:solidFill>
                <a:schemeClr val="accent2">
                  <a:lumMod val="75000"/>
                </a:schemeClr>
              </a:solidFill>
            </a:endParaRPr>
          </a:p>
          <a:p>
            <a:pPr marL="173038" indent="190500">
              <a:buFont typeface="Arial" pitchFamily="34" charset="0"/>
              <a:buChar char="•"/>
            </a:pPr>
            <a:r>
              <a:rPr lang="el-GR" sz="2200" dirty="0" smtClean="0">
                <a:solidFill>
                  <a:schemeClr val="accent2">
                    <a:lumMod val="75000"/>
                  </a:schemeClr>
                </a:solidFill>
              </a:rPr>
              <a:t>Υπογραμμίστε την αποτελεσματικότητα των μέτρων πρόληψης, καθώς και τον έγκαιρο έλεγχο, τα τεστ και τη θεραπεία.</a:t>
            </a:r>
          </a:p>
          <a:p>
            <a:pPr marL="173038" indent="190500">
              <a:buFont typeface="Arial" pitchFamily="34" charset="0"/>
              <a:buChar char="•"/>
            </a:pPr>
            <a:endParaRPr lang="el-GR" sz="2200" dirty="0" smtClean="0">
              <a:solidFill>
                <a:schemeClr val="accent2">
                  <a:lumMod val="75000"/>
                </a:schemeClr>
              </a:solidFill>
            </a:endParaRPr>
          </a:p>
          <a:p>
            <a:pPr marL="173038" indent="190500">
              <a:buFont typeface="Arial" pitchFamily="34" charset="0"/>
              <a:buChar char="•"/>
            </a:pPr>
            <a:r>
              <a:rPr lang="el-GR" sz="2200" dirty="0" smtClean="0">
                <a:solidFill>
                  <a:schemeClr val="accent2">
                    <a:lumMod val="75000"/>
                  </a:schemeClr>
                </a:solidFill>
              </a:rPr>
              <a:t>Διορθώστε τις εσφαλμένες αντιλήψεις αποσαφηνίζοντας κοινούς μύθους που προέρχονται από την τοπική κουλτούρα.</a:t>
            </a:r>
            <a:endParaRPr lang="en-US" sz="2200" dirty="0">
              <a:solidFill>
                <a:schemeClr val="accent1"/>
              </a:solidFill>
            </a:endParaRPr>
          </a:p>
          <a:p>
            <a:endParaRPr lang="en-US" dirty="0"/>
          </a:p>
        </p:txBody>
      </p:sp>
      <p:pic>
        <p:nvPicPr>
          <p:cNvPr id="41" name="Picture 40">
            <a:extLst>
              <a:ext uri="{FF2B5EF4-FFF2-40B4-BE49-F238E27FC236}">
                <a16:creationId xmlns:a16="http://schemas.microsoft.com/office/drawing/2014/main" xmlns="" id="{ACC861A2-124E-47EB-8AC0-73E693F0D22D}"/>
              </a:ext>
            </a:extLst>
          </p:cNvPr>
          <p:cNvPicPr>
            <a:picLocks noChangeAspect="1"/>
          </p:cNvPicPr>
          <p:nvPr/>
        </p:nvPicPr>
        <p:blipFill>
          <a:blip r:embed="rId3" cstate="print"/>
          <a:stretch>
            <a:fillRect/>
          </a:stretch>
        </p:blipFill>
        <p:spPr>
          <a:xfrm>
            <a:off x="8610600" y="0"/>
            <a:ext cx="4042409" cy="1414843"/>
          </a:xfrm>
          <a:prstGeom prst="rect">
            <a:avLst/>
          </a:prstGeom>
        </p:spPr>
      </p:pic>
      <p:pic>
        <p:nvPicPr>
          <p:cNvPr id="7" name="Content Placeholder 6">
            <a:extLst>
              <a:ext uri="{FF2B5EF4-FFF2-40B4-BE49-F238E27FC236}">
                <a16:creationId xmlns:a16="http://schemas.microsoft.com/office/drawing/2014/main" xmlns="" id="{2D78C5E1-8C2C-48F0-BE68-18ADA79F1F84}"/>
              </a:ext>
            </a:extLst>
          </p:cNvPr>
          <p:cNvPicPr>
            <a:picLocks noGrp="1" noChangeAspect="1"/>
          </p:cNvPicPr>
          <p:nvPr>
            <p:ph idx="1"/>
          </p:nvPr>
        </p:nvPicPr>
        <p:blipFill>
          <a:blip r:embed="rId4" cstate="print"/>
          <a:stretch>
            <a:fillRect/>
          </a:stretch>
        </p:blipFill>
        <p:spPr>
          <a:xfrm>
            <a:off x="1053548" y="1395754"/>
            <a:ext cx="4552122" cy="5109091"/>
          </a:xfrm>
          <a:prstGeom prst="rect">
            <a:avLst/>
          </a:prstGeom>
          <a:ln w="38100">
            <a:solidFill>
              <a:schemeClr val="tx2"/>
            </a:solidFill>
          </a:ln>
        </p:spPr>
      </p:pic>
    </p:spTree>
    <p:extLst>
      <p:ext uri="{BB962C8B-B14F-4D97-AF65-F5344CB8AC3E}">
        <p14:creationId xmlns:p14="http://schemas.microsoft.com/office/powerpoint/2010/main" xmlns="" val="26640149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08244C-9011-4DC1-9828-E7869F77E033}"/>
              </a:ext>
            </a:extLst>
          </p:cNvPr>
          <p:cNvSpPr>
            <a:spLocks noGrp="1"/>
          </p:cNvSpPr>
          <p:nvPr>
            <p:ph type="title"/>
          </p:nvPr>
        </p:nvSpPr>
        <p:spPr>
          <a:xfrm>
            <a:off x="820947" y="261609"/>
            <a:ext cx="8909649" cy="894332"/>
          </a:xfrm>
        </p:spPr>
        <p:txBody>
          <a:bodyPr/>
          <a:lstStyle/>
          <a:p>
            <a:pPr algn="ctr"/>
            <a:r>
              <a:rPr lang="el-GR" b="1" dirty="0" smtClean="0">
                <a:solidFill>
                  <a:schemeClr val="tx2"/>
                </a:solidFill>
              </a:rPr>
              <a:t>Κοινοποίηση γεγονότων (Ι)</a:t>
            </a:r>
            <a:endParaRPr lang="en-US" dirty="0">
              <a:solidFill>
                <a:schemeClr val="accent1"/>
              </a:solidFill>
            </a:endParaRPr>
          </a:p>
        </p:txBody>
      </p:sp>
      <p:sp>
        <p:nvSpPr>
          <p:cNvPr id="3" name="Content Placeholder 2">
            <a:extLst>
              <a:ext uri="{FF2B5EF4-FFF2-40B4-BE49-F238E27FC236}">
                <a16:creationId xmlns:a16="http://schemas.microsoft.com/office/drawing/2014/main" xmlns="" id="{EB9237AB-DC4A-4AFC-8500-DEB31B7C634F}"/>
              </a:ext>
            </a:extLst>
          </p:cNvPr>
          <p:cNvSpPr>
            <a:spLocks noGrp="1"/>
          </p:cNvSpPr>
          <p:nvPr>
            <p:ph idx="1"/>
          </p:nvPr>
        </p:nvSpPr>
        <p:spPr>
          <a:xfrm>
            <a:off x="838200" y="1192696"/>
            <a:ext cx="10515600" cy="5347251"/>
          </a:xfrm>
          <a:ln w="38100">
            <a:solidFill>
              <a:schemeClr val="tx2"/>
            </a:solidFill>
          </a:ln>
        </p:spPr>
        <p:txBody>
          <a:bodyPr>
            <a:normAutofit fontScale="25000" lnSpcReduction="20000"/>
          </a:bodyPr>
          <a:lstStyle/>
          <a:p>
            <a:pPr>
              <a:spcBef>
                <a:spcPts val="600"/>
              </a:spcBef>
            </a:pPr>
            <a:r>
              <a:rPr lang="el-GR" sz="9600" dirty="0" smtClean="0">
                <a:solidFill>
                  <a:schemeClr val="accent2">
                    <a:lumMod val="75000"/>
                  </a:schemeClr>
                </a:solidFill>
              </a:rPr>
              <a:t>Τα </a:t>
            </a:r>
            <a:r>
              <a:rPr lang="el-GR" sz="9600" b="1" dirty="0" smtClean="0">
                <a:solidFill>
                  <a:schemeClr val="accent2">
                    <a:lumMod val="75000"/>
                  </a:schemeClr>
                </a:solidFill>
              </a:rPr>
              <a:t>μέσα κοινωνικής δικτύωσης </a:t>
            </a:r>
            <a:r>
              <a:rPr lang="el-GR" sz="9600" dirty="0" smtClean="0">
                <a:solidFill>
                  <a:schemeClr val="accent2">
                    <a:lumMod val="75000"/>
                  </a:schemeClr>
                </a:solidFill>
              </a:rPr>
              <a:t>μπορούν να είναι πολύ χρήσιμα για τη διάδοση ακριβών πληροφοριών από τα γραφεία του ΠΟΥ.</a:t>
            </a:r>
          </a:p>
          <a:p>
            <a:pPr>
              <a:spcBef>
                <a:spcPts val="600"/>
              </a:spcBef>
              <a:buNone/>
            </a:pPr>
            <a:endParaRPr lang="el-GR" sz="9600" dirty="0" smtClean="0">
              <a:solidFill>
                <a:schemeClr val="accent2">
                  <a:lumMod val="75000"/>
                </a:schemeClr>
              </a:solidFill>
            </a:endParaRPr>
          </a:p>
          <a:p>
            <a:pPr>
              <a:spcBef>
                <a:spcPts val="600"/>
              </a:spcBef>
            </a:pPr>
            <a:r>
              <a:rPr lang="el-GR" sz="9600" dirty="0" smtClean="0">
                <a:solidFill>
                  <a:schemeClr val="accent2">
                    <a:lumMod val="75000"/>
                  </a:schemeClr>
                </a:solidFill>
              </a:rPr>
              <a:t>Δώστε προτεραιότητα στη συλλογή, ενοποίηση και διάδοση αξιόπιστων πληροφοριών σχετικά με τις πληγείσες περιοχές, στην ατομική και την ομαδική ευπάθεια στον COVID-19, στις επιλογές θεραπείας, καθώς και πρακτικές πληροφορίες για την πρόσβαση σε υγειονομική περίθαλψη </a:t>
            </a:r>
            <a:r>
              <a:rPr lang="el-GR" sz="9600" b="1" dirty="0" smtClean="0">
                <a:solidFill>
                  <a:schemeClr val="accent2">
                    <a:lumMod val="75000"/>
                  </a:schemeClr>
                </a:solidFill>
              </a:rPr>
              <a:t>χρησιμοποιώντας απλή γλώσσα.</a:t>
            </a:r>
          </a:p>
          <a:p>
            <a:pPr>
              <a:spcBef>
                <a:spcPts val="600"/>
              </a:spcBef>
            </a:pPr>
            <a:endParaRPr lang="el-GR" sz="9600" dirty="0" smtClean="0">
              <a:solidFill>
                <a:schemeClr val="accent2">
                  <a:lumMod val="75000"/>
                </a:schemeClr>
              </a:solidFill>
            </a:endParaRPr>
          </a:p>
          <a:p>
            <a:pPr>
              <a:spcBef>
                <a:spcPts val="600"/>
              </a:spcBef>
            </a:pPr>
            <a:r>
              <a:rPr lang="el-GR" sz="9600" dirty="0" smtClean="0">
                <a:solidFill>
                  <a:schemeClr val="accent2">
                    <a:lumMod val="75000"/>
                  </a:schemeClr>
                </a:solidFill>
              </a:rPr>
              <a:t>Μοιραστείτε </a:t>
            </a:r>
            <a:r>
              <a:rPr lang="el-GR" sz="9600" b="1" dirty="0" smtClean="0">
                <a:solidFill>
                  <a:schemeClr val="accent2">
                    <a:lumMod val="75000"/>
                  </a:schemeClr>
                </a:solidFill>
              </a:rPr>
              <a:t>τοπικές αφηγήσεις με </a:t>
            </a:r>
            <a:r>
              <a:rPr lang="el-GR" sz="9600" b="1" dirty="0" err="1" smtClean="0">
                <a:solidFill>
                  <a:schemeClr val="accent2">
                    <a:lumMod val="75000"/>
                  </a:schemeClr>
                </a:solidFill>
              </a:rPr>
              <a:t>ενσυναίσθηση</a:t>
            </a:r>
            <a:r>
              <a:rPr lang="el-GR" sz="9600" dirty="0" smtClean="0">
                <a:solidFill>
                  <a:schemeClr val="accent2">
                    <a:lumMod val="75000"/>
                  </a:schemeClr>
                </a:solidFill>
              </a:rPr>
              <a:t>. Νιώθουμε πιο κοντά στους ανθρώπους όταν ακούμε τις ιστορίες τους από τους ίδιους. Ενισχύστε τις φωνές, τις ιστορίες και τις εικόνες των ανθρώπων στη χώρα σας που έχουν βιώσει τον COVID-19 και έχουν αναρρώσει ή που έχουν υποστηρίξει ένα αγαπημένο άτομο κατά την ανάκαμψη και είναι πρόθυμοι να μοιραστούν την ιστορία τους.</a:t>
            </a:r>
          </a:p>
          <a:p>
            <a:pPr>
              <a:spcBef>
                <a:spcPts val="600"/>
              </a:spcBef>
            </a:pPr>
            <a:endParaRPr lang="el-GR" sz="9600" dirty="0" smtClean="0">
              <a:solidFill>
                <a:schemeClr val="accent2">
                  <a:lumMod val="75000"/>
                </a:schemeClr>
              </a:solidFill>
            </a:endParaRPr>
          </a:p>
          <a:p>
            <a:pPr>
              <a:spcBef>
                <a:spcPts val="600"/>
              </a:spcBef>
            </a:pPr>
            <a:r>
              <a:rPr lang="el-GR" sz="9600" b="1" dirty="0" smtClean="0">
                <a:solidFill>
                  <a:schemeClr val="accent2">
                    <a:lumMod val="75000"/>
                  </a:schemeClr>
                </a:solidFill>
              </a:rPr>
              <a:t>Αναλάβετε ρόλο </a:t>
            </a:r>
            <a:r>
              <a:rPr lang="en-US" sz="9600" b="1" dirty="0" smtClean="0">
                <a:solidFill>
                  <a:schemeClr val="accent2">
                    <a:lumMod val="75000"/>
                  </a:schemeClr>
                </a:solidFill>
              </a:rPr>
              <a:t>“social influencer” </a:t>
            </a:r>
            <a:r>
              <a:rPr lang="el-GR" sz="9600" dirty="0" smtClean="0">
                <a:solidFill>
                  <a:schemeClr val="accent2">
                    <a:lumMod val="75000"/>
                  </a:schemeClr>
                </a:solidFill>
              </a:rPr>
              <a:t>στη χώρα σας για την ανάπτυξη </a:t>
            </a:r>
            <a:r>
              <a:rPr lang="el-GR" sz="9600" dirty="0" err="1" smtClean="0">
                <a:solidFill>
                  <a:schemeClr val="accent2">
                    <a:lumMod val="75000"/>
                  </a:schemeClr>
                </a:solidFill>
              </a:rPr>
              <a:t>αναστοχασμού</a:t>
            </a:r>
            <a:r>
              <a:rPr lang="el-GR" sz="9600" dirty="0" smtClean="0">
                <a:solidFill>
                  <a:schemeClr val="accent2">
                    <a:lumMod val="75000"/>
                  </a:schemeClr>
                </a:solidFill>
              </a:rPr>
              <a:t> σχετικά με τα άτομα και το προσωπικό υγειονομικής περίθαλψης που στιγματίζονται και για τη στήριξή τους.</a:t>
            </a:r>
            <a:endParaRPr lang="en-US" sz="9600" dirty="0" smtClean="0">
              <a:solidFill>
                <a:schemeClr val="accent2">
                  <a:lumMod val="75000"/>
                </a:schemeClr>
              </a:solidFill>
            </a:endParaRPr>
          </a:p>
          <a:p>
            <a:pPr marL="0" indent="0">
              <a:buNone/>
            </a:pPr>
            <a:r>
              <a:rPr lang="en-US" sz="5600" dirty="0"/>
              <a:t> </a:t>
            </a:r>
          </a:p>
          <a:p>
            <a:pPr marL="0" indent="0">
              <a:buNone/>
            </a:pPr>
            <a:r>
              <a:rPr lang="en-US" sz="5600" dirty="0"/>
              <a:t> </a:t>
            </a:r>
          </a:p>
          <a:p>
            <a:pPr marL="0" indent="0">
              <a:buNone/>
            </a:pPr>
            <a:endParaRPr lang="en-US" dirty="0"/>
          </a:p>
        </p:txBody>
      </p:sp>
      <p:pic>
        <p:nvPicPr>
          <p:cNvPr id="5" name="Picture 4">
            <a:extLst>
              <a:ext uri="{FF2B5EF4-FFF2-40B4-BE49-F238E27FC236}">
                <a16:creationId xmlns:a16="http://schemas.microsoft.com/office/drawing/2014/main" xmlns="" id="{BD1E50D2-1531-4675-B40A-C50996AC4721}"/>
              </a:ext>
            </a:extLst>
          </p:cNvPr>
          <p:cNvPicPr>
            <a:picLocks noChangeAspect="1"/>
          </p:cNvPicPr>
          <p:nvPr/>
        </p:nvPicPr>
        <p:blipFill>
          <a:blip r:embed="rId3" cstate="print"/>
          <a:stretch>
            <a:fillRect/>
          </a:stretch>
        </p:blipFill>
        <p:spPr>
          <a:xfrm>
            <a:off x="8610600" y="0"/>
            <a:ext cx="4042409" cy="1414843"/>
          </a:xfrm>
          <a:prstGeom prst="rect">
            <a:avLst/>
          </a:prstGeom>
        </p:spPr>
      </p:pic>
    </p:spTree>
    <p:extLst>
      <p:ext uri="{BB962C8B-B14F-4D97-AF65-F5344CB8AC3E}">
        <p14:creationId xmlns:p14="http://schemas.microsoft.com/office/powerpoint/2010/main" xmlns="" val="38078226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FA31567-CFA2-4C5A-B81D-83F07608418C}"/>
              </a:ext>
            </a:extLst>
          </p:cNvPr>
          <p:cNvSpPr>
            <a:spLocks noGrp="1"/>
          </p:cNvSpPr>
          <p:nvPr>
            <p:ph type="title"/>
          </p:nvPr>
        </p:nvSpPr>
        <p:spPr>
          <a:xfrm>
            <a:off x="838200" y="365126"/>
            <a:ext cx="8512834" cy="859826"/>
          </a:xfrm>
        </p:spPr>
        <p:txBody>
          <a:bodyPr/>
          <a:lstStyle/>
          <a:p>
            <a:pPr algn="ctr"/>
            <a:r>
              <a:rPr lang="el-GR" b="1" dirty="0" smtClean="0">
                <a:solidFill>
                  <a:schemeClr val="tx2"/>
                </a:solidFill>
              </a:rPr>
              <a:t>Κοινοποίηση γεγονότων (ΙΙ)</a:t>
            </a:r>
            <a:endParaRPr lang="en-US" dirty="0">
              <a:solidFill>
                <a:schemeClr val="tx2"/>
              </a:solidFill>
            </a:endParaRPr>
          </a:p>
        </p:txBody>
      </p:sp>
      <p:sp>
        <p:nvSpPr>
          <p:cNvPr id="3" name="Content Placeholder 2">
            <a:extLst>
              <a:ext uri="{FF2B5EF4-FFF2-40B4-BE49-F238E27FC236}">
                <a16:creationId xmlns:a16="http://schemas.microsoft.com/office/drawing/2014/main" xmlns="" id="{30A1E06C-4EB8-48EB-9C93-814E240FFEFA}"/>
              </a:ext>
            </a:extLst>
          </p:cNvPr>
          <p:cNvSpPr>
            <a:spLocks noGrp="1"/>
          </p:cNvSpPr>
          <p:nvPr>
            <p:ph idx="1"/>
          </p:nvPr>
        </p:nvSpPr>
        <p:spPr>
          <a:xfrm>
            <a:off x="6003235" y="1414843"/>
            <a:ext cx="5715000" cy="5085348"/>
          </a:xfrm>
          <a:ln w="38100">
            <a:solidFill>
              <a:schemeClr val="tx2"/>
            </a:solidFill>
          </a:ln>
        </p:spPr>
        <p:txBody>
          <a:bodyPr>
            <a:normAutofit/>
          </a:bodyPr>
          <a:lstStyle/>
          <a:p>
            <a:pPr marL="0" indent="0" algn="just">
              <a:buNone/>
            </a:pPr>
            <a:r>
              <a:rPr lang="en-US" sz="1800" dirty="0">
                <a:solidFill>
                  <a:schemeClr val="accent1"/>
                </a:solidFill>
              </a:rPr>
              <a:t> </a:t>
            </a:r>
          </a:p>
          <a:p>
            <a:pPr marL="0" indent="0">
              <a:buNone/>
            </a:pPr>
            <a:endParaRPr lang="en-US" sz="1800" dirty="0"/>
          </a:p>
        </p:txBody>
      </p:sp>
      <p:pic>
        <p:nvPicPr>
          <p:cNvPr id="5" name="Picture 4">
            <a:extLst>
              <a:ext uri="{FF2B5EF4-FFF2-40B4-BE49-F238E27FC236}">
                <a16:creationId xmlns:a16="http://schemas.microsoft.com/office/drawing/2014/main" xmlns="" id="{ECDE2D1F-2E5F-4C78-AE6B-DFE23F29721F}"/>
              </a:ext>
            </a:extLst>
          </p:cNvPr>
          <p:cNvPicPr>
            <a:picLocks noChangeAspect="1"/>
          </p:cNvPicPr>
          <p:nvPr/>
        </p:nvPicPr>
        <p:blipFill>
          <a:blip r:embed="rId3" cstate="print"/>
          <a:stretch>
            <a:fillRect/>
          </a:stretch>
        </p:blipFill>
        <p:spPr>
          <a:xfrm>
            <a:off x="8371992" y="0"/>
            <a:ext cx="4042409" cy="1414843"/>
          </a:xfrm>
          <a:prstGeom prst="rect">
            <a:avLst/>
          </a:prstGeom>
        </p:spPr>
      </p:pic>
      <p:sp>
        <p:nvSpPr>
          <p:cNvPr id="6" name="TextBox 5">
            <a:extLst>
              <a:ext uri="{FF2B5EF4-FFF2-40B4-BE49-F238E27FC236}">
                <a16:creationId xmlns:a16="http://schemas.microsoft.com/office/drawing/2014/main" xmlns="" id="{7587E43E-8B42-4749-8731-D9669A7C92BF}"/>
              </a:ext>
            </a:extLst>
          </p:cNvPr>
          <p:cNvSpPr txBox="1"/>
          <p:nvPr/>
        </p:nvSpPr>
        <p:spPr>
          <a:xfrm>
            <a:off x="473765" y="6031210"/>
            <a:ext cx="5075928" cy="584775"/>
          </a:xfrm>
          <a:prstGeom prst="rect">
            <a:avLst/>
          </a:prstGeom>
          <a:noFill/>
        </p:spPr>
        <p:txBody>
          <a:bodyPr wrap="square" rtlCol="0">
            <a:spAutoFit/>
          </a:bodyPr>
          <a:lstStyle/>
          <a:p>
            <a:r>
              <a:rPr lang="en-US" sz="1600" dirty="0"/>
              <a:t>National Center for Disease Control Libya/ Abd el </a:t>
            </a:r>
            <a:r>
              <a:rPr lang="en-US" sz="1600" dirty="0" err="1"/>
              <a:t>Razak</a:t>
            </a:r>
            <a:r>
              <a:rPr lang="en-US" sz="1600" dirty="0"/>
              <a:t> ben Halim</a:t>
            </a:r>
          </a:p>
        </p:txBody>
      </p:sp>
      <p:pic>
        <p:nvPicPr>
          <p:cNvPr id="7" name="Picture 6">
            <a:extLst>
              <a:ext uri="{FF2B5EF4-FFF2-40B4-BE49-F238E27FC236}">
                <a16:creationId xmlns:a16="http://schemas.microsoft.com/office/drawing/2014/main" xmlns="" id="{E460BCF5-9818-4EF7-B273-C43C5DA019A0}"/>
              </a:ext>
            </a:extLst>
          </p:cNvPr>
          <p:cNvPicPr>
            <a:picLocks noChangeAspect="1"/>
          </p:cNvPicPr>
          <p:nvPr/>
        </p:nvPicPr>
        <p:blipFill>
          <a:blip r:embed="rId4" cstate="print"/>
          <a:stretch>
            <a:fillRect/>
          </a:stretch>
        </p:blipFill>
        <p:spPr>
          <a:xfrm>
            <a:off x="473765" y="1414843"/>
            <a:ext cx="5350565" cy="4409487"/>
          </a:xfrm>
          <a:prstGeom prst="rect">
            <a:avLst/>
          </a:prstGeom>
        </p:spPr>
      </p:pic>
      <p:sp>
        <p:nvSpPr>
          <p:cNvPr id="8" name="7 - Ορθογώνιο"/>
          <p:cNvSpPr/>
          <p:nvPr/>
        </p:nvSpPr>
        <p:spPr>
          <a:xfrm>
            <a:off x="5911970" y="1672897"/>
            <a:ext cx="5785449" cy="4278094"/>
          </a:xfrm>
          <a:prstGeom prst="rect">
            <a:avLst/>
          </a:prstGeom>
        </p:spPr>
        <p:txBody>
          <a:bodyPr wrap="square">
            <a:spAutoFit/>
          </a:bodyPr>
          <a:lstStyle/>
          <a:p>
            <a:pPr marL="361950">
              <a:buFont typeface="Arial" pitchFamily="34" charset="0"/>
              <a:buChar char="•"/>
            </a:pPr>
            <a:endParaRPr lang="el-GR" sz="2000" dirty="0" smtClean="0">
              <a:solidFill>
                <a:schemeClr val="accent2">
                  <a:lumMod val="75000"/>
                </a:schemeClr>
              </a:solidFill>
            </a:endParaRPr>
          </a:p>
          <a:p>
            <a:pPr marL="361950">
              <a:buFont typeface="Arial" pitchFamily="34" charset="0"/>
              <a:buChar char="•"/>
            </a:pPr>
            <a:r>
              <a:rPr lang="el-GR" sz="2800" dirty="0" smtClean="0">
                <a:solidFill>
                  <a:schemeClr val="accent2">
                    <a:lumMod val="75000"/>
                  </a:schemeClr>
                </a:solidFill>
              </a:rPr>
              <a:t> Δείξτε μια θετική διάθεση απέναντι στα μέσα που επιδεικνύουν φροντίδα και </a:t>
            </a:r>
            <a:r>
              <a:rPr lang="el-GR" sz="2800" dirty="0" err="1" smtClean="0">
                <a:solidFill>
                  <a:schemeClr val="accent2">
                    <a:lumMod val="75000"/>
                  </a:schemeClr>
                </a:solidFill>
              </a:rPr>
              <a:t>ενσυναίσθηση</a:t>
            </a:r>
            <a:r>
              <a:rPr lang="el-GR" sz="2800" dirty="0" smtClean="0">
                <a:solidFill>
                  <a:schemeClr val="accent2">
                    <a:lumMod val="75000"/>
                  </a:schemeClr>
                </a:solidFill>
              </a:rPr>
              <a:t> για όλους.</a:t>
            </a:r>
          </a:p>
          <a:p>
            <a:pPr marL="361950"/>
            <a:endParaRPr lang="el-GR" sz="2800" dirty="0" smtClean="0">
              <a:solidFill>
                <a:schemeClr val="accent2">
                  <a:lumMod val="75000"/>
                </a:schemeClr>
              </a:solidFill>
            </a:endParaRPr>
          </a:p>
          <a:p>
            <a:pPr marL="361950">
              <a:buFont typeface="Arial" pitchFamily="34" charset="0"/>
              <a:buChar char="•"/>
            </a:pPr>
            <a:r>
              <a:rPr lang="el-GR" sz="2800" dirty="0" smtClean="0">
                <a:solidFill>
                  <a:schemeClr val="accent2">
                    <a:lumMod val="75000"/>
                  </a:schemeClr>
                </a:solidFill>
              </a:rPr>
              <a:t> Μην κατηγορείτε συγκεκριμένα άτομα για τη μόλυνση άλλων.  Αυτό μπορεί να δημιουργήσει στιγματισμό και διακρίσεις.</a:t>
            </a:r>
            <a:endParaRPr lang="en-US" sz="2800" dirty="0">
              <a:solidFill>
                <a:schemeClr val="accent2">
                  <a:lumMod val="75000"/>
                </a:schemeClr>
              </a:solidFill>
            </a:endParaRPr>
          </a:p>
        </p:txBody>
      </p:sp>
    </p:spTree>
    <p:extLst>
      <p:ext uri="{BB962C8B-B14F-4D97-AF65-F5344CB8AC3E}">
        <p14:creationId xmlns:p14="http://schemas.microsoft.com/office/powerpoint/2010/main" xmlns="" val="2329210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1F6802-514B-46F9-826A-24D705389B5A}"/>
              </a:ext>
            </a:extLst>
          </p:cNvPr>
          <p:cNvSpPr>
            <a:spLocks noGrp="1"/>
          </p:cNvSpPr>
          <p:nvPr>
            <p:ph type="title"/>
          </p:nvPr>
        </p:nvSpPr>
        <p:spPr>
          <a:xfrm>
            <a:off x="838200" y="365125"/>
            <a:ext cx="10515600" cy="648665"/>
          </a:xfrm>
        </p:spPr>
        <p:txBody>
          <a:bodyPr>
            <a:normAutofit fontScale="90000"/>
          </a:bodyPr>
          <a:lstStyle/>
          <a:p>
            <a:pPr algn="ctr"/>
            <a:r>
              <a:rPr lang="el-GR" b="1" dirty="0" smtClean="0">
                <a:solidFill>
                  <a:schemeClr val="tx2"/>
                </a:solidFill>
              </a:rPr>
              <a:t>Στιγματισμός του υγειονομικού προσωπικού</a:t>
            </a:r>
            <a:r>
              <a:rPr lang="en-US" dirty="0"/>
              <a:t/>
            </a:r>
            <a:br>
              <a:rPr lang="en-US" dirty="0"/>
            </a:br>
            <a:endParaRPr lang="en-US" dirty="0"/>
          </a:p>
        </p:txBody>
      </p:sp>
      <p:sp>
        <p:nvSpPr>
          <p:cNvPr id="3" name="Content Placeholder 2">
            <a:extLst>
              <a:ext uri="{FF2B5EF4-FFF2-40B4-BE49-F238E27FC236}">
                <a16:creationId xmlns:a16="http://schemas.microsoft.com/office/drawing/2014/main" xmlns="" id="{4A51F976-A087-4D2B-B616-4D47A5D7C1CC}"/>
              </a:ext>
            </a:extLst>
          </p:cNvPr>
          <p:cNvSpPr>
            <a:spLocks noGrp="1"/>
          </p:cNvSpPr>
          <p:nvPr>
            <p:ph idx="1"/>
          </p:nvPr>
        </p:nvSpPr>
        <p:spPr>
          <a:xfrm>
            <a:off x="318053" y="854765"/>
            <a:ext cx="11509512" cy="5705061"/>
          </a:xfrm>
          <a:ln w="38100">
            <a:solidFill>
              <a:schemeClr val="tx2"/>
            </a:solidFill>
          </a:ln>
        </p:spPr>
        <p:txBody>
          <a:bodyPr>
            <a:normAutofit fontScale="92500" lnSpcReduction="10000"/>
          </a:bodyPr>
          <a:lstStyle/>
          <a:p>
            <a:r>
              <a:rPr lang="el-GR" dirty="0" smtClean="0">
                <a:solidFill>
                  <a:schemeClr val="accent2">
                    <a:lumMod val="75000"/>
                  </a:schemeClr>
                </a:solidFill>
              </a:rPr>
              <a:t>Ορισμένους εργαζόμενους στον τομέα της υγείας ενδέχεται να τους αποφεύγουν είτε η οικογένεια είτε η κοινότητά τους. Ενθαρρύνετε τους εργαζόμενους να παραμείνουν συνδεδεμένοι με τα αγαπημένα τους πρόσωπα και να διατηρήσουν την επαφή. Απευθυνθείτε σε συναδέλφους, διευθυντές ή άλλα αξιόπιστα άτομα για κοινωνική υποστήριξη.</a:t>
            </a:r>
          </a:p>
          <a:p>
            <a:r>
              <a:rPr lang="el-GR" dirty="0" smtClean="0">
                <a:solidFill>
                  <a:schemeClr val="accent2">
                    <a:lumMod val="75000"/>
                  </a:schemeClr>
                </a:solidFill>
              </a:rPr>
              <a:t>Εφαρμόστε μια εκστρατεία «ηρωική» προς τιμή των </a:t>
            </a:r>
            <a:r>
              <a:rPr lang="el-GR" b="1" dirty="0" smtClean="0">
                <a:solidFill>
                  <a:schemeClr val="accent2">
                    <a:lumMod val="75000"/>
                  </a:schemeClr>
                </a:solidFill>
              </a:rPr>
              <a:t>εργαζομένων στον τομέα της υγείας που ενδέχεται να στιγματιστούν</a:t>
            </a:r>
            <a:r>
              <a:rPr lang="el-GR" dirty="0" smtClean="0">
                <a:solidFill>
                  <a:schemeClr val="accent2">
                    <a:lumMod val="75000"/>
                  </a:schemeClr>
                </a:solidFill>
              </a:rPr>
              <a:t>. Επικοινωνήστε την υποστήριξη και την ενθάρρυνση για όσους βρίσκονται στην πρώτη γραμμή της περίθαλψης. Μέσω των </a:t>
            </a:r>
            <a:r>
              <a:rPr lang="en-US" dirty="0" smtClean="0">
                <a:solidFill>
                  <a:schemeClr val="accent2">
                    <a:lumMod val="75000"/>
                  </a:schemeClr>
                </a:solidFill>
              </a:rPr>
              <a:t>social media </a:t>
            </a:r>
            <a:r>
              <a:rPr lang="el-GR" dirty="0" smtClean="0">
                <a:solidFill>
                  <a:schemeClr val="accent2">
                    <a:lumMod val="75000"/>
                  </a:schemeClr>
                </a:solidFill>
              </a:rPr>
              <a:t>και των δηλώσεών σας αναγνωρίστε τον ρόλο που παίζουν για να σώσουν ζωές και να διατηρήσουν τα αγαπημένα σας πρόσωπα ασφαλή.</a:t>
            </a:r>
            <a:endParaRPr lang="en-US" dirty="0">
              <a:solidFill>
                <a:schemeClr val="accent2">
                  <a:lumMod val="75000"/>
                </a:schemeClr>
              </a:solidFill>
            </a:endParaRPr>
          </a:p>
          <a:p>
            <a:pPr marL="361950" indent="-361950"/>
            <a:r>
              <a:rPr lang="el-GR" dirty="0" smtClean="0">
                <a:solidFill>
                  <a:schemeClr val="accent2">
                    <a:lumMod val="75000"/>
                  </a:schemeClr>
                </a:solidFill>
              </a:rPr>
              <a:t>Δείξτε συμπαράσταση στον προϊστάμενο ή στον διευθυντή μιας μονάδας περίθαλψης κρουσμάτων του </a:t>
            </a:r>
            <a:r>
              <a:rPr lang="en-US" dirty="0" smtClean="0">
                <a:solidFill>
                  <a:schemeClr val="accent2">
                    <a:lumMod val="75000"/>
                  </a:schemeClr>
                </a:solidFill>
              </a:rPr>
              <a:t>COVID-19</a:t>
            </a:r>
            <a:r>
              <a:rPr lang="el-GR" dirty="0" smtClean="0">
                <a:solidFill>
                  <a:schemeClr val="accent2">
                    <a:lumMod val="75000"/>
                  </a:schemeClr>
                </a:solidFill>
              </a:rPr>
              <a:t>, διευκολύνετε την πρόσβαση στη μονάδα και διασφαλίστε ότι το προσωπικό γνωρίζει πώς ακριβώς μπορεί να απευθυνθεί σε </a:t>
            </a:r>
            <a:r>
              <a:rPr lang="el-GR" b="1" dirty="0" smtClean="0">
                <a:solidFill>
                  <a:schemeClr val="accent2">
                    <a:lumMod val="75000"/>
                  </a:schemeClr>
                </a:solidFill>
              </a:rPr>
              <a:t>υπηρεσίες ψυχικής υγείας </a:t>
            </a:r>
            <a:r>
              <a:rPr lang="el-GR" dirty="0" smtClean="0">
                <a:solidFill>
                  <a:schemeClr val="accent2">
                    <a:lumMod val="75000"/>
                  </a:schemeClr>
                </a:solidFill>
              </a:rPr>
              <a:t>και </a:t>
            </a:r>
            <a:r>
              <a:rPr lang="el-GR" b="1" dirty="0" smtClean="0">
                <a:solidFill>
                  <a:schemeClr val="accent2">
                    <a:lumMod val="75000"/>
                  </a:schemeClr>
                </a:solidFill>
              </a:rPr>
              <a:t>ψυχοκοινωνικής υποστήριξης </a:t>
            </a:r>
            <a:r>
              <a:rPr lang="el-GR" dirty="0" smtClean="0">
                <a:solidFill>
                  <a:schemeClr val="accent2">
                    <a:lumMod val="75000"/>
                  </a:schemeClr>
                </a:solidFill>
              </a:rPr>
              <a:t>στη διάρκεια αγχωτικών περιόδων.</a:t>
            </a:r>
          </a:p>
          <a:p>
            <a:pPr marL="0" indent="0">
              <a:buNone/>
            </a:pPr>
            <a:endParaRPr lang="en-US" dirty="0">
              <a:solidFill>
                <a:schemeClr val="accent1"/>
              </a:solidFill>
            </a:endParaRPr>
          </a:p>
        </p:txBody>
      </p:sp>
    </p:spTree>
    <p:extLst>
      <p:ext uri="{BB962C8B-B14F-4D97-AF65-F5344CB8AC3E}">
        <p14:creationId xmlns:p14="http://schemas.microsoft.com/office/powerpoint/2010/main" xmlns="" val="30014107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867D4867-5BA7-4462-B2F6-A23F4A622A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FA0E89CA-FD0E-4856-A572-70B0EB8AA551}"/>
              </a:ext>
            </a:extLst>
          </p:cNvPr>
          <p:cNvSpPr>
            <a:spLocks noGrp="1"/>
          </p:cNvSpPr>
          <p:nvPr>
            <p:ph type="title"/>
          </p:nvPr>
        </p:nvSpPr>
        <p:spPr>
          <a:xfrm>
            <a:off x="643468" y="623392"/>
            <a:ext cx="3363974" cy="1607060"/>
          </a:xfrm>
          <a:noFill/>
          <a:ln w="19050">
            <a:solidFill>
              <a:schemeClr val="tx1"/>
            </a:solidFill>
          </a:ln>
        </p:spPr>
        <p:txBody>
          <a:bodyPr wrap="square" anchor="ctr">
            <a:normAutofit/>
          </a:bodyPr>
          <a:lstStyle/>
          <a:p>
            <a:pPr algn="ctr"/>
            <a:r>
              <a:rPr lang="fr-CH" sz="2600"/>
              <a:t>The following tools  can help you and your team to combat stigma related to COVID-19</a:t>
            </a:r>
            <a:endParaRPr lang="en-US" sz="2600"/>
          </a:p>
        </p:txBody>
      </p:sp>
      <p:sp>
        <p:nvSpPr>
          <p:cNvPr id="3" name="Content Placeholder 2">
            <a:extLst>
              <a:ext uri="{FF2B5EF4-FFF2-40B4-BE49-F238E27FC236}">
                <a16:creationId xmlns:a16="http://schemas.microsoft.com/office/drawing/2014/main" xmlns="" id="{C02EF991-964D-4D3A-BAB6-FC884E3167AF}"/>
              </a:ext>
            </a:extLst>
          </p:cNvPr>
          <p:cNvSpPr>
            <a:spLocks noGrp="1"/>
          </p:cNvSpPr>
          <p:nvPr>
            <p:ph idx="1"/>
          </p:nvPr>
        </p:nvSpPr>
        <p:spPr>
          <a:xfrm>
            <a:off x="643468" y="2638043"/>
            <a:ext cx="3363974" cy="3415623"/>
          </a:xfrm>
        </p:spPr>
        <p:txBody>
          <a:bodyPr>
            <a:normAutofit lnSpcReduction="10000"/>
          </a:bodyPr>
          <a:lstStyle/>
          <a:p>
            <a:pPr marL="0" indent="0">
              <a:buNone/>
            </a:pPr>
            <a:r>
              <a:rPr lang="fr-CH" sz="2100" dirty="0" err="1">
                <a:hlinkClick r:id="rId2"/>
              </a:rPr>
              <a:t>Myth</a:t>
            </a:r>
            <a:r>
              <a:rPr lang="fr-CH" sz="2100" dirty="0">
                <a:hlinkClick r:id="rId2"/>
              </a:rPr>
              <a:t> </a:t>
            </a:r>
            <a:r>
              <a:rPr lang="fr-CH" sz="2100" dirty="0" err="1">
                <a:hlinkClick r:id="rId2"/>
              </a:rPr>
              <a:t>buster</a:t>
            </a:r>
            <a:endParaRPr lang="fr-CH" sz="2100" dirty="0"/>
          </a:p>
          <a:p>
            <a:pPr marL="0" indent="0">
              <a:buNone/>
            </a:pPr>
            <a:endParaRPr lang="fr-CH" sz="2100" dirty="0"/>
          </a:p>
          <a:p>
            <a:pPr marL="0" indent="0">
              <a:buNone/>
            </a:pPr>
            <a:r>
              <a:rPr lang="fr-CH" sz="2100" dirty="0" err="1">
                <a:hlinkClick r:id="rId3"/>
              </a:rPr>
              <a:t>Addressing</a:t>
            </a:r>
            <a:r>
              <a:rPr lang="fr-CH" sz="2100" dirty="0">
                <a:hlinkClick r:id="rId3"/>
              </a:rPr>
              <a:t> Social Stigma</a:t>
            </a:r>
            <a:endParaRPr lang="fr-CH" sz="2100" dirty="0"/>
          </a:p>
          <a:p>
            <a:pPr marL="0" indent="0">
              <a:buNone/>
            </a:pPr>
            <a:endParaRPr lang="fr-CH" sz="2100" dirty="0"/>
          </a:p>
          <a:p>
            <a:pPr marL="0" indent="0">
              <a:buNone/>
            </a:pPr>
            <a:r>
              <a:rPr lang="fr-CH" sz="2100" dirty="0">
                <a:hlinkClick r:id="rId4"/>
              </a:rPr>
              <a:t>Coping with stress </a:t>
            </a:r>
            <a:r>
              <a:rPr lang="fr-CH" sz="2100" dirty="0" err="1">
                <a:hlinkClick r:id="rId4"/>
              </a:rPr>
              <a:t>during</a:t>
            </a:r>
            <a:r>
              <a:rPr lang="fr-CH" sz="2100" dirty="0">
                <a:hlinkClick r:id="rId4"/>
              </a:rPr>
              <a:t> COVID-19 outbreak</a:t>
            </a:r>
            <a:endParaRPr lang="fr-CH" sz="2100" dirty="0"/>
          </a:p>
          <a:p>
            <a:pPr marL="0" indent="0">
              <a:buNone/>
            </a:pPr>
            <a:endParaRPr lang="fr-CH" sz="2100" dirty="0"/>
          </a:p>
          <a:p>
            <a:pPr marL="0" indent="0">
              <a:buNone/>
            </a:pPr>
            <a:r>
              <a:rPr lang="fr-CH" sz="2100" dirty="0">
                <a:hlinkClick r:id="rId5"/>
              </a:rPr>
              <a:t>Mental Health and Psychosocial Aspects of COVID-19</a:t>
            </a:r>
            <a:endParaRPr lang="fr-CH" sz="2100" dirty="0"/>
          </a:p>
          <a:p>
            <a:pPr marL="0" indent="0">
              <a:buNone/>
            </a:pPr>
            <a:endParaRPr lang="fr-CH" sz="1900" dirty="0"/>
          </a:p>
          <a:p>
            <a:pPr marL="0" indent="0">
              <a:buNone/>
            </a:pPr>
            <a:endParaRPr lang="fr-CH" sz="1900" dirty="0"/>
          </a:p>
          <a:p>
            <a:pPr marL="0" indent="0">
              <a:buNone/>
            </a:pPr>
            <a:endParaRPr lang="fr-CH" sz="1900" dirty="0"/>
          </a:p>
          <a:p>
            <a:pPr marL="0" indent="0">
              <a:buNone/>
            </a:pPr>
            <a:endParaRPr lang="fr-CH" sz="1900" dirty="0"/>
          </a:p>
          <a:p>
            <a:pPr marL="0" indent="0">
              <a:buNone/>
            </a:pPr>
            <a:endParaRPr lang="en-US" sz="1900" dirty="0"/>
          </a:p>
        </p:txBody>
      </p:sp>
      <p:pic>
        <p:nvPicPr>
          <p:cNvPr id="4" name="Picture 3">
            <a:extLst>
              <a:ext uri="{FF2B5EF4-FFF2-40B4-BE49-F238E27FC236}">
                <a16:creationId xmlns:a16="http://schemas.microsoft.com/office/drawing/2014/main" xmlns="" id="{35E9F5CB-1FE1-412A-9A0C-CAEF1779A0DB}"/>
              </a:ext>
            </a:extLst>
          </p:cNvPr>
          <p:cNvPicPr>
            <a:picLocks noChangeAspect="1"/>
          </p:cNvPicPr>
          <p:nvPr/>
        </p:nvPicPr>
        <p:blipFill>
          <a:blip r:embed="rId6" cstate="print"/>
          <a:stretch>
            <a:fillRect/>
          </a:stretch>
        </p:blipFill>
        <p:spPr>
          <a:xfrm>
            <a:off x="5297763" y="2254682"/>
            <a:ext cx="6250769" cy="2187769"/>
          </a:xfrm>
          <a:prstGeom prst="rect">
            <a:avLst/>
          </a:prstGeom>
        </p:spPr>
      </p:pic>
    </p:spTree>
    <p:extLst>
      <p:ext uri="{BB962C8B-B14F-4D97-AF65-F5344CB8AC3E}">
        <p14:creationId xmlns:p14="http://schemas.microsoft.com/office/powerpoint/2010/main" xmlns="" val="1854758930"/>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2E293CE03947E48861B8C5BC5BB16D4" ma:contentTypeVersion="11" ma:contentTypeDescription="Create a new document." ma:contentTypeScope="" ma:versionID="dcb748be9caedb87aa3a014b283fc5a7">
  <xsd:schema xmlns:xsd="http://www.w3.org/2001/XMLSchema" xmlns:xs="http://www.w3.org/2001/XMLSchema" xmlns:p="http://schemas.microsoft.com/office/2006/metadata/properties" xmlns:ns3="1b4cab69-6b1b-4ba9-ae6f-3ea5a43274c6" xmlns:ns4="a6209a47-f32c-4e80-9cf6-72b3aa2fc47a" targetNamespace="http://schemas.microsoft.com/office/2006/metadata/properties" ma:root="true" ma:fieldsID="33934f75796068987cea42eb3329c37d" ns3:_="" ns4:_="">
    <xsd:import namespace="1b4cab69-6b1b-4ba9-ae6f-3ea5a43274c6"/>
    <xsd:import namespace="a6209a47-f32c-4e80-9cf6-72b3aa2fc47a"/>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b4cab69-6b1b-4ba9-ae6f-3ea5a43274c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6209a47-f32c-4e80-9cf6-72b3aa2fc47a"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A3BD6E2-227E-4361-B66D-F43EA24CDC8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b4cab69-6b1b-4ba9-ae6f-3ea5a43274c6"/>
    <ds:schemaRef ds:uri="a6209a47-f32c-4e80-9cf6-72b3aa2fc47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EC31BD7-7035-4CAC-AB60-347C2B66D192}">
  <ds:schemaRefs>
    <ds:schemaRef ds:uri="http://schemas.microsoft.com/sharepoint/v3/contenttype/forms"/>
  </ds:schemaRefs>
</ds:datastoreItem>
</file>

<file path=customXml/itemProps3.xml><?xml version="1.0" encoding="utf-8"?>
<ds:datastoreItem xmlns:ds="http://schemas.openxmlformats.org/officeDocument/2006/customXml" ds:itemID="{BF7AE108-5DE0-4424-81F4-448650C12BFB}">
  <ds:schemaRefs>
    <ds:schemaRef ds:uri="http://purl.org/dc/elements/1.1/"/>
    <ds:schemaRef ds:uri="http://schemas.microsoft.com/office/2006/metadata/properties"/>
    <ds:schemaRef ds:uri="a6209a47-f32c-4e80-9cf6-72b3aa2fc47a"/>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1b4cab69-6b1b-4ba9-ae6f-3ea5a43274c6"/>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TM10001115[[fn=Parcel]]</Template>
  <TotalTime>1008</TotalTime>
  <Words>916</Words>
  <Application>Microsoft Office PowerPoint</Application>
  <PresentationFormat>Προσαρμογή</PresentationFormat>
  <Paragraphs>87</Paragraphs>
  <Slides>6</Slides>
  <Notes>5</Notes>
  <HiddenSlides>0</HiddenSlides>
  <MMClips>0</MMClips>
  <ScaleCrop>false</ScaleCrop>
  <HeadingPairs>
    <vt:vector size="4" baseType="variant">
      <vt:variant>
        <vt:lpstr>Θέμα</vt:lpstr>
      </vt:variant>
      <vt:variant>
        <vt:i4>1</vt:i4>
      </vt:variant>
      <vt:variant>
        <vt:lpstr>Τίτλοι διαφανειών</vt:lpstr>
      </vt:variant>
      <vt:variant>
        <vt:i4>6</vt:i4>
      </vt:variant>
    </vt:vector>
  </HeadingPairs>
  <TitlesOfParts>
    <vt:vector size="7" baseType="lpstr">
      <vt:lpstr>Office Theme</vt:lpstr>
      <vt:lpstr>Διαφάνεια 1</vt:lpstr>
      <vt:lpstr>Οι λέξεις έχουν σημασία </vt:lpstr>
      <vt:lpstr>Κοινοποίηση γεγονότων (Ι)</vt:lpstr>
      <vt:lpstr>Κοινοποίηση γεγονότων (ΙΙ)</vt:lpstr>
      <vt:lpstr>Στιγματισμός του υγειονομικού προσωπικού </vt:lpstr>
      <vt:lpstr>The following tools  can help you and your team to combat stigma related to COVID-19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Dévora Kestel</dc:creator>
  <cp:lastModifiedBy>Katerina</cp:lastModifiedBy>
  <cp:revision>69</cp:revision>
  <dcterms:created xsi:type="dcterms:W3CDTF">2020-02-20T13:34:18Z</dcterms:created>
  <dcterms:modified xsi:type="dcterms:W3CDTF">2021-02-22T22:11:33Z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0x01010032E293CE03947E48861B8C5BC5BB16D4</vt:lpwstr>
  </property>
</Properties>
</file>