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431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7" r:id="rId22"/>
    <p:sldId id="276" r:id="rId23"/>
    <p:sldId id="397" r:id="rId24"/>
    <p:sldId id="398" r:id="rId25"/>
    <p:sldId id="399" r:id="rId26"/>
    <p:sldId id="400" r:id="rId27"/>
    <p:sldId id="396" r:id="rId28"/>
    <p:sldId id="401" r:id="rId29"/>
    <p:sldId id="402" r:id="rId30"/>
    <p:sldId id="403" r:id="rId31"/>
    <p:sldId id="404" r:id="rId32"/>
    <p:sldId id="408" r:id="rId33"/>
    <p:sldId id="407" r:id="rId34"/>
    <p:sldId id="409" r:id="rId35"/>
    <p:sldId id="278" r:id="rId36"/>
    <p:sldId id="285" r:id="rId37"/>
    <p:sldId id="281" r:id="rId38"/>
    <p:sldId id="279" r:id="rId39"/>
    <p:sldId id="280" r:id="rId40"/>
    <p:sldId id="282" r:id="rId41"/>
    <p:sldId id="283" r:id="rId42"/>
    <p:sldId id="284" r:id="rId43"/>
    <p:sldId id="286" r:id="rId44"/>
    <p:sldId id="291" r:id="rId45"/>
    <p:sldId id="287" r:id="rId46"/>
    <p:sldId id="289" r:id="rId47"/>
    <p:sldId id="292" r:id="rId48"/>
    <p:sldId id="290" r:id="rId49"/>
    <p:sldId id="331" r:id="rId50"/>
    <p:sldId id="288" r:id="rId51"/>
    <p:sldId id="293" r:id="rId52"/>
    <p:sldId id="295" r:id="rId53"/>
    <p:sldId id="316" r:id="rId54"/>
    <p:sldId id="296" r:id="rId55"/>
    <p:sldId id="298" r:id="rId56"/>
    <p:sldId id="299" r:id="rId57"/>
    <p:sldId id="302" r:id="rId58"/>
    <p:sldId id="301" r:id="rId59"/>
    <p:sldId id="300" r:id="rId60"/>
    <p:sldId id="304" r:id="rId61"/>
    <p:sldId id="297" r:id="rId62"/>
    <p:sldId id="294" r:id="rId63"/>
    <p:sldId id="303" r:id="rId64"/>
    <p:sldId id="312" r:id="rId65"/>
    <p:sldId id="305" r:id="rId66"/>
    <p:sldId id="307" r:id="rId67"/>
    <p:sldId id="308" r:id="rId68"/>
    <p:sldId id="309" r:id="rId69"/>
    <p:sldId id="310" r:id="rId70"/>
    <p:sldId id="313" r:id="rId71"/>
    <p:sldId id="315" r:id="rId72"/>
    <p:sldId id="314" r:id="rId73"/>
    <p:sldId id="306" r:id="rId74"/>
    <p:sldId id="311" r:id="rId7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Φωτεινό στυλ 1 - Έμφαση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Σκούρο στυλ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50" d="100"/>
          <a:sy n="50" d="100"/>
        </p:scale>
        <p:origin x="-2688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2E490-185D-47BB-BB78-06A8AC0281E0}" type="datetimeFigureOut">
              <a:rPr lang="el-GR" smtClean="0"/>
              <a:pPr/>
              <a:t>10/16/18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7AD92-7D8A-4D97-AE54-A0896586693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a6HG_SpahKY" TargetMode="Externa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hyperlink" Target="http://mekan360.com/360fx_emirhacihidirbeycamiisoma-anasayfa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Î¤Î¿ ÏÎ¬Î¼Î±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-642974" y="0"/>
            <a:ext cx="10762262" cy="700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- Ορθογώνιο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noFill/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2143108" y="714356"/>
            <a:ext cx="5320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ΕΛΛΗΝΙΚΗ</a:t>
            </a:r>
            <a:r>
              <a:rPr lang="el-GR" sz="54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ΤΕΧΝΗ 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3143240" y="1637686"/>
            <a:ext cx="3283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18</a:t>
            </a:r>
            <a:r>
              <a:rPr lang="el-GR" sz="2800" baseline="300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Ο</a:t>
            </a:r>
            <a:r>
              <a:rPr lang="el-GR" sz="2800" baseline="30000" dirty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Σ</a:t>
            </a:r>
            <a:r>
              <a:rPr lang="el-GR" sz="28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ΚΑΙ 19</a:t>
            </a:r>
            <a:r>
              <a:rPr lang="el-GR" sz="2800" baseline="300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ΟΣ</a:t>
            </a:r>
            <a:r>
              <a:rPr lang="el-GR" sz="2800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ΑΙΩΝΑΣ</a:t>
            </a:r>
            <a:endParaRPr lang="el-GR" sz="2800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32" name="Picture 8" descr="Image result for MAIL SYMBOL TRANSPAR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982" y="5392836"/>
            <a:ext cx="357190" cy="35719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3481172" y="5392836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ttsampouras@uowm.gr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034" name="Picture 10" descr="Image result for facebook SYMBOL TRANSPAREN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2557" y="5846100"/>
            <a:ext cx="470419" cy="470419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1142976" y="5877585"/>
            <a:ext cx="4000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schemeClr val="bg1"/>
                </a:solidFill>
              </a:rPr>
              <a:t>Θ.028 ΕΛΛΗΝΙΚΗ ΤΕΧΝΗ 18ου-19ου αιώνα</a:t>
            </a:r>
            <a:endParaRPr lang="el-GR" sz="1600" dirty="0">
              <a:solidFill>
                <a:schemeClr val="bg1"/>
              </a:solidFill>
            </a:endParaRPr>
          </a:p>
        </p:txBody>
      </p:sp>
      <p:pic>
        <p:nvPicPr>
          <p:cNvPr id="1036" name="Picture 12" descr="Image result for tumblr SYMBOL TRANSPARENT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33579" y="5846100"/>
            <a:ext cx="357227" cy="374345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5861890" y="5846100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https://uowm028.tumblr.com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0" y="60007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Το ανάκτορο </a:t>
            </a:r>
            <a:r>
              <a:rPr lang="el-GR" dirty="0" err="1" smtClean="0">
                <a:solidFill>
                  <a:schemeClr val="bg1"/>
                </a:solidFill>
              </a:rPr>
              <a:t>Αυναλί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Καβακ</a:t>
            </a:r>
            <a:r>
              <a:rPr lang="el-GR" dirty="0" smtClean="0">
                <a:solidFill>
                  <a:schemeClr val="bg1"/>
                </a:solidFill>
              </a:rPr>
              <a:t>. Μικρογραφία από το λεύκωμα του </a:t>
            </a:r>
            <a:r>
              <a:rPr lang="en-US" dirty="0" err="1" smtClean="0">
                <a:solidFill>
                  <a:schemeClr val="bg1"/>
                </a:solidFill>
              </a:rPr>
              <a:t>Gazneli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Malmud</a:t>
            </a:r>
            <a:r>
              <a:rPr lang="en-US" dirty="0" smtClean="0">
                <a:solidFill>
                  <a:schemeClr val="bg1"/>
                </a:solidFill>
              </a:rPr>
              <a:t>,  </a:t>
            </a:r>
            <a:r>
              <a:rPr lang="el-GR" dirty="0" smtClean="0">
                <a:solidFill>
                  <a:schemeClr val="bg1"/>
                </a:solidFill>
              </a:rPr>
              <a:t>παρουσιάστηκε στο σουλτάνο το </a:t>
            </a:r>
            <a:r>
              <a:rPr lang="en-US" dirty="0" smtClean="0">
                <a:solidFill>
                  <a:schemeClr val="bg1"/>
                </a:solidFill>
              </a:rPr>
              <a:t>1685.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3059"/>
            <a:ext cx="4643438" cy="45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0" y="60007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Το ανάκτορο </a:t>
            </a:r>
            <a:r>
              <a:rPr lang="el-GR" dirty="0" err="1" smtClean="0">
                <a:solidFill>
                  <a:schemeClr val="bg1"/>
                </a:solidFill>
              </a:rPr>
              <a:t>Αυναλί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Καβακ</a:t>
            </a:r>
            <a:r>
              <a:rPr lang="el-GR" dirty="0" smtClean="0">
                <a:solidFill>
                  <a:schemeClr val="bg1"/>
                </a:solidFill>
              </a:rPr>
              <a:t>. Εξωτερική άποψη.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0"/>
            <a:ext cx="393342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357166"/>
            <a:ext cx="822142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0" y="60007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Το ανάκτορο </a:t>
            </a:r>
            <a:r>
              <a:rPr lang="el-GR" dirty="0" err="1" smtClean="0">
                <a:solidFill>
                  <a:schemeClr val="bg1"/>
                </a:solidFill>
              </a:rPr>
              <a:t>Αυναλί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Καβακ</a:t>
            </a:r>
            <a:r>
              <a:rPr lang="el-GR" dirty="0" smtClean="0">
                <a:solidFill>
                  <a:schemeClr val="bg1"/>
                </a:solidFill>
              </a:rPr>
              <a:t>. Η αίθουσα υποδοχής.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53988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684572" y="6000768"/>
            <a:ext cx="345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Το ανάκτορο </a:t>
            </a:r>
            <a:r>
              <a:rPr lang="el-GR" dirty="0" err="1" smtClean="0">
                <a:solidFill>
                  <a:schemeClr val="bg1"/>
                </a:solidFill>
              </a:rPr>
              <a:t>Αυναλί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Καβακ</a:t>
            </a:r>
            <a:r>
              <a:rPr lang="el-GR" dirty="0" smtClean="0">
                <a:solidFill>
                  <a:schemeClr val="bg1"/>
                </a:solidFill>
              </a:rPr>
              <a:t>. Βιτρό από την αίθουσα του θρόνου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324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0" y="60007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Γραπτός διάκοσμος με την </a:t>
            </a:r>
            <a:r>
              <a:rPr lang="el-GR" dirty="0" err="1" smtClean="0">
                <a:solidFill>
                  <a:schemeClr val="bg1"/>
                </a:solidFill>
              </a:rPr>
              <a:t>τουρά</a:t>
            </a:r>
            <a:r>
              <a:rPr lang="el-GR" dirty="0" smtClean="0">
                <a:solidFill>
                  <a:schemeClr val="bg1"/>
                </a:solidFill>
              </a:rPr>
              <a:t> του σουλτάνου Σελίμ  </a:t>
            </a:r>
            <a:r>
              <a:rPr lang="el-GR" dirty="0" err="1" smtClean="0">
                <a:solidFill>
                  <a:schemeClr val="bg1"/>
                </a:solidFill>
              </a:rPr>
              <a:t>Γ΄στο</a:t>
            </a:r>
            <a:r>
              <a:rPr lang="el-GR" dirty="0" smtClean="0">
                <a:solidFill>
                  <a:schemeClr val="bg1"/>
                </a:solidFill>
              </a:rPr>
              <a:t> ανάκτορο </a:t>
            </a:r>
            <a:r>
              <a:rPr lang="el-GR" dirty="0" err="1" smtClean="0">
                <a:solidFill>
                  <a:schemeClr val="bg1"/>
                </a:solidFill>
              </a:rPr>
              <a:t>Αυναλί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Καβακ</a:t>
            </a:r>
            <a:r>
              <a:rPr lang="el-GR" dirty="0" smtClean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bahaeddin aga man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357817" cy="7275113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357818" y="5857892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Σπίτι στην Κωνσταντινούπολη, Φωτογραφία του 1890.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smyrna painting birgi cakir cakirag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09107" cy="6209103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Σμύρνη, </a:t>
            </a:r>
            <a:r>
              <a:rPr lang="en-US" dirty="0" err="1" smtClean="0">
                <a:solidFill>
                  <a:schemeClr val="bg1"/>
                </a:solidFill>
              </a:rPr>
              <a:t>Birgi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l-GR" dirty="0" smtClean="0">
                <a:solidFill>
                  <a:schemeClr val="bg1"/>
                </a:solidFill>
              </a:rPr>
              <a:t>Αρχοντικό Τσακίρ Αγά, ολοκληρώθηκε το 1805.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714480" y="6370100"/>
            <a:ext cx="664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2"/>
              </a:rPr>
              <a:t>https://www.youtube.com/watch?v=a6HG_SpahKY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7650" name="Picture 2" descr="Related imag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066316" cy="5357826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535782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Σμύρνη, </a:t>
            </a:r>
            <a:r>
              <a:rPr lang="en-US" dirty="0" err="1" smtClean="0">
                <a:solidFill>
                  <a:schemeClr val="bg1"/>
                </a:solidFill>
              </a:rPr>
              <a:t>Birgi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l-GR" dirty="0" smtClean="0">
                <a:solidFill>
                  <a:schemeClr val="bg1"/>
                </a:solidFill>
              </a:rPr>
              <a:t>Αρχοντικό Τσακίρ Αγά, Τοιχογραφία με άποψη της Κωνσταντινούπολης, ολοκληρώθηκε το 1805.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bursamuzesi.gov.tr/Resim/184276,yenisehir-semaki-evi-muzesi01jpg.png?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0"/>
            <a:ext cx="9525000" cy="714375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0041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Προύσα, </a:t>
            </a:r>
            <a:r>
              <a:rPr lang="el-GR" dirty="0" err="1" smtClean="0">
                <a:solidFill>
                  <a:schemeClr val="bg1"/>
                </a:solidFill>
              </a:rPr>
              <a:t>Γενί</a:t>
            </a:r>
            <a:r>
              <a:rPr lang="el-GR" dirty="0" smtClean="0">
                <a:solidFill>
                  <a:schemeClr val="bg1"/>
                </a:solidFill>
              </a:rPr>
              <a:t> Σεχίρ, Διάκοσμος τοίχων, φαρσωμάτων και μεσάντρας με τοπίο της </a:t>
            </a:r>
            <a:r>
              <a:rPr lang="el-GR" dirty="0" err="1" smtClean="0">
                <a:solidFill>
                  <a:schemeClr val="bg1"/>
                </a:solidFill>
              </a:rPr>
              <a:t>Κωνσταντινούπολης,Αρχοντικό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Semaki</a:t>
            </a:r>
            <a:r>
              <a:rPr lang="el-GR" dirty="0" smtClean="0">
                <a:solidFill>
                  <a:schemeClr val="bg1"/>
                </a:solidFill>
              </a:rPr>
              <a:t>, τέλος 19</a:t>
            </a:r>
            <a:r>
              <a:rPr lang="el-GR" baseline="30000" dirty="0" smtClean="0">
                <a:solidFill>
                  <a:schemeClr val="bg1"/>
                </a:solidFill>
              </a:rPr>
              <a:t>ου</a:t>
            </a:r>
            <a:r>
              <a:rPr lang="el-GR" dirty="0" smtClean="0">
                <a:solidFill>
                  <a:schemeClr val="bg1"/>
                </a:solidFill>
              </a:rPr>
              <a:t> αιώνα.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bursamuzesi.gov.tr/Resim/184285,yenisehir-semaki-evi-muzesi03jpg.png?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7988325" cy="599124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0041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Προύσα, </a:t>
            </a:r>
            <a:r>
              <a:rPr lang="el-GR" dirty="0" err="1" smtClean="0">
                <a:solidFill>
                  <a:schemeClr val="bg1"/>
                </a:solidFill>
              </a:rPr>
              <a:t>Γενί</a:t>
            </a:r>
            <a:r>
              <a:rPr lang="el-GR" dirty="0" smtClean="0">
                <a:solidFill>
                  <a:schemeClr val="bg1"/>
                </a:solidFill>
              </a:rPr>
              <a:t> Σεχίρ, Διάκοσμος οροφής,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Αρχοντικό </a:t>
            </a:r>
            <a:r>
              <a:rPr lang="en-US" dirty="0" err="1" smtClean="0">
                <a:solidFill>
                  <a:schemeClr val="bg1"/>
                </a:solidFill>
              </a:rPr>
              <a:t>Semaki</a:t>
            </a:r>
            <a:r>
              <a:rPr lang="el-GR" dirty="0" smtClean="0">
                <a:solidFill>
                  <a:schemeClr val="bg1"/>
                </a:solidFill>
              </a:rPr>
              <a:t>, τέλος 19</a:t>
            </a:r>
            <a:r>
              <a:rPr lang="el-GR" baseline="30000" dirty="0" smtClean="0">
                <a:solidFill>
                  <a:schemeClr val="bg1"/>
                </a:solidFill>
              </a:rPr>
              <a:t>ου</a:t>
            </a:r>
            <a:r>
              <a:rPr lang="el-GR" dirty="0" smtClean="0">
                <a:solidFill>
                  <a:schemeClr val="bg1"/>
                </a:solidFill>
              </a:rPr>
              <a:t> αιώνα.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Τα έγγραφά μου\Πρόγραμμα αρχείου Κούντουρα\Ι\Αρχειο Αργύρη Κούντουρα\3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591193" y="-1143032"/>
            <a:ext cx="13235423" cy="8671484"/>
          </a:xfrm>
          <a:prstGeom prst="rect">
            <a:avLst/>
          </a:prstGeom>
          <a:noFill/>
          <a:effectLst>
            <a:outerShdw blurRad="50800" dist="50800" dir="5400000" sx="94000" sy="9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1 - Ορθογώνιο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noFill/>
          <a:ln>
            <a:solidFill>
              <a:schemeClr val="bg1">
                <a:lumMod val="8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276387" y="928670"/>
            <a:ext cx="8653331" cy="3416320"/>
          </a:xfrm>
          <a:prstGeom prst="rect">
            <a:avLst/>
          </a:prstGeom>
          <a:noFill/>
          <a:effectLst>
            <a:outerShdw blurRad="228600" dist="50800" dir="5400000" sx="200000" sy="2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l-GR" sz="5400" b="1" dirty="0" smtClean="0">
                <a:effectLst>
                  <a:outerShdw dir="5460000" sx="98000" sy="98000" algn="ctr" rotWithShape="0">
                    <a:schemeClr val="bg1">
                      <a:alpha val="92000"/>
                    </a:schemeClr>
                  </a:outerShdw>
                </a:effectLst>
                <a:latin typeface="Calibri Light" pitchFamily="34" charset="0"/>
                <a:cs typeface="Calibri Light" pitchFamily="34" charset="0"/>
              </a:rPr>
              <a:t>“Παραδοσιακή” αρχιτεκτονική </a:t>
            </a:r>
          </a:p>
          <a:p>
            <a:pPr algn="ctr"/>
            <a:r>
              <a:rPr lang="el-GR" sz="5400" b="1" dirty="0" smtClean="0">
                <a:effectLst>
                  <a:outerShdw dir="5460000" sx="98000" sy="98000" algn="ctr" rotWithShape="0">
                    <a:schemeClr val="bg1">
                      <a:alpha val="92000"/>
                    </a:schemeClr>
                  </a:outerShdw>
                </a:effectLst>
                <a:latin typeface="Calibri Light" pitchFamily="34" charset="0"/>
                <a:cs typeface="Calibri Light" pitchFamily="34" charset="0"/>
              </a:rPr>
              <a:t>και “Λαϊκή” Τέχνη</a:t>
            </a:r>
          </a:p>
          <a:p>
            <a:r>
              <a:rPr lang="el-GR" sz="5400" b="1" dirty="0" smtClean="0"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/>
            </a:r>
            <a:br>
              <a:rPr lang="el-GR" sz="5400" b="1" dirty="0" smtClean="0"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</a:br>
            <a:endParaRPr lang="el-GR" sz="5400" b="1" dirty="0" smtClean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3703989" y="405450"/>
            <a:ext cx="2087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 Light" pitchFamily="34" charset="0"/>
                <a:cs typeface="Calibri Light" pitchFamily="34" charset="0"/>
              </a:rPr>
              <a:t>ΜΑΘΗΜΑ 3</a:t>
            </a:r>
            <a:r>
              <a:rPr lang="el-GR" sz="2800" b="1" baseline="300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 Light" pitchFamily="34" charset="0"/>
                <a:cs typeface="Calibri Light" pitchFamily="34" charset="0"/>
              </a:rPr>
              <a:t>ο</a:t>
            </a:r>
            <a:r>
              <a:rPr lang="el-GR" sz="28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Calibri Light" pitchFamily="34" charset="0"/>
                <a:cs typeface="Calibri Light" pitchFamily="34" charset="0"/>
              </a:rPr>
              <a:t> </a:t>
            </a:r>
            <a:endParaRPr lang="el-GR" sz="28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35744"/>
            <a:ext cx="9131457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-214346" y="47148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Soma (</a:t>
            </a:r>
            <a:r>
              <a:rPr lang="el-GR" dirty="0" smtClean="0">
                <a:solidFill>
                  <a:schemeClr val="bg1"/>
                </a:solidFill>
              </a:rPr>
              <a:t>Δυτική </a:t>
            </a:r>
            <a:r>
              <a:rPr lang="el-GR" dirty="0" err="1" smtClean="0">
                <a:solidFill>
                  <a:schemeClr val="bg1"/>
                </a:solidFill>
              </a:rPr>
              <a:t>Μικρασία</a:t>
            </a:r>
            <a:r>
              <a:rPr lang="el-GR" dirty="0" smtClean="0">
                <a:solidFill>
                  <a:schemeClr val="bg1"/>
                </a:solidFill>
              </a:rPr>
              <a:t>) , τοιχογραφίες στο τζαμί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Hizir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Bey</a:t>
            </a:r>
            <a:r>
              <a:rPr lang="en-US" dirty="0" smtClean="0">
                <a:solidFill>
                  <a:schemeClr val="bg1"/>
                </a:solidFill>
              </a:rPr>
              <a:t>, 1791-1792.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2286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http://mekan360.com/360fx_emirhacihidirbeycamiisoma-anasayfa.html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Yozgat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l-GR" dirty="0" smtClean="0">
                <a:solidFill>
                  <a:schemeClr val="bg1"/>
                </a:solidFill>
              </a:rPr>
              <a:t>Κεντρική </a:t>
            </a:r>
            <a:r>
              <a:rPr lang="el-GR" dirty="0" err="1" smtClean="0">
                <a:solidFill>
                  <a:schemeClr val="bg1"/>
                </a:solidFill>
              </a:rPr>
              <a:t>Μικρασία</a:t>
            </a:r>
            <a:r>
              <a:rPr lang="el-GR" dirty="0" smtClean="0">
                <a:solidFill>
                  <a:schemeClr val="bg1"/>
                </a:solidFill>
              </a:rPr>
              <a:t>), τοιχογραφίες στο τζαμί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Başçavuşoğlu</a:t>
            </a:r>
            <a:r>
              <a:rPr lang="en-US" dirty="0" smtClean="0">
                <a:solidFill>
                  <a:schemeClr val="bg1"/>
                </a:solidFill>
              </a:rPr>
              <a:t>, 1</a:t>
            </a:r>
            <a:r>
              <a:rPr lang="el-GR" dirty="0" smtClean="0">
                <a:solidFill>
                  <a:schemeClr val="bg1"/>
                </a:solidFill>
              </a:rPr>
              <a:t>800-1801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4818" name="Picture 2" descr="https://farm1.static.flickr.com/924/42520729455_8aebe57edb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59926"/>
            <a:ext cx="9144000" cy="539794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Yozgat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l-GR" dirty="0" smtClean="0">
                <a:solidFill>
                  <a:schemeClr val="bg1"/>
                </a:solidFill>
              </a:rPr>
              <a:t>Κεντρική </a:t>
            </a:r>
            <a:r>
              <a:rPr lang="el-GR" dirty="0" err="1" smtClean="0">
                <a:solidFill>
                  <a:schemeClr val="bg1"/>
                </a:solidFill>
              </a:rPr>
              <a:t>Μικρασία</a:t>
            </a:r>
            <a:r>
              <a:rPr lang="el-GR" dirty="0" smtClean="0">
                <a:solidFill>
                  <a:schemeClr val="bg1"/>
                </a:solidFill>
              </a:rPr>
              <a:t>), τοιχογραφίες στο τζαμί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Başçavuşoğlu</a:t>
            </a:r>
            <a:r>
              <a:rPr lang="en-US" dirty="0" smtClean="0">
                <a:solidFill>
                  <a:schemeClr val="bg1"/>
                </a:solidFill>
              </a:rPr>
              <a:t>, 1</a:t>
            </a:r>
            <a:r>
              <a:rPr lang="el-GR" dirty="0" smtClean="0">
                <a:solidFill>
                  <a:schemeClr val="bg1"/>
                </a:solidFill>
              </a:rPr>
              <a:t>800-1801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2770" name="Picture 2" descr="Image result for yozgat BaÅÃ§avuÅoÄl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7" cy="621508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428597" y="6488668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Αργυρόκαστρο,  Αρχοντικό </a:t>
            </a:r>
            <a:r>
              <a:rPr lang="el-GR" b="1" dirty="0" err="1" smtClean="0">
                <a:solidFill>
                  <a:schemeClr val="bg1"/>
                </a:solidFill>
              </a:rPr>
              <a:t>Ζεκάτι</a:t>
            </a:r>
            <a:r>
              <a:rPr lang="el-GR" b="1" dirty="0" smtClean="0">
                <a:solidFill>
                  <a:schemeClr val="bg1"/>
                </a:solidFill>
              </a:rPr>
              <a:t>, 1811-1812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7" y="0"/>
            <a:ext cx="8649604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428597" y="6488668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Αργυρόκαστρο,  Αρχοντικό </a:t>
            </a:r>
            <a:r>
              <a:rPr lang="el-GR" b="1" dirty="0" err="1" smtClean="0">
                <a:solidFill>
                  <a:schemeClr val="bg1"/>
                </a:solidFill>
              </a:rPr>
              <a:t>Ζεκάτι</a:t>
            </a:r>
            <a:r>
              <a:rPr lang="el-GR" b="1" dirty="0" smtClean="0">
                <a:solidFill>
                  <a:schemeClr val="bg1"/>
                </a:solidFill>
              </a:rPr>
              <a:t>, 1811-1812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55650" name="Picture 2" descr="Image result for GjirokastÃ«r Zekate Ho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-1"/>
            <a:ext cx="4559301" cy="6070075"/>
          </a:xfrm>
          <a:prstGeom prst="rect">
            <a:avLst/>
          </a:prstGeom>
          <a:noFill/>
        </p:spPr>
      </p:pic>
      <p:pic>
        <p:nvPicPr>
          <p:cNvPr id="155652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119" y="369345"/>
            <a:ext cx="4281881" cy="570072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428597" y="6488668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bg1"/>
                </a:solidFill>
              </a:rPr>
              <a:t>Μπεράτι</a:t>
            </a:r>
            <a:r>
              <a:rPr lang="el-GR" b="1" dirty="0" smtClean="0">
                <a:solidFill>
                  <a:schemeClr val="bg1"/>
                </a:solidFill>
              </a:rPr>
              <a:t> Αλβανίας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54626" name="Picture 2" descr="Image result for berat Ho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111125"/>
            <a:ext cx="8488391" cy="643986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428597" y="6488668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Αργυρόκαστρο,  Αρχοντικό </a:t>
            </a:r>
            <a:r>
              <a:rPr lang="el-GR" b="1" dirty="0" err="1" smtClean="0">
                <a:solidFill>
                  <a:schemeClr val="bg1"/>
                </a:solidFill>
              </a:rPr>
              <a:t>Ζεκάτι</a:t>
            </a:r>
            <a:r>
              <a:rPr lang="el-GR" b="1" dirty="0" smtClean="0">
                <a:solidFill>
                  <a:schemeClr val="bg1"/>
                </a:solidFill>
              </a:rPr>
              <a:t>, 1811-1812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53604" name="Picture 4" descr="Image result for GjirokastÃ«r Zekate Hous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706" cy="557214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Albania-02629 - Et'hem Bey Mosque (1079676635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909778"/>
            <a:ext cx="5845185" cy="8767778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6429388" y="5715016"/>
            <a:ext cx="2071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Τίρανα, Τζαμί </a:t>
            </a:r>
            <a:r>
              <a:rPr lang="el-GR" b="1" dirty="0" err="1" smtClean="0">
                <a:solidFill>
                  <a:schemeClr val="bg1"/>
                </a:solidFill>
              </a:rPr>
              <a:t>Ετέμ</a:t>
            </a:r>
            <a:r>
              <a:rPr lang="el-GR" b="1" dirty="0" smtClean="0">
                <a:solidFill>
                  <a:schemeClr val="bg1"/>
                </a:solidFill>
              </a:rPr>
              <a:t> Μπέη, 1822-1823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428860" y="6396335"/>
            <a:ext cx="4929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Τίρανα, Τζαμί </a:t>
            </a:r>
            <a:r>
              <a:rPr lang="el-GR" b="1" dirty="0" err="1" smtClean="0">
                <a:solidFill>
                  <a:schemeClr val="bg1"/>
                </a:solidFill>
              </a:rPr>
              <a:t>Ετέμ</a:t>
            </a:r>
            <a:r>
              <a:rPr lang="el-GR" b="1" dirty="0" smtClean="0">
                <a:solidFill>
                  <a:schemeClr val="bg1"/>
                </a:solidFill>
              </a:rPr>
              <a:t> Μπέη, 1822-1823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62818" name="Picture 2" descr="Albania-02643 - Outside Et'hem Bey Mosque (1079684520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264281" cy="639633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071670" y="6361347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Τίρανα, Τζαμί </a:t>
            </a:r>
            <a:r>
              <a:rPr lang="el-GR" b="1" dirty="0" err="1" smtClean="0">
                <a:solidFill>
                  <a:schemeClr val="bg1"/>
                </a:solidFill>
              </a:rPr>
              <a:t>Ετέμ</a:t>
            </a:r>
            <a:r>
              <a:rPr lang="el-GR" b="1" dirty="0" smtClean="0">
                <a:solidFill>
                  <a:schemeClr val="bg1"/>
                </a:solidFill>
              </a:rPr>
              <a:t> Μπέη, 1822-1823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61794" name="Picture 2" descr="Albania-02645 (1079688950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9478"/>
            <a:ext cx="9753600" cy="660082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Εικόνα 36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228600"/>
            <a:ext cx="2286000" cy="5791200"/>
          </a:xfrm>
          <a:prstGeom prst="rect">
            <a:avLst/>
          </a:prstGeom>
          <a:noFill/>
        </p:spPr>
      </p:pic>
      <p:pic>
        <p:nvPicPr>
          <p:cNvPr id="24581" name="Picture 5" descr="DSC0246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52800" y="381000"/>
            <a:ext cx="2298700" cy="5670550"/>
          </a:xfrm>
          <a:prstGeom prst="rect">
            <a:avLst/>
          </a:prstGeom>
          <a:noFill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04800" y="6096000"/>
            <a:ext cx="2667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500">
                <a:solidFill>
                  <a:schemeClr val="bg1"/>
                </a:solidFill>
                <a:latin typeface="Palatino Linotype" pitchFamily="18" charset="0"/>
              </a:rPr>
              <a:t>Έλληνας παραγγελιοδότης του 17</a:t>
            </a:r>
            <a:r>
              <a:rPr lang="el-GR" sz="1500" baseline="30000">
                <a:solidFill>
                  <a:schemeClr val="bg1"/>
                </a:solidFill>
                <a:latin typeface="Palatino Linotype" pitchFamily="18" charset="0"/>
              </a:rPr>
              <a:t>ου</a:t>
            </a:r>
            <a:r>
              <a:rPr lang="el-GR" sz="1500">
                <a:solidFill>
                  <a:schemeClr val="bg1"/>
                </a:solidFill>
                <a:latin typeface="Palatino Linotype" pitchFamily="18" charset="0"/>
              </a:rPr>
              <a:t> αι.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124200" y="6172200"/>
            <a:ext cx="2667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500">
                <a:solidFill>
                  <a:schemeClr val="bg1"/>
                </a:solidFill>
                <a:latin typeface="Palatino Linotype" pitchFamily="18" charset="0"/>
              </a:rPr>
              <a:t>Έλληνας παραγγελιοδότης του 18</a:t>
            </a:r>
            <a:r>
              <a:rPr lang="el-GR" sz="1500" baseline="30000">
                <a:solidFill>
                  <a:schemeClr val="bg1"/>
                </a:solidFill>
                <a:latin typeface="Palatino Linotype" pitchFamily="18" charset="0"/>
              </a:rPr>
              <a:t>ου</a:t>
            </a:r>
            <a:r>
              <a:rPr lang="el-GR" sz="1500">
                <a:solidFill>
                  <a:schemeClr val="bg1"/>
                </a:solidFill>
                <a:latin typeface="Palatino Linotype" pitchFamily="18" charset="0"/>
              </a:rPr>
              <a:t> αι.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096000" y="6172200"/>
            <a:ext cx="2667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500">
                <a:solidFill>
                  <a:schemeClr val="bg1"/>
                </a:solidFill>
                <a:latin typeface="Palatino Linotype" pitchFamily="18" charset="0"/>
              </a:rPr>
              <a:t>Έλληνας παραγγελιοδότης του 19</a:t>
            </a:r>
            <a:r>
              <a:rPr lang="el-GR" sz="1500" baseline="30000">
                <a:solidFill>
                  <a:schemeClr val="bg1"/>
                </a:solidFill>
                <a:latin typeface="Palatino Linotype" pitchFamily="18" charset="0"/>
              </a:rPr>
              <a:t>ου</a:t>
            </a:r>
            <a:r>
              <a:rPr lang="el-GR" sz="1500">
                <a:solidFill>
                  <a:schemeClr val="bg1"/>
                </a:solidFill>
                <a:latin typeface="Palatino Linotype" pitchFamily="18" charset="0"/>
              </a:rPr>
              <a:t> αι.</a:t>
            </a:r>
          </a:p>
        </p:txBody>
      </p:sp>
      <p:pic>
        <p:nvPicPr>
          <p:cNvPr id="24588" name="Picture 12" descr="pg13_row04_frame0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9800" y="1524000"/>
            <a:ext cx="294957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175404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6" grpId="0"/>
      <p:bldP spid="245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Tirana, moschea ethem bey, interno 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0"/>
            <a:ext cx="8988425" cy="599521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071670" y="6361347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Τίρανα, Τζαμί </a:t>
            </a:r>
            <a:r>
              <a:rPr lang="el-GR" b="1" dirty="0" err="1" smtClean="0">
                <a:solidFill>
                  <a:schemeClr val="bg1"/>
                </a:solidFill>
              </a:rPr>
              <a:t>Ετέμ</a:t>
            </a:r>
            <a:r>
              <a:rPr lang="el-GR" b="1" dirty="0" smtClean="0">
                <a:solidFill>
                  <a:schemeClr val="bg1"/>
                </a:solidFill>
              </a:rPr>
              <a:t> Μπέη, 1822-1823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Et'hem Bey Mosque, Albania - panoram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27000"/>
            <a:ext cx="8988425" cy="5556322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1500166" y="6361347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Τίρανα, Τζαμί </a:t>
            </a:r>
            <a:r>
              <a:rPr lang="el-GR" b="1" dirty="0" err="1" smtClean="0">
                <a:solidFill>
                  <a:schemeClr val="bg1"/>
                </a:solidFill>
              </a:rPr>
              <a:t>Ετέμ</a:t>
            </a:r>
            <a:r>
              <a:rPr lang="el-GR" b="1" dirty="0" smtClean="0">
                <a:solidFill>
                  <a:schemeClr val="bg1"/>
                </a:solidFill>
              </a:rPr>
              <a:t> Μπέη, 1822-1823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://oldplovdiv.com/storage/2/3/319/86239003951c57f6cc143bd5591353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0"/>
            <a:ext cx="8572500" cy="6505576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1500166" y="6546013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Φιλιππούπολη, Οικία </a:t>
            </a:r>
            <a:r>
              <a:rPr lang="en-US" b="1" dirty="0" err="1" smtClean="0">
                <a:solidFill>
                  <a:schemeClr val="bg1"/>
                </a:solidFill>
              </a:rPr>
              <a:t>Klianti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1817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://oldplovdiv.com/storage/2/3/321/a42d0fdff8aafbcf083389ab7219b8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72500" cy="5715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1500166" y="6361347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Φιλιππούπολη, Οικία </a:t>
            </a:r>
            <a:r>
              <a:rPr lang="en-US" b="1" dirty="0" err="1" smtClean="0">
                <a:solidFill>
                  <a:schemeClr val="bg1"/>
                </a:solidFill>
              </a:rPr>
              <a:t>Klianti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1817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oldplovdiv.com/storage/2/3/322/4d48f045b608b51da5c57e2fec56c62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347"/>
            <a:ext cx="9144000" cy="6096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1500166" y="6361347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Φιλιππούπολη, Οικία </a:t>
            </a:r>
            <a:r>
              <a:rPr lang="en-US" b="1" dirty="0" err="1" smtClean="0">
                <a:solidFill>
                  <a:schemeClr val="bg1"/>
                </a:solidFill>
              </a:rPr>
              <a:t>Klianti</a:t>
            </a:r>
            <a:r>
              <a:rPr lang="el-GR" b="1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1817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visitwestmacedonia.gr/images/kozani/arxontika/neratzo/a-%200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08308" cy="607220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2.bp.blogspot.com/__98iCqbS3kE/S302dlnkiwI/AAAAAAAAEGk/x5oVg7B-VTE/s1600/a-%2B0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4572000" cy="685585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643438" y="6215082"/>
            <a:ext cx="45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6866" name="Picture 2" descr="http://www.visitwestmacedonia.gr/images/kozani/arxontika/neratzo/a-%2007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322622" cy="621508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8916" name="Picture 4" descr="http://www.visitwestmacedonia.gr/images/kozani/arxontika/neratzo/a-%201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14876" y="0"/>
            <a:ext cx="4095779" cy="6143668"/>
          </a:xfrm>
          <a:prstGeom prst="rect">
            <a:avLst/>
          </a:prstGeom>
          <a:noFill/>
        </p:spPr>
      </p:pic>
      <p:pic>
        <p:nvPicPr>
          <p:cNvPr id="38918" name="Picture 6" descr="http://1.bp.blogspot.com/__98iCqbS3kE/S305pttTFDI/AAAAAAAAEHM/qXyM9PBpPUU/s1600/a-%2B07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-1"/>
            <a:ext cx="4071966" cy="610604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4643438" y="6215082"/>
            <a:ext cx="45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7890" name="Picture 2" descr="http://3.bp.blogspot.com/__98iCqbS3kE/S304mlv5VeI/AAAAAAAAEG8/v1DubnqzYWQ/s1600/a-%2B06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643438" cy="696298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topkapisarayi.gov.tr/sites/default/files/styles/slash-blog-post/public/the_sweetmeats_room_4.jpg?itok=HAymF6t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-1"/>
            <a:ext cx="9144001" cy="6073255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60732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Κωνσταντινούπολη, Διάκοσμος της Αίθουσας των Φρούτων του Σουλτάνου Αχμέτ Γ΄, στο ανάκτορο Τοπ </a:t>
            </a:r>
            <a:r>
              <a:rPr lang="el-GR" dirty="0" err="1" smtClean="0">
                <a:solidFill>
                  <a:schemeClr val="bg1"/>
                </a:solidFill>
              </a:rPr>
              <a:t>Καπί</a:t>
            </a:r>
            <a:r>
              <a:rPr lang="el-GR" dirty="0" smtClean="0">
                <a:solidFill>
                  <a:schemeClr val="bg1"/>
                </a:solidFill>
              </a:rPr>
              <a:t>, 1718-1730.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9938" name="Picture 2" descr="http://4.bp.blogspot.com/__98iCqbS3kE/S3039KjcpwI/AAAAAAAAEG0/jEkipb67h8s/s1600/a-%2B05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9790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3.bp.blogspot.com/__98iCqbS3kE/S303bHmfzAI/AAAAAAAAEGs/JBdCmt0WpIk/s1600/a-%2B05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09790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1.bp.blogspot.com/__98iCqbS3kE/S307PcY8GoI/AAAAAAAAEHc/kPMxZ-Ldadc/s1600/a-%2B09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09790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Νεραντζόπουλου</a:t>
            </a:r>
            <a:r>
              <a:rPr lang="el-GR" dirty="0" smtClean="0">
                <a:solidFill>
                  <a:schemeClr val="bg1"/>
                </a:solidFill>
              </a:rPr>
              <a:t>, 1754-1755.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visitwestmacedonia.gr/images/kozani/arxontika/poulkos/a-%201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001152" cy="600076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Πουλκίδη</a:t>
            </a:r>
            <a:r>
              <a:rPr lang="el-GR" dirty="0" smtClean="0">
                <a:solidFill>
                  <a:schemeClr val="bg1"/>
                </a:solidFill>
              </a:rPr>
              <a:t>, 1752-1759.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i.imgur.com/pCZTB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00012"/>
            <a:ext cx="9006112" cy="6484402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Πουλκίδη</a:t>
            </a:r>
            <a:r>
              <a:rPr lang="el-GR" dirty="0" smtClean="0">
                <a:solidFill>
                  <a:schemeClr val="bg1"/>
                </a:solidFill>
              </a:rPr>
              <a:t>, 1752-1759.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5619772" y="5891916"/>
            <a:ext cx="352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Πουλκίδη</a:t>
            </a:r>
            <a:r>
              <a:rPr lang="el-GR" dirty="0" smtClean="0">
                <a:solidFill>
                  <a:schemeClr val="bg1"/>
                </a:solidFill>
              </a:rPr>
              <a:t>, 1752-1759.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0178" name="Picture 2" descr="http://www.visitwestmacedonia.gr/images/kozani/arxontika/poulkos/a-%2017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619772" cy="842966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429388" y="6215082"/>
            <a:ext cx="271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Πουλκίδη</a:t>
            </a:r>
            <a:r>
              <a:rPr lang="el-GR" dirty="0" smtClean="0">
                <a:solidFill>
                  <a:schemeClr val="bg1"/>
                </a:solidFill>
              </a:rPr>
              <a:t>, 1752-1759.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8130" name="Picture 2" descr="http://i.imgur.com/Bw2ft5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6643734" cy="72214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Πουλκίδη</a:t>
            </a:r>
            <a:r>
              <a:rPr lang="el-GR" dirty="0" smtClean="0">
                <a:solidFill>
                  <a:schemeClr val="bg1"/>
                </a:solidFill>
              </a:rPr>
              <a:t>, 1752-1759.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5058" name="Picture 2" descr="http://www.visitwestmacedonia.gr/images/kozani/arxontika/poulkos/a-%2016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Πουλκίδη</a:t>
            </a:r>
            <a:r>
              <a:rPr lang="el-GR" dirty="0" smtClean="0">
                <a:solidFill>
                  <a:schemeClr val="bg1"/>
                </a:solidFill>
              </a:rPr>
              <a:t>, 1752-1759.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7106" name="Picture 2" descr="http://i.imgur.com/v4M1Vp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96837"/>
            <a:ext cx="8617246" cy="611824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Untitled-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71600" y="1219200"/>
            <a:ext cx="6413500" cy="4327525"/>
          </a:xfrm>
          <a:prstGeom prst="rect">
            <a:avLst/>
          </a:prstGeom>
          <a:noFill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209800" y="5791200"/>
            <a:ext cx="518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Μονή Βατοπεδίου, Χαλκογραφία, Βενετία, 1792</a:t>
            </a:r>
          </a:p>
        </p:txBody>
      </p:sp>
      <p:pic>
        <p:nvPicPr>
          <p:cNvPr id="23560" name="Picture 8" descr="Untitled-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4600" y="1219200"/>
            <a:ext cx="3810000" cy="3429000"/>
          </a:xfrm>
          <a:prstGeom prst="rect">
            <a:avLst/>
          </a:prstGeom>
          <a:noFill/>
        </p:spPr>
      </p:pic>
      <p:pic>
        <p:nvPicPr>
          <p:cNvPr id="23557" name="Picture 5" descr="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762000"/>
            <a:ext cx="39624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81000" y="533400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Κωνσταντινούπολη, Αρχοντικό Πουλκίδη, Σιάτιστα, 1752 -1759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105400" y="533400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Μονή Βατοπεδίου, Χαλκογραφία, Βενετία, 1792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356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25 0.00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8" grpId="1"/>
      <p:bldP spid="23561" grpId="0"/>
      <p:bldP spid="235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4212 Istanbul - Topkapi - Harem - Camera dei frutti (ca. 1718-1730) - Foto G. Dall'Orto 27-5-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8286776" cy="6215082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0732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Κωνσταντινούπολη, Διάκοσμος της Αίθουσας των Φρούτων του Σουλτάνου Αχμέτ Γ΄, στο ανάκτορο Τοπ </a:t>
            </a:r>
            <a:r>
              <a:rPr lang="el-GR" dirty="0" err="1" smtClean="0">
                <a:solidFill>
                  <a:schemeClr val="bg1"/>
                </a:solidFill>
              </a:rPr>
              <a:t>Καπί</a:t>
            </a:r>
            <a:r>
              <a:rPr lang="el-GR" dirty="0" smtClean="0">
                <a:solidFill>
                  <a:schemeClr val="bg1"/>
                </a:solidFill>
              </a:rPr>
              <a:t>, 1718-1730.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62150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Πουλκίδη</a:t>
            </a:r>
            <a:r>
              <a:rPr lang="el-GR" dirty="0" smtClean="0">
                <a:solidFill>
                  <a:schemeClr val="bg1"/>
                </a:solidFill>
              </a:rPr>
              <a:t>, 1752-1759.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9154" name="Picture 2" descr="http://www.visitwestmacedonia.gr/images/kozani/arxontika/poulkos/a-%2018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-1"/>
            <a:ext cx="9144001" cy="6096001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4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1789.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1202" name="Picture 2" descr="http://www.visitwestmacedonia.gr/images/kozani/fromcd/%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0"/>
            <a:ext cx="4800600" cy="745807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862261" y="6399748"/>
            <a:ext cx="418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1762-63.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l-GR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3250" name="Picture 2" descr="D:\Αρχειο Κουντουρα\Κοζάνη\Σιάτιστα\Αρχοντικό Μανούση\ata-2007-19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8106" cy="621508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Μνημεία\διάφορα μνημεία\Επιτόπιες ερευνες\2007\Επιτόπια 2007\Σιατιστα\ΜΑνούση\IMG_249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0"/>
            <a:ext cx="4572000" cy="68580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956175" y="5929330"/>
            <a:ext cx="418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1762-63.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4" y="6215082"/>
            <a:ext cx="418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, 1762-63.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l-GR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5298" name="Picture 2" descr="D:\Αρχειο Κουντουρα\Κοζάνη\Σιάτιστα\Αρχοντικό Μανούση\ata-2007-192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4714876" cy="702849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4" y="6215082"/>
            <a:ext cx="418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 1762-63.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46" name="Picture 2" descr="D:\Αρχειο Κουντουρα\Κοζάνη\Σιάτιστα\Αρχοντικό Μανούση\ata-2007-19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8106" cy="621508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4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1789.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4274" name="Picture 2" descr="D:\Αρχειο Κουντουρα\Κοζάνη\Σιάτιστα\Αρχοντικό Μανούση\ata-2007-19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4572000" cy="681550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4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1789.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8370" name="Picture 2" descr="D:\Αρχειο Κουντουρα\Κοζάνη\Σιάτιστα\Αρχοντικό Μανούση\ata-2007-19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714876" cy="701096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4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1789.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0418" name="Picture 2" descr="D:\Μνημεία\διάφορα μνημεία\Επιτόπιες ερευνες\2007\Επιτόπια 2007\Σιατιστα\ΜΑνούση\IMG_249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-214338"/>
            <a:ext cx="4741892" cy="71128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214546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1789.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9394" name="Picture 2" descr="D:\Αρχειο Κουντουρα\Κοζάνη\Σιάτιστα\Αρχοντικό Μανούση\ata-2007-19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8106" cy="621508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4214 Istanbul - Topkapi - Harem - Camera dei frutti (ca. 1718-1730) - Foto G. Dall'Orto 27-5-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16681"/>
            <a:ext cx="8988425" cy="674131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0732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Κωνσταντινούπολη, Διάκοσμος της Αίθουσας των Φρούτων του Σουλτάνου Αχμέτ Γ΄, στο ανάκτορο Τοπ </a:t>
            </a:r>
            <a:r>
              <a:rPr lang="el-GR" dirty="0" err="1" smtClean="0">
                <a:solidFill>
                  <a:schemeClr val="bg1"/>
                </a:solidFill>
              </a:rPr>
              <a:t>Καπί</a:t>
            </a:r>
            <a:r>
              <a:rPr lang="el-GR" dirty="0" smtClean="0">
                <a:solidFill>
                  <a:schemeClr val="bg1"/>
                </a:solidFill>
              </a:rPr>
              <a:t>, 1718-1730.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Μνημεία\διάφορα μνημεία\Επιτόπιες ερευνες\2007\Επιτόπια 2007\Σιατιστα\ΜΑνούση\IMG_25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536935" cy="635795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214546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1789.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4" y="6215082"/>
            <a:ext cx="418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1762-63.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l-GR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6322" name="Picture 2" descr="D:\Αρχειο Κουντουρα\Κοζάνη\Σιάτιστα\Αρχοντικό Μανούση\ata-2007-19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4956174" cy="738819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visitwestmacedonia.gr/images/kozani/fromcd/%20%20%2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689674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862261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1762-63.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Μνημεία\διάφορα μνημεία\Επιτόπιες ερευνες\2007\Επιτόπια 2007\Σιατιστα\ΜΑνούση\IMG_248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429775" cy="628652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428860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Μανούση</a:t>
            </a:r>
            <a:r>
              <a:rPr lang="el-GR" dirty="0" smtClean="0">
                <a:solidFill>
                  <a:schemeClr val="bg1"/>
                </a:solidFill>
              </a:rPr>
              <a:t>, 1762.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428860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1757.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8929718" cy="505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65184"/>
            <a:ext cx="9285651" cy="683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TextBox"/>
          <p:cNvSpPr txBox="1"/>
          <p:nvPr/>
        </p:nvSpPr>
        <p:spPr>
          <a:xfrm>
            <a:off x="2428860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1757.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TextBox"/>
          <p:cNvSpPr txBox="1"/>
          <p:nvPr/>
        </p:nvSpPr>
        <p:spPr>
          <a:xfrm>
            <a:off x="4827010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949402" y="877608"/>
            <a:ext cx="6072206" cy="431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0" y="5934670"/>
            <a:ext cx="4827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Λεπτομέρεια χαλκογραφίας από την «Συνοπτική Ιστορία της Ελλάδος», του Β.Π.Π. Ευθυμίου, Βιέννη, 1807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428860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82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imma.edu.gr/macher/media/original/c3314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357214"/>
            <a:ext cx="8131202" cy="6534001"/>
          </a:xfrm>
          <a:prstGeom prst="rect">
            <a:avLst/>
          </a:prstGeom>
          <a:noFill/>
        </p:spPr>
      </p:pic>
      <p:sp>
        <p:nvSpPr>
          <p:cNvPr id="2" name="1 - TextBox"/>
          <p:cNvSpPr txBox="1"/>
          <p:nvPr/>
        </p:nvSpPr>
        <p:spPr>
          <a:xfrm>
            <a:off x="2428860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428860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8610" name="Picture 2" descr="http://www.imma.edu.gr/macher/media/original/c331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384934"/>
            <a:ext cx="8488391" cy="678468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kilyos.ee.bilkent.edu.tr/~history/Nasuh/i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75278"/>
            <a:ext cx="4630739" cy="652551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000628" y="5473089"/>
            <a:ext cx="414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Nasuh</a:t>
            </a:r>
            <a:r>
              <a:rPr lang="en-US" dirty="0" smtClean="0">
                <a:solidFill>
                  <a:schemeClr val="bg1"/>
                </a:solidFill>
              </a:rPr>
              <a:t> Al-</a:t>
            </a:r>
            <a:r>
              <a:rPr lang="en-US" dirty="0" err="1" smtClean="0">
                <a:solidFill>
                  <a:schemeClr val="bg1"/>
                </a:solidFill>
              </a:rPr>
              <a:t>Matrakî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Matrakci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Nasuh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l-GR" dirty="0" smtClean="0">
                <a:solidFill>
                  <a:schemeClr val="bg1"/>
                </a:solidFill>
              </a:rPr>
              <a:t>, Άποψη της Κωνσταντινούπολης, από το χειρόγραφο Β</a:t>
            </a:r>
            <a:r>
              <a:rPr lang="en-US" dirty="0" err="1" smtClean="0">
                <a:solidFill>
                  <a:schemeClr val="bg1"/>
                </a:solidFill>
              </a:rPr>
              <a:t>eyân-i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Menâzil-i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Sefer-i</a:t>
            </a:r>
            <a:r>
              <a:rPr lang="en-US" dirty="0" smtClean="0">
                <a:solidFill>
                  <a:schemeClr val="bg1"/>
                </a:solidFill>
              </a:rPr>
              <a:t> ‘</a:t>
            </a:r>
            <a:r>
              <a:rPr lang="en-US" dirty="0" err="1" smtClean="0">
                <a:solidFill>
                  <a:schemeClr val="bg1"/>
                </a:solidFill>
              </a:rPr>
              <a:t>Irakeyn</a:t>
            </a:r>
            <a:r>
              <a:rPr lang="el-GR" dirty="0" smtClean="0">
                <a:solidFill>
                  <a:schemeClr val="bg1"/>
                </a:solidFill>
              </a:rPr>
              <a:t>, 1543.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-214338"/>
            <a:ext cx="7572396" cy="638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2428860" y="6399748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358214" cy="620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2862262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4000528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956175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143372" cy="7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114935" cy="70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956175" y="6215082"/>
            <a:ext cx="418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Σιάτιστα, Αρχοντικό </a:t>
            </a:r>
            <a:r>
              <a:rPr lang="el-GR" dirty="0" err="1" smtClean="0">
                <a:solidFill>
                  <a:schemeClr val="bg1"/>
                </a:solidFill>
              </a:rPr>
              <a:t>Κανατσούλη</a:t>
            </a:r>
            <a:r>
              <a:rPr lang="el-GR" dirty="0" smtClean="0">
                <a:solidFill>
                  <a:schemeClr val="bg1"/>
                </a:solidFill>
              </a:rPr>
              <a:t>, 1811.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971551" y="971550"/>
            <a:ext cx="6800853" cy="485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5000628" y="5473089"/>
            <a:ext cx="414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Nasuh</a:t>
            </a:r>
            <a:r>
              <a:rPr lang="en-US" dirty="0" smtClean="0">
                <a:solidFill>
                  <a:schemeClr val="bg1"/>
                </a:solidFill>
              </a:rPr>
              <a:t> Al-</a:t>
            </a:r>
            <a:r>
              <a:rPr lang="en-US" dirty="0" err="1" smtClean="0">
                <a:solidFill>
                  <a:schemeClr val="bg1"/>
                </a:solidFill>
              </a:rPr>
              <a:t>Matrakî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Matrakci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Nasuh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l-GR" dirty="0" smtClean="0">
                <a:solidFill>
                  <a:schemeClr val="bg1"/>
                </a:solidFill>
              </a:rPr>
              <a:t>, Άποψη της Βαγδάτης, συλλογή του Τοπ </a:t>
            </a:r>
            <a:r>
              <a:rPr lang="el-GR" dirty="0" err="1" smtClean="0">
                <a:solidFill>
                  <a:schemeClr val="bg1"/>
                </a:solidFill>
              </a:rPr>
              <a:t>Καπί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l-GR" dirty="0" err="1" smtClean="0">
                <a:solidFill>
                  <a:schemeClr val="bg1"/>
                </a:solidFill>
              </a:rPr>
              <a:t>μεσα</a:t>
            </a:r>
            <a:r>
              <a:rPr lang="el-GR" dirty="0" smtClean="0">
                <a:solidFill>
                  <a:schemeClr val="bg1"/>
                </a:solidFill>
              </a:rPr>
              <a:t> 16</a:t>
            </a:r>
            <a:r>
              <a:rPr lang="el-GR" baseline="30000" dirty="0" smtClean="0">
                <a:solidFill>
                  <a:schemeClr val="bg1"/>
                </a:solidFill>
              </a:rPr>
              <a:t>ου</a:t>
            </a:r>
            <a:r>
              <a:rPr lang="el-GR" dirty="0" smtClean="0">
                <a:solidFill>
                  <a:schemeClr val="bg1"/>
                </a:solidFill>
              </a:rPr>
              <a:t> αι.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9460" name="Picture 4" descr="http://www.muslimheritage.com/uploads/Matrakci_plan_of_Baghd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8" cy="696241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kilyos.ee.bilkent.edu.tr/~history/Nasuh/i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366214" cy="600076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60007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Nasuh</a:t>
            </a:r>
            <a:r>
              <a:rPr lang="en-US" dirty="0" smtClean="0">
                <a:solidFill>
                  <a:schemeClr val="bg1"/>
                </a:solidFill>
              </a:rPr>
              <a:t> Al-</a:t>
            </a:r>
            <a:r>
              <a:rPr lang="en-US" dirty="0" err="1" smtClean="0">
                <a:solidFill>
                  <a:schemeClr val="bg1"/>
                </a:solidFill>
              </a:rPr>
              <a:t>Matrakî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Matrakci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Nasuh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l-GR" dirty="0" smtClean="0">
                <a:solidFill>
                  <a:schemeClr val="bg1"/>
                </a:solidFill>
              </a:rPr>
              <a:t>, Άποψη της Τουλόν, , από το χειρόγραφο </a:t>
            </a:r>
            <a:r>
              <a:rPr lang="en-US" dirty="0" err="1" smtClean="0">
                <a:solidFill>
                  <a:schemeClr val="bg1"/>
                </a:solidFill>
              </a:rPr>
              <a:t>eyân-i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Menâzil-i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Sefer-i</a:t>
            </a:r>
            <a:r>
              <a:rPr lang="en-US" dirty="0" smtClean="0">
                <a:solidFill>
                  <a:schemeClr val="bg1"/>
                </a:solidFill>
              </a:rPr>
              <a:t> ‘</a:t>
            </a:r>
            <a:r>
              <a:rPr lang="en-US" dirty="0" err="1" smtClean="0">
                <a:solidFill>
                  <a:schemeClr val="bg1"/>
                </a:solidFill>
              </a:rPr>
              <a:t>Irakeyn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l-GR" dirty="0" err="1" smtClean="0">
                <a:solidFill>
                  <a:schemeClr val="bg1"/>
                </a:solidFill>
              </a:rPr>
              <a:t>μεσα</a:t>
            </a:r>
            <a:r>
              <a:rPr lang="el-GR" dirty="0" smtClean="0">
                <a:solidFill>
                  <a:schemeClr val="bg1"/>
                </a:solidFill>
              </a:rPr>
              <a:t> 16</a:t>
            </a:r>
            <a:r>
              <a:rPr lang="el-GR" baseline="30000" dirty="0" smtClean="0">
                <a:solidFill>
                  <a:schemeClr val="bg1"/>
                </a:solidFill>
              </a:rPr>
              <a:t>ου</a:t>
            </a:r>
            <a:r>
              <a:rPr lang="el-GR" dirty="0" smtClean="0">
                <a:solidFill>
                  <a:schemeClr val="bg1"/>
                </a:solidFill>
              </a:rPr>
              <a:t> αι..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85000"/>
              <a:alpha val="2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859</Words>
  <Application>Microsoft Macintosh PowerPoint</Application>
  <PresentationFormat>On-screen Show (4:3)</PresentationFormat>
  <Paragraphs>90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Naouma Grava</dc:creator>
  <cp:lastModifiedBy>Theocharis Tsampouras</cp:lastModifiedBy>
  <cp:revision>393</cp:revision>
  <dcterms:created xsi:type="dcterms:W3CDTF">2018-09-29T09:39:41Z</dcterms:created>
  <dcterms:modified xsi:type="dcterms:W3CDTF">2018-10-15T21:59:29Z</dcterms:modified>
</cp:coreProperties>
</file>