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6"/>
  </p:notesMasterIdLst>
  <p:sldIdLst>
    <p:sldId id="256" r:id="rId2"/>
    <p:sldId id="257" r:id="rId3"/>
    <p:sldId id="295" r:id="rId4"/>
    <p:sldId id="259" r:id="rId5"/>
    <p:sldId id="260" r:id="rId6"/>
    <p:sldId id="261" r:id="rId7"/>
    <p:sldId id="262" r:id="rId8"/>
    <p:sldId id="263" r:id="rId9"/>
    <p:sldId id="294" r:id="rId10"/>
    <p:sldId id="296" r:id="rId11"/>
    <p:sldId id="264" r:id="rId12"/>
    <p:sldId id="265" r:id="rId13"/>
    <p:sldId id="266" r:id="rId14"/>
    <p:sldId id="291" r:id="rId15"/>
    <p:sldId id="268" r:id="rId16"/>
    <p:sldId id="267" r:id="rId17"/>
    <p:sldId id="269" r:id="rId18"/>
    <p:sldId id="293" r:id="rId19"/>
    <p:sldId id="270" r:id="rId20"/>
    <p:sldId id="271" r:id="rId21"/>
    <p:sldId id="272" r:id="rId22"/>
    <p:sldId id="273" r:id="rId23"/>
    <p:sldId id="274" r:id="rId24"/>
    <p:sldId id="275" r:id="rId25"/>
    <p:sldId id="276" r:id="rId26"/>
    <p:sldId id="277" r:id="rId27"/>
    <p:sldId id="298" r:id="rId28"/>
    <p:sldId id="278" r:id="rId29"/>
    <p:sldId id="279" r:id="rId30"/>
    <p:sldId id="299" r:id="rId31"/>
    <p:sldId id="280" r:id="rId32"/>
    <p:sldId id="281" r:id="rId33"/>
    <p:sldId id="282" r:id="rId34"/>
    <p:sldId id="283" r:id="rId35"/>
    <p:sldId id="297" r:id="rId36"/>
    <p:sldId id="284" r:id="rId37"/>
    <p:sldId id="285" r:id="rId38"/>
    <p:sldId id="286" r:id="rId39"/>
    <p:sldId id="287" r:id="rId40"/>
    <p:sldId id="292" r:id="rId41"/>
    <p:sldId id="288" r:id="rId42"/>
    <p:sldId id="289" r:id="rId43"/>
    <p:sldId id="290" r:id="rId44"/>
    <p:sldId id="300" r:id="rId45"/>
  </p:sldIdLst>
  <p:sldSz cx="12192000" cy="6858000"/>
  <p:notesSz cx="6858000"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528F"/>
    <a:srgbClr val="AE5A21"/>
    <a:srgbClr val="A22323"/>
    <a:srgbClr val="EE82EE"/>
    <a:srgbClr val="CA8A8A"/>
    <a:srgbClr val="1313FF"/>
    <a:srgbClr val="4792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91" autoAdjust="0"/>
    <p:restoredTop sz="94660"/>
  </p:normalViewPr>
  <p:slideViewPr>
    <p:cSldViewPr snapToGrid="0">
      <p:cViewPr varScale="1">
        <p:scale>
          <a:sx n="110" d="100"/>
          <a:sy n="110" d="100"/>
        </p:scale>
        <p:origin x="570"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D57599FE-F8EB-4EEC-AF22-6304FEA8D88B}" type="datetimeFigureOut">
              <a:rPr lang="el-GR" smtClean="0"/>
              <a:t>21/12/2023</a:t>
            </a:fld>
            <a:endParaRPr lang="el-GR"/>
          </a:p>
        </p:txBody>
      </p:sp>
      <p:sp>
        <p:nvSpPr>
          <p:cNvPr id="4" name="Θέση εικόνας διαφάνειας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48D03D71-3710-4AE5-B9DF-3CABEAC14F80}" type="slidenum">
              <a:rPr lang="el-GR" smtClean="0"/>
              <a:t>‹#›</a:t>
            </a:fld>
            <a:endParaRPr lang="el-GR"/>
          </a:p>
        </p:txBody>
      </p:sp>
    </p:spTree>
    <p:extLst>
      <p:ext uri="{BB962C8B-B14F-4D97-AF65-F5344CB8AC3E}">
        <p14:creationId xmlns:p14="http://schemas.microsoft.com/office/powerpoint/2010/main" val="339183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48D03D71-3710-4AE5-B9DF-3CABEAC14F80}" type="slidenum">
              <a:rPr lang="el-GR" smtClean="0"/>
              <a:t>1</a:t>
            </a:fld>
            <a:endParaRPr lang="el-GR"/>
          </a:p>
        </p:txBody>
      </p:sp>
    </p:spTree>
    <p:extLst>
      <p:ext uri="{BB962C8B-B14F-4D97-AF65-F5344CB8AC3E}">
        <p14:creationId xmlns:p14="http://schemas.microsoft.com/office/powerpoint/2010/main" val="1517527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7" name="Date Placeholder 6"/>
          <p:cNvSpPr>
            <a:spLocks noGrp="1"/>
          </p:cNvSpPr>
          <p:nvPr>
            <p:ph type="dt" sz="half" idx="10"/>
          </p:nvPr>
        </p:nvSpPr>
        <p:spPr/>
        <p:txBody>
          <a:bodyPr/>
          <a:lstStyle/>
          <a:p>
            <a:fld id="{1417F3EC-D847-497D-AFA3-CB7664EFBF59}" type="datetimeFigureOut">
              <a:rPr lang="en-US" smtClean="0"/>
              <a:t>12/21/2023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79354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25467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371041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l-GR"/>
              <a:t>Κάντε κλικ για να επεξεργαστείτε τον τίτλο υποδείγματος</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3944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29618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l-GR"/>
              <a:t>Κάντε κλικ για να επεξεργαστείτε τον τίτλο υποδείγματος</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l-GR"/>
              <a:t>Στυλ κειμένου υποδείγματος</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l-GR"/>
              <a:t>Στυλ κειμένου υποδείγματος</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1417F3EC-D847-497D-AFA3-CB7664EFBF59}" type="datetimeFigureOut">
              <a:rPr lang="en-US" smtClean="0"/>
              <a:t>12/21/2023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12359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l-GR"/>
              <a:t>Κάντε κλικ για να επεξεργαστείτε τον τίτλο υποδείγματος</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1417F3EC-D847-497D-AFA3-CB7664EFBF59}" type="datetimeFigureOut">
              <a:rPr lang="en-US" smtClean="0"/>
              <a:t>12/21/2023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370500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1417F3EC-D847-497D-AFA3-CB7664EFBF59}"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84318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1417F3EC-D847-497D-AFA3-CB7664EFBF59}"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105592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lvl1pPr>
              <a:defRPr>
                <a:solidFill>
                  <a:schemeClr val="accent2">
                    <a:lumMod val="60000"/>
                    <a:lumOff val="40000"/>
                  </a:schemeClr>
                </a:solidFill>
              </a:defRPr>
            </a:lvl1pPr>
          </a:lstStyle>
          <a:p>
            <a:r>
              <a:rPr lang="el-GR" dirty="0"/>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endParaRPr lang="en-US" dirty="0"/>
          </a:p>
        </p:txBody>
      </p:sp>
      <p:sp>
        <p:nvSpPr>
          <p:cNvPr id="4" name="Date Placeholder 3"/>
          <p:cNvSpPr>
            <a:spLocks noGrp="1"/>
          </p:cNvSpPr>
          <p:nvPr>
            <p:ph type="dt" sz="half" idx="10"/>
          </p:nvPr>
        </p:nvSpPr>
        <p:spPr/>
        <p:txBody>
          <a:bodyPr/>
          <a:lstStyle/>
          <a:p>
            <a:fld id="{1417F3EC-D847-497D-AFA3-CB7664EFBF59}"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46004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l-GR"/>
              <a:t>Κάντε κλικ για να επεξεργαστείτε τον τίτλο υποδείγματος</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1417F3EC-D847-497D-AFA3-CB7664EFBF59}"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93434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1417F3EC-D847-497D-AFA3-CB7664EFBF59}" type="datetimeFigureOut">
              <a:rPr lang="en-US" smtClean="0"/>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337017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120000" y="2505075"/>
            <a:ext cx="5025216"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l-GR"/>
              <a:t>Στυλ κειμένου υποδείγματος</a:t>
            </a:r>
          </a:p>
        </p:txBody>
      </p:sp>
      <p:sp>
        <p:nvSpPr>
          <p:cNvPr id="6" name="Content Placeholder 5"/>
          <p:cNvSpPr>
            <a:spLocks noGrp="1"/>
          </p:cNvSpPr>
          <p:nvPr>
            <p:ph sz="quarter" idx="4"/>
          </p:nvPr>
        </p:nvSpPr>
        <p:spPr>
          <a:xfrm>
            <a:off x="6319840" y="2505075"/>
            <a:ext cx="503554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1417F3EC-D847-497D-AFA3-CB7664EFBF59}" type="datetimeFigureOut">
              <a:rPr lang="en-US" smtClean="0"/>
              <a:t>12/21/2023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3867273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1417F3EC-D847-497D-AFA3-CB7664EFBF59}" type="datetimeFigureOut">
              <a:rPr lang="en-US" smtClean="0"/>
              <a:t>12/21/2023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66875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17F3EC-D847-497D-AFA3-CB7664EFBF59}" type="datetimeFigureOut">
              <a:rPr lang="en-US" smtClean="0"/>
              <a:t>12/21/2023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80259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92919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150513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1417F3EC-D847-497D-AFA3-CB7664EFBF59}" type="datetimeFigureOut">
              <a:rPr lang="en-US" smtClean="0"/>
              <a:t>12/21/2023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00911821-57A4-4420-95F2-2AE7D8526F8E}" type="slidenum">
              <a:rPr lang="en-US" smtClean="0"/>
              <a:t>‹#›</a:t>
            </a:fld>
            <a:endParaRPr lang="en-US"/>
          </a:p>
        </p:txBody>
      </p:sp>
      <p:pic>
        <p:nvPicPr>
          <p:cNvPr id="7170" name="Picture 2">
            <a:extLst>
              <a:ext uri="{FF2B5EF4-FFF2-40B4-BE49-F238E27FC236}">
                <a16:creationId xmlns:a16="http://schemas.microsoft.com/office/drawing/2014/main" id="{DB47B6E8-9CC0-0AC6-7D26-BA6582234CA1}"/>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27821" y="6106958"/>
            <a:ext cx="3539612" cy="612058"/>
          </a:xfrm>
          <a:prstGeom prst="rect">
            <a:avLst/>
          </a:prstGeom>
          <a:noFill/>
          <a:extLst>
            <a:ext uri="{909E8E84-426E-40DD-AFC4-6F175D3DCCD1}">
              <a14:hiddenFill xmlns:a14="http://schemas.microsoft.com/office/drawing/2010/main">
                <a:solidFill>
                  <a:srgbClr val="FFFFFF"/>
                </a:solidFill>
              </a14:hiddenFill>
            </a:ext>
          </a:extLst>
        </p:spPr>
      </p:pic>
      <p:pic>
        <p:nvPicPr>
          <p:cNvPr id="7" name="Εικόνα 6">
            <a:extLst>
              <a:ext uri="{FF2B5EF4-FFF2-40B4-BE49-F238E27FC236}">
                <a16:creationId xmlns:a16="http://schemas.microsoft.com/office/drawing/2014/main" id="{1C4CFE76-B533-5EEF-16D2-DB99BF77E800}"/>
              </a:ext>
            </a:extLst>
          </p:cNvPr>
          <p:cNvPicPr>
            <a:picLocks noChangeAspect="1"/>
          </p:cNvPicPr>
          <p:nvPr userDrawn="1"/>
        </p:nvPicPr>
        <p:blipFill>
          <a:blip r:embed="rId21"/>
          <a:stretch>
            <a:fillRect/>
          </a:stretch>
        </p:blipFill>
        <p:spPr>
          <a:xfrm>
            <a:off x="11344780" y="6038491"/>
            <a:ext cx="714578" cy="715249"/>
          </a:xfrm>
          <a:prstGeom prst="rect">
            <a:avLst/>
          </a:prstGeom>
        </p:spPr>
      </p:pic>
      <p:sp>
        <p:nvSpPr>
          <p:cNvPr id="8" name="TextBox 7">
            <a:extLst>
              <a:ext uri="{FF2B5EF4-FFF2-40B4-BE49-F238E27FC236}">
                <a16:creationId xmlns:a16="http://schemas.microsoft.com/office/drawing/2014/main" id="{3A9C649C-FD68-00E0-7341-E03289EA504C}"/>
              </a:ext>
            </a:extLst>
          </p:cNvPr>
          <p:cNvSpPr txBox="1"/>
          <p:nvPr userDrawn="1"/>
        </p:nvSpPr>
        <p:spPr>
          <a:xfrm>
            <a:off x="7254801" y="6122737"/>
            <a:ext cx="4088921" cy="646331"/>
          </a:xfrm>
          <a:prstGeom prst="rect">
            <a:avLst/>
          </a:prstGeom>
          <a:noFill/>
        </p:spPr>
        <p:txBody>
          <a:bodyPr wrap="square" rtlCol="0">
            <a:spAutoFit/>
          </a:bodyPr>
          <a:lstStyle/>
          <a:p>
            <a:pPr algn="r"/>
            <a:r>
              <a:rPr lang="el-GR" b="1" dirty="0">
                <a:solidFill>
                  <a:srgbClr val="686566"/>
                </a:solidFill>
                <a:latin typeface="Cera Pro" panose="00000400000000000000" pitchFamily="2" charset="0"/>
              </a:rPr>
              <a:t>ΤΜΗΜΑ </a:t>
            </a:r>
            <a:br>
              <a:rPr lang="el-GR" b="1" dirty="0">
                <a:solidFill>
                  <a:srgbClr val="686566"/>
                </a:solidFill>
                <a:latin typeface="Cera Pro" panose="00000400000000000000" pitchFamily="2" charset="0"/>
              </a:rPr>
            </a:br>
            <a:r>
              <a:rPr lang="el-GR" b="1" dirty="0">
                <a:solidFill>
                  <a:srgbClr val="686566"/>
                </a:solidFill>
                <a:latin typeface="Cera Pro" panose="00000400000000000000" pitchFamily="2" charset="0"/>
              </a:rPr>
              <a:t>ΜΗΧΑΝΙΚΩΝ ΟΡΥΚΤΩΝ ΠΟΡΩΝ</a:t>
            </a:r>
            <a:endParaRPr lang="en-US" b="1" dirty="0">
              <a:solidFill>
                <a:srgbClr val="686566"/>
              </a:solidFill>
              <a:latin typeface="Cera Pro" panose="00000400000000000000" pitchFamily="2" charset="0"/>
            </a:endParaRPr>
          </a:p>
        </p:txBody>
      </p:sp>
    </p:spTree>
    <p:extLst>
      <p:ext uri="{BB962C8B-B14F-4D97-AF65-F5344CB8AC3E}">
        <p14:creationId xmlns:p14="http://schemas.microsoft.com/office/powerpoint/2010/main" val="2453662720"/>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31DEAB-F42A-1F13-4409-FDAE7E6993AA}"/>
              </a:ext>
            </a:extLst>
          </p:cNvPr>
          <p:cNvSpPr>
            <a:spLocks noGrp="1"/>
          </p:cNvSpPr>
          <p:nvPr>
            <p:ph type="ctrTitle"/>
          </p:nvPr>
        </p:nvSpPr>
        <p:spPr>
          <a:xfrm>
            <a:off x="431414" y="3443543"/>
            <a:ext cx="10622280" cy="1641490"/>
          </a:xfrm>
        </p:spPr>
        <p:txBody>
          <a:bodyPr>
            <a:normAutofit/>
          </a:bodyPr>
          <a:lstStyle/>
          <a:p>
            <a:pPr algn="l"/>
            <a:r>
              <a:rPr lang="el-GR" sz="3100" spc="300" dirty="0"/>
              <a:t>Εφαρμογές </a:t>
            </a:r>
            <a:br>
              <a:rPr lang="el-GR" sz="3100" spc="300" dirty="0"/>
            </a:br>
            <a:r>
              <a:rPr lang="el-GR" sz="3100" spc="300" dirty="0"/>
              <a:t>Τεχνητής Νοημοσύνης στη </a:t>
            </a:r>
            <a:br>
              <a:rPr lang="el-GR" sz="3100" spc="300" dirty="0"/>
            </a:br>
            <a:r>
              <a:rPr lang="el-GR" sz="3100" spc="300" dirty="0"/>
              <a:t>Μηχανική Ορυκτών Πόρων</a:t>
            </a:r>
            <a:endParaRPr lang="en-US" sz="3100" spc="300" dirty="0"/>
          </a:p>
        </p:txBody>
      </p:sp>
      <p:sp>
        <p:nvSpPr>
          <p:cNvPr id="3" name="Υπότιτλος 2">
            <a:extLst>
              <a:ext uri="{FF2B5EF4-FFF2-40B4-BE49-F238E27FC236}">
                <a16:creationId xmlns:a16="http://schemas.microsoft.com/office/drawing/2014/main" id="{2C0C8EA4-560A-D75D-F6C7-1591CC00AD5A}"/>
              </a:ext>
            </a:extLst>
          </p:cNvPr>
          <p:cNvSpPr>
            <a:spLocks noGrp="1"/>
          </p:cNvSpPr>
          <p:nvPr>
            <p:ph type="subTitle" idx="1"/>
          </p:nvPr>
        </p:nvSpPr>
        <p:spPr>
          <a:xfrm>
            <a:off x="431414" y="3739628"/>
            <a:ext cx="10622280" cy="2636756"/>
          </a:xfrm>
        </p:spPr>
        <p:txBody>
          <a:bodyPr>
            <a:normAutofit/>
          </a:bodyPr>
          <a:lstStyle/>
          <a:p>
            <a:pPr algn="l"/>
            <a:r>
              <a:rPr lang="el-GR" dirty="0">
                <a:latin typeface="Bahnschrift Light" panose="020B0502040204020203" pitchFamily="34" charset="0"/>
              </a:rPr>
              <a:t>10. Μηχανική Μάθηση στη Βιομηχανία Υδρογονανθράκων</a:t>
            </a:r>
          </a:p>
          <a:p>
            <a:pPr algn="l"/>
            <a:r>
              <a:rPr lang="el-GR" sz="2400" dirty="0">
                <a:latin typeface="Bahnschrift Light" panose="020B0502040204020203" pitchFamily="34" charset="0"/>
              </a:rPr>
              <a:t>Καπαγερίδης Ιωάννης</a:t>
            </a:r>
          </a:p>
          <a:p>
            <a:pPr algn="l"/>
            <a:endParaRPr lang="el-GR" sz="1800" dirty="0">
              <a:latin typeface="Bahnschrift Light" panose="020B0502040204020203" pitchFamily="34" charset="0"/>
            </a:endParaRPr>
          </a:p>
        </p:txBody>
      </p:sp>
      <p:pic>
        <p:nvPicPr>
          <p:cNvPr id="5" name="Picture 4">
            <a:extLst>
              <a:ext uri="{FF2B5EF4-FFF2-40B4-BE49-F238E27FC236}">
                <a16:creationId xmlns:a16="http://schemas.microsoft.com/office/drawing/2014/main" id="{E82FB94D-0C7C-98DC-EB87-15B9C2CEF413}"/>
              </a:ext>
            </a:extLst>
          </p:cNvPr>
          <p:cNvPicPr>
            <a:picLocks noChangeAspect="1"/>
          </p:cNvPicPr>
          <p:nvPr/>
        </p:nvPicPr>
        <p:blipFill rotWithShape="1">
          <a:blip r:embed="rId4"/>
          <a:srcRect t="27252" b="28788"/>
          <a:stretch/>
        </p:blipFill>
        <p:spPr>
          <a:xfrm>
            <a:off x="20" y="10"/>
            <a:ext cx="12191980" cy="3443533"/>
          </a:xfrm>
          <a:prstGeom prst="rect">
            <a:avLst/>
          </a:prstGeom>
        </p:spPr>
      </p:pic>
      <p:pic>
        <p:nvPicPr>
          <p:cNvPr id="6" name="Εικόνα 5">
            <a:extLst>
              <a:ext uri="{FF2B5EF4-FFF2-40B4-BE49-F238E27FC236}">
                <a16:creationId xmlns:a16="http://schemas.microsoft.com/office/drawing/2014/main" id="{67B72E4E-B973-BC97-83DC-490270B5F94B}"/>
              </a:ext>
            </a:extLst>
          </p:cNvPr>
          <p:cNvPicPr>
            <a:picLocks noChangeAspect="1"/>
          </p:cNvPicPr>
          <p:nvPr/>
        </p:nvPicPr>
        <p:blipFill>
          <a:blip r:embed="rId5"/>
          <a:stretch>
            <a:fillRect/>
          </a:stretch>
        </p:blipFill>
        <p:spPr>
          <a:xfrm>
            <a:off x="8275991" y="2063931"/>
            <a:ext cx="2818924" cy="2730138"/>
          </a:xfrm>
          <a:prstGeom prst="rect">
            <a:avLst/>
          </a:prstGeom>
        </p:spPr>
      </p:pic>
    </p:spTree>
    <p:extLst>
      <p:ext uri="{BB962C8B-B14F-4D97-AF65-F5344CB8AC3E}">
        <p14:creationId xmlns:p14="http://schemas.microsoft.com/office/powerpoint/2010/main" val="175857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79353F-4066-54F1-2781-41660EC7B61A}"/>
              </a:ext>
            </a:extLst>
          </p:cNvPr>
          <p:cNvSpPr txBox="1"/>
          <p:nvPr/>
        </p:nvSpPr>
        <p:spPr>
          <a:xfrm>
            <a:off x="409903" y="198109"/>
            <a:ext cx="11372194" cy="5940088"/>
          </a:xfrm>
          <a:prstGeom prst="rect">
            <a:avLst/>
          </a:prstGeom>
          <a:noFill/>
        </p:spPr>
        <p:txBody>
          <a:bodyPr wrap="square">
            <a:spAutoFit/>
          </a:bodyPr>
          <a:lstStyle/>
          <a:p>
            <a:pPr marL="285750" indent="-285750">
              <a:buFont typeface="Arial" panose="020B0604020202020204" pitchFamily="34" charset="0"/>
              <a:buChar char="•"/>
            </a:pPr>
            <a:r>
              <a:rPr lang="en-US" sz="2000" b="1" dirty="0">
                <a:solidFill>
                  <a:srgbClr val="FFC000"/>
                </a:solidFill>
              </a:rPr>
              <a:t>Google Cloud (with Google </a:t>
            </a:r>
            <a:r>
              <a:rPr lang="el-GR" sz="2000" b="1" dirty="0">
                <a:solidFill>
                  <a:srgbClr val="FFC000"/>
                </a:solidFill>
              </a:rPr>
              <a:t>ΤΝ</a:t>
            </a:r>
            <a:r>
              <a:rPr lang="en-US" sz="2000" b="1" dirty="0">
                <a:solidFill>
                  <a:srgbClr val="FFC000"/>
                </a:solidFill>
              </a:rPr>
              <a:t>): </a:t>
            </a:r>
            <a:r>
              <a:rPr lang="el-GR" sz="2000" dirty="0"/>
              <a:t>Προσφέρει λύσεις ΤΝ και ΜΜ που βασίζονται σε σύννεφο που μπορούν να εφαρμοστούν για ανάλυση δεδομένων, βελτιστοποίηση και προγνωστική μοντελοποίηση στον τομέα του πετρελαίου και του φυσικού αερίου</a:t>
            </a:r>
            <a:r>
              <a:rPr lang="en-US" sz="2000" dirty="0"/>
              <a:t>.</a:t>
            </a:r>
            <a:br>
              <a:rPr lang="en-US" sz="2000" dirty="0"/>
            </a:br>
            <a:endParaRPr lang="en-US" sz="2000" dirty="0"/>
          </a:p>
          <a:p>
            <a:pPr marL="285750" indent="-285750">
              <a:buFont typeface="Arial" panose="020B0604020202020204" pitchFamily="34" charset="0"/>
              <a:buChar char="•"/>
            </a:pPr>
            <a:r>
              <a:rPr lang="en-US" sz="2000" b="1" dirty="0">
                <a:solidFill>
                  <a:srgbClr val="FFC000"/>
                </a:solidFill>
              </a:rPr>
              <a:t>Microsoft Azure</a:t>
            </a:r>
            <a:r>
              <a:rPr lang="en-US" sz="2000" dirty="0"/>
              <a:t>: </a:t>
            </a:r>
            <a:r>
              <a:rPr lang="el-GR" sz="2000" dirty="0"/>
              <a:t>Η πλατφόρμα </a:t>
            </a:r>
            <a:r>
              <a:rPr lang="el-GR" sz="2000" dirty="0" err="1"/>
              <a:t>cloud</a:t>
            </a:r>
            <a:r>
              <a:rPr lang="el-GR" sz="2000" dirty="0"/>
              <a:t> παρέχει υπηρεσίες ΤΝ και μηχανικής μάθησης που μπορούν να αξιοποιηθούν για διάφορες εφαρμογές στη βιομηχανία πετρελαίου και φυσικού αερίου</a:t>
            </a:r>
            <a:r>
              <a:rPr lang="en-US" sz="2000" dirty="0"/>
              <a:t>.</a:t>
            </a:r>
            <a:br>
              <a:rPr lang="en-US" sz="2000" dirty="0"/>
            </a:br>
            <a:endParaRPr lang="en-US" sz="2000" dirty="0"/>
          </a:p>
          <a:p>
            <a:pPr marL="285750" indent="-285750">
              <a:buFont typeface="Arial" panose="020B0604020202020204" pitchFamily="34" charset="0"/>
              <a:buChar char="•"/>
            </a:pPr>
            <a:r>
              <a:rPr lang="en-US" sz="2000" b="1" dirty="0" err="1">
                <a:solidFill>
                  <a:srgbClr val="FFC000"/>
                </a:solidFill>
              </a:rPr>
              <a:t>DataRobot</a:t>
            </a:r>
            <a:r>
              <a:rPr lang="en-US" sz="2000" dirty="0"/>
              <a:t>: </a:t>
            </a:r>
            <a:r>
              <a:rPr lang="el-GR" sz="2000" dirty="0"/>
              <a:t>Προσφέρει μια πλατφόρμα ΤΝ που μπορεί να χρησιμοποιηθεί για προγνωστική ανάλυση σε δραστηριότητες πετρελαίου και φυσικού αερίου, συμπεριλαμβανομένης της πρόβλεψης ζήτησης και συντήρησης</a:t>
            </a:r>
            <a:r>
              <a:rPr lang="en-US" sz="2000" dirty="0"/>
              <a:t>.</a:t>
            </a:r>
            <a:br>
              <a:rPr lang="en-US" sz="2000" dirty="0"/>
            </a:br>
            <a:endParaRPr lang="en-US" sz="2000" dirty="0"/>
          </a:p>
          <a:p>
            <a:pPr marL="285750" indent="-285750">
              <a:buFont typeface="Arial" panose="020B0604020202020204" pitchFamily="34" charset="0"/>
              <a:buChar char="•"/>
            </a:pPr>
            <a:r>
              <a:rPr lang="en-US" sz="2000" b="1" dirty="0" err="1">
                <a:solidFill>
                  <a:srgbClr val="FFC000"/>
                </a:solidFill>
              </a:rPr>
              <a:t>Tachyus</a:t>
            </a:r>
            <a:r>
              <a:rPr lang="en-US" sz="2000" dirty="0"/>
              <a:t>: </a:t>
            </a:r>
            <a:r>
              <a:rPr lang="el-GR" sz="2000" dirty="0"/>
              <a:t>Μια </a:t>
            </a:r>
            <a:r>
              <a:rPr lang="el-GR" sz="2000" dirty="0" err="1"/>
              <a:t>startup</a:t>
            </a:r>
            <a:r>
              <a:rPr lang="el-GR" sz="2000" dirty="0"/>
              <a:t> που παρέχει λύσεις βασισμένες σε ΜΜ για βελτιστοποίηση παραγωγής, διαχείριση ταμιευτήρων και χρήση και αποθήκευση δέσμευσης άνθρακα (CCUS).</a:t>
            </a:r>
            <a:br>
              <a:rPr lang="en-US" sz="2000" dirty="0"/>
            </a:br>
            <a:endParaRPr lang="en-US" sz="2000" dirty="0"/>
          </a:p>
          <a:p>
            <a:pPr marL="285750" indent="-285750">
              <a:buFont typeface="Arial" panose="020B0604020202020204" pitchFamily="34" charset="0"/>
              <a:buChar char="•"/>
            </a:pPr>
            <a:r>
              <a:rPr lang="en-US" sz="2000" b="1" dirty="0" err="1">
                <a:solidFill>
                  <a:srgbClr val="FFC000"/>
                </a:solidFill>
              </a:rPr>
              <a:t>SparkCognition</a:t>
            </a:r>
            <a:r>
              <a:rPr lang="en-US" sz="2000" dirty="0"/>
              <a:t>: </a:t>
            </a:r>
            <a:r>
              <a:rPr lang="el-GR" sz="2000" dirty="0"/>
              <a:t>Παρέχει λύσεις ΤΝ για προγνωστική ανάλυση και ασφάλεια στον κυβερνοχώρο στη βιομηχανία πετρελαίου και φυσικού αερίου</a:t>
            </a:r>
            <a:r>
              <a:rPr lang="en-US" sz="2000" dirty="0"/>
              <a:t>.</a:t>
            </a:r>
            <a:br>
              <a:rPr lang="en-US" sz="2000" dirty="0"/>
            </a:br>
            <a:endParaRPr lang="en-US" sz="2000" dirty="0"/>
          </a:p>
          <a:p>
            <a:pPr marL="285750" indent="-285750">
              <a:buFont typeface="Arial" panose="020B0604020202020204" pitchFamily="34" charset="0"/>
              <a:buChar char="•"/>
            </a:pPr>
            <a:r>
              <a:rPr lang="en-US" sz="2000" b="1" dirty="0">
                <a:solidFill>
                  <a:srgbClr val="FFC000"/>
                </a:solidFill>
              </a:rPr>
              <a:t>Petro.</a:t>
            </a:r>
            <a:r>
              <a:rPr lang="el-GR" sz="2000" b="1" dirty="0">
                <a:solidFill>
                  <a:srgbClr val="FFC000"/>
                </a:solidFill>
              </a:rPr>
              <a:t>ΤΝ</a:t>
            </a:r>
            <a:r>
              <a:rPr lang="en-US" sz="2000" dirty="0"/>
              <a:t>: </a:t>
            </a:r>
            <a:r>
              <a:rPr lang="el-GR" sz="2000" dirty="0"/>
              <a:t>Ειδικεύεται στην ΜΜ και την ανάλυση για την ενεργειακή βιομηχανία, εστιάζοντας σε τομείς όπως η βελτιστοποίηση γεώτρησης και η πρόβλεψη παραγωγής</a:t>
            </a:r>
            <a:r>
              <a:rPr lang="en-US" sz="2000" dirty="0"/>
              <a:t>.</a:t>
            </a:r>
            <a:endParaRPr lang="el-GR" sz="2000" dirty="0"/>
          </a:p>
        </p:txBody>
      </p:sp>
    </p:spTree>
    <p:extLst>
      <p:ext uri="{BB962C8B-B14F-4D97-AF65-F5344CB8AC3E}">
        <p14:creationId xmlns:p14="http://schemas.microsoft.com/office/powerpoint/2010/main" val="178425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7C87E2-BA54-3040-E18F-0777C9211ED0}"/>
              </a:ext>
            </a:extLst>
          </p:cNvPr>
          <p:cNvSpPr>
            <a:spLocks noGrp="1"/>
          </p:cNvSpPr>
          <p:nvPr>
            <p:ph type="title"/>
          </p:nvPr>
        </p:nvSpPr>
        <p:spPr>
          <a:xfrm>
            <a:off x="838199" y="365125"/>
            <a:ext cx="10649607" cy="917137"/>
          </a:xfrm>
        </p:spPr>
        <p:txBody>
          <a:bodyPr>
            <a:noAutofit/>
          </a:bodyPr>
          <a:lstStyle/>
          <a:p>
            <a:r>
              <a:rPr lang="el-GR" sz="3600" dirty="0"/>
              <a:t>Εφαρμογές ΜΜ στη Βιομηχανία Υδρογονανθράκων (1)</a:t>
            </a:r>
          </a:p>
        </p:txBody>
      </p:sp>
      <p:sp>
        <p:nvSpPr>
          <p:cNvPr id="3" name="Θέση περιεχομένου 2">
            <a:extLst>
              <a:ext uri="{FF2B5EF4-FFF2-40B4-BE49-F238E27FC236}">
                <a16:creationId xmlns:a16="http://schemas.microsoft.com/office/drawing/2014/main" id="{FEF37D0E-0589-81F3-40B2-83E64C1D5F59}"/>
              </a:ext>
            </a:extLst>
          </p:cNvPr>
          <p:cNvSpPr>
            <a:spLocks noGrp="1"/>
          </p:cNvSpPr>
          <p:nvPr>
            <p:ph idx="1"/>
          </p:nvPr>
        </p:nvSpPr>
        <p:spPr>
          <a:xfrm>
            <a:off x="924910" y="1282262"/>
            <a:ext cx="10428890" cy="4894701"/>
          </a:xfrm>
        </p:spPr>
        <p:txBody>
          <a:bodyPr>
            <a:normAutofit fontScale="92500"/>
          </a:bodyPr>
          <a:lstStyle/>
          <a:p>
            <a:pPr marL="273050" indent="-273050">
              <a:buFont typeface="+mj-lt"/>
              <a:buAutoNum type="arabicPeriod"/>
            </a:pPr>
            <a:r>
              <a:rPr lang="el-GR" sz="2400" b="1" dirty="0">
                <a:solidFill>
                  <a:schemeClr val="accent6">
                    <a:lumMod val="40000"/>
                    <a:lumOff val="60000"/>
                  </a:schemeClr>
                </a:solidFill>
              </a:rPr>
              <a:t>Εξερεύνηση και χαρακτηρισμός ταμιευτήρων</a:t>
            </a:r>
            <a:r>
              <a:rPr lang="en-US" sz="2400" b="0" i="0" dirty="0">
                <a:solidFill>
                  <a:srgbClr val="D1D5DB"/>
                </a:solidFill>
                <a:effectLst/>
              </a:rPr>
              <a:t>: </a:t>
            </a:r>
            <a:r>
              <a:rPr lang="el-GR" sz="2400" dirty="0">
                <a:solidFill>
                  <a:srgbClr val="D1D5DB"/>
                </a:solidFill>
              </a:rPr>
              <a:t>Οι αλγόριθμοι ΜΜ μπορούν να αναλύσουν σεισμικά δεδομένα για να εντοπίσουν πιθανούς ταμιευτήρες υδρογονανθράκων. Μπορούν επίσης να βοηθήσουν στην ερμηνεία των γεωλογικών χαρακτηριστικών και στην πρόβλεψη της συμπεριφοράς των ταμιευτήρων, η οποία είναι ζωτικής σημασίας για την αποτελεσματική εξόρυξη</a:t>
            </a:r>
            <a:r>
              <a:rPr lang="en-US" sz="2400" b="0" i="0" dirty="0">
                <a:solidFill>
                  <a:srgbClr val="D1D5DB"/>
                </a:solidFill>
                <a:effectLst/>
              </a:rPr>
              <a:t>.</a:t>
            </a:r>
          </a:p>
          <a:p>
            <a:pPr marL="273050" indent="-273050">
              <a:buFont typeface="+mj-lt"/>
              <a:buAutoNum type="arabicPeriod"/>
            </a:pPr>
            <a:r>
              <a:rPr lang="el-GR" sz="2400" b="1" dirty="0">
                <a:solidFill>
                  <a:schemeClr val="accent6">
                    <a:lumMod val="40000"/>
                    <a:lumOff val="60000"/>
                  </a:schemeClr>
                </a:solidFill>
              </a:rPr>
              <a:t>Προληπτική συντήρηση</a:t>
            </a:r>
            <a:r>
              <a:rPr lang="en-US" sz="2400" b="0" i="0" dirty="0">
                <a:solidFill>
                  <a:srgbClr val="D1D5DB"/>
                </a:solidFill>
                <a:effectLst/>
              </a:rPr>
              <a:t>: </a:t>
            </a:r>
            <a:r>
              <a:rPr lang="el-GR" sz="2400" dirty="0">
                <a:solidFill>
                  <a:srgbClr val="D1D5DB"/>
                </a:solidFill>
              </a:rPr>
              <a:t>Χρησιμοποιώντας τη ΜΜ, οι εταιρείες μπορούν να προβλέψουν τις βλάβες του εξοπλισμού πριν συμβούν. Αυτό επιτυγχάνεται με την ανάλυση ιστορικών δεδομένων και εισροών σε πραγματικό χρόνο από αισθητήρες, μειώνοντας το χρόνο διακοπής λειτουργίας και το κόστος συντήρησης</a:t>
            </a:r>
            <a:r>
              <a:rPr lang="en-US" sz="2400" b="0" i="0" dirty="0">
                <a:solidFill>
                  <a:srgbClr val="D1D5DB"/>
                </a:solidFill>
                <a:effectLst/>
              </a:rPr>
              <a:t>.</a:t>
            </a:r>
          </a:p>
          <a:p>
            <a:pPr marL="273050" indent="-273050">
              <a:buFont typeface="+mj-lt"/>
              <a:buAutoNum type="arabicPeriod"/>
            </a:pPr>
            <a:r>
              <a:rPr lang="el-GR" sz="2400" b="1" dirty="0">
                <a:solidFill>
                  <a:schemeClr val="accent6">
                    <a:lumMod val="40000"/>
                    <a:lumOff val="60000"/>
                  </a:schemeClr>
                </a:solidFill>
              </a:rPr>
              <a:t>Βελτιστοποίηση γεώτρησης</a:t>
            </a:r>
            <a:r>
              <a:rPr lang="en-US" sz="2400" b="0" i="0" dirty="0">
                <a:solidFill>
                  <a:srgbClr val="D1D5DB"/>
                </a:solidFill>
                <a:effectLst/>
              </a:rPr>
              <a:t>: </a:t>
            </a:r>
            <a:r>
              <a:rPr lang="el-GR" sz="2400" dirty="0">
                <a:solidFill>
                  <a:srgbClr val="D1D5DB"/>
                </a:solidFill>
              </a:rPr>
              <a:t>Η ΜΜ μπορεί να βελτιστοποιήσει τις εργασίες γεώτρησης αναλύοντας δεδομένα από προηγούμενες εργασίες γεώτρησης και ανατροφοδότηση σε πραγματικό χρόνο από τον εξοπλισμό. Αυτό οδηγεί σε πιο αποτελεσματική γεώτρηση, με λιγότερους κινδύνους και χαμηλότερο κόστος</a:t>
            </a:r>
            <a:r>
              <a:rPr lang="en-US" sz="2400" b="0" i="0" dirty="0">
                <a:solidFill>
                  <a:srgbClr val="D1D5DB"/>
                </a:solidFill>
                <a:effectLst/>
              </a:rPr>
              <a:t>.</a:t>
            </a:r>
          </a:p>
        </p:txBody>
      </p:sp>
    </p:spTree>
    <p:extLst>
      <p:ext uri="{BB962C8B-B14F-4D97-AF65-F5344CB8AC3E}">
        <p14:creationId xmlns:p14="http://schemas.microsoft.com/office/powerpoint/2010/main" val="378466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C5E814D-462E-B964-0BDB-669813AB3788}"/>
              </a:ext>
            </a:extLst>
          </p:cNvPr>
          <p:cNvSpPr>
            <a:spLocks noGrp="1"/>
          </p:cNvSpPr>
          <p:nvPr>
            <p:ph type="title"/>
          </p:nvPr>
        </p:nvSpPr>
        <p:spPr>
          <a:xfrm>
            <a:off x="651641" y="365125"/>
            <a:ext cx="10888718" cy="801523"/>
          </a:xfrm>
        </p:spPr>
        <p:txBody>
          <a:bodyPr>
            <a:noAutofit/>
          </a:bodyPr>
          <a:lstStyle/>
          <a:p>
            <a:r>
              <a:rPr lang="el-GR" sz="3600" dirty="0"/>
              <a:t>Εφαρμογές ΜΜ στη Βιομηχανία Υδρογονανθράκων (2)</a:t>
            </a:r>
          </a:p>
        </p:txBody>
      </p:sp>
      <p:sp>
        <p:nvSpPr>
          <p:cNvPr id="3" name="Θέση περιεχομένου 2">
            <a:extLst>
              <a:ext uri="{FF2B5EF4-FFF2-40B4-BE49-F238E27FC236}">
                <a16:creationId xmlns:a16="http://schemas.microsoft.com/office/drawing/2014/main" id="{78E4928F-4447-E9C8-3FAA-BCD86DB29A4D}"/>
              </a:ext>
            </a:extLst>
          </p:cNvPr>
          <p:cNvSpPr>
            <a:spLocks noGrp="1"/>
          </p:cNvSpPr>
          <p:nvPr>
            <p:ph idx="1"/>
          </p:nvPr>
        </p:nvSpPr>
        <p:spPr>
          <a:xfrm>
            <a:off x="777766" y="1240221"/>
            <a:ext cx="10576034" cy="4936742"/>
          </a:xfrm>
        </p:spPr>
        <p:txBody>
          <a:bodyPr>
            <a:normAutofit fontScale="85000" lnSpcReduction="20000"/>
          </a:bodyPr>
          <a:lstStyle/>
          <a:p>
            <a:pPr marL="273050" indent="-273050">
              <a:buFont typeface="+mj-lt"/>
              <a:buAutoNum type="arabicPeriod" startAt="4"/>
            </a:pPr>
            <a:r>
              <a:rPr lang="el-GR" b="1" dirty="0">
                <a:solidFill>
                  <a:schemeClr val="accent6">
                    <a:lumMod val="40000"/>
                    <a:lumOff val="60000"/>
                  </a:schemeClr>
                </a:solidFill>
              </a:rPr>
              <a:t>Βελτιστοποίηση παραγωγής</a:t>
            </a:r>
            <a:r>
              <a:rPr lang="en-US" b="0" i="0" dirty="0">
                <a:solidFill>
                  <a:srgbClr val="D1D5DB"/>
                </a:solidFill>
                <a:effectLst/>
              </a:rPr>
              <a:t>: </a:t>
            </a:r>
            <a:r>
              <a:rPr lang="el-GR" dirty="0">
                <a:solidFill>
                  <a:srgbClr val="D1D5DB"/>
                </a:solidFill>
              </a:rPr>
              <a:t>Τα μοντέλα ΜΜ μπορούν να βελτιστοποιήσουν τους ρυθμούς παραγωγής αναλύοντας διάφορες παραμέτρους όπως η πίεση, η θερμοκρασία και οι ρυθμοί ροής. Αυτό βοηθά στη μεγιστοποίηση της παραγωγής, εξασφαλίζοντας παράλληλα τη μακροζωία των φρεατίων</a:t>
            </a:r>
            <a:r>
              <a:rPr lang="en-US" b="0" i="0" dirty="0">
                <a:solidFill>
                  <a:srgbClr val="D1D5DB"/>
                </a:solidFill>
                <a:effectLst/>
              </a:rPr>
              <a:t>.</a:t>
            </a:r>
          </a:p>
          <a:p>
            <a:pPr marL="273050" indent="-273050">
              <a:buFont typeface="+mj-lt"/>
              <a:buAutoNum type="arabicPeriod" startAt="4"/>
            </a:pPr>
            <a:r>
              <a:rPr lang="el-GR" b="1" dirty="0">
                <a:solidFill>
                  <a:schemeClr val="accent6">
                    <a:lumMod val="40000"/>
                    <a:lumOff val="60000"/>
                  </a:schemeClr>
                </a:solidFill>
              </a:rPr>
              <a:t>Υγεία, ασφάλεια και περιβαλλοντική συμμόρφωση</a:t>
            </a:r>
            <a:r>
              <a:rPr lang="en-US" b="0" i="0" dirty="0">
                <a:solidFill>
                  <a:srgbClr val="D1D5DB"/>
                </a:solidFill>
                <a:effectLst/>
              </a:rPr>
              <a:t>: </a:t>
            </a:r>
            <a:r>
              <a:rPr lang="el-GR" dirty="0">
                <a:solidFill>
                  <a:srgbClr val="D1D5DB"/>
                </a:solidFill>
              </a:rPr>
              <a:t>Η μηχανική μάθηση μπορεί να βελτιώσει την ασφάλεια προβλέποντας επικίνδυνες καταστάσεις ή βλάβες εξοπλισμού. Βοηθά επίσης στην παρακολούθηση της περιβαλλοντικής συμμόρφωσης αναλύοντας δεδομένα εκπομπών και άλλους περιβαλλοντικούς δείκτες</a:t>
            </a:r>
            <a:r>
              <a:rPr lang="en-US" b="0" i="0" dirty="0">
                <a:solidFill>
                  <a:srgbClr val="D1D5DB"/>
                </a:solidFill>
                <a:effectLst/>
              </a:rPr>
              <a:t>.</a:t>
            </a:r>
          </a:p>
          <a:p>
            <a:pPr marL="273050" indent="-273050">
              <a:buFont typeface="+mj-lt"/>
              <a:buAutoNum type="arabicPeriod" startAt="4"/>
            </a:pPr>
            <a:r>
              <a:rPr lang="el-GR" b="1" dirty="0">
                <a:solidFill>
                  <a:schemeClr val="accent6">
                    <a:lumMod val="40000"/>
                    <a:lumOff val="60000"/>
                  </a:schemeClr>
                </a:solidFill>
              </a:rPr>
              <a:t>Βελτιστοποίηση Εφοδιαστικής Αλυσίδας και </a:t>
            </a:r>
            <a:r>
              <a:rPr lang="el-GR" b="1" dirty="0" err="1">
                <a:solidFill>
                  <a:schemeClr val="accent6">
                    <a:lumMod val="40000"/>
                    <a:lumOff val="60000"/>
                  </a:schemeClr>
                </a:solidFill>
              </a:rPr>
              <a:t>Logistics</a:t>
            </a:r>
            <a:r>
              <a:rPr lang="en-US" b="0" i="0" dirty="0">
                <a:solidFill>
                  <a:srgbClr val="D1D5DB"/>
                </a:solidFill>
                <a:effectLst/>
              </a:rPr>
              <a:t>: </a:t>
            </a:r>
            <a:r>
              <a:rPr lang="el-GR" dirty="0">
                <a:solidFill>
                  <a:srgbClr val="D1D5DB"/>
                </a:solidFill>
              </a:rPr>
              <a:t>Η ΜΜ μπορεί να βελτιστοποιήσει την αλυσίδα εφοδιασμού προβλέποντας τη ζήτηση, τη διαχείριση αποθεμάτων και τον προγραμματισμό της εφοδιαστικής. Αυτό εξασφαλίζει την έγκαιρη διαθεσιμότητα υλικών και εξοπλισμού μειώνοντας παράλληλα το κόστος</a:t>
            </a:r>
            <a:r>
              <a:rPr lang="en-US" b="0" i="0" dirty="0">
                <a:solidFill>
                  <a:srgbClr val="D1D5DB"/>
                </a:solidFill>
                <a:effectLst/>
              </a:rPr>
              <a:t>.</a:t>
            </a:r>
          </a:p>
          <a:p>
            <a:endParaRPr lang="el-GR" dirty="0"/>
          </a:p>
        </p:txBody>
      </p:sp>
    </p:spTree>
    <p:extLst>
      <p:ext uri="{BB962C8B-B14F-4D97-AF65-F5344CB8AC3E}">
        <p14:creationId xmlns:p14="http://schemas.microsoft.com/office/powerpoint/2010/main" val="3592528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A865C5B-CD8F-F66A-C1CF-4BE279B416D9}"/>
              </a:ext>
            </a:extLst>
          </p:cNvPr>
          <p:cNvSpPr>
            <a:spLocks noGrp="1"/>
          </p:cNvSpPr>
          <p:nvPr>
            <p:ph type="title"/>
          </p:nvPr>
        </p:nvSpPr>
        <p:spPr>
          <a:xfrm>
            <a:off x="620110" y="365126"/>
            <a:ext cx="10951780" cy="822544"/>
          </a:xfrm>
        </p:spPr>
        <p:txBody>
          <a:bodyPr>
            <a:noAutofit/>
          </a:bodyPr>
          <a:lstStyle/>
          <a:p>
            <a:r>
              <a:rPr lang="el-GR" sz="3600" dirty="0"/>
              <a:t>Εφαρμογές ΜΜ στη Βιομηχανία Υδρογονανθράκων (3)</a:t>
            </a:r>
          </a:p>
        </p:txBody>
      </p:sp>
      <p:sp>
        <p:nvSpPr>
          <p:cNvPr id="3" name="Θέση περιεχομένου 2">
            <a:extLst>
              <a:ext uri="{FF2B5EF4-FFF2-40B4-BE49-F238E27FC236}">
                <a16:creationId xmlns:a16="http://schemas.microsoft.com/office/drawing/2014/main" id="{02FE6CDF-8E67-0A01-EE4E-FA9B9E8AECD3}"/>
              </a:ext>
            </a:extLst>
          </p:cNvPr>
          <p:cNvSpPr>
            <a:spLocks noGrp="1"/>
          </p:cNvSpPr>
          <p:nvPr>
            <p:ph idx="1"/>
          </p:nvPr>
        </p:nvSpPr>
        <p:spPr>
          <a:xfrm>
            <a:off x="798786" y="1187670"/>
            <a:ext cx="10555014" cy="4989293"/>
          </a:xfrm>
        </p:spPr>
        <p:txBody>
          <a:bodyPr>
            <a:normAutofit fontScale="85000" lnSpcReduction="20000"/>
          </a:bodyPr>
          <a:lstStyle/>
          <a:p>
            <a:pPr marL="273050" indent="-273050">
              <a:buFont typeface="+mj-lt"/>
              <a:buAutoNum type="arabicPeriod" startAt="7"/>
            </a:pPr>
            <a:r>
              <a:rPr lang="el-GR" b="1" dirty="0">
                <a:solidFill>
                  <a:schemeClr val="accent6">
                    <a:lumMod val="40000"/>
                    <a:lumOff val="60000"/>
                  </a:schemeClr>
                </a:solidFill>
              </a:rPr>
              <a:t>Διαχείριση και Ανάλυση Δεδομένων</a:t>
            </a:r>
            <a:r>
              <a:rPr lang="en-US" b="0" i="0" dirty="0">
                <a:solidFill>
                  <a:srgbClr val="D1D5DB"/>
                </a:solidFill>
                <a:effectLst/>
              </a:rPr>
              <a:t>: </a:t>
            </a:r>
            <a:r>
              <a:rPr lang="el-GR" dirty="0">
                <a:solidFill>
                  <a:srgbClr val="D1D5DB"/>
                </a:solidFill>
              </a:rPr>
              <a:t>Η βιομηχανία πετρελαίου και φυσικού αερίου παράγει τεράστιες ποσότητες δεδομένων. Η ΜΜ βοηθά στην αποτελεσματικότερη διαχείριση αυτών των δεδομένων, παρέχοντας πληροφορίες που μπορούν να οδηγήσουν σε καλύτερη λήψη αποφάσεων</a:t>
            </a:r>
            <a:r>
              <a:rPr lang="en-US" b="0" i="0" dirty="0">
                <a:solidFill>
                  <a:srgbClr val="D1D5DB"/>
                </a:solidFill>
                <a:effectLst/>
              </a:rPr>
              <a:t>.</a:t>
            </a:r>
          </a:p>
          <a:p>
            <a:pPr marL="273050" indent="-273050">
              <a:buFont typeface="+mj-lt"/>
              <a:buAutoNum type="arabicPeriod" startAt="7"/>
            </a:pPr>
            <a:r>
              <a:rPr lang="el-GR" b="1" dirty="0">
                <a:solidFill>
                  <a:schemeClr val="accent6">
                    <a:lumMod val="40000"/>
                    <a:lumOff val="60000"/>
                  </a:schemeClr>
                </a:solidFill>
              </a:rPr>
              <a:t>Αυτοματοποίηση επαναλαμβανόμενων εργασιών</a:t>
            </a:r>
            <a:r>
              <a:rPr lang="en-US" b="0" i="0" dirty="0">
                <a:solidFill>
                  <a:srgbClr val="D1D5DB"/>
                </a:solidFill>
                <a:effectLst/>
              </a:rPr>
              <a:t>: </a:t>
            </a:r>
            <a:r>
              <a:rPr lang="el-GR" b="0" i="0" dirty="0">
                <a:solidFill>
                  <a:srgbClr val="D1D5DB"/>
                </a:solidFill>
                <a:effectLst/>
              </a:rPr>
              <a:t>η</a:t>
            </a:r>
            <a:r>
              <a:rPr lang="el-GR" dirty="0">
                <a:solidFill>
                  <a:srgbClr val="D1D5DB"/>
                </a:solidFill>
              </a:rPr>
              <a:t> ΜΜ μπορεί να αυτοματοποιήσει επαναλαμβανόμενες εργασίες, όπως εισαγωγή και ανάλυση δεδομένων, απελευθερώνοντας ανθρώπινους πόρους για πιο σύνθετες εργασίες</a:t>
            </a:r>
            <a:r>
              <a:rPr lang="en-US" b="0" i="0" dirty="0">
                <a:solidFill>
                  <a:srgbClr val="D1D5DB"/>
                </a:solidFill>
                <a:effectLst/>
              </a:rPr>
              <a:t>.</a:t>
            </a:r>
          </a:p>
          <a:p>
            <a:pPr marL="273050" indent="-273050">
              <a:buFont typeface="+mj-lt"/>
              <a:buAutoNum type="arabicPeriod" startAt="7"/>
            </a:pPr>
            <a:r>
              <a:rPr lang="el-GR" b="1" dirty="0">
                <a:solidFill>
                  <a:schemeClr val="accent6">
                    <a:lumMod val="40000"/>
                    <a:lumOff val="60000"/>
                  </a:schemeClr>
                </a:solidFill>
              </a:rPr>
              <a:t>Ενεργειακή απόδοση</a:t>
            </a:r>
            <a:r>
              <a:rPr lang="en-US" b="0" i="0" dirty="0">
                <a:solidFill>
                  <a:srgbClr val="D1D5DB"/>
                </a:solidFill>
                <a:effectLst/>
              </a:rPr>
              <a:t>: </a:t>
            </a:r>
            <a:r>
              <a:rPr lang="el-GR" dirty="0">
                <a:solidFill>
                  <a:srgbClr val="D1D5DB"/>
                </a:solidFill>
              </a:rPr>
              <a:t>Αναλύοντας τα επιχειρησιακά δεδομένα, η ΜΜ μπορεί να εντοπίσει τομείς για τη βελτίωση της ενεργειακής απόδοσης, τη μείωση του κόστους και των περιβαλλοντικών επιπτώσεων</a:t>
            </a:r>
            <a:r>
              <a:rPr lang="en-US" b="0" i="0" dirty="0">
                <a:solidFill>
                  <a:srgbClr val="D1D5DB"/>
                </a:solidFill>
                <a:effectLst/>
              </a:rPr>
              <a:t>.</a:t>
            </a:r>
          </a:p>
          <a:p>
            <a:pPr marL="273050" indent="-273050">
              <a:buFont typeface="+mj-lt"/>
              <a:buAutoNum type="arabicPeriod" startAt="7"/>
            </a:pPr>
            <a:r>
              <a:rPr lang="el-GR" b="1" dirty="0">
                <a:solidFill>
                  <a:schemeClr val="accent6">
                    <a:lumMod val="40000"/>
                    <a:lumOff val="60000"/>
                  </a:schemeClr>
                </a:solidFill>
              </a:rPr>
              <a:t>Ανάλυση και πρόβλεψη αγοράς</a:t>
            </a:r>
            <a:r>
              <a:rPr lang="en-US" b="0" i="0" dirty="0">
                <a:solidFill>
                  <a:srgbClr val="D1D5DB"/>
                </a:solidFill>
                <a:effectLst/>
              </a:rPr>
              <a:t>: </a:t>
            </a:r>
            <a:r>
              <a:rPr lang="el-GR" dirty="0">
                <a:solidFill>
                  <a:srgbClr val="D1D5DB"/>
                </a:solidFill>
              </a:rPr>
              <a:t>Οι αλγόριθμοι ΜΜ μπορούν να αναλύσουν τις τάσεις της αγοράς και να βοηθήσουν τις εταιρείες να λάβουν τεκμηριωμένες αποφάσεις σχετικά με τις επενδύσεις και τις λειτουργίες</a:t>
            </a:r>
            <a:r>
              <a:rPr lang="en-US" b="0" i="0" dirty="0">
                <a:solidFill>
                  <a:srgbClr val="D1D5DB"/>
                </a:solidFill>
                <a:effectLst/>
              </a:rPr>
              <a:t>.</a:t>
            </a:r>
          </a:p>
          <a:p>
            <a:endParaRPr lang="el-GR" dirty="0"/>
          </a:p>
        </p:txBody>
      </p:sp>
    </p:spTree>
    <p:extLst>
      <p:ext uri="{BB962C8B-B14F-4D97-AF65-F5344CB8AC3E}">
        <p14:creationId xmlns:p14="http://schemas.microsoft.com/office/powerpoint/2010/main" val="272831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ddressing Diverse Petroleum Industry Problems Using Machine Learning  Techniques: Literary Methodology─Spotlight on Predicting Well Integrity  Failures | ACS Omega">
            <a:extLst>
              <a:ext uri="{FF2B5EF4-FFF2-40B4-BE49-F238E27FC236}">
                <a16:creationId xmlns:a16="http://schemas.microsoft.com/office/drawing/2014/main" id="{27208463-85E6-5285-66E2-D6A3E9BC7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7563"/>
            <a:ext cx="12192000" cy="474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33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7C6999BD-D0E5-A6B7-547E-7001B793CDD3}"/>
              </a:ext>
            </a:extLst>
          </p:cNvPr>
          <p:cNvSpPr>
            <a:spLocks noGrp="1"/>
          </p:cNvSpPr>
          <p:nvPr>
            <p:ph type="title"/>
          </p:nvPr>
        </p:nvSpPr>
        <p:spPr>
          <a:xfrm>
            <a:off x="838199" y="4700819"/>
            <a:ext cx="10515600" cy="1325563"/>
          </a:xfrm>
        </p:spPr>
        <p:txBody>
          <a:bodyPr>
            <a:normAutofit fontScale="90000"/>
          </a:bodyPr>
          <a:lstStyle/>
          <a:p>
            <a:pPr algn="ctr"/>
            <a:r>
              <a:rPr lang="el-GR" dirty="0"/>
              <a:t>Έρευνα και χαρακτηρισμός ταμιευτήρων</a:t>
            </a:r>
          </a:p>
        </p:txBody>
      </p:sp>
      <p:pic>
        <p:nvPicPr>
          <p:cNvPr id="6" name="Εικόνα 5">
            <a:extLst>
              <a:ext uri="{FF2B5EF4-FFF2-40B4-BE49-F238E27FC236}">
                <a16:creationId xmlns:a16="http://schemas.microsoft.com/office/drawing/2014/main" id="{26FB819A-A71A-5C45-5876-126D7B4A8ABA}"/>
              </a:ext>
            </a:extLst>
          </p:cNvPr>
          <p:cNvPicPr>
            <a:picLocks noChangeAspect="1"/>
          </p:cNvPicPr>
          <p:nvPr/>
        </p:nvPicPr>
        <p:blipFill>
          <a:blip r:embed="rId2"/>
          <a:stretch>
            <a:fillRect/>
          </a:stretch>
        </p:blipFill>
        <p:spPr>
          <a:xfrm>
            <a:off x="3817705" y="0"/>
            <a:ext cx="4556589" cy="4556589"/>
          </a:xfrm>
          <a:prstGeom prst="rect">
            <a:avLst/>
          </a:prstGeom>
        </p:spPr>
      </p:pic>
    </p:spTree>
    <p:extLst>
      <p:ext uri="{BB962C8B-B14F-4D97-AF65-F5344CB8AC3E}">
        <p14:creationId xmlns:p14="http://schemas.microsoft.com/office/powerpoint/2010/main" val="201598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A9A1F50-564D-A5F3-9F68-C85101B40B6B}"/>
              </a:ext>
            </a:extLst>
          </p:cNvPr>
          <p:cNvSpPr>
            <a:spLocks noGrp="1"/>
          </p:cNvSpPr>
          <p:nvPr>
            <p:ph type="title"/>
          </p:nvPr>
        </p:nvSpPr>
        <p:spPr/>
        <p:txBody>
          <a:bodyPr/>
          <a:lstStyle/>
          <a:p>
            <a:r>
              <a:rPr lang="el-GR" dirty="0"/>
              <a:t>Ερμηνεία Σεισμικών Δεδομένων</a:t>
            </a:r>
          </a:p>
        </p:txBody>
      </p:sp>
      <p:sp>
        <p:nvSpPr>
          <p:cNvPr id="3" name="Θέση περιεχομένου 2">
            <a:extLst>
              <a:ext uri="{FF2B5EF4-FFF2-40B4-BE49-F238E27FC236}">
                <a16:creationId xmlns:a16="http://schemas.microsoft.com/office/drawing/2014/main" id="{AF361254-6425-AB0B-C6B4-82950B8BC33A}"/>
              </a:ext>
            </a:extLst>
          </p:cNvPr>
          <p:cNvSpPr>
            <a:spLocks noGrp="1"/>
          </p:cNvSpPr>
          <p:nvPr>
            <p:ph idx="1"/>
          </p:nvPr>
        </p:nvSpPr>
        <p:spPr>
          <a:xfrm>
            <a:off x="838200" y="1690688"/>
            <a:ext cx="10515600" cy="4351338"/>
          </a:xfrm>
        </p:spPr>
        <p:txBody>
          <a:bodyPr>
            <a:normAutofit fontScale="92500"/>
          </a:bodyPr>
          <a:lstStyle/>
          <a:p>
            <a:r>
              <a:rPr lang="el-GR" b="1" dirty="0">
                <a:solidFill>
                  <a:schemeClr val="tx2">
                    <a:lumMod val="75000"/>
                  </a:schemeClr>
                </a:solidFill>
              </a:rPr>
              <a:t>Βελτιωμένη απεικόνιση</a:t>
            </a:r>
            <a:r>
              <a:rPr lang="el-GR" b="1" dirty="0">
                <a:solidFill>
                  <a:srgbClr val="D1D5DB"/>
                </a:solidFill>
              </a:rPr>
              <a:t>: </a:t>
            </a:r>
            <a:r>
              <a:rPr lang="el-GR" dirty="0">
                <a:solidFill>
                  <a:srgbClr val="D1D5DB"/>
                </a:solidFill>
              </a:rPr>
              <a:t>Οι αλγόριθμοι ΜΜ αναλύουν σεισμικά δεδομένα για να παράγουν πιο ακριβείς εικόνες κάτω από την επιφάνεια. Αυτό βοηθά στον εντοπισμό πιθανών κοιτασμάτων υδρογονανθράκων με μεγαλύτερη ακρίβεια</a:t>
            </a:r>
            <a:r>
              <a:rPr lang="el-GR" b="1" dirty="0">
                <a:solidFill>
                  <a:srgbClr val="D1D5DB"/>
                </a:solidFill>
              </a:rPr>
              <a:t>.
</a:t>
            </a:r>
            <a:r>
              <a:rPr lang="el-GR" b="1" dirty="0">
                <a:solidFill>
                  <a:schemeClr val="tx2">
                    <a:lumMod val="75000"/>
                  </a:schemeClr>
                </a:solidFill>
              </a:rPr>
              <a:t>Αναγνώριση προτύπων</a:t>
            </a:r>
            <a:r>
              <a:rPr lang="el-GR" b="1" dirty="0">
                <a:solidFill>
                  <a:srgbClr val="D1D5DB"/>
                </a:solidFill>
              </a:rPr>
              <a:t>: </a:t>
            </a:r>
            <a:r>
              <a:rPr lang="el-GR" dirty="0">
                <a:solidFill>
                  <a:srgbClr val="D1D5DB"/>
                </a:solidFill>
              </a:rPr>
              <a:t>Τα μοντέλα ΜΜ εκπαιδεύονται να αναγνωρίζουν μοτίβα σε σεισμικά κύματα που μπορεί να υποδηλώνουν την παρουσία αποθεμάτων πετρελαίου ή φυσικού αερίου</a:t>
            </a:r>
            <a:r>
              <a:rPr lang="el-GR" b="1" dirty="0">
                <a:solidFill>
                  <a:srgbClr val="D1D5DB"/>
                </a:solidFill>
              </a:rPr>
              <a:t>.
</a:t>
            </a:r>
            <a:r>
              <a:rPr lang="el-GR" b="1" dirty="0">
                <a:solidFill>
                  <a:schemeClr val="tx2">
                    <a:lumMod val="75000"/>
                  </a:schemeClr>
                </a:solidFill>
              </a:rPr>
              <a:t>Μείωση θορύβου</a:t>
            </a:r>
            <a:r>
              <a:rPr lang="el-GR" b="1" dirty="0">
                <a:solidFill>
                  <a:srgbClr val="D1D5DB"/>
                </a:solidFill>
              </a:rPr>
              <a:t>: </a:t>
            </a:r>
            <a:r>
              <a:rPr lang="el-GR" dirty="0">
                <a:solidFill>
                  <a:srgbClr val="D1D5DB"/>
                </a:solidFill>
              </a:rPr>
              <a:t>Οι τεχνικές ΜΜ μπορούν να φιλτράρουν τον «θόρυβο» από τα σεισμικά δεδομένα, βελτιώνοντας την ποιότητα του σήματος και την </a:t>
            </a:r>
            <a:r>
              <a:rPr lang="el-GR" dirty="0" err="1">
                <a:solidFill>
                  <a:srgbClr val="D1D5DB"/>
                </a:solidFill>
              </a:rPr>
              <a:t>ερμηνευσιμότητα</a:t>
            </a:r>
            <a:r>
              <a:rPr lang="el-GR" dirty="0">
                <a:solidFill>
                  <a:srgbClr val="D1D5DB"/>
                </a:solidFill>
              </a:rPr>
              <a:t> των δεδομένων</a:t>
            </a:r>
            <a:r>
              <a:rPr lang="el-GR" b="1" dirty="0">
                <a:solidFill>
                  <a:srgbClr val="D1D5DB"/>
                </a:solidFill>
              </a:rPr>
              <a:t>.</a:t>
            </a:r>
            <a:endParaRPr lang="el-GR" dirty="0"/>
          </a:p>
        </p:txBody>
      </p:sp>
    </p:spTree>
    <p:extLst>
      <p:ext uri="{BB962C8B-B14F-4D97-AF65-F5344CB8AC3E}">
        <p14:creationId xmlns:p14="http://schemas.microsoft.com/office/powerpoint/2010/main" val="167164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C851B9-AE3E-F351-7738-4E41D75AFFD1}"/>
              </a:ext>
            </a:extLst>
          </p:cNvPr>
          <p:cNvSpPr>
            <a:spLocks noGrp="1"/>
          </p:cNvSpPr>
          <p:nvPr>
            <p:ph type="title"/>
          </p:nvPr>
        </p:nvSpPr>
        <p:spPr/>
        <p:txBody>
          <a:bodyPr/>
          <a:lstStyle/>
          <a:p>
            <a:r>
              <a:rPr lang="el-GR" dirty="0"/>
              <a:t>Χαρακτηρισμός Ταμιευτήρων</a:t>
            </a:r>
          </a:p>
        </p:txBody>
      </p:sp>
      <p:sp>
        <p:nvSpPr>
          <p:cNvPr id="3" name="Θέση περιεχομένου 2">
            <a:extLst>
              <a:ext uri="{FF2B5EF4-FFF2-40B4-BE49-F238E27FC236}">
                <a16:creationId xmlns:a16="http://schemas.microsoft.com/office/drawing/2014/main" id="{35D6F06C-218E-CE60-716D-FDC367EE34F3}"/>
              </a:ext>
            </a:extLst>
          </p:cNvPr>
          <p:cNvSpPr>
            <a:spLocks noGrp="1"/>
          </p:cNvSpPr>
          <p:nvPr>
            <p:ph idx="1"/>
          </p:nvPr>
        </p:nvSpPr>
        <p:spPr>
          <a:xfrm>
            <a:off x="935421" y="1587062"/>
            <a:ext cx="10515600" cy="4589901"/>
          </a:xfrm>
        </p:spPr>
        <p:txBody>
          <a:bodyPr>
            <a:normAutofit lnSpcReduction="10000"/>
          </a:bodyPr>
          <a:lstStyle/>
          <a:p>
            <a:r>
              <a:rPr lang="el-GR" b="1" dirty="0">
                <a:solidFill>
                  <a:schemeClr val="tx2">
                    <a:lumMod val="75000"/>
                  </a:schemeClr>
                </a:solidFill>
              </a:rPr>
              <a:t>Πρόβλεψη ιδιοτήτων ταμιευτήρα</a:t>
            </a:r>
            <a:r>
              <a:rPr lang="el-GR" b="1" dirty="0">
                <a:solidFill>
                  <a:srgbClr val="D1D5DB"/>
                </a:solidFill>
              </a:rPr>
              <a:t>: </a:t>
            </a:r>
            <a:r>
              <a:rPr lang="el-GR" dirty="0">
                <a:solidFill>
                  <a:srgbClr val="D1D5DB"/>
                </a:solidFill>
              </a:rPr>
              <a:t>Τα μοντέλα ΜΜ μπορούν να προβλέψουν βασικές ιδιότητες ταμιευτήρα όπως πορώδες, διαπερατότητα και κορεσμό ρευστού από καλά δεδομένα καταγραφής και σεισμικά δεδομένα</a:t>
            </a:r>
            <a:r>
              <a:rPr lang="el-GR" b="1" dirty="0">
                <a:solidFill>
                  <a:srgbClr val="D1D5DB"/>
                </a:solidFill>
              </a:rPr>
              <a:t>.
</a:t>
            </a:r>
            <a:r>
              <a:rPr lang="el-GR" b="1" dirty="0">
                <a:solidFill>
                  <a:schemeClr val="tx2">
                    <a:lumMod val="75000"/>
                  </a:schemeClr>
                </a:solidFill>
              </a:rPr>
              <a:t>Ενσωμάτωση δεδομένων</a:t>
            </a:r>
            <a:r>
              <a:rPr lang="el-GR" b="1" dirty="0">
                <a:solidFill>
                  <a:srgbClr val="D1D5DB"/>
                </a:solidFill>
              </a:rPr>
              <a:t>: </a:t>
            </a:r>
            <a:r>
              <a:rPr lang="el-GR" dirty="0">
                <a:solidFill>
                  <a:srgbClr val="D1D5DB"/>
                </a:solidFill>
              </a:rPr>
              <a:t>η ΜΜ ενσωματώνει δεδομένα από διάφορες πηγές (σεισμικές, γεωλογικές, </a:t>
            </a:r>
            <a:r>
              <a:rPr lang="el-GR" dirty="0" err="1">
                <a:solidFill>
                  <a:srgbClr val="D1D5DB"/>
                </a:solidFill>
              </a:rPr>
              <a:t>πετροφυσικές</a:t>
            </a:r>
            <a:r>
              <a:rPr lang="el-GR" dirty="0">
                <a:solidFill>
                  <a:srgbClr val="D1D5DB"/>
                </a:solidFill>
              </a:rPr>
              <a:t>) για να δημιουργήσει ένα ολοκληρωμένο μοντέλο του ταμιευτήρα</a:t>
            </a:r>
            <a:r>
              <a:rPr lang="el-GR" b="1" dirty="0">
                <a:solidFill>
                  <a:srgbClr val="D1D5DB"/>
                </a:solidFill>
              </a:rPr>
              <a:t>.
</a:t>
            </a:r>
            <a:r>
              <a:rPr lang="el-GR" b="1" dirty="0">
                <a:solidFill>
                  <a:schemeClr val="tx2">
                    <a:lumMod val="75000"/>
                  </a:schemeClr>
                </a:solidFill>
              </a:rPr>
              <a:t>Ανίχνευση σφαλμάτων</a:t>
            </a:r>
            <a:r>
              <a:rPr lang="el-GR" b="1" dirty="0">
                <a:solidFill>
                  <a:srgbClr val="D1D5DB"/>
                </a:solidFill>
              </a:rPr>
              <a:t>: </a:t>
            </a:r>
            <a:r>
              <a:rPr lang="el-GR" dirty="0">
                <a:solidFill>
                  <a:srgbClr val="D1D5DB"/>
                </a:solidFill>
              </a:rPr>
              <a:t>Οι αλγόριθμοι ΜΜ μπορούν να εντοπίσουν σφάλματα και ρωγμές στον ταμιευτήρα, τα οποία είναι κρίσιμα για την κατανόηση της ροής ρευστού και της συμπεριφοράς του ταμιευτήρα</a:t>
            </a:r>
            <a:r>
              <a:rPr lang="el-GR" b="1" dirty="0">
                <a:solidFill>
                  <a:srgbClr val="D1D5DB"/>
                </a:solidFill>
              </a:rPr>
              <a:t>.</a:t>
            </a:r>
            <a:endParaRPr lang="el-GR" dirty="0"/>
          </a:p>
        </p:txBody>
      </p:sp>
    </p:spTree>
    <p:extLst>
      <p:ext uri="{BB962C8B-B14F-4D97-AF65-F5344CB8AC3E}">
        <p14:creationId xmlns:p14="http://schemas.microsoft.com/office/powerpoint/2010/main" val="166638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llustration of integrated multidisciplinary reservoir characterization. |  Download Scientific Diagram">
            <a:extLst>
              <a:ext uri="{FF2B5EF4-FFF2-40B4-BE49-F238E27FC236}">
                <a16:creationId xmlns:a16="http://schemas.microsoft.com/office/drawing/2014/main" id="{645288DB-E420-100B-2F3C-E2B7814D98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375401"/>
            <a:ext cx="8096250" cy="534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70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F74CFD5-FDB8-2100-45C6-DFF07A36FFE6}"/>
              </a:ext>
            </a:extLst>
          </p:cNvPr>
          <p:cNvSpPr>
            <a:spLocks noGrp="1"/>
          </p:cNvSpPr>
          <p:nvPr>
            <p:ph type="title"/>
          </p:nvPr>
        </p:nvSpPr>
        <p:spPr/>
        <p:txBody>
          <a:bodyPr>
            <a:normAutofit/>
          </a:bodyPr>
          <a:lstStyle/>
          <a:p>
            <a:r>
              <a:rPr lang="el-GR" dirty="0"/>
              <a:t>Αναγνώριση Γεωλογικών Στοιχείων</a:t>
            </a:r>
          </a:p>
        </p:txBody>
      </p:sp>
      <p:sp>
        <p:nvSpPr>
          <p:cNvPr id="3" name="Θέση περιεχομένου 2">
            <a:extLst>
              <a:ext uri="{FF2B5EF4-FFF2-40B4-BE49-F238E27FC236}">
                <a16:creationId xmlns:a16="http://schemas.microsoft.com/office/drawing/2014/main" id="{A823A8EE-90FC-0BCC-2AF9-86C5FF19D368}"/>
              </a:ext>
            </a:extLst>
          </p:cNvPr>
          <p:cNvSpPr>
            <a:spLocks noGrp="1"/>
          </p:cNvSpPr>
          <p:nvPr>
            <p:ph idx="1"/>
          </p:nvPr>
        </p:nvSpPr>
        <p:spPr>
          <a:xfrm>
            <a:off x="846909" y="1825625"/>
            <a:ext cx="10515600" cy="4351338"/>
          </a:xfrm>
        </p:spPr>
        <p:txBody>
          <a:bodyPr/>
          <a:lstStyle/>
          <a:p>
            <a:r>
              <a:rPr lang="el-GR" b="1" dirty="0">
                <a:solidFill>
                  <a:schemeClr val="tx2">
                    <a:lumMod val="75000"/>
                  </a:schemeClr>
                </a:solidFill>
              </a:rPr>
              <a:t>Αυτοματοποιημένη αναγνώριση</a:t>
            </a:r>
            <a:r>
              <a:rPr lang="el-GR" b="1" dirty="0">
                <a:solidFill>
                  <a:srgbClr val="D1D5DB"/>
                </a:solidFill>
              </a:rPr>
              <a:t>: </a:t>
            </a:r>
            <a:r>
              <a:rPr lang="el-GR" dirty="0">
                <a:solidFill>
                  <a:srgbClr val="D1D5DB"/>
                </a:solidFill>
              </a:rPr>
              <a:t>Η ΜΜ αυτοματοποιεί την αναγνώριση γεωλογικών χαρακτηριστικών τα οποία είναι σημαντικά για την κατανόηση της γεωμετρίας και της ποιότητας των ταμιευτήρων</a:t>
            </a:r>
            <a:r>
              <a:rPr lang="el-GR" b="1" dirty="0">
                <a:solidFill>
                  <a:srgbClr val="D1D5DB"/>
                </a:solidFill>
              </a:rPr>
              <a:t>.
</a:t>
            </a:r>
            <a:r>
              <a:rPr lang="el-GR" b="1" dirty="0" err="1">
                <a:solidFill>
                  <a:schemeClr val="tx2">
                    <a:lumMod val="75000"/>
                  </a:schemeClr>
                </a:solidFill>
              </a:rPr>
              <a:t>Στρωματογραφική</a:t>
            </a:r>
            <a:r>
              <a:rPr lang="el-GR" b="1" dirty="0">
                <a:solidFill>
                  <a:schemeClr val="tx2">
                    <a:lumMod val="75000"/>
                  </a:schemeClr>
                </a:solidFill>
              </a:rPr>
              <a:t> ανάλυση</a:t>
            </a:r>
            <a:r>
              <a:rPr lang="el-GR" b="1" dirty="0">
                <a:solidFill>
                  <a:srgbClr val="D1D5DB"/>
                </a:solidFill>
              </a:rPr>
              <a:t>: </a:t>
            </a:r>
            <a:r>
              <a:rPr lang="el-GR" dirty="0">
                <a:solidFill>
                  <a:srgbClr val="D1D5DB"/>
                </a:solidFill>
              </a:rPr>
              <a:t>Η ΜΜ μπορεί να χρησιμοποιηθεί στη </a:t>
            </a:r>
            <a:r>
              <a:rPr lang="el-GR" dirty="0" err="1">
                <a:solidFill>
                  <a:srgbClr val="D1D5DB"/>
                </a:solidFill>
              </a:rPr>
              <a:t>στρωματογραφική</a:t>
            </a:r>
            <a:r>
              <a:rPr lang="el-GR" dirty="0">
                <a:solidFill>
                  <a:srgbClr val="D1D5DB"/>
                </a:solidFill>
              </a:rPr>
              <a:t> ανάλυση για την κατανόηση του περιβάλλοντος απόθεσης και της ιστορίας των πετρωμάτων του ταμιευτήρα</a:t>
            </a:r>
            <a:r>
              <a:rPr lang="el-GR" b="1" dirty="0">
                <a:solidFill>
                  <a:srgbClr val="D1D5DB"/>
                </a:solidFill>
              </a:rPr>
              <a:t>.</a:t>
            </a:r>
            <a:endParaRPr lang="el-GR" dirty="0"/>
          </a:p>
        </p:txBody>
      </p:sp>
    </p:spTree>
    <p:extLst>
      <p:ext uri="{BB962C8B-B14F-4D97-AF65-F5344CB8AC3E}">
        <p14:creationId xmlns:p14="http://schemas.microsoft.com/office/powerpoint/2010/main" val="368199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170" name="Picture 2" descr="Machine Learning in the Oil and Gas Industry: ML Roles and Applications">
            <a:extLst>
              <a:ext uri="{FF2B5EF4-FFF2-40B4-BE49-F238E27FC236}">
                <a16:creationId xmlns:a16="http://schemas.microsoft.com/office/drawing/2014/main" id="{121E4425-FEED-79F3-529D-FF303F8366BB}"/>
              </a:ext>
            </a:extLst>
          </p:cNvPr>
          <p:cNvPicPr>
            <a:picLocks noChangeAspect="1" noChangeArrowheads="1"/>
          </p:cNvPicPr>
          <p:nvPr/>
        </p:nvPicPr>
        <p:blipFill rotWithShape="1">
          <a:blip r:embed="rId3">
            <a:duotone>
              <a:prstClr val="black"/>
              <a:schemeClr val="tx2">
                <a:tint val="45000"/>
                <a:satMod val="400000"/>
              </a:schemeClr>
            </a:duotone>
            <a:alphaModFix amt="12000"/>
            <a:extLst>
              <a:ext uri="{28A0092B-C50C-407E-A947-70E740481C1C}">
                <a14:useLocalDpi xmlns:a14="http://schemas.microsoft.com/office/drawing/2010/main" val="0"/>
              </a:ext>
            </a:extLst>
          </a:blip>
          <a:srcRect/>
          <a:stretch/>
        </p:blipFill>
        <p:spPr bwMode="auto">
          <a:xfrm>
            <a:off x="20" y="1"/>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11B59341-60B3-72E0-2D66-F0D86A4BB058}"/>
              </a:ext>
            </a:extLst>
          </p:cNvPr>
          <p:cNvSpPr>
            <a:spLocks noGrp="1"/>
          </p:cNvSpPr>
          <p:nvPr>
            <p:ph type="title"/>
          </p:nvPr>
        </p:nvSpPr>
        <p:spPr>
          <a:xfrm>
            <a:off x="838200" y="365125"/>
            <a:ext cx="10515600" cy="1325563"/>
          </a:xfrm>
        </p:spPr>
        <p:txBody>
          <a:bodyPr>
            <a:normAutofit/>
          </a:bodyPr>
          <a:lstStyle/>
          <a:p>
            <a:r>
              <a:rPr lang="el-GR" dirty="0"/>
              <a:t>Γενικά</a:t>
            </a:r>
          </a:p>
        </p:txBody>
      </p:sp>
      <p:sp>
        <p:nvSpPr>
          <p:cNvPr id="3" name="Θέση περιεχομένου 2">
            <a:extLst>
              <a:ext uri="{FF2B5EF4-FFF2-40B4-BE49-F238E27FC236}">
                <a16:creationId xmlns:a16="http://schemas.microsoft.com/office/drawing/2014/main" id="{F91CF847-A564-50D7-E0A3-56D81B28EA39}"/>
              </a:ext>
            </a:extLst>
          </p:cNvPr>
          <p:cNvSpPr>
            <a:spLocks noGrp="1"/>
          </p:cNvSpPr>
          <p:nvPr>
            <p:ph idx="1"/>
          </p:nvPr>
        </p:nvSpPr>
        <p:spPr>
          <a:xfrm>
            <a:off x="676589" y="1745900"/>
            <a:ext cx="8809055" cy="4351338"/>
          </a:xfrm>
        </p:spPr>
        <p:txBody>
          <a:bodyPr>
            <a:normAutofit lnSpcReduction="10000"/>
          </a:bodyPr>
          <a:lstStyle/>
          <a:p>
            <a:pPr>
              <a:lnSpc>
                <a:spcPct val="90000"/>
              </a:lnSpc>
            </a:pPr>
            <a:r>
              <a:rPr lang="el-GR" sz="2400" dirty="0"/>
              <a:t>Η μηχανική μάθηση </a:t>
            </a:r>
            <a:r>
              <a:rPr lang="en-US" sz="2400" dirty="0"/>
              <a:t>(MM) </a:t>
            </a:r>
            <a:r>
              <a:rPr lang="el-GR" sz="2400" dirty="0"/>
              <a:t>έχει μια σειρά εφαρμογών στη βιομηχανία πετρελαίου και φυσικού αερίου, ενισχύοντας σημαντικά την αποτελεσματικότητα, την ασφάλεια και τις διαδικασίες λήψης αποφάσεων</a:t>
            </a:r>
            <a:r>
              <a:rPr lang="en-US" sz="2400" dirty="0"/>
              <a:t>.</a:t>
            </a:r>
            <a:endParaRPr lang="el-GR" sz="2400" dirty="0"/>
          </a:p>
          <a:p>
            <a:pPr>
              <a:lnSpc>
                <a:spcPct val="90000"/>
              </a:lnSpc>
            </a:pPr>
            <a:r>
              <a:rPr lang="el-GR" sz="2400" dirty="0"/>
              <a:t>Η εφαρμογή της μηχανικής μάθησης στη βιομηχανία πετρελαίου και φυσικού αερίου έχει εξελιχθεί σημαντικά με την πάροδο του χρόνου, παράλληλα με τις εξελίξεις στην υπολογιστική ισχύ και την ανάλυση δεδομένων</a:t>
            </a:r>
            <a:r>
              <a:rPr lang="en-US" sz="2400" dirty="0"/>
              <a:t>.</a:t>
            </a:r>
          </a:p>
          <a:p>
            <a:pPr>
              <a:lnSpc>
                <a:spcPct val="90000"/>
              </a:lnSpc>
            </a:pPr>
            <a:r>
              <a:rPr lang="el-GR" sz="2400" dirty="0"/>
              <a:t>Το ταξίδι της </a:t>
            </a:r>
            <a:r>
              <a:rPr lang="en-US" sz="2400" dirty="0"/>
              <a:t>MM</a:t>
            </a:r>
            <a:r>
              <a:rPr lang="el-GR" sz="2400" dirty="0"/>
              <a:t> στη βιομηχανία πετρελαίου και φυσικού αερίου αντικατοπτρίζει τη μετάβαση από τη βασική διαχείριση δεδομένων σε εξελιγμένες λύσεις που βασίζονται στην τεχνητή νοημοσύνη, επηρεάζοντας σημαντικά την εξερεύνηση, την παραγωγή, την ασφάλεια και τη βιωσιμότητα</a:t>
            </a:r>
            <a:r>
              <a:rPr lang="en-US" sz="2400" dirty="0"/>
              <a:t>.</a:t>
            </a:r>
          </a:p>
          <a:p>
            <a:pPr>
              <a:lnSpc>
                <a:spcPct val="90000"/>
              </a:lnSpc>
            </a:pPr>
            <a:endParaRPr lang="el-GR" sz="2400" dirty="0"/>
          </a:p>
        </p:txBody>
      </p:sp>
      <p:pic>
        <p:nvPicPr>
          <p:cNvPr id="4" name="Εικόνα 3">
            <a:extLst>
              <a:ext uri="{FF2B5EF4-FFF2-40B4-BE49-F238E27FC236}">
                <a16:creationId xmlns:a16="http://schemas.microsoft.com/office/drawing/2014/main" id="{73083573-F31A-E2A1-2D8C-3DBA8F71928F}"/>
              </a:ext>
            </a:extLst>
          </p:cNvPr>
          <p:cNvPicPr>
            <a:picLocks noChangeAspect="1"/>
          </p:cNvPicPr>
          <p:nvPr/>
        </p:nvPicPr>
        <p:blipFill rotWithShape="1">
          <a:blip r:embed="rId4"/>
          <a:srcRect l="11044" t="41441" r="78268" b="23411"/>
          <a:stretch/>
        </p:blipFill>
        <p:spPr>
          <a:xfrm>
            <a:off x="9974663" y="1745900"/>
            <a:ext cx="1889740" cy="3366199"/>
          </a:xfrm>
          <a:prstGeom prst="rect">
            <a:avLst/>
          </a:prstGeom>
        </p:spPr>
      </p:pic>
    </p:spTree>
    <p:extLst>
      <p:ext uri="{BB962C8B-B14F-4D97-AF65-F5344CB8AC3E}">
        <p14:creationId xmlns:p14="http://schemas.microsoft.com/office/powerpoint/2010/main" val="388776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A00A6CE-DAAC-71C3-386D-D6A993375EB9}"/>
              </a:ext>
            </a:extLst>
          </p:cNvPr>
          <p:cNvSpPr>
            <a:spLocks noGrp="1"/>
          </p:cNvSpPr>
          <p:nvPr>
            <p:ph type="title"/>
          </p:nvPr>
        </p:nvSpPr>
        <p:spPr/>
        <p:txBody>
          <a:bodyPr/>
          <a:lstStyle/>
          <a:p>
            <a:r>
              <a:rPr lang="el-GR" dirty="0"/>
              <a:t>Προγνωστική Μοντελοποίηση</a:t>
            </a:r>
          </a:p>
        </p:txBody>
      </p:sp>
      <p:sp>
        <p:nvSpPr>
          <p:cNvPr id="3" name="Θέση περιεχομένου 2">
            <a:extLst>
              <a:ext uri="{FF2B5EF4-FFF2-40B4-BE49-F238E27FC236}">
                <a16:creationId xmlns:a16="http://schemas.microsoft.com/office/drawing/2014/main" id="{8598F703-995E-0814-4052-20A6DA9E5737}"/>
              </a:ext>
            </a:extLst>
          </p:cNvPr>
          <p:cNvSpPr>
            <a:spLocks noGrp="1"/>
          </p:cNvSpPr>
          <p:nvPr>
            <p:ph idx="1"/>
          </p:nvPr>
        </p:nvSpPr>
        <p:spPr/>
        <p:txBody>
          <a:bodyPr/>
          <a:lstStyle/>
          <a:p>
            <a:r>
              <a:rPr lang="el-GR" b="1" dirty="0">
                <a:solidFill>
                  <a:schemeClr val="tx2">
                    <a:lumMod val="75000"/>
                  </a:schemeClr>
                </a:solidFill>
              </a:rPr>
              <a:t>Πρόβλεψη παραγωγής</a:t>
            </a:r>
            <a:r>
              <a:rPr lang="en-US" b="0" i="0" dirty="0">
                <a:solidFill>
                  <a:srgbClr val="D1D5DB"/>
                </a:solidFill>
                <a:effectLst/>
              </a:rPr>
              <a:t>: </a:t>
            </a:r>
            <a:r>
              <a:rPr lang="el-GR" dirty="0">
                <a:solidFill>
                  <a:srgbClr val="D1D5DB"/>
                </a:solidFill>
              </a:rPr>
              <a:t>Αναλύοντας ιστορικά δεδομένα παραγωγής, τα μοντέλα ΜΜ μπορούν να προβλέψουν μελλοντικούς ρυθμούς παραγωγής και αποδοτικότητα ανάκτησης</a:t>
            </a:r>
            <a:r>
              <a:rPr lang="en-US" b="0" i="0" dirty="0">
                <a:solidFill>
                  <a:srgbClr val="D1D5DB"/>
                </a:solidFill>
                <a:effectLst/>
              </a:rPr>
              <a:t>.</a:t>
            </a:r>
          </a:p>
          <a:p>
            <a:r>
              <a:rPr lang="el-GR" b="1" i="0" dirty="0">
                <a:solidFill>
                  <a:schemeClr val="tx2">
                    <a:lumMod val="75000"/>
                  </a:schemeClr>
                </a:solidFill>
                <a:effectLst/>
              </a:rPr>
              <a:t>Βελτίωση προσομοίωσης</a:t>
            </a:r>
            <a:r>
              <a:rPr lang="en-US" b="0" i="0" dirty="0">
                <a:solidFill>
                  <a:srgbClr val="D1D5DB"/>
                </a:solidFill>
                <a:effectLst/>
              </a:rPr>
              <a:t>: </a:t>
            </a:r>
            <a:r>
              <a:rPr lang="el-GR" dirty="0">
                <a:solidFill>
                  <a:srgbClr val="D1D5DB"/>
                </a:solidFill>
              </a:rPr>
              <a:t>Η ΜΜ ενισχύει την παραδοσιακή προσομοίωση ταμιευτήρων παρέχοντας καλύτερες αρχικές συνθήκες και ακριβέστερα φυσικά μοντέλα</a:t>
            </a:r>
            <a:r>
              <a:rPr lang="en-US" b="0" i="0" dirty="0">
                <a:solidFill>
                  <a:srgbClr val="D1D5DB"/>
                </a:solidFill>
                <a:effectLst/>
              </a:rPr>
              <a:t>.</a:t>
            </a:r>
          </a:p>
          <a:p>
            <a:endParaRPr lang="el-GR" dirty="0"/>
          </a:p>
        </p:txBody>
      </p:sp>
    </p:spTree>
    <p:extLst>
      <p:ext uri="{BB962C8B-B14F-4D97-AF65-F5344CB8AC3E}">
        <p14:creationId xmlns:p14="http://schemas.microsoft.com/office/powerpoint/2010/main" val="307386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5F6076E-6203-1872-5F9C-6ABBA9CCFF44}"/>
              </a:ext>
            </a:extLst>
          </p:cNvPr>
          <p:cNvSpPr>
            <a:spLocks noGrp="1"/>
          </p:cNvSpPr>
          <p:nvPr>
            <p:ph type="title"/>
          </p:nvPr>
        </p:nvSpPr>
        <p:spPr/>
        <p:txBody>
          <a:bodyPr/>
          <a:lstStyle/>
          <a:p>
            <a:r>
              <a:rPr lang="el-GR" dirty="0"/>
              <a:t>Εκτίμηση Κινδύνου</a:t>
            </a:r>
          </a:p>
        </p:txBody>
      </p:sp>
      <p:sp>
        <p:nvSpPr>
          <p:cNvPr id="3" name="Θέση περιεχομένου 2">
            <a:extLst>
              <a:ext uri="{FF2B5EF4-FFF2-40B4-BE49-F238E27FC236}">
                <a16:creationId xmlns:a16="http://schemas.microsoft.com/office/drawing/2014/main" id="{52F31B83-7A99-CDD7-5FBA-2809DF5B3B8A}"/>
              </a:ext>
            </a:extLst>
          </p:cNvPr>
          <p:cNvSpPr>
            <a:spLocks noGrp="1"/>
          </p:cNvSpPr>
          <p:nvPr>
            <p:ph idx="1"/>
          </p:nvPr>
        </p:nvSpPr>
        <p:spPr>
          <a:xfrm>
            <a:off x="998483" y="1837509"/>
            <a:ext cx="10355317" cy="4339454"/>
          </a:xfrm>
        </p:spPr>
        <p:txBody>
          <a:bodyPr/>
          <a:lstStyle/>
          <a:p>
            <a:r>
              <a:rPr lang="el-GR" b="1" dirty="0">
                <a:solidFill>
                  <a:schemeClr val="tx2">
                    <a:lumMod val="75000"/>
                  </a:schemeClr>
                </a:solidFill>
              </a:rPr>
              <a:t>Μείωση αβεβαιότητας</a:t>
            </a:r>
            <a:r>
              <a:rPr lang="el-GR" dirty="0"/>
              <a:t>: Η ΜΜ βοηθά στη μείωση της αβεβαιότητας που σχετίζεται με τις αποφάσεις έρευνας και ανάπτυξης.
</a:t>
            </a:r>
            <a:r>
              <a:rPr lang="el-GR" b="1" dirty="0">
                <a:solidFill>
                  <a:schemeClr val="tx2">
                    <a:lumMod val="75000"/>
                  </a:schemeClr>
                </a:solidFill>
              </a:rPr>
              <a:t>Οικονομική βιωσιμότητα</a:t>
            </a:r>
            <a:r>
              <a:rPr lang="el-GR" dirty="0"/>
              <a:t>: Με τον ακριβή χαρακτηρισμό των ταμιευτήρων, η ΜΜ βοηθά στην αξιολόγηση της οικονομικής βιωσιμότητας των εργασιών γεώτρησης και παραγωγής.</a:t>
            </a:r>
          </a:p>
        </p:txBody>
      </p:sp>
    </p:spTree>
    <p:extLst>
      <p:ext uri="{BB962C8B-B14F-4D97-AF65-F5344CB8AC3E}">
        <p14:creationId xmlns:p14="http://schemas.microsoft.com/office/powerpoint/2010/main" val="326625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472B9F-D4FE-17CC-E6E8-EB82D6F67EEB}"/>
              </a:ext>
            </a:extLst>
          </p:cNvPr>
          <p:cNvSpPr>
            <a:spLocks noGrp="1"/>
          </p:cNvSpPr>
          <p:nvPr>
            <p:ph type="title"/>
          </p:nvPr>
        </p:nvSpPr>
        <p:spPr/>
        <p:txBody>
          <a:bodyPr>
            <a:normAutofit fontScale="90000"/>
          </a:bodyPr>
          <a:lstStyle/>
          <a:p>
            <a:r>
              <a:rPr lang="el-GR" dirty="0"/>
              <a:t>Ενσωμάτωση Προηγμένων Τεχνολογιών</a:t>
            </a:r>
          </a:p>
        </p:txBody>
      </p:sp>
      <p:sp>
        <p:nvSpPr>
          <p:cNvPr id="3" name="Θέση περιεχομένου 2">
            <a:extLst>
              <a:ext uri="{FF2B5EF4-FFF2-40B4-BE49-F238E27FC236}">
                <a16:creationId xmlns:a16="http://schemas.microsoft.com/office/drawing/2014/main" id="{17BAEC36-58E2-786D-B1B6-92EF05981423}"/>
              </a:ext>
            </a:extLst>
          </p:cNvPr>
          <p:cNvSpPr>
            <a:spLocks noGrp="1"/>
          </p:cNvSpPr>
          <p:nvPr>
            <p:ph idx="1"/>
          </p:nvPr>
        </p:nvSpPr>
        <p:spPr/>
        <p:txBody>
          <a:bodyPr/>
          <a:lstStyle/>
          <a:p>
            <a:r>
              <a:rPr lang="el-GR" b="1" dirty="0">
                <a:solidFill>
                  <a:schemeClr val="tx2">
                    <a:lumMod val="75000"/>
                  </a:schemeClr>
                </a:solidFill>
              </a:rPr>
              <a:t>Ενσωμάτωση με </a:t>
            </a:r>
            <a:r>
              <a:rPr lang="el-GR" b="1" dirty="0" err="1">
                <a:solidFill>
                  <a:schemeClr val="tx2">
                    <a:lumMod val="75000"/>
                  </a:schemeClr>
                </a:solidFill>
              </a:rPr>
              <a:t>IoT</a:t>
            </a:r>
            <a:r>
              <a:rPr lang="el-GR" b="1" dirty="0">
                <a:solidFill>
                  <a:schemeClr val="tx2">
                    <a:lumMod val="75000"/>
                  </a:schemeClr>
                </a:solidFill>
              </a:rPr>
              <a:t> και αισθητήρες</a:t>
            </a:r>
            <a:r>
              <a:rPr lang="el-GR" dirty="0"/>
              <a:t>: Οι αλγόριθμοι ΜΜ επεξεργάζονται δεδομένα από συσκευές και αισθητήρες </a:t>
            </a:r>
            <a:r>
              <a:rPr lang="el-GR" dirty="0" err="1"/>
              <a:t>IoT</a:t>
            </a:r>
            <a:r>
              <a:rPr lang="el-GR" dirty="0"/>
              <a:t> σε πραγματικό χρόνο, παρέχοντας ενημερωμένες πληροφορίες σχετικά με τις συνθήκες των ταμιευτήρων.
</a:t>
            </a:r>
            <a:r>
              <a:rPr lang="el-GR" b="1" dirty="0">
                <a:solidFill>
                  <a:schemeClr val="tx2">
                    <a:lumMod val="75000"/>
                  </a:schemeClr>
                </a:solidFill>
              </a:rPr>
              <a:t>Χρήση μεγάλων δεδομένων</a:t>
            </a:r>
            <a:r>
              <a:rPr lang="el-GR" dirty="0"/>
              <a:t>: Η ικανότητα χειρισμού και ανάλυσης μεγάλων όγκων δεδομένων επιτρέπει μια πιο λεπτομερή και ακριβή κατανόηση του υπεδάφους.</a:t>
            </a:r>
          </a:p>
        </p:txBody>
      </p:sp>
    </p:spTree>
    <p:extLst>
      <p:ext uri="{BB962C8B-B14F-4D97-AF65-F5344CB8AC3E}">
        <p14:creationId xmlns:p14="http://schemas.microsoft.com/office/powerpoint/2010/main" val="283053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129E75E-4CAC-1EED-D0F6-71983C28D5F8}"/>
              </a:ext>
            </a:extLst>
          </p:cNvPr>
          <p:cNvSpPr>
            <a:spLocks noGrp="1"/>
          </p:cNvSpPr>
          <p:nvPr>
            <p:ph type="title"/>
          </p:nvPr>
        </p:nvSpPr>
        <p:spPr/>
        <p:txBody>
          <a:bodyPr>
            <a:normAutofit fontScale="90000"/>
          </a:bodyPr>
          <a:lstStyle/>
          <a:p>
            <a:r>
              <a:rPr lang="el-GR" dirty="0"/>
              <a:t>Αποδοτικότητα και σχέση κόστους-αποτελεσματικότητας</a:t>
            </a:r>
          </a:p>
        </p:txBody>
      </p:sp>
      <p:sp>
        <p:nvSpPr>
          <p:cNvPr id="3" name="Θέση περιεχομένου 2">
            <a:extLst>
              <a:ext uri="{FF2B5EF4-FFF2-40B4-BE49-F238E27FC236}">
                <a16:creationId xmlns:a16="http://schemas.microsoft.com/office/drawing/2014/main" id="{DC8376EE-565C-FE21-A9D7-E183DE40F476}"/>
              </a:ext>
            </a:extLst>
          </p:cNvPr>
          <p:cNvSpPr>
            <a:spLocks noGrp="1"/>
          </p:cNvSpPr>
          <p:nvPr>
            <p:ph idx="1"/>
          </p:nvPr>
        </p:nvSpPr>
        <p:spPr/>
        <p:txBody>
          <a:bodyPr/>
          <a:lstStyle/>
          <a:p>
            <a:r>
              <a:rPr lang="el-GR" b="1" dirty="0">
                <a:solidFill>
                  <a:schemeClr val="tx2">
                    <a:lumMod val="75000"/>
                  </a:schemeClr>
                </a:solidFill>
              </a:rPr>
              <a:t>Μειωμένοι κίνδυνοι εξερεύνησης</a:t>
            </a:r>
            <a:r>
              <a:rPr lang="el-GR" dirty="0"/>
              <a:t>: Παρέχοντας πιο ακριβή δεδομένα, η ΜΜ μειώνει τους κινδύνους που σχετίζονται με την έρευνα, οδηγώντας σε πιο επιτυχημένες </a:t>
            </a:r>
            <a:r>
              <a:rPr lang="el-GR" dirty="0" err="1"/>
              <a:t>γεωτρητικές</a:t>
            </a:r>
            <a:r>
              <a:rPr lang="el-GR" dirty="0"/>
              <a:t> καμπάνιες.
</a:t>
            </a:r>
            <a:r>
              <a:rPr lang="el-GR" b="1" dirty="0">
                <a:solidFill>
                  <a:schemeClr val="tx2">
                    <a:lumMod val="75000"/>
                  </a:schemeClr>
                </a:solidFill>
              </a:rPr>
              <a:t>Βελτιστοποιημένη κατανομή πόρων</a:t>
            </a:r>
            <a:r>
              <a:rPr lang="el-GR" dirty="0"/>
              <a:t>: Ο καλύτερος χαρακτηρισμός των ταμιευτήρων διασφαλίζει ότι οι πόροι κατανέμονται πιο αποτελεσματικά, μειώνοντας τις σπάταλες δαπάνες.</a:t>
            </a:r>
          </a:p>
        </p:txBody>
      </p:sp>
    </p:spTree>
    <p:extLst>
      <p:ext uri="{BB962C8B-B14F-4D97-AF65-F5344CB8AC3E}">
        <p14:creationId xmlns:p14="http://schemas.microsoft.com/office/powerpoint/2010/main" val="213742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03EB1BE-2E5B-2126-B7E7-A2606EC6E6FC}"/>
              </a:ext>
            </a:extLst>
          </p:cNvPr>
          <p:cNvSpPr>
            <a:spLocks noGrp="1"/>
          </p:cNvSpPr>
          <p:nvPr>
            <p:ph type="title"/>
          </p:nvPr>
        </p:nvSpPr>
        <p:spPr/>
        <p:txBody>
          <a:bodyPr>
            <a:normAutofit fontScale="90000"/>
          </a:bodyPr>
          <a:lstStyle/>
          <a:p>
            <a:r>
              <a:rPr lang="el-GR" sz="4900" dirty="0"/>
              <a:t>Προκλήσεις και μελλοντικές κατευθύνσεις</a:t>
            </a:r>
            <a:endParaRPr lang="el-GR" dirty="0"/>
          </a:p>
        </p:txBody>
      </p:sp>
      <p:sp>
        <p:nvSpPr>
          <p:cNvPr id="3" name="Θέση περιεχομένου 2">
            <a:extLst>
              <a:ext uri="{FF2B5EF4-FFF2-40B4-BE49-F238E27FC236}">
                <a16:creationId xmlns:a16="http://schemas.microsoft.com/office/drawing/2014/main" id="{A52F7186-FA43-0C86-209A-7D2DF93E7FA7}"/>
              </a:ext>
            </a:extLst>
          </p:cNvPr>
          <p:cNvSpPr>
            <a:spLocks noGrp="1"/>
          </p:cNvSpPr>
          <p:nvPr>
            <p:ph idx="1"/>
          </p:nvPr>
        </p:nvSpPr>
        <p:spPr>
          <a:xfrm>
            <a:off x="966952" y="1576552"/>
            <a:ext cx="10386848" cy="4600411"/>
          </a:xfrm>
        </p:spPr>
        <p:txBody>
          <a:bodyPr/>
          <a:lstStyle/>
          <a:p>
            <a:r>
              <a:rPr lang="el-GR" b="1" dirty="0">
                <a:solidFill>
                  <a:schemeClr val="tx2">
                    <a:lumMod val="75000"/>
                  </a:schemeClr>
                </a:solidFill>
              </a:rPr>
              <a:t>Ποιότητα και διαθεσιμότητα δεδομένων</a:t>
            </a:r>
            <a:r>
              <a:rPr lang="el-GR" dirty="0"/>
              <a:t>: Η αποτελεσματικότητα των μοντέλων ΜΜ εξαρτάται από την ποιότητα και την ποσότητα των διαθέσιμων δεδομένων.
</a:t>
            </a:r>
            <a:r>
              <a:rPr lang="el-GR" b="1" dirty="0">
                <a:solidFill>
                  <a:schemeClr val="tx2">
                    <a:lumMod val="75000"/>
                  </a:schemeClr>
                </a:solidFill>
              </a:rPr>
              <a:t>Διεπιστημονική προσέγγιση</a:t>
            </a:r>
            <a:r>
              <a:rPr lang="el-GR" dirty="0"/>
              <a:t>: Ο συνδυασμός της ΜΜ με την παραδοσιακή γεωλογική και μηχανική εμπειρογνωμοσύνη είναι ζωτικής σημασίας για καλύτερα αποτελέσματα.
</a:t>
            </a:r>
            <a:r>
              <a:rPr lang="el-GR" b="1" dirty="0">
                <a:solidFill>
                  <a:schemeClr val="tx2">
                    <a:lumMod val="75000"/>
                  </a:schemeClr>
                </a:solidFill>
              </a:rPr>
              <a:t>Συνεχής μάθηση και προσαρμογή</a:t>
            </a:r>
            <a:r>
              <a:rPr lang="el-GR" dirty="0"/>
              <a:t>: Τα μοντέλα ΜΜ πρέπει συνεχώς να μαθαίνουν και να προσαρμόζονται σε νέα δεδομένα και μεταβαλλόμενες συνθήκες στον ταμιευτήρα.</a:t>
            </a:r>
          </a:p>
        </p:txBody>
      </p:sp>
    </p:spTree>
    <p:extLst>
      <p:ext uri="{BB962C8B-B14F-4D97-AF65-F5344CB8AC3E}">
        <p14:creationId xmlns:p14="http://schemas.microsoft.com/office/powerpoint/2010/main" val="373837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B5BD8E66-668B-2D6B-E23F-04E30ED38DB3}"/>
              </a:ext>
            </a:extLst>
          </p:cNvPr>
          <p:cNvSpPr>
            <a:spLocks noGrp="1"/>
          </p:cNvSpPr>
          <p:nvPr>
            <p:ph type="title"/>
          </p:nvPr>
        </p:nvSpPr>
        <p:spPr>
          <a:xfrm>
            <a:off x="838200" y="4649449"/>
            <a:ext cx="10515600" cy="1325563"/>
          </a:xfrm>
        </p:spPr>
        <p:txBody>
          <a:bodyPr/>
          <a:lstStyle/>
          <a:p>
            <a:pPr algn="ctr"/>
            <a:r>
              <a:rPr lang="el-GR" dirty="0"/>
              <a:t>Προληπτική Συντήρηση</a:t>
            </a:r>
          </a:p>
        </p:txBody>
      </p:sp>
      <p:pic>
        <p:nvPicPr>
          <p:cNvPr id="5" name="Εικόνα 4">
            <a:extLst>
              <a:ext uri="{FF2B5EF4-FFF2-40B4-BE49-F238E27FC236}">
                <a16:creationId xmlns:a16="http://schemas.microsoft.com/office/drawing/2014/main" id="{DBBE185A-4F6F-13E3-A81B-1F42DC3C7367}"/>
              </a:ext>
            </a:extLst>
          </p:cNvPr>
          <p:cNvPicPr>
            <a:picLocks noChangeAspect="1"/>
          </p:cNvPicPr>
          <p:nvPr/>
        </p:nvPicPr>
        <p:blipFill>
          <a:blip r:embed="rId2"/>
          <a:stretch>
            <a:fillRect/>
          </a:stretch>
        </p:blipFill>
        <p:spPr>
          <a:xfrm>
            <a:off x="3671299" y="0"/>
            <a:ext cx="4849402" cy="4849402"/>
          </a:xfrm>
          <a:prstGeom prst="rect">
            <a:avLst/>
          </a:prstGeom>
        </p:spPr>
      </p:pic>
    </p:spTree>
    <p:extLst>
      <p:ext uri="{BB962C8B-B14F-4D97-AF65-F5344CB8AC3E}">
        <p14:creationId xmlns:p14="http://schemas.microsoft.com/office/powerpoint/2010/main" val="277389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36B6AE1-8393-BA00-8D0B-02277502C36D}"/>
              </a:ext>
            </a:extLst>
          </p:cNvPr>
          <p:cNvSpPr>
            <a:spLocks noGrp="1"/>
          </p:cNvSpPr>
          <p:nvPr>
            <p:ph type="title"/>
          </p:nvPr>
        </p:nvSpPr>
        <p:spPr>
          <a:xfrm>
            <a:off x="838200" y="365125"/>
            <a:ext cx="10515600" cy="738461"/>
          </a:xfrm>
        </p:spPr>
        <p:txBody>
          <a:bodyPr>
            <a:normAutofit fontScale="90000"/>
          </a:bodyPr>
          <a:lstStyle/>
          <a:p>
            <a:r>
              <a:rPr lang="el-GR" dirty="0"/>
              <a:t>Βασικοί τομείς εφαρμογής</a:t>
            </a:r>
          </a:p>
        </p:txBody>
      </p:sp>
      <p:sp>
        <p:nvSpPr>
          <p:cNvPr id="3" name="Θέση περιεχομένου 2">
            <a:extLst>
              <a:ext uri="{FF2B5EF4-FFF2-40B4-BE49-F238E27FC236}">
                <a16:creationId xmlns:a16="http://schemas.microsoft.com/office/drawing/2014/main" id="{9E8DAA48-8269-A797-04AA-B3F5C247EAC9}"/>
              </a:ext>
            </a:extLst>
          </p:cNvPr>
          <p:cNvSpPr>
            <a:spLocks noGrp="1"/>
          </p:cNvSpPr>
          <p:nvPr>
            <p:ph idx="1"/>
          </p:nvPr>
        </p:nvSpPr>
        <p:spPr>
          <a:xfrm>
            <a:off x="935421" y="1229710"/>
            <a:ext cx="10418379" cy="4947253"/>
          </a:xfrm>
        </p:spPr>
        <p:txBody>
          <a:bodyPr>
            <a:normAutofit fontScale="77500" lnSpcReduction="20000"/>
          </a:bodyPr>
          <a:lstStyle/>
          <a:p>
            <a:r>
              <a:rPr lang="en-US" b="0" i="0" dirty="0">
                <a:effectLst/>
              </a:rPr>
              <a:t>1. </a:t>
            </a:r>
            <a:r>
              <a:rPr lang="el-GR" b="1" dirty="0">
                <a:solidFill>
                  <a:schemeClr val="accent6">
                    <a:lumMod val="40000"/>
                    <a:lumOff val="60000"/>
                  </a:schemeClr>
                </a:solidFill>
              </a:rPr>
              <a:t>Παρακολούθηση υγείας εξοπλισμού</a:t>
            </a:r>
            <a:endParaRPr lang="en-US" b="0" i="0" dirty="0">
              <a:solidFill>
                <a:schemeClr val="accent6">
                  <a:lumMod val="40000"/>
                  <a:lumOff val="60000"/>
                </a:schemeClr>
              </a:solidFill>
              <a:effectLst/>
            </a:endParaRPr>
          </a:p>
          <a:p>
            <a:pPr lvl="1"/>
            <a:r>
              <a:rPr lang="el-GR" b="1" dirty="0">
                <a:solidFill>
                  <a:schemeClr val="accent5">
                    <a:lumMod val="20000"/>
                    <a:lumOff val="80000"/>
                  </a:schemeClr>
                </a:solidFill>
              </a:rPr>
              <a:t>Ανάλυση δεδομένων σε πραγματικό χρόνο</a:t>
            </a:r>
            <a:r>
              <a:rPr lang="en-US" b="0" i="0" dirty="0">
                <a:solidFill>
                  <a:srgbClr val="D1D5DB"/>
                </a:solidFill>
                <a:effectLst/>
              </a:rPr>
              <a:t>: </a:t>
            </a:r>
            <a:r>
              <a:rPr lang="el-GR" dirty="0">
                <a:solidFill>
                  <a:srgbClr val="D1D5DB"/>
                </a:solidFill>
              </a:rPr>
              <a:t>Οι αλγόριθμοι ΜΜ αναλύουν δεδομένα σε πραγματικό χρόνο από αισθητήρες εξοπλισμού για την παρακολούθηση της υγείας και της απόδοσης</a:t>
            </a:r>
            <a:r>
              <a:rPr lang="en-US" b="0" i="0" dirty="0">
                <a:solidFill>
                  <a:srgbClr val="D1D5DB"/>
                </a:solidFill>
                <a:effectLst/>
              </a:rPr>
              <a:t>.</a:t>
            </a:r>
          </a:p>
          <a:p>
            <a:pPr lvl="1"/>
            <a:r>
              <a:rPr lang="el-GR" b="1" dirty="0">
                <a:solidFill>
                  <a:schemeClr val="accent5">
                    <a:lumMod val="20000"/>
                    <a:lumOff val="80000"/>
                  </a:schemeClr>
                </a:solidFill>
              </a:rPr>
              <a:t>Ανίχνευση ανωμαλιών</a:t>
            </a:r>
            <a:r>
              <a:rPr lang="en-US" b="0" i="0" dirty="0">
                <a:solidFill>
                  <a:srgbClr val="D1D5DB"/>
                </a:solidFill>
                <a:effectLst/>
              </a:rPr>
              <a:t>: </a:t>
            </a:r>
            <a:r>
              <a:rPr lang="el-GR" dirty="0">
                <a:solidFill>
                  <a:srgbClr val="D1D5DB"/>
                </a:solidFill>
              </a:rPr>
              <a:t>Αυτοί οι αλγόριθμοι μπορούν να ανιχνεύσουν ανωμαλίες στη συμπεριφορά του εξοπλισμού, οι οποίες είναι συχνά πρώιμα σημάδια πιθανών αστοχιών</a:t>
            </a:r>
            <a:r>
              <a:rPr lang="en-US" b="0" i="0" dirty="0">
                <a:solidFill>
                  <a:srgbClr val="D1D5DB"/>
                </a:solidFill>
                <a:effectLst/>
              </a:rPr>
              <a:t>.</a:t>
            </a:r>
          </a:p>
          <a:p>
            <a:r>
              <a:rPr lang="en-US" b="0" i="0" dirty="0">
                <a:effectLst/>
              </a:rPr>
              <a:t>2. </a:t>
            </a:r>
            <a:r>
              <a:rPr lang="el-GR" b="1" dirty="0">
                <a:solidFill>
                  <a:schemeClr val="accent6">
                    <a:lumMod val="40000"/>
                    <a:lumOff val="60000"/>
                  </a:schemeClr>
                </a:solidFill>
              </a:rPr>
              <a:t>Πρόβλεψη αστοχίας</a:t>
            </a:r>
            <a:endParaRPr lang="en-US" b="0" i="0" dirty="0">
              <a:solidFill>
                <a:schemeClr val="accent6">
                  <a:lumMod val="40000"/>
                  <a:lumOff val="60000"/>
                </a:schemeClr>
              </a:solidFill>
              <a:effectLst/>
            </a:endParaRPr>
          </a:p>
          <a:p>
            <a:pPr lvl="1"/>
            <a:r>
              <a:rPr lang="el-GR" b="1" dirty="0">
                <a:solidFill>
                  <a:schemeClr val="accent5">
                    <a:lumMod val="20000"/>
                    <a:lumOff val="80000"/>
                  </a:schemeClr>
                </a:solidFill>
              </a:rPr>
              <a:t>Αξιοποίηση Ιστορικών Δεδομένων</a:t>
            </a:r>
            <a:r>
              <a:rPr lang="en-US" b="0" i="0" dirty="0">
                <a:solidFill>
                  <a:srgbClr val="D1D5DB"/>
                </a:solidFill>
                <a:effectLst/>
              </a:rPr>
              <a:t>: </a:t>
            </a:r>
            <a:r>
              <a:rPr lang="el-GR" dirty="0">
                <a:solidFill>
                  <a:srgbClr val="D1D5DB"/>
                </a:solidFill>
              </a:rPr>
              <a:t>Τα μοντέλα ΜΜ χρησιμοποιούν ιστορικά δεδομένα για να μάθουν μοτίβα που σχετίζονται με βλάβες εξοπλισμού</a:t>
            </a:r>
            <a:r>
              <a:rPr lang="en-US" b="0" i="0" dirty="0">
                <a:solidFill>
                  <a:srgbClr val="D1D5DB"/>
                </a:solidFill>
                <a:effectLst/>
              </a:rPr>
              <a:t>.</a:t>
            </a:r>
          </a:p>
          <a:p>
            <a:pPr lvl="1"/>
            <a:r>
              <a:rPr lang="el-GR" b="1" i="0" dirty="0">
                <a:solidFill>
                  <a:schemeClr val="accent5">
                    <a:lumMod val="20000"/>
                    <a:lumOff val="80000"/>
                  </a:schemeClr>
                </a:solidFill>
                <a:effectLst/>
              </a:rPr>
              <a:t>Πρόβλεψη Αστοχιών</a:t>
            </a:r>
            <a:r>
              <a:rPr lang="en-US" b="0" i="0" dirty="0">
                <a:solidFill>
                  <a:srgbClr val="D1D5DB"/>
                </a:solidFill>
                <a:effectLst/>
              </a:rPr>
              <a:t>: </a:t>
            </a:r>
            <a:r>
              <a:rPr lang="el-GR" dirty="0">
                <a:solidFill>
                  <a:srgbClr val="D1D5DB"/>
                </a:solidFill>
              </a:rPr>
              <a:t>Αναγνωρίζοντας αυτά τα μοτίβα, η ΜΜ μπορεί να προβλέψει μελλοντικές αστοχίες, επιτρέποντας την προληπτική συντήρηση</a:t>
            </a:r>
            <a:r>
              <a:rPr lang="en-US" b="0" i="0" dirty="0">
                <a:solidFill>
                  <a:srgbClr val="D1D5DB"/>
                </a:solidFill>
                <a:effectLst/>
              </a:rPr>
              <a:t>.</a:t>
            </a:r>
          </a:p>
          <a:p>
            <a:r>
              <a:rPr lang="en-US" b="0" i="0" dirty="0">
                <a:effectLst/>
              </a:rPr>
              <a:t>3. </a:t>
            </a:r>
            <a:r>
              <a:rPr lang="el-GR" b="1" dirty="0">
                <a:solidFill>
                  <a:schemeClr val="accent6">
                    <a:lumMod val="40000"/>
                    <a:lumOff val="60000"/>
                  </a:schemeClr>
                </a:solidFill>
              </a:rPr>
              <a:t>Βελτιστοποίηση προγραμματισμού συντήρησης</a:t>
            </a:r>
            <a:endParaRPr lang="en-US" b="0" i="0" dirty="0">
              <a:solidFill>
                <a:schemeClr val="accent6">
                  <a:lumMod val="40000"/>
                  <a:lumOff val="60000"/>
                </a:schemeClr>
              </a:solidFill>
              <a:effectLst/>
            </a:endParaRPr>
          </a:p>
          <a:p>
            <a:pPr lvl="1"/>
            <a:r>
              <a:rPr lang="el-GR" b="1" dirty="0">
                <a:solidFill>
                  <a:schemeClr val="accent5">
                    <a:lumMod val="20000"/>
                    <a:lumOff val="80000"/>
                  </a:schemeClr>
                </a:solidFill>
              </a:rPr>
              <a:t>Προγνωστική Ανάλυση</a:t>
            </a:r>
            <a:r>
              <a:rPr lang="en-US" b="0" i="0" dirty="0">
                <a:solidFill>
                  <a:srgbClr val="D1D5DB"/>
                </a:solidFill>
                <a:effectLst/>
              </a:rPr>
              <a:t>: </a:t>
            </a:r>
            <a:r>
              <a:rPr lang="el-GR" dirty="0">
                <a:solidFill>
                  <a:srgbClr val="D1D5DB"/>
                </a:solidFill>
              </a:rPr>
              <a:t>Η ΜΜ βελτιστοποιεί τα χρονοδιαγράμματα συντήρησης προβλέποντας τους πιο κατάλληλους χρόνους για δραστηριότητες συντήρησης, ελαχιστοποιώντας έτσι το χρόνο διακοπής λειτουργίας και διακοπής</a:t>
            </a:r>
            <a:r>
              <a:rPr lang="en-US" b="0" i="0" dirty="0">
                <a:solidFill>
                  <a:srgbClr val="D1D5DB"/>
                </a:solidFill>
                <a:effectLst/>
              </a:rPr>
              <a:t>.</a:t>
            </a:r>
          </a:p>
          <a:p>
            <a:pPr lvl="1"/>
            <a:r>
              <a:rPr lang="el-GR" b="1" dirty="0">
                <a:solidFill>
                  <a:schemeClr val="accent5">
                    <a:lumMod val="20000"/>
                    <a:lumOff val="80000"/>
                  </a:schemeClr>
                </a:solidFill>
              </a:rPr>
              <a:t>Κατανομή Πόρων</a:t>
            </a:r>
            <a:r>
              <a:rPr lang="en-US" b="0" i="0" dirty="0">
                <a:solidFill>
                  <a:srgbClr val="D1D5DB"/>
                </a:solidFill>
                <a:effectLst/>
              </a:rPr>
              <a:t>: </a:t>
            </a:r>
            <a:r>
              <a:rPr lang="el-GR" dirty="0">
                <a:solidFill>
                  <a:srgbClr val="D1D5DB"/>
                </a:solidFill>
              </a:rPr>
              <a:t>Βοηθά στην αποτελεσματική κατανομή των πόρων συντήρησης δίνοντας προτεραιότητα στον εξοπλισμό με βάση τον κίνδυνο αστοχίας</a:t>
            </a:r>
            <a:r>
              <a:rPr lang="en-US" b="0" i="0" dirty="0">
                <a:solidFill>
                  <a:srgbClr val="D1D5DB"/>
                </a:solidFill>
                <a:effectLst/>
              </a:rPr>
              <a:t>.</a:t>
            </a:r>
          </a:p>
          <a:p>
            <a:endParaRPr lang="el-GR" dirty="0"/>
          </a:p>
        </p:txBody>
      </p:sp>
    </p:spTree>
    <p:extLst>
      <p:ext uri="{BB962C8B-B14F-4D97-AF65-F5344CB8AC3E}">
        <p14:creationId xmlns:p14="http://schemas.microsoft.com/office/powerpoint/2010/main" val="134873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oT for Predictive Maintenance: Essence, Architecture, Applications">
            <a:extLst>
              <a:ext uri="{FF2B5EF4-FFF2-40B4-BE49-F238E27FC236}">
                <a16:creationId xmlns:a16="http://schemas.microsoft.com/office/drawing/2014/main" id="{DBDFF804-5880-BFF3-93D0-1BE3395ACD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990" y="554804"/>
            <a:ext cx="9964020" cy="5008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A56DFB1-0714-EF6E-E750-1ECF71133388}"/>
              </a:ext>
            </a:extLst>
          </p:cNvPr>
          <p:cNvSpPr>
            <a:spLocks noGrp="1"/>
          </p:cNvSpPr>
          <p:nvPr>
            <p:ph type="title"/>
          </p:nvPr>
        </p:nvSpPr>
        <p:spPr>
          <a:xfrm>
            <a:off x="838200" y="365126"/>
            <a:ext cx="10515600" cy="833054"/>
          </a:xfrm>
        </p:spPr>
        <p:txBody>
          <a:bodyPr>
            <a:noAutofit/>
          </a:bodyPr>
          <a:lstStyle/>
          <a:p>
            <a:r>
              <a:rPr lang="el-GR" sz="4400" dirty="0"/>
              <a:t>Τεχνικές ΜΜ για Προληπτική Συντήρηση</a:t>
            </a:r>
          </a:p>
        </p:txBody>
      </p:sp>
      <p:sp>
        <p:nvSpPr>
          <p:cNvPr id="3" name="Θέση περιεχομένου 2">
            <a:extLst>
              <a:ext uri="{FF2B5EF4-FFF2-40B4-BE49-F238E27FC236}">
                <a16:creationId xmlns:a16="http://schemas.microsoft.com/office/drawing/2014/main" id="{766C3992-603C-8803-70BF-D74FC8A9B8BE}"/>
              </a:ext>
            </a:extLst>
          </p:cNvPr>
          <p:cNvSpPr>
            <a:spLocks noGrp="1"/>
          </p:cNvSpPr>
          <p:nvPr>
            <p:ph idx="1"/>
          </p:nvPr>
        </p:nvSpPr>
        <p:spPr>
          <a:xfrm>
            <a:off x="838200" y="1345324"/>
            <a:ext cx="10515600" cy="4831639"/>
          </a:xfrm>
        </p:spPr>
        <p:txBody>
          <a:bodyPr>
            <a:normAutofit fontScale="85000" lnSpcReduction="20000"/>
          </a:bodyPr>
          <a:lstStyle/>
          <a:p>
            <a:pPr marL="514350" indent="-514350">
              <a:buFont typeface="+mj-lt"/>
              <a:buAutoNum type="alphaUcPeriod"/>
            </a:pPr>
            <a:r>
              <a:rPr lang="el-GR" b="1" dirty="0">
                <a:solidFill>
                  <a:schemeClr val="accent6">
                    <a:lumMod val="40000"/>
                    <a:lumOff val="60000"/>
                  </a:schemeClr>
                </a:solidFill>
              </a:rPr>
              <a:t>Ανάλυση </a:t>
            </a:r>
            <a:r>
              <a:rPr lang="el-GR" b="1" dirty="0" err="1">
                <a:solidFill>
                  <a:schemeClr val="accent6">
                    <a:lumMod val="40000"/>
                    <a:lumOff val="60000"/>
                  </a:schemeClr>
                </a:solidFill>
              </a:rPr>
              <a:t>χρονοσειρών</a:t>
            </a:r>
            <a:r>
              <a:rPr lang="el-GR" b="1" dirty="0"/>
              <a:t>: </a:t>
            </a:r>
            <a:r>
              <a:rPr lang="el-GR" dirty="0">
                <a:solidFill>
                  <a:srgbClr val="D1D5DB"/>
                </a:solidFill>
              </a:rPr>
              <a:t>Η ανάλυση </a:t>
            </a:r>
            <a:r>
              <a:rPr lang="el-GR" dirty="0" err="1">
                <a:solidFill>
                  <a:srgbClr val="D1D5DB"/>
                </a:solidFill>
              </a:rPr>
              <a:t>χρονοσειρών</a:t>
            </a:r>
            <a:r>
              <a:rPr lang="el-GR" dirty="0">
                <a:solidFill>
                  <a:srgbClr val="D1D5DB"/>
                </a:solidFill>
              </a:rPr>
              <a:t> χρησιμοποιείται για την εξέταση δεδομένων αισθητήρων με την πάροδο του χρόνου, προσδιορίζοντας τάσεις και μοτίβα που προηγούνται των βλαβών του εξοπλισμού</a:t>
            </a:r>
            <a:r>
              <a:rPr lang="en-US" b="0" i="0" dirty="0">
                <a:solidFill>
                  <a:srgbClr val="D1D5DB"/>
                </a:solidFill>
                <a:effectLst/>
              </a:rPr>
              <a:t>.</a:t>
            </a:r>
          </a:p>
          <a:p>
            <a:pPr marL="514350" indent="-514350">
              <a:buFont typeface="+mj-lt"/>
              <a:buAutoNum type="alphaUcPeriod"/>
            </a:pPr>
            <a:r>
              <a:rPr lang="el-GR" b="1" dirty="0">
                <a:solidFill>
                  <a:schemeClr val="accent6">
                    <a:lumMod val="40000"/>
                    <a:lumOff val="60000"/>
                  </a:schemeClr>
                </a:solidFill>
              </a:rPr>
              <a:t>Μοντέλα μηχανικής μάθησης</a:t>
            </a:r>
          </a:p>
          <a:p>
            <a:pPr lvl="1"/>
            <a:r>
              <a:rPr lang="el-GR" b="1" i="0" dirty="0">
                <a:solidFill>
                  <a:schemeClr val="tx2">
                    <a:lumMod val="40000"/>
                    <a:lumOff val="60000"/>
                  </a:schemeClr>
                </a:solidFill>
                <a:effectLst/>
              </a:rPr>
              <a:t>Επιβλεπόμενη μάθηση</a:t>
            </a:r>
            <a:r>
              <a:rPr lang="en-US" b="0" i="0" dirty="0">
                <a:solidFill>
                  <a:srgbClr val="D1D5DB"/>
                </a:solidFill>
                <a:effectLst/>
              </a:rPr>
              <a:t>: </a:t>
            </a:r>
            <a:r>
              <a:rPr lang="el-GR" dirty="0">
                <a:solidFill>
                  <a:srgbClr val="D1D5DB"/>
                </a:solidFill>
              </a:rPr>
              <a:t>Αλγόριθμοι όπως η παλινδρόμηση, τα δέντρα αποφάσεων και τα </a:t>
            </a:r>
            <a:r>
              <a:rPr lang="el-GR" dirty="0" err="1">
                <a:solidFill>
                  <a:srgbClr val="D1D5DB"/>
                </a:solidFill>
              </a:rPr>
              <a:t>νευρωνικά</a:t>
            </a:r>
            <a:r>
              <a:rPr lang="el-GR" dirty="0">
                <a:solidFill>
                  <a:srgbClr val="D1D5DB"/>
                </a:solidFill>
              </a:rPr>
              <a:t> δίκτυα εκπαιδεύονται σε ιστορικά δεδομένα για την πρόβλεψη μελλοντικών αποτελεσμάτων</a:t>
            </a:r>
            <a:r>
              <a:rPr lang="en-US" b="0" i="0" dirty="0">
                <a:solidFill>
                  <a:srgbClr val="D1D5DB"/>
                </a:solidFill>
                <a:effectLst/>
              </a:rPr>
              <a:t>.</a:t>
            </a:r>
          </a:p>
          <a:p>
            <a:pPr lvl="1"/>
            <a:r>
              <a:rPr lang="el-GR" b="1" dirty="0">
                <a:solidFill>
                  <a:schemeClr val="tx2">
                    <a:lumMod val="40000"/>
                    <a:lumOff val="60000"/>
                  </a:schemeClr>
                </a:solidFill>
              </a:rPr>
              <a:t>Μάθηση χωρίς επίβλεψη</a:t>
            </a:r>
            <a:r>
              <a:rPr lang="en-US" b="0" i="0" dirty="0">
                <a:solidFill>
                  <a:srgbClr val="D1D5DB"/>
                </a:solidFill>
                <a:effectLst/>
              </a:rPr>
              <a:t>: </a:t>
            </a:r>
            <a:r>
              <a:rPr lang="el-GR" dirty="0">
                <a:solidFill>
                  <a:srgbClr val="D1D5DB"/>
                </a:solidFill>
              </a:rPr>
              <a:t>Τεχνικές όπως η ομαδοποίηση και η ανάλυση κύριων συνιστωσών (PCA) εντοπίζουν ασυνήθιστα μοτίβα στα δεδομένα που μπορεί να υποδεικνύουν πιθανά προβλήματα</a:t>
            </a:r>
            <a:r>
              <a:rPr lang="en-US" b="0" i="0" dirty="0">
                <a:solidFill>
                  <a:srgbClr val="D1D5DB"/>
                </a:solidFill>
                <a:effectLst/>
              </a:rPr>
              <a:t>.</a:t>
            </a:r>
          </a:p>
          <a:p>
            <a:pPr marL="514350" indent="-514350">
              <a:buFont typeface="+mj-lt"/>
              <a:buAutoNum type="alphaUcPeriod"/>
            </a:pPr>
            <a:r>
              <a:rPr lang="el-GR" b="1" dirty="0">
                <a:solidFill>
                  <a:schemeClr val="accent6">
                    <a:lumMod val="40000"/>
                    <a:lumOff val="60000"/>
                  </a:schemeClr>
                </a:solidFill>
              </a:rPr>
              <a:t>Βαθιά μάθηση και </a:t>
            </a:r>
            <a:r>
              <a:rPr lang="el-GR" b="1" dirty="0" err="1">
                <a:solidFill>
                  <a:schemeClr val="accent6">
                    <a:lumMod val="40000"/>
                    <a:lumOff val="60000"/>
                  </a:schemeClr>
                </a:solidFill>
              </a:rPr>
              <a:t>νευρωνικά</a:t>
            </a:r>
            <a:r>
              <a:rPr lang="el-GR" b="1" dirty="0">
                <a:solidFill>
                  <a:schemeClr val="accent6">
                    <a:lumMod val="40000"/>
                    <a:lumOff val="60000"/>
                  </a:schemeClr>
                </a:solidFill>
              </a:rPr>
              <a:t> δίκτυα</a:t>
            </a:r>
            <a:r>
              <a:rPr lang="en-US" b="0" i="0" dirty="0">
                <a:solidFill>
                  <a:srgbClr val="D1D5DB"/>
                </a:solidFill>
                <a:effectLst/>
              </a:rPr>
              <a:t>: </a:t>
            </a:r>
            <a:r>
              <a:rPr lang="el-GR" dirty="0">
                <a:solidFill>
                  <a:srgbClr val="D1D5DB"/>
                </a:solidFill>
              </a:rPr>
              <a:t>Τα μοντέλα βαθιάς μάθησης, ειδικά τα </a:t>
            </a:r>
            <a:r>
              <a:rPr lang="el-GR" dirty="0" err="1">
                <a:solidFill>
                  <a:srgbClr val="D1D5DB"/>
                </a:solidFill>
              </a:rPr>
              <a:t>συνελικτικά</a:t>
            </a:r>
            <a:r>
              <a:rPr lang="el-GR" dirty="0">
                <a:solidFill>
                  <a:srgbClr val="D1D5DB"/>
                </a:solidFill>
              </a:rPr>
              <a:t> και επαναλαμβανόμενα </a:t>
            </a:r>
            <a:r>
              <a:rPr lang="el-GR" dirty="0" err="1">
                <a:solidFill>
                  <a:srgbClr val="D1D5DB"/>
                </a:solidFill>
              </a:rPr>
              <a:t>νευρωνικά</a:t>
            </a:r>
            <a:r>
              <a:rPr lang="el-GR" dirty="0">
                <a:solidFill>
                  <a:srgbClr val="D1D5DB"/>
                </a:solidFill>
              </a:rPr>
              <a:t> δίκτυα, είναι αποτελεσματικά στον εντοπισμό πολύπλοκων μοτίβων σε μεγάλα σύνολα δεδομένων</a:t>
            </a:r>
            <a:r>
              <a:rPr lang="en-US" b="0" i="0" dirty="0">
                <a:solidFill>
                  <a:srgbClr val="D1D5DB"/>
                </a:solidFill>
                <a:effectLst/>
              </a:rPr>
              <a:t>.</a:t>
            </a:r>
          </a:p>
          <a:p>
            <a:endParaRPr lang="el-GR" dirty="0"/>
          </a:p>
        </p:txBody>
      </p:sp>
    </p:spTree>
    <p:extLst>
      <p:ext uri="{BB962C8B-B14F-4D97-AF65-F5344CB8AC3E}">
        <p14:creationId xmlns:p14="http://schemas.microsoft.com/office/powerpoint/2010/main" val="330315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2B28129-434C-9552-73D0-05DEFCD7D007}"/>
              </a:ext>
            </a:extLst>
          </p:cNvPr>
          <p:cNvSpPr>
            <a:spLocks noGrp="1"/>
          </p:cNvSpPr>
          <p:nvPr>
            <p:ph type="title"/>
          </p:nvPr>
        </p:nvSpPr>
        <p:spPr/>
        <p:txBody>
          <a:bodyPr>
            <a:normAutofit fontScale="90000"/>
          </a:bodyPr>
          <a:lstStyle/>
          <a:p>
            <a:r>
              <a:rPr lang="el-GR" dirty="0"/>
              <a:t>Οφέλη της ΜΜ στην προληπτική συντήρηση</a:t>
            </a:r>
          </a:p>
        </p:txBody>
      </p:sp>
      <p:sp>
        <p:nvSpPr>
          <p:cNvPr id="3" name="Θέση περιεχομένου 2">
            <a:extLst>
              <a:ext uri="{FF2B5EF4-FFF2-40B4-BE49-F238E27FC236}">
                <a16:creationId xmlns:a16="http://schemas.microsoft.com/office/drawing/2014/main" id="{73DA37F1-9626-6813-951A-EE35C764A367}"/>
              </a:ext>
            </a:extLst>
          </p:cNvPr>
          <p:cNvSpPr>
            <a:spLocks noGrp="1"/>
          </p:cNvSpPr>
          <p:nvPr>
            <p:ph idx="1"/>
          </p:nvPr>
        </p:nvSpPr>
        <p:spPr>
          <a:xfrm>
            <a:off x="704193" y="1825625"/>
            <a:ext cx="10649607" cy="4351338"/>
          </a:xfrm>
        </p:spPr>
        <p:txBody>
          <a:bodyPr>
            <a:normAutofit fontScale="85000" lnSpcReduction="10000"/>
          </a:bodyPr>
          <a:lstStyle/>
          <a:p>
            <a:pPr marL="514350" indent="-514350">
              <a:buFont typeface="+mj-lt"/>
              <a:buAutoNum type="arabicPeriod"/>
            </a:pPr>
            <a:r>
              <a:rPr lang="el-GR" b="1" dirty="0">
                <a:solidFill>
                  <a:schemeClr val="tx2">
                    <a:lumMod val="40000"/>
                    <a:lumOff val="60000"/>
                  </a:schemeClr>
                </a:solidFill>
                <a:latin typeface="Söhne"/>
              </a:rPr>
              <a:t>Μειωμένος χρόνος διακοπής λειτουργίας </a:t>
            </a:r>
            <a:r>
              <a:rPr lang="el-GR" b="1" dirty="0">
                <a:latin typeface="Söhne"/>
              </a:rPr>
              <a:t>- </a:t>
            </a:r>
            <a:r>
              <a:rPr lang="el-GR" dirty="0">
                <a:solidFill>
                  <a:srgbClr val="D1D5DB"/>
                </a:solidFill>
                <a:latin typeface="Söhne"/>
              </a:rPr>
              <a:t>Με την πρόβλεψη των βλαβών, οι εταιρείες μπορούν να εκτελέσουν συντήρηση πριν συμβούν βλάβες, μειώνοντας σημαντικά τον μη προγραμματισμένο χρόνο διακοπής λειτουργίας</a:t>
            </a:r>
            <a:r>
              <a:rPr lang="en-US" b="0" i="0" dirty="0">
                <a:solidFill>
                  <a:srgbClr val="D1D5DB"/>
                </a:solidFill>
                <a:effectLst/>
                <a:latin typeface="Söhne"/>
              </a:rPr>
              <a:t>.</a:t>
            </a:r>
          </a:p>
          <a:p>
            <a:pPr marL="514350" indent="-514350">
              <a:buFont typeface="+mj-lt"/>
              <a:buAutoNum type="arabicPeriod"/>
            </a:pPr>
            <a:r>
              <a:rPr lang="el-GR" b="1" dirty="0">
                <a:solidFill>
                  <a:schemeClr val="tx2">
                    <a:lumMod val="40000"/>
                    <a:lumOff val="60000"/>
                  </a:schemeClr>
                </a:solidFill>
                <a:latin typeface="Söhne"/>
              </a:rPr>
              <a:t>Μείωση κόστους </a:t>
            </a:r>
            <a:r>
              <a:rPr lang="el-GR" b="1" dirty="0">
                <a:latin typeface="Söhne"/>
              </a:rPr>
              <a:t>- </a:t>
            </a:r>
            <a:r>
              <a:rPr lang="el-GR" dirty="0">
                <a:solidFill>
                  <a:srgbClr val="D1D5DB"/>
                </a:solidFill>
                <a:latin typeface="Söhne"/>
              </a:rPr>
              <a:t>Η προληπτική συντήρηση βοηθά στην αποφυγή δαπανηρών επισκευών έκτακτης ανάγκης και μειώνει το συνολικό κόστος συντήρησης</a:t>
            </a:r>
            <a:r>
              <a:rPr lang="en-US" b="0" i="0" dirty="0">
                <a:solidFill>
                  <a:srgbClr val="D1D5DB"/>
                </a:solidFill>
                <a:effectLst/>
                <a:latin typeface="Söhne"/>
              </a:rPr>
              <a:t>.</a:t>
            </a:r>
          </a:p>
          <a:p>
            <a:pPr marL="514350" indent="-514350">
              <a:buFont typeface="+mj-lt"/>
              <a:buAutoNum type="arabicPeriod"/>
            </a:pPr>
            <a:r>
              <a:rPr lang="el-GR" b="1" dirty="0">
                <a:solidFill>
                  <a:schemeClr val="tx2">
                    <a:lumMod val="40000"/>
                    <a:lumOff val="60000"/>
                  </a:schemeClr>
                </a:solidFill>
                <a:latin typeface="Söhne"/>
              </a:rPr>
              <a:t>Αυξημένη ασφάλεια </a:t>
            </a:r>
            <a:r>
              <a:rPr lang="el-GR" b="1" i="0" dirty="0">
                <a:effectLst/>
                <a:latin typeface="Söhne"/>
              </a:rPr>
              <a:t>- </a:t>
            </a:r>
            <a:r>
              <a:rPr lang="el-GR" dirty="0">
                <a:solidFill>
                  <a:srgbClr val="D1D5DB"/>
                </a:solidFill>
                <a:latin typeface="Söhne"/>
              </a:rPr>
              <a:t>Ο έγκαιρος εντοπισμός πιθανών βλαβών ενισχύει την ασφάλεια προλαμβάνοντας ατυχήματα και επικίνδυνες καταστάσεις</a:t>
            </a:r>
            <a:r>
              <a:rPr lang="en-US" b="0" i="0" dirty="0">
                <a:solidFill>
                  <a:srgbClr val="D1D5DB"/>
                </a:solidFill>
                <a:effectLst/>
                <a:latin typeface="Söhne"/>
              </a:rPr>
              <a:t>.</a:t>
            </a:r>
          </a:p>
          <a:p>
            <a:pPr marL="514350" indent="-514350">
              <a:buFont typeface="+mj-lt"/>
              <a:buAutoNum type="arabicPeriod"/>
            </a:pPr>
            <a:r>
              <a:rPr lang="el-GR" b="1" dirty="0">
                <a:solidFill>
                  <a:schemeClr val="tx2">
                    <a:lumMod val="40000"/>
                    <a:lumOff val="60000"/>
                  </a:schemeClr>
                </a:solidFill>
                <a:latin typeface="Söhne"/>
              </a:rPr>
              <a:t>Εκτεταμένη διάρκεια ζωής εξοπλισμού </a:t>
            </a:r>
            <a:r>
              <a:rPr lang="el-GR" b="1" i="0" dirty="0">
                <a:effectLst/>
                <a:latin typeface="Söhne"/>
              </a:rPr>
              <a:t>- </a:t>
            </a:r>
            <a:r>
              <a:rPr lang="el-GR" dirty="0">
                <a:solidFill>
                  <a:srgbClr val="D1D5DB"/>
                </a:solidFill>
                <a:latin typeface="Söhne"/>
              </a:rPr>
              <a:t>Η τακτική και έγκαιρη συντήρηση επεκτείνει τη διάρκεια ζωής του εξοπλισμού</a:t>
            </a:r>
            <a:r>
              <a:rPr lang="en-US" b="0" i="0" dirty="0">
                <a:solidFill>
                  <a:srgbClr val="D1D5DB"/>
                </a:solidFill>
                <a:effectLst/>
                <a:latin typeface="Söhne"/>
              </a:rPr>
              <a:t>.</a:t>
            </a:r>
          </a:p>
          <a:p>
            <a:pPr marL="514350" indent="-514350">
              <a:buFont typeface="+mj-lt"/>
              <a:buAutoNum type="arabicPeriod"/>
            </a:pPr>
            <a:r>
              <a:rPr lang="el-GR" b="1" dirty="0">
                <a:solidFill>
                  <a:schemeClr val="tx2">
                    <a:lumMod val="40000"/>
                    <a:lumOff val="60000"/>
                  </a:schemeClr>
                </a:solidFill>
                <a:latin typeface="Söhne"/>
              </a:rPr>
              <a:t>Λειτουργική αποδοτικότητα </a:t>
            </a:r>
            <a:r>
              <a:rPr lang="el-GR" b="1" i="0" dirty="0">
                <a:effectLst/>
                <a:latin typeface="Söhne"/>
              </a:rPr>
              <a:t>- </a:t>
            </a:r>
            <a:r>
              <a:rPr lang="el-GR" dirty="0">
                <a:solidFill>
                  <a:srgbClr val="D1D5DB"/>
                </a:solidFill>
                <a:latin typeface="Söhne"/>
              </a:rPr>
              <a:t>Η διασφάλιση ότι ο εξοπλισμός λειτουργεί σε βέλτιστες συνθήκες οδηγεί σε βελτιωμένη συνολική λειτουργική απόδοση</a:t>
            </a:r>
            <a:r>
              <a:rPr lang="en-US" b="0" i="0" dirty="0">
                <a:solidFill>
                  <a:srgbClr val="D1D5DB"/>
                </a:solidFill>
                <a:effectLst/>
                <a:latin typeface="Söhne"/>
              </a:rPr>
              <a:t>.</a:t>
            </a:r>
          </a:p>
          <a:p>
            <a:pPr marL="514350" indent="-514350">
              <a:buFont typeface="+mj-lt"/>
              <a:buAutoNum type="arabicPeriod"/>
            </a:pPr>
            <a:endParaRPr lang="el-GR" dirty="0"/>
          </a:p>
        </p:txBody>
      </p:sp>
    </p:spTree>
    <p:extLst>
      <p:ext uri="{BB962C8B-B14F-4D97-AF65-F5344CB8AC3E}">
        <p14:creationId xmlns:p14="http://schemas.microsoft.com/office/powerpoint/2010/main" val="95150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03D1E44F-39DE-A193-341E-3AF5D3521F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1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57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C0652DDE-C002-273F-424B-971C50AEC6B6}"/>
              </a:ext>
            </a:extLst>
          </p:cNvPr>
          <p:cNvPicPr>
            <a:picLocks noChangeAspect="1"/>
          </p:cNvPicPr>
          <p:nvPr/>
        </p:nvPicPr>
        <p:blipFill rotWithShape="1">
          <a:blip r:embed="rId2"/>
          <a:srcRect l="26630" t="23746" r="47415" b="11379"/>
          <a:stretch/>
        </p:blipFill>
        <p:spPr>
          <a:xfrm>
            <a:off x="318499" y="215757"/>
            <a:ext cx="4158544" cy="5630238"/>
          </a:xfrm>
          <a:prstGeom prst="rect">
            <a:avLst/>
          </a:prstGeom>
        </p:spPr>
      </p:pic>
      <p:pic>
        <p:nvPicPr>
          <p:cNvPr id="9" name="Εικόνα 8">
            <a:extLst>
              <a:ext uri="{FF2B5EF4-FFF2-40B4-BE49-F238E27FC236}">
                <a16:creationId xmlns:a16="http://schemas.microsoft.com/office/drawing/2014/main" id="{3A89C797-D76F-B2AB-D20F-95A9713F26D0}"/>
              </a:ext>
            </a:extLst>
          </p:cNvPr>
          <p:cNvPicPr>
            <a:picLocks noChangeAspect="1"/>
          </p:cNvPicPr>
          <p:nvPr/>
        </p:nvPicPr>
        <p:blipFill rotWithShape="1">
          <a:blip r:embed="rId3"/>
          <a:srcRect l="23006" t="35104" r="43960" b="22580"/>
          <a:stretch/>
        </p:blipFill>
        <p:spPr>
          <a:xfrm>
            <a:off x="4818579" y="236304"/>
            <a:ext cx="7048073" cy="4890500"/>
          </a:xfrm>
          <a:prstGeom prst="rect">
            <a:avLst/>
          </a:prstGeom>
        </p:spPr>
      </p:pic>
    </p:spTree>
    <p:extLst>
      <p:ext uri="{BB962C8B-B14F-4D97-AF65-F5344CB8AC3E}">
        <p14:creationId xmlns:p14="http://schemas.microsoft.com/office/powerpoint/2010/main" val="220745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E8839F0-B06E-5948-6D74-2355F5CCF37A}"/>
              </a:ext>
            </a:extLst>
          </p:cNvPr>
          <p:cNvSpPr>
            <a:spLocks noGrp="1"/>
          </p:cNvSpPr>
          <p:nvPr>
            <p:ph type="title"/>
          </p:nvPr>
        </p:nvSpPr>
        <p:spPr/>
        <p:txBody>
          <a:bodyPr/>
          <a:lstStyle/>
          <a:p>
            <a:r>
              <a:rPr lang="el-GR" dirty="0"/>
              <a:t>Προκλήσεις</a:t>
            </a:r>
          </a:p>
        </p:txBody>
      </p:sp>
      <p:sp>
        <p:nvSpPr>
          <p:cNvPr id="3" name="Θέση περιεχομένου 2">
            <a:extLst>
              <a:ext uri="{FF2B5EF4-FFF2-40B4-BE49-F238E27FC236}">
                <a16:creationId xmlns:a16="http://schemas.microsoft.com/office/drawing/2014/main" id="{FE06BFE8-1ADB-C27C-7B5C-2D2C976AB8D1}"/>
              </a:ext>
            </a:extLst>
          </p:cNvPr>
          <p:cNvSpPr>
            <a:spLocks noGrp="1"/>
          </p:cNvSpPr>
          <p:nvPr>
            <p:ph idx="1"/>
          </p:nvPr>
        </p:nvSpPr>
        <p:spPr/>
        <p:txBody>
          <a:bodyPr>
            <a:normAutofit/>
          </a:bodyPr>
          <a:lstStyle/>
          <a:p>
            <a:r>
              <a:rPr lang="el-GR" b="1" dirty="0">
                <a:solidFill>
                  <a:schemeClr val="accent2">
                    <a:lumMod val="75000"/>
                  </a:schemeClr>
                </a:solidFill>
              </a:rPr>
              <a:t>Ποιότητα και όγκος δεδομένων</a:t>
            </a:r>
            <a:r>
              <a:rPr lang="el-GR" dirty="0"/>
              <a:t>: Τα αποτελεσματικά μοντέλα ΜΜ απαιτούν μεγάλες ποσότητες δεδομένων υψηλής ποιότητας.
</a:t>
            </a:r>
            <a:r>
              <a:rPr lang="el-GR" b="1" dirty="0">
                <a:solidFill>
                  <a:schemeClr val="accent2">
                    <a:lumMod val="75000"/>
                  </a:schemeClr>
                </a:solidFill>
              </a:rPr>
              <a:t>Ενσωμάτωση με υπάρχοντα συστήματα</a:t>
            </a:r>
            <a:r>
              <a:rPr lang="el-GR" dirty="0"/>
              <a:t>: Η ενσωμάτωση της ΜΜ στα υπάρχοντα συστήματα συντήρησης και παρακολούθησης μπορεί να είναι περίπλοκη.
</a:t>
            </a:r>
            <a:r>
              <a:rPr lang="el-GR" b="1" dirty="0">
                <a:solidFill>
                  <a:schemeClr val="accent2">
                    <a:lumMod val="75000"/>
                  </a:schemeClr>
                </a:solidFill>
              </a:rPr>
              <a:t>Εξειδικευμένο εργατικό δυναμικό</a:t>
            </a:r>
            <a:r>
              <a:rPr lang="el-GR" dirty="0"/>
              <a:t>: Υπάρχει ανάγκη για εξειδικευμένο προσωπικό που κατανοεί τόσο την ΜΜ όσο και τις συγκεκριμένες λειτουργικές ανάγκες της βιομηχανίας πετρελαίου και φυσικού αερίου.</a:t>
            </a:r>
          </a:p>
        </p:txBody>
      </p:sp>
    </p:spTree>
    <p:extLst>
      <p:ext uri="{BB962C8B-B14F-4D97-AF65-F5344CB8AC3E}">
        <p14:creationId xmlns:p14="http://schemas.microsoft.com/office/powerpoint/2010/main" val="387839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FB7CAB0-57A7-8DD7-1FBA-C347C1241A75}"/>
              </a:ext>
            </a:extLst>
          </p:cNvPr>
          <p:cNvSpPr>
            <a:spLocks noGrp="1"/>
          </p:cNvSpPr>
          <p:nvPr>
            <p:ph type="title"/>
          </p:nvPr>
        </p:nvSpPr>
        <p:spPr>
          <a:xfrm>
            <a:off x="838200" y="4659723"/>
            <a:ext cx="10515600" cy="1325563"/>
          </a:xfrm>
        </p:spPr>
        <p:txBody>
          <a:bodyPr/>
          <a:lstStyle/>
          <a:p>
            <a:pPr algn="ctr"/>
            <a:r>
              <a:rPr lang="el-GR" dirty="0"/>
              <a:t>Βελτιστοποίηση Γεωτρήσεων</a:t>
            </a:r>
          </a:p>
        </p:txBody>
      </p:sp>
      <p:pic>
        <p:nvPicPr>
          <p:cNvPr id="5" name="Εικόνα 4">
            <a:extLst>
              <a:ext uri="{FF2B5EF4-FFF2-40B4-BE49-F238E27FC236}">
                <a16:creationId xmlns:a16="http://schemas.microsoft.com/office/drawing/2014/main" id="{6E9B42E6-96F8-4ED1-A940-851C65359FCD}"/>
              </a:ext>
            </a:extLst>
          </p:cNvPr>
          <p:cNvPicPr>
            <a:picLocks noChangeAspect="1"/>
          </p:cNvPicPr>
          <p:nvPr/>
        </p:nvPicPr>
        <p:blipFill>
          <a:blip r:embed="rId2"/>
          <a:stretch>
            <a:fillRect/>
          </a:stretch>
        </p:blipFill>
        <p:spPr>
          <a:xfrm>
            <a:off x="3684569" y="0"/>
            <a:ext cx="4822861" cy="4822861"/>
          </a:xfrm>
          <a:prstGeom prst="rect">
            <a:avLst/>
          </a:prstGeom>
        </p:spPr>
      </p:pic>
    </p:spTree>
    <p:extLst>
      <p:ext uri="{BB962C8B-B14F-4D97-AF65-F5344CB8AC3E}">
        <p14:creationId xmlns:p14="http://schemas.microsoft.com/office/powerpoint/2010/main" val="154181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0DDD6FE-EFD4-034B-0B8B-64CD40EF6D0F}"/>
              </a:ext>
            </a:extLst>
          </p:cNvPr>
          <p:cNvSpPr>
            <a:spLocks noGrp="1"/>
          </p:cNvSpPr>
          <p:nvPr>
            <p:ph type="title"/>
          </p:nvPr>
        </p:nvSpPr>
        <p:spPr>
          <a:xfrm>
            <a:off x="838200" y="186451"/>
            <a:ext cx="10515600" cy="833054"/>
          </a:xfrm>
        </p:spPr>
        <p:txBody>
          <a:bodyPr/>
          <a:lstStyle/>
          <a:p>
            <a:r>
              <a:rPr lang="el-GR" dirty="0"/>
              <a:t>Βασικοί τομείς εφαρμογής</a:t>
            </a:r>
          </a:p>
        </p:txBody>
      </p:sp>
      <p:sp>
        <p:nvSpPr>
          <p:cNvPr id="3" name="Θέση περιεχομένου 2">
            <a:extLst>
              <a:ext uri="{FF2B5EF4-FFF2-40B4-BE49-F238E27FC236}">
                <a16:creationId xmlns:a16="http://schemas.microsoft.com/office/drawing/2014/main" id="{52DB5DC6-2E0D-4A0B-2AFB-33F820D42405}"/>
              </a:ext>
            </a:extLst>
          </p:cNvPr>
          <p:cNvSpPr>
            <a:spLocks noGrp="1"/>
          </p:cNvSpPr>
          <p:nvPr>
            <p:ph idx="1"/>
          </p:nvPr>
        </p:nvSpPr>
        <p:spPr>
          <a:xfrm>
            <a:off x="493987" y="1198180"/>
            <a:ext cx="11235558" cy="4978783"/>
          </a:xfrm>
        </p:spPr>
        <p:txBody>
          <a:bodyPr>
            <a:normAutofit fontScale="92500" lnSpcReduction="10000"/>
          </a:bodyPr>
          <a:lstStyle/>
          <a:p>
            <a:pPr marL="357188" indent="-357188">
              <a:buFont typeface="+mj-lt"/>
              <a:buAutoNum type="arabicPeriod"/>
            </a:pPr>
            <a:r>
              <a:rPr lang="el-GR" sz="2000" b="1" dirty="0">
                <a:solidFill>
                  <a:schemeClr val="accent6">
                    <a:lumMod val="40000"/>
                    <a:lumOff val="60000"/>
                  </a:schemeClr>
                </a:solidFill>
                <a:latin typeface="Söhne"/>
              </a:rPr>
              <a:t>Λήψη αποφάσεων σε πραγματικό χρόνο</a:t>
            </a:r>
            <a:endParaRPr lang="en-US" sz="2000" b="0" i="0" dirty="0">
              <a:solidFill>
                <a:schemeClr val="accent6">
                  <a:lumMod val="40000"/>
                  <a:lumOff val="60000"/>
                </a:schemeClr>
              </a:solidFill>
              <a:effectLst/>
              <a:latin typeface="Söhne"/>
            </a:endParaRPr>
          </a:p>
          <a:p>
            <a:pPr lvl="1"/>
            <a:r>
              <a:rPr lang="el-GR" sz="1600" b="1" dirty="0">
                <a:solidFill>
                  <a:srgbClr val="D1D5DB"/>
                </a:solidFill>
                <a:latin typeface="Söhne"/>
              </a:rPr>
              <a:t>Ανάλυση δεδομένων</a:t>
            </a:r>
            <a:r>
              <a:rPr lang="en-US" sz="1600" b="0" i="0" dirty="0">
                <a:solidFill>
                  <a:srgbClr val="D1D5DB"/>
                </a:solidFill>
                <a:effectLst/>
                <a:latin typeface="Söhne"/>
              </a:rPr>
              <a:t>: </a:t>
            </a:r>
            <a:r>
              <a:rPr lang="el-GR" sz="1600" dirty="0">
                <a:solidFill>
                  <a:srgbClr val="D1D5DB"/>
                </a:solidFill>
                <a:latin typeface="Söhne"/>
              </a:rPr>
              <a:t>Οι αλγόριθμοι ΜΜ αναλύουν δεδομένα σε πραγματικό χρόνο από εργασίες γεώτρησης, συμπεριλαμβανομένων παραμέτρων όπως η απόδοση του τρυπανιού, ο ρυθμός διείσδυσης (ROP) και οι συνθήκες στη γεώτρηση</a:t>
            </a:r>
            <a:r>
              <a:rPr lang="en-US" sz="1600" b="0" i="0" dirty="0">
                <a:solidFill>
                  <a:srgbClr val="D1D5DB"/>
                </a:solidFill>
                <a:effectLst/>
                <a:latin typeface="Söhne"/>
              </a:rPr>
              <a:t>.</a:t>
            </a:r>
          </a:p>
          <a:p>
            <a:pPr lvl="1"/>
            <a:r>
              <a:rPr lang="el-GR" sz="1600" b="1" dirty="0">
                <a:solidFill>
                  <a:srgbClr val="D1D5DB"/>
                </a:solidFill>
                <a:latin typeface="Söhne"/>
              </a:rPr>
              <a:t>Προγνωστικές πληροφορίες</a:t>
            </a:r>
            <a:r>
              <a:rPr lang="en-US" sz="1600" b="0" i="0" dirty="0">
                <a:solidFill>
                  <a:srgbClr val="D1D5DB"/>
                </a:solidFill>
                <a:effectLst/>
                <a:latin typeface="Söhne"/>
              </a:rPr>
              <a:t>: </a:t>
            </a:r>
            <a:r>
              <a:rPr lang="el-GR" sz="1600" dirty="0">
                <a:solidFill>
                  <a:srgbClr val="D1D5DB"/>
                </a:solidFill>
                <a:latin typeface="Söhne"/>
              </a:rPr>
              <a:t>Αυτές οι πληροφορίες επιτρέπουν στους χειριστές να λαμβάνουν τεκμηριωμένες αποφάσεις εν κινήσει, προσαρμόζοντας τις παραμέτρους διάτρησης για βέλτιστη απόδοση</a:t>
            </a:r>
            <a:r>
              <a:rPr lang="en-US" sz="1600" b="0" i="0" dirty="0">
                <a:solidFill>
                  <a:srgbClr val="D1D5DB"/>
                </a:solidFill>
                <a:effectLst/>
                <a:latin typeface="Söhne"/>
              </a:rPr>
              <a:t>.</a:t>
            </a:r>
          </a:p>
          <a:p>
            <a:pPr marL="357188" indent="-357188">
              <a:buFont typeface="+mj-lt"/>
              <a:buAutoNum type="arabicPeriod"/>
            </a:pPr>
            <a:r>
              <a:rPr lang="el-GR" sz="2000" b="1" dirty="0">
                <a:solidFill>
                  <a:schemeClr val="accent6">
                    <a:lumMod val="40000"/>
                    <a:lumOff val="60000"/>
                  </a:schemeClr>
                </a:solidFill>
                <a:latin typeface="Söhne"/>
              </a:rPr>
              <a:t>Βελτιστοποίηση απόδοσης τρυπανιών</a:t>
            </a:r>
            <a:endParaRPr lang="en-US" sz="2000" b="0" i="0" dirty="0">
              <a:solidFill>
                <a:schemeClr val="accent6">
                  <a:lumMod val="40000"/>
                  <a:lumOff val="60000"/>
                </a:schemeClr>
              </a:solidFill>
              <a:effectLst/>
              <a:latin typeface="Söhne"/>
            </a:endParaRPr>
          </a:p>
          <a:p>
            <a:pPr lvl="1"/>
            <a:r>
              <a:rPr lang="el-GR" sz="1600" b="1" dirty="0">
                <a:solidFill>
                  <a:srgbClr val="D1D5DB"/>
                </a:solidFill>
                <a:latin typeface="Söhne"/>
              </a:rPr>
              <a:t>Πρόβλεψη φθοράς</a:t>
            </a:r>
            <a:r>
              <a:rPr lang="en-US" sz="1600" b="0" i="0" dirty="0">
                <a:solidFill>
                  <a:srgbClr val="D1D5DB"/>
                </a:solidFill>
                <a:effectLst/>
                <a:latin typeface="Söhne"/>
              </a:rPr>
              <a:t>: </a:t>
            </a:r>
            <a:r>
              <a:rPr lang="el-GR" sz="1600" dirty="0">
                <a:solidFill>
                  <a:srgbClr val="D1D5DB"/>
                </a:solidFill>
                <a:latin typeface="Söhne"/>
              </a:rPr>
              <a:t>Τα μοντέλα ΜΜ προβλέπουν τη φθορά των τρυπανιών, καθορίζοντας τον καλύτερο χρόνο αντικατάστασης για την αποφυγή αποτυχιών και ανεπαρκειών</a:t>
            </a:r>
            <a:r>
              <a:rPr lang="en-US" sz="1600" b="0" i="0" dirty="0">
                <a:solidFill>
                  <a:srgbClr val="D1D5DB"/>
                </a:solidFill>
                <a:effectLst/>
                <a:latin typeface="Söhne"/>
              </a:rPr>
              <a:t>.</a:t>
            </a:r>
          </a:p>
          <a:p>
            <a:pPr lvl="1"/>
            <a:r>
              <a:rPr lang="el-GR" sz="1600" b="1" dirty="0">
                <a:solidFill>
                  <a:srgbClr val="D1D5DB"/>
                </a:solidFill>
                <a:latin typeface="Söhne"/>
              </a:rPr>
              <a:t>Βελτίωση σχεδιασμού</a:t>
            </a:r>
            <a:r>
              <a:rPr lang="en-US" sz="1600" b="0" i="0" dirty="0">
                <a:solidFill>
                  <a:srgbClr val="D1D5DB"/>
                </a:solidFill>
                <a:effectLst/>
                <a:latin typeface="Söhne"/>
              </a:rPr>
              <a:t>: </a:t>
            </a:r>
            <a:r>
              <a:rPr lang="el-GR" sz="1600" dirty="0">
                <a:solidFill>
                  <a:srgbClr val="D1D5DB"/>
                </a:solidFill>
                <a:latin typeface="Söhne"/>
              </a:rPr>
              <a:t>Η ανάλυση των ιστορικών δεδομένων απόδοσης βοηθά στο σχεδιασμό πιο αποτελεσματικών τρυπανιών</a:t>
            </a:r>
            <a:r>
              <a:rPr lang="en-US" sz="1600" b="0" i="0" dirty="0">
                <a:solidFill>
                  <a:srgbClr val="D1D5DB"/>
                </a:solidFill>
                <a:effectLst/>
                <a:latin typeface="Söhne"/>
              </a:rPr>
              <a:t>.</a:t>
            </a:r>
          </a:p>
          <a:p>
            <a:pPr marL="357188" indent="-357188">
              <a:buFont typeface="+mj-lt"/>
              <a:buAutoNum type="arabicPeriod"/>
            </a:pPr>
            <a:r>
              <a:rPr lang="el-GR" sz="2000" b="1" dirty="0">
                <a:solidFill>
                  <a:schemeClr val="accent6">
                    <a:lumMod val="40000"/>
                    <a:lumOff val="60000"/>
                  </a:schemeClr>
                </a:solidFill>
                <a:latin typeface="Söhne"/>
              </a:rPr>
              <a:t>Βελτιστοποίηση ρυθμού διείσδυσης (</a:t>
            </a:r>
            <a:r>
              <a:rPr lang="en-US" sz="2000" b="1" dirty="0">
                <a:solidFill>
                  <a:schemeClr val="accent6">
                    <a:lumMod val="40000"/>
                    <a:lumOff val="60000"/>
                  </a:schemeClr>
                </a:solidFill>
                <a:latin typeface="Söhne"/>
              </a:rPr>
              <a:t>ROP)</a:t>
            </a:r>
            <a:endParaRPr lang="en-US" sz="2000" b="0" i="0" dirty="0">
              <a:solidFill>
                <a:schemeClr val="accent6">
                  <a:lumMod val="40000"/>
                  <a:lumOff val="60000"/>
                </a:schemeClr>
              </a:solidFill>
              <a:effectLst/>
              <a:latin typeface="Söhne"/>
            </a:endParaRPr>
          </a:p>
          <a:p>
            <a:pPr lvl="1"/>
            <a:r>
              <a:rPr lang="el-GR" sz="1600" b="1" dirty="0">
                <a:solidFill>
                  <a:srgbClr val="D1D5DB"/>
                </a:solidFill>
                <a:latin typeface="Söhne"/>
              </a:rPr>
              <a:t>Μεγιστοποίηση απόδοσης</a:t>
            </a:r>
            <a:r>
              <a:rPr lang="en-US" sz="1600" b="0" i="0" dirty="0">
                <a:solidFill>
                  <a:srgbClr val="D1D5DB"/>
                </a:solidFill>
                <a:effectLst/>
                <a:latin typeface="Söhne"/>
              </a:rPr>
              <a:t>: </a:t>
            </a:r>
            <a:r>
              <a:rPr lang="el-GR" sz="1600" dirty="0">
                <a:solidFill>
                  <a:srgbClr val="D1D5DB"/>
                </a:solidFill>
                <a:latin typeface="Söhne"/>
              </a:rPr>
              <a:t>Τα μοντέλα ΜΜ χρησιμοποιούνται για τη βελτιστοποίηση του ROP, εξασφαλίζοντας ταχύτερη διάτρηση χωρίς να διακυβεύεται η ασφάλεια ή η ακεραιότητα του εξοπλισμού</a:t>
            </a:r>
            <a:r>
              <a:rPr lang="en-US" sz="1600" b="0" i="0" dirty="0">
                <a:solidFill>
                  <a:srgbClr val="D1D5DB"/>
                </a:solidFill>
                <a:effectLst/>
                <a:latin typeface="Söhne"/>
              </a:rPr>
              <a:t>.</a:t>
            </a:r>
          </a:p>
          <a:p>
            <a:pPr lvl="1"/>
            <a:r>
              <a:rPr lang="el-GR" sz="1600" b="1" dirty="0">
                <a:solidFill>
                  <a:srgbClr val="D1D5DB"/>
                </a:solidFill>
                <a:latin typeface="Söhne"/>
              </a:rPr>
              <a:t>Ρύθμιση παραμέτρων</a:t>
            </a:r>
            <a:r>
              <a:rPr lang="en-US" sz="1600" b="0" i="0" dirty="0">
                <a:solidFill>
                  <a:srgbClr val="D1D5DB"/>
                </a:solidFill>
                <a:effectLst/>
                <a:latin typeface="Söhne"/>
              </a:rPr>
              <a:t>: </a:t>
            </a:r>
            <a:r>
              <a:rPr lang="el-GR" sz="1600" dirty="0">
                <a:solidFill>
                  <a:srgbClr val="D1D5DB"/>
                </a:solidFill>
                <a:latin typeface="Söhne"/>
              </a:rPr>
              <a:t>Τα μοντέλα προτείνουν προσαρμογές στις παραμέτρους διάτρησης όπως το βάρος στο τρυπάνι, η ταχύτητα περιστροφής και οι ιδιότητες λάσπης</a:t>
            </a:r>
            <a:r>
              <a:rPr lang="en-US" sz="1600" b="0" i="0" dirty="0">
                <a:solidFill>
                  <a:srgbClr val="D1D5DB"/>
                </a:solidFill>
                <a:effectLst/>
                <a:latin typeface="Söhne"/>
              </a:rPr>
              <a:t>.</a:t>
            </a:r>
          </a:p>
          <a:p>
            <a:pPr marL="357188" indent="-357188">
              <a:buFont typeface="+mj-lt"/>
              <a:buAutoNum type="arabicPeriod"/>
            </a:pPr>
            <a:r>
              <a:rPr lang="el-GR" sz="2000" b="1" dirty="0">
                <a:solidFill>
                  <a:schemeClr val="accent6">
                    <a:lumMod val="40000"/>
                    <a:lumOff val="60000"/>
                  </a:schemeClr>
                </a:solidFill>
                <a:latin typeface="Söhne"/>
              </a:rPr>
              <a:t>Αποφυγή κινδύνων γεώτρησης</a:t>
            </a:r>
            <a:endParaRPr lang="en-US" sz="2000" b="0" i="0" dirty="0">
              <a:solidFill>
                <a:schemeClr val="accent6">
                  <a:lumMod val="40000"/>
                  <a:lumOff val="60000"/>
                </a:schemeClr>
              </a:solidFill>
              <a:effectLst/>
              <a:latin typeface="Söhne"/>
            </a:endParaRPr>
          </a:p>
          <a:p>
            <a:pPr lvl="1"/>
            <a:r>
              <a:rPr lang="el-GR" sz="1600" b="1" dirty="0">
                <a:solidFill>
                  <a:srgbClr val="D1D5DB"/>
                </a:solidFill>
                <a:latin typeface="Söhne"/>
              </a:rPr>
              <a:t>Πρόβλεψη κινδύνου</a:t>
            </a:r>
            <a:r>
              <a:rPr lang="en-US" sz="1600" b="0" i="0" dirty="0">
                <a:solidFill>
                  <a:srgbClr val="D1D5DB"/>
                </a:solidFill>
                <a:effectLst/>
                <a:latin typeface="Söhne"/>
              </a:rPr>
              <a:t>: </a:t>
            </a:r>
            <a:r>
              <a:rPr lang="el-GR" sz="1600" b="0" i="0" dirty="0">
                <a:solidFill>
                  <a:srgbClr val="D1D5DB"/>
                </a:solidFill>
                <a:effectLst/>
                <a:latin typeface="Söhne"/>
              </a:rPr>
              <a:t>Η ΜΜ</a:t>
            </a:r>
            <a:r>
              <a:rPr lang="el-GR" sz="1600" dirty="0">
                <a:solidFill>
                  <a:srgbClr val="D1D5DB"/>
                </a:solidFill>
                <a:latin typeface="Söhne"/>
              </a:rPr>
              <a:t> μπορεί να προβλέψει και να αποφύγει πιθανούς κινδύνους γεώτρησης όπως περιστατικά κολλημένων σωλήνων ή αστάθεια φρεατίων</a:t>
            </a:r>
            <a:r>
              <a:rPr lang="en-US" sz="1600" b="0" i="0" dirty="0">
                <a:solidFill>
                  <a:srgbClr val="D1D5DB"/>
                </a:solidFill>
                <a:effectLst/>
                <a:latin typeface="Söhne"/>
              </a:rPr>
              <a:t>.</a:t>
            </a:r>
          </a:p>
          <a:p>
            <a:pPr lvl="1"/>
            <a:r>
              <a:rPr lang="el-GR" sz="1600" b="1" dirty="0">
                <a:solidFill>
                  <a:srgbClr val="D1D5DB"/>
                </a:solidFill>
                <a:latin typeface="Söhne"/>
              </a:rPr>
              <a:t>Εκτίμηση κινδύνου</a:t>
            </a:r>
            <a:r>
              <a:rPr lang="en-US" sz="1600" b="0" i="0" dirty="0">
                <a:solidFill>
                  <a:srgbClr val="D1D5DB"/>
                </a:solidFill>
                <a:effectLst/>
                <a:latin typeface="Söhne"/>
              </a:rPr>
              <a:t>: </a:t>
            </a:r>
            <a:r>
              <a:rPr lang="el-GR" sz="1600" dirty="0">
                <a:solidFill>
                  <a:srgbClr val="D1D5DB"/>
                </a:solidFill>
                <a:latin typeface="Söhne"/>
              </a:rPr>
              <a:t>Η συνεχής ανάλυση δεδομένων βοηθά στην αξιολόγηση και τον μετριασμό των κινδύνων σε πραγματικό χρόνο</a:t>
            </a:r>
            <a:r>
              <a:rPr lang="en-US" sz="1600" b="0" i="0" dirty="0">
                <a:solidFill>
                  <a:srgbClr val="D1D5DB"/>
                </a:solidFill>
                <a:effectLst/>
                <a:latin typeface="Söhne"/>
              </a:rPr>
              <a:t>.</a:t>
            </a:r>
          </a:p>
          <a:p>
            <a:endParaRPr lang="el-GR" sz="2000" dirty="0"/>
          </a:p>
        </p:txBody>
      </p:sp>
    </p:spTree>
    <p:extLst>
      <p:ext uri="{BB962C8B-B14F-4D97-AF65-F5344CB8AC3E}">
        <p14:creationId xmlns:p14="http://schemas.microsoft.com/office/powerpoint/2010/main" val="257257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A91FCE-ADB7-9FEA-B9F2-C871009D453C}"/>
              </a:ext>
            </a:extLst>
          </p:cNvPr>
          <p:cNvSpPr>
            <a:spLocks noGrp="1"/>
          </p:cNvSpPr>
          <p:nvPr>
            <p:ph type="title"/>
          </p:nvPr>
        </p:nvSpPr>
        <p:spPr>
          <a:xfrm>
            <a:off x="399393" y="365126"/>
            <a:ext cx="11393214" cy="885606"/>
          </a:xfrm>
        </p:spPr>
        <p:txBody>
          <a:bodyPr>
            <a:noAutofit/>
          </a:bodyPr>
          <a:lstStyle/>
          <a:p>
            <a:r>
              <a:rPr lang="el-GR" sz="4400" dirty="0"/>
              <a:t>Τεχνικές ΜΜ στη βελτιστοποίηση γεώτρησης</a:t>
            </a:r>
          </a:p>
        </p:txBody>
      </p:sp>
      <p:sp>
        <p:nvSpPr>
          <p:cNvPr id="3" name="Θέση περιεχομένου 2">
            <a:extLst>
              <a:ext uri="{FF2B5EF4-FFF2-40B4-BE49-F238E27FC236}">
                <a16:creationId xmlns:a16="http://schemas.microsoft.com/office/drawing/2014/main" id="{82072601-FBAC-9C1B-B1A7-F6ADAA45A271}"/>
              </a:ext>
            </a:extLst>
          </p:cNvPr>
          <p:cNvSpPr>
            <a:spLocks noGrp="1"/>
          </p:cNvSpPr>
          <p:nvPr>
            <p:ph idx="1"/>
          </p:nvPr>
        </p:nvSpPr>
        <p:spPr>
          <a:xfrm>
            <a:off x="567559" y="1250732"/>
            <a:ext cx="11025351" cy="4926231"/>
          </a:xfrm>
        </p:spPr>
        <p:txBody>
          <a:bodyPr>
            <a:normAutofit fontScale="92500"/>
          </a:bodyPr>
          <a:lstStyle/>
          <a:p>
            <a:pPr marL="514350" indent="-514350" algn="l">
              <a:buFont typeface="+mj-lt"/>
              <a:buAutoNum type="arabicPeriod"/>
            </a:pPr>
            <a:r>
              <a:rPr lang="el-GR" b="1" dirty="0">
                <a:solidFill>
                  <a:schemeClr val="accent6">
                    <a:lumMod val="40000"/>
                    <a:lumOff val="60000"/>
                  </a:schemeClr>
                </a:solidFill>
              </a:rPr>
              <a:t>Επιβλεπόμενη μάθηση</a:t>
            </a:r>
            <a:endParaRPr lang="en-US" b="0" i="0" dirty="0">
              <a:solidFill>
                <a:schemeClr val="accent6">
                  <a:lumMod val="40000"/>
                  <a:lumOff val="60000"/>
                </a:schemeClr>
              </a:solidFill>
              <a:effectLst/>
            </a:endParaRPr>
          </a:p>
          <a:p>
            <a:pPr lvl="1"/>
            <a:r>
              <a:rPr lang="el-GR" b="1" i="0" dirty="0">
                <a:solidFill>
                  <a:srgbClr val="D1D5DB"/>
                </a:solidFill>
                <a:effectLst/>
              </a:rPr>
              <a:t>Μοντέλα παλινδρόμησης</a:t>
            </a:r>
            <a:r>
              <a:rPr lang="en-US" b="0" i="0" dirty="0">
                <a:solidFill>
                  <a:srgbClr val="D1D5DB"/>
                </a:solidFill>
                <a:effectLst/>
              </a:rPr>
              <a:t>: </a:t>
            </a:r>
            <a:r>
              <a:rPr lang="el-GR" dirty="0">
                <a:solidFill>
                  <a:srgbClr val="D1D5DB"/>
                </a:solidFill>
              </a:rPr>
              <a:t>Χρησιμοποιούνται για την πρόβλεψη συνεχών μεταβλητών όπως το ROP και η φθορά του εξοπλισμού</a:t>
            </a:r>
            <a:r>
              <a:rPr lang="en-US" b="0" i="0" dirty="0">
                <a:solidFill>
                  <a:srgbClr val="D1D5DB"/>
                </a:solidFill>
                <a:effectLst/>
              </a:rPr>
              <a:t>.</a:t>
            </a:r>
          </a:p>
          <a:p>
            <a:pPr lvl="1"/>
            <a:r>
              <a:rPr lang="el-GR" b="1" i="0" dirty="0">
                <a:solidFill>
                  <a:srgbClr val="D1D5DB"/>
                </a:solidFill>
                <a:effectLst/>
              </a:rPr>
              <a:t>Μοντέλα ταξινόμησης</a:t>
            </a:r>
            <a:r>
              <a:rPr lang="en-US" b="0" i="0" dirty="0">
                <a:solidFill>
                  <a:srgbClr val="D1D5DB"/>
                </a:solidFill>
                <a:effectLst/>
              </a:rPr>
              <a:t>: </a:t>
            </a:r>
            <a:r>
              <a:rPr lang="el-GR" dirty="0">
                <a:solidFill>
                  <a:srgbClr val="D1D5DB"/>
                </a:solidFill>
              </a:rPr>
              <a:t>Για την κατηγοριοποίηση των συνθηκών γεώτρησης και τον εντοπισμό πιθανών κινδύνων</a:t>
            </a:r>
            <a:r>
              <a:rPr lang="en-US" b="0" i="0" dirty="0">
                <a:solidFill>
                  <a:srgbClr val="D1D5DB"/>
                </a:solidFill>
                <a:effectLst/>
              </a:rPr>
              <a:t>.</a:t>
            </a:r>
          </a:p>
          <a:p>
            <a:pPr marL="514350" indent="-514350" algn="l">
              <a:buFont typeface="+mj-lt"/>
              <a:buAutoNum type="arabicPeriod"/>
            </a:pPr>
            <a:r>
              <a:rPr lang="el-GR" b="1" i="0" dirty="0">
                <a:solidFill>
                  <a:schemeClr val="accent6">
                    <a:lumMod val="40000"/>
                    <a:lumOff val="60000"/>
                  </a:schemeClr>
                </a:solidFill>
                <a:effectLst/>
              </a:rPr>
              <a:t>Μη-επιβλεπόμενη μάθηση</a:t>
            </a:r>
            <a:endParaRPr lang="en-US" b="0" i="0" dirty="0">
              <a:solidFill>
                <a:schemeClr val="accent6">
                  <a:lumMod val="40000"/>
                  <a:lumOff val="60000"/>
                </a:schemeClr>
              </a:solidFill>
              <a:effectLst/>
            </a:endParaRPr>
          </a:p>
          <a:p>
            <a:pPr lvl="1"/>
            <a:r>
              <a:rPr lang="el-GR" b="1" i="0" dirty="0">
                <a:solidFill>
                  <a:srgbClr val="D1D5DB"/>
                </a:solidFill>
                <a:effectLst/>
              </a:rPr>
              <a:t>Συσταδοποίηση</a:t>
            </a:r>
            <a:r>
              <a:rPr lang="en-US" b="0" i="0" dirty="0">
                <a:solidFill>
                  <a:srgbClr val="D1D5DB"/>
                </a:solidFill>
                <a:effectLst/>
              </a:rPr>
              <a:t>: </a:t>
            </a:r>
            <a:r>
              <a:rPr lang="el-GR" dirty="0">
                <a:solidFill>
                  <a:srgbClr val="D1D5DB"/>
                </a:solidFill>
              </a:rPr>
              <a:t>Εντοπισμός μοτίβων και ανωμαλιών στα δεδομένα γεώτρησης που μπορεί να υποδεικνύουν πιθανά προβλήματα ή ευκαιρίες βελτιστοποίησης</a:t>
            </a:r>
            <a:r>
              <a:rPr lang="en-US" b="0" i="0" dirty="0">
                <a:solidFill>
                  <a:srgbClr val="D1D5DB"/>
                </a:solidFill>
                <a:effectLst/>
              </a:rPr>
              <a:t>.</a:t>
            </a:r>
          </a:p>
          <a:p>
            <a:pPr marL="514350" indent="-514350" algn="l">
              <a:buFont typeface="+mj-lt"/>
              <a:buAutoNum type="arabicPeriod"/>
            </a:pPr>
            <a:r>
              <a:rPr lang="el-GR" b="1" i="0" dirty="0">
                <a:solidFill>
                  <a:schemeClr val="accent6">
                    <a:lumMod val="40000"/>
                    <a:lumOff val="60000"/>
                  </a:schemeClr>
                </a:solidFill>
                <a:effectLst/>
              </a:rPr>
              <a:t>Ενισχυτική μάθηση</a:t>
            </a:r>
            <a:endParaRPr lang="en-US" b="0" i="0" dirty="0">
              <a:solidFill>
                <a:schemeClr val="accent6">
                  <a:lumMod val="40000"/>
                  <a:lumOff val="60000"/>
                </a:schemeClr>
              </a:solidFill>
              <a:effectLst/>
            </a:endParaRPr>
          </a:p>
          <a:p>
            <a:pPr lvl="1"/>
            <a:r>
              <a:rPr lang="el-GR" b="1" dirty="0">
                <a:solidFill>
                  <a:srgbClr val="D1D5DB"/>
                </a:solidFill>
              </a:rPr>
              <a:t>Προσαρμοστική λήψη αποφάσεων</a:t>
            </a:r>
            <a:r>
              <a:rPr lang="en-US" b="0" i="0" dirty="0">
                <a:solidFill>
                  <a:srgbClr val="D1D5DB"/>
                </a:solidFill>
                <a:effectLst/>
              </a:rPr>
              <a:t>: </a:t>
            </a:r>
            <a:r>
              <a:rPr lang="el-GR" dirty="0">
                <a:solidFill>
                  <a:srgbClr val="D1D5DB"/>
                </a:solidFill>
              </a:rPr>
              <a:t>Αλγόριθμοι που μαθαίνουν και προσαρμόζουν στρατηγικές γεώτρησης με βάση την ανατροφοδότηση σε πραγματικό χρόνο</a:t>
            </a:r>
            <a:r>
              <a:rPr lang="en-US" b="0" i="0" dirty="0">
                <a:solidFill>
                  <a:srgbClr val="D1D5DB"/>
                </a:solidFill>
                <a:effectLst/>
              </a:rPr>
              <a:t>.</a:t>
            </a:r>
          </a:p>
          <a:p>
            <a:endParaRPr lang="el-GR" dirty="0"/>
          </a:p>
        </p:txBody>
      </p:sp>
    </p:spTree>
    <p:extLst>
      <p:ext uri="{BB962C8B-B14F-4D97-AF65-F5344CB8AC3E}">
        <p14:creationId xmlns:p14="http://schemas.microsoft.com/office/powerpoint/2010/main" val="380348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achine Learning Models for Equivalent Circulating Density Prediction from  Drilling Data | ACS Omega">
            <a:extLst>
              <a:ext uri="{FF2B5EF4-FFF2-40B4-BE49-F238E27FC236}">
                <a16:creationId xmlns:a16="http://schemas.microsoft.com/office/drawing/2014/main" id="{0BFAE592-35A7-81BF-8531-F6DD25F882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930" y="191652"/>
            <a:ext cx="4753224" cy="415431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Energies | Free Full-Text | Artificial Intelligence Applications in  Reservoir Engineering: A Status Check">
            <a:extLst>
              <a:ext uri="{FF2B5EF4-FFF2-40B4-BE49-F238E27FC236}">
                <a16:creationId xmlns:a16="http://schemas.microsoft.com/office/drawing/2014/main" id="{DF1AA3CE-3356-0778-0236-5C28502F4C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9376" y="1890445"/>
            <a:ext cx="7282624" cy="3636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20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EE646A-9C91-5411-1FC4-B36ECC76615E}"/>
              </a:ext>
            </a:extLst>
          </p:cNvPr>
          <p:cNvSpPr>
            <a:spLocks noGrp="1"/>
          </p:cNvSpPr>
          <p:nvPr>
            <p:ph type="title"/>
          </p:nvPr>
        </p:nvSpPr>
        <p:spPr/>
        <p:txBody>
          <a:bodyPr>
            <a:normAutofit fontScale="90000"/>
          </a:bodyPr>
          <a:lstStyle/>
          <a:p>
            <a:r>
              <a:rPr lang="el-GR" dirty="0"/>
              <a:t>Οφέλη της ΜΜ στη βελτιστοποίηση γεωτρήσεων</a:t>
            </a:r>
          </a:p>
        </p:txBody>
      </p:sp>
      <p:sp>
        <p:nvSpPr>
          <p:cNvPr id="3" name="Θέση περιεχομένου 2">
            <a:extLst>
              <a:ext uri="{FF2B5EF4-FFF2-40B4-BE49-F238E27FC236}">
                <a16:creationId xmlns:a16="http://schemas.microsoft.com/office/drawing/2014/main" id="{3A82E52C-02EF-BC4C-C8A2-9F6D296D0871}"/>
              </a:ext>
            </a:extLst>
          </p:cNvPr>
          <p:cNvSpPr>
            <a:spLocks noGrp="1"/>
          </p:cNvSpPr>
          <p:nvPr>
            <p:ph idx="1"/>
          </p:nvPr>
        </p:nvSpPr>
        <p:spPr/>
        <p:txBody>
          <a:bodyPr>
            <a:normAutofit fontScale="92500" lnSpcReduction="20000"/>
          </a:bodyPr>
          <a:lstStyle/>
          <a:p>
            <a:pPr marL="514350" indent="-514350">
              <a:buFont typeface="+mj-lt"/>
              <a:buAutoNum type="arabicPeriod"/>
            </a:pPr>
            <a:r>
              <a:rPr lang="el-GR" b="1" dirty="0">
                <a:solidFill>
                  <a:schemeClr val="accent6">
                    <a:lumMod val="40000"/>
                    <a:lumOff val="60000"/>
                  </a:schemeClr>
                </a:solidFill>
              </a:rPr>
              <a:t>Αυξημένη απόδοση γεώτρησης</a:t>
            </a:r>
            <a:r>
              <a:rPr lang="el-GR" dirty="0"/>
              <a:t> - Οι βέλτιστες παράμετροι γεώτρησης οδηγούν σε ταχύτερες και αποδοτικότερες εργασίες γεώτρησης</a:t>
            </a:r>
            <a:r>
              <a:rPr lang="en-US" dirty="0"/>
              <a:t>.</a:t>
            </a:r>
          </a:p>
          <a:p>
            <a:pPr marL="514350" indent="-514350">
              <a:buFont typeface="+mj-lt"/>
              <a:buAutoNum type="arabicPeriod"/>
            </a:pPr>
            <a:r>
              <a:rPr lang="el-GR" b="1" dirty="0">
                <a:solidFill>
                  <a:schemeClr val="accent6">
                    <a:lumMod val="40000"/>
                    <a:lumOff val="60000"/>
                  </a:schemeClr>
                </a:solidFill>
              </a:rPr>
              <a:t>Μείωση κόστους</a:t>
            </a:r>
            <a:r>
              <a:rPr lang="el-GR" dirty="0"/>
              <a:t> - Η μείωση του μη παραγωγικού χρόνου και η παράταση της διάρκειας ζωής του εξοπλισμού έχει ως αποτέλεσμα σημαντική εξοικονόμηση κόστους</a:t>
            </a:r>
            <a:r>
              <a:rPr lang="en-US" dirty="0"/>
              <a:t>.</a:t>
            </a:r>
          </a:p>
          <a:p>
            <a:pPr marL="514350" indent="-514350">
              <a:buFont typeface="+mj-lt"/>
              <a:buAutoNum type="arabicPeriod"/>
            </a:pPr>
            <a:r>
              <a:rPr lang="el-GR" b="1" dirty="0">
                <a:solidFill>
                  <a:schemeClr val="accent6">
                    <a:lumMod val="40000"/>
                    <a:lumOff val="60000"/>
                  </a:schemeClr>
                </a:solidFill>
              </a:rPr>
              <a:t>Ενισχυμένη ασφάλεια</a:t>
            </a:r>
            <a:r>
              <a:rPr lang="el-GR" dirty="0"/>
              <a:t> - Ο έγκαιρος εντοπισμός πιθανών κινδύνων συμβάλλει στην ασφαλέστερη διεξαγωγή γεωτρήσεων</a:t>
            </a:r>
            <a:r>
              <a:rPr lang="en-US" dirty="0"/>
              <a:t>.</a:t>
            </a:r>
          </a:p>
          <a:p>
            <a:pPr marL="514350" indent="-514350">
              <a:buFont typeface="+mj-lt"/>
              <a:buAutoNum type="arabicPeriod"/>
            </a:pPr>
            <a:r>
              <a:rPr lang="el-GR" b="1" dirty="0">
                <a:solidFill>
                  <a:schemeClr val="accent6">
                    <a:lumMod val="40000"/>
                    <a:lumOff val="60000"/>
                  </a:schemeClr>
                </a:solidFill>
              </a:rPr>
              <a:t>Αποφάσεις βάσει δεδομένων</a:t>
            </a:r>
            <a:r>
              <a:rPr lang="el-GR" dirty="0"/>
              <a:t> - Οι αποφάσεις που βασίζονται στην ανάλυση δεδομένων οδηγούν σε πιο συνεπή και αξιόπιστα αποτελέσματα</a:t>
            </a:r>
            <a:r>
              <a:rPr lang="en-US" dirty="0"/>
              <a:t>.</a:t>
            </a:r>
            <a:endParaRPr lang="el-GR" dirty="0"/>
          </a:p>
        </p:txBody>
      </p:sp>
    </p:spTree>
    <p:extLst>
      <p:ext uri="{BB962C8B-B14F-4D97-AF65-F5344CB8AC3E}">
        <p14:creationId xmlns:p14="http://schemas.microsoft.com/office/powerpoint/2010/main" val="104478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DEA86C8-0660-87DC-C9C2-B69825CFFEE9}"/>
              </a:ext>
            </a:extLst>
          </p:cNvPr>
          <p:cNvSpPr>
            <a:spLocks noGrp="1"/>
          </p:cNvSpPr>
          <p:nvPr>
            <p:ph type="title"/>
          </p:nvPr>
        </p:nvSpPr>
        <p:spPr/>
        <p:txBody>
          <a:bodyPr/>
          <a:lstStyle/>
          <a:p>
            <a:r>
              <a:rPr lang="el-GR" dirty="0"/>
              <a:t>Προκλήσεις και τάσεις</a:t>
            </a:r>
          </a:p>
        </p:txBody>
      </p:sp>
      <p:sp>
        <p:nvSpPr>
          <p:cNvPr id="3" name="Θέση περιεχομένου 2">
            <a:extLst>
              <a:ext uri="{FF2B5EF4-FFF2-40B4-BE49-F238E27FC236}">
                <a16:creationId xmlns:a16="http://schemas.microsoft.com/office/drawing/2014/main" id="{2AF723C3-6082-39C1-18A7-6E7E8F2AD0C6}"/>
              </a:ext>
            </a:extLst>
          </p:cNvPr>
          <p:cNvSpPr>
            <a:spLocks noGrp="1"/>
          </p:cNvSpPr>
          <p:nvPr>
            <p:ph idx="1"/>
          </p:nvPr>
        </p:nvSpPr>
        <p:spPr>
          <a:xfrm>
            <a:off x="838200" y="1825625"/>
            <a:ext cx="10515600" cy="4351338"/>
          </a:xfrm>
        </p:spPr>
        <p:txBody>
          <a:bodyPr>
            <a:normAutofit fontScale="92500"/>
          </a:bodyPr>
          <a:lstStyle/>
          <a:p>
            <a:r>
              <a:rPr lang="el-GR" b="1" dirty="0">
                <a:solidFill>
                  <a:schemeClr val="accent6">
                    <a:lumMod val="40000"/>
                    <a:lumOff val="60000"/>
                  </a:schemeClr>
                </a:solidFill>
              </a:rPr>
              <a:t>Ενοποίηση δεδομένων</a:t>
            </a:r>
            <a:r>
              <a:rPr lang="el-GR" dirty="0"/>
              <a:t>: Συνδυασμός δεδομένων από διάφορες πηγές και μορφές για ολοκληρωμένη ανάλυση.
</a:t>
            </a:r>
            <a:r>
              <a:rPr lang="el-GR" b="1" dirty="0">
                <a:solidFill>
                  <a:schemeClr val="accent6">
                    <a:lumMod val="40000"/>
                    <a:lumOff val="60000"/>
                  </a:schemeClr>
                </a:solidFill>
              </a:rPr>
              <a:t>Ακρίβεια και αξιοπιστία μοντέλου</a:t>
            </a:r>
            <a:r>
              <a:rPr lang="el-GR" dirty="0"/>
              <a:t>: Διασφάλιση της ακρίβειας και της αξιοπιστίας των μοντέλων ΜΜ σε διαφορετικές συνθήκες διάτρησης.
</a:t>
            </a:r>
            <a:r>
              <a:rPr lang="el-GR" b="1" dirty="0">
                <a:solidFill>
                  <a:schemeClr val="accent6">
                    <a:lumMod val="40000"/>
                    <a:lumOff val="60000"/>
                  </a:schemeClr>
                </a:solidFill>
              </a:rPr>
              <a:t>Προσαρμοστικότητα</a:t>
            </a:r>
            <a:r>
              <a:rPr lang="el-GR" dirty="0"/>
              <a:t>: Δημιουργία μοντέλων που μπορούν να προσαρμοστούν σε διαφορετικούς γεωλογικούς σχηματισμούς και σενάρια γεώτρησης.
</a:t>
            </a:r>
            <a:r>
              <a:rPr lang="el-GR" b="1" dirty="0">
                <a:solidFill>
                  <a:schemeClr val="accent6">
                    <a:lumMod val="40000"/>
                    <a:lumOff val="60000"/>
                  </a:schemeClr>
                </a:solidFill>
              </a:rPr>
              <a:t>Συνεργασία Ανθρώπου-Μηχανής</a:t>
            </a:r>
            <a:r>
              <a:rPr lang="el-GR" dirty="0"/>
              <a:t>: Εξισορρόπηση αυτοματοποιημένων αποφάσεων με ανθρώπινη τεχνογνωσία για βέλτιστα αποτελέσματα.</a:t>
            </a:r>
          </a:p>
        </p:txBody>
      </p:sp>
    </p:spTree>
    <p:extLst>
      <p:ext uri="{BB962C8B-B14F-4D97-AF65-F5344CB8AC3E}">
        <p14:creationId xmlns:p14="http://schemas.microsoft.com/office/powerpoint/2010/main" val="87988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33915DC-2913-137B-013D-76B39497EA6B}"/>
              </a:ext>
            </a:extLst>
          </p:cNvPr>
          <p:cNvSpPr>
            <a:spLocks noGrp="1"/>
          </p:cNvSpPr>
          <p:nvPr>
            <p:ph type="title"/>
          </p:nvPr>
        </p:nvSpPr>
        <p:spPr>
          <a:xfrm>
            <a:off x="838200" y="4772738"/>
            <a:ext cx="10515600" cy="1325563"/>
          </a:xfrm>
        </p:spPr>
        <p:txBody>
          <a:bodyPr/>
          <a:lstStyle/>
          <a:p>
            <a:pPr algn="ctr"/>
            <a:r>
              <a:rPr lang="el-GR" dirty="0"/>
              <a:t>Βελτιστοποίηση Παραγωγής</a:t>
            </a:r>
          </a:p>
        </p:txBody>
      </p:sp>
      <p:pic>
        <p:nvPicPr>
          <p:cNvPr id="4" name="Εικόνα 3">
            <a:extLst>
              <a:ext uri="{FF2B5EF4-FFF2-40B4-BE49-F238E27FC236}">
                <a16:creationId xmlns:a16="http://schemas.microsoft.com/office/drawing/2014/main" id="{905A6D1C-419D-E95D-D591-BCAC104E9D16}"/>
              </a:ext>
            </a:extLst>
          </p:cNvPr>
          <p:cNvPicPr>
            <a:picLocks noChangeAspect="1"/>
          </p:cNvPicPr>
          <p:nvPr/>
        </p:nvPicPr>
        <p:blipFill>
          <a:blip r:embed="rId2"/>
          <a:stretch>
            <a:fillRect/>
          </a:stretch>
        </p:blipFill>
        <p:spPr>
          <a:xfrm>
            <a:off x="3661024" y="0"/>
            <a:ext cx="4869951" cy="4869951"/>
          </a:xfrm>
          <a:prstGeom prst="rect">
            <a:avLst/>
          </a:prstGeom>
        </p:spPr>
      </p:pic>
    </p:spTree>
    <p:extLst>
      <p:ext uri="{BB962C8B-B14F-4D97-AF65-F5344CB8AC3E}">
        <p14:creationId xmlns:p14="http://schemas.microsoft.com/office/powerpoint/2010/main" val="310858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CDE50A7-ECAA-0423-9F36-F9DD2EF99E7E}"/>
              </a:ext>
            </a:extLst>
          </p:cNvPr>
          <p:cNvSpPr>
            <a:spLocks noGrp="1"/>
          </p:cNvSpPr>
          <p:nvPr>
            <p:ph type="title"/>
          </p:nvPr>
        </p:nvSpPr>
        <p:spPr>
          <a:xfrm>
            <a:off x="838200" y="165428"/>
            <a:ext cx="10515600" cy="843565"/>
          </a:xfrm>
        </p:spPr>
        <p:txBody>
          <a:bodyPr/>
          <a:lstStyle/>
          <a:p>
            <a:r>
              <a:rPr lang="el-GR" dirty="0"/>
              <a:t>Βασικοί τομείς εφαρμογής</a:t>
            </a:r>
          </a:p>
        </p:txBody>
      </p:sp>
      <p:sp>
        <p:nvSpPr>
          <p:cNvPr id="3" name="Θέση περιεχομένου 2">
            <a:extLst>
              <a:ext uri="{FF2B5EF4-FFF2-40B4-BE49-F238E27FC236}">
                <a16:creationId xmlns:a16="http://schemas.microsoft.com/office/drawing/2014/main" id="{AB85190E-28D1-E76F-69B1-4F966A1B0CD8}"/>
              </a:ext>
            </a:extLst>
          </p:cNvPr>
          <p:cNvSpPr>
            <a:spLocks noGrp="1"/>
          </p:cNvSpPr>
          <p:nvPr>
            <p:ph idx="1"/>
          </p:nvPr>
        </p:nvSpPr>
        <p:spPr>
          <a:xfrm>
            <a:off x="546538" y="1177159"/>
            <a:ext cx="11098924" cy="5167970"/>
          </a:xfrm>
        </p:spPr>
        <p:txBody>
          <a:bodyPr>
            <a:normAutofit fontScale="62500" lnSpcReduction="20000"/>
          </a:bodyPr>
          <a:lstStyle/>
          <a:p>
            <a:pPr marL="514350" indent="-514350" algn="l">
              <a:buFont typeface="+mj-lt"/>
              <a:buAutoNum type="arabicPeriod"/>
            </a:pPr>
            <a:r>
              <a:rPr lang="el-GR" b="1" i="0" dirty="0">
                <a:solidFill>
                  <a:schemeClr val="accent6">
                    <a:lumMod val="40000"/>
                    <a:lumOff val="60000"/>
                  </a:schemeClr>
                </a:solidFill>
                <a:effectLst/>
              </a:rPr>
              <a:t>Ανάλυση Απόδοσης Ταμιευτήρα</a:t>
            </a:r>
            <a:endParaRPr lang="en-US" b="0" i="0" dirty="0">
              <a:solidFill>
                <a:schemeClr val="accent6">
                  <a:lumMod val="40000"/>
                  <a:lumOff val="60000"/>
                </a:schemeClr>
              </a:solidFill>
              <a:effectLst/>
            </a:endParaRPr>
          </a:p>
          <a:p>
            <a:pPr lvl="1"/>
            <a:r>
              <a:rPr lang="el-GR" b="1" dirty="0">
                <a:solidFill>
                  <a:srgbClr val="D1D5DB"/>
                </a:solidFill>
              </a:rPr>
              <a:t>Ανάλυση δεδομένων</a:t>
            </a:r>
            <a:r>
              <a:rPr lang="en-US" b="0" i="0" dirty="0">
                <a:solidFill>
                  <a:srgbClr val="D1D5DB"/>
                </a:solidFill>
                <a:effectLst/>
              </a:rPr>
              <a:t>: </a:t>
            </a:r>
            <a:r>
              <a:rPr lang="el-GR" dirty="0">
                <a:solidFill>
                  <a:srgbClr val="D1D5DB"/>
                </a:solidFill>
              </a:rPr>
              <a:t>Οι αλγόριθμοι ΜΜ αναλύουν τεράστιες ποσότητες δεδομένων παραγωγής, συμπεριλαμβανομένης της πίεσης, της θερμοκρασίας και των ρυθμών ροής, για να κατανοήσουν τη συμπεριφορά των ταμιευτήρων</a:t>
            </a:r>
            <a:r>
              <a:rPr lang="en-US" b="0" i="0" dirty="0">
                <a:solidFill>
                  <a:srgbClr val="D1D5DB"/>
                </a:solidFill>
                <a:effectLst/>
              </a:rPr>
              <a:t>.</a:t>
            </a:r>
          </a:p>
          <a:p>
            <a:pPr lvl="1"/>
            <a:r>
              <a:rPr lang="el-GR" b="1" dirty="0">
                <a:solidFill>
                  <a:srgbClr val="D1D5DB"/>
                </a:solidFill>
              </a:rPr>
              <a:t>Πρόβλεψη</a:t>
            </a:r>
            <a:r>
              <a:rPr lang="en-US" b="0" i="0" dirty="0">
                <a:solidFill>
                  <a:srgbClr val="D1D5DB"/>
                </a:solidFill>
                <a:effectLst/>
              </a:rPr>
              <a:t>: </a:t>
            </a:r>
            <a:r>
              <a:rPr lang="el-GR" dirty="0">
                <a:solidFill>
                  <a:srgbClr val="D1D5DB"/>
                </a:solidFill>
              </a:rPr>
              <a:t>Αυτά τα μοντέλα μπορούν να προβλέψουν μελλοντικούς ρυθμούς παραγωγής, βοηθώντας στον προγραμματισμό και τη λήψη αποφάσεων</a:t>
            </a:r>
            <a:r>
              <a:rPr lang="en-US" b="0" i="0" dirty="0">
                <a:solidFill>
                  <a:srgbClr val="D1D5DB"/>
                </a:solidFill>
                <a:effectLst/>
              </a:rPr>
              <a:t>.</a:t>
            </a:r>
          </a:p>
          <a:p>
            <a:pPr marL="514350" indent="-514350" algn="l">
              <a:buFont typeface="+mj-lt"/>
              <a:buAutoNum type="arabicPeriod"/>
            </a:pPr>
            <a:r>
              <a:rPr lang="el-GR" b="1" i="0" dirty="0">
                <a:solidFill>
                  <a:schemeClr val="accent6">
                    <a:lumMod val="40000"/>
                    <a:lumOff val="60000"/>
                  </a:schemeClr>
                </a:solidFill>
                <a:effectLst/>
              </a:rPr>
              <a:t>Βελτιστοποίηση Απόδοσης </a:t>
            </a:r>
            <a:r>
              <a:rPr lang="el-GR" b="1" dirty="0">
                <a:solidFill>
                  <a:schemeClr val="accent6">
                    <a:lumMod val="40000"/>
                    <a:lumOff val="60000"/>
                  </a:schemeClr>
                </a:solidFill>
              </a:rPr>
              <a:t>Πηγής</a:t>
            </a:r>
            <a:endParaRPr lang="en-US" b="0" i="0" dirty="0">
              <a:solidFill>
                <a:schemeClr val="accent6">
                  <a:lumMod val="40000"/>
                  <a:lumOff val="60000"/>
                </a:schemeClr>
              </a:solidFill>
              <a:effectLst/>
            </a:endParaRPr>
          </a:p>
          <a:p>
            <a:pPr lvl="1"/>
            <a:r>
              <a:rPr lang="el-GR" b="1" dirty="0">
                <a:solidFill>
                  <a:srgbClr val="D1D5DB"/>
                </a:solidFill>
              </a:rPr>
              <a:t>Βέλτιστη απόδοση</a:t>
            </a:r>
            <a:r>
              <a:rPr lang="en-US" b="0" i="0" dirty="0">
                <a:solidFill>
                  <a:srgbClr val="D1D5DB"/>
                </a:solidFill>
                <a:effectLst/>
              </a:rPr>
              <a:t>: </a:t>
            </a:r>
            <a:r>
              <a:rPr lang="el-GR" dirty="0">
                <a:solidFill>
                  <a:srgbClr val="D1D5DB"/>
                </a:solidFill>
              </a:rPr>
              <a:t>Τα μοντέλα ΜΜ καθορίζουν τις βέλτιστες ρυθμίσεις για τις πηγές για τη μεγιστοποίηση της εξόδου, όπως οι ρυθμίσεις </a:t>
            </a:r>
            <a:r>
              <a:rPr lang="el-GR" dirty="0" err="1">
                <a:solidFill>
                  <a:srgbClr val="D1D5DB"/>
                </a:solidFill>
              </a:rPr>
              <a:t>τσοκ</a:t>
            </a:r>
            <a:r>
              <a:rPr lang="el-GR" dirty="0">
                <a:solidFill>
                  <a:srgbClr val="D1D5DB"/>
                </a:solidFill>
              </a:rPr>
              <a:t> και οι ρυθμοί έγχυσης</a:t>
            </a:r>
            <a:r>
              <a:rPr lang="en-US" b="0" i="0" dirty="0">
                <a:solidFill>
                  <a:srgbClr val="D1D5DB"/>
                </a:solidFill>
                <a:effectLst/>
              </a:rPr>
              <a:t>.</a:t>
            </a:r>
          </a:p>
          <a:p>
            <a:pPr lvl="1"/>
            <a:r>
              <a:rPr lang="el-GR" b="1" dirty="0">
                <a:solidFill>
                  <a:srgbClr val="D1D5DB"/>
                </a:solidFill>
              </a:rPr>
              <a:t>Μείωση χρόνου διακοπής λειτουργίας</a:t>
            </a:r>
            <a:r>
              <a:rPr lang="en-US" b="0" i="0" dirty="0">
                <a:solidFill>
                  <a:srgbClr val="D1D5DB"/>
                </a:solidFill>
                <a:effectLst/>
              </a:rPr>
              <a:t>: </a:t>
            </a:r>
            <a:r>
              <a:rPr lang="el-GR" dirty="0">
                <a:solidFill>
                  <a:srgbClr val="D1D5DB"/>
                </a:solidFill>
              </a:rPr>
              <a:t>Τα μοντέλα προληπτικής συντήρησης μειώνουν το χρόνο διακοπής λειτουργίας προβλέποντας βλάβες εξοπλισμού</a:t>
            </a:r>
            <a:r>
              <a:rPr lang="en-US" b="0" i="0" dirty="0">
                <a:solidFill>
                  <a:srgbClr val="D1D5DB"/>
                </a:solidFill>
                <a:effectLst/>
              </a:rPr>
              <a:t>.</a:t>
            </a:r>
          </a:p>
          <a:p>
            <a:pPr marL="514350" indent="-514350" algn="l">
              <a:buFont typeface="+mj-lt"/>
              <a:buAutoNum type="arabicPeriod"/>
            </a:pPr>
            <a:r>
              <a:rPr lang="el-GR" b="1" i="0" dirty="0">
                <a:solidFill>
                  <a:schemeClr val="accent6">
                    <a:lumMod val="40000"/>
                    <a:lumOff val="60000"/>
                  </a:schemeClr>
                </a:solidFill>
                <a:effectLst/>
              </a:rPr>
              <a:t>Βελτιστοποίηση Συστήματος Παραγωγής</a:t>
            </a:r>
            <a:endParaRPr lang="en-US" b="0" i="0" dirty="0">
              <a:solidFill>
                <a:schemeClr val="accent6">
                  <a:lumMod val="40000"/>
                  <a:lumOff val="60000"/>
                </a:schemeClr>
              </a:solidFill>
              <a:effectLst/>
            </a:endParaRPr>
          </a:p>
          <a:p>
            <a:pPr lvl="1"/>
            <a:r>
              <a:rPr lang="el-GR" b="1" dirty="0">
                <a:solidFill>
                  <a:srgbClr val="D1D5DB"/>
                </a:solidFill>
              </a:rPr>
              <a:t>Αποδοτικότητα συστήματος</a:t>
            </a:r>
            <a:r>
              <a:rPr lang="en-US" b="0" i="0" dirty="0">
                <a:solidFill>
                  <a:srgbClr val="D1D5DB"/>
                </a:solidFill>
                <a:effectLst/>
              </a:rPr>
              <a:t>: </a:t>
            </a:r>
            <a:r>
              <a:rPr lang="el-GR" dirty="0">
                <a:solidFill>
                  <a:srgbClr val="D1D5DB"/>
                </a:solidFill>
              </a:rPr>
              <a:t>Η ΜΜ βελτιστοποιεί ολόκληρο το σύστημα παραγωγής, συμπεριλαμβανομένων των επιφανειακών εγκαταστάσεων και των δικτύων μεταφοράς, για αποδοτικότητα και οικονομική αποδοτικότητα</a:t>
            </a:r>
            <a:r>
              <a:rPr lang="en-US" b="0" i="0" dirty="0">
                <a:solidFill>
                  <a:srgbClr val="D1D5DB"/>
                </a:solidFill>
                <a:effectLst/>
              </a:rPr>
              <a:t>.</a:t>
            </a:r>
          </a:p>
          <a:p>
            <a:pPr lvl="1"/>
            <a:r>
              <a:rPr lang="el-GR" b="1" dirty="0">
                <a:solidFill>
                  <a:srgbClr val="D1D5DB"/>
                </a:solidFill>
              </a:rPr>
              <a:t>Αναγνώριση σημείων συμφόρησης</a:t>
            </a:r>
            <a:r>
              <a:rPr lang="en-US" b="0" i="0" dirty="0">
                <a:solidFill>
                  <a:srgbClr val="D1D5DB"/>
                </a:solidFill>
                <a:effectLst/>
              </a:rPr>
              <a:t>: </a:t>
            </a:r>
            <a:r>
              <a:rPr lang="el-GR" dirty="0">
                <a:solidFill>
                  <a:srgbClr val="D1D5DB"/>
                </a:solidFill>
              </a:rPr>
              <a:t>Βοηθά στον εντοπισμό και την αντιμετώπιση σημείων συμφόρησης στην παραγωγική διαδικασία</a:t>
            </a:r>
            <a:r>
              <a:rPr lang="en-US" b="0" i="0" dirty="0">
                <a:solidFill>
                  <a:srgbClr val="D1D5DB"/>
                </a:solidFill>
                <a:effectLst/>
              </a:rPr>
              <a:t>.</a:t>
            </a:r>
          </a:p>
          <a:p>
            <a:pPr marL="514350" indent="-514350" algn="l">
              <a:buFont typeface="+mj-lt"/>
              <a:buAutoNum type="arabicPeriod"/>
            </a:pPr>
            <a:r>
              <a:rPr lang="el-GR" b="1" i="0" dirty="0">
                <a:solidFill>
                  <a:schemeClr val="accent6">
                    <a:lumMod val="40000"/>
                    <a:lumOff val="60000"/>
                  </a:schemeClr>
                </a:solidFill>
                <a:effectLst/>
              </a:rPr>
              <a:t>Βελτιωμένες Τεχνικές Ανάκτησης Πετρελαίου (</a:t>
            </a:r>
            <a:r>
              <a:rPr lang="en-US" b="1" i="0" dirty="0">
                <a:solidFill>
                  <a:schemeClr val="accent6">
                    <a:lumMod val="40000"/>
                    <a:lumOff val="60000"/>
                  </a:schemeClr>
                </a:solidFill>
                <a:effectLst/>
              </a:rPr>
              <a:t>Enhanced Oil Recovery </a:t>
            </a:r>
            <a:r>
              <a:rPr lang="el-GR" b="1" i="0" dirty="0">
                <a:solidFill>
                  <a:schemeClr val="accent6">
                    <a:lumMod val="40000"/>
                    <a:lumOff val="60000"/>
                  </a:schemeClr>
                </a:solidFill>
                <a:effectLst/>
              </a:rPr>
              <a:t>- </a:t>
            </a:r>
            <a:r>
              <a:rPr lang="en-US" b="1" i="0" dirty="0">
                <a:solidFill>
                  <a:schemeClr val="accent6">
                    <a:lumMod val="40000"/>
                    <a:lumOff val="60000"/>
                  </a:schemeClr>
                </a:solidFill>
                <a:effectLst/>
              </a:rPr>
              <a:t>EOR)</a:t>
            </a:r>
            <a:endParaRPr lang="en-US" b="0" i="0" dirty="0">
              <a:solidFill>
                <a:schemeClr val="accent6">
                  <a:lumMod val="40000"/>
                  <a:lumOff val="60000"/>
                </a:schemeClr>
              </a:solidFill>
              <a:effectLst/>
            </a:endParaRPr>
          </a:p>
          <a:p>
            <a:pPr lvl="1"/>
            <a:r>
              <a:rPr lang="el-GR" b="1" i="0" dirty="0">
                <a:solidFill>
                  <a:srgbClr val="D1D5DB"/>
                </a:solidFill>
                <a:effectLst/>
              </a:rPr>
              <a:t>Στρατηγικές </a:t>
            </a:r>
            <a:r>
              <a:rPr lang="en-US" b="1" i="0" dirty="0">
                <a:solidFill>
                  <a:srgbClr val="D1D5DB"/>
                </a:solidFill>
                <a:effectLst/>
              </a:rPr>
              <a:t>EOR</a:t>
            </a:r>
            <a:r>
              <a:rPr lang="en-US" b="0" i="0" dirty="0">
                <a:solidFill>
                  <a:srgbClr val="D1D5DB"/>
                </a:solidFill>
                <a:effectLst/>
              </a:rPr>
              <a:t>: </a:t>
            </a:r>
            <a:r>
              <a:rPr lang="el-GR" dirty="0">
                <a:solidFill>
                  <a:srgbClr val="D1D5DB"/>
                </a:solidFill>
              </a:rPr>
              <a:t>Τα μοντέλα ΜΜ βοηθούν στην αξιολόγηση και βελτιστοποίηση των στρατηγικών ενισχυμένης ανάκτησης πετρελαίου, οδηγώντας σε αυξημένη ανάκαμψη από υπάρχοντα πεδία</a:t>
            </a:r>
            <a:r>
              <a:rPr lang="en-US" b="0" i="0" dirty="0">
                <a:solidFill>
                  <a:srgbClr val="D1D5DB"/>
                </a:solidFill>
                <a:effectLst/>
              </a:rPr>
              <a:t>.</a:t>
            </a:r>
          </a:p>
          <a:p>
            <a:pPr lvl="1"/>
            <a:r>
              <a:rPr lang="el-GR" b="1" i="0" dirty="0">
                <a:solidFill>
                  <a:srgbClr val="D1D5DB"/>
                </a:solidFill>
                <a:effectLst/>
              </a:rPr>
              <a:t>Βελτιστοποίηση Έγχυσης Χημικών</a:t>
            </a:r>
            <a:r>
              <a:rPr lang="en-US" b="0" i="0" dirty="0">
                <a:solidFill>
                  <a:srgbClr val="D1D5DB"/>
                </a:solidFill>
                <a:effectLst/>
              </a:rPr>
              <a:t>:.</a:t>
            </a:r>
            <a:r>
              <a:rPr lang="el-GR" dirty="0">
                <a:solidFill>
                  <a:srgbClr val="D1D5DB"/>
                </a:solidFill>
              </a:rPr>
              <a:t> Βελτιστοποιούν τον τύπο και την ποσότητα των χημικών ουσιών που χρησιμοποιούνται σε διαδικασίες όπως η </a:t>
            </a:r>
            <a:r>
              <a:rPr lang="el-GR" dirty="0" err="1">
                <a:solidFill>
                  <a:srgbClr val="D1D5DB"/>
                </a:solidFill>
              </a:rPr>
              <a:t>ρωγμάτωση</a:t>
            </a:r>
            <a:r>
              <a:rPr lang="el-GR" dirty="0">
                <a:solidFill>
                  <a:srgbClr val="D1D5DB"/>
                </a:solidFill>
              </a:rPr>
              <a:t> (</a:t>
            </a:r>
            <a:r>
              <a:rPr lang="en-US" dirty="0">
                <a:solidFill>
                  <a:srgbClr val="D1D5DB"/>
                </a:solidFill>
              </a:rPr>
              <a:t>fracking)</a:t>
            </a:r>
            <a:r>
              <a:rPr lang="el-GR" dirty="0">
                <a:solidFill>
                  <a:srgbClr val="D1D5DB"/>
                </a:solidFill>
              </a:rPr>
              <a:t> και η </a:t>
            </a:r>
            <a:r>
              <a:rPr lang="el-GR" dirty="0" err="1">
                <a:solidFill>
                  <a:srgbClr val="D1D5DB"/>
                </a:solidFill>
              </a:rPr>
              <a:t>οξίνιση</a:t>
            </a:r>
            <a:r>
              <a:rPr lang="el-GR" dirty="0">
                <a:solidFill>
                  <a:srgbClr val="D1D5DB"/>
                </a:solidFill>
              </a:rPr>
              <a:t>.</a:t>
            </a:r>
            <a:endParaRPr lang="en-US" b="0" i="0" dirty="0">
              <a:solidFill>
                <a:srgbClr val="D1D5DB"/>
              </a:solidFill>
              <a:effectLst/>
            </a:endParaRPr>
          </a:p>
          <a:p>
            <a:endParaRPr lang="el-GR" dirty="0"/>
          </a:p>
        </p:txBody>
      </p:sp>
    </p:spTree>
    <p:extLst>
      <p:ext uri="{BB962C8B-B14F-4D97-AF65-F5344CB8AC3E}">
        <p14:creationId xmlns:p14="http://schemas.microsoft.com/office/powerpoint/2010/main" val="391376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B255F82-D10C-A1DB-2F4F-DFBE6340532F}"/>
              </a:ext>
            </a:extLst>
          </p:cNvPr>
          <p:cNvSpPr>
            <a:spLocks noGrp="1"/>
          </p:cNvSpPr>
          <p:nvPr>
            <p:ph type="title"/>
          </p:nvPr>
        </p:nvSpPr>
        <p:spPr>
          <a:xfrm>
            <a:off x="838200" y="365125"/>
            <a:ext cx="10515600" cy="864585"/>
          </a:xfrm>
        </p:spPr>
        <p:txBody>
          <a:bodyPr>
            <a:noAutofit/>
          </a:bodyPr>
          <a:lstStyle/>
          <a:p>
            <a:r>
              <a:rPr lang="el-GR" sz="4000" dirty="0"/>
              <a:t>1980-1990: Πρώιμη υιοθέτηση και εξερεύνηση</a:t>
            </a:r>
          </a:p>
        </p:txBody>
      </p:sp>
      <p:sp>
        <p:nvSpPr>
          <p:cNvPr id="3" name="Θέση περιεχομένου 2">
            <a:extLst>
              <a:ext uri="{FF2B5EF4-FFF2-40B4-BE49-F238E27FC236}">
                <a16:creationId xmlns:a16="http://schemas.microsoft.com/office/drawing/2014/main" id="{DF95D47C-4E13-ED24-6E53-04A43E9CC22E}"/>
              </a:ext>
            </a:extLst>
          </p:cNvPr>
          <p:cNvSpPr>
            <a:spLocks noGrp="1"/>
          </p:cNvSpPr>
          <p:nvPr>
            <p:ph idx="1"/>
          </p:nvPr>
        </p:nvSpPr>
        <p:spPr>
          <a:xfrm>
            <a:off x="838200" y="1355834"/>
            <a:ext cx="10515600" cy="4821129"/>
          </a:xfrm>
        </p:spPr>
        <p:txBody>
          <a:bodyPr/>
          <a:lstStyle/>
          <a:p>
            <a:r>
              <a:rPr lang="el-GR" b="1" dirty="0">
                <a:solidFill>
                  <a:schemeClr val="accent6">
                    <a:lumMod val="40000"/>
                    <a:lumOff val="60000"/>
                  </a:schemeClr>
                </a:solidFill>
              </a:rPr>
              <a:t>Αρχικές εφαρμογές</a:t>
            </a:r>
            <a:r>
              <a:rPr lang="el-GR" b="1" dirty="0">
                <a:solidFill>
                  <a:srgbClr val="D1D5DB"/>
                </a:solidFill>
              </a:rPr>
              <a:t>: </a:t>
            </a:r>
            <a:r>
              <a:rPr lang="el-GR" dirty="0">
                <a:solidFill>
                  <a:srgbClr val="D1D5DB"/>
                </a:solidFill>
              </a:rPr>
              <a:t>Κατά τη διάρκεια αυτής της περιόδου, η βιομηχανία πετρελαίου και φυσικού αερίου άρχισε να διερευνά τεχνολογίες με τη βοήθεια υπολογιστή. Οι πρώτες εφαρμογές ήταν βασικές, εστιάζοντας στη συλλογή και διαχείριση δεδομένων.</a:t>
            </a:r>
            <a:r>
              <a:rPr lang="el-GR" b="1" dirty="0">
                <a:solidFill>
                  <a:srgbClr val="D1D5DB"/>
                </a:solidFill>
              </a:rPr>
              <a:t>
</a:t>
            </a:r>
            <a:r>
              <a:rPr lang="el-GR" b="1" dirty="0">
                <a:solidFill>
                  <a:schemeClr val="accent6">
                    <a:lumMod val="40000"/>
                    <a:lumOff val="60000"/>
                  </a:schemeClr>
                </a:solidFill>
              </a:rPr>
              <a:t>Ανάλυση Σεισμικών Δεδομένων</a:t>
            </a:r>
            <a:r>
              <a:rPr lang="el-GR" b="1" dirty="0">
                <a:solidFill>
                  <a:srgbClr val="D1D5DB"/>
                </a:solidFill>
              </a:rPr>
              <a:t>: </a:t>
            </a:r>
            <a:r>
              <a:rPr lang="el-GR" dirty="0">
                <a:solidFill>
                  <a:srgbClr val="D1D5DB"/>
                </a:solidFill>
              </a:rPr>
              <a:t>Η πρώτη σημαντική χρήση της </a:t>
            </a:r>
            <a:r>
              <a:rPr lang="en-US" dirty="0">
                <a:solidFill>
                  <a:srgbClr val="D1D5DB"/>
                </a:solidFill>
              </a:rPr>
              <a:t>MM</a:t>
            </a:r>
            <a:r>
              <a:rPr lang="el-GR" dirty="0">
                <a:solidFill>
                  <a:srgbClr val="D1D5DB"/>
                </a:solidFill>
              </a:rPr>
              <a:t> ήταν στην ερμηνεία σεισμικών δεδομένων. Τεχνικές όπως η αναγνώριση προτύπων και τα </a:t>
            </a:r>
            <a:r>
              <a:rPr lang="el-GR" dirty="0" err="1">
                <a:solidFill>
                  <a:srgbClr val="D1D5DB"/>
                </a:solidFill>
              </a:rPr>
              <a:t>νευρωνικά</a:t>
            </a:r>
            <a:r>
              <a:rPr lang="el-GR" dirty="0">
                <a:solidFill>
                  <a:srgbClr val="D1D5DB"/>
                </a:solidFill>
              </a:rPr>
              <a:t> δίκτυα χρησιμοποιήθηκαν για τη βελτίωση της ακρίβειας της απεικόνισης κάτω από την επιφάνεια.</a:t>
            </a:r>
            <a:endParaRPr lang="el-GR" dirty="0"/>
          </a:p>
        </p:txBody>
      </p:sp>
    </p:spTree>
    <p:extLst>
      <p:ext uri="{BB962C8B-B14F-4D97-AF65-F5344CB8AC3E}">
        <p14:creationId xmlns:p14="http://schemas.microsoft.com/office/powerpoint/2010/main" val="393809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nergies | Free Full-Text | Application of Machine Learning Method of  Data-Driven Deep Learning Model to Predict Well Production Rate in the  Shale Gas Reservoirs">
            <a:extLst>
              <a:ext uri="{FF2B5EF4-FFF2-40B4-BE49-F238E27FC236}">
                <a16:creationId xmlns:a16="http://schemas.microsoft.com/office/drawing/2014/main" id="{278A82BA-A14F-0477-DE56-5F3B63E1E7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368" y="0"/>
            <a:ext cx="10643263" cy="6084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61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C0C3A6A-6D06-1516-8225-52BD48C5E8E9}"/>
              </a:ext>
            </a:extLst>
          </p:cNvPr>
          <p:cNvSpPr>
            <a:spLocks noGrp="1"/>
          </p:cNvSpPr>
          <p:nvPr>
            <p:ph type="title"/>
          </p:nvPr>
        </p:nvSpPr>
        <p:spPr>
          <a:xfrm>
            <a:off x="838200" y="94599"/>
            <a:ext cx="10515600" cy="864585"/>
          </a:xfrm>
        </p:spPr>
        <p:txBody>
          <a:bodyPr>
            <a:noAutofit/>
          </a:bodyPr>
          <a:lstStyle/>
          <a:p>
            <a:r>
              <a:rPr lang="el-GR" sz="4000" dirty="0"/>
              <a:t>Τεχνικές ΜΜ στη βελτιστοποίηση παραγωγής</a:t>
            </a:r>
          </a:p>
        </p:txBody>
      </p:sp>
      <p:sp>
        <p:nvSpPr>
          <p:cNvPr id="3" name="Θέση περιεχομένου 2">
            <a:extLst>
              <a:ext uri="{FF2B5EF4-FFF2-40B4-BE49-F238E27FC236}">
                <a16:creationId xmlns:a16="http://schemas.microsoft.com/office/drawing/2014/main" id="{E8063C6F-3651-0AFB-3F05-3EE61E202908}"/>
              </a:ext>
            </a:extLst>
          </p:cNvPr>
          <p:cNvSpPr>
            <a:spLocks noGrp="1"/>
          </p:cNvSpPr>
          <p:nvPr>
            <p:ph idx="1"/>
          </p:nvPr>
        </p:nvSpPr>
        <p:spPr>
          <a:xfrm>
            <a:off x="838200" y="1229710"/>
            <a:ext cx="7089949" cy="4947253"/>
          </a:xfrm>
        </p:spPr>
        <p:txBody>
          <a:bodyPr>
            <a:normAutofit fontScale="85000" lnSpcReduction="20000"/>
          </a:bodyPr>
          <a:lstStyle/>
          <a:p>
            <a:pPr marL="514350" indent="-514350" algn="l">
              <a:buFont typeface="+mj-lt"/>
              <a:buAutoNum type="arabicPeriod"/>
            </a:pPr>
            <a:r>
              <a:rPr lang="el-GR" b="1" i="0" dirty="0">
                <a:solidFill>
                  <a:schemeClr val="accent6">
                    <a:lumMod val="40000"/>
                    <a:lumOff val="60000"/>
                  </a:schemeClr>
                </a:solidFill>
                <a:effectLst/>
              </a:rPr>
              <a:t>Επιβλεπόμενη μάθηση</a:t>
            </a:r>
            <a:endParaRPr lang="en-US" b="0" i="0" dirty="0">
              <a:solidFill>
                <a:schemeClr val="accent6">
                  <a:lumMod val="40000"/>
                  <a:lumOff val="60000"/>
                </a:schemeClr>
              </a:solidFill>
              <a:effectLst/>
            </a:endParaRPr>
          </a:p>
          <a:p>
            <a:pPr lvl="1"/>
            <a:r>
              <a:rPr lang="el-GR" b="1" i="0" dirty="0">
                <a:solidFill>
                  <a:srgbClr val="D1D5DB"/>
                </a:solidFill>
                <a:effectLst/>
              </a:rPr>
              <a:t>Μοντέλα παλινδρόμησης</a:t>
            </a:r>
            <a:r>
              <a:rPr lang="en-US" b="0" i="0" dirty="0">
                <a:solidFill>
                  <a:srgbClr val="D1D5DB"/>
                </a:solidFill>
                <a:effectLst/>
              </a:rPr>
              <a:t>: </a:t>
            </a:r>
            <a:r>
              <a:rPr lang="el-GR" dirty="0">
                <a:solidFill>
                  <a:srgbClr val="D1D5DB"/>
                </a:solidFill>
              </a:rPr>
              <a:t>Χρησιμοποιείται για πρόβλεψη συνεχών μεταβλητών, όπως οι ρυθμοί παραγωγής και η φθορά του εξοπλισμού</a:t>
            </a:r>
            <a:r>
              <a:rPr lang="en-US" b="0" i="0" dirty="0">
                <a:solidFill>
                  <a:srgbClr val="D1D5DB"/>
                </a:solidFill>
                <a:effectLst/>
              </a:rPr>
              <a:t>.</a:t>
            </a:r>
          </a:p>
          <a:p>
            <a:pPr lvl="1"/>
            <a:r>
              <a:rPr lang="el-GR" b="1" dirty="0">
                <a:solidFill>
                  <a:srgbClr val="D1D5DB"/>
                </a:solidFill>
              </a:rPr>
              <a:t>Μοντέλα ταξινόμησης</a:t>
            </a:r>
            <a:r>
              <a:rPr lang="en-US" b="0" i="0" dirty="0">
                <a:solidFill>
                  <a:srgbClr val="D1D5DB"/>
                </a:solidFill>
                <a:effectLst/>
              </a:rPr>
              <a:t>: </a:t>
            </a:r>
            <a:r>
              <a:rPr lang="el-GR" dirty="0">
                <a:solidFill>
                  <a:srgbClr val="D1D5DB"/>
                </a:solidFill>
              </a:rPr>
              <a:t>Για την κατηγοριοποίηση της καλής απόδοσης και τον προσδιορισμό των φάσεων παραγωγής</a:t>
            </a:r>
            <a:r>
              <a:rPr lang="en-US" b="0" i="0" dirty="0">
                <a:solidFill>
                  <a:srgbClr val="D1D5DB"/>
                </a:solidFill>
                <a:effectLst/>
              </a:rPr>
              <a:t>.</a:t>
            </a:r>
          </a:p>
          <a:p>
            <a:pPr marL="514350" indent="-514350" algn="l">
              <a:buFont typeface="+mj-lt"/>
              <a:buAutoNum type="arabicPeriod"/>
            </a:pPr>
            <a:r>
              <a:rPr lang="el-GR" b="1" i="0" dirty="0">
                <a:solidFill>
                  <a:schemeClr val="accent6">
                    <a:lumMod val="40000"/>
                    <a:lumOff val="60000"/>
                  </a:schemeClr>
                </a:solidFill>
                <a:effectLst/>
              </a:rPr>
              <a:t>Μη-επιβλεπόμενη μάθηση</a:t>
            </a:r>
            <a:endParaRPr lang="en-US" b="0" i="0" dirty="0">
              <a:solidFill>
                <a:schemeClr val="accent6">
                  <a:lumMod val="40000"/>
                  <a:lumOff val="60000"/>
                </a:schemeClr>
              </a:solidFill>
              <a:effectLst/>
            </a:endParaRPr>
          </a:p>
          <a:p>
            <a:pPr lvl="1"/>
            <a:r>
              <a:rPr lang="el-GR" b="1" i="0" dirty="0">
                <a:solidFill>
                  <a:srgbClr val="D1D5DB"/>
                </a:solidFill>
                <a:effectLst/>
              </a:rPr>
              <a:t>Συσταδοποίηση</a:t>
            </a:r>
            <a:r>
              <a:rPr lang="en-US" b="0" i="0" dirty="0">
                <a:solidFill>
                  <a:srgbClr val="D1D5DB"/>
                </a:solidFill>
                <a:effectLst/>
              </a:rPr>
              <a:t>: </a:t>
            </a:r>
            <a:r>
              <a:rPr lang="el-GR" dirty="0">
                <a:solidFill>
                  <a:srgbClr val="D1D5DB"/>
                </a:solidFill>
              </a:rPr>
              <a:t>Για τον εντοπισμό μοτίβων στα δεδομένα παραγωγής που υποδεικνύουν βέλτιστες συνθήκες λειτουργίας ή πιθανά προβλήματα</a:t>
            </a:r>
            <a:r>
              <a:rPr lang="en-US" b="0" i="0" dirty="0">
                <a:solidFill>
                  <a:srgbClr val="D1D5DB"/>
                </a:solidFill>
                <a:effectLst/>
              </a:rPr>
              <a:t>.</a:t>
            </a:r>
          </a:p>
          <a:p>
            <a:pPr marL="514350" indent="-514350" algn="l">
              <a:buFont typeface="+mj-lt"/>
              <a:buAutoNum type="arabicPeriod"/>
            </a:pPr>
            <a:r>
              <a:rPr lang="el-GR" b="1" i="0" dirty="0">
                <a:solidFill>
                  <a:schemeClr val="accent6">
                    <a:lumMod val="40000"/>
                    <a:lumOff val="60000"/>
                  </a:schemeClr>
                </a:solidFill>
                <a:effectLst/>
              </a:rPr>
              <a:t>Ανάλυση </a:t>
            </a:r>
            <a:r>
              <a:rPr lang="el-GR" b="1" i="0" dirty="0" err="1">
                <a:solidFill>
                  <a:schemeClr val="accent6">
                    <a:lumMod val="40000"/>
                    <a:lumOff val="60000"/>
                  </a:schemeClr>
                </a:solidFill>
                <a:effectLst/>
              </a:rPr>
              <a:t>χρονοσειρών</a:t>
            </a:r>
            <a:endParaRPr lang="en-US" b="0" i="0" dirty="0">
              <a:solidFill>
                <a:schemeClr val="accent6">
                  <a:lumMod val="40000"/>
                  <a:lumOff val="60000"/>
                </a:schemeClr>
              </a:solidFill>
              <a:effectLst/>
            </a:endParaRPr>
          </a:p>
          <a:p>
            <a:pPr lvl="1"/>
            <a:r>
              <a:rPr lang="el-GR" b="1" dirty="0">
                <a:solidFill>
                  <a:srgbClr val="D1D5DB"/>
                </a:solidFill>
              </a:rPr>
              <a:t>Ανάλυση τάσεων</a:t>
            </a:r>
            <a:r>
              <a:rPr lang="en-US" b="0" i="0" dirty="0">
                <a:solidFill>
                  <a:srgbClr val="D1D5DB"/>
                </a:solidFill>
                <a:effectLst/>
              </a:rPr>
              <a:t>: </a:t>
            </a:r>
            <a:r>
              <a:rPr lang="el-GR" dirty="0">
                <a:solidFill>
                  <a:srgbClr val="D1D5DB"/>
                </a:solidFill>
              </a:rPr>
              <a:t>Η ανάλυση </a:t>
            </a:r>
            <a:r>
              <a:rPr lang="el-GR" dirty="0" err="1">
                <a:solidFill>
                  <a:srgbClr val="D1D5DB"/>
                </a:solidFill>
              </a:rPr>
              <a:t>χρονοσειρών</a:t>
            </a:r>
            <a:r>
              <a:rPr lang="el-GR" dirty="0">
                <a:solidFill>
                  <a:srgbClr val="D1D5DB"/>
                </a:solidFill>
              </a:rPr>
              <a:t> είναι ζωτικής σημασίας για την κατανόηση των τάσεων παραγωγής με την πάροδο του χρόνου και την πρόβλεψη μελλοντικών επιδόσεων</a:t>
            </a:r>
            <a:r>
              <a:rPr lang="en-US" b="0" i="0" dirty="0">
                <a:solidFill>
                  <a:srgbClr val="D1D5DB"/>
                </a:solidFill>
                <a:effectLst/>
              </a:rPr>
              <a:t>.</a:t>
            </a:r>
          </a:p>
          <a:p>
            <a:endParaRPr lang="el-GR" dirty="0"/>
          </a:p>
        </p:txBody>
      </p:sp>
      <p:pic>
        <p:nvPicPr>
          <p:cNvPr id="6146" name="Picture 2" descr="A machine learning framework for rapid forecasting and history matching in  unconventional reservoirs | Scientific Reports">
            <a:extLst>
              <a:ext uri="{FF2B5EF4-FFF2-40B4-BE49-F238E27FC236}">
                <a16:creationId xmlns:a16="http://schemas.microsoft.com/office/drawing/2014/main" id="{6B7277AA-A12E-E34A-102C-50412885FC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7939" y="955373"/>
            <a:ext cx="3944061" cy="4947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40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FE87AC2-C629-D753-7F13-EF53CBF90F98}"/>
              </a:ext>
            </a:extLst>
          </p:cNvPr>
          <p:cNvSpPr>
            <a:spLocks noGrp="1"/>
          </p:cNvSpPr>
          <p:nvPr>
            <p:ph type="title"/>
          </p:nvPr>
        </p:nvSpPr>
        <p:spPr>
          <a:xfrm>
            <a:off x="515007" y="365125"/>
            <a:ext cx="11161986" cy="917137"/>
          </a:xfrm>
        </p:spPr>
        <p:txBody>
          <a:bodyPr>
            <a:noAutofit/>
          </a:bodyPr>
          <a:lstStyle/>
          <a:p>
            <a:r>
              <a:rPr lang="el-GR" sz="4000" dirty="0"/>
              <a:t>Οφέλη της ΜΜ στη βελτιστοποίηση παραγωγής</a:t>
            </a:r>
          </a:p>
        </p:txBody>
      </p:sp>
      <p:sp>
        <p:nvSpPr>
          <p:cNvPr id="3" name="Θέση περιεχομένου 2">
            <a:extLst>
              <a:ext uri="{FF2B5EF4-FFF2-40B4-BE49-F238E27FC236}">
                <a16:creationId xmlns:a16="http://schemas.microsoft.com/office/drawing/2014/main" id="{6E2322D3-B188-93C7-93F7-126B48A6454C}"/>
              </a:ext>
            </a:extLst>
          </p:cNvPr>
          <p:cNvSpPr>
            <a:spLocks noGrp="1"/>
          </p:cNvSpPr>
          <p:nvPr>
            <p:ph idx="1"/>
          </p:nvPr>
        </p:nvSpPr>
        <p:spPr>
          <a:xfrm>
            <a:off x="861848" y="1282262"/>
            <a:ext cx="10491952" cy="4894701"/>
          </a:xfrm>
        </p:spPr>
        <p:txBody>
          <a:bodyPr>
            <a:normAutofit fontScale="92500"/>
          </a:bodyPr>
          <a:lstStyle/>
          <a:p>
            <a:pPr marL="514350" indent="-514350">
              <a:buFont typeface="+mj-lt"/>
              <a:buAutoNum type="arabicPeriod"/>
            </a:pPr>
            <a:r>
              <a:rPr lang="el-GR" b="1" dirty="0">
                <a:solidFill>
                  <a:schemeClr val="accent6">
                    <a:lumMod val="40000"/>
                    <a:lumOff val="60000"/>
                  </a:schemeClr>
                </a:solidFill>
                <a:latin typeface="Söhne"/>
              </a:rPr>
              <a:t>Αυξημένη αποδοτικότητα παραγωγής</a:t>
            </a:r>
            <a:r>
              <a:rPr lang="el-GR" b="1" dirty="0">
                <a:latin typeface="Söhne"/>
              </a:rPr>
              <a:t>: </a:t>
            </a:r>
            <a:r>
              <a:rPr lang="el-GR" dirty="0">
                <a:latin typeface="Söhne"/>
              </a:rPr>
              <a:t>Η ΜΜ</a:t>
            </a:r>
            <a:r>
              <a:rPr lang="el-GR" dirty="0">
                <a:solidFill>
                  <a:srgbClr val="D1D5DB"/>
                </a:solidFill>
                <a:latin typeface="Söhne"/>
              </a:rPr>
              <a:t> επιτρέπει την εξαγωγή μέγιστης τιμής από φρεάτια και ταμιευτήρες</a:t>
            </a:r>
            <a:r>
              <a:rPr lang="en-US" b="0" i="0" dirty="0">
                <a:solidFill>
                  <a:srgbClr val="D1D5DB"/>
                </a:solidFill>
                <a:effectLst/>
                <a:latin typeface="Söhne"/>
              </a:rPr>
              <a:t>.</a:t>
            </a:r>
          </a:p>
          <a:p>
            <a:pPr marL="514350" indent="-514350">
              <a:buFont typeface="+mj-lt"/>
              <a:buAutoNum type="arabicPeriod"/>
            </a:pPr>
            <a:r>
              <a:rPr lang="el-GR" b="1" dirty="0">
                <a:solidFill>
                  <a:schemeClr val="accent6">
                    <a:lumMod val="40000"/>
                    <a:lumOff val="60000"/>
                  </a:schemeClr>
                </a:solidFill>
                <a:latin typeface="Söhne"/>
              </a:rPr>
              <a:t>Μείωση κόστους</a:t>
            </a:r>
            <a:r>
              <a:rPr lang="el-GR" b="1" dirty="0">
                <a:latin typeface="Söhne"/>
              </a:rPr>
              <a:t>: </a:t>
            </a:r>
            <a:r>
              <a:rPr lang="el-GR" dirty="0">
                <a:solidFill>
                  <a:srgbClr val="D1D5DB"/>
                </a:solidFill>
                <a:latin typeface="Söhne"/>
              </a:rPr>
              <a:t>Με τη βελτιστοποίηση των διαδικασιών παραγωγής και τη μείωση του χρόνου διακοπής λειτουργίας, το λειτουργικό κόστος μειώνεται σημαντικά</a:t>
            </a:r>
            <a:r>
              <a:rPr lang="en-US" b="0" i="0" dirty="0">
                <a:solidFill>
                  <a:srgbClr val="D1D5DB"/>
                </a:solidFill>
                <a:effectLst/>
                <a:latin typeface="Söhne"/>
              </a:rPr>
              <a:t>.</a:t>
            </a:r>
          </a:p>
          <a:p>
            <a:pPr marL="514350" indent="-514350">
              <a:buFont typeface="+mj-lt"/>
              <a:buAutoNum type="arabicPeriod"/>
            </a:pPr>
            <a:r>
              <a:rPr lang="el-GR" b="1" dirty="0">
                <a:solidFill>
                  <a:schemeClr val="accent6">
                    <a:lumMod val="40000"/>
                    <a:lumOff val="60000"/>
                  </a:schemeClr>
                </a:solidFill>
                <a:latin typeface="Söhne"/>
              </a:rPr>
              <a:t>Λήψη αποφάσεων βάσει δεδομένων</a:t>
            </a:r>
            <a:r>
              <a:rPr lang="el-GR" b="1" dirty="0">
                <a:latin typeface="Söhne"/>
              </a:rPr>
              <a:t>: </a:t>
            </a:r>
            <a:r>
              <a:rPr lang="el-GR" dirty="0">
                <a:solidFill>
                  <a:srgbClr val="D1D5DB"/>
                </a:solidFill>
                <a:latin typeface="Söhne"/>
              </a:rPr>
              <a:t>Οι αποφάσεις που βασίζονται σε ολοκληρωμένη ανάλυση δεδομένων οδηγούν σε καλύτερα αποτελέσματα και αποτελεσματικότερη κατανομή πόρων</a:t>
            </a:r>
            <a:r>
              <a:rPr lang="en-US" b="0" i="0" dirty="0">
                <a:solidFill>
                  <a:srgbClr val="D1D5DB"/>
                </a:solidFill>
                <a:effectLst/>
                <a:latin typeface="Söhne"/>
              </a:rPr>
              <a:t>.</a:t>
            </a:r>
          </a:p>
          <a:p>
            <a:pPr marL="514350" indent="-514350">
              <a:buFont typeface="+mj-lt"/>
              <a:buAutoNum type="arabicPeriod"/>
            </a:pPr>
            <a:r>
              <a:rPr lang="el-GR" b="1" dirty="0">
                <a:solidFill>
                  <a:schemeClr val="accent6">
                    <a:lumMod val="40000"/>
                    <a:lumOff val="60000"/>
                  </a:schemeClr>
                </a:solidFill>
                <a:latin typeface="Söhne"/>
              </a:rPr>
              <a:t>Διαχείριση κινδύνων</a:t>
            </a:r>
            <a:r>
              <a:rPr lang="el-GR" b="1" dirty="0">
                <a:latin typeface="Söhne"/>
              </a:rPr>
              <a:t>: </a:t>
            </a:r>
            <a:r>
              <a:rPr lang="el-GR" dirty="0">
                <a:solidFill>
                  <a:srgbClr val="D1D5DB"/>
                </a:solidFill>
                <a:latin typeface="Söhne"/>
              </a:rPr>
              <a:t>Η ΜΜ βοηθά στον εντοπισμό και τη διαχείριση των κινδύνων που σχετίζονται με την παραγωγή, ενισχύοντας τη συνολική ασφάλεια</a:t>
            </a:r>
            <a:r>
              <a:rPr lang="en-US" b="0" i="0" dirty="0">
                <a:solidFill>
                  <a:srgbClr val="D1D5DB"/>
                </a:solidFill>
                <a:effectLst/>
                <a:latin typeface="Söhne"/>
              </a:rPr>
              <a:t>.</a:t>
            </a:r>
          </a:p>
          <a:p>
            <a:endParaRPr lang="el-GR" dirty="0"/>
          </a:p>
        </p:txBody>
      </p:sp>
    </p:spTree>
    <p:extLst>
      <p:ext uri="{BB962C8B-B14F-4D97-AF65-F5344CB8AC3E}">
        <p14:creationId xmlns:p14="http://schemas.microsoft.com/office/powerpoint/2010/main" val="51102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C1B4AB-9409-C99F-88F3-5B38B7547BA2}"/>
              </a:ext>
            </a:extLst>
          </p:cNvPr>
          <p:cNvSpPr>
            <a:spLocks noGrp="1"/>
          </p:cNvSpPr>
          <p:nvPr>
            <p:ph type="title"/>
          </p:nvPr>
        </p:nvSpPr>
        <p:spPr/>
        <p:txBody>
          <a:bodyPr/>
          <a:lstStyle/>
          <a:p>
            <a:r>
              <a:rPr lang="el-GR" dirty="0"/>
              <a:t>Προκλήσεις και τάσεις</a:t>
            </a:r>
          </a:p>
        </p:txBody>
      </p:sp>
      <p:sp>
        <p:nvSpPr>
          <p:cNvPr id="3" name="Θέση περιεχομένου 2">
            <a:extLst>
              <a:ext uri="{FF2B5EF4-FFF2-40B4-BE49-F238E27FC236}">
                <a16:creationId xmlns:a16="http://schemas.microsoft.com/office/drawing/2014/main" id="{87A80C6C-70B8-314C-7012-C7B45CB53A0E}"/>
              </a:ext>
            </a:extLst>
          </p:cNvPr>
          <p:cNvSpPr>
            <a:spLocks noGrp="1"/>
          </p:cNvSpPr>
          <p:nvPr>
            <p:ph idx="1"/>
          </p:nvPr>
        </p:nvSpPr>
        <p:spPr>
          <a:xfrm>
            <a:off x="1120000" y="1690688"/>
            <a:ext cx="10233800" cy="4351338"/>
          </a:xfrm>
        </p:spPr>
        <p:txBody>
          <a:bodyPr>
            <a:normAutofit lnSpcReduction="10000"/>
          </a:bodyPr>
          <a:lstStyle/>
          <a:p>
            <a:r>
              <a:rPr lang="el-GR" b="1" dirty="0">
                <a:solidFill>
                  <a:schemeClr val="accent6">
                    <a:lumMod val="40000"/>
                    <a:lumOff val="60000"/>
                  </a:schemeClr>
                </a:solidFill>
              </a:rPr>
              <a:t>Ποιότητα και ενοποίηση δεδομένων</a:t>
            </a:r>
            <a:r>
              <a:rPr lang="el-GR" dirty="0"/>
              <a:t>: Η διασφάλιση δεδομένων υψηλής ποιότητας και η ενσωμάτωση δεδομένων από διάφορες πηγές εξακολουθούν να αποτελούν πρόκληση.
</a:t>
            </a:r>
            <a:r>
              <a:rPr lang="el-GR" b="1" dirty="0">
                <a:solidFill>
                  <a:schemeClr val="accent6">
                    <a:lumMod val="40000"/>
                    <a:lumOff val="60000"/>
                  </a:schemeClr>
                </a:solidFill>
              </a:rPr>
              <a:t>Γενίκευση μοντέλου</a:t>
            </a:r>
            <a:r>
              <a:rPr lang="el-GR" dirty="0"/>
              <a:t>: Ανάπτυξη μοντέλων που μπορούν να εφαρμοστούν σε διάφορους τομείς και συνθήκες.
</a:t>
            </a:r>
            <a:r>
              <a:rPr lang="el-GR" b="1" dirty="0">
                <a:solidFill>
                  <a:schemeClr val="accent6">
                    <a:lumMod val="40000"/>
                    <a:lumOff val="60000"/>
                  </a:schemeClr>
                </a:solidFill>
              </a:rPr>
              <a:t>Ανθρώπινη εμπειρογνωμοσύνη</a:t>
            </a:r>
            <a:r>
              <a:rPr lang="el-GR" dirty="0"/>
              <a:t>: Εξισορρόπηση των συστάσεων ΜΜ με την ανθρώπινη εμπειρία και τη γνώση του κλάδου.</a:t>
            </a:r>
          </a:p>
          <a:p>
            <a:pPr marL="0" indent="0">
              <a:buNone/>
            </a:pPr>
            <a:r>
              <a:rPr lang="el-GR" b="1" i="1" dirty="0"/>
              <a:t>Η ενσωμάτωση της ΜΜ με προηγμένες τεχνολογίες παραγωγής συνεχίζει να εξελίσσεται, ανταποκρινόμενη στις αυξανόμενες απαιτήσεις και προκλήσεις της βιομηχανίας.</a:t>
            </a:r>
          </a:p>
        </p:txBody>
      </p:sp>
    </p:spTree>
    <p:extLst>
      <p:ext uri="{BB962C8B-B14F-4D97-AF65-F5344CB8AC3E}">
        <p14:creationId xmlns:p14="http://schemas.microsoft.com/office/powerpoint/2010/main" val="324300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s the Future of Oil and Gas Looking Brighter Because of AI? | AiM Land  Services">
            <a:extLst>
              <a:ext uri="{FF2B5EF4-FFF2-40B4-BE49-F238E27FC236}">
                <a16:creationId xmlns:a16="http://schemas.microsoft.com/office/drawing/2014/main" id="{46392A13-ECEE-B8C2-8CDE-D717F916BF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74" t="33194" r="3116" b="6111"/>
          <a:stretch/>
        </p:blipFill>
        <p:spPr bwMode="auto">
          <a:xfrm>
            <a:off x="1853365" y="180975"/>
            <a:ext cx="8485270" cy="569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69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F9EC6E-E8A8-58EE-670F-BD23EEE8E5F3}"/>
              </a:ext>
            </a:extLst>
          </p:cNvPr>
          <p:cNvSpPr>
            <a:spLocks noGrp="1"/>
          </p:cNvSpPr>
          <p:nvPr>
            <p:ph type="title"/>
          </p:nvPr>
        </p:nvSpPr>
        <p:spPr/>
        <p:txBody>
          <a:bodyPr/>
          <a:lstStyle/>
          <a:p>
            <a:r>
              <a:rPr lang="el-GR" dirty="0"/>
              <a:t>2000: Επέκταση και ανάπτυξη</a:t>
            </a:r>
          </a:p>
        </p:txBody>
      </p:sp>
      <p:sp>
        <p:nvSpPr>
          <p:cNvPr id="3" name="Θέση περιεχομένου 2">
            <a:extLst>
              <a:ext uri="{FF2B5EF4-FFF2-40B4-BE49-F238E27FC236}">
                <a16:creationId xmlns:a16="http://schemas.microsoft.com/office/drawing/2014/main" id="{077FD336-A7E8-942A-936A-489A083EC0AA}"/>
              </a:ext>
            </a:extLst>
          </p:cNvPr>
          <p:cNvSpPr>
            <a:spLocks noGrp="1"/>
          </p:cNvSpPr>
          <p:nvPr>
            <p:ph idx="1"/>
          </p:nvPr>
        </p:nvSpPr>
        <p:spPr>
          <a:xfrm>
            <a:off x="838200" y="1566041"/>
            <a:ext cx="10515600" cy="4403835"/>
          </a:xfrm>
        </p:spPr>
        <p:txBody>
          <a:bodyPr>
            <a:normAutofit fontScale="92500"/>
          </a:bodyPr>
          <a:lstStyle/>
          <a:p>
            <a:r>
              <a:rPr lang="el-GR" b="1" dirty="0">
                <a:solidFill>
                  <a:schemeClr val="accent6">
                    <a:lumMod val="40000"/>
                    <a:lumOff val="60000"/>
                  </a:schemeClr>
                </a:solidFill>
              </a:rPr>
              <a:t>Εξελίξεις στην πληροφορική</a:t>
            </a:r>
            <a:r>
              <a:rPr lang="el-GR" b="1" dirty="0">
                <a:solidFill>
                  <a:srgbClr val="D1D5DB"/>
                </a:solidFill>
              </a:rPr>
              <a:t>: </a:t>
            </a:r>
            <a:r>
              <a:rPr lang="el-GR" dirty="0">
                <a:solidFill>
                  <a:srgbClr val="D1D5DB"/>
                </a:solidFill>
              </a:rPr>
              <a:t>Με την έλευση πιο ισχυρών υπολογιστών και καλύτερης αποθήκευσης δεδομένων, η βιομηχανία άρχισε να αξιοποιεί πιο περίπλοκα μοντέλα ΜΜ</a:t>
            </a:r>
            <a:r>
              <a:rPr lang="el-GR" b="1" dirty="0">
                <a:solidFill>
                  <a:srgbClr val="D1D5DB"/>
                </a:solidFill>
              </a:rPr>
              <a:t>.
</a:t>
            </a:r>
            <a:r>
              <a:rPr lang="el-GR" b="1" dirty="0">
                <a:solidFill>
                  <a:schemeClr val="accent6">
                    <a:lumMod val="40000"/>
                    <a:lumOff val="60000"/>
                  </a:schemeClr>
                </a:solidFill>
              </a:rPr>
              <a:t>Προληπτική συντήρηση</a:t>
            </a:r>
            <a:r>
              <a:rPr lang="el-GR" b="1" dirty="0">
                <a:solidFill>
                  <a:srgbClr val="D1D5DB"/>
                </a:solidFill>
              </a:rPr>
              <a:t>: </a:t>
            </a:r>
            <a:r>
              <a:rPr lang="el-GR" dirty="0">
                <a:solidFill>
                  <a:srgbClr val="D1D5DB"/>
                </a:solidFill>
              </a:rPr>
              <a:t>Οι εταιρείες άρχισαν να χρησιμοποιούν τη </a:t>
            </a:r>
            <a:r>
              <a:rPr lang="en-US" dirty="0">
                <a:solidFill>
                  <a:srgbClr val="D1D5DB"/>
                </a:solidFill>
              </a:rPr>
              <a:t>MM</a:t>
            </a:r>
            <a:r>
              <a:rPr lang="el-GR" dirty="0">
                <a:solidFill>
                  <a:srgbClr val="D1D5DB"/>
                </a:solidFill>
              </a:rPr>
              <a:t> για να προβλέψουν τις βλάβες του εξοπλισμού, μειώνοντας το χρόνο διακοπής λειτουργίας και το κόστος συντήρησης</a:t>
            </a:r>
            <a:r>
              <a:rPr lang="el-GR" b="1" dirty="0">
                <a:solidFill>
                  <a:srgbClr val="D1D5DB"/>
                </a:solidFill>
              </a:rPr>
              <a:t>.
</a:t>
            </a:r>
            <a:r>
              <a:rPr lang="el-GR" b="1" dirty="0">
                <a:solidFill>
                  <a:schemeClr val="accent6">
                    <a:lumMod val="40000"/>
                    <a:lumOff val="60000"/>
                  </a:schemeClr>
                </a:solidFill>
              </a:rPr>
              <a:t>Προσομοίωση και μοντελοποίηση ταμιευτήρων</a:t>
            </a:r>
            <a:r>
              <a:rPr lang="el-GR" b="1" dirty="0">
                <a:solidFill>
                  <a:srgbClr val="D1D5DB"/>
                </a:solidFill>
              </a:rPr>
              <a:t>: </a:t>
            </a:r>
            <a:r>
              <a:rPr lang="el-GR" dirty="0">
                <a:solidFill>
                  <a:srgbClr val="D1D5DB"/>
                </a:solidFill>
              </a:rPr>
              <a:t>Η βελτιωμένη υπολογιστική ισχύς επέτρεψε πιο εξελιγμένα μοντέλα προσομοίωσης ταμιευτήρων, χρησιμοποιώντας </a:t>
            </a:r>
            <a:r>
              <a:rPr lang="en-US" dirty="0">
                <a:solidFill>
                  <a:srgbClr val="D1D5DB"/>
                </a:solidFill>
              </a:rPr>
              <a:t>MM</a:t>
            </a:r>
            <a:r>
              <a:rPr lang="el-GR" dirty="0">
                <a:solidFill>
                  <a:srgbClr val="D1D5DB"/>
                </a:solidFill>
              </a:rPr>
              <a:t> για την πρόβλεψη της συμπεριφοράς των ταμιευτήρων και τη βελτιστοποίηση της απόληψης.</a:t>
            </a:r>
            <a:endParaRPr lang="el-GR" dirty="0"/>
          </a:p>
        </p:txBody>
      </p:sp>
    </p:spTree>
    <p:extLst>
      <p:ext uri="{BB962C8B-B14F-4D97-AF65-F5344CB8AC3E}">
        <p14:creationId xmlns:p14="http://schemas.microsoft.com/office/powerpoint/2010/main" val="403027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EF9A62-BE5A-8251-EB90-108DA27E1A63}"/>
              </a:ext>
            </a:extLst>
          </p:cNvPr>
          <p:cNvSpPr>
            <a:spLocks noGrp="1"/>
          </p:cNvSpPr>
          <p:nvPr>
            <p:ph type="title"/>
          </p:nvPr>
        </p:nvSpPr>
        <p:spPr/>
        <p:txBody>
          <a:bodyPr>
            <a:noAutofit/>
          </a:bodyPr>
          <a:lstStyle/>
          <a:p>
            <a:r>
              <a:rPr lang="en-GB" sz="4800" dirty="0"/>
              <a:t>2010: </a:t>
            </a:r>
            <a:r>
              <a:rPr lang="el-GR" sz="4800" dirty="0"/>
              <a:t>Ενσωμάτωση και πολυπλοκότητα</a:t>
            </a:r>
          </a:p>
        </p:txBody>
      </p:sp>
      <p:sp>
        <p:nvSpPr>
          <p:cNvPr id="3" name="Θέση περιεχομένου 2">
            <a:extLst>
              <a:ext uri="{FF2B5EF4-FFF2-40B4-BE49-F238E27FC236}">
                <a16:creationId xmlns:a16="http://schemas.microsoft.com/office/drawing/2014/main" id="{A2C7DEBC-4693-C7CD-EB60-9DA6A38DC99B}"/>
              </a:ext>
            </a:extLst>
          </p:cNvPr>
          <p:cNvSpPr>
            <a:spLocks noGrp="1"/>
          </p:cNvSpPr>
          <p:nvPr>
            <p:ph idx="1"/>
          </p:nvPr>
        </p:nvSpPr>
        <p:spPr>
          <a:xfrm>
            <a:off x="977462" y="1460938"/>
            <a:ext cx="10376338" cy="4716025"/>
          </a:xfrm>
        </p:spPr>
        <p:txBody>
          <a:bodyPr>
            <a:normAutofit fontScale="92500" lnSpcReduction="10000"/>
          </a:bodyPr>
          <a:lstStyle/>
          <a:p>
            <a:r>
              <a:rPr lang="el-GR" b="1" dirty="0">
                <a:solidFill>
                  <a:schemeClr val="accent6">
                    <a:lumMod val="40000"/>
                    <a:lumOff val="60000"/>
                  </a:schemeClr>
                </a:solidFill>
              </a:rPr>
              <a:t>Εποχή </a:t>
            </a:r>
            <a:r>
              <a:rPr lang="en-US" b="1" dirty="0">
                <a:solidFill>
                  <a:schemeClr val="accent6">
                    <a:lumMod val="40000"/>
                    <a:lumOff val="60000"/>
                  </a:schemeClr>
                </a:solidFill>
              </a:rPr>
              <a:t>Big Data</a:t>
            </a:r>
            <a:r>
              <a:rPr lang="en-US" dirty="0"/>
              <a:t>: </a:t>
            </a:r>
            <a:r>
              <a:rPr lang="el-GR" dirty="0"/>
              <a:t>Καθώς η βιομηχανία εισήλθε στην εποχή των μεγάλων δεδομένων, οι εφαρμογές ΜΜ επεκτάθηκαν σημαντικά. Αυτό περιλάμβανε προηγμένη σεισμική ερμηνεία, ανάλυση δεδομένων καταγραφής και βελτιστοποίηση γεώτρησης σε πραγματικό χρόνο</a:t>
            </a:r>
            <a:r>
              <a:rPr lang="en-US" dirty="0"/>
              <a:t>.</a:t>
            </a:r>
          </a:p>
          <a:p>
            <a:r>
              <a:rPr lang="el-GR" b="1" dirty="0">
                <a:solidFill>
                  <a:schemeClr val="accent6">
                    <a:lumMod val="40000"/>
                    <a:lumOff val="60000"/>
                  </a:schemeClr>
                </a:solidFill>
              </a:rPr>
              <a:t>Αυτοματισμοί και Ρομποτική</a:t>
            </a:r>
            <a:r>
              <a:rPr lang="en-US" dirty="0"/>
              <a:t>: </a:t>
            </a:r>
            <a:r>
              <a:rPr lang="el-GR" dirty="0"/>
              <a:t>η ΜΜ άρχισε να χρησιμοποιείται σε συνδυασμό με τη ρομποτική για αυτοματοποιημένη γεώτρηση και εξερεύνηση, μειώνοντας το ανθρώπινο λάθος και βελτιώνοντας την αποτελεσματικότητα</a:t>
            </a:r>
            <a:r>
              <a:rPr lang="en-US" dirty="0"/>
              <a:t>.</a:t>
            </a:r>
          </a:p>
          <a:p>
            <a:r>
              <a:rPr lang="el-GR" b="1" dirty="0">
                <a:solidFill>
                  <a:schemeClr val="accent6">
                    <a:lumMod val="40000"/>
                    <a:lumOff val="60000"/>
                  </a:schemeClr>
                </a:solidFill>
              </a:rPr>
              <a:t>Περιβαλλοντική παρακολούθηση</a:t>
            </a:r>
            <a:r>
              <a:rPr lang="en-US" dirty="0"/>
              <a:t>: </a:t>
            </a:r>
            <a:r>
              <a:rPr lang="el-GR" dirty="0"/>
              <a:t>Δόθηκε μεγαλύτερη έμφαση στη χρήση της ΜΜ για την προστασία του περιβάλλοντος και τη συμμόρφωση, ιδίως όσον αφορά την παρακολούθηση των εκπομπών και την ανίχνευση διαρροών</a:t>
            </a:r>
            <a:r>
              <a:rPr lang="en-US" dirty="0"/>
              <a:t>.</a:t>
            </a:r>
            <a:endParaRPr lang="el-GR" dirty="0"/>
          </a:p>
        </p:txBody>
      </p:sp>
    </p:spTree>
    <p:extLst>
      <p:ext uri="{BB962C8B-B14F-4D97-AF65-F5344CB8AC3E}">
        <p14:creationId xmlns:p14="http://schemas.microsoft.com/office/powerpoint/2010/main" val="4277614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995FFAC-1B38-B16B-AFD2-59F9B6E141E0}"/>
              </a:ext>
            </a:extLst>
          </p:cNvPr>
          <p:cNvSpPr>
            <a:spLocks noGrp="1"/>
          </p:cNvSpPr>
          <p:nvPr>
            <p:ph type="title"/>
          </p:nvPr>
        </p:nvSpPr>
        <p:spPr>
          <a:xfrm>
            <a:off x="441434" y="365125"/>
            <a:ext cx="11309132" cy="906627"/>
          </a:xfrm>
        </p:spPr>
        <p:txBody>
          <a:bodyPr>
            <a:noAutofit/>
          </a:bodyPr>
          <a:lstStyle/>
          <a:p>
            <a:r>
              <a:rPr lang="el-GR" sz="4000" dirty="0"/>
              <a:t>2020: Προηγμένες εφαρμογές και ενσωμάτωση ΤΝ</a:t>
            </a:r>
          </a:p>
        </p:txBody>
      </p:sp>
      <p:sp>
        <p:nvSpPr>
          <p:cNvPr id="3" name="Θέση περιεχομένου 2">
            <a:extLst>
              <a:ext uri="{FF2B5EF4-FFF2-40B4-BE49-F238E27FC236}">
                <a16:creationId xmlns:a16="http://schemas.microsoft.com/office/drawing/2014/main" id="{2B4097BB-E12B-9E9E-C966-324A6CCBF06B}"/>
              </a:ext>
            </a:extLst>
          </p:cNvPr>
          <p:cNvSpPr>
            <a:spLocks noGrp="1"/>
          </p:cNvSpPr>
          <p:nvPr>
            <p:ph idx="1"/>
          </p:nvPr>
        </p:nvSpPr>
        <p:spPr>
          <a:xfrm>
            <a:off x="609600" y="1271752"/>
            <a:ext cx="10744200" cy="4905211"/>
          </a:xfrm>
        </p:spPr>
        <p:txBody>
          <a:bodyPr>
            <a:normAutofit fontScale="92500" lnSpcReduction="20000"/>
          </a:bodyPr>
          <a:lstStyle/>
          <a:p>
            <a:r>
              <a:rPr lang="el-GR" b="1" dirty="0">
                <a:solidFill>
                  <a:schemeClr val="accent6">
                    <a:lumMod val="40000"/>
                    <a:lumOff val="60000"/>
                  </a:schemeClr>
                </a:solidFill>
              </a:rPr>
              <a:t>Συνέργεια τεχνητής νοημοσύνης</a:t>
            </a:r>
            <a:r>
              <a:rPr lang="el-GR" dirty="0"/>
              <a:t>: Η τρέχουσα εποχή βλέπει μια στενότερη ενσωμάτωση της ΜΜ με τις τεχνολογίες ΤΝ, οδηγώντας σε πιο αυτόνομα συστήματα έρευνας, παραγωγής και ασφάλειας.
</a:t>
            </a:r>
            <a:r>
              <a:rPr lang="el-GR" b="1" dirty="0">
                <a:solidFill>
                  <a:schemeClr val="accent6">
                    <a:lumMod val="40000"/>
                    <a:lumOff val="60000"/>
                  </a:schemeClr>
                </a:solidFill>
              </a:rPr>
              <a:t>Προγνωστική ανάλυση</a:t>
            </a:r>
            <a:r>
              <a:rPr lang="el-GR" dirty="0"/>
              <a:t>: Οι προηγμένες προγνωστικές αναλύσεις χρησιμοποιούνται πλέον για ανάλυση αγοράς, βελτιστοποίηση παραγωγής και ακριβέστερες προβλέψεις.
</a:t>
            </a:r>
            <a:r>
              <a:rPr lang="el-GR" b="1" dirty="0">
                <a:solidFill>
                  <a:schemeClr val="accent6">
                    <a:lumMod val="40000"/>
                    <a:lumOff val="60000"/>
                  </a:schemeClr>
                </a:solidFill>
              </a:rPr>
              <a:t>Ψηφιακά δίδυμα</a:t>
            </a:r>
            <a:r>
              <a:rPr lang="el-GR" dirty="0"/>
              <a:t>: Η έννοια των ψηφιακών διδύμων (εικονικά αντίγραφα φυσικών στοιχείων) έχει γίνει πιο διαδεδομένη, επιτρέποντας καλύτερο σχεδιασμό και λήψη αποφάσεων.
</a:t>
            </a:r>
            <a:r>
              <a:rPr lang="el-GR" b="1" dirty="0">
                <a:solidFill>
                  <a:schemeClr val="accent6">
                    <a:lumMod val="40000"/>
                    <a:lumOff val="60000"/>
                  </a:schemeClr>
                </a:solidFill>
              </a:rPr>
              <a:t>Βιωσιμότητα και ενεργειακή μετάβαση</a:t>
            </a:r>
            <a:r>
              <a:rPr lang="el-GR" dirty="0"/>
              <a:t>: Η ΜΜ χρησιμοποιείται όλο και περισσότερο για την υποστήριξη των προσπαθειών βιωσιμότητας, όπως η βελτιστοποίηση της χρήσης ενέργειας και η βοήθεια στη μετάβαση σε ανανεώσιμες πηγές ενέργειας.</a:t>
            </a:r>
          </a:p>
        </p:txBody>
      </p:sp>
    </p:spTree>
    <p:extLst>
      <p:ext uri="{BB962C8B-B14F-4D97-AF65-F5344CB8AC3E}">
        <p14:creationId xmlns:p14="http://schemas.microsoft.com/office/powerpoint/2010/main" val="215146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639A8C-5A32-BDFE-59F4-384BB50C43BB}"/>
              </a:ext>
            </a:extLst>
          </p:cNvPr>
          <p:cNvSpPr>
            <a:spLocks noGrp="1"/>
          </p:cNvSpPr>
          <p:nvPr>
            <p:ph type="title"/>
          </p:nvPr>
        </p:nvSpPr>
        <p:spPr/>
        <p:txBody>
          <a:bodyPr/>
          <a:lstStyle/>
          <a:p>
            <a:r>
              <a:rPr lang="el-GR" dirty="0"/>
              <a:t>Μελλοντικές τάσεις</a:t>
            </a:r>
          </a:p>
        </p:txBody>
      </p:sp>
      <p:sp>
        <p:nvSpPr>
          <p:cNvPr id="3" name="Θέση περιεχομένου 2">
            <a:extLst>
              <a:ext uri="{FF2B5EF4-FFF2-40B4-BE49-F238E27FC236}">
                <a16:creationId xmlns:a16="http://schemas.microsoft.com/office/drawing/2014/main" id="{95BB62EB-19A4-C6B2-7B30-990C57924048}"/>
              </a:ext>
            </a:extLst>
          </p:cNvPr>
          <p:cNvSpPr>
            <a:spLocks noGrp="1"/>
          </p:cNvSpPr>
          <p:nvPr>
            <p:ph idx="1"/>
          </p:nvPr>
        </p:nvSpPr>
        <p:spPr>
          <a:xfrm>
            <a:off x="1008993" y="1587062"/>
            <a:ext cx="10344807" cy="4589901"/>
          </a:xfrm>
        </p:spPr>
        <p:txBody>
          <a:bodyPr>
            <a:normAutofit fontScale="92500" lnSpcReduction="10000"/>
          </a:bodyPr>
          <a:lstStyle/>
          <a:p>
            <a:r>
              <a:rPr lang="el-GR" b="1" dirty="0">
                <a:solidFill>
                  <a:schemeClr val="accent6">
                    <a:lumMod val="40000"/>
                    <a:lumOff val="60000"/>
                  </a:schemeClr>
                </a:solidFill>
              </a:rPr>
              <a:t>Περαιτέρω αυτοματοποίηση και ενσωμάτωση ΤΝ</a:t>
            </a:r>
            <a:r>
              <a:rPr lang="el-GR" dirty="0"/>
              <a:t>: Η βιομηχανία αναμένεται να συνεχίσει να ενσωματώνει ΤΝ και ΜΜ σε διάφορες διαδικασίες, κινούμενη προς πιο αυτόνομες λειτουργίες.
</a:t>
            </a:r>
            <a:r>
              <a:rPr lang="el-GR" b="1" dirty="0">
                <a:solidFill>
                  <a:schemeClr val="accent6">
                    <a:lumMod val="40000"/>
                    <a:lumOff val="60000"/>
                  </a:schemeClr>
                </a:solidFill>
              </a:rPr>
              <a:t>Βελτιωμένη ασφάλεια και αποτελεσματικότητα</a:t>
            </a:r>
            <a:r>
              <a:rPr lang="el-GR" dirty="0"/>
              <a:t>: Οι μελλοντικές εφαρμογές ΜΜ πιθανότατα θα επικεντρωθούν στην ενίσχυση της ασφάλειας και της λειτουργικής αποτελεσματικότητας, ειδικά σε δύσκολα περιβάλλοντα.
</a:t>
            </a:r>
            <a:r>
              <a:rPr lang="el-GR" b="1" dirty="0">
                <a:solidFill>
                  <a:schemeClr val="accent6">
                    <a:lumMod val="40000"/>
                    <a:lumOff val="60000"/>
                  </a:schemeClr>
                </a:solidFill>
              </a:rPr>
              <a:t>Λήψη αποφάσεων βάσει δεδομένων</a:t>
            </a:r>
            <a:r>
              <a:rPr lang="el-GR" dirty="0"/>
              <a:t>: Καθώς τα δεδομένα γίνονται πιο κεντρικά στις λειτουργίες, η ΜΜ θα διαδραματίσει κρίσιμο ρόλο στην εξαγωγή αξιοποιήσιμων πληροφοριών και στην καθοδήγηση στρατηγικών αποφάσεων.</a:t>
            </a:r>
          </a:p>
        </p:txBody>
      </p:sp>
    </p:spTree>
    <p:extLst>
      <p:ext uri="{BB962C8B-B14F-4D97-AF65-F5344CB8AC3E}">
        <p14:creationId xmlns:p14="http://schemas.microsoft.com/office/powerpoint/2010/main" val="248368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1FB7598-7A80-4A3D-EDF5-BCB247356C36}"/>
              </a:ext>
            </a:extLst>
          </p:cNvPr>
          <p:cNvSpPr txBox="1"/>
          <p:nvPr/>
        </p:nvSpPr>
        <p:spPr>
          <a:xfrm>
            <a:off x="322217" y="171442"/>
            <a:ext cx="11547566" cy="5909310"/>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FFC000"/>
                </a:solidFill>
              </a:rPr>
              <a:t>Schlumberger</a:t>
            </a:r>
            <a:r>
              <a:rPr lang="en-US" dirty="0"/>
              <a:t>: </a:t>
            </a:r>
            <a:r>
              <a:rPr lang="el-GR" dirty="0"/>
              <a:t>Κορυφαίος </a:t>
            </a:r>
            <a:r>
              <a:rPr lang="el-GR" dirty="0" err="1"/>
              <a:t>πάροχος</a:t>
            </a:r>
            <a:r>
              <a:rPr lang="el-GR" dirty="0"/>
              <a:t> τεχνολογίας για χαρακτηρισμό, γεώτρηση, παραγωγή και επεξεργασία δεξαμενών στη βιομηχανία πετρελαίου και φυσικού αερίου. Η </a:t>
            </a:r>
            <a:r>
              <a:rPr lang="el-GR" dirty="0" err="1"/>
              <a:t>Schlumberger</a:t>
            </a:r>
            <a:r>
              <a:rPr lang="el-GR" dirty="0"/>
              <a:t> προσφέρει διάφορες λύσεις βασισμένες σε ΤΝ και ΜΜ για ερμηνεία, προσομοίωση και βελτιστοποίηση δεδομένων</a:t>
            </a:r>
            <a:r>
              <a:rPr lang="en-US" dirty="0"/>
              <a:t>.</a:t>
            </a:r>
            <a:br>
              <a:rPr lang="en-US" dirty="0"/>
            </a:br>
            <a:endParaRPr lang="en-US" dirty="0"/>
          </a:p>
          <a:p>
            <a:pPr marL="285750" indent="-285750">
              <a:buFont typeface="Arial" panose="020B0604020202020204" pitchFamily="34" charset="0"/>
              <a:buChar char="•"/>
            </a:pPr>
            <a:r>
              <a:rPr lang="en-US" b="1" dirty="0">
                <a:solidFill>
                  <a:srgbClr val="FFC000"/>
                </a:solidFill>
              </a:rPr>
              <a:t>Baker Hughes</a:t>
            </a:r>
            <a:r>
              <a:rPr lang="en-US" dirty="0"/>
              <a:t>: </a:t>
            </a:r>
            <a:r>
              <a:rPr lang="el-GR" dirty="0"/>
              <a:t>Προσφέρουν λύσεις με γνώμονα την τεχνητή νοημοσύνη για διάφορες πτυχές των λειτουργιών πετρελαίου και φυσικού αερίου, συμπεριλαμβανομένης της προληπτικής συντήρησης, της βελτιστοποίησης διαδικασιών και των στρατηγικών ψηφιακού μετασχηματισμού</a:t>
            </a:r>
            <a:r>
              <a:rPr lang="en-US" dirty="0"/>
              <a:t>.</a:t>
            </a:r>
            <a:br>
              <a:rPr lang="en-US" dirty="0"/>
            </a:br>
            <a:endParaRPr lang="en-US" dirty="0"/>
          </a:p>
          <a:p>
            <a:pPr marL="285750" indent="-285750">
              <a:buFont typeface="Arial" panose="020B0604020202020204" pitchFamily="34" charset="0"/>
              <a:buChar char="•"/>
            </a:pPr>
            <a:r>
              <a:rPr lang="en-US" b="1" dirty="0">
                <a:solidFill>
                  <a:srgbClr val="FFC000"/>
                </a:solidFill>
              </a:rPr>
              <a:t>Halliburton</a:t>
            </a:r>
            <a:r>
              <a:rPr lang="en-US" dirty="0"/>
              <a:t>: </a:t>
            </a:r>
            <a:r>
              <a:rPr lang="el-GR" dirty="0"/>
              <a:t>Γνωστή για την τεχνογνωσία της στον τομέα της ενέργειας, η </a:t>
            </a:r>
            <a:r>
              <a:rPr lang="el-GR" dirty="0" err="1"/>
              <a:t>Halliburton</a:t>
            </a:r>
            <a:r>
              <a:rPr lang="el-GR" dirty="0"/>
              <a:t> παρέχει λύσεις ΤΝ και ΜΜ για βελτιωμένη ανάκτηση πετρελαίου, βελτιστοποίηση γεώτρησης και διαχείριση παραγωγής</a:t>
            </a:r>
            <a:r>
              <a:rPr lang="en-US" dirty="0"/>
              <a:t>.</a:t>
            </a:r>
            <a:br>
              <a:rPr lang="en-US" dirty="0"/>
            </a:br>
            <a:endParaRPr lang="en-US" dirty="0"/>
          </a:p>
          <a:p>
            <a:pPr marL="285750" indent="-285750">
              <a:buFont typeface="Arial" panose="020B0604020202020204" pitchFamily="34" charset="0"/>
              <a:buChar char="•"/>
            </a:pPr>
            <a:r>
              <a:rPr lang="en-US" b="1" dirty="0">
                <a:solidFill>
                  <a:srgbClr val="FFC000"/>
                </a:solidFill>
              </a:rPr>
              <a:t>IBM</a:t>
            </a:r>
            <a:r>
              <a:rPr lang="en-US" dirty="0"/>
              <a:t>: </a:t>
            </a:r>
            <a:r>
              <a:rPr lang="el-GR" dirty="0"/>
              <a:t>Μέσω της πλατφόρμας </a:t>
            </a:r>
            <a:r>
              <a:rPr lang="el-GR" dirty="0" err="1"/>
              <a:t>Watson</a:t>
            </a:r>
            <a:r>
              <a:rPr lang="el-GR" dirty="0"/>
              <a:t>, η IBM προσφέρει λύσεις ΤΝ και </a:t>
            </a:r>
            <a:r>
              <a:rPr lang="el-GR" dirty="0" err="1"/>
              <a:t>analytics</a:t>
            </a:r>
            <a:r>
              <a:rPr lang="el-GR" dirty="0"/>
              <a:t> που μπορούν να εφαρμοστούν στη βιομηχανία πετρελαίου και φυσικού αερίου για ανάλυση δεδομένων, προληπτική συντήρηση και λειτουργική αποδοτικότητα</a:t>
            </a:r>
            <a:r>
              <a:rPr lang="en-US" dirty="0"/>
              <a:t>.</a:t>
            </a:r>
            <a:br>
              <a:rPr lang="en-US" dirty="0"/>
            </a:br>
            <a:endParaRPr lang="en-US" dirty="0"/>
          </a:p>
          <a:p>
            <a:pPr marL="285750" indent="-285750">
              <a:buFont typeface="Arial" panose="020B0604020202020204" pitchFamily="34" charset="0"/>
              <a:buChar char="•"/>
            </a:pPr>
            <a:r>
              <a:rPr lang="en-US" b="1" dirty="0">
                <a:solidFill>
                  <a:srgbClr val="FFC000"/>
                </a:solidFill>
              </a:rPr>
              <a:t>Siemens</a:t>
            </a:r>
            <a:r>
              <a:rPr lang="en-US" dirty="0"/>
              <a:t>: </a:t>
            </a:r>
            <a:r>
              <a:rPr lang="el-GR" dirty="0"/>
              <a:t>Η Siemens παρέχει ψηφιακές λύσεις με δυνατότητες τεχνητής νοημοσύνης για τον ενεργειακό τομέα, εστιάζοντας σε τομείς όπως ο αυτοματισμός, η προληπτική συντήρηση και η ενεργειακή απόδοση</a:t>
            </a:r>
            <a:r>
              <a:rPr lang="en-US" dirty="0"/>
              <a:t>.</a:t>
            </a:r>
            <a:br>
              <a:rPr lang="en-US" dirty="0"/>
            </a:br>
            <a:endParaRPr lang="en-US" dirty="0"/>
          </a:p>
          <a:p>
            <a:pPr marL="285750" indent="-285750">
              <a:buFont typeface="Arial" panose="020B0604020202020204" pitchFamily="34" charset="0"/>
              <a:buChar char="•"/>
            </a:pPr>
            <a:r>
              <a:rPr lang="en-US" b="1" dirty="0">
                <a:solidFill>
                  <a:srgbClr val="FFC000"/>
                </a:solidFill>
              </a:rPr>
              <a:t>C3.</a:t>
            </a:r>
            <a:r>
              <a:rPr lang="el-GR" b="1" dirty="0">
                <a:solidFill>
                  <a:srgbClr val="FFC000"/>
                </a:solidFill>
              </a:rPr>
              <a:t>ΤΝ</a:t>
            </a:r>
            <a:r>
              <a:rPr lang="en-US" dirty="0"/>
              <a:t>: </a:t>
            </a:r>
            <a:r>
              <a:rPr lang="el-GR" dirty="0"/>
              <a:t>Ειδικεύεται στο λογισμικό ΤΝ, η C3.ΤΝ προσφέρει λύσεις που μπορούν να εφαρμοστούν στην προληπτική συντήρηση, τη βελτιστοποίηση της αλυσίδας εφοδιασμού και τη διαχείριση ενέργειας στη βιομηχανία πετρελαίου και φυσικού αερίου</a:t>
            </a:r>
            <a:r>
              <a:rPr lang="en-US" dirty="0"/>
              <a:t>.</a:t>
            </a:r>
          </a:p>
        </p:txBody>
      </p:sp>
    </p:spTree>
    <p:extLst>
      <p:ext uri="{BB962C8B-B14F-4D97-AF65-F5344CB8AC3E}">
        <p14:creationId xmlns:p14="http://schemas.microsoft.com/office/powerpoint/2010/main" val="16858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Βάθος">
  <a:themeElements>
    <a:clrScheme name="Βάθος">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Βάθος">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Βάθος">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Βάθος</Template>
  <TotalTime>4550</TotalTime>
  <Words>3255</Words>
  <Application>Microsoft Office PowerPoint</Application>
  <PresentationFormat>Ευρεία οθόνη</PresentationFormat>
  <Paragraphs>147</Paragraphs>
  <Slides>44</Slides>
  <Notes>1</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44</vt:i4>
      </vt:variant>
    </vt:vector>
  </HeadingPairs>
  <TitlesOfParts>
    <vt:vector size="51" baseType="lpstr">
      <vt:lpstr>Arial</vt:lpstr>
      <vt:lpstr>Bahnschrift Light</vt:lpstr>
      <vt:lpstr>Calibri</vt:lpstr>
      <vt:lpstr>Cera Pro</vt:lpstr>
      <vt:lpstr>Corbel</vt:lpstr>
      <vt:lpstr>Söhne</vt:lpstr>
      <vt:lpstr>Βάθος</vt:lpstr>
      <vt:lpstr>Εφαρμογές  Τεχνητής Νοημοσύνης στη  Μηχανική Ορυκτών Πόρων</vt:lpstr>
      <vt:lpstr>Γενικά</vt:lpstr>
      <vt:lpstr>Παρουσίαση του PowerPoint</vt:lpstr>
      <vt:lpstr>1980-1990: Πρώιμη υιοθέτηση και εξερεύνηση</vt:lpstr>
      <vt:lpstr>2000: Επέκταση και ανάπτυξη</vt:lpstr>
      <vt:lpstr>2010: Ενσωμάτωση και πολυπλοκότητα</vt:lpstr>
      <vt:lpstr>2020: Προηγμένες εφαρμογές και ενσωμάτωση ΤΝ</vt:lpstr>
      <vt:lpstr>Μελλοντικές τάσεις</vt:lpstr>
      <vt:lpstr>Παρουσίαση του PowerPoint</vt:lpstr>
      <vt:lpstr>Παρουσίαση του PowerPoint</vt:lpstr>
      <vt:lpstr>Εφαρμογές ΜΜ στη Βιομηχανία Υδρογονανθράκων (1)</vt:lpstr>
      <vt:lpstr>Εφαρμογές ΜΜ στη Βιομηχανία Υδρογονανθράκων (2)</vt:lpstr>
      <vt:lpstr>Εφαρμογές ΜΜ στη Βιομηχανία Υδρογονανθράκων (3)</vt:lpstr>
      <vt:lpstr>Παρουσίαση του PowerPoint</vt:lpstr>
      <vt:lpstr>Έρευνα και χαρακτηρισμός ταμιευτήρων</vt:lpstr>
      <vt:lpstr>Ερμηνεία Σεισμικών Δεδομένων</vt:lpstr>
      <vt:lpstr>Χαρακτηρισμός Ταμιευτήρων</vt:lpstr>
      <vt:lpstr>Παρουσίαση του PowerPoint</vt:lpstr>
      <vt:lpstr>Αναγνώριση Γεωλογικών Στοιχείων</vt:lpstr>
      <vt:lpstr>Προγνωστική Μοντελοποίηση</vt:lpstr>
      <vt:lpstr>Εκτίμηση Κινδύνου</vt:lpstr>
      <vt:lpstr>Ενσωμάτωση Προηγμένων Τεχνολογιών</vt:lpstr>
      <vt:lpstr>Αποδοτικότητα και σχέση κόστους-αποτελεσματικότητας</vt:lpstr>
      <vt:lpstr>Προκλήσεις και μελλοντικές κατευθύνσεις</vt:lpstr>
      <vt:lpstr>Προληπτική Συντήρηση</vt:lpstr>
      <vt:lpstr>Βασικοί τομείς εφαρμογής</vt:lpstr>
      <vt:lpstr>Παρουσίαση του PowerPoint</vt:lpstr>
      <vt:lpstr>Τεχνικές ΜΜ για Προληπτική Συντήρηση</vt:lpstr>
      <vt:lpstr>Οφέλη της ΜΜ στην προληπτική συντήρηση</vt:lpstr>
      <vt:lpstr>Παρουσίαση του PowerPoint</vt:lpstr>
      <vt:lpstr>Προκλήσεις</vt:lpstr>
      <vt:lpstr>Βελτιστοποίηση Γεωτρήσεων</vt:lpstr>
      <vt:lpstr>Βασικοί τομείς εφαρμογής</vt:lpstr>
      <vt:lpstr>Τεχνικές ΜΜ στη βελτιστοποίηση γεώτρησης</vt:lpstr>
      <vt:lpstr>Παρουσίαση του PowerPoint</vt:lpstr>
      <vt:lpstr>Οφέλη της ΜΜ στη βελτιστοποίηση γεωτρήσεων</vt:lpstr>
      <vt:lpstr>Προκλήσεις και τάσεις</vt:lpstr>
      <vt:lpstr>Βελτιστοποίηση Παραγωγής</vt:lpstr>
      <vt:lpstr>Βασικοί τομείς εφαρμογής</vt:lpstr>
      <vt:lpstr>Παρουσίαση του PowerPoint</vt:lpstr>
      <vt:lpstr>Τεχνικές ΜΜ στη βελτιστοποίηση παραγωγής</vt:lpstr>
      <vt:lpstr>Οφέλη της ΜΜ στη βελτιστοποίηση παραγωγής</vt:lpstr>
      <vt:lpstr>Προκλήσεις και τάσεις</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Εφαρμογές  Τεχνητής Νοημοσύνης στη  Μηχανική Ορυκτών Πόρων</dc:title>
  <dc:creator>IOANNIS KAPAGERIDIS</dc:creator>
  <cp:lastModifiedBy>-IOANNIS KAPAGERIDIS</cp:lastModifiedBy>
  <cp:revision>269</cp:revision>
  <dcterms:created xsi:type="dcterms:W3CDTF">2023-08-05T09:36:49Z</dcterms:created>
  <dcterms:modified xsi:type="dcterms:W3CDTF">2023-12-21T15:06:44Z</dcterms:modified>
</cp:coreProperties>
</file>