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46" r:id="rId2"/>
    <p:sldId id="479" r:id="rId3"/>
    <p:sldId id="477" r:id="rId4"/>
    <p:sldId id="482" r:id="rId5"/>
    <p:sldId id="483" r:id="rId6"/>
    <p:sldId id="481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E44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693" autoAdjust="0"/>
    <p:restoredTop sz="99412" autoAdjust="0"/>
  </p:normalViewPr>
  <p:slideViewPr>
    <p:cSldViewPr snapToGrid="0" snapToObjects="1">
      <p:cViewPr>
        <p:scale>
          <a:sx n="75" d="100"/>
          <a:sy n="75" d="100"/>
        </p:scale>
        <p:origin x="-660" y="356"/>
      </p:cViewPr>
      <p:guideLst>
        <p:guide orient="horz" pos="3708"/>
        <p:guide orient="horz" pos="2163"/>
        <p:guide orient="horz" pos="859"/>
        <p:guide orient="horz" pos="1824"/>
        <p:guide pos="749"/>
        <p:guide pos="5456"/>
        <p:guide pos="5463"/>
        <p:guide pos="1937"/>
        <p:guide pos="5183"/>
        <p:guide pos="3039"/>
        <p:guide pos="27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E3EE-FD28-459D-BE38-B2DD61AE2220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98A49-7B7E-4058-B07A-A895DA6B48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2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0226"/>
            <a:ext cx="7772400" cy="1470025"/>
          </a:xfrm>
        </p:spPr>
        <p:txBody>
          <a:bodyPr anchor="ctr"/>
          <a:lstStyle>
            <a:lvl1pPr algn="ctr">
              <a:defRPr spc="-40" baseline="0">
                <a:solidFill>
                  <a:srgbClr val="5E5E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8761"/>
            <a:ext cx="6400800" cy="1752600"/>
          </a:xfrm>
        </p:spPr>
        <p:txBody>
          <a:bodyPr/>
          <a:lstStyle>
            <a:lvl1pPr marL="0" indent="0" algn="ctr">
              <a:buNone/>
              <a:defRPr spc="-4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62401" y="14"/>
            <a:ext cx="1219200" cy="2130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962401" y="1560836"/>
            <a:ext cx="1219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fld id="{ED38AA95-462B-3543-A864-6C49272CDC35}" type="slidenum">
              <a:rPr lang="en-US" sz="4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US" sz="4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71600" cy="1427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255" y="1335618"/>
            <a:ext cx="3581400" cy="4726516"/>
          </a:xfrm>
        </p:spPr>
        <p:txBody>
          <a:bodyPr>
            <a:normAutofit/>
          </a:bodyPr>
          <a:lstStyle>
            <a:lvl1pPr>
              <a:buClrTx/>
              <a:defRPr sz="2000">
                <a:solidFill>
                  <a:srgbClr val="FFFFFF"/>
                </a:solidFill>
              </a:defRPr>
            </a:lvl1pPr>
            <a:lvl2pPr>
              <a:buClrTx/>
              <a:defRPr sz="1800">
                <a:solidFill>
                  <a:srgbClr val="FFFFFF"/>
                </a:solidFill>
              </a:defRPr>
            </a:lvl2pPr>
            <a:lvl3pPr>
              <a:buClrTx/>
              <a:defRPr sz="1600">
                <a:solidFill>
                  <a:srgbClr val="FFFFFF"/>
                </a:solidFill>
              </a:defRPr>
            </a:lvl3pPr>
            <a:lvl4pPr>
              <a:buClrTx/>
              <a:defRPr sz="1400">
                <a:solidFill>
                  <a:srgbClr val="FFFFFF"/>
                </a:solidFill>
              </a:defRPr>
            </a:lvl4pPr>
            <a:lvl5pPr>
              <a:buClrTx/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2" y="1335618"/>
            <a:ext cx="3581400" cy="4726516"/>
          </a:xfrm>
        </p:spPr>
        <p:txBody>
          <a:bodyPr>
            <a:normAutofit/>
          </a:bodyPr>
          <a:lstStyle>
            <a:lvl1pPr>
              <a:buClrTx/>
              <a:defRPr sz="2000">
                <a:solidFill>
                  <a:srgbClr val="FFFFFF"/>
                </a:solidFill>
              </a:defRPr>
            </a:lvl1pPr>
            <a:lvl2pPr>
              <a:buClrTx/>
              <a:defRPr sz="1800">
                <a:solidFill>
                  <a:srgbClr val="FFFFFF"/>
                </a:solidFill>
              </a:defRPr>
            </a:lvl2pPr>
            <a:lvl3pPr>
              <a:buClrTx/>
              <a:defRPr sz="1600">
                <a:solidFill>
                  <a:srgbClr val="FFFFFF"/>
                </a:solidFill>
              </a:defRPr>
            </a:lvl3pPr>
            <a:lvl4pPr>
              <a:buClrTx/>
              <a:defRPr sz="1400">
                <a:solidFill>
                  <a:srgbClr val="FFFFFF"/>
                </a:solidFill>
              </a:defRPr>
            </a:lvl4pPr>
            <a:lvl5pPr>
              <a:buClrTx/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4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216" y="1346201"/>
            <a:ext cx="2406314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2" y="1346201"/>
            <a:ext cx="2406314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229930" y="1346201"/>
            <a:ext cx="2406314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033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216" y="1335618"/>
            <a:ext cx="2406314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4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2" y="1335618"/>
            <a:ext cx="2406314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4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229930" y="1335618"/>
            <a:ext cx="2406314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4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899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0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07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89042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85574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2107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8641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189042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085574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982107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78641" y="2707965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2pPr>
            <a:lvl3pPr marL="174625" indent="-174625">
              <a:lnSpc>
                <a:spcPct val="89000"/>
              </a:lnSpc>
              <a:spcBef>
                <a:spcPts val="600"/>
              </a:spcBef>
              <a:buClr>
                <a:schemeClr val="bg1"/>
              </a:buClr>
              <a:defRPr sz="1600" baseline="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950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89042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085574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2107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8641" y="1408431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189042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085574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982107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78641" y="2699087"/>
            <a:ext cx="1781175" cy="2938780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Helvetica" pitchFamily="50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018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371600" cy="1427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360226"/>
            <a:ext cx="8128000" cy="1470025"/>
          </a:xfrm>
        </p:spPr>
        <p:txBody>
          <a:bodyPr anchor="ctr"/>
          <a:lstStyle>
            <a:lvl1pPr algn="ctr">
              <a:defRPr spc="-4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958761"/>
            <a:ext cx="8128000" cy="1752600"/>
          </a:xfrm>
        </p:spPr>
        <p:txBody>
          <a:bodyPr/>
          <a:lstStyle>
            <a:lvl1pPr marL="0" indent="0" algn="ctr">
              <a:buNone/>
              <a:defRPr spc="-4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62401" y="14"/>
            <a:ext cx="1219200" cy="2130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962401" y="1560836"/>
            <a:ext cx="1219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fld id="{ED38AA95-462B-3543-A864-6C49272CDC35}" type="slidenum">
              <a:rPr lang="en-US" sz="40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US" sz="4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71600" cy="14272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371600" cy="14272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371600" cy="14272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0"/>
            <a:ext cx="8124826" cy="97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18765" y="0"/>
            <a:ext cx="7546543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465595" y="1593392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18763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18763" y="3384535"/>
            <a:ext cx="1682384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376764" y="1593392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129932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29932" y="3384535"/>
            <a:ext cx="1682384" cy="219151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5287932" y="1593392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041100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5041100" y="3384535"/>
            <a:ext cx="1682384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7199102" y="1593392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52270" y="3019791"/>
            <a:ext cx="1682384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52270" y="3384535"/>
            <a:ext cx="1682384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40181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79991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0650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06501" y="3393413"/>
            <a:ext cx="2375553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32609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732683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732683" y="3393413"/>
            <a:ext cx="2375553" cy="219151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85227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25886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258861" y="3393413"/>
            <a:ext cx="2375553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7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79991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0650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06501" y="3393413"/>
            <a:ext cx="2375553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32609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732683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732683" y="3393413"/>
            <a:ext cx="2375553" cy="219151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85227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25886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258861" y="3393413"/>
            <a:ext cx="2375553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4564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349500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06500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06500" y="3411169"/>
            <a:ext cx="3474720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02693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59693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159693" y="3411169"/>
            <a:ext cx="3474720" cy="219151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tx2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3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349500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06500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06500" y="3411169"/>
            <a:ext cx="3474720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02693" y="1628903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xtLst/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59693" y="3046425"/>
            <a:ext cx="347472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LOREM IPSUM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159693" y="3411169"/>
            <a:ext cx="3474720" cy="219151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 smtClean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30953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30" y="0"/>
            <a:ext cx="7427670" cy="972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7258" y="1346201"/>
            <a:ext cx="3568743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8331" y="1346201"/>
            <a:ext cx="3568743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chemeClr val="accent2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878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Tex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4602" y="1335618"/>
            <a:ext cx="3581400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8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3" y="1335618"/>
            <a:ext cx="3581400" cy="472651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2pPr>
            <a:lvl3pPr marL="169863" indent="-169863">
              <a:lnSpc>
                <a:spcPct val="104000"/>
              </a:lnSpc>
              <a:spcBef>
                <a:spcPts val="1000"/>
              </a:spcBef>
              <a:buClrTx/>
              <a:defRPr sz="1800">
                <a:solidFill>
                  <a:srgbClr val="FFFFFF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429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20" y="1510243"/>
            <a:ext cx="6659880" cy="1470025"/>
          </a:xfrm>
        </p:spPr>
        <p:txBody>
          <a:bodyPr anchor="b" anchorCtr="0"/>
          <a:lstStyle>
            <a:lvl1pPr algn="l">
              <a:defRPr>
                <a:solidFill>
                  <a:srgbClr val="5E5E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320" y="3048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E5E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7402" y="13"/>
            <a:ext cx="1219200" cy="3088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7402" y="2615144"/>
            <a:ext cx="1219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fld id="{ED38AA95-462B-3543-A864-6C49272CDC35}" type="slidenum">
              <a:rPr lang="en-US" sz="27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US" sz="27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425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20" y="1510243"/>
            <a:ext cx="6659880" cy="1470025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320" y="3048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7402" y="13"/>
            <a:ext cx="1219200" cy="3088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7402" y="2615144"/>
            <a:ext cx="1219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27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893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953" y="2093953"/>
            <a:ext cx="5483013" cy="1024191"/>
          </a:xfrm>
        </p:spPr>
        <p:txBody>
          <a:bodyPr anchor="b" anchorCtr="0"/>
          <a:lstStyle>
            <a:lvl1pPr algn="l"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Your Logo on the Left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5953" y="3173333"/>
            <a:ext cx="5483013" cy="840495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This is the subtitle of your cover page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0586" y="16"/>
            <a:ext cx="2254014" cy="43589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06741" y="5490628"/>
            <a:ext cx="5481637" cy="98213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2000"/>
              </a:lnSpc>
              <a:spcBef>
                <a:spcPts val="600"/>
              </a:spcBef>
              <a:buNone/>
              <a:defRPr sz="1400">
                <a:solidFill>
                  <a:srgbClr val="5E5E5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2" y="5490628"/>
            <a:ext cx="2209800" cy="982133"/>
          </a:xfrm>
        </p:spPr>
        <p:txBody>
          <a:bodyPr anchor="b" anchorCtr="0">
            <a:normAutofit/>
          </a:bodyPr>
          <a:lstStyle>
            <a:lvl1pPr marL="0" indent="0" algn="r">
              <a:lnSpc>
                <a:spcPct val="92000"/>
              </a:lnSpc>
              <a:spcBef>
                <a:spcPts val="600"/>
              </a:spcBef>
              <a:buNone/>
              <a:defRPr sz="1400">
                <a:solidFill>
                  <a:srgbClr val="5E5E5E"/>
                </a:solidFill>
              </a:defRPr>
            </a:lvl1pPr>
          </a:lstStyle>
          <a:p>
            <a:pPr lvl="0"/>
            <a:r>
              <a:rPr lang="en-US" dirty="0" smtClean="0"/>
              <a:t>Enter the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6" y="3568700"/>
            <a:ext cx="613434" cy="5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1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Msafgsddfs</a:t>
            </a:r>
            <a:r>
              <a:rPr lang="en-US" dirty="0" smtClean="0"/>
              <a:t> </a:t>
            </a:r>
            <a:r>
              <a:rPr lang="en-US" dirty="0" err="1" smtClean="0"/>
              <a:t>df</a:t>
            </a:r>
            <a:r>
              <a:rPr lang="en-US" dirty="0" smtClean="0"/>
              <a:t> </a:t>
            </a:r>
            <a:r>
              <a:rPr lang="en-US" dirty="0" err="1" smtClean="0"/>
              <a:t>aaster</a:t>
            </a: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 b="1" i="0">
                <a:solidFill>
                  <a:srgbClr val="EF7E5E"/>
                </a:solidFill>
                <a:latin typeface="Helvetica"/>
                <a:cs typeface="Helvetica"/>
              </a:defRPr>
            </a:lvl1pPr>
            <a:lvl2pPr marL="0" indent="0">
              <a:buFont typeface="Arial"/>
              <a:buNone/>
              <a:defRPr/>
            </a:lvl2pPr>
            <a:lvl3pPr marL="169863" indent="-169863">
              <a:defRPr/>
            </a:lvl3pPr>
            <a:lvl4pPr marL="400050" indent="-230188">
              <a:defRPr/>
            </a:lvl4pPr>
            <a:lvl5pPr marL="631825" indent="-231775"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3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FFFFFF"/>
                </a:solidFill>
              </a:defRPr>
            </a:lvl1pPr>
            <a:lvl2pPr>
              <a:buClrTx/>
              <a:defRPr>
                <a:solidFill>
                  <a:srgbClr val="FFFFFF"/>
                </a:solidFill>
              </a:defRPr>
            </a:lvl2pPr>
            <a:lvl3pPr>
              <a:buClrTx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2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2" y="0"/>
            <a:ext cx="7428154" cy="972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641" y="1335618"/>
            <a:ext cx="3582361" cy="47265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3" y="1335618"/>
            <a:ext cx="3582361" cy="47265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697" y="0"/>
            <a:ext cx="7428153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697" y="1355361"/>
            <a:ext cx="7428153" cy="4692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0952" y="0"/>
            <a:ext cx="745390" cy="1081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50952" y="607777"/>
            <a:ext cx="74539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fld id="{ED38AA95-462B-3543-A864-6C49272CDC35}" type="slidenum">
              <a:rPr lang="en-US" sz="2700" smtClean="0">
                <a:solidFill>
                  <a:schemeClr val="bg1"/>
                </a:solidFill>
                <a:latin typeface="Helvetica Light"/>
                <a:cs typeface="Helvetica Light"/>
              </a:rPr>
              <a:pPr algn="ctr"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US" sz="27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3863"/>
            <a:ext cx="9144000" cy="3341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5247" y="6613716"/>
            <a:ext cx="60681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l-GR" sz="1200" b="0" i="0" dirty="0" smtClean="0">
                <a:solidFill>
                  <a:schemeClr val="bg1"/>
                </a:solidFill>
                <a:latin typeface="Helvetica"/>
                <a:cs typeface="Helvetica"/>
              </a:rPr>
              <a:t>Παιδαγωγικό</a:t>
            </a:r>
            <a:r>
              <a:rPr lang="el-GR" sz="12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Τμήμα Δημοτικής Εκπαίδευσης, Πανεπιστήμιο Δυτικής Μακεδονίας</a:t>
            </a:r>
            <a:endParaRPr lang="en-US" sz="1200" b="1" i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68615" y="6360079"/>
            <a:ext cx="324030" cy="3240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49663" y="6360079"/>
            <a:ext cx="324030" cy="3240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5400000">
            <a:off x="8453493" y="6460522"/>
            <a:ext cx="136228" cy="123144"/>
          </a:xfrm>
          <a:custGeom>
            <a:avLst/>
            <a:gdLst>
              <a:gd name="connsiteX0" fmla="*/ 0 w 1305341"/>
              <a:gd name="connsiteY0" fmla="*/ 1137611 h 1137611"/>
              <a:gd name="connsiteX1" fmla="*/ 652671 w 1305341"/>
              <a:gd name="connsiteY1" fmla="*/ 0 h 1137611"/>
              <a:gd name="connsiteX2" fmla="*/ 1305341 w 1305341"/>
              <a:gd name="connsiteY2" fmla="*/ 1128792 h 11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341" h="1137611">
                <a:moveTo>
                  <a:pt x="0" y="1137611"/>
                </a:moveTo>
                <a:lnTo>
                  <a:pt x="652671" y="0"/>
                </a:lnTo>
                <a:lnTo>
                  <a:pt x="1305341" y="1128792"/>
                </a:lnTo>
              </a:path>
            </a:pathLst>
          </a:custGeom>
          <a:ln cap="flat">
            <a:solidFill>
              <a:schemeClr val="bg1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6200000">
            <a:off x="8050903" y="6460521"/>
            <a:ext cx="136230" cy="123147"/>
          </a:xfrm>
          <a:custGeom>
            <a:avLst/>
            <a:gdLst>
              <a:gd name="connsiteX0" fmla="*/ 0 w 1305341"/>
              <a:gd name="connsiteY0" fmla="*/ 1137611 h 1137611"/>
              <a:gd name="connsiteX1" fmla="*/ 652671 w 1305341"/>
              <a:gd name="connsiteY1" fmla="*/ 0 h 1137611"/>
              <a:gd name="connsiteX2" fmla="*/ 1305341 w 1305341"/>
              <a:gd name="connsiteY2" fmla="*/ 1128792 h 11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341" h="1137611">
                <a:moveTo>
                  <a:pt x="0" y="1137611"/>
                </a:moveTo>
                <a:lnTo>
                  <a:pt x="652671" y="0"/>
                </a:lnTo>
                <a:lnTo>
                  <a:pt x="1305341" y="1128792"/>
                </a:lnTo>
              </a:path>
            </a:pathLst>
          </a:custGeom>
          <a:ln cap="flat">
            <a:solidFill>
              <a:schemeClr val="bg1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previousslide" highlightClick="1"/>
          </p:cNvPr>
          <p:cNvSpPr/>
          <p:nvPr/>
        </p:nvSpPr>
        <p:spPr>
          <a:xfrm>
            <a:off x="7930926" y="6324560"/>
            <a:ext cx="395069" cy="395068"/>
          </a:xfrm>
          <a:prstGeom prst="actionButtonBlank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hlinkshowjump?jump=nextslide" highlightClick="1"/>
          </p:cNvPr>
          <p:cNvSpPr/>
          <p:nvPr/>
        </p:nvSpPr>
        <p:spPr>
          <a:xfrm>
            <a:off x="8329834" y="6324560"/>
            <a:ext cx="395069" cy="395068"/>
          </a:xfrm>
          <a:prstGeom prst="actionButtonBlank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" y="6314304"/>
            <a:ext cx="570512" cy="5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1" r:id="rId3"/>
    <p:sldLayoutId id="2147483672" r:id="rId4"/>
    <p:sldLayoutId id="2147483682" r:id="rId5"/>
    <p:sldLayoutId id="2147483650" r:id="rId6"/>
    <p:sldLayoutId id="2147483675" r:id="rId7"/>
    <p:sldLayoutId id="2147483663" r:id="rId8"/>
    <p:sldLayoutId id="2147483652" r:id="rId9"/>
    <p:sldLayoutId id="2147483667" r:id="rId10"/>
    <p:sldLayoutId id="2147483673" r:id="rId11"/>
    <p:sldLayoutId id="2147483674" r:id="rId12"/>
    <p:sldLayoutId id="2147483654" r:id="rId13"/>
    <p:sldLayoutId id="2147483684" r:id="rId14"/>
    <p:sldLayoutId id="2147483655" r:id="rId15"/>
    <p:sldLayoutId id="2147483660" r:id="rId16"/>
    <p:sldLayoutId id="2147483683" r:id="rId17"/>
    <p:sldLayoutId id="2147483661" r:id="rId18"/>
    <p:sldLayoutId id="2147483665" r:id="rId19"/>
    <p:sldLayoutId id="2147483664" r:id="rId20"/>
    <p:sldLayoutId id="2147483666" r:id="rId21"/>
    <p:sldLayoutId id="2147483679" r:id="rId22"/>
    <p:sldLayoutId id="2147483669" r:id="rId23"/>
    <p:sldLayoutId id="2147483680" r:id="rId24"/>
    <p:sldLayoutId id="2147483670" r:id="rId25"/>
    <p:sldLayoutId id="2147483681" r:id="rId26"/>
    <p:sldLayoutId id="2147483677" r:id="rId27"/>
    <p:sldLayoutId id="2147483678" r:id="rId2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buNone/>
        <a:defRPr sz="2700" b="0" i="0" kern="1200" spc="-40" baseline="0">
          <a:solidFill>
            <a:schemeClr val="bg2"/>
          </a:solidFill>
          <a:latin typeface="Helvetica Light"/>
          <a:ea typeface="+mj-ea"/>
          <a:cs typeface="Helvetica Light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b="0" i="0" kern="1200" spc="-40" baseline="0">
          <a:solidFill>
            <a:schemeClr val="bg2"/>
          </a:solidFill>
          <a:latin typeface="Helvetica Light"/>
          <a:ea typeface="+mn-ea"/>
          <a:cs typeface="Helvetica Light"/>
        </a:defRPr>
      </a:lvl1pPr>
      <a:lvl2pPr marL="511175" indent="-2825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b="0" i="0" kern="1200" spc="-40" baseline="0">
          <a:solidFill>
            <a:schemeClr val="bg2"/>
          </a:solidFill>
          <a:latin typeface="Helvetica Light"/>
          <a:ea typeface="+mn-ea"/>
          <a:cs typeface="Helvetica Light"/>
        </a:defRPr>
      </a:lvl2pPr>
      <a:lvl3pPr marL="741363" indent="-2301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b="0" i="0" kern="1200" spc="-40" baseline="0">
          <a:solidFill>
            <a:schemeClr val="bg2"/>
          </a:solidFill>
          <a:latin typeface="Helvetica Light"/>
          <a:ea typeface="+mn-ea"/>
          <a:cs typeface="Helvetica Light"/>
        </a:defRPr>
      </a:lvl3pPr>
      <a:lvl4pPr marL="1031875" indent="-290513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b="0" i="0" kern="1200" spc="-40" baseline="0">
          <a:solidFill>
            <a:schemeClr val="bg2"/>
          </a:solidFill>
          <a:latin typeface="Helvetica Light"/>
          <a:ea typeface="+mn-ea"/>
          <a:cs typeface="Helvetica Light"/>
        </a:defRPr>
      </a:lvl4pPr>
      <a:lvl5pPr marL="1314450" indent="-2825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800" b="0" i="0" kern="1200" spc="-40" baseline="0">
          <a:solidFill>
            <a:schemeClr val="bg2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athslife.eled.uowm.gr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cebook.com/groups/202518184391/" TargetMode="External"/><Relationship Id="rId4" Type="http://schemas.openxmlformats.org/officeDocument/2006/relationships/hyperlink" Target="http://www.uowm.gr/mathslif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411932"/>
            <a:ext cx="7543800" cy="1574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Εργαστήριο των Μαθηματικών της Φύσης και της Ζωής</a:t>
            </a:r>
            <a:r>
              <a:rPr lang="el-GR" sz="3100" dirty="0" smtClean="0">
                <a:solidFill>
                  <a:srgbClr val="FF0000"/>
                </a:solidFill>
              </a:rPr>
              <a:t/>
            </a:r>
            <a:br>
              <a:rPr lang="el-GR" sz="3100" dirty="0" smtClean="0">
                <a:solidFill>
                  <a:srgbClr val="FF0000"/>
                </a:solidFill>
              </a:rPr>
            </a:br>
            <a:endParaRPr lang="en-US" sz="31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latin typeface="Helvetica"/>
                <a:cs typeface="Helvetica"/>
              </a:rPr>
              <a:t>Διευθυντής Χαράλαμπος </a:t>
            </a:r>
            <a:r>
              <a:rPr lang="el-GR" sz="1600" b="1" dirty="0" err="1" smtClean="0">
                <a:solidFill>
                  <a:srgbClr val="002060"/>
                </a:solidFill>
                <a:latin typeface="Helvetica"/>
                <a:cs typeface="Helvetica"/>
              </a:rPr>
              <a:t>Λεμονίδης</a:t>
            </a:r>
            <a:endParaRPr lang="en-US" sz="1600" b="1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r>
              <a:rPr lang="el-GR" sz="1600" dirty="0" smtClean="0">
                <a:solidFill>
                  <a:srgbClr val="002060"/>
                </a:solidFill>
              </a:rPr>
              <a:t>Καθηγητής Διδακτικής μαθηματικών</a:t>
            </a:r>
          </a:p>
          <a:p>
            <a:r>
              <a:rPr lang="el-GR" sz="1600" dirty="0" smtClean="0">
                <a:solidFill>
                  <a:srgbClr val="002060"/>
                </a:solidFill>
              </a:rPr>
              <a:t>Πανεπιστήμιο Δυτικής Μακεδονίας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3098351"/>
            <a:ext cx="6604001" cy="194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29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          Εικόνες από βιβλίο Α’ και Γ’ Δημοτικού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74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Δεν είναι πολλές οι έρευνες που πραγματοποιήθηκαν σχετικά με το </a:t>
            </a:r>
            <a:r>
              <a:rPr lang="el-GR" sz="2400" dirty="0" smtClean="0">
                <a:solidFill>
                  <a:schemeClr val="tx1"/>
                </a:solidFill>
              </a:rPr>
              <a:t>πώς αντιμετωπίζουν </a:t>
            </a:r>
            <a:r>
              <a:rPr lang="el-GR" sz="2400" dirty="0">
                <a:solidFill>
                  <a:schemeClr val="tx1"/>
                </a:solidFill>
              </a:rPr>
              <a:t>ή χειρίζονται οι εκπαιδευτικοί το πλαίσιο που αναφέρεται </a:t>
            </a:r>
            <a:r>
              <a:rPr lang="el-GR" sz="2400" dirty="0" smtClean="0">
                <a:solidFill>
                  <a:schemeClr val="tx1"/>
                </a:solidFill>
              </a:rPr>
              <a:t>στον πραγματικό </a:t>
            </a:r>
            <a:r>
              <a:rPr lang="el-GR" sz="2400" dirty="0">
                <a:solidFill>
                  <a:schemeClr val="tx1"/>
                </a:solidFill>
              </a:rPr>
              <a:t>κόσμο των καταστάσεων με τις οποίες πραγματοποιείται η </a:t>
            </a:r>
            <a:r>
              <a:rPr lang="el-GR" sz="2400" dirty="0" smtClean="0">
                <a:solidFill>
                  <a:schemeClr val="tx1"/>
                </a:solidFill>
              </a:rPr>
              <a:t>διδασκαλία των </a:t>
            </a:r>
            <a:r>
              <a:rPr lang="el-GR" sz="2400" dirty="0">
                <a:solidFill>
                  <a:schemeClr val="tx1"/>
                </a:solidFill>
              </a:rPr>
              <a:t>μαθηματικών. Κάποιες έρευνες έχουν πραγματοποιηθεί σε </a:t>
            </a:r>
            <a:r>
              <a:rPr lang="el-GR" sz="2400" dirty="0" smtClean="0">
                <a:solidFill>
                  <a:schemeClr val="tx1"/>
                </a:solidFill>
              </a:rPr>
              <a:t>μελλοντικούς εκπαιδευτικούς </a:t>
            </a:r>
            <a:r>
              <a:rPr lang="el-GR" sz="2400" dirty="0">
                <a:solidFill>
                  <a:schemeClr val="tx1"/>
                </a:solidFill>
              </a:rPr>
              <a:t>σχετικά με το πώς αντιμετωπίζουν στα λεκτικά προβλήματα </a:t>
            </a:r>
            <a:r>
              <a:rPr lang="el-GR" sz="2400" dirty="0" smtClean="0">
                <a:solidFill>
                  <a:schemeClr val="tx1"/>
                </a:solidFill>
              </a:rPr>
              <a:t>το πλαίσιο </a:t>
            </a:r>
            <a:r>
              <a:rPr lang="el-GR" sz="2400" dirty="0">
                <a:solidFill>
                  <a:schemeClr val="tx1"/>
                </a:solidFill>
              </a:rPr>
              <a:t>που αναφέρεται στον πραγματικό κόσμο (Verschaffel </a:t>
            </a:r>
            <a:r>
              <a:rPr lang="el-GR" sz="2400" dirty="0" err="1">
                <a:solidFill>
                  <a:schemeClr val="tx1"/>
                </a:solidFill>
              </a:rPr>
              <a:t>et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al</a:t>
            </a:r>
            <a:r>
              <a:rPr lang="el-GR" sz="2400" dirty="0">
                <a:solidFill>
                  <a:schemeClr val="tx1"/>
                </a:solidFill>
              </a:rPr>
              <a:t>., 1997, </a:t>
            </a:r>
            <a:r>
              <a:rPr lang="el-GR" sz="2400" dirty="0" err="1" smtClean="0">
                <a:solidFill>
                  <a:schemeClr val="tx1"/>
                </a:solidFill>
              </a:rPr>
              <a:t>Contreras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</a:rPr>
              <a:t>and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Martinez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dirty="0" err="1">
                <a:solidFill>
                  <a:schemeClr val="tx1"/>
                </a:solidFill>
              </a:rPr>
              <a:t>Cruz</a:t>
            </a:r>
            <a:r>
              <a:rPr lang="el-GR" sz="2400" dirty="0">
                <a:solidFill>
                  <a:schemeClr val="tx1"/>
                </a:solidFill>
              </a:rPr>
              <a:t>, 2001, </a:t>
            </a:r>
            <a:r>
              <a:rPr lang="el-GR" sz="2400" dirty="0" err="1">
                <a:solidFill>
                  <a:schemeClr val="tx1"/>
                </a:solidFill>
              </a:rPr>
              <a:t>Chapman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Oliver</a:t>
            </a:r>
            <a:r>
              <a:rPr lang="el-GR" sz="2400" dirty="0">
                <a:solidFill>
                  <a:schemeClr val="tx1"/>
                </a:solidFill>
              </a:rPr>
              <a:t>, 2006).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24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Σε γενικές γραμμές φαίνεται ότι </a:t>
            </a:r>
            <a:r>
              <a:rPr lang="el-GR" sz="2400" dirty="0" smtClean="0">
                <a:solidFill>
                  <a:schemeClr val="tx1"/>
                </a:solidFill>
              </a:rPr>
              <a:t>οι μελλοντικοί </a:t>
            </a:r>
            <a:r>
              <a:rPr lang="el-GR" sz="2400" dirty="0">
                <a:solidFill>
                  <a:schemeClr val="tx1"/>
                </a:solidFill>
              </a:rPr>
              <a:t>δάσκαλοι έχουν παρόμοια συμπεριφορά με τους μαθητές όσον αφορά </a:t>
            </a:r>
            <a:r>
              <a:rPr lang="el-GR" sz="2400" dirty="0" smtClean="0">
                <a:solidFill>
                  <a:schemeClr val="tx1"/>
                </a:solidFill>
              </a:rPr>
              <a:t> αυτό </a:t>
            </a:r>
            <a:r>
              <a:rPr lang="el-GR" sz="2400" dirty="0">
                <a:solidFill>
                  <a:schemeClr val="tx1"/>
                </a:solidFill>
              </a:rPr>
              <a:t>το πλαίσιο.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Για </a:t>
            </a:r>
            <a:r>
              <a:rPr lang="el-GR" sz="2400" dirty="0">
                <a:solidFill>
                  <a:schemeClr val="tx1"/>
                </a:solidFill>
              </a:rPr>
              <a:t>παράδειγμα οι Verschaffel </a:t>
            </a:r>
            <a:r>
              <a:rPr lang="el-GR" sz="2400" dirty="0" err="1">
                <a:solidFill>
                  <a:schemeClr val="tx1"/>
                </a:solidFill>
              </a:rPr>
              <a:t>et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al</a:t>
            </a:r>
            <a:r>
              <a:rPr lang="el-GR" sz="2400" dirty="0">
                <a:solidFill>
                  <a:schemeClr val="tx1"/>
                </a:solidFill>
              </a:rPr>
              <a:t>. (1997) βρίσκουν ότι </a:t>
            </a:r>
            <a:r>
              <a:rPr lang="el-GR" sz="2400" dirty="0" smtClean="0">
                <a:solidFill>
                  <a:schemeClr val="tx1"/>
                </a:solidFill>
              </a:rPr>
              <a:t>υπάρχει μια </a:t>
            </a:r>
            <a:r>
              <a:rPr lang="el-GR" sz="2400" dirty="0">
                <a:solidFill>
                  <a:schemeClr val="tx1"/>
                </a:solidFill>
              </a:rPr>
              <a:t>ισχυρή τάση μεταξύ των μελλοντικών δασκάλων στο να αποκλείουν τη </a:t>
            </a:r>
            <a:r>
              <a:rPr lang="el-GR" sz="2400" dirty="0" smtClean="0">
                <a:solidFill>
                  <a:schemeClr val="tx1"/>
                </a:solidFill>
              </a:rPr>
              <a:t>γνώση του </a:t>
            </a:r>
            <a:r>
              <a:rPr lang="el-GR" sz="2400" dirty="0">
                <a:solidFill>
                  <a:schemeClr val="tx1"/>
                </a:solidFill>
              </a:rPr>
              <a:t>πραγματικού κόσμου από τις αυθόρμητες λύσεις τους στα αριθμητικά </a:t>
            </a:r>
            <a:r>
              <a:rPr lang="el-GR" sz="2400" dirty="0" smtClean="0">
                <a:solidFill>
                  <a:schemeClr val="tx1"/>
                </a:solidFill>
              </a:rPr>
              <a:t>λεκτικά προβλήματα </a:t>
            </a:r>
            <a:r>
              <a:rPr lang="el-GR" sz="2400" dirty="0">
                <a:solidFill>
                  <a:schemeClr val="tx1"/>
                </a:solidFill>
              </a:rPr>
              <a:t>καθώς και από τις εκτιμήσεις τους για τις λύσεις  των μαθητών τους.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15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Η σημειωτική διάσταση  στα νέα βιβλία 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“Τα Μαθηματικά καθώς και η διδασκαλία των μαθηματικών είναι ουσιαστικά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συμβολικές πρακτικές στις οποίες τα σύμβολα εφευρίσκονται, χρησιμοποιούνται 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αναδημιουργούνται για να διευκολύνουν τις γνωστικές διεργασίες ή τους σκοπούς”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(</a:t>
            </a:r>
            <a:r>
              <a:rPr lang="el-GR" sz="2400" dirty="0" err="1">
                <a:solidFill>
                  <a:schemeClr val="tx1"/>
                </a:solidFill>
              </a:rPr>
              <a:t>Adalira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S’Aenz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dirty="0" err="1">
                <a:solidFill>
                  <a:schemeClr val="tx1"/>
                </a:solidFill>
              </a:rPr>
              <a:t>Ludlow</a:t>
            </a:r>
            <a:r>
              <a:rPr lang="el-GR" sz="2400" dirty="0">
                <a:solidFill>
                  <a:schemeClr val="tx1"/>
                </a:solidFill>
              </a:rPr>
              <a:t> &amp; </a:t>
            </a:r>
            <a:r>
              <a:rPr lang="el-GR" sz="2400" dirty="0" err="1">
                <a:solidFill>
                  <a:schemeClr val="tx1"/>
                </a:solidFill>
              </a:rPr>
              <a:t>Norma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Presmeg</a:t>
            </a:r>
            <a:r>
              <a:rPr lang="el-GR" sz="2400" dirty="0">
                <a:solidFill>
                  <a:schemeClr val="tx1"/>
                </a:solidFill>
              </a:rPr>
              <a:t>, 2006, p.1).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Είναι </a:t>
            </a:r>
            <a:r>
              <a:rPr lang="el-GR" sz="2400" dirty="0">
                <a:solidFill>
                  <a:schemeClr val="tx1"/>
                </a:solidFill>
              </a:rPr>
              <a:t>γεγονός ότι </a:t>
            </a:r>
            <a:r>
              <a:rPr lang="el-GR" sz="2400" dirty="0" smtClean="0">
                <a:solidFill>
                  <a:schemeClr val="tx1"/>
                </a:solidFill>
              </a:rPr>
              <a:t>οι σημειωτικές </a:t>
            </a:r>
            <a:r>
              <a:rPr lang="el-GR" sz="2400" dirty="0">
                <a:solidFill>
                  <a:schemeClr val="tx1"/>
                </a:solidFill>
              </a:rPr>
              <a:t>αναπαραστάσεις παίζουν ένα πολύ σημαντικό ρόλο στη διδασκαλία των </a:t>
            </a:r>
            <a:r>
              <a:rPr lang="el-GR" sz="2400" dirty="0" smtClean="0">
                <a:solidFill>
                  <a:schemeClr val="tx1"/>
                </a:solidFill>
              </a:rPr>
              <a:t> μαθηματικών</a:t>
            </a:r>
            <a:r>
              <a:rPr lang="el-GR" sz="2400" dirty="0">
                <a:solidFill>
                  <a:schemeClr val="tx1"/>
                </a:solidFill>
              </a:rPr>
              <a:t>. Ο λόγος για τον οποίο δίνεται ιδιαίτερη έμφαση στην έννοια αυτή </a:t>
            </a:r>
            <a:r>
              <a:rPr lang="el-GR" sz="2400" dirty="0" smtClean="0">
                <a:solidFill>
                  <a:schemeClr val="tx1"/>
                </a:solidFill>
              </a:rPr>
              <a:t>στο χώρο </a:t>
            </a:r>
            <a:r>
              <a:rPr lang="el-GR" sz="2400" dirty="0">
                <a:solidFill>
                  <a:schemeClr val="tx1"/>
                </a:solidFill>
              </a:rPr>
              <a:t>της διδακτικής των μαθηματικών είναι ότι οι αναπαραστάσεις </a:t>
            </a:r>
            <a:r>
              <a:rPr lang="el-GR" sz="2400" dirty="0" smtClean="0">
                <a:solidFill>
                  <a:schemeClr val="tx1"/>
                </a:solidFill>
              </a:rPr>
              <a:t>θεωρούνται σύμφυτες </a:t>
            </a:r>
            <a:r>
              <a:rPr lang="el-GR" sz="2400" dirty="0">
                <a:solidFill>
                  <a:schemeClr val="tx1"/>
                </a:solidFill>
              </a:rPr>
              <a:t>με τα μαθηματικά (</a:t>
            </a:r>
            <a:r>
              <a:rPr lang="el-GR" sz="2400" dirty="0" err="1">
                <a:solidFill>
                  <a:schemeClr val="tx1"/>
                </a:solidFill>
              </a:rPr>
              <a:t>Dufur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dirty="0" err="1">
                <a:solidFill>
                  <a:schemeClr val="tx1"/>
                </a:solidFill>
              </a:rPr>
              <a:t>Janvier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et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al</a:t>
            </a:r>
            <a:r>
              <a:rPr lang="el-GR" sz="2400" dirty="0">
                <a:solidFill>
                  <a:schemeClr val="tx1"/>
                </a:solidFill>
              </a:rPr>
              <a:t>, 1987, σ. 110, </a:t>
            </a:r>
            <a:r>
              <a:rPr lang="el-GR" sz="2400" dirty="0" err="1">
                <a:solidFill>
                  <a:schemeClr val="tx1"/>
                </a:solidFill>
              </a:rPr>
              <a:t>Kaput</a:t>
            </a:r>
            <a:r>
              <a:rPr lang="el-GR" sz="2400" dirty="0">
                <a:solidFill>
                  <a:schemeClr val="tx1"/>
                </a:solidFill>
              </a:rPr>
              <a:t> 1987, σ.25).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Η σημειωτική διάσταση  στα νέα βιβλία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Οι </a:t>
            </a:r>
            <a:r>
              <a:rPr lang="el-GR" sz="2400" dirty="0">
                <a:solidFill>
                  <a:schemeClr val="tx1"/>
                </a:solidFill>
              </a:rPr>
              <a:t>έρευνες έδειξαν ότι η διαφοροποίηση του τρόπου παρουσίασης </a:t>
            </a:r>
            <a:r>
              <a:rPr lang="el-GR" sz="2400" dirty="0" smtClean="0">
                <a:solidFill>
                  <a:schemeClr val="tx1"/>
                </a:solidFill>
              </a:rPr>
              <a:t>μιας μαθηματικής </a:t>
            </a:r>
            <a:r>
              <a:rPr lang="el-GR" sz="2400" dirty="0">
                <a:solidFill>
                  <a:schemeClr val="tx1"/>
                </a:solidFill>
              </a:rPr>
              <a:t>έννοιας μπορεί να διαφοροποιεί τη συμπεριφορά των μαθητών (</a:t>
            </a:r>
            <a:r>
              <a:rPr lang="el-GR" sz="2400" dirty="0" smtClean="0">
                <a:solidFill>
                  <a:schemeClr val="tx1"/>
                </a:solidFill>
              </a:rPr>
              <a:t>Duval,1995</a:t>
            </a:r>
            <a:r>
              <a:rPr lang="el-GR" sz="2400" dirty="0">
                <a:solidFill>
                  <a:schemeClr val="tx1"/>
                </a:solidFill>
              </a:rPr>
              <a:t>, Lemonidis, 2003).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Σε </a:t>
            </a:r>
            <a:r>
              <a:rPr lang="el-GR" sz="2400" dirty="0">
                <a:solidFill>
                  <a:schemeClr val="tx1"/>
                </a:solidFill>
              </a:rPr>
              <a:t>μια έρευνα (Lemonidis, 2003) αναφέρεται ότι </a:t>
            </a:r>
            <a:r>
              <a:rPr lang="el-GR" sz="2400" dirty="0" smtClean="0">
                <a:solidFill>
                  <a:schemeClr val="tx1"/>
                </a:solidFill>
              </a:rPr>
              <a:t>οι διαφορετικές </a:t>
            </a:r>
            <a:r>
              <a:rPr lang="el-GR" sz="2400" dirty="0">
                <a:solidFill>
                  <a:schemeClr val="tx1"/>
                </a:solidFill>
              </a:rPr>
              <a:t>αναπαραστάσεις των αριθμητικών ποσοτήτων παίζουν ένα </a:t>
            </a:r>
            <a:r>
              <a:rPr lang="el-GR" sz="2400" dirty="0" smtClean="0">
                <a:solidFill>
                  <a:schemeClr val="tx1"/>
                </a:solidFill>
              </a:rPr>
              <a:t>πολύ σημαντικό </a:t>
            </a:r>
            <a:r>
              <a:rPr lang="el-GR" sz="2400" dirty="0">
                <a:solidFill>
                  <a:schemeClr val="tx1"/>
                </a:solidFill>
              </a:rPr>
              <a:t>ρόλο στη διδασκαλία και στη μάθηση των πρώτων μαθηματικών εννοιών.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Οι αναπαραστάσεις αυτές μπορεί να εμφανιστούν με διαφορετικές εκφράσεις, </a:t>
            </a:r>
            <a:r>
              <a:rPr lang="el-GR" sz="2400" dirty="0" smtClean="0">
                <a:solidFill>
                  <a:schemeClr val="tx1"/>
                </a:solidFill>
              </a:rPr>
              <a:t>όπως εικονικά</a:t>
            </a:r>
            <a:r>
              <a:rPr lang="el-GR" sz="2400" dirty="0">
                <a:solidFill>
                  <a:schemeClr val="tx1"/>
                </a:solidFill>
              </a:rPr>
              <a:t>, συμβολικά, κτλ.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70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User\Dropbox\ΕΓΓΡΑΦΑ 2\Μεταπτυχιακό Διδακτικής Μαθηματικών\2016 -17 Α' εξάμηνο\Τα μαθήματά μου\Θεωρητικά και Ερευνητικά δεδομένα ΔτΜ\Ενότητα 3η\Μαθ. Φύσης_Ζωής\Εικόνες Γ' τάξη\Παιχνίδι ρόλων Γ' τάξ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7" y="1581150"/>
            <a:ext cx="4106333" cy="49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Επιλογή διδακτικής μεθοδολογίας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Η διδακτική μεθοδολογία, στα νέα βιβλία των μαθηματικών, εντάσσεται μέσα στο </a:t>
            </a:r>
            <a:r>
              <a:rPr lang="el-GR" sz="2400" dirty="0" smtClean="0">
                <a:solidFill>
                  <a:schemeClr val="tx1"/>
                </a:solidFill>
              </a:rPr>
              <a:t> γενικότερο </a:t>
            </a:r>
            <a:r>
              <a:rPr lang="el-GR" sz="2400" dirty="0">
                <a:solidFill>
                  <a:schemeClr val="tx1"/>
                </a:solidFill>
              </a:rPr>
              <a:t>πλαίσιο της </a:t>
            </a:r>
            <a:r>
              <a:rPr lang="el-GR" sz="2400" dirty="0" err="1">
                <a:solidFill>
                  <a:schemeClr val="tx1"/>
                </a:solidFill>
              </a:rPr>
              <a:t>εποικοδομιστικής</a:t>
            </a:r>
            <a:r>
              <a:rPr lang="el-GR" sz="2400" dirty="0">
                <a:solidFill>
                  <a:schemeClr val="tx1"/>
                </a:solidFill>
              </a:rPr>
              <a:t> προσέγγιση μάθησης και </a:t>
            </a:r>
            <a:r>
              <a:rPr lang="el-GR" sz="2400" dirty="0" smtClean="0">
                <a:solidFill>
                  <a:schemeClr val="tx1"/>
                </a:solidFill>
              </a:rPr>
              <a:t>χρησιμοποιούνται διάφορες </a:t>
            </a:r>
            <a:r>
              <a:rPr lang="el-GR" sz="2400" dirty="0">
                <a:solidFill>
                  <a:schemeClr val="tx1"/>
                </a:solidFill>
              </a:rPr>
              <a:t>μέθοδοι της σύγχρονης διδακτικής θεωρίας.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Θέλουμε να τονίσουμε ότι δεν ακολουθείτε πιστά μια μόνο διδακτή μέθοδος </a:t>
            </a:r>
            <a:r>
              <a:rPr lang="el-GR" sz="2400" dirty="0" smtClean="0">
                <a:solidFill>
                  <a:schemeClr val="tx1"/>
                </a:solidFill>
              </a:rPr>
              <a:t>ή τεχνική διδασκαλίας αλλά </a:t>
            </a:r>
            <a:r>
              <a:rPr lang="el-GR" sz="2400" dirty="0">
                <a:solidFill>
                  <a:schemeClr val="tx1"/>
                </a:solidFill>
              </a:rPr>
              <a:t>εφαρμόζεται μια επιλεκτική λογική και ανάλογα με </a:t>
            </a:r>
            <a:r>
              <a:rPr lang="el-GR" sz="2400" dirty="0" smtClean="0">
                <a:solidFill>
                  <a:schemeClr val="tx1"/>
                </a:solidFill>
              </a:rPr>
              <a:t>τους στόχους</a:t>
            </a:r>
            <a:r>
              <a:rPr lang="el-GR" sz="2400" dirty="0">
                <a:solidFill>
                  <a:schemeClr val="tx1"/>
                </a:solidFill>
              </a:rPr>
              <a:t>, τα περιεχόμενα και την κατάσταση των μαθητών ακολουθείται η </a:t>
            </a:r>
            <a:r>
              <a:rPr lang="el-GR" sz="2400" dirty="0" smtClean="0">
                <a:solidFill>
                  <a:schemeClr val="tx1"/>
                </a:solidFill>
              </a:rPr>
              <a:t>αντίστοιχη μέθοδος </a:t>
            </a:r>
            <a:r>
              <a:rPr lang="el-GR" sz="2400" dirty="0">
                <a:solidFill>
                  <a:schemeClr val="tx1"/>
                </a:solidFill>
              </a:rPr>
              <a:t>διδασκαλίας. </a:t>
            </a: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84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Επιλογή διδακτικής μεθοδολογίας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Προτείνεται η χρήση μια ποικιλίας διδακτικών προσεγγίσεων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όπως η μέθοδος επίλυσης προβλήματος (</a:t>
            </a:r>
            <a:r>
              <a:rPr lang="el-GR" sz="2400" dirty="0" err="1">
                <a:solidFill>
                  <a:schemeClr val="tx1"/>
                </a:solidFill>
              </a:rPr>
              <a:t>problem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solving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method</a:t>
            </a:r>
            <a:r>
              <a:rPr lang="el-GR" sz="2400" dirty="0">
                <a:solidFill>
                  <a:schemeClr val="tx1"/>
                </a:solidFill>
              </a:rPr>
              <a:t>), η </a:t>
            </a:r>
            <a:r>
              <a:rPr lang="el-GR" sz="2400" dirty="0" err="1" smtClean="0">
                <a:solidFill>
                  <a:schemeClr val="tx1"/>
                </a:solidFill>
              </a:rPr>
              <a:t>ανακαλυπτική</a:t>
            </a:r>
            <a:r>
              <a:rPr lang="el-GR" sz="2400" dirty="0" smtClean="0">
                <a:solidFill>
                  <a:schemeClr val="tx1"/>
                </a:solidFill>
              </a:rPr>
              <a:t> μαιευτική μέθοδος</a:t>
            </a:r>
            <a:r>
              <a:rPr lang="el-GR" sz="2400" dirty="0">
                <a:solidFill>
                  <a:schemeClr val="tx1"/>
                </a:solidFill>
              </a:rPr>
              <a:t>, η </a:t>
            </a:r>
            <a:r>
              <a:rPr lang="el-GR" sz="2400" dirty="0" err="1">
                <a:solidFill>
                  <a:schemeClr val="tx1"/>
                </a:solidFill>
              </a:rPr>
              <a:t>ομαδοσυνεργατική</a:t>
            </a:r>
            <a:r>
              <a:rPr lang="el-GR" sz="2400" dirty="0">
                <a:solidFill>
                  <a:schemeClr val="tx1"/>
                </a:solidFill>
              </a:rPr>
              <a:t> μέθοδος, η συλλογική ή </a:t>
            </a:r>
            <a:r>
              <a:rPr lang="el-GR" sz="2400" dirty="0" smtClean="0">
                <a:solidFill>
                  <a:schemeClr val="tx1"/>
                </a:solidFill>
              </a:rPr>
              <a:t>επικοινωνιακή μέθοδος</a:t>
            </a:r>
            <a:r>
              <a:rPr lang="el-GR" sz="2400" dirty="0">
                <a:solidFill>
                  <a:schemeClr val="tx1"/>
                </a:solidFill>
              </a:rPr>
              <a:t>, η μέθοδος της </a:t>
            </a:r>
            <a:r>
              <a:rPr lang="el-GR" sz="2400" dirty="0" err="1">
                <a:solidFill>
                  <a:schemeClr val="tx1"/>
                </a:solidFill>
              </a:rPr>
              <a:t>ιδεοθίελας</a:t>
            </a:r>
            <a:r>
              <a:rPr lang="el-GR" sz="2400" dirty="0">
                <a:solidFill>
                  <a:schemeClr val="tx1"/>
                </a:solidFill>
              </a:rPr>
              <a:t>, η μέθοδος του σχεδίου δράσης (</a:t>
            </a:r>
            <a:r>
              <a:rPr lang="el-GR" sz="2400" dirty="0" err="1">
                <a:solidFill>
                  <a:schemeClr val="tx1"/>
                </a:solidFill>
              </a:rPr>
              <a:t>project</a:t>
            </a:r>
            <a:r>
              <a:rPr lang="el-GR" sz="2400" dirty="0">
                <a:solidFill>
                  <a:schemeClr val="tx1"/>
                </a:solidFill>
              </a:rPr>
              <a:t>), </a:t>
            </a:r>
            <a:r>
              <a:rPr lang="el-GR" sz="2400" dirty="0" smtClean="0">
                <a:solidFill>
                  <a:schemeClr val="tx1"/>
                </a:solidFill>
              </a:rPr>
              <a:t>η μέθοδος </a:t>
            </a:r>
            <a:r>
              <a:rPr lang="el-GR" sz="2400" dirty="0">
                <a:solidFill>
                  <a:schemeClr val="tx1"/>
                </a:solidFill>
              </a:rPr>
              <a:t>της συζήτησης ή </a:t>
            </a:r>
            <a:r>
              <a:rPr lang="el-GR" sz="2400" dirty="0" err="1">
                <a:solidFill>
                  <a:schemeClr val="tx1"/>
                </a:solidFill>
              </a:rPr>
              <a:t>ερωτοαποκρίσεων</a:t>
            </a:r>
            <a:r>
              <a:rPr lang="el-GR" sz="2400" dirty="0">
                <a:solidFill>
                  <a:schemeClr val="tx1"/>
                </a:solidFill>
              </a:rPr>
              <a:t>, της υπόδησης ρόλου, κτλ.</a:t>
            </a: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7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Επιλογή διδακτικής μεθοδολογίας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Αυτό δε σημαίνει ότι δεν υπάρχει σταθερή διδακτική λογική και φιλοσοφία. Η </a:t>
            </a:r>
            <a:r>
              <a:rPr lang="el-GR" sz="2400" dirty="0" smtClean="0">
                <a:solidFill>
                  <a:schemeClr val="tx1"/>
                </a:solidFill>
              </a:rPr>
              <a:t>λογική της </a:t>
            </a:r>
            <a:r>
              <a:rPr lang="el-GR" sz="2400" dirty="0">
                <a:solidFill>
                  <a:schemeClr val="tx1"/>
                </a:solidFill>
              </a:rPr>
              <a:t>διδασκαλίας στα νέα σχολικά βιβλία βασίζεται στις παρακάτω αρχές</a:t>
            </a:r>
            <a:r>
              <a:rPr lang="el-GR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1. Γίνεται προσπάθεια να χρησιμοποιηθεί το προϋπάρχον γνωστικό υπόβαθρο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     των </a:t>
            </a:r>
            <a:r>
              <a:rPr lang="el-GR" sz="2400" dirty="0">
                <a:solidFill>
                  <a:schemeClr val="tx1"/>
                </a:solidFill>
              </a:rPr>
              <a:t>μαθητών και η διδασκαλία να δομηθεί πάνω σε αυτό.  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2. Ο μαθητής οδηγείτε να ανακαλύψει μόνος του τη νέα γνώση.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3. Η διδασκαλία αναπτύσσεται μέσα </a:t>
            </a:r>
            <a:r>
              <a:rPr lang="el-GR" sz="2400" dirty="0" err="1">
                <a:solidFill>
                  <a:schemeClr val="tx1"/>
                </a:solidFill>
              </a:rPr>
              <a:t>σ’ένα</a:t>
            </a:r>
            <a:r>
              <a:rPr lang="el-GR" sz="2400" dirty="0">
                <a:solidFill>
                  <a:schemeClr val="tx1"/>
                </a:solidFill>
              </a:rPr>
              <a:t> επικοινωνιακό πλαίσιο.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4. Η διδασκαλία αναπτύσσεται διαφοροποιημένα ανάλογα με τις ιδιαιτερότητες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των μαθητών. 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42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Επικοινωνία και αλληλεπίδραση μέσα στην τάξη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Η συμμετοχή των γονέων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98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20781" y="2125133"/>
            <a:ext cx="6939485" cy="1667933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sz="2000" dirty="0" smtClean="0">
              <a:solidFill>
                <a:srgbClr val="FF0000"/>
              </a:solidFill>
            </a:endParaRP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Διαδικτυακοί σύνδεσμοι </a:t>
            </a:r>
          </a:p>
          <a:p>
            <a:pPr algn="ctr"/>
            <a:endParaRPr lang="el-GR" sz="2000" dirty="0" smtClean="0">
              <a:solidFill>
                <a:srgbClr val="FF0000"/>
              </a:solidFill>
            </a:endParaRPr>
          </a:p>
          <a:p>
            <a:pPr algn="ctr"/>
            <a:r>
              <a:rPr lang="el-GR" sz="1900" b="1" dirty="0">
                <a:solidFill>
                  <a:srgbClr val="0070C0"/>
                </a:solidFill>
              </a:rPr>
              <a:t>Κεντρική σελίδα των Μαθηματικών της Φύσης και της Ζωής</a:t>
            </a:r>
          </a:p>
          <a:p>
            <a:pPr algn="ctr"/>
            <a:endParaRPr lang="el-GR" sz="1800" dirty="0">
              <a:solidFill>
                <a:srgbClr val="002060"/>
              </a:solidFill>
            </a:endParaRPr>
          </a:p>
          <a:p>
            <a:pPr algn="ctr"/>
            <a:r>
              <a:rPr lang="en-US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http</a:t>
            </a:r>
            <a:r>
              <a:rPr lang="el-GR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://</a:t>
            </a:r>
            <a:r>
              <a:rPr lang="en-US" sz="1900" u="sng" dirty="0" err="1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mathslife</a:t>
            </a:r>
            <a:r>
              <a:rPr lang="el-GR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.</a:t>
            </a:r>
            <a:r>
              <a:rPr lang="en-US" sz="1900" u="sng" dirty="0" err="1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eled</a:t>
            </a:r>
            <a:r>
              <a:rPr lang="el-GR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.</a:t>
            </a:r>
            <a:r>
              <a:rPr lang="en-US" sz="1900" u="sng" dirty="0" err="1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uowm</a:t>
            </a:r>
            <a:r>
              <a:rPr lang="el-GR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.</a:t>
            </a:r>
            <a:r>
              <a:rPr lang="en-US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gr</a:t>
            </a:r>
            <a:r>
              <a:rPr lang="el-GR" sz="1900" u="sng" dirty="0">
                <a:solidFill>
                  <a:srgbClr val="0000FF"/>
                </a:solidFill>
                <a:latin typeface="Calibri"/>
                <a:ea typeface="Arial Unicode MS"/>
                <a:cs typeface="Arial"/>
                <a:hlinkClick r:id="rId2"/>
              </a:rPr>
              <a:t>/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98" y="-22009"/>
            <a:ext cx="7696201" cy="2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5496" y="4004732"/>
            <a:ext cx="7249571" cy="2243667"/>
          </a:xfrm>
        </p:spPr>
        <p:txBody>
          <a:bodyPr>
            <a:normAutofit fontScale="32500" lnSpcReduction="20000"/>
          </a:bodyPr>
          <a:lstStyle/>
          <a:p>
            <a:endParaRPr lang="el-GR" sz="2400" dirty="0"/>
          </a:p>
          <a:p>
            <a:pPr lvl="0"/>
            <a:endParaRPr lang="el-GR" sz="2400" dirty="0"/>
          </a:p>
          <a:p>
            <a:pPr lvl="0"/>
            <a:endParaRPr lang="en-US" sz="1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l-GR" sz="4500" b="1" dirty="0" smtClean="0">
                <a:solidFill>
                  <a:srgbClr val="0070C0"/>
                </a:solidFill>
              </a:rPr>
              <a:t>Το </a:t>
            </a:r>
            <a:r>
              <a:rPr lang="el-GR" sz="4500" b="1" dirty="0">
                <a:solidFill>
                  <a:srgbClr val="0070C0"/>
                </a:solidFill>
              </a:rPr>
              <a:t>δίκτυο</a:t>
            </a:r>
            <a:r>
              <a:rPr lang="el-GR" sz="4500" b="1" dirty="0">
                <a:solidFill>
                  <a:srgbClr val="0070C0"/>
                </a:solidFill>
              </a:rPr>
              <a:t> εκπαιδευτικών των Μαθηματικών της Φύσης και της Ζωής </a:t>
            </a:r>
            <a:endParaRPr lang="el-GR" sz="4500" b="1" dirty="0" smtClean="0">
              <a:solidFill>
                <a:srgbClr val="0070C0"/>
              </a:solidFill>
            </a:endParaRPr>
          </a:p>
          <a:p>
            <a:pPr lvl="0" algn="ctr"/>
            <a:endParaRPr lang="en-US" sz="3300" u="sng" dirty="0" smtClean="0">
              <a:solidFill>
                <a:srgbClr val="0000FF"/>
              </a:solidFill>
              <a:latin typeface="Calibri"/>
              <a:ea typeface="Calibri"/>
              <a:cs typeface="Arial"/>
              <a:hlinkClick r:id="rId4"/>
            </a:endParaRPr>
          </a:p>
          <a:p>
            <a:pPr lvl="0" algn="ctr"/>
            <a:r>
              <a:rPr lang="el-GR" sz="4500" u="sng" dirty="0" smtClean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4"/>
              </a:rPr>
              <a:t>http</a:t>
            </a:r>
            <a:r>
              <a:rPr lang="el-GR" sz="4500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4"/>
              </a:rPr>
              <a:t>://www.uowm.gr/mathslife/</a:t>
            </a:r>
            <a:r>
              <a:rPr lang="el-GR" sz="4500" dirty="0">
                <a:latin typeface="Calibri"/>
                <a:ea typeface="Calibri"/>
                <a:cs typeface="Arial"/>
              </a:rPr>
              <a:t>. </a:t>
            </a:r>
            <a:endParaRPr lang="el-GR" sz="4500" dirty="0" smtClean="0">
              <a:latin typeface="Calibri"/>
              <a:ea typeface="Calibri"/>
              <a:cs typeface="Arial"/>
            </a:endParaRPr>
          </a:p>
          <a:p>
            <a:pPr lvl="0" algn="ctr"/>
            <a:endParaRPr lang="en-US" sz="2400" b="1" dirty="0" smtClean="0"/>
          </a:p>
          <a:p>
            <a:pPr lvl="0" algn="ctr"/>
            <a:endParaRPr lang="en-US" sz="2400" b="1" dirty="0"/>
          </a:p>
          <a:p>
            <a:pPr lvl="0" algn="ctr"/>
            <a:r>
              <a:rPr lang="el-GR" sz="4500" b="1" dirty="0">
                <a:solidFill>
                  <a:srgbClr val="0070C0"/>
                </a:solidFill>
              </a:rPr>
              <a:t>Σελίδα στο </a:t>
            </a:r>
            <a:r>
              <a:rPr lang="en-US" sz="4500" b="1" dirty="0">
                <a:solidFill>
                  <a:srgbClr val="0070C0"/>
                </a:solidFill>
              </a:rPr>
              <a:t>Facebook </a:t>
            </a:r>
          </a:p>
          <a:p>
            <a:pPr lvl="0" algn="ctr"/>
            <a:endParaRPr lang="en-US" sz="2400" b="1" dirty="0" smtClean="0"/>
          </a:p>
          <a:p>
            <a:pPr lvl="0" algn="ctr"/>
            <a:r>
              <a:rPr lang="fr-FR" sz="4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https://www.facebook.com/groups/202518184391</a:t>
            </a:r>
            <a:r>
              <a:rPr lang="fr-FR" sz="45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endParaRPr lang="fr-FR" sz="4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el-GR" sz="2400" b="1" dirty="0"/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9600" b="1" dirty="0">
                <a:solidFill>
                  <a:schemeClr val="tx1"/>
                </a:solidFill>
              </a:rPr>
              <a:t>Κάποια </a:t>
            </a:r>
            <a:r>
              <a:rPr lang="el-GR" sz="9600" b="1" dirty="0" smtClean="0">
                <a:solidFill>
                  <a:schemeClr val="tx1"/>
                </a:solidFill>
              </a:rPr>
              <a:t>έργα </a:t>
            </a:r>
            <a:r>
              <a:rPr lang="el-GR" sz="9600" b="1" dirty="0">
                <a:solidFill>
                  <a:schemeClr val="tx1"/>
                </a:solidFill>
              </a:rPr>
              <a:t>της σχολής </a:t>
            </a:r>
            <a:r>
              <a:rPr lang="el-GR" sz="9600" b="1" dirty="0" smtClean="0">
                <a:solidFill>
                  <a:schemeClr val="tx1"/>
                </a:solidFill>
              </a:rPr>
              <a:t>των</a:t>
            </a:r>
          </a:p>
          <a:p>
            <a:pPr algn="ctr">
              <a:lnSpc>
                <a:spcPct val="120000"/>
              </a:lnSpc>
            </a:pPr>
            <a:r>
              <a:rPr lang="el-GR" sz="9600" b="1" dirty="0" smtClean="0">
                <a:solidFill>
                  <a:schemeClr val="tx1"/>
                </a:solidFill>
              </a:rPr>
              <a:t> </a:t>
            </a:r>
            <a:r>
              <a:rPr lang="el-GR" sz="9600" b="1" dirty="0" err="1" smtClean="0">
                <a:solidFill>
                  <a:schemeClr val="tx1"/>
                </a:solidFill>
              </a:rPr>
              <a:t>ΜΑ.ΦΥ.ΖΩ</a:t>
            </a:r>
            <a:r>
              <a:rPr lang="el-GR" sz="9600" b="1" dirty="0" smtClean="0">
                <a:solidFill>
                  <a:schemeClr val="tx1"/>
                </a:solidFill>
              </a:rPr>
              <a:t>.</a:t>
            </a:r>
            <a:endParaRPr lang="el-GR" sz="9600" b="1" dirty="0">
              <a:solidFill>
                <a:schemeClr val="tx1"/>
              </a:solidFill>
            </a:endParaRPr>
          </a:p>
          <a:p>
            <a:pPr algn="ctr"/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800" b="1" dirty="0" smtClean="0"/>
              <a:t>Τα </a:t>
            </a:r>
            <a:r>
              <a:rPr lang="el-GR" sz="2800" b="1" dirty="0"/>
              <a:t>σχολικά βιβλία μαθηματικών της Α’ και Γ’ τάξης, </a:t>
            </a:r>
            <a:r>
              <a:rPr lang="el-GR" sz="2800" b="1" dirty="0" smtClean="0"/>
              <a:t>του Δημοτικού που </a:t>
            </a:r>
            <a:r>
              <a:rPr lang="el-GR" sz="2800" b="1" dirty="0"/>
              <a:t>εκδόθηκαν από το </a:t>
            </a:r>
            <a:r>
              <a:rPr lang="el-GR" sz="2800" b="1" dirty="0" smtClean="0"/>
              <a:t>Υπουργείο </a:t>
            </a:r>
            <a:r>
              <a:rPr lang="el-GR" sz="2800" b="1" dirty="0"/>
              <a:t>Παιδείας και διδάσκονται σε εθνικό επίπεδο.</a:t>
            </a:r>
          </a:p>
          <a:p>
            <a:pPr marL="0" indent="0" algn="ctr">
              <a:buNone/>
            </a:pPr>
            <a:r>
              <a:rPr lang="el-GR" sz="2800" b="1" dirty="0" smtClean="0"/>
              <a:t> </a:t>
            </a:r>
            <a:endParaRPr lang="el-GR" sz="2800" b="1" dirty="0" smtClean="0"/>
          </a:p>
          <a:p>
            <a:pPr marL="0" indent="0" algn="ctr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57" y="3200401"/>
            <a:ext cx="2273205" cy="309001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38" y="3200401"/>
            <a:ext cx="2169538" cy="30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9600" b="1" dirty="0">
                <a:solidFill>
                  <a:schemeClr val="tx1"/>
                </a:solidFill>
              </a:rPr>
              <a:t>Κάποια </a:t>
            </a:r>
            <a:r>
              <a:rPr lang="el-GR" sz="9600" b="1" dirty="0" smtClean="0">
                <a:solidFill>
                  <a:schemeClr val="tx1"/>
                </a:solidFill>
              </a:rPr>
              <a:t>έργα </a:t>
            </a:r>
            <a:r>
              <a:rPr lang="el-GR" sz="9600" b="1" dirty="0">
                <a:solidFill>
                  <a:schemeClr val="tx1"/>
                </a:solidFill>
              </a:rPr>
              <a:t>της σχολής </a:t>
            </a:r>
            <a:r>
              <a:rPr lang="el-GR" sz="9600" b="1" dirty="0" smtClean="0">
                <a:solidFill>
                  <a:schemeClr val="tx1"/>
                </a:solidFill>
              </a:rPr>
              <a:t>των</a:t>
            </a:r>
          </a:p>
          <a:p>
            <a:pPr algn="ctr">
              <a:lnSpc>
                <a:spcPct val="120000"/>
              </a:lnSpc>
            </a:pPr>
            <a:r>
              <a:rPr lang="el-GR" sz="9600" b="1" dirty="0" smtClean="0">
                <a:solidFill>
                  <a:schemeClr val="tx1"/>
                </a:solidFill>
              </a:rPr>
              <a:t> </a:t>
            </a:r>
            <a:r>
              <a:rPr lang="el-GR" sz="9600" b="1" dirty="0" err="1" smtClean="0">
                <a:solidFill>
                  <a:schemeClr val="tx1"/>
                </a:solidFill>
              </a:rPr>
              <a:t>ΜΑ.ΦΥ.ΖΩ</a:t>
            </a:r>
            <a:r>
              <a:rPr lang="el-GR" sz="9600" b="1" dirty="0" smtClean="0">
                <a:solidFill>
                  <a:schemeClr val="tx1"/>
                </a:solidFill>
              </a:rPr>
              <a:t>.</a:t>
            </a:r>
            <a:endParaRPr lang="el-GR" sz="9600" b="1" dirty="0">
              <a:solidFill>
                <a:schemeClr val="tx1"/>
              </a:solidFill>
            </a:endParaRPr>
          </a:p>
          <a:p>
            <a:pPr algn="ctr"/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800" b="1" dirty="0"/>
              <a:t>Ο διαγωνισμός των Μαθηματικών της Φύσης και της Ζωής</a:t>
            </a:r>
            <a:r>
              <a:rPr lang="el-GR" sz="2800" b="1" dirty="0" smtClean="0"/>
              <a:t> </a:t>
            </a:r>
            <a:endParaRPr lang="el-GR" sz="2800" b="1" dirty="0" smtClean="0"/>
          </a:p>
          <a:p>
            <a:pPr marL="0" indent="0" algn="ctr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6 - Εικόνα" descr="P101003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134" y="2971801"/>
            <a:ext cx="3031066" cy="2478616"/>
          </a:xfrm>
          <a:prstGeom prst="rect">
            <a:avLst/>
          </a:prstGeom>
        </p:spPr>
      </p:pic>
      <p:pic>
        <p:nvPicPr>
          <p:cNvPr id="11" name="5 - Εικόνα" descr="ΕΞΩΦΥΛΛΟ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8533" y="2777068"/>
            <a:ext cx="2352887" cy="31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9600" b="1" dirty="0">
                <a:solidFill>
                  <a:schemeClr val="tx1"/>
                </a:solidFill>
              </a:rPr>
              <a:t>Κάποια </a:t>
            </a:r>
            <a:r>
              <a:rPr lang="el-GR" sz="9600" b="1" dirty="0" smtClean="0">
                <a:solidFill>
                  <a:schemeClr val="tx1"/>
                </a:solidFill>
              </a:rPr>
              <a:t>έργα </a:t>
            </a:r>
            <a:r>
              <a:rPr lang="el-GR" sz="9600" b="1" dirty="0">
                <a:solidFill>
                  <a:schemeClr val="tx1"/>
                </a:solidFill>
              </a:rPr>
              <a:t>της σχολής </a:t>
            </a:r>
            <a:r>
              <a:rPr lang="el-GR" sz="9600" b="1" dirty="0" smtClean="0">
                <a:solidFill>
                  <a:schemeClr val="tx1"/>
                </a:solidFill>
              </a:rPr>
              <a:t>των</a:t>
            </a:r>
          </a:p>
          <a:p>
            <a:pPr algn="ctr">
              <a:lnSpc>
                <a:spcPct val="120000"/>
              </a:lnSpc>
            </a:pPr>
            <a:r>
              <a:rPr lang="el-GR" sz="9600" b="1" dirty="0" smtClean="0">
                <a:solidFill>
                  <a:schemeClr val="tx1"/>
                </a:solidFill>
              </a:rPr>
              <a:t> </a:t>
            </a:r>
            <a:r>
              <a:rPr lang="el-GR" sz="9600" b="1" dirty="0" err="1" smtClean="0">
                <a:solidFill>
                  <a:schemeClr val="tx1"/>
                </a:solidFill>
              </a:rPr>
              <a:t>ΜΑ.ΦΥ.ΖΩ</a:t>
            </a:r>
            <a:r>
              <a:rPr lang="el-GR" sz="9600" b="1" dirty="0" smtClean="0">
                <a:solidFill>
                  <a:schemeClr val="tx1"/>
                </a:solidFill>
              </a:rPr>
              <a:t>.</a:t>
            </a:r>
            <a:endParaRPr lang="el-GR" sz="9600" b="1" dirty="0">
              <a:solidFill>
                <a:schemeClr val="tx1"/>
              </a:solidFill>
            </a:endParaRPr>
          </a:p>
          <a:p>
            <a:pPr algn="ctr"/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800" b="1" dirty="0"/>
              <a:t>Το δίκτυο εκπαιδευτικών των Μαθηματικών της Φύσης και της </a:t>
            </a:r>
            <a:r>
              <a:rPr lang="el-GR" sz="2800" b="1" dirty="0" smtClean="0"/>
              <a:t>Ζωής</a:t>
            </a:r>
          </a:p>
          <a:p>
            <a:pPr marL="0" indent="0" algn="ctr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45" y="2696103"/>
            <a:ext cx="449897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9600" b="1" dirty="0" smtClean="0">
                <a:solidFill>
                  <a:schemeClr val="tx1"/>
                </a:solidFill>
              </a:rPr>
              <a:t>Κάποιες αρχές των Μαθηματικών της Φύσης και της Ζωής</a:t>
            </a:r>
          </a:p>
          <a:p>
            <a:pPr algn="ctr"/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l-GR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el-GR" sz="2400" b="1" dirty="0" smtClean="0"/>
              <a:t>Πλαισιωμένα </a:t>
            </a:r>
            <a:r>
              <a:rPr lang="el-GR" sz="2400" b="1" dirty="0" smtClean="0"/>
              <a:t>μαθηματικά που να δημιουργούν </a:t>
            </a:r>
            <a:r>
              <a:rPr lang="el-GR" sz="2400" b="1" dirty="0" smtClean="0"/>
              <a:t>κίνητρα</a:t>
            </a:r>
          </a:p>
          <a:p>
            <a:pPr algn="ctr">
              <a:buFont typeface="Arial" pitchFamily="34" charset="0"/>
              <a:buChar char="•"/>
            </a:pPr>
            <a:endParaRPr lang="el-GR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el-GR" sz="2400" b="1" dirty="0"/>
              <a:t>Μέθοδος της ανακάλυψης και κίνηση από το συγκεκριμένο προς </a:t>
            </a:r>
            <a:r>
              <a:rPr lang="el-GR" sz="2400" b="1" dirty="0" smtClean="0"/>
              <a:t>το αφηρημένο </a:t>
            </a:r>
          </a:p>
          <a:p>
            <a:pPr algn="ctr">
              <a:buFont typeface="Arial" pitchFamily="34" charset="0"/>
              <a:buChar char="•"/>
            </a:pPr>
            <a:endParaRPr lang="el-GR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el-GR" sz="2400" b="1" dirty="0"/>
              <a:t>Διάφορες σημειολογικές αναπαραστάσεις στην παρουσίαση </a:t>
            </a:r>
            <a:r>
              <a:rPr lang="el-GR" sz="2400" b="1" dirty="0" smtClean="0"/>
              <a:t>του εκπαιδευτικού </a:t>
            </a:r>
            <a:r>
              <a:rPr lang="el-GR" sz="2400" b="1" dirty="0"/>
              <a:t>υλικού </a:t>
            </a:r>
            <a:endParaRPr lang="el-GR" sz="2400" b="1" dirty="0" smtClean="0"/>
          </a:p>
          <a:p>
            <a:pPr algn="ctr">
              <a:buFont typeface="Arial" pitchFamily="34" charset="0"/>
              <a:buChar char="•"/>
            </a:pPr>
            <a:endParaRPr lang="el-GR" sz="2400" b="1" dirty="0"/>
          </a:p>
          <a:p>
            <a:pPr algn="ctr">
              <a:buFont typeface="Arial" pitchFamily="34" charset="0"/>
              <a:buChar char="•"/>
            </a:pPr>
            <a:r>
              <a:rPr lang="el-GR" sz="2400" b="1" dirty="0"/>
              <a:t>Ένας διαφορετικός ρόλος στην εμπλοκή των γονέων </a:t>
            </a:r>
            <a:endParaRPr lang="el-GR" sz="2800" dirty="0"/>
          </a:p>
          <a:p>
            <a:pPr marL="0" indent="0"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9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 smtClean="0">
                <a:solidFill>
                  <a:schemeClr val="tx1"/>
                </a:solidFill>
              </a:rPr>
              <a:t>Ι</a:t>
            </a:r>
            <a:r>
              <a:rPr lang="el-GR" sz="2400" b="1" dirty="0">
                <a:solidFill>
                  <a:schemeClr val="tx1"/>
                </a:solidFill>
              </a:rPr>
              <a:t>. Επιλογή προσέγγισης μαθηματικού περιεχομένου και παρουσίασης </a:t>
            </a:r>
            <a:r>
              <a:rPr lang="el-GR" sz="2400" b="1" dirty="0" smtClean="0">
                <a:solidFill>
                  <a:schemeClr val="tx1"/>
                </a:solidFill>
              </a:rPr>
              <a:t>των μαθηματικών </a:t>
            </a:r>
            <a:r>
              <a:rPr lang="el-GR" sz="2400" b="1" dirty="0">
                <a:solidFill>
                  <a:schemeClr val="tx1"/>
                </a:solidFill>
              </a:rPr>
              <a:t>εννοιών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chemeClr val="tx1"/>
                </a:solidFill>
              </a:rPr>
              <a:t>Ι.1. Μαθηματικά του σχολείου και η πραγματικότητα της καθημερινής ζωής</a:t>
            </a: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Τα </a:t>
            </a:r>
            <a:r>
              <a:rPr lang="el-GR" sz="2400" dirty="0">
                <a:solidFill>
                  <a:schemeClr val="tx1"/>
                </a:solidFill>
              </a:rPr>
              <a:t>τελευταία χρόνια πραγματοποιήθηκαν αρκετές έρευνες, κυρίως σε χώρες του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Τρίτου κόσμου, για να εξεταστεί η σχέση των μαθηματικών που εφαρμόζονται </a:t>
            </a:r>
            <a:r>
              <a:rPr lang="el-GR" sz="2400" dirty="0" smtClean="0">
                <a:solidFill>
                  <a:schemeClr val="tx1"/>
                </a:solidFill>
              </a:rPr>
              <a:t>στην καθημερινή </a:t>
            </a:r>
            <a:r>
              <a:rPr lang="el-GR" sz="2400" dirty="0">
                <a:solidFill>
                  <a:schemeClr val="tx1"/>
                </a:solidFill>
              </a:rPr>
              <a:t>ζωή και των μαθηματικών του σχολείου (</a:t>
            </a:r>
            <a:r>
              <a:rPr lang="el-GR" sz="2400" dirty="0" err="1">
                <a:solidFill>
                  <a:schemeClr val="tx1"/>
                </a:solidFill>
              </a:rPr>
              <a:t>Lave</a:t>
            </a:r>
            <a:r>
              <a:rPr lang="el-GR" sz="2400" dirty="0">
                <a:solidFill>
                  <a:schemeClr val="tx1"/>
                </a:solidFill>
              </a:rPr>
              <a:t>, 1977, </a:t>
            </a:r>
            <a:r>
              <a:rPr lang="el-GR" sz="2400" dirty="0" err="1">
                <a:solidFill>
                  <a:schemeClr val="tx1"/>
                </a:solidFill>
              </a:rPr>
              <a:t>Saxe</a:t>
            </a:r>
            <a:r>
              <a:rPr lang="el-GR" sz="2400" dirty="0">
                <a:solidFill>
                  <a:schemeClr val="tx1"/>
                </a:solidFill>
              </a:rPr>
              <a:t>, 1991, </a:t>
            </a:r>
            <a:r>
              <a:rPr lang="el-GR" sz="2400" dirty="0" err="1" smtClean="0">
                <a:solidFill>
                  <a:schemeClr val="tx1"/>
                </a:solidFill>
              </a:rPr>
              <a:t>Nunes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</a:rPr>
              <a:t>et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al</a:t>
            </a:r>
            <a:r>
              <a:rPr lang="el-GR" sz="2400" dirty="0">
                <a:solidFill>
                  <a:schemeClr val="tx1"/>
                </a:solidFill>
              </a:rPr>
              <a:t>. 1993). Βρέθηκε ότι οι μαθητές χρησιμοποιούν με διαφορετικό τρόπο </a:t>
            </a:r>
            <a:r>
              <a:rPr lang="el-GR" sz="2400" dirty="0" smtClean="0">
                <a:solidFill>
                  <a:schemeClr val="tx1"/>
                </a:solidFill>
              </a:rPr>
              <a:t>τα μαθηματικά </a:t>
            </a:r>
            <a:r>
              <a:rPr lang="el-GR" sz="2400" dirty="0">
                <a:solidFill>
                  <a:schemeClr val="tx1"/>
                </a:solidFill>
              </a:rPr>
              <a:t>στην καθημερινή ζωή από ότι στο σχολείο και δεν υπάρχει μεταφορά </a:t>
            </a:r>
            <a:r>
              <a:rPr lang="el-GR" sz="2400" dirty="0" smtClean="0">
                <a:solidFill>
                  <a:schemeClr val="tx1"/>
                </a:solidFill>
              </a:rPr>
              <a:t>των </a:t>
            </a:r>
            <a:r>
              <a:rPr lang="el-GR" sz="2400" dirty="0">
                <a:solidFill>
                  <a:schemeClr val="tx1"/>
                </a:solidFill>
              </a:rPr>
              <a:t>μεθόδων που χρησιμοποιούνται στην καθημερινότητα μέσα στο σχολείο.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30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Πραγματοποιήθηκαν </a:t>
            </a:r>
            <a:r>
              <a:rPr lang="el-GR" sz="2400" dirty="0">
                <a:solidFill>
                  <a:schemeClr val="tx1"/>
                </a:solidFill>
              </a:rPr>
              <a:t>επίσης έρευνες σχετικά με την χρήση των μαθηματικών </a:t>
            </a:r>
            <a:r>
              <a:rPr lang="el-GR" sz="2400" dirty="0" smtClean="0">
                <a:solidFill>
                  <a:schemeClr val="tx1"/>
                </a:solidFill>
              </a:rPr>
              <a:t>σε διάφορα </a:t>
            </a:r>
            <a:r>
              <a:rPr lang="el-GR" sz="2400" dirty="0">
                <a:solidFill>
                  <a:schemeClr val="tx1"/>
                </a:solidFill>
              </a:rPr>
              <a:t>επαγγέλματα όπως των νοσοκόμων (</a:t>
            </a:r>
            <a:r>
              <a:rPr lang="el-GR" sz="2400" dirty="0" err="1">
                <a:solidFill>
                  <a:schemeClr val="tx1"/>
                </a:solidFill>
              </a:rPr>
              <a:t>Hoyles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et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al</a:t>
            </a:r>
            <a:r>
              <a:rPr lang="el-GR" sz="2400" dirty="0">
                <a:solidFill>
                  <a:schemeClr val="tx1"/>
                </a:solidFill>
              </a:rPr>
              <a:t>. 2001), των </a:t>
            </a:r>
            <a:r>
              <a:rPr lang="el-GR" sz="2400" dirty="0" smtClean="0">
                <a:solidFill>
                  <a:schemeClr val="tx1"/>
                </a:solidFill>
              </a:rPr>
              <a:t>μαραγκών (</a:t>
            </a:r>
            <a:r>
              <a:rPr lang="el-GR" sz="2400" dirty="0" err="1" smtClean="0">
                <a:solidFill>
                  <a:schemeClr val="tx1"/>
                </a:solidFill>
              </a:rPr>
              <a:t>Millroy</a:t>
            </a:r>
            <a:r>
              <a:rPr lang="el-GR" sz="2400" dirty="0">
                <a:solidFill>
                  <a:schemeClr val="tx1"/>
                </a:solidFill>
              </a:rPr>
              <a:t>, 1992), των πολιτικών μηχανικών (</a:t>
            </a:r>
            <a:r>
              <a:rPr lang="el-GR" sz="2400" dirty="0" err="1">
                <a:solidFill>
                  <a:schemeClr val="tx1"/>
                </a:solidFill>
              </a:rPr>
              <a:t>Hall</a:t>
            </a:r>
            <a:r>
              <a:rPr lang="el-GR" sz="2400" dirty="0">
                <a:solidFill>
                  <a:schemeClr val="tx1"/>
                </a:solidFill>
              </a:rPr>
              <a:t> &amp; </a:t>
            </a:r>
            <a:r>
              <a:rPr lang="el-GR" sz="2400" dirty="0" err="1">
                <a:solidFill>
                  <a:schemeClr val="tx1"/>
                </a:solidFill>
              </a:rPr>
              <a:t>Stevens</a:t>
            </a:r>
            <a:r>
              <a:rPr lang="el-GR" sz="2400" dirty="0">
                <a:solidFill>
                  <a:schemeClr val="tx1"/>
                </a:solidFill>
              </a:rPr>
              <a:t>, 1995) και όλες </a:t>
            </a:r>
            <a:r>
              <a:rPr lang="el-GR" sz="2400" dirty="0" smtClean="0">
                <a:solidFill>
                  <a:schemeClr val="tx1"/>
                </a:solidFill>
              </a:rPr>
              <a:t>σχεδόν κατέληγαν </a:t>
            </a:r>
            <a:r>
              <a:rPr lang="el-GR" sz="2400" dirty="0">
                <a:solidFill>
                  <a:schemeClr val="tx1"/>
                </a:solidFill>
              </a:rPr>
              <a:t>σε ένα παρόμοιο συμπέρασμα: ότι οι περισσότεροι ενήλικοι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χρησιμοποιούν  τα μαθηματικά  για να κατανοήσουν τις καταστάσεις με </a:t>
            </a:r>
            <a:r>
              <a:rPr lang="el-GR" sz="2400" dirty="0" smtClean="0">
                <a:solidFill>
                  <a:schemeClr val="tx1"/>
                </a:solidFill>
              </a:rPr>
              <a:t>τέτοιους τρόπους </a:t>
            </a:r>
            <a:r>
              <a:rPr lang="el-GR" sz="2400" dirty="0">
                <a:solidFill>
                  <a:schemeClr val="tx1"/>
                </a:solidFill>
              </a:rPr>
              <a:t>που διαφέρουν ριζικά από εκείνους των μαθηματικών του σχολείου.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73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7150" y="190502"/>
            <a:ext cx="7010400" cy="1409701"/>
          </a:xfrm>
          <a:prstGeom prst="rect">
            <a:avLst/>
          </a:prstGeom>
          <a:ln>
            <a:solidFill>
              <a:srgbClr val="282828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4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9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l-GR" sz="8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l-GR" sz="8000" b="1" dirty="0" smtClean="0">
                <a:solidFill>
                  <a:schemeClr val="tx1"/>
                </a:solidFill>
              </a:rPr>
              <a:t>ΘΕΩΡΗΤΙΚΕΣ </a:t>
            </a:r>
            <a:r>
              <a:rPr lang="el-GR" sz="8000" b="1" dirty="0">
                <a:solidFill>
                  <a:schemeClr val="tx1"/>
                </a:solidFill>
              </a:rPr>
              <a:t>ΑΡΧΕΣ </a:t>
            </a:r>
            <a:r>
              <a:rPr lang="el-GR" sz="8000" b="1" dirty="0" smtClean="0">
                <a:solidFill>
                  <a:schemeClr val="tx1"/>
                </a:solidFill>
              </a:rPr>
              <a:t>ΚΑΙ </a:t>
            </a:r>
            <a:r>
              <a:rPr lang="el-GR" sz="8000" b="1" dirty="0">
                <a:solidFill>
                  <a:schemeClr val="tx1"/>
                </a:solidFill>
              </a:rPr>
              <a:t>ΕΠΙΛΟΓΕΣ ΓΙΑ ΤΑ ΣΧΟΛΙΚΑ ΒΙΒΛΙΑ ΤΩΝ ΜΑΘΗΜΑΤΙΚΩΝ ΤΗΣ </a:t>
            </a:r>
            <a:r>
              <a:rPr lang="el-GR" sz="8000" b="1" dirty="0" err="1">
                <a:solidFill>
                  <a:schemeClr val="tx1"/>
                </a:solidFill>
              </a:rPr>
              <a:t>Α</a:t>
            </a:r>
            <a:r>
              <a:rPr lang="el-GR" sz="8000" b="1" dirty="0" err="1" smtClean="0">
                <a:solidFill>
                  <a:schemeClr val="tx1"/>
                </a:solidFill>
              </a:rPr>
              <a:t>΄</a:t>
            </a:r>
            <a:r>
              <a:rPr lang="el-GR" sz="8000" b="1" dirty="0" smtClean="0">
                <a:solidFill>
                  <a:schemeClr val="tx1"/>
                </a:solidFill>
              </a:rPr>
              <a:t> ΚΑΙ </a:t>
            </a:r>
            <a:r>
              <a:rPr lang="el-GR" sz="8000" b="1" dirty="0" err="1">
                <a:solidFill>
                  <a:schemeClr val="tx1"/>
                </a:solidFill>
              </a:rPr>
              <a:t>Γ΄</a:t>
            </a:r>
            <a:r>
              <a:rPr lang="el-GR" sz="8000" b="1" dirty="0">
                <a:solidFill>
                  <a:schemeClr val="tx1"/>
                </a:solidFill>
              </a:rPr>
              <a:t> ΤΑΞΗΣ ΤΟΥ ΔΗΜΟΤΙΚΟΥ ΣΧΟΛΕΙΟΥ </a:t>
            </a: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Helvetica"/>
                <a:cs typeface="Helvetica"/>
              </a:rPr>
              <a:t/>
            </a:r>
            <a:br>
              <a:rPr lang="el-GR" b="1" dirty="0" smtClean="0">
                <a:latin typeface="Helvetica"/>
                <a:cs typeface="Helvetica"/>
              </a:rPr>
            </a:b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203200" y="1816100"/>
            <a:ext cx="8877300" cy="400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2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1pPr>
            <a:lvl2pPr marL="511175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2pPr>
            <a:lvl3pPr marL="741363" indent="-2301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3pPr>
            <a:lvl4pPr marL="1031875" indent="-29051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4pPr>
            <a:lvl5pPr marL="1314450" indent="-282575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800" b="0" i="0" kern="1200" spc="-40" baseline="0">
                <a:solidFill>
                  <a:schemeClr val="bg2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χρησιμοποιούμε κατοικίδια και άγρια ζώα που μετρούμε το βάρος, τα πόδια και </a:t>
            </a:r>
            <a:r>
              <a:rPr lang="el-GR" sz="2400" dirty="0" smtClean="0">
                <a:solidFill>
                  <a:schemeClr val="tx1"/>
                </a:solidFill>
              </a:rPr>
              <a:t>τις γέννες </a:t>
            </a:r>
            <a:r>
              <a:rPr lang="el-GR" sz="2400" dirty="0">
                <a:solidFill>
                  <a:schemeClr val="tx1"/>
                </a:solidFill>
              </a:rPr>
              <a:t>τους για να κάνουμε τον πολλαπλασιασμό. Προτείνονται παιχνίδια </a:t>
            </a:r>
            <a:r>
              <a:rPr lang="el-GR" sz="2400" dirty="0" smtClean="0">
                <a:solidFill>
                  <a:schemeClr val="tx1"/>
                </a:solidFill>
              </a:rPr>
              <a:t>με νομίσματα </a:t>
            </a:r>
            <a:r>
              <a:rPr lang="el-GR" sz="2400" dirty="0">
                <a:solidFill>
                  <a:schemeClr val="tx1"/>
                </a:solidFill>
              </a:rPr>
              <a:t>–ο ταμίας της τράπεζας- για να ασκηθούν οι μαθητές στην πρόσθεση </a:t>
            </a:r>
            <a:r>
              <a:rPr lang="el-GR" sz="2400" dirty="0" smtClean="0">
                <a:solidFill>
                  <a:schemeClr val="tx1"/>
                </a:solidFill>
              </a:rPr>
              <a:t>και την ανάλυση των αριθμών. Παρουσιάζονται έργα από τη λαϊκή παράδοση και τη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σύγχρονη </a:t>
            </a:r>
            <a:r>
              <a:rPr lang="el-GR" sz="2400" dirty="0">
                <a:solidFill>
                  <a:schemeClr val="tx1"/>
                </a:solidFill>
              </a:rPr>
              <a:t>τέχνη για να διδαχτεί η γεωμετρία. Δίνονται πολλά στοιχεία από </a:t>
            </a:r>
            <a:r>
              <a:rPr lang="el-GR" sz="2400" dirty="0" smtClean="0">
                <a:solidFill>
                  <a:schemeClr val="tx1"/>
                </a:solidFill>
              </a:rPr>
              <a:t>την ιστορία </a:t>
            </a:r>
            <a:r>
              <a:rPr lang="el-GR" sz="2400" dirty="0">
                <a:solidFill>
                  <a:schemeClr val="tx1"/>
                </a:solidFill>
              </a:rPr>
              <a:t>των μαθηματικών. Για παράδειγμα, οι μικροί ήρωες του βιβλίου </a:t>
            </a:r>
            <a:r>
              <a:rPr lang="el-GR" sz="2400" dirty="0" smtClean="0">
                <a:solidFill>
                  <a:schemeClr val="tx1"/>
                </a:solidFill>
              </a:rPr>
              <a:t>ονομάζονται Πυθαγόρας </a:t>
            </a:r>
            <a:r>
              <a:rPr lang="el-GR" sz="2400" dirty="0">
                <a:solidFill>
                  <a:schemeClr val="tx1"/>
                </a:solidFill>
              </a:rPr>
              <a:t>και Υπατία η οποία ήταν η πρώτη γυναίκα μαθηματικός.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1175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6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l_Forest">
      <a:dk1>
        <a:srgbClr val="282828"/>
      </a:dk1>
      <a:lt1>
        <a:sysClr val="window" lastClr="FFFFFF"/>
      </a:lt1>
      <a:dk2>
        <a:srgbClr val="898B90"/>
      </a:dk2>
      <a:lt2>
        <a:srgbClr val="5E5E5E"/>
      </a:lt2>
      <a:accent1>
        <a:srgbClr val="4E8871"/>
      </a:accent1>
      <a:accent2>
        <a:srgbClr val="5A9E82"/>
      </a:accent2>
      <a:accent3>
        <a:srgbClr val="72AE96"/>
      </a:accent3>
      <a:accent4>
        <a:srgbClr val="94C2A6"/>
      </a:accent4>
      <a:accent5>
        <a:srgbClr val="3B6755"/>
      </a:accent5>
      <a:accent6>
        <a:srgbClr val="2E5042"/>
      </a:accent6>
      <a:hlink>
        <a:srgbClr val="994691"/>
      </a:hlink>
      <a:folHlink>
        <a:srgbClr val="9F6D99"/>
      </a:folHlink>
    </a:clrScheme>
    <a:fontScheme name="Custom 11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dirty="0" smtClean="0">
            <a:solidFill>
              <a:schemeClr val="tx1">
                <a:lumMod val="75000"/>
                <a:lumOff val="25000"/>
              </a:schemeClr>
            </a:solidFill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28034</TotalTime>
  <Words>1253</Words>
  <Application>Microsoft Office PowerPoint</Application>
  <PresentationFormat>Προβολή στην οθόνη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Office Theme</vt:lpstr>
      <vt:lpstr>        Εργαστήριο των Μαθηματικών της Φύσης και της Ζωής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Grey Healthcare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Kneile</dc:creator>
  <cp:lastModifiedBy>User</cp:lastModifiedBy>
  <cp:revision>529</cp:revision>
  <dcterms:created xsi:type="dcterms:W3CDTF">2013-09-16T04:02:48Z</dcterms:created>
  <dcterms:modified xsi:type="dcterms:W3CDTF">2016-10-21T21:11:15Z</dcterms:modified>
</cp:coreProperties>
</file>