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257" r:id="rId3"/>
    <p:sldId id="258" r:id="rId4"/>
    <p:sldId id="259" r:id="rId5"/>
    <p:sldId id="260" r:id="rId6"/>
    <p:sldId id="279"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262" r:id="rId32"/>
    <p:sldId id="261" r:id="rId33"/>
    <p:sldId id="263" r:id="rId34"/>
    <p:sldId id="264" r:id="rId35"/>
    <p:sldId id="265" r:id="rId36"/>
    <p:sldId id="266"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8" autoAdjust="0"/>
    <p:restoredTop sz="94660"/>
  </p:normalViewPr>
  <p:slideViewPr>
    <p:cSldViewPr>
      <p:cViewPr varScale="1">
        <p:scale>
          <a:sx n="83" d="100"/>
          <a:sy n="83" d="100"/>
        </p:scale>
        <p:origin x="-189"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C2469-1F42-441A-8ECD-E79906BAC461}" type="datetimeFigureOut">
              <a:rPr lang="el-GR" smtClean="0"/>
              <a:t>28/10/2016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6B004A-66EB-4D4D-8A7A-EBAD2082EBEF}" type="slidenum">
              <a:rPr lang="el-GR" smtClean="0"/>
              <a:t>‹#›</a:t>
            </a:fld>
            <a:endParaRPr lang="el-GR"/>
          </a:p>
        </p:txBody>
      </p:sp>
    </p:spTree>
    <p:extLst>
      <p:ext uri="{BB962C8B-B14F-4D97-AF65-F5344CB8AC3E}">
        <p14:creationId xmlns:p14="http://schemas.microsoft.com/office/powerpoint/2010/main" val="53685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dirty="0"/>
          </a:p>
        </p:txBody>
      </p:sp>
      <p:sp>
        <p:nvSpPr>
          <p:cNvPr id="3" name="Υπότιτλος 2"/>
          <p:cNvSpPr>
            <a:spLocks noGrp="1"/>
          </p:cNvSpPr>
          <p:nvPr>
            <p:ph type="subTitle" idx="1"/>
          </p:nvPr>
        </p:nvSpPr>
        <p:spPr>
          <a:xfrm>
            <a:off x="1371600" y="3886200"/>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
        <p:nvSpPr>
          <p:cNvPr id="4" name="Θέση ημερομηνίας 3"/>
          <p:cNvSpPr>
            <a:spLocks noGrp="1"/>
          </p:cNvSpPr>
          <p:nvPr>
            <p:ph type="dt" sz="half" idx="10"/>
          </p:nvPr>
        </p:nvSpPr>
        <p:spPr/>
        <p:txBody>
          <a:bodyPr/>
          <a:lstStyle/>
          <a:p>
            <a:fld id="{015CB64E-6737-4DFD-98E3-379F8F0005DB}"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
        <p:nvSpPr>
          <p:cNvPr id="9" name="Title 1"/>
          <p:cNvSpPr txBox="1">
            <a:spLocks/>
          </p:cNvSpPr>
          <p:nvPr userDrawn="1"/>
        </p:nvSpPr>
        <p:spPr bwMode="auto">
          <a:xfrm>
            <a:off x="251519" y="311696"/>
            <a:ext cx="8655755" cy="81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600" b="1">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2600" b="1">
                <a:solidFill>
                  <a:schemeClr val="tx1"/>
                </a:solidFill>
                <a:latin typeface="Arial" charset="0"/>
              </a:defRPr>
            </a:lvl6pPr>
            <a:lvl7pPr marL="914400" algn="l" rtl="0" fontAlgn="base">
              <a:spcBef>
                <a:spcPct val="0"/>
              </a:spcBef>
              <a:spcAft>
                <a:spcPct val="0"/>
              </a:spcAft>
              <a:defRPr sz="2600" b="1">
                <a:solidFill>
                  <a:schemeClr val="tx1"/>
                </a:solidFill>
                <a:latin typeface="Arial" charset="0"/>
              </a:defRPr>
            </a:lvl7pPr>
            <a:lvl8pPr marL="1371600" algn="l" rtl="0" fontAlgn="base">
              <a:spcBef>
                <a:spcPct val="0"/>
              </a:spcBef>
              <a:spcAft>
                <a:spcPct val="0"/>
              </a:spcAft>
              <a:defRPr sz="2600" b="1">
                <a:solidFill>
                  <a:schemeClr val="tx1"/>
                </a:solidFill>
                <a:latin typeface="Arial" charset="0"/>
              </a:defRPr>
            </a:lvl8pPr>
            <a:lvl9pPr marL="1828800" algn="l" rtl="0" fontAlgn="base">
              <a:spcBef>
                <a:spcPct val="0"/>
              </a:spcBef>
              <a:spcAft>
                <a:spcPct val="0"/>
              </a:spcAft>
              <a:defRPr sz="26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Πανεπιστήμιο Δυτικής Μακεδονίας </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Παιδαγωγικό Τμήμα Νηπιαγωγών</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endParaRPr kumimoji="0" lang="el-GR" sz="2600" b="1" i="0" u="none" strike="noStrike" kern="0" cap="none" spc="0" normalizeH="0" baseline="0" noProof="0" dirty="0">
              <a:ln>
                <a:noFill/>
              </a:ln>
              <a:solidFill>
                <a:srgbClr val="000000"/>
              </a:solidFill>
              <a:effectLst/>
              <a:uLnTx/>
              <a:uFillTx/>
              <a:latin typeface="Arial"/>
              <a:ea typeface="ＭＳ Ｐゴシック" charset="-128"/>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644" y="404664"/>
            <a:ext cx="56297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4"/>
          <p:cNvSpPr txBox="1">
            <a:spLocks/>
          </p:cNvSpPr>
          <p:nvPr userDrawn="1"/>
        </p:nvSpPr>
        <p:spPr>
          <a:xfrm>
            <a:off x="-90764" y="6336938"/>
            <a:ext cx="8568952" cy="43204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lIns="91440" tIns="45720" rIns="91440" bIns="45720" rtlCol="0" anchor="ctr"/>
          <a:lstStyle>
            <a:defPPr>
              <a:defRPr lang="el-GR"/>
            </a:defPPr>
            <a:lvl1pPr marL="0" algn="ctr" defTabSz="914400" rtl="0" eaLnBrk="0" latinLnBrk="0" hangingPunct="0">
              <a:defRPr sz="2400" kern="1200">
                <a:solidFill>
                  <a:schemeClr val="tx1"/>
                </a:solidFill>
                <a:latin typeface="Arial" charset="0"/>
                <a:ea typeface="ＭＳ Ｐゴシック" pitchFamily="34" charset="-128"/>
                <a:cs typeface="+mn-cs"/>
              </a:defRPr>
            </a:lvl1pPr>
            <a:lvl2pPr marL="742950" indent="-285750" algn="l" defTabSz="914400" rtl="0" eaLnBrk="0" latinLnBrk="0" hangingPunct="0">
              <a:defRPr sz="2400" kern="1200">
                <a:solidFill>
                  <a:schemeClr val="tx1"/>
                </a:solidFill>
                <a:latin typeface="Arial" charset="0"/>
                <a:ea typeface="ＭＳ Ｐゴシック" pitchFamily="34" charset="-128"/>
                <a:cs typeface="+mn-cs"/>
              </a:defRPr>
            </a:lvl2pPr>
            <a:lvl3pPr marL="1143000" indent="-228600" algn="l" defTabSz="914400" rtl="0" eaLnBrk="0" latinLnBrk="0" hangingPunct="0">
              <a:defRPr sz="2400" kern="1200">
                <a:solidFill>
                  <a:schemeClr val="tx1"/>
                </a:solidFill>
                <a:latin typeface="Arial" charset="0"/>
                <a:ea typeface="ＭＳ Ｐゴシック" pitchFamily="34" charset="-128"/>
                <a:cs typeface="+mn-cs"/>
              </a:defRPr>
            </a:lvl3pPr>
            <a:lvl4pPr marL="1600200" indent="-228600" algn="l" defTabSz="914400" rtl="0" eaLnBrk="0" latinLnBrk="0" hangingPunct="0">
              <a:defRPr sz="2400" kern="1200">
                <a:solidFill>
                  <a:schemeClr val="tx1"/>
                </a:solidFill>
                <a:latin typeface="Arial" charset="0"/>
                <a:ea typeface="ＭＳ Ｐゴシック" pitchFamily="34" charset="-128"/>
                <a:cs typeface="+mn-cs"/>
              </a:defRPr>
            </a:lvl4pPr>
            <a:lvl5pPr marL="2057400" indent="-228600" algn="l" defTabSz="914400" rtl="0" eaLnBrk="0" latinLnBrk="0" hangingPunct="0">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eaLnBrk="1" hangingPunct="1"/>
            <a:r>
              <a:rPr lang="el-GR" sz="1200" dirty="0" smtClean="0"/>
              <a:t> </a:t>
            </a:r>
            <a:endParaRPr lang="el-GR" sz="1400" dirty="0" smtClean="0">
              <a:solidFill>
                <a:srgbClr val="000000"/>
              </a:solidFill>
            </a:endParaRPr>
          </a:p>
        </p:txBody>
      </p:sp>
    </p:spTree>
    <p:extLst>
      <p:ext uri="{BB962C8B-B14F-4D97-AF65-F5344CB8AC3E}">
        <p14:creationId xmlns:p14="http://schemas.microsoft.com/office/powerpoint/2010/main" val="404306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92C42B1-B3C0-4C5E-A764-F7BF15999750}"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46739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910A68A-E52B-40E2-AC97-1FE45E071797}"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04667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CC4C466-407A-4A6A-8222-4328B1A82D03}"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76212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6D8C1AF9-C5B9-4F03-BB49-46C55890B292}"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429333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36599DC-F6F7-49F4-85C8-69D5D1B07918}" type="datetime1">
              <a:rPr lang="el-GR" smtClean="0"/>
              <a:t>28/10/2016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00635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8D59C52-5454-4E41-8E08-3B1EDEB275BE}" type="datetime1">
              <a:rPr lang="el-GR" smtClean="0"/>
              <a:t>28/10/2016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203163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1"/>
            </a:lvl1pPr>
          </a:lstStyle>
          <a:p>
            <a:r>
              <a:rPr lang="el-GR" dirty="0" smtClean="0"/>
              <a:t>Στυλ κύριου τίτλου</a:t>
            </a:r>
            <a:endParaRPr lang="el-GR" dirty="0"/>
          </a:p>
        </p:txBody>
      </p:sp>
      <p:sp>
        <p:nvSpPr>
          <p:cNvPr id="3" name="Θέση ημερομηνίας 2"/>
          <p:cNvSpPr>
            <a:spLocks noGrp="1"/>
          </p:cNvSpPr>
          <p:nvPr>
            <p:ph type="dt" sz="half" idx="10"/>
          </p:nvPr>
        </p:nvSpPr>
        <p:spPr/>
        <p:txBody>
          <a:bodyPr/>
          <a:lstStyle/>
          <a:p>
            <a:fld id="{418A2E75-D3B9-4A55-97AA-4BF2AC101A1C}" type="datetime1">
              <a:rPr lang="el-GR" smtClean="0"/>
              <a:t>28/10/2016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17713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26E1568-E4DD-44EF-9D99-D38ADEED5DFF}" type="datetime1">
              <a:rPr lang="el-GR" smtClean="0"/>
              <a:t>28/10/2016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73639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CDD1FBA-9501-4A04-9E13-40D5BF437177}" type="datetime1">
              <a:rPr lang="el-GR" smtClean="0"/>
              <a:t>28/10/2016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70291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DE308D2-BF7F-4866-BF6E-65A1B56D1499}" type="datetime1">
              <a:rPr lang="el-GR" smtClean="0"/>
              <a:t>28/10/2016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51758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403898"/>
            <a:ext cx="8229600" cy="4641379"/>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t="100000"/>
            </a:path>
            <a:tileRect r="-100000" b="-100000"/>
          </a:gradFill>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AD539-5A64-487B-A5B2-B41656749417}" type="datetime1">
              <a:rPr lang="el-GR" smtClean="0"/>
              <a:t>28/10/2016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365ED-FD8C-4697-988C-39E77CBFEA0E}" type="slidenum">
              <a:rPr lang="el-GR" smtClean="0"/>
              <a:t>‹#›</a:t>
            </a:fld>
            <a:endParaRPr lang="el-GR"/>
          </a:p>
        </p:txBody>
      </p:sp>
      <p:sp>
        <p:nvSpPr>
          <p:cNvPr id="7" name="Footer Placeholder 4"/>
          <p:cNvSpPr txBox="1">
            <a:spLocks/>
          </p:cNvSpPr>
          <p:nvPr/>
        </p:nvSpPr>
        <p:spPr>
          <a:xfrm>
            <a:off x="683568" y="6336938"/>
            <a:ext cx="7951698" cy="43204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lIns="91440" tIns="45720" rIns="91440" bIns="45720" rtlCol="0" anchor="ctr"/>
          <a:lstStyle>
            <a:defPPr>
              <a:defRPr lang="el-GR"/>
            </a:defPPr>
            <a:lvl1pPr marL="0" algn="ctr" defTabSz="914400" rtl="0" eaLnBrk="0" latinLnBrk="0" hangingPunct="0">
              <a:defRPr sz="2400" kern="1200">
                <a:solidFill>
                  <a:schemeClr val="tx1"/>
                </a:solidFill>
                <a:latin typeface="Arial" charset="0"/>
                <a:ea typeface="ＭＳ Ｐゴシック" pitchFamily="34" charset="-128"/>
                <a:cs typeface="+mn-cs"/>
              </a:defRPr>
            </a:lvl1pPr>
            <a:lvl2pPr marL="742950" indent="-285750" algn="l" defTabSz="914400" rtl="0" eaLnBrk="0" latinLnBrk="0" hangingPunct="0">
              <a:defRPr sz="2400" kern="1200">
                <a:solidFill>
                  <a:schemeClr val="tx1"/>
                </a:solidFill>
                <a:latin typeface="Arial" charset="0"/>
                <a:ea typeface="ＭＳ Ｐゴシック" pitchFamily="34" charset="-128"/>
                <a:cs typeface="+mn-cs"/>
              </a:defRPr>
            </a:lvl2pPr>
            <a:lvl3pPr marL="1143000" indent="-228600" algn="l" defTabSz="914400" rtl="0" eaLnBrk="0" latinLnBrk="0" hangingPunct="0">
              <a:defRPr sz="2400" kern="1200">
                <a:solidFill>
                  <a:schemeClr val="tx1"/>
                </a:solidFill>
                <a:latin typeface="Arial" charset="0"/>
                <a:ea typeface="ＭＳ Ｐゴシック" pitchFamily="34" charset="-128"/>
                <a:cs typeface="+mn-cs"/>
              </a:defRPr>
            </a:lvl3pPr>
            <a:lvl4pPr marL="1600200" indent="-228600" algn="l" defTabSz="914400" rtl="0" eaLnBrk="0" latinLnBrk="0" hangingPunct="0">
              <a:defRPr sz="2400" kern="1200">
                <a:solidFill>
                  <a:schemeClr val="tx1"/>
                </a:solidFill>
                <a:latin typeface="Arial" charset="0"/>
                <a:ea typeface="ＭＳ Ｐゴシック" pitchFamily="34" charset="-128"/>
                <a:cs typeface="+mn-cs"/>
              </a:defRPr>
            </a:lvl4pPr>
            <a:lvl5pPr marL="2057400" indent="-228600" algn="l" defTabSz="914400" rtl="0" eaLnBrk="0" latinLnBrk="0" hangingPunct="0">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l" eaLnBrk="1" hangingPunct="1"/>
            <a:r>
              <a:rPr lang="el-GR" sz="1200" dirty="0" smtClean="0"/>
              <a:t> </a:t>
            </a:r>
            <a:r>
              <a:rPr lang="el-GR" sz="1400" dirty="0" smtClean="0"/>
              <a:t>Πανεπιστήμιο Δυτικής Μακεδονίας</a:t>
            </a:r>
            <a:endParaRPr lang="el-GR" sz="1400" dirty="0" smtClean="0">
              <a:solidFill>
                <a:srgbClr val="000000"/>
              </a:solidFill>
            </a:endParaRPr>
          </a:p>
        </p:txBody>
      </p:sp>
      <p:pic>
        <p:nvPicPr>
          <p:cNvPr id="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0074" y="6309320"/>
            <a:ext cx="425502" cy="43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Ευθεία γραμμή σύνδεσης 8"/>
          <p:cNvCxnSpPr/>
          <p:nvPr/>
        </p:nvCxnSpPr>
        <p:spPr>
          <a:xfrm>
            <a:off x="436726" y="6165304"/>
            <a:ext cx="82397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467544" y="1233248"/>
            <a:ext cx="82089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815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l-GR" dirty="0" smtClean="0"/>
              <a:t>Αρχές Πληροφορικής</a:t>
            </a:r>
            <a:endParaRPr lang="el-GR" dirty="0"/>
          </a:p>
        </p:txBody>
      </p:sp>
      <p:sp>
        <p:nvSpPr>
          <p:cNvPr id="3" name="Υπότιτλος 2"/>
          <p:cNvSpPr>
            <a:spLocks noGrp="1"/>
          </p:cNvSpPr>
          <p:nvPr>
            <p:ph type="subTitle" idx="1"/>
          </p:nvPr>
        </p:nvSpPr>
        <p:spPr/>
        <p:txBody>
          <a:bodyPr>
            <a:normAutofit fontScale="70000" lnSpcReduction="20000"/>
          </a:bodyPr>
          <a:lstStyle/>
          <a:p>
            <a:r>
              <a:rPr lang="el-GR" b="1" dirty="0">
                <a:solidFill>
                  <a:schemeClr val="tx1"/>
                </a:solidFill>
              </a:rPr>
              <a:t>Ενότητα </a:t>
            </a:r>
            <a:r>
              <a:rPr lang="en-US" b="1" dirty="0">
                <a:solidFill>
                  <a:schemeClr val="tx1"/>
                </a:solidFill>
              </a:rPr>
              <a:t># </a:t>
            </a:r>
            <a:r>
              <a:rPr lang="en-US" b="1" dirty="0" smtClean="0">
                <a:solidFill>
                  <a:schemeClr val="tx1"/>
                </a:solidFill>
              </a:rPr>
              <a:t>4</a:t>
            </a:r>
            <a:r>
              <a:rPr lang="el-GR" b="1" dirty="0" smtClean="0">
                <a:solidFill>
                  <a:schemeClr val="tx1"/>
                </a:solidFill>
              </a:rPr>
              <a:t>:</a:t>
            </a:r>
            <a:r>
              <a:rPr lang="en-US" dirty="0" smtClean="0">
                <a:solidFill>
                  <a:schemeClr val="tx1"/>
                </a:solidFill>
              </a:rPr>
              <a:t> </a:t>
            </a:r>
            <a:r>
              <a:rPr lang="el-GR" dirty="0" smtClean="0">
                <a:solidFill>
                  <a:schemeClr val="tx1"/>
                </a:solidFill>
              </a:rPr>
              <a:t>Δομή ενός υπολογιστικού συστήματος</a:t>
            </a:r>
            <a:endParaRPr lang="en-US" dirty="0">
              <a:solidFill>
                <a:schemeClr val="tx1"/>
              </a:solidFill>
            </a:endParaRPr>
          </a:p>
          <a:p>
            <a:r>
              <a:rPr lang="el-GR" dirty="0" smtClean="0">
                <a:solidFill>
                  <a:schemeClr val="tx1"/>
                </a:solidFill>
              </a:rPr>
              <a:t> </a:t>
            </a:r>
            <a:endParaRPr lang="en-US" dirty="0">
              <a:solidFill>
                <a:schemeClr val="tx1"/>
              </a:solidFill>
            </a:endParaRPr>
          </a:p>
          <a:p>
            <a:r>
              <a:rPr lang="el-GR" dirty="0" smtClean="0">
                <a:solidFill>
                  <a:schemeClr val="tx1"/>
                </a:solidFill>
              </a:rPr>
              <a:t>Θαρρενός Μπράτιτσης</a:t>
            </a:r>
            <a:endParaRPr lang="el-GR" dirty="0">
              <a:solidFill>
                <a:schemeClr val="tx1"/>
              </a:solidFill>
            </a:endParaRPr>
          </a:p>
          <a:p>
            <a:r>
              <a:rPr lang="el-GR" dirty="0" smtClean="0">
                <a:solidFill>
                  <a:schemeClr val="tx1"/>
                </a:solidFill>
              </a:rPr>
              <a:t>Παιδαγωγικό</a:t>
            </a:r>
            <a:r>
              <a:rPr lang="el-GR" dirty="0">
                <a:solidFill>
                  <a:schemeClr val="tx1"/>
                </a:solidFill>
              </a:rPr>
              <a:t> </a:t>
            </a:r>
            <a:r>
              <a:rPr lang="el-GR" dirty="0" smtClean="0">
                <a:solidFill>
                  <a:schemeClr val="tx1"/>
                </a:solidFill>
              </a:rPr>
              <a:t>Τμήμα Νηπιαγωγών</a:t>
            </a:r>
            <a:endParaRPr lang="el-GR" dirty="0">
              <a:solidFill>
                <a:schemeClr val="tx1"/>
              </a:solidFill>
            </a:endParaRPr>
          </a:p>
          <a:p>
            <a:endParaRPr lang="el-GR" dirty="0"/>
          </a:p>
        </p:txBody>
      </p:sp>
      <p:pic>
        <p:nvPicPr>
          <p:cNvPr id="4" name="7 - Εικόνα" descr="Λογότυπο για Άδειες χρήσης Creative Commons BY-NC-ND"/>
          <p:cNvPicPr>
            <a:picLocks noChangeAspect="1"/>
          </p:cNvPicPr>
          <p:nvPr/>
        </p:nvPicPr>
        <p:blipFill>
          <a:blip r:embed="rId2" cstate="print"/>
          <a:stretch>
            <a:fillRect/>
          </a:stretch>
        </p:blipFill>
        <p:spPr>
          <a:xfrm>
            <a:off x="5220456" y="6399909"/>
            <a:ext cx="819136" cy="286595"/>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6084168" y="6237312"/>
            <a:ext cx="2232248" cy="531288"/>
          </a:xfrm>
          <a:prstGeom prst="rect">
            <a:avLst/>
          </a:prstGeom>
          <a:noFill/>
        </p:spPr>
      </p:pic>
    </p:spTree>
    <p:extLst>
      <p:ext uri="{BB962C8B-B14F-4D97-AF65-F5344CB8AC3E}">
        <p14:creationId xmlns:p14="http://schemas.microsoft.com/office/powerpoint/2010/main" val="1287081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Τροφοδοσία</a:t>
            </a:r>
            <a:endParaRPr lang="en-US" dirty="0" smtClean="0"/>
          </a:p>
        </p:txBody>
      </p:sp>
      <p:sp>
        <p:nvSpPr>
          <p:cNvPr id="3" name="2 - Θέση περιεχομένου"/>
          <p:cNvSpPr>
            <a:spLocks noGrp="1"/>
          </p:cNvSpPr>
          <p:nvPr>
            <p:ph idx="1"/>
          </p:nvPr>
        </p:nvSpPr>
        <p:spPr>
          <a:xfrm>
            <a:off x="395536" y="1340768"/>
            <a:ext cx="8280920" cy="4752527"/>
          </a:xfrm>
        </p:spPr>
        <p:txBody>
          <a:bodyPr/>
          <a:lstStyle/>
          <a:p>
            <a:pPr marL="182563">
              <a:buSzPct val="100000"/>
              <a:defRPr/>
            </a:pPr>
            <a:r>
              <a:rPr lang="el-GR" sz="1800" dirty="0" smtClean="0">
                <a:latin typeface="+mj-lt"/>
              </a:rPr>
              <a:t>Το τροφοδοτικό είναι ένα απαραίτητο υποσύστημα, που: </a:t>
            </a:r>
          </a:p>
          <a:p>
            <a:pPr marL="720725" lvl="1" indent="-263525">
              <a:buSzPct val="100000"/>
              <a:buFontTx/>
              <a:buChar char="•"/>
              <a:defRPr/>
            </a:pPr>
            <a:r>
              <a:rPr lang="el-GR" sz="1800" dirty="0" smtClean="0">
                <a:latin typeface="+mj-lt"/>
              </a:rPr>
              <a:t>παρέχει ρεύμα σε όλα τα υποσυστήματα</a:t>
            </a:r>
          </a:p>
          <a:p>
            <a:pPr marL="720725" lvl="1" indent="-263525">
              <a:buSzPct val="100000"/>
              <a:buFontTx/>
              <a:buChar char="•"/>
              <a:defRPr/>
            </a:pPr>
            <a:r>
              <a:rPr lang="el-GR" sz="1800" dirty="0" smtClean="0">
                <a:latin typeface="+mj-lt"/>
              </a:rPr>
              <a:t>μετατρέπει το εναλλασσόμενο ρεύμα σε σταθερό, τάσης 0-12 </a:t>
            </a:r>
            <a:r>
              <a:rPr lang="en-US" sz="1800" dirty="0" smtClean="0">
                <a:latin typeface="+mj-lt"/>
              </a:rPr>
              <a:t>Volt</a:t>
            </a:r>
          </a:p>
          <a:p>
            <a:pPr marL="720725" lvl="1" indent="-263525">
              <a:buSzPct val="100000"/>
              <a:buFontTx/>
              <a:buChar char="•"/>
              <a:defRPr/>
            </a:pPr>
            <a:r>
              <a:rPr lang="el-GR" sz="1800" dirty="0" smtClean="0">
                <a:latin typeface="+mj-lt"/>
              </a:rPr>
              <a:t>προσδιορίζεται από την ισχύ του (μετριέται σε </a:t>
            </a:r>
            <a:r>
              <a:rPr lang="en-US" sz="1800" dirty="0" smtClean="0">
                <a:latin typeface="+mj-lt"/>
              </a:rPr>
              <a:t>Watts</a:t>
            </a:r>
            <a:r>
              <a:rPr lang="el-GR" sz="1800" dirty="0" smtClean="0">
                <a:latin typeface="+mj-lt"/>
              </a:rPr>
              <a:t>) που δείχνει και πόσα </a:t>
            </a:r>
            <a:r>
              <a:rPr lang="el-GR" sz="1800" dirty="0" err="1" smtClean="0">
                <a:latin typeface="+mj-lt"/>
              </a:rPr>
              <a:t>υποκυκλώματα</a:t>
            </a:r>
            <a:r>
              <a:rPr lang="el-GR" sz="1800" dirty="0" smtClean="0">
                <a:latin typeface="+mj-lt"/>
              </a:rPr>
              <a:t> μπορεί να τροφοδοτήσει</a:t>
            </a:r>
          </a:p>
        </p:txBody>
      </p:sp>
      <p:sp>
        <p:nvSpPr>
          <p:cNvPr id="4" name="3 - Θέση ημερομηνίας"/>
          <p:cNvSpPr>
            <a:spLocks noGrp="1"/>
          </p:cNvSpPr>
          <p:nvPr>
            <p:ph type="dt" sz="quarter" idx="10"/>
          </p:nvPr>
        </p:nvSpPr>
        <p:spPr/>
        <p:txBody>
          <a:bodyPr/>
          <a:lstStyle/>
          <a:p>
            <a:pPr>
              <a:defRPr/>
            </a:pPr>
            <a:r>
              <a:rPr lang="el-GR" smtClean="0"/>
              <a:t> </a:t>
            </a:r>
            <a:endParaRPr lang="el-GR"/>
          </a:p>
        </p:txBody>
      </p:sp>
      <p:sp>
        <p:nvSpPr>
          <p:cNvPr id="5" name="AutoShape 27" descr="power-supply5"/>
          <p:cNvSpPr>
            <a:spLocks noChangeArrowheads="1"/>
          </p:cNvSpPr>
          <p:nvPr/>
        </p:nvSpPr>
        <p:spPr bwMode="auto">
          <a:xfrm>
            <a:off x="5580063" y="3284984"/>
            <a:ext cx="2736850" cy="2016125"/>
          </a:xfrm>
          <a:prstGeom prst="roundRect">
            <a:avLst>
              <a:gd name="adj" fmla="val 16667"/>
            </a:avLst>
          </a:prstGeom>
          <a:blipFill dpi="0" rotWithShape="1">
            <a:blip r:embed="rId2" cstate="print"/>
            <a:srcRect/>
            <a:stretch>
              <a:fillRect/>
            </a:stretch>
          </a:blipFill>
          <a:ln w="9525" cap="rnd">
            <a:solidFill>
              <a:schemeClr val="tx1"/>
            </a:solidFill>
            <a:prstDash val="sysDot"/>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 name="AutoShape 28" descr="power-supply1"/>
          <p:cNvSpPr>
            <a:spLocks noChangeArrowheads="1"/>
          </p:cNvSpPr>
          <p:nvPr/>
        </p:nvSpPr>
        <p:spPr bwMode="auto">
          <a:xfrm>
            <a:off x="1258888" y="3284984"/>
            <a:ext cx="2735262" cy="1944687"/>
          </a:xfrm>
          <a:prstGeom prst="roundRect">
            <a:avLst>
              <a:gd name="adj" fmla="val 16667"/>
            </a:avLst>
          </a:prstGeom>
          <a:blipFill dpi="0" rotWithShape="1">
            <a:blip r:embed="rId3" cstate="print"/>
            <a:srcRect/>
            <a:stretch>
              <a:fillRect/>
            </a:stretch>
          </a:blipFill>
          <a:ln w="9525" cap="rnd">
            <a:solidFill>
              <a:schemeClr val="tx1"/>
            </a:solidFill>
            <a:prstDash val="sysDot"/>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7" name="2 - Θέση περιεχομένου"/>
          <p:cNvSpPr txBox="1">
            <a:spLocks/>
          </p:cNvSpPr>
          <p:nvPr/>
        </p:nvSpPr>
        <p:spPr bwMode="auto">
          <a:xfrm>
            <a:off x="1116013" y="5228084"/>
            <a:ext cx="4319587" cy="720725"/>
          </a:xfrm>
          <a:prstGeom prst="rect">
            <a:avLst/>
          </a:prstGeom>
          <a:noFill/>
          <a:ln w="9525">
            <a:noFill/>
            <a:miter lim="800000"/>
            <a:headEnd/>
            <a:tailEnd/>
          </a:ln>
          <a:effectLst/>
        </p:spPr>
        <p:txBody>
          <a:bodyPr/>
          <a:lstStyle/>
          <a:p>
            <a:pPr algn="l" eaLnBrk="0" hangingPunct="0">
              <a:spcBef>
                <a:spcPct val="20000"/>
              </a:spcBef>
              <a:buClr>
                <a:schemeClr val="hlink"/>
              </a:buClr>
              <a:buSzPct val="100000"/>
              <a:defRPr/>
            </a:pPr>
            <a:r>
              <a:rPr lang="el-GR" b="0" kern="0" dirty="0">
                <a:effectLst>
                  <a:outerShdw blurRad="38100" dist="38100" dir="2700000" algn="tl">
                    <a:srgbClr val="000000">
                      <a:alpha val="43137"/>
                    </a:srgbClr>
                  </a:outerShdw>
                </a:effectLst>
                <a:latin typeface="+mj-lt"/>
              </a:rPr>
              <a:t>Πίσω όψη τροφοδοτικού. Είναι το μέρος που φαίνεται στο πίσω μέρος του κουτιού του υπολογιστή</a:t>
            </a:r>
          </a:p>
        </p:txBody>
      </p:sp>
      <p:sp>
        <p:nvSpPr>
          <p:cNvPr id="8" name="2 - Θέση περιεχομένου"/>
          <p:cNvSpPr txBox="1">
            <a:spLocks/>
          </p:cNvSpPr>
          <p:nvPr/>
        </p:nvSpPr>
        <p:spPr bwMode="auto">
          <a:xfrm>
            <a:off x="5508625" y="5301109"/>
            <a:ext cx="3240088" cy="719137"/>
          </a:xfrm>
          <a:prstGeom prst="rect">
            <a:avLst/>
          </a:prstGeom>
          <a:noFill/>
          <a:ln w="9525">
            <a:noFill/>
            <a:miter lim="800000"/>
            <a:headEnd/>
            <a:tailEnd/>
          </a:ln>
          <a:effectLst/>
        </p:spPr>
        <p:txBody>
          <a:bodyPr/>
          <a:lstStyle/>
          <a:p>
            <a:pPr marL="182563" indent="-342900" algn="l" eaLnBrk="0" hangingPunct="0">
              <a:spcBef>
                <a:spcPct val="20000"/>
              </a:spcBef>
              <a:buClr>
                <a:schemeClr val="hlink"/>
              </a:buClr>
              <a:buSzPct val="100000"/>
              <a:defRPr/>
            </a:pPr>
            <a:r>
              <a:rPr lang="el-GR" b="0" kern="0" dirty="0">
                <a:effectLst>
                  <a:outerShdw blurRad="38100" dist="38100" dir="2700000" algn="tl">
                    <a:srgbClr val="000000">
                      <a:alpha val="43137"/>
                    </a:srgbClr>
                  </a:outerShdw>
                </a:effectLst>
                <a:latin typeface="+mj-lt"/>
              </a:rPr>
              <a:t>Ανοιγμένο τροφοδοτικό</a:t>
            </a:r>
          </a:p>
        </p:txBody>
      </p:sp>
      <p:sp>
        <p:nvSpPr>
          <p:cNvPr id="9"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10</a:t>
            </a:fld>
            <a:endParaRPr lang="el-GR" dirty="0"/>
          </a:p>
        </p:txBody>
      </p:sp>
    </p:spTree>
    <p:extLst>
      <p:ext uri="{BB962C8B-B14F-4D97-AF65-F5344CB8AC3E}">
        <p14:creationId xmlns:p14="http://schemas.microsoft.com/office/powerpoint/2010/main" val="413045440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Μητρική πλακέτα (</a:t>
            </a:r>
            <a:r>
              <a:rPr lang="en-US" dirty="0" smtClean="0"/>
              <a:t>Motherboard)</a:t>
            </a:r>
          </a:p>
        </p:txBody>
      </p:sp>
      <p:sp>
        <p:nvSpPr>
          <p:cNvPr id="3" name="2 - Θέση περιεχομένου"/>
          <p:cNvSpPr>
            <a:spLocks noGrp="1"/>
          </p:cNvSpPr>
          <p:nvPr>
            <p:ph idx="1"/>
          </p:nvPr>
        </p:nvSpPr>
        <p:spPr/>
        <p:txBody>
          <a:bodyPr/>
          <a:lstStyle/>
          <a:p>
            <a:pPr marL="361950" indent="-361950" algn="just">
              <a:defRPr/>
            </a:pPr>
            <a:r>
              <a:rPr lang="el-GR" sz="2000" dirty="0" smtClean="0"/>
              <a:t>Η μητρική κάρτα είναι</a:t>
            </a:r>
            <a:r>
              <a:rPr lang="en-US" sz="2000" dirty="0" smtClean="0"/>
              <a:t> </a:t>
            </a:r>
            <a:r>
              <a:rPr lang="el-GR" sz="2000" dirty="0" smtClean="0"/>
              <a:t>είναι το σημαντικότερο κύκλωμα του ηλεκτρονικού υπολογιστή.</a:t>
            </a:r>
          </a:p>
          <a:p>
            <a:pPr marL="361950" indent="-361950" algn="just">
              <a:defRPr/>
            </a:pPr>
            <a:r>
              <a:rPr lang="el-GR" sz="2000" dirty="0" smtClean="0"/>
              <a:t>Καθορίζει την εσωτερική αρχιτεκτονική του ηλεκτρονικού υπολογιστή.</a:t>
            </a:r>
          </a:p>
          <a:p>
            <a:pPr marL="361950" indent="-361950" algn="just">
              <a:defRPr/>
            </a:pPr>
            <a:r>
              <a:rPr lang="el-GR" sz="2000" dirty="0" smtClean="0"/>
              <a:t>Είναι η βάση πάνω στην οποία στηρίζονται όλα τα εξαρτήματα του ηλεκτρονικού υπολογιστή. Πάνω της είναι χαραγμένοι όλοι οι διάδρομοι (ζεύξεις) που είναι απαραίτητοι για την επικοινωνία των εξαρτημάτων μεταξύ τους, </a:t>
            </a:r>
          </a:p>
          <a:p>
            <a:pPr marL="361950" indent="-361950" algn="just">
              <a:defRPr/>
            </a:pPr>
            <a:r>
              <a:rPr lang="el-GR" sz="2000" dirty="0" smtClean="0"/>
              <a:t>Παρέχει τροφοδοσία σε όλα τα εξαρτήματα είτε άμεσα μέσω διαδρόμων είτε έμμεσα μέσω καλωδίων,</a:t>
            </a:r>
          </a:p>
          <a:p>
            <a:pPr marL="361950" indent="-361950" algn="just">
              <a:defRPr/>
            </a:pPr>
            <a:r>
              <a:rPr lang="el-GR" sz="2000" dirty="0" smtClean="0"/>
              <a:t>Καθορίζει την αξιοπιστία και τη σταθερότητα λειτουργίας του ηλεκτρονικού υπολογιστή. </a:t>
            </a:r>
          </a:p>
          <a:p>
            <a:pPr marL="361950" indent="-361950">
              <a:defRPr/>
            </a:pPr>
            <a:endParaRPr lang="en-US" sz="2000" dirty="0" smtClean="0"/>
          </a:p>
        </p:txBody>
      </p:sp>
      <p:sp>
        <p:nvSpPr>
          <p:cNvPr id="4" name="3 - Θέση ημερομηνίας"/>
          <p:cNvSpPr>
            <a:spLocks noGrp="1"/>
          </p:cNvSpPr>
          <p:nvPr>
            <p:ph type="dt" sz="quarter" idx="10"/>
          </p:nvPr>
        </p:nvSpPr>
        <p:spPr/>
        <p:txBody>
          <a:bodyPr/>
          <a:lstStyle/>
          <a:p>
            <a:pPr>
              <a:defRPr/>
            </a:pPr>
            <a:r>
              <a:rPr lang="el-GR" smtClean="0"/>
              <a:t> </a:t>
            </a:r>
            <a:endParaRPr lang="el-GR"/>
          </a:p>
        </p:txBody>
      </p:sp>
      <p:sp>
        <p:nvSpPr>
          <p:cNvPr id="5"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11</a:t>
            </a:fld>
            <a:endParaRPr lang="el-GR" dirty="0"/>
          </a:p>
        </p:txBody>
      </p:sp>
    </p:spTree>
    <p:extLst>
      <p:ext uri="{BB962C8B-B14F-4D97-AF65-F5344CB8AC3E}">
        <p14:creationId xmlns:p14="http://schemas.microsoft.com/office/powerpoint/2010/main" val="67444568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Δομή μητρικής κάρτας</a:t>
            </a:r>
            <a:endParaRPr lang="en-US" dirty="0" smtClean="0"/>
          </a:p>
        </p:txBody>
      </p:sp>
      <p:sp>
        <p:nvSpPr>
          <p:cNvPr id="3" name="2 - Θέση περιεχομένου"/>
          <p:cNvSpPr>
            <a:spLocks noGrp="1"/>
          </p:cNvSpPr>
          <p:nvPr>
            <p:ph idx="1"/>
          </p:nvPr>
        </p:nvSpPr>
        <p:spPr>
          <a:xfrm>
            <a:off x="467545" y="1340768"/>
            <a:ext cx="8208912" cy="4752528"/>
          </a:xfrm>
        </p:spPr>
        <p:txBody>
          <a:bodyPr>
            <a:normAutofit/>
          </a:bodyPr>
          <a:lstStyle/>
          <a:p>
            <a:pPr>
              <a:spcBef>
                <a:spcPts val="0"/>
              </a:spcBef>
              <a:buSzPct val="120000"/>
              <a:defRPr/>
            </a:pPr>
            <a:r>
              <a:rPr lang="el-GR" sz="1600" dirty="0" smtClean="0">
                <a:latin typeface="+mj-lt"/>
              </a:rPr>
              <a:t>Κάθε  Μητρική Κάρτα έχει κατασκευαστεί  για ένα συγκεκριμένο τύπο επεξεργαστή ο οποίος  λειτουργεί με προκαθορισμένη συχνότητα.</a:t>
            </a:r>
          </a:p>
          <a:p>
            <a:pPr algn="just">
              <a:spcBef>
                <a:spcPts val="0"/>
              </a:spcBef>
              <a:buSzPct val="120000"/>
              <a:defRPr/>
            </a:pPr>
            <a:r>
              <a:rPr lang="el-GR" sz="1600" dirty="0" smtClean="0">
                <a:latin typeface="+mj-lt"/>
              </a:rPr>
              <a:t>Συνήθως, όλα τα κύρια εξαρτήματα του υπολογιστή όπως:</a:t>
            </a:r>
          </a:p>
          <a:p>
            <a:pPr marL="722313" lvl="1" indent="-190500" algn="just">
              <a:spcBef>
                <a:spcPts val="0"/>
              </a:spcBef>
              <a:buSzPct val="120000"/>
              <a:buFont typeface="Wingdings" pitchFamily="2" charset="2"/>
              <a:buChar char="§"/>
              <a:defRPr/>
            </a:pPr>
            <a:r>
              <a:rPr lang="el-GR" sz="1600" dirty="0" smtClean="0">
                <a:latin typeface="+mj-lt"/>
              </a:rPr>
              <a:t>ο επεξεργαστής, </a:t>
            </a:r>
          </a:p>
          <a:p>
            <a:pPr marL="722313" lvl="1" indent="-190500" algn="just">
              <a:spcBef>
                <a:spcPts val="0"/>
              </a:spcBef>
              <a:buSzPct val="120000"/>
              <a:buFont typeface="Wingdings" pitchFamily="2" charset="2"/>
              <a:buChar char="§"/>
              <a:defRPr/>
            </a:pPr>
            <a:r>
              <a:rPr lang="el-GR" sz="1600" dirty="0" smtClean="0">
                <a:latin typeface="+mj-lt"/>
              </a:rPr>
              <a:t>η μνήμη ROM, </a:t>
            </a:r>
          </a:p>
          <a:p>
            <a:pPr marL="722313" lvl="1" indent="-190500" algn="just">
              <a:spcBef>
                <a:spcPts val="0"/>
              </a:spcBef>
              <a:buSzPct val="120000"/>
              <a:buFont typeface="Wingdings" pitchFamily="2" charset="2"/>
              <a:buChar char="§"/>
              <a:defRPr/>
            </a:pPr>
            <a:r>
              <a:rPr lang="el-GR" sz="1600" dirty="0" smtClean="0">
                <a:latin typeface="+mj-lt"/>
              </a:rPr>
              <a:t>η μνήμη RAM, </a:t>
            </a:r>
          </a:p>
          <a:p>
            <a:pPr marL="722313" lvl="1" indent="-190500" algn="just">
              <a:spcBef>
                <a:spcPts val="0"/>
              </a:spcBef>
              <a:buSzPct val="120000"/>
              <a:buFont typeface="Wingdings" pitchFamily="2" charset="2"/>
              <a:buChar char="§"/>
              <a:defRPr/>
            </a:pPr>
            <a:r>
              <a:rPr lang="el-GR" sz="1600" dirty="0" smtClean="0">
                <a:latin typeface="+mj-lt"/>
              </a:rPr>
              <a:t>ο δίαυλος (</a:t>
            </a:r>
            <a:r>
              <a:rPr lang="el-GR" sz="1600" dirty="0" err="1" smtClean="0">
                <a:latin typeface="+mj-lt"/>
              </a:rPr>
              <a:t>Bus</a:t>
            </a:r>
            <a:r>
              <a:rPr lang="el-GR" sz="1600" dirty="0" smtClean="0">
                <a:latin typeface="+mj-lt"/>
              </a:rPr>
              <a:t>), </a:t>
            </a:r>
          </a:p>
          <a:p>
            <a:pPr marL="722313" lvl="1" indent="-190500" algn="just">
              <a:spcBef>
                <a:spcPts val="0"/>
              </a:spcBef>
              <a:buSzPct val="120000"/>
              <a:buFont typeface="Wingdings" pitchFamily="2" charset="2"/>
              <a:buChar char="§"/>
              <a:defRPr/>
            </a:pPr>
            <a:r>
              <a:rPr lang="el-GR" sz="1600" dirty="0" smtClean="0">
                <a:latin typeface="+mj-lt"/>
              </a:rPr>
              <a:t>το ρολόι </a:t>
            </a:r>
          </a:p>
          <a:p>
            <a:pPr algn="just">
              <a:spcBef>
                <a:spcPts val="0"/>
              </a:spcBef>
              <a:buSzPct val="120000"/>
              <a:buFont typeface="Wingdings" pitchFamily="2" charset="2"/>
              <a:buNone/>
              <a:defRPr/>
            </a:pPr>
            <a:r>
              <a:rPr lang="en-US" sz="1600" dirty="0" smtClean="0">
                <a:latin typeface="+mj-lt"/>
              </a:rPr>
              <a:t>	</a:t>
            </a:r>
            <a:r>
              <a:rPr lang="el-GR" sz="1600" dirty="0" smtClean="0">
                <a:latin typeface="+mj-lt"/>
              </a:rPr>
              <a:t>είναι τοποθετημένα πάνω στη μητρική κάρτα. </a:t>
            </a:r>
          </a:p>
          <a:p>
            <a:pPr algn="just">
              <a:spcBef>
                <a:spcPts val="0"/>
              </a:spcBef>
              <a:buSzPct val="120000"/>
              <a:defRPr/>
            </a:pPr>
            <a:r>
              <a:rPr lang="el-GR" sz="1600" dirty="0" smtClean="0">
                <a:latin typeface="+mj-lt"/>
              </a:rPr>
              <a:t>Ακόμα στη μητρική κάρτα βρίσκονται οι κάρτες επέκτασης ή διασύνδεσης με άλλα, επιμέρους κυκλώματα. </a:t>
            </a:r>
          </a:p>
          <a:p>
            <a:pPr>
              <a:spcBef>
                <a:spcPts val="0"/>
              </a:spcBef>
              <a:buSzPct val="120000"/>
              <a:defRPr/>
            </a:pPr>
            <a:r>
              <a:rPr lang="el-GR" sz="1600" dirty="0" smtClean="0"/>
              <a:t>Για την τοποθέτηση των εξαρτημάτων πάνω στη μητρική κάρτα έχουμε υποδοχές και συνδέσμους και για τη σύνδεση των περιφερειακών με αυτήν έχουμε τις θύρες.  Σε μια τυπική μητρική υπάρχουν υποχρεωτικά:</a:t>
            </a:r>
          </a:p>
          <a:p>
            <a:pPr marL="582613" lvl="1" indent="-182563" algn="just">
              <a:spcBef>
                <a:spcPts val="0"/>
              </a:spcBef>
              <a:buSzPct val="120000"/>
              <a:buFontTx/>
              <a:buChar char="•"/>
              <a:tabLst>
                <a:tab pos="182563" algn="l"/>
              </a:tabLst>
              <a:defRPr/>
            </a:pPr>
            <a:r>
              <a:rPr lang="en-US" sz="1600" dirty="0" smtClean="0">
                <a:solidFill>
                  <a:srgbClr val="003300"/>
                </a:solidFill>
              </a:rPr>
              <a:t>CPU </a:t>
            </a:r>
            <a:r>
              <a:rPr lang="el-GR" sz="1600" dirty="0" err="1" smtClean="0">
                <a:solidFill>
                  <a:srgbClr val="003300"/>
                </a:solidFill>
              </a:rPr>
              <a:t>Socket</a:t>
            </a:r>
            <a:r>
              <a:rPr lang="el-GR" sz="1600" dirty="0" smtClean="0">
                <a:solidFill>
                  <a:srgbClr val="003300"/>
                </a:solidFill>
              </a:rPr>
              <a:t>: </a:t>
            </a:r>
            <a:r>
              <a:rPr lang="el-GR" sz="1600" dirty="0" smtClean="0"/>
              <a:t>(υποδοχή στην οποία τοποθετείται ο επεξεργαστής )</a:t>
            </a:r>
          </a:p>
          <a:p>
            <a:pPr marL="582613" lvl="1" indent="-182563" algn="just">
              <a:spcBef>
                <a:spcPts val="0"/>
              </a:spcBef>
              <a:buSzPct val="120000"/>
              <a:buFontTx/>
              <a:buChar char="•"/>
              <a:tabLst>
                <a:tab pos="182563" algn="l"/>
              </a:tabLst>
              <a:defRPr/>
            </a:pPr>
            <a:r>
              <a:rPr lang="el-GR" sz="1600" dirty="0" smtClean="0">
                <a:solidFill>
                  <a:srgbClr val="003300"/>
                </a:solidFill>
              </a:rPr>
              <a:t>Dim</a:t>
            </a:r>
            <a:r>
              <a:rPr lang="en-US" sz="1600" dirty="0" smtClean="0">
                <a:solidFill>
                  <a:srgbClr val="003300"/>
                </a:solidFill>
              </a:rPr>
              <a:t>m</a:t>
            </a:r>
            <a:r>
              <a:rPr lang="el-GR" sz="1600" dirty="0" smtClean="0">
                <a:solidFill>
                  <a:srgbClr val="003300"/>
                </a:solidFill>
              </a:rPr>
              <a:t>s: </a:t>
            </a:r>
            <a:r>
              <a:rPr lang="el-GR" sz="1600" dirty="0" smtClean="0"/>
              <a:t>(υποδοχές που τοποθετούνται οι πλακέτες της RAM )</a:t>
            </a:r>
          </a:p>
          <a:p>
            <a:pPr marL="582613" lvl="1" indent="-182563" algn="just">
              <a:spcBef>
                <a:spcPts val="0"/>
              </a:spcBef>
              <a:buSzPct val="120000"/>
              <a:buFontTx/>
              <a:buChar char="•"/>
              <a:tabLst>
                <a:tab pos="182563" algn="l"/>
              </a:tabLst>
              <a:defRPr/>
            </a:pPr>
            <a:r>
              <a:rPr lang="el-GR" sz="1600" dirty="0" smtClean="0">
                <a:solidFill>
                  <a:srgbClr val="003300"/>
                </a:solidFill>
              </a:rPr>
              <a:t>AGP/PCI:</a:t>
            </a:r>
            <a:r>
              <a:rPr lang="el-GR" sz="1600" dirty="0" smtClean="0"/>
              <a:t> (Θύρα που τοποθετείται η κάρτα οθόνης )</a:t>
            </a:r>
          </a:p>
          <a:p>
            <a:pPr marL="582613" lvl="1" indent="-182563" algn="just">
              <a:spcBef>
                <a:spcPts val="0"/>
              </a:spcBef>
              <a:buSzPct val="120000"/>
              <a:buFontTx/>
              <a:buChar char="•"/>
              <a:tabLst>
                <a:tab pos="182563" algn="l"/>
              </a:tabLst>
              <a:defRPr/>
            </a:pPr>
            <a:r>
              <a:rPr lang="el-GR" sz="1600" dirty="0" smtClean="0">
                <a:solidFill>
                  <a:srgbClr val="003300"/>
                </a:solidFill>
              </a:rPr>
              <a:t>PCI:</a:t>
            </a:r>
            <a:r>
              <a:rPr lang="el-GR" sz="1600" dirty="0" smtClean="0"/>
              <a:t> (Θύρα που τοποθετούνται κάρτες περιφερειακών)</a:t>
            </a:r>
          </a:p>
          <a:p>
            <a:pPr marL="582613" lvl="1" indent="-182563" algn="just">
              <a:spcBef>
                <a:spcPts val="0"/>
              </a:spcBef>
              <a:buSzPct val="120000"/>
              <a:buFontTx/>
              <a:buChar char="•"/>
              <a:tabLst>
                <a:tab pos="182563" algn="l"/>
              </a:tabLst>
              <a:defRPr/>
            </a:pPr>
            <a:r>
              <a:rPr lang="el-GR" sz="1600" dirty="0" smtClean="0">
                <a:solidFill>
                  <a:srgbClr val="003300"/>
                </a:solidFill>
              </a:rPr>
              <a:t>USB: </a:t>
            </a:r>
            <a:r>
              <a:rPr lang="el-GR" sz="1600" dirty="0" smtClean="0"/>
              <a:t>(Θύρα αποκλειστικά για περιφερειακά )</a:t>
            </a:r>
          </a:p>
          <a:p>
            <a:pPr>
              <a:spcBef>
                <a:spcPts val="0"/>
              </a:spcBef>
              <a:buFont typeface="Wingdings" pitchFamily="2" charset="2"/>
              <a:buNone/>
              <a:defRPr/>
            </a:pPr>
            <a:endParaRPr lang="el-GR" sz="1600" dirty="0" smtClean="0"/>
          </a:p>
          <a:p>
            <a:pPr>
              <a:spcBef>
                <a:spcPts val="0"/>
              </a:spcBef>
              <a:defRPr/>
            </a:pPr>
            <a:endParaRPr lang="en-US" sz="1600" dirty="0" smtClean="0">
              <a:latin typeface="+mj-lt"/>
            </a:endParaRPr>
          </a:p>
        </p:txBody>
      </p:sp>
      <p:sp>
        <p:nvSpPr>
          <p:cNvPr id="4" name="3 - Θέση ημερομηνίας"/>
          <p:cNvSpPr>
            <a:spLocks noGrp="1"/>
          </p:cNvSpPr>
          <p:nvPr>
            <p:ph type="dt" sz="quarter" idx="10"/>
          </p:nvPr>
        </p:nvSpPr>
        <p:spPr/>
        <p:txBody>
          <a:bodyPr/>
          <a:lstStyle/>
          <a:p>
            <a:pPr>
              <a:defRPr/>
            </a:pPr>
            <a:r>
              <a:rPr lang="el-GR" smtClean="0"/>
              <a:t> </a:t>
            </a:r>
            <a:endParaRPr lang="el-GR"/>
          </a:p>
        </p:txBody>
      </p:sp>
      <p:sp>
        <p:nvSpPr>
          <p:cNvPr id="5"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12</a:t>
            </a:fld>
            <a:endParaRPr lang="el-GR" dirty="0"/>
          </a:p>
        </p:txBody>
      </p:sp>
    </p:spTree>
    <p:extLst>
      <p:ext uri="{BB962C8B-B14F-4D97-AF65-F5344CB8AC3E}">
        <p14:creationId xmlns:p14="http://schemas.microsoft.com/office/powerpoint/2010/main" val="193044399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Τίτλος"/>
          <p:cNvSpPr>
            <a:spLocks noGrp="1"/>
          </p:cNvSpPr>
          <p:nvPr>
            <p:ph type="title"/>
          </p:nvPr>
        </p:nvSpPr>
        <p:spPr/>
        <p:txBody>
          <a:bodyPr/>
          <a:lstStyle/>
          <a:p>
            <a:endParaRPr lang="en-US" altLang="el-GR" smtClean="0"/>
          </a:p>
        </p:txBody>
      </p:sp>
      <p:sp>
        <p:nvSpPr>
          <p:cNvPr id="80899" name="2 - Θέση περιεχομένου"/>
          <p:cNvSpPr>
            <a:spLocks noGrp="1"/>
          </p:cNvSpPr>
          <p:nvPr>
            <p:ph idx="1"/>
          </p:nvPr>
        </p:nvSpPr>
        <p:spPr/>
        <p:txBody>
          <a:bodyPr/>
          <a:lstStyle/>
          <a:p>
            <a:endParaRPr lang="en-US" altLang="el-GR" smtClean="0"/>
          </a:p>
        </p:txBody>
      </p:sp>
      <p:sp>
        <p:nvSpPr>
          <p:cNvPr id="4" name="3 - Θέση ημερομηνίας"/>
          <p:cNvSpPr>
            <a:spLocks noGrp="1"/>
          </p:cNvSpPr>
          <p:nvPr>
            <p:ph type="dt" sz="quarter" idx="10"/>
          </p:nvPr>
        </p:nvSpPr>
        <p:spPr/>
        <p:txBody>
          <a:bodyPr/>
          <a:lstStyle/>
          <a:p>
            <a:pPr>
              <a:defRPr/>
            </a:pPr>
            <a:r>
              <a:rPr lang="el-GR" smtClean="0"/>
              <a:t> </a:t>
            </a:r>
            <a:endParaRPr lang="el-GR"/>
          </a:p>
        </p:txBody>
      </p:sp>
      <p:grpSp>
        <p:nvGrpSpPr>
          <p:cNvPr id="80901" name="Group 38"/>
          <p:cNvGrpSpPr>
            <a:grpSpLocks/>
          </p:cNvGrpSpPr>
          <p:nvPr/>
        </p:nvGrpSpPr>
        <p:grpSpPr bwMode="auto">
          <a:xfrm>
            <a:off x="682575" y="188640"/>
            <a:ext cx="7489825" cy="5903912"/>
            <a:chOff x="2154" y="1071"/>
            <a:chExt cx="3493" cy="2812"/>
          </a:xfrm>
        </p:grpSpPr>
        <p:sp>
          <p:nvSpPr>
            <p:cNvPr id="6" name="AutoShape 21" descr="mitriki-greek"/>
            <p:cNvSpPr>
              <a:spLocks noChangeArrowheads="1"/>
            </p:cNvSpPr>
            <p:nvPr/>
          </p:nvSpPr>
          <p:spPr bwMode="auto">
            <a:xfrm>
              <a:off x="2154" y="1071"/>
              <a:ext cx="3493" cy="2812"/>
            </a:xfrm>
            <a:prstGeom prst="roundRect">
              <a:avLst>
                <a:gd name="adj" fmla="val 16667"/>
              </a:avLst>
            </a:prstGeom>
            <a:blipFill dpi="0" rotWithShape="1">
              <a:blip r:embed="rId2" cstate="print"/>
              <a:srcRect/>
              <a:stretch>
                <a:fillRect/>
              </a:stretch>
            </a:blipFill>
            <a:ln w="9525" cap="rnd">
              <a:solidFill>
                <a:schemeClr val="tx1"/>
              </a:solidFill>
              <a:prstDash val="sysDot"/>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7" name="Line 22"/>
            <p:cNvSpPr>
              <a:spLocks noChangeShapeType="1"/>
            </p:cNvSpPr>
            <p:nvPr/>
          </p:nvSpPr>
          <p:spPr bwMode="auto">
            <a:xfrm>
              <a:off x="3046" y="3224"/>
              <a:ext cx="0" cy="396"/>
            </a:xfrm>
            <a:prstGeom prst="line">
              <a:avLst/>
            </a:prstGeom>
            <a:noFill/>
            <a:ln w="9525">
              <a:solidFill>
                <a:srgbClr val="FF00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8" name="AutoShape 23"/>
            <p:cNvSpPr>
              <a:spLocks noChangeArrowheads="1"/>
            </p:cNvSpPr>
            <p:nvPr/>
          </p:nvSpPr>
          <p:spPr bwMode="auto">
            <a:xfrm>
              <a:off x="3008" y="3136"/>
              <a:ext cx="76" cy="132"/>
            </a:xfrm>
            <a:prstGeom prst="flowChartOffpageConnector">
              <a:avLst/>
            </a:prstGeom>
            <a:solidFill>
              <a:srgbClr val="FF0000"/>
            </a:solidFill>
            <a:ln w="9525">
              <a:solidFill>
                <a:srgbClr val="FF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9" name="Rectangle 24"/>
            <p:cNvSpPr>
              <a:spLocks noChangeArrowheads="1"/>
            </p:cNvSpPr>
            <p:nvPr/>
          </p:nvSpPr>
          <p:spPr bwMode="auto">
            <a:xfrm>
              <a:off x="2749" y="1115"/>
              <a:ext cx="371" cy="219"/>
            </a:xfrm>
            <a:prstGeom prst="rect">
              <a:avLst/>
            </a:prstGeom>
            <a:noFill/>
            <a:ln w="9525">
              <a:solidFill>
                <a:srgbClr val="FF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0" name="Line 25"/>
            <p:cNvSpPr>
              <a:spLocks noChangeShapeType="1"/>
            </p:cNvSpPr>
            <p:nvPr/>
          </p:nvSpPr>
          <p:spPr bwMode="auto">
            <a:xfrm flipV="1">
              <a:off x="2935" y="1334"/>
              <a:ext cx="0" cy="352"/>
            </a:xfrm>
            <a:prstGeom prst="line">
              <a:avLst/>
            </a:prstGeom>
            <a:noFill/>
            <a:ln w="12700">
              <a:solidFill>
                <a:srgbClr val="FF00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11" name="AutoShape 26"/>
            <p:cNvSpPr>
              <a:spLocks noChangeArrowheads="1"/>
            </p:cNvSpPr>
            <p:nvPr/>
          </p:nvSpPr>
          <p:spPr bwMode="auto">
            <a:xfrm flipV="1">
              <a:off x="2897" y="1554"/>
              <a:ext cx="75" cy="132"/>
            </a:xfrm>
            <a:prstGeom prst="flowChartOffpageConnector">
              <a:avLst/>
            </a:prstGeom>
            <a:solidFill>
              <a:srgbClr val="FF0000"/>
            </a:solidFill>
            <a:ln w="9525">
              <a:solidFill>
                <a:srgbClr val="FF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2" name="Rectangle 27"/>
            <p:cNvSpPr>
              <a:spLocks noChangeArrowheads="1"/>
            </p:cNvSpPr>
            <p:nvPr/>
          </p:nvSpPr>
          <p:spPr bwMode="auto">
            <a:xfrm>
              <a:off x="2426" y="3339"/>
              <a:ext cx="455" cy="307"/>
            </a:xfrm>
            <a:prstGeom prst="rect">
              <a:avLst/>
            </a:prstGeom>
            <a:noFill/>
            <a:ln w="9525">
              <a:solidFill>
                <a:srgbClr val="FF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 name="Rectangle 28"/>
            <p:cNvSpPr>
              <a:spLocks noChangeArrowheads="1"/>
            </p:cNvSpPr>
            <p:nvPr/>
          </p:nvSpPr>
          <p:spPr bwMode="auto">
            <a:xfrm>
              <a:off x="3194" y="1203"/>
              <a:ext cx="371" cy="220"/>
            </a:xfrm>
            <a:prstGeom prst="rect">
              <a:avLst/>
            </a:prstGeom>
            <a:noFill/>
            <a:ln w="9525">
              <a:solidFill>
                <a:srgbClr val="FF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4" name="AutoShape 29"/>
            <p:cNvSpPr>
              <a:spLocks noChangeArrowheads="1"/>
            </p:cNvSpPr>
            <p:nvPr/>
          </p:nvSpPr>
          <p:spPr bwMode="auto">
            <a:xfrm flipV="1">
              <a:off x="3343" y="1598"/>
              <a:ext cx="76" cy="132"/>
            </a:xfrm>
            <a:prstGeom prst="flowChartOffpageConnector">
              <a:avLst/>
            </a:prstGeom>
            <a:solidFill>
              <a:srgbClr val="FF0000"/>
            </a:solidFill>
            <a:ln w="9525">
              <a:solidFill>
                <a:srgbClr val="FF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5" name="Line 30"/>
            <p:cNvSpPr>
              <a:spLocks noChangeShapeType="1"/>
            </p:cNvSpPr>
            <p:nvPr/>
          </p:nvSpPr>
          <p:spPr bwMode="auto">
            <a:xfrm flipV="1">
              <a:off x="3380" y="1423"/>
              <a:ext cx="0" cy="308"/>
            </a:xfrm>
            <a:prstGeom prst="line">
              <a:avLst/>
            </a:prstGeom>
            <a:noFill/>
            <a:ln w="12700">
              <a:solidFill>
                <a:srgbClr val="FF00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16" name="Rectangle 31"/>
            <p:cNvSpPr>
              <a:spLocks noChangeArrowheads="1"/>
            </p:cNvSpPr>
            <p:nvPr/>
          </p:nvSpPr>
          <p:spPr bwMode="auto">
            <a:xfrm>
              <a:off x="3641" y="1159"/>
              <a:ext cx="632" cy="307"/>
            </a:xfrm>
            <a:prstGeom prst="rect">
              <a:avLst/>
            </a:prstGeom>
            <a:noFill/>
            <a:ln w="9525">
              <a:solidFill>
                <a:srgbClr val="FF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7" name="Rectangle 32"/>
            <p:cNvSpPr>
              <a:spLocks noChangeArrowheads="1"/>
            </p:cNvSpPr>
            <p:nvPr/>
          </p:nvSpPr>
          <p:spPr bwMode="auto">
            <a:xfrm>
              <a:off x="4346" y="1247"/>
              <a:ext cx="447" cy="264"/>
            </a:xfrm>
            <a:prstGeom prst="rect">
              <a:avLst/>
            </a:prstGeom>
            <a:noFill/>
            <a:ln w="9525">
              <a:solidFill>
                <a:srgbClr val="FF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8" name="Rectangle 33"/>
            <p:cNvSpPr>
              <a:spLocks noChangeArrowheads="1"/>
            </p:cNvSpPr>
            <p:nvPr/>
          </p:nvSpPr>
          <p:spPr bwMode="auto">
            <a:xfrm>
              <a:off x="3083" y="3356"/>
              <a:ext cx="371" cy="132"/>
            </a:xfrm>
            <a:prstGeom prst="rect">
              <a:avLst/>
            </a:prstGeom>
            <a:noFill/>
            <a:ln w="9525">
              <a:solidFill>
                <a:srgbClr val="FF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19"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13</a:t>
            </a:fld>
            <a:endParaRPr lang="el-GR" dirty="0"/>
          </a:p>
        </p:txBody>
      </p:sp>
    </p:spTree>
    <p:extLst>
      <p:ext uri="{BB962C8B-B14F-4D97-AF65-F5344CB8AC3E}">
        <p14:creationId xmlns:p14="http://schemas.microsoft.com/office/powerpoint/2010/main" val="90186900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 Τίτλος"/>
          <p:cNvSpPr>
            <a:spLocks noGrp="1"/>
          </p:cNvSpPr>
          <p:nvPr>
            <p:ph type="title"/>
          </p:nvPr>
        </p:nvSpPr>
        <p:spPr/>
        <p:txBody>
          <a:bodyPr/>
          <a:lstStyle/>
          <a:p>
            <a:r>
              <a:rPr lang="el-GR" altLang="el-GR" dirty="0" smtClean="0"/>
              <a:t>Θύρες διασύνδεσης</a:t>
            </a:r>
            <a:endParaRPr lang="en-US" altLang="el-GR" dirty="0" smtClean="0"/>
          </a:p>
        </p:txBody>
      </p:sp>
      <p:sp>
        <p:nvSpPr>
          <p:cNvPr id="81923" name="2 - Θέση περιεχομένου"/>
          <p:cNvSpPr>
            <a:spLocks noGrp="1"/>
          </p:cNvSpPr>
          <p:nvPr>
            <p:ph idx="1"/>
          </p:nvPr>
        </p:nvSpPr>
        <p:spPr>
          <a:xfrm>
            <a:off x="467544" y="1349375"/>
            <a:ext cx="8208912" cy="4637087"/>
          </a:xfrm>
        </p:spPr>
        <p:txBody>
          <a:bodyPr/>
          <a:lstStyle/>
          <a:p>
            <a:pPr>
              <a:buFont typeface="Wingdings" pitchFamily="2" charset="2"/>
              <a:buNone/>
            </a:pPr>
            <a:r>
              <a:rPr lang="el-GR" altLang="el-GR" sz="2000" dirty="0" smtClean="0"/>
              <a:t>Στο πίσω μέρος του κουτιού φαίνονται </a:t>
            </a:r>
          </a:p>
          <a:p>
            <a:pPr>
              <a:buFont typeface="Wingdings" pitchFamily="2" charset="2"/>
              <a:buNone/>
            </a:pPr>
            <a:r>
              <a:rPr lang="el-GR" altLang="el-GR" sz="2000" dirty="0" smtClean="0"/>
              <a:t>όλες οι θύρες διασύνδεσης </a:t>
            </a:r>
          </a:p>
          <a:p>
            <a:pPr>
              <a:buFont typeface="Wingdings" pitchFamily="2" charset="2"/>
              <a:buNone/>
            </a:pPr>
            <a:r>
              <a:rPr lang="el-GR" altLang="el-GR" sz="2000" dirty="0" smtClean="0"/>
              <a:t>εξωτερικών συσκευών. </a:t>
            </a:r>
          </a:p>
          <a:p>
            <a:pPr>
              <a:buFont typeface="Wingdings" pitchFamily="2" charset="2"/>
              <a:buNone/>
            </a:pPr>
            <a:r>
              <a:rPr lang="el-GR" altLang="el-GR" sz="2000" dirty="0" smtClean="0"/>
              <a:t>Οι κυριότερες είναι:</a:t>
            </a:r>
          </a:p>
          <a:p>
            <a:r>
              <a:rPr lang="el-GR" altLang="el-GR" sz="2000" dirty="0" smtClean="0"/>
              <a:t>Θύρα πληκτρολογίου και ποντικιού </a:t>
            </a:r>
            <a:br>
              <a:rPr lang="el-GR" altLang="el-GR" sz="2000" dirty="0" smtClean="0"/>
            </a:br>
            <a:r>
              <a:rPr lang="el-GR" altLang="el-GR" sz="2000" dirty="0" smtClean="0"/>
              <a:t>(</a:t>
            </a:r>
            <a:r>
              <a:rPr lang="en-US" altLang="el-GR" sz="2000" dirty="0" smtClean="0"/>
              <a:t>PS/2)</a:t>
            </a:r>
            <a:endParaRPr lang="el-GR" altLang="el-GR" sz="2000" dirty="0" smtClean="0"/>
          </a:p>
          <a:p>
            <a:r>
              <a:rPr lang="el-GR" altLang="el-GR" sz="2000" dirty="0" smtClean="0"/>
              <a:t>Θύρα οθόνης</a:t>
            </a:r>
            <a:r>
              <a:rPr lang="en-US" altLang="el-GR" sz="2000" dirty="0" smtClean="0"/>
              <a:t> (VGA)</a:t>
            </a:r>
            <a:endParaRPr lang="el-GR" altLang="el-GR" sz="2000" dirty="0" smtClean="0"/>
          </a:p>
          <a:p>
            <a:r>
              <a:rPr lang="el-GR" altLang="el-GR" sz="2000" dirty="0" smtClean="0"/>
              <a:t>Παράλληλη και σειριακή θύρα</a:t>
            </a:r>
          </a:p>
          <a:p>
            <a:r>
              <a:rPr lang="el-GR" altLang="el-GR" sz="2000" dirty="0" smtClean="0"/>
              <a:t>Θύρες </a:t>
            </a:r>
            <a:r>
              <a:rPr lang="en-US" altLang="el-GR" sz="2000" dirty="0" smtClean="0"/>
              <a:t>USB</a:t>
            </a:r>
          </a:p>
          <a:p>
            <a:r>
              <a:rPr lang="el-GR" altLang="el-GR" sz="2000" dirty="0" smtClean="0"/>
              <a:t>Θύρα δικτύου</a:t>
            </a:r>
            <a:r>
              <a:rPr lang="en-US" altLang="el-GR" sz="2000" dirty="0" smtClean="0"/>
              <a:t> (LAN)</a:t>
            </a:r>
            <a:endParaRPr lang="el-GR" altLang="el-GR" sz="2000" dirty="0" smtClean="0"/>
          </a:p>
          <a:p>
            <a:r>
              <a:rPr lang="el-GR" altLang="el-GR" sz="2000" dirty="0" smtClean="0"/>
              <a:t>Επαφές ήχου</a:t>
            </a:r>
            <a:r>
              <a:rPr lang="en-US" altLang="el-GR" sz="2000" dirty="0" smtClean="0"/>
              <a:t> (Audio ports)</a:t>
            </a:r>
          </a:p>
        </p:txBody>
      </p:sp>
      <p:sp>
        <p:nvSpPr>
          <p:cNvPr id="4" name="3 - Θέση ημερομηνίας"/>
          <p:cNvSpPr>
            <a:spLocks noGrp="1"/>
          </p:cNvSpPr>
          <p:nvPr>
            <p:ph type="dt" sz="quarter" idx="10"/>
          </p:nvPr>
        </p:nvSpPr>
        <p:spPr/>
        <p:txBody>
          <a:bodyPr/>
          <a:lstStyle/>
          <a:p>
            <a:pPr>
              <a:defRPr/>
            </a:pPr>
            <a:r>
              <a:rPr lang="el-GR" smtClean="0"/>
              <a:t> </a:t>
            </a:r>
            <a:endParaRPr lang="el-GR"/>
          </a:p>
        </p:txBody>
      </p:sp>
      <p:grpSp>
        <p:nvGrpSpPr>
          <p:cNvPr id="81925" name="Group 37"/>
          <p:cNvGrpSpPr>
            <a:grpSpLocks/>
          </p:cNvGrpSpPr>
          <p:nvPr/>
        </p:nvGrpSpPr>
        <p:grpSpPr bwMode="auto">
          <a:xfrm>
            <a:off x="4644008" y="1485106"/>
            <a:ext cx="4105275" cy="4248150"/>
            <a:chOff x="3016" y="1344"/>
            <a:chExt cx="2586" cy="2676"/>
          </a:xfrm>
        </p:grpSpPr>
        <p:pic>
          <p:nvPicPr>
            <p:cNvPr id="8192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 y="1525"/>
              <a:ext cx="797" cy="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6"/>
            <p:cNvSpPr txBox="1">
              <a:spLocks noChangeArrowheads="1"/>
            </p:cNvSpPr>
            <p:nvPr/>
          </p:nvSpPr>
          <p:spPr bwMode="auto">
            <a:xfrm>
              <a:off x="4468" y="1480"/>
              <a:ext cx="1134" cy="288"/>
            </a:xfrm>
            <a:prstGeom prst="rect">
              <a:avLst/>
            </a:prstGeom>
            <a:noFill/>
            <a:ln w="9525">
              <a:noFill/>
              <a:miter lim="800000"/>
              <a:headEnd/>
              <a:tailEnd/>
            </a:ln>
            <a:effectLst/>
          </p:spPr>
          <p:txBody>
            <a:bodyPr>
              <a:spAutoFit/>
            </a:bodyPr>
            <a:lstStyle/>
            <a:p>
              <a:pPr algn="ctr">
                <a:spcBef>
                  <a:spcPct val="50000"/>
                </a:spcBef>
                <a:defRPr/>
              </a:pPr>
              <a:r>
                <a:rPr lang="el-GR" sz="1200" dirty="0">
                  <a:effectLst>
                    <a:outerShdw blurRad="38100" dist="38100" dir="2700000" algn="tl">
                      <a:srgbClr val="000000">
                        <a:alpha val="43137"/>
                      </a:srgbClr>
                    </a:outerShdw>
                  </a:effectLst>
                </a:rPr>
                <a:t>Θύρα </a:t>
              </a:r>
              <a:r>
                <a:rPr lang="en-US" sz="1200" dirty="0">
                  <a:effectLst>
                    <a:outerShdw blurRad="38100" dist="38100" dir="2700000" algn="tl">
                      <a:srgbClr val="000000">
                        <a:alpha val="43137"/>
                      </a:srgbClr>
                    </a:outerShdw>
                  </a:effectLst>
                </a:rPr>
                <a:t>PS/2 </a:t>
              </a:r>
              <a:r>
                <a:rPr lang="el-GR" sz="1200" dirty="0">
                  <a:effectLst>
                    <a:outerShdw blurRad="38100" dist="38100" dir="2700000" algn="tl">
                      <a:srgbClr val="000000">
                        <a:alpha val="43137"/>
                      </a:srgbClr>
                    </a:outerShdw>
                  </a:effectLst>
                </a:rPr>
                <a:t>ποντικιού</a:t>
              </a:r>
              <a:r>
                <a:rPr lang="en-US" sz="1200" dirty="0">
                  <a:effectLst>
                    <a:outerShdw blurRad="38100" dist="38100" dir="2700000" algn="tl">
                      <a:srgbClr val="000000">
                        <a:alpha val="43137"/>
                      </a:srgbClr>
                    </a:outerShdw>
                  </a:effectLst>
                </a:rPr>
                <a:t> PS/2 mouse port</a:t>
              </a:r>
              <a:endParaRPr lang="el-GR" sz="1200" dirty="0">
                <a:effectLst>
                  <a:outerShdw blurRad="38100" dist="38100" dir="2700000" algn="tl">
                    <a:srgbClr val="000000">
                      <a:alpha val="43137"/>
                    </a:srgbClr>
                  </a:outerShdw>
                </a:effectLst>
              </a:endParaRPr>
            </a:p>
          </p:txBody>
        </p:sp>
        <p:sp>
          <p:nvSpPr>
            <p:cNvPr id="8" name="Text Box 19"/>
            <p:cNvSpPr txBox="1">
              <a:spLocks noChangeArrowheads="1"/>
            </p:cNvSpPr>
            <p:nvPr/>
          </p:nvSpPr>
          <p:spPr bwMode="auto">
            <a:xfrm>
              <a:off x="4468" y="1979"/>
              <a:ext cx="861" cy="288"/>
            </a:xfrm>
            <a:prstGeom prst="rect">
              <a:avLst/>
            </a:prstGeom>
            <a:noFill/>
            <a:ln w="9525">
              <a:noFill/>
              <a:miter lim="800000"/>
              <a:headEnd/>
              <a:tailEnd/>
            </a:ln>
            <a:effectLst/>
          </p:spPr>
          <p:txBody>
            <a:bodyPr>
              <a:spAutoFit/>
            </a:bodyPr>
            <a:lstStyle/>
            <a:p>
              <a:pPr algn="ctr">
                <a:spcBef>
                  <a:spcPct val="50000"/>
                </a:spcBef>
                <a:defRPr/>
              </a:pPr>
              <a:r>
                <a:rPr lang="el-GR" sz="1200">
                  <a:effectLst>
                    <a:outerShdw blurRad="38100" dist="38100" dir="2700000" algn="tl">
                      <a:srgbClr val="000000">
                        <a:alpha val="43137"/>
                      </a:srgbClr>
                    </a:outerShdw>
                  </a:effectLst>
                </a:rPr>
                <a:t>Θύρα Παράλληλη </a:t>
              </a:r>
              <a:r>
                <a:rPr lang="en-US" sz="1200">
                  <a:effectLst>
                    <a:outerShdw blurRad="38100" dist="38100" dir="2700000" algn="tl">
                      <a:srgbClr val="000000">
                        <a:alpha val="43137"/>
                      </a:srgbClr>
                    </a:outerShdw>
                  </a:effectLst>
                </a:rPr>
                <a:t>Parallel Port</a:t>
              </a:r>
              <a:r>
                <a:rPr lang="el-GR" sz="1200">
                  <a:effectLst>
                    <a:outerShdw blurRad="38100" dist="38100" dir="2700000" algn="tl">
                      <a:srgbClr val="000000">
                        <a:alpha val="43137"/>
                      </a:srgbClr>
                    </a:outerShdw>
                  </a:effectLst>
                </a:rPr>
                <a:t> </a:t>
              </a:r>
            </a:p>
          </p:txBody>
        </p:sp>
        <p:sp>
          <p:nvSpPr>
            <p:cNvPr id="9" name="Text Box 20"/>
            <p:cNvSpPr txBox="1">
              <a:spLocks noChangeArrowheads="1"/>
            </p:cNvSpPr>
            <p:nvPr/>
          </p:nvSpPr>
          <p:spPr bwMode="auto">
            <a:xfrm>
              <a:off x="4468" y="2750"/>
              <a:ext cx="1134" cy="288"/>
            </a:xfrm>
            <a:prstGeom prst="rect">
              <a:avLst/>
            </a:prstGeom>
            <a:noFill/>
            <a:ln w="9525">
              <a:noFill/>
              <a:miter lim="800000"/>
              <a:headEnd/>
              <a:tailEnd/>
            </a:ln>
            <a:effectLst/>
          </p:spPr>
          <p:txBody>
            <a:bodyPr>
              <a:spAutoFit/>
            </a:bodyPr>
            <a:lstStyle/>
            <a:p>
              <a:pPr algn="ctr">
                <a:spcBef>
                  <a:spcPct val="50000"/>
                </a:spcBef>
                <a:defRPr/>
              </a:pPr>
              <a:r>
                <a:rPr lang="el-GR" sz="1200">
                  <a:effectLst>
                    <a:outerShdw blurRad="38100" dist="38100" dir="2700000" algn="tl">
                      <a:srgbClr val="000000">
                        <a:alpha val="43137"/>
                      </a:srgbClr>
                    </a:outerShdw>
                  </a:effectLst>
                </a:rPr>
                <a:t>Θύρα Τοπικού Δικτύου </a:t>
              </a:r>
              <a:r>
                <a:rPr lang="en-US" sz="1200">
                  <a:effectLst>
                    <a:outerShdw blurRad="38100" dist="38100" dir="2700000" algn="tl">
                      <a:srgbClr val="000000">
                        <a:alpha val="43137"/>
                      </a:srgbClr>
                    </a:outerShdw>
                  </a:effectLst>
                </a:rPr>
                <a:t>LAN Port</a:t>
              </a:r>
              <a:endParaRPr lang="el-GR" sz="1200">
                <a:effectLst>
                  <a:outerShdw blurRad="38100" dist="38100" dir="2700000" algn="tl">
                    <a:srgbClr val="000000">
                      <a:alpha val="43137"/>
                    </a:srgbClr>
                  </a:outerShdw>
                </a:effectLst>
              </a:endParaRPr>
            </a:p>
          </p:txBody>
        </p:sp>
        <p:sp>
          <p:nvSpPr>
            <p:cNvPr id="10" name="Text Box 21"/>
            <p:cNvSpPr txBox="1">
              <a:spLocks noChangeArrowheads="1"/>
            </p:cNvSpPr>
            <p:nvPr/>
          </p:nvSpPr>
          <p:spPr bwMode="auto">
            <a:xfrm>
              <a:off x="4626" y="3067"/>
              <a:ext cx="635" cy="288"/>
            </a:xfrm>
            <a:prstGeom prst="rect">
              <a:avLst/>
            </a:prstGeom>
            <a:noFill/>
            <a:ln w="9525">
              <a:noFill/>
              <a:miter lim="800000"/>
              <a:headEnd/>
              <a:tailEnd/>
            </a:ln>
            <a:effectLst/>
          </p:spPr>
          <p:txBody>
            <a:bodyPr>
              <a:spAutoFit/>
            </a:bodyPr>
            <a:lstStyle/>
            <a:p>
              <a:pPr algn="l">
                <a:spcBef>
                  <a:spcPct val="50000"/>
                </a:spcBef>
                <a:defRPr/>
              </a:pPr>
              <a:r>
                <a:rPr lang="el-GR" sz="1200">
                  <a:effectLst>
                    <a:outerShdw blurRad="38100" dist="38100" dir="2700000" algn="tl">
                      <a:srgbClr val="000000">
                        <a:alpha val="43137"/>
                      </a:srgbClr>
                    </a:outerShdw>
                  </a:effectLst>
                </a:rPr>
                <a:t>Θύρες Ήχου </a:t>
              </a:r>
              <a:r>
                <a:rPr lang="en-US" sz="1200">
                  <a:effectLst>
                    <a:outerShdw blurRad="38100" dist="38100" dir="2700000" algn="tl">
                      <a:srgbClr val="000000">
                        <a:alpha val="43137"/>
                      </a:srgbClr>
                    </a:outerShdw>
                  </a:effectLst>
                </a:rPr>
                <a:t>Audio Ports</a:t>
              </a:r>
              <a:endParaRPr lang="el-GR" sz="1200">
                <a:effectLst>
                  <a:outerShdw blurRad="38100" dist="38100" dir="2700000" algn="tl">
                    <a:srgbClr val="000000">
                      <a:alpha val="43137"/>
                    </a:srgbClr>
                  </a:outerShdw>
                </a:effectLst>
              </a:endParaRPr>
            </a:p>
          </p:txBody>
        </p:sp>
        <p:sp>
          <p:nvSpPr>
            <p:cNvPr id="11" name="Text Box 22"/>
            <p:cNvSpPr txBox="1">
              <a:spLocks noChangeArrowheads="1"/>
            </p:cNvSpPr>
            <p:nvPr/>
          </p:nvSpPr>
          <p:spPr bwMode="auto">
            <a:xfrm>
              <a:off x="4444" y="3566"/>
              <a:ext cx="680" cy="250"/>
            </a:xfrm>
            <a:prstGeom prst="rect">
              <a:avLst/>
            </a:prstGeom>
            <a:noFill/>
            <a:ln w="9525">
              <a:noFill/>
              <a:miter lim="800000"/>
              <a:headEnd/>
              <a:tailEnd/>
            </a:ln>
            <a:effectLst/>
          </p:spPr>
          <p:txBody>
            <a:bodyPr>
              <a:spAutoFit/>
            </a:bodyPr>
            <a:lstStyle/>
            <a:p>
              <a:pPr algn="ctr">
                <a:spcBef>
                  <a:spcPct val="50000"/>
                </a:spcBef>
                <a:defRPr/>
              </a:pPr>
              <a:r>
                <a:rPr lang="el-GR" sz="1000">
                  <a:solidFill>
                    <a:srgbClr val="0099CC"/>
                  </a:solidFill>
                  <a:effectLst>
                    <a:outerShdw blurRad="38100" dist="38100" dir="2700000" algn="tl">
                      <a:srgbClr val="000000">
                        <a:alpha val="43137"/>
                      </a:srgbClr>
                    </a:outerShdw>
                  </a:effectLst>
                </a:rPr>
                <a:t>Εισόδου  Ήχου </a:t>
              </a:r>
              <a:r>
                <a:rPr lang="en-US" sz="1000">
                  <a:solidFill>
                    <a:srgbClr val="0099CC"/>
                  </a:solidFill>
                  <a:effectLst>
                    <a:outerShdw blurRad="38100" dist="38100" dir="2700000" algn="tl">
                      <a:srgbClr val="000000">
                        <a:alpha val="43137"/>
                      </a:srgbClr>
                    </a:outerShdw>
                  </a:effectLst>
                </a:rPr>
                <a:t>Line In</a:t>
              </a:r>
              <a:endParaRPr lang="el-GR" sz="1000">
                <a:solidFill>
                  <a:srgbClr val="0099CC"/>
                </a:solidFill>
                <a:effectLst>
                  <a:outerShdw blurRad="38100" dist="38100" dir="2700000" algn="tl">
                    <a:srgbClr val="000000">
                      <a:alpha val="43137"/>
                    </a:srgbClr>
                  </a:outerShdw>
                </a:effectLst>
              </a:endParaRPr>
            </a:p>
          </p:txBody>
        </p:sp>
        <p:sp>
          <p:nvSpPr>
            <p:cNvPr id="12" name="Text Box 24"/>
            <p:cNvSpPr txBox="1">
              <a:spLocks noChangeArrowheads="1"/>
            </p:cNvSpPr>
            <p:nvPr/>
          </p:nvSpPr>
          <p:spPr bwMode="auto">
            <a:xfrm>
              <a:off x="3900" y="3748"/>
              <a:ext cx="726" cy="250"/>
            </a:xfrm>
            <a:prstGeom prst="rect">
              <a:avLst/>
            </a:prstGeom>
            <a:noFill/>
            <a:ln w="9525">
              <a:noFill/>
              <a:miter lim="800000"/>
              <a:headEnd/>
              <a:tailEnd/>
            </a:ln>
            <a:effectLst/>
          </p:spPr>
          <p:txBody>
            <a:bodyPr>
              <a:spAutoFit/>
            </a:bodyPr>
            <a:lstStyle/>
            <a:p>
              <a:pPr algn="ctr">
                <a:spcBef>
                  <a:spcPct val="50000"/>
                </a:spcBef>
                <a:defRPr/>
              </a:pPr>
              <a:r>
                <a:rPr lang="el-GR" sz="1000">
                  <a:solidFill>
                    <a:schemeClr val="hlink"/>
                  </a:solidFill>
                  <a:effectLst>
                    <a:outerShdw blurRad="38100" dist="38100" dir="2700000" algn="tl">
                      <a:srgbClr val="000000">
                        <a:alpha val="43137"/>
                      </a:srgbClr>
                    </a:outerShdw>
                  </a:effectLst>
                </a:rPr>
                <a:t>Εξόδου Ήχου </a:t>
              </a:r>
              <a:r>
                <a:rPr lang="en-US" sz="1000">
                  <a:solidFill>
                    <a:schemeClr val="hlink"/>
                  </a:solidFill>
                  <a:effectLst>
                    <a:outerShdw blurRad="38100" dist="38100" dir="2700000" algn="tl">
                      <a:srgbClr val="000000">
                        <a:alpha val="43137"/>
                      </a:srgbClr>
                    </a:outerShdw>
                  </a:effectLst>
                </a:rPr>
                <a:t>Audio Out</a:t>
              </a:r>
              <a:endParaRPr lang="el-GR" sz="1000">
                <a:solidFill>
                  <a:schemeClr val="hlink"/>
                </a:solidFill>
                <a:effectLst>
                  <a:outerShdw blurRad="38100" dist="38100" dir="2700000" algn="tl">
                    <a:srgbClr val="000000">
                      <a:alpha val="43137"/>
                    </a:srgbClr>
                  </a:outerShdw>
                </a:effectLst>
              </a:endParaRPr>
            </a:p>
          </p:txBody>
        </p:sp>
        <p:sp>
          <p:nvSpPr>
            <p:cNvPr id="13" name="Text Box 25"/>
            <p:cNvSpPr txBox="1">
              <a:spLocks noChangeArrowheads="1"/>
            </p:cNvSpPr>
            <p:nvPr/>
          </p:nvSpPr>
          <p:spPr bwMode="auto">
            <a:xfrm>
              <a:off x="3265" y="3566"/>
              <a:ext cx="726" cy="250"/>
            </a:xfrm>
            <a:prstGeom prst="rect">
              <a:avLst/>
            </a:prstGeom>
            <a:noFill/>
            <a:ln w="9525">
              <a:noFill/>
              <a:miter lim="800000"/>
              <a:headEnd/>
              <a:tailEnd/>
            </a:ln>
            <a:effectLst/>
          </p:spPr>
          <p:txBody>
            <a:bodyPr>
              <a:spAutoFit/>
            </a:bodyPr>
            <a:lstStyle/>
            <a:p>
              <a:pPr algn="ctr">
                <a:spcBef>
                  <a:spcPct val="50000"/>
                </a:spcBef>
                <a:defRPr/>
              </a:pPr>
              <a:r>
                <a:rPr lang="el-GR" sz="1000">
                  <a:solidFill>
                    <a:srgbClr val="FF6600"/>
                  </a:solidFill>
                  <a:effectLst>
                    <a:outerShdw blurRad="38100" dist="38100" dir="2700000" algn="tl">
                      <a:srgbClr val="000000">
                        <a:alpha val="43137"/>
                      </a:srgbClr>
                    </a:outerShdw>
                  </a:effectLst>
                </a:rPr>
                <a:t>Μικροφώνου  </a:t>
              </a:r>
              <a:r>
                <a:rPr lang="en-US" sz="1000">
                  <a:solidFill>
                    <a:srgbClr val="FF6600"/>
                  </a:solidFill>
                  <a:effectLst>
                    <a:outerShdw blurRad="38100" dist="38100" dir="2700000" algn="tl">
                      <a:srgbClr val="000000">
                        <a:alpha val="43137"/>
                      </a:srgbClr>
                    </a:outerShdw>
                  </a:effectLst>
                </a:rPr>
                <a:t>Microphone</a:t>
              </a:r>
              <a:endParaRPr lang="el-GR" sz="1000">
                <a:solidFill>
                  <a:srgbClr val="FF6600"/>
                </a:solidFill>
                <a:effectLst>
                  <a:outerShdw blurRad="38100" dist="38100" dir="2700000" algn="tl">
                    <a:srgbClr val="000000">
                      <a:alpha val="43137"/>
                    </a:srgbClr>
                  </a:outerShdw>
                </a:effectLst>
              </a:endParaRPr>
            </a:p>
          </p:txBody>
        </p:sp>
        <p:sp>
          <p:nvSpPr>
            <p:cNvPr id="14" name="AutoShape 26"/>
            <p:cNvSpPr>
              <a:spLocks noChangeArrowheads="1"/>
            </p:cNvSpPr>
            <p:nvPr/>
          </p:nvSpPr>
          <p:spPr bwMode="auto">
            <a:xfrm>
              <a:off x="3311" y="3566"/>
              <a:ext cx="1905" cy="454"/>
            </a:xfrm>
            <a:prstGeom prst="roundRect">
              <a:avLst>
                <a:gd name="adj" fmla="val 16667"/>
              </a:avLst>
            </a:prstGeom>
            <a:noFill/>
            <a:ln w="9525">
              <a:solidFill>
                <a:schemeClr val="tx1"/>
              </a:solidFill>
              <a:prstDash val="sysDot"/>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5" name="Line 27"/>
            <p:cNvSpPr>
              <a:spLocks noChangeShapeType="1"/>
            </p:cNvSpPr>
            <p:nvPr/>
          </p:nvSpPr>
          <p:spPr bwMode="auto">
            <a:xfrm flipH="1">
              <a:off x="4898" y="3339"/>
              <a:ext cx="0" cy="227"/>
            </a:xfrm>
            <a:prstGeom prst="line">
              <a:avLst/>
            </a:prstGeom>
            <a:noFill/>
            <a:ln w="28575">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16" name="Line 28"/>
            <p:cNvSpPr>
              <a:spLocks noChangeShapeType="1"/>
            </p:cNvSpPr>
            <p:nvPr/>
          </p:nvSpPr>
          <p:spPr bwMode="auto">
            <a:xfrm flipH="1">
              <a:off x="3673" y="3385"/>
              <a:ext cx="409" cy="227"/>
            </a:xfrm>
            <a:prstGeom prst="line">
              <a:avLst/>
            </a:prstGeom>
            <a:noFill/>
            <a:ln w="19050">
              <a:solidFill>
                <a:srgbClr val="FF66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17" name="Line 29"/>
            <p:cNvSpPr>
              <a:spLocks noChangeShapeType="1"/>
            </p:cNvSpPr>
            <p:nvPr/>
          </p:nvSpPr>
          <p:spPr bwMode="auto">
            <a:xfrm>
              <a:off x="4263" y="3385"/>
              <a:ext cx="0" cy="408"/>
            </a:xfrm>
            <a:prstGeom prst="line">
              <a:avLst/>
            </a:prstGeom>
            <a:noFill/>
            <a:ln w="19050">
              <a:solidFill>
                <a:schemeClr val="hlink"/>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18" name="Line 30"/>
            <p:cNvSpPr>
              <a:spLocks noChangeShapeType="1"/>
            </p:cNvSpPr>
            <p:nvPr/>
          </p:nvSpPr>
          <p:spPr bwMode="auto">
            <a:xfrm>
              <a:off x="4399" y="3385"/>
              <a:ext cx="272" cy="227"/>
            </a:xfrm>
            <a:prstGeom prst="line">
              <a:avLst/>
            </a:prstGeom>
            <a:noFill/>
            <a:ln w="19050">
              <a:solidFill>
                <a:srgbClr val="0099CC"/>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19" name="Text Box 32"/>
            <p:cNvSpPr txBox="1">
              <a:spLocks noChangeArrowheads="1"/>
            </p:cNvSpPr>
            <p:nvPr/>
          </p:nvSpPr>
          <p:spPr bwMode="auto">
            <a:xfrm>
              <a:off x="3016" y="1344"/>
              <a:ext cx="997" cy="403"/>
            </a:xfrm>
            <a:prstGeom prst="rect">
              <a:avLst/>
            </a:prstGeom>
            <a:noFill/>
            <a:ln w="9525">
              <a:noFill/>
              <a:miter lim="800000"/>
              <a:headEnd/>
              <a:tailEnd/>
            </a:ln>
            <a:effectLst/>
          </p:spPr>
          <p:txBody>
            <a:bodyPr>
              <a:spAutoFit/>
            </a:bodyPr>
            <a:lstStyle/>
            <a:p>
              <a:pPr algn="ctr">
                <a:spcBef>
                  <a:spcPct val="50000"/>
                </a:spcBef>
                <a:defRPr/>
              </a:pPr>
              <a:r>
                <a:rPr lang="el-GR" sz="1200">
                  <a:effectLst>
                    <a:outerShdw blurRad="38100" dist="38100" dir="2700000" algn="tl">
                      <a:srgbClr val="000000">
                        <a:alpha val="43137"/>
                      </a:srgbClr>
                    </a:outerShdw>
                  </a:effectLst>
                </a:rPr>
                <a:t>Θύρα </a:t>
              </a:r>
              <a:r>
                <a:rPr lang="en-US" sz="1200">
                  <a:effectLst>
                    <a:outerShdw blurRad="38100" dist="38100" dir="2700000" algn="tl">
                      <a:srgbClr val="000000">
                        <a:alpha val="43137"/>
                      </a:srgbClr>
                    </a:outerShdw>
                  </a:effectLst>
                </a:rPr>
                <a:t>PS/2 </a:t>
              </a:r>
              <a:r>
                <a:rPr lang="el-GR" sz="1200">
                  <a:effectLst>
                    <a:outerShdw blurRad="38100" dist="38100" dir="2700000" algn="tl">
                      <a:srgbClr val="000000">
                        <a:alpha val="43137"/>
                      </a:srgbClr>
                    </a:outerShdw>
                  </a:effectLst>
                </a:rPr>
                <a:t>πληκτρολογίου     </a:t>
              </a:r>
              <a:r>
                <a:rPr lang="en-US" sz="1200">
                  <a:effectLst>
                    <a:outerShdw blurRad="38100" dist="38100" dir="2700000" algn="tl">
                      <a:srgbClr val="000000">
                        <a:alpha val="43137"/>
                      </a:srgbClr>
                    </a:outerShdw>
                  </a:effectLst>
                </a:rPr>
                <a:t>PS/2 Keyboard Port</a:t>
              </a:r>
              <a:endParaRPr lang="el-GR" sz="1200">
                <a:effectLst>
                  <a:outerShdw blurRad="38100" dist="38100" dir="2700000" algn="tl">
                    <a:srgbClr val="000000">
                      <a:alpha val="43137"/>
                    </a:srgbClr>
                  </a:outerShdw>
                </a:effectLst>
              </a:endParaRPr>
            </a:p>
          </p:txBody>
        </p:sp>
        <p:sp>
          <p:nvSpPr>
            <p:cNvPr id="20" name="Text Box 33"/>
            <p:cNvSpPr txBox="1">
              <a:spLocks noChangeArrowheads="1"/>
            </p:cNvSpPr>
            <p:nvPr/>
          </p:nvSpPr>
          <p:spPr bwMode="auto">
            <a:xfrm>
              <a:off x="3198" y="1752"/>
              <a:ext cx="771" cy="288"/>
            </a:xfrm>
            <a:prstGeom prst="rect">
              <a:avLst/>
            </a:prstGeom>
            <a:noFill/>
            <a:ln w="9525">
              <a:noFill/>
              <a:miter lim="800000"/>
              <a:headEnd/>
              <a:tailEnd/>
            </a:ln>
            <a:effectLst/>
          </p:spPr>
          <p:txBody>
            <a:bodyPr>
              <a:spAutoFit/>
            </a:bodyPr>
            <a:lstStyle/>
            <a:p>
              <a:pPr algn="ctr">
                <a:spcBef>
                  <a:spcPct val="50000"/>
                </a:spcBef>
                <a:defRPr/>
              </a:pPr>
              <a:r>
                <a:rPr lang="el-GR" sz="1200" dirty="0">
                  <a:effectLst>
                    <a:outerShdw blurRad="38100" dist="38100" dir="2700000" algn="tl">
                      <a:srgbClr val="000000">
                        <a:alpha val="43137"/>
                      </a:srgbClr>
                    </a:outerShdw>
                  </a:effectLst>
                </a:rPr>
                <a:t>Θύρα Σειριακή </a:t>
              </a:r>
              <a:r>
                <a:rPr lang="en-US" sz="1200" dirty="0">
                  <a:effectLst>
                    <a:outerShdw blurRad="38100" dist="38100" dir="2700000" algn="tl">
                      <a:srgbClr val="000000">
                        <a:alpha val="43137"/>
                      </a:srgbClr>
                    </a:outerShdw>
                  </a:effectLst>
                </a:rPr>
                <a:t>Serial Port</a:t>
              </a:r>
              <a:endParaRPr lang="el-GR" sz="1200" dirty="0">
                <a:effectLst>
                  <a:outerShdw blurRad="38100" dist="38100" dir="2700000" algn="tl">
                    <a:srgbClr val="000000">
                      <a:alpha val="43137"/>
                    </a:srgbClr>
                  </a:outerShdw>
                </a:effectLst>
              </a:endParaRPr>
            </a:p>
          </p:txBody>
        </p:sp>
        <p:sp>
          <p:nvSpPr>
            <p:cNvPr id="21" name="Text Box 34"/>
            <p:cNvSpPr txBox="1">
              <a:spLocks noChangeArrowheads="1"/>
            </p:cNvSpPr>
            <p:nvPr/>
          </p:nvSpPr>
          <p:spPr bwMode="auto">
            <a:xfrm>
              <a:off x="3288" y="2205"/>
              <a:ext cx="771" cy="288"/>
            </a:xfrm>
            <a:prstGeom prst="rect">
              <a:avLst/>
            </a:prstGeom>
            <a:noFill/>
            <a:ln w="9525">
              <a:noFill/>
              <a:miter lim="800000"/>
              <a:headEnd/>
              <a:tailEnd/>
            </a:ln>
            <a:effectLst/>
          </p:spPr>
          <p:txBody>
            <a:bodyPr>
              <a:spAutoFit/>
            </a:bodyPr>
            <a:lstStyle/>
            <a:p>
              <a:pPr algn="ctr">
                <a:spcBef>
                  <a:spcPct val="50000"/>
                </a:spcBef>
                <a:defRPr/>
              </a:pPr>
              <a:r>
                <a:rPr lang="el-GR" sz="1200">
                  <a:effectLst>
                    <a:outerShdw blurRad="38100" dist="38100" dir="2700000" algn="tl">
                      <a:srgbClr val="000000">
                        <a:alpha val="43137"/>
                      </a:srgbClr>
                    </a:outerShdw>
                  </a:effectLst>
                </a:rPr>
                <a:t>Θύρα Οθόνης </a:t>
              </a:r>
              <a:r>
                <a:rPr lang="en-US" sz="1200">
                  <a:effectLst>
                    <a:outerShdw blurRad="38100" dist="38100" dir="2700000" algn="tl">
                      <a:srgbClr val="000000">
                        <a:alpha val="43137"/>
                      </a:srgbClr>
                    </a:outerShdw>
                  </a:effectLst>
                </a:rPr>
                <a:t>VGA Port</a:t>
              </a:r>
              <a:endParaRPr lang="el-GR" sz="1200">
                <a:effectLst>
                  <a:outerShdw blurRad="38100" dist="38100" dir="2700000" algn="tl">
                    <a:srgbClr val="000000">
                      <a:alpha val="43137"/>
                    </a:srgbClr>
                  </a:outerShdw>
                </a:effectLst>
              </a:endParaRPr>
            </a:p>
          </p:txBody>
        </p:sp>
        <p:sp>
          <p:nvSpPr>
            <p:cNvPr id="22" name="Text Box 35"/>
            <p:cNvSpPr txBox="1">
              <a:spLocks noChangeArrowheads="1"/>
            </p:cNvSpPr>
            <p:nvPr/>
          </p:nvSpPr>
          <p:spPr bwMode="auto">
            <a:xfrm>
              <a:off x="3288" y="2704"/>
              <a:ext cx="635" cy="288"/>
            </a:xfrm>
            <a:prstGeom prst="rect">
              <a:avLst/>
            </a:prstGeom>
            <a:noFill/>
            <a:ln w="9525">
              <a:noFill/>
              <a:miter lim="800000"/>
              <a:headEnd/>
              <a:tailEnd/>
            </a:ln>
            <a:effectLst/>
          </p:spPr>
          <p:txBody>
            <a:bodyPr>
              <a:spAutoFit/>
            </a:bodyPr>
            <a:lstStyle/>
            <a:p>
              <a:pPr algn="ctr">
                <a:spcBef>
                  <a:spcPct val="50000"/>
                </a:spcBef>
                <a:defRPr/>
              </a:pPr>
              <a:r>
                <a:rPr lang="el-GR" sz="1200">
                  <a:effectLst>
                    <a:outerShdw blurRad="38100" dist="38100" dir="2700000" algn="tl">
                      <a:srgbClr val="000000">
                        <a:alpha val="43137"/>
                      </a:srgbClr>
                    </a:outerShdw>
                  </a:effectLst>
                </a:rPr>
                <a:t>Θύρες </a:t>
              </a:r>
              <a:r>
                <a:rPr lang="en-US" sz="1200">
                  <a:effectLst>
                    <a:outerShdw blurRad="38100" dist="38100" dir="2700000" algn="tl">
                      <a:srgbClr val="000000">
                        <a:alpha val="43137"/>
                      </a:srgbClr>
                    </a:outerShdw>
                  </a:effectLst>
                </a:rPr>
                <a:t>USB</a:t>
              </a:r>
              <a:r>
                <a:rPr lang="el-GR" sz="1200">
                  <a:effectLst>
                    <a:outerShdw blurRad="38100" dist="38100" dir="2700000" algn="tl">
                      <a:srgbClr val="000000">
                        <a:alpha val="43137"/>
                      </a:srgbClr>
                    </a:outerShdw>
                  </a:effectLst>
                </a:rPr>
                <a:t> </a:t>
              </a:r>
              <a:r>
                <a:rPr lang="en-US" sz="1200">
                  <a:effectLst>
                    <a:outerShdw blurRad="38100" dist="38100" dir="2700000" algn="tl">
                      <a:srgbClr val="000000">
                        <a:alpha val="43137"/>
                      </a:srgbClr>
                    </a:outerShdw>
                  </a:effectLst>
                </a:rPr>
                <a:t>USB Ports</a:t>
              </a:r>
              <a:endParaRPr lang="el-GR" sz="1200">
                <a:effectLst>
                  <a:outerShdw blurRad="38100" dist="38100" dir="2700000" algn="tl">
                    <a:srgbClr val="000000">
                      <a:alpha val="43137"/>
                    </a:srgbClr>
                  </a:outerShdw>
                </a:effectLst>
              </a:endParaRPr>
            </a:p>
          </p:txBody>
        </p:sp>
      </p:grpSp>
      <p:sp>
        <p:nvSpPr>
          <p:cNvPr id="23"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14</a:t>
            </a:fld>
            <a:endParaRPr lang="el-GR" dirty="0"/>
          </a:p>
        </p:txBody>
      </p:sp>
    </p:spTree>
    <p:extLst>
      <p:ext uri="{BB962C8B-B14F-4D97-AF65-F5344CB8AC3E}">
        <p14:creationId xmlns:p14="http://schemas.microsoft.com/office/powerpoint/2010/main" val="174802441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 Τίτλος"/>
          <p:cNvSpPr>
            <a:spLocks noGrp="1"/>
          </p:cNvSpPr>
          <p:nvPr>
            <p:ph type="title"/>
          </p:nvPr>
        </p:nvSpPr>
        <p:spPr/>
        <p:txBody>
          <a:bodyPr>
            <a:normAutofit fontScale="90000"/>
          </a:bodyPr>
          <a:lstStyle/>
          <a:p>
            <a:r>
              <a:rPr lang="el-GR" altLang="el-GR" dirty="0" smtClean="0"/>
              <a:t>Θύρες επέκτασης (</a:t>
            </a:r>
            <a:r>
              <a:rPr lang="en-US" altLang="el-GR" dirty="0" smtClean="0"/>
              <a:t>Expansion slots</a:t>
            </a:r>
            <a:r>
              <a:rPr lang="el-GR" altLang="el-GR" dirty="0" smtClean="0"/>
              <a:t>)</a:t>
            </a:r>
            <a:endParaRPr lang="en-US" altLang="el-GR" dirty="0" smtClean="0"/>
          </a:p>
        </p:txBody>
      </p:sp>
      <p:sp>
        <p:nvSpPr>
          <p:cNvPr id="3" name="2 - Θέση περιεχομένου"/>
          <p:cNvSpPr>
            <a:spLocks noGrp="1"/>
          </p:cNvSpPr>
          <p:nvPr>
            <p:ph idx="1"/>
          </p:nvPr>
        </p:nvSpPr>
        <p:spPr>
          <a:xfrm>
            <a:off x="467544" y="1340768"/>
            <a:ext cx="8280919" cy="4752528"/>
          </a:xfrm>
        </p:spPr>
        <p:txBody>
          <a:bodyPr>
            <a:normAutofit/>
          </a:bodyPr>
          <a:lstStyle/>
          <a:p>
            <a:pPr marL="0" indent="0">
              <a:buFont typeface="Wingdings" pitchFamily="2" charset="2"/>
              <a:buNone/>
            </a:pPr>
            <a:r>
              <a:rPr lang="el-GR" altLang="el-GR" sz="1600" dirty="0" smtClean="0"/>
              <a:t>Οι θύρες επέκτασης χρησιμοποιούνται</a:t>
            </a:r>
          </a:p>
          <a:p>
            <a:pPr marL="0" indent="0">
              <a:buFont typeface="Wingdings" pitchFamily="2" charset="2"/>
              <a:buNone/>
            </a:pPr>
            <a:r>
              <a:rPr lang="el-GR" altLang="el-GR" sz="1600" dirty="0" smtClean="0"/>
              <a:t>για να συνδέονται επιμέρους </a:t>
            </a:r>
          </a:p>
          <a:p>
            <a:pPr marL="0" indent="0">
              <a:buFont typeface="Wingdings" pitchFamily="2" charset="2"/>
              <a:buNone/>
            </a:pPr>
            <a:r>
              <a:rPr lang="el-GR" altLang="el-GR" sz="1600" dirty="0" smtClean="0"/>
              <a:t>κυκλώματα με τη μητρική πλακέτα </a:t>
            </a:r>
          </a:p>
          <a:p>
            <a:pPr marL="0" indent="0">
              <a:buFont typeface="Wingdings" pitchFamily="2" charset="2"/>
              <a:buNone/>
            </a:pPr>
            <a:r>
              <a:rPr lang="el-GR" altLang="el-GR" sz="1600" dirty="0" smtClean="0"/>
              <a:t>και να επικοινωνούν με αυτή, </a:t>
            </a:r>
          </a:p>
          <a:p>
            <a:pPr marL="0" indent="0">
              <a:buFont typeface="Wingdings" pitchFamily="2" charset="2"/>
              <a:buNone/>
            </a:pPr>
            <a:r>
              <a:rPr lang="el-GR" altLang="el-GR" sz="1600" dirty="0" smtClean="0"/>
              <a:t>αλλά και μεταξύ τους.</a:t>
            </a:r>
          </a:p>
          <a:p>
            <a:pPr marL="0" indent="0">
              <a:buFont typeface="Wingdings" pitchFamily="2" charset="2"/>
              <a:buNone/>
            </a:pPr>
            <a:r>
              <a:rPr lang="el-GR" altLang="el-GR" sz="1600" dirty="0" smtClean="0"/>
              <a:t>Με τον τρόπο αυτό μπορεί </a:t>
            </a:r>
          </a:p>
          <a:p>
            <a:pPr marL="0" indent="0">
              <a:buFont typeface="Wingdings" pitchFamily="2" charset="2"/>
              <a:buNone/>
            </a:pPr>
            <a:r>
              <a:rPr lang="el-GR" altLang="el-GR" sz="1600" dirty="0" smtClean="0"/>
              <a:t>να συνδεθούν ειδικού </a:t>
            </a:r>
          </a:p>
          <a:p>
            <a:pPr marL="0" indent="0">
              <a:buFont typeface="Wingdings" pitchFamily="2" charset="2"/>
              <a:buNone/>
            </a:pPr>
            <a:r>
              <a:rPr lang="el-GR" altLang="el-GR" sz="1600" dirty="0" smtClean="0"/>
              <a:t>σκοπού κυκλώματα  και </a:t>
            </a:r>
          </a:p>
          <a:p>
            <a:pPr marL="0" indent="0">
              <a:buFont typeface="Wingdings" pitchFamily="2" charset="2"/>
              <a:buNone/>
            </a:pPr>
            <a:r>
              <a:rPr lang="el-GR" altLang="el-GR" sz="1600" dirty="0" smtClean="0"/>
              <a:t>περιφερειακές συσκευές </a:t>
            </a:r>
          </a:p>
          <a:p>
            <a:pPr marL="0" indent="0">
              <a:buFont typeface="Wingdings" pitchFamily="2" charset="2"/>
              <a:buNone/>
            </a:pPr>
            <a:r>
              <a:rPr lang="el-GR" altLang="el-GR" sz="1600" dirty="0" smtClean="0"/>
              <a:t>στον υπολογιστή</a:t>
            </a:r>
          </a:p>
          <a:p>
            <a:pPr marL="0" indent="0">
              <a:buFont typeface="Wingdings" pitchFamily="2" charset="2"/>
              <a:buNone/>
            </a:pPr>
            <a:endParaRPr lang="en-US" altLang="el-GR" sz="1600" dirty="0" smtClean="0"/>
          </a:p>
        </p:txBody>
      </p:sp>
      <p:sp>
        <p:nvSpPr>
          <p:cNvPr id="4" name="3 - Θέση ημερομηνίας"/>
          <p:cNvSpPr>
            <a:spLocks noGrp="1"/>
          </p:cNvSpPr>
          <p:nvPr>
            <p:ph type="dt" sz="quarter" idx="10"/>
          </p:nvPr>
        </p:nvSpPr>
        <p:spPr/>
        <p:txBody>
          <a:bodyPr/>
          <a:lstStyle/>
          <a:p>
            <a:pPr>
              <a:defRPr/>
            </a:pPr>
            <a:r>
              <a:rPr lang="el-GR" smtClean="0"/>
              <a:t> </a:t>
            </a:r>
            <a:endParaRPr lang="el-GR"/>
          </a:p>
        </p:txBody>
      </p:sp>
      <p:pic>
        <p:nvPicPr>
          <p:cNvPr id="6" name="Picture 13" descr="meri-ipologisti"/>
          <p:cNvPicPr>
            <a:picLocks noChangeAspect="1" noChangeArrowheads="1"/>
          </p:cNvPicPr>
          <p:nvPr/>
        </p:nvPicPr>
        <p:blipFill>
          <a:blip r:embed="rId2"/>
          <a:srcRect/>
          <a:stretch>
            <a:fillRect/>
          </a:stretch>
        </p:blipFill>
        <p:spPr bwMode="auto">
          <a:xfrm>
            <a:off x="3491882" y="1916113"/>
            <a:ext cx="5184779" cy="3868849"/>
          </a:xfrm>
          <a:prstGeom prst="rect">
            <a:avLst/>
          </a:prstGeom>
          <a:noFill/>
          <a:effectLst>
            <a:outerShdw dist="107763" dir="13500000" algn="ctr" rotWithShape="0">
              <a:schemeClr val="folHlink">
                <a:alpha val="50000"/>
              </a:schemeClr>
            </a:outerShdw>
          </a:effectLst>
        </p:spPr>
      </p:pic>
      <p:sp>
        <p:nvSpPr>
          <p:cNvPr id="7" name="Line 33"/>
          <p:cNvSpPr>
            <a:spLocks noChangeShapeType="1"/>
          </p:cNvSpPr>
          <p:nvPr/>
        </p:nvSpPr>
        <p:spPr bwMode="auto">
          <a:xfrm>
            <a:off x="3681484" y="5662579"/>
            <a:ext cx="758408" cy="0"/>
          </a:xfrm>
          <a:prstGeom prst="line">
            <a:avLst/>
          </a:prstGeom>
          <a:noFill/>
          <a:ln w="38100">
            <a:solidFill>
              <a:srgbClr val="0099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8" name="Text Box 34"/>
          <p:cNvSpPr txBox="1">
            <a:spLocks noChangeArrowheads="1"/>
          </p:cNvSpPr>
          <p:nvPr/>
        </p:nvSpPr>
        <p:spPr bwMode="auto">
          <a:xfrm>
            <a:off x="4504022" y="5521838"/>
            <a:ext cx="1643682" cy="518600"/>
          </a:xfrm>
          <a:prstGeom prst="rect">
            <a:avLst/>
          </a:prstGeom>
          <a:noFill/>
          <a:ln w="9525">
            <a:noFill/>
            <a:miter lim="800000"/>
            <a:headEnd/>
            <a:tailEnd/>
          </a:ln>
          <a:effectLst/>
        </p:spPr>
        <p:txBody>
          <a:bodyPr>
            <a:spAutoFit/>
          </a:bodyPr>
          <a:lstStyle/>
          <a:p>
            <a:pPr algn="l">
              <a:spcBef>
                <a:spcPct val="50000"/>
              </a:spcBef>
              <a:defRPr/>
            </a:pPr>
            <a:r>
              <a:rPr lang="el-GR" sz="1400">
                <a:effectLst>
                  <a:outerShdw blurRad="38100" dist="38100" dir="2700000" algn="tl">
                    <a:srgbClr val="000000">
                      <a:alpha val="43137"/>
                    </a:srgbClr>
                  </a:outerShdw>
                </a:effectLst>
              </a:rPr>
              <a:t>Υποδοχή επέκτασης</a:t>
            </a:r>
          </a:p>
        </p:txBody>
      </p:sp>
      <p:sp>
        <p:nvSpPr>
          <p:cNvPr id="9" name="Rectangle 35"/>
          <p:cNvSpPr>
            <a:spLocks noChangeArrowheads="1"/>
          </p:cNvSpPr>
          <p:nvPr/>
        </p:nvSpPr>
        <p:spPr bwMode="auto">
          <a:xfrm>
            <a:off x="3618748" y="5523368"/>
            <a:ext cx="2464826" cy="279952"/>
          </a:xfrm>
          <a:prstGeom prst="rect">
            <a:avLst/>
          </a:prstGeom>
          <a:no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0" name="Line 36"/>
          <p:cNvSpPr>
            <a:spLocks noChangeShapeType="1"/>
          </p:cNvSpPr>
          <p:nvPr/>
        </p:nvSpPr>
        <p:spPr bwMode="auto">
          <a:xfrm flipV="1">
            <a:off x="4757754" y="4483108"/>
            <a:ext cx="316468" cy="0"/>
          </a:xfrm>
          <a:prstGeom prst="line">
            <a:avLst/>
          </a:prstGeom>
          <a:noFill/>
          <a:ln w="57150">
            <a:solidFill>
              <a:srgbClr val="FF99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11" name="Line 37"/>
          <p:cNvSpPr>
            <a:spLocks noChangeShapeType="1"/>
          </p:cNvSpPr>
          <p:nvPr/>
        </p:nvSpPr>
        <p:spPr bwMode="auto">
          <a:xfrm>
            <a:off x="5768500" y="3303636"/>
            <a:ext cx="64130" cy="347263"/>
          </a:xfrm>
          <a:prstGeom prst="line">
            <a:avLst/>
          </a:prstGeom>
          <a:noFill/>
          <a:ln w="57150">
            <a:solidFill>
              <a:srgbClr val="FF99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12" name="Line 38"/>
          <p:cNvSpPr>
            <a:spLocks noChangeShapeType="1"/>
          </p:cNvSpPr>
          <p:nvPr/>
        </p:nvSpPr>
        <p:spPr bwMode="auto">
          <a:xfrm flipH="1">
            <a:off x="6274571" y="3164425"/>
            <a:ext cx="189602" cy="279952"/>
          </a:xfrm>
          <a:prstGeom prst="line">
            <a:avLst/>
          </a:prstGeom>
          <a:noFill/>
          <a:ln w="57150">
            <a:solidFill>
              <a:srgbClr val="FF99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13" name="Line 39"/>
          <p:cNvSpPr>
            <a:spLocks noChangeShapeType="1"/>
          </p:cNvSpPr>
          <p:nvPr/>
        </p:nvSpPr>
        <p:spPr bwMode="auto">
          <a:xfrm flipH="1" flipV="1">
            <a:off x="6337307" y="4551948"/>
            <a:ext cx="190996" cy="278423"/>
          </a:xfrm>
          <a:prstGeom prst="line">
            <a:avLst/>
          </a:prstGeom>
          <a:noFill/>
          <a:ln w="57150">
            <a:solidFill>
              <a:srgbClr val="FF99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14" name="Line 40"/>
          <p:cNvSpPr>
            <a:spLocks noChangeShapeType="1"/>
          </p:cNvSpPr>
          <p:nvPr/>
        </p:nvSpPr>
        <p:spPr bwMode="auto">
          <a:xfrm flipH="1" flipV="1">
            <a:off x="6464173" y="4206215"/>
            <a:ext cx="190996" cy="0"/>
          </a:xfrm>
          <a:prstGeom prst="line">
            <a:avLst/>
          </a:prstGeom>
          <a:noFill/>
          <a:ln w="57150">
            <a:solidFill>
              <a:srgbClr val="FF99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15" name="Line 41"/>
          <p:cNvSpPr>
            <a:spLocks noChangeShapeType="1"/>
          </p:cNvSpPr>
          <p:nvPr/>
        </p:nvSpPr>
        <p:spPr bwMode="auto">
          <a:xfrm flipH="1">
            <a:off x="6464173" y="3580529"/>
            <a:ext cx="317862" cy="139211"/>
          </a:xfrm>
          <a:prstGeom prst="line">
            <a:avLst/>
          </a:prstGeom>
          <a:noFill/>
          <a:ln w="57150">
            <a:solidFill>
              <a:srgbClr val="FF99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48"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15</a:t>
            </a:fld>
            <a:endParaRPr lang="el-GR" dirty="0"/>
          </a:p>
        </p:txBody>
      </p:sp>
    </p:spTree>
    <p:extLst>
      <p:ext uri="{BB962C8B-B14F-4D97-AF65-F5344CB8AC3E}">
        <p14:creationId xmlns:p14="http://schemas.microsoft.com/office/powerpoint/2010/main" val="359915584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 Τίτλος"/>
          <p:cNvSpPr>
            <a:spLocks noGrp="1"/>
          </p:cNvSpPr>
          <p:nvPr>
            <p:ph type="title"/>
          </p:nvPr>
        </p:nvSpPr>
        <p:spPr/>
        <p:txBody>
          <a:bodyPr/>
          <a:lstStyle/>
          <a:p>
            <a:r>
              <a:rPr lang="el-GR" altLang="el-GR" dirty="0" smtClean="0"/>
              <a:t>Επεξεργαστής (</a:t>
            </a:r>
            <a:r>
              <a:rPr lang="en-US" altLang="el-GR" dirty="0" smtClean="0"/>
              <a:t>CPU</a:t>
            </a:r>
            <a:r>
              <a:rPr lang="el-GR" altLang="el-GR" dirty="0" smtClean="0"/>
              <a:t>)</a:t>
            </a:r>
            <a:endParaRPr lang="en-US" altLang="el-GR" dirty="0" smtClean="0"/>
          </a:p>
        </p:txBody>
      </p:sp>
      <p:sp>
        <p:nvSpPr>
          <p:cNvPr id="3" name="2 - Θέση περιεχομένου"/>
          <p:cNvSpPr>
            <a:spLocks noGrp="1"/>
          </p:cNvSpPr>
          <p:nvPr>
            <p:ph idx="1"/>
          </p:nvPr>
        </p:nvSpPr>
        <p:spPr>
          <a:xfrm>
            <a:off x="467544" y="1340421"/>
            <a:ext cx="8227640" cy="4680867"/>
          </a:xfrm>
        </p:spPr>
        <p:txBody>
          <a:bodyPr>
            <a:normAutofit/>
          </a:bodyPr>
          <a:lstStyle/>
          <a:p>
            <a:pPr marL="0" indent="0">
              <a:buFont typeface="Wingdings" pitchFamily="2" charset="2"/>
              <a:buNone/>
            </a:pPr>
            <a:r>
              <a:rPr lang="el-GR" altLang="el-GR" sz="2400" b="1" dirty="0" smtClean="0">
                <a:solidFill>
                  <a:srgbClr val="C00000"/>
                </a:solidFill>
              </a:rPr>
              <a:t>Επεξεργαστής  (</a:t>
            </a:r>
            <a:r>
              <a:rPr lang="en-US" altLang="el-GR" sz="2400" b="1" dirty="0" smtClean="0">
                <a:solidFill>
                  <a:srgbClr val="C00000"/>
                </a:solidFill>
              </a:rPr>
              <a:t>Processor</a:t>
            </a:r>
            <a:r>
              <a:rPr lang="el-GR" altLang="el-GR" sz="2400" b="1" dirty="0" smtClean="0">
                <a:solidFill>
                  <a:srgbClr val="C00000"/>
                </a:solidFill>
              </a:rPr>
              <a:t>) ή Κεντρική Μονάδα Επεξεργασίας </a:t>
            </a:r>
            <a:r>
              <a:rPr lang="en-US" altLang="el-GR" sz="2400" b="1" dirty="0" smtClean="0">
                <a:solidFill>
                  <a:srgbClr val="C00000"/>
                </a:solidFill>
              </a:rPr>
              <a:t>–KME</a:t>
            </a:r>
            <a:r>
              <a:rPr lang="el-GR" altLang="el-GR" sz="2400" b="1" dirty="0" smtClean="0">
                <a:solidFill>
                  <a:srgbClr val="C00000"/>
                </a:solidFill>
              </a:rPr>
              <a:t> (</a:t>
            </a:r>
            <a:r>
              <a:rPr lang="en-US" altLang="el-GR" sz="2400" b="1" dirty="0" smtClean="0">
                <a:solidFill>
                  <a:srgbClr val="C00000"/>
                </a:solidFill>
              </a:rPr>
              <a:t>Central Processing Unit –CPU)</a:t>
            </a:r>
            <a:r>
              <a:rPr lang="el-GR" altLang="el-GR" sz="2400" dirty="0" smtClean="0"/>
              <a:t>, είναι ένα </a:t>
            </a:r>
            <a:r>
              <a:rPr lang="en-US" altLang="el-GR" sz="2400" dirty="0" smtClean="0"/>
              <a:t>chip </a:t>
            </a:r>
            <a:r>
              <a:rPr lang="el-GR" altLang="el-GR" sz="2400" dirty="0" smtClean="0"/>
              <a:t>που βρίσκεται πάνω στη μητρική πλακέτα και είναι υπεύθυνος για όλη τη λειτουργία του υπολογιστή.</a:t>
            </a:r>
          </a:p>
          <a:p>
            <a:pPr marL="0" indent="0">
              <a:buFont typeface="Wingdings" pitchFamily="2" charset="2"/>
              <a:buNone/>
            </a:pPr>
            <a:r>
              <a:rPr lang="el-GR" altLang="el-GR" sz="2400" dirty="0" smtClean="0"/>
              <a:t>Ένας επεξεργαστής χαρακτηρίζεται από τη γενιά του (όπως η σειρά των επεξεργαστών της εταιρείας </a:t>
            </a:r>
            <a:r>
              <a:rPr lang="en-US" altLang="el-GR" sz="2400" dirty="0" smtClean="0"/>
              <a:t>Intel</a:t>
            </a:r>
            <a:r>
              <a:rPr lang="el-GR" altLang="el-GR" sz="2400" dirty="0" smtClean="0"/>
              <a:t> : 8086, 80286, 80386, 80486, </a:t>
            </a:r>
            <a:r>
              <a:rPr lang="en-US" altLang="el-GR" sz="2400" dirty="0" smtClean="0"/>
              <a:t>Pentium</a:t>
            </a:r>
            <a:r>
              <a:rPr lang="el-GR" altLang="el-GR" sz="2400" dirty="0" smtClean="0"/>
              <a:t>, </a:t>
            </a:r>
            <a:r>
              <a:rPr lang="en-US" altLang="el-GR" sz="2400" dirty="0" smtClean="0"/>
              <a:t>Pentium MMX</a:t>
            </a:r>
            <a:r>
              <a:rPr lang="el-GR" altLang="el-GR" sz="2400" dirty="0" smtClean="0"/>
              <a:t>, </a:t>
            </a:r>
            <a:r>
              <a:rPr lang="en-US" altLang="el-GR" sz="2400" dirty="0" smtClean="0"/>
              <a:t>Pentium II</a:t>
            </a:r>
            <a:r>
              <a:rPr lang="el-GR" altLang="el-GR" sz="2400" dirty="0" smtClean="0"/>
              <a:t>, </a:t>
            </a:r>
            <a:r>
              <a:rPr lang="en-US" altLang="el-GR" sz="2400" dirty="0" smtClean="0"/>
              <a:t>III</a:t>
            </a:r>
            <a:r>
              <a:rPr lang="el-GR" altLang="el-GR" sz="2400" dirty="0" smtClean="0"/>
              <a:t>, </a:t>
            </a:r>
            <a:r>
              <a:rPr lang="en-US" altLang="el-GR" sz="2400" dirty="0" smtClean="0"/>
              <a:t>IV</a:t>
            </a:r>
            <a:r>
              <a:rPr lang="el-GR" altLang="el-GR" sz="2400" dirty="0" smtClean="0"/>
              <a:t>) και τη συχνότητα λειτουργίας του (4.77, 8, 16, 32, 48, 64, 133, 256, 400, 500, 733, 800, 1.000, 1.500, 1.700 </a:t>
            </a:r>
            <a:r>
              <a:rPr lang="en-US" altLang="el-GR" sz="2400" dirty="0" err="1" smtClean="0"/>
              <a:t>Mhz</a:t>
            </a:r>
            <a:r>
              <a:rPr lang="en-US" altLang="el-GR" sz="2400" dirty="0" smtClean="0"/>
              <a:t> </a:t>
            </a:r>
            <a:r>
              <a:rPr lang="el-GR" altLang="el-GR" sz="2400" dirty="0" smtClean="0"/>
              <a:t>).</a:t>
            </a:r>
          </a:p>
          <a:p>
            <a:pPr marL="0" indent="0">
              <a:buFont typeface="Wingdings" pitchFamily="2" charset="2"/>
              <a:buNone/>
            </a:pPr>
            <a:r>
              <a:rPr lang="el-GR" altLang="el-GR" sz="2400" dirty="0" smtClean="0"/>
              <a:t>Σήμερα υπάρχουν πολλαπλοί επεξεργαστές σε ένα ολοκληρωμένο κύκλωμα (πολλοί πυρήνες).</a:t>
            </a:r>
          </a:p>
        </p:txBody>
      </p:sp>
      <p:sp>
        <p:nvSpPr>
          <p:cNvPr id="4" name="3 - Θέση ημερομηνίας"/>
          <p:cNvSpPr>
            <a:spLocks noGrp="1"/>
          </p:cNvSpPr>
          <p:nvPr>
            <p:ph type="dt" sz="quarter" idx="10"/>
          </p:nvPr>
        </p:nvSpPr>
        <p:spPr/>
        <p:txBody>
          <a:bodyPr/>
          <a:lstStyle/>
          <a:p>
            <a:pPr>
              <a:defRPr/>
            </a:pPr>
            <a:r>
              <a:rPr lang="el-GR" smtClean="0"/>
              <a:t> </a:t>
            </a:r>
            <a:endParaRPr lang="el-GR"/>
          </a:p>
        </p:txBody>
      </p:sp>
      <p:sp>
        <p:nvSpPr>
          <p:cNvPr id="5"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16</a:t>
            </a:fld>
            <a:endParaRPr lang="el-GR" dirty="0"/>
          </a:p>
        </p:txBody>
      </p:sp>
    </p:spTree>
    <p:extLst>
      <p:ext uri="{BB962C8B-B14F-4D97-AF65-F5344CB8AC3E}">
        <p14:creationId xmlns:p14="http://schemas.microsoft.com/office/powerpoint/2010/main" val="31120769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idx="4294967295"/>
          </p:nvPr>
        </p:nvSpPr>
        <p:spPr/>
        <p:txBody>
          <a:bodyPr/>
          <a:lstStyle/>
          <a:p>
            <a:r>
              <a:rPr lang="el-GR" altLang="el-GR" dirty="0" smtClean="0"/>
              <a:t>Δομικά στοιχεία </a:t>
            </a:r>
            <a:r>
              <a:rPr lang="en-US" altLang="el-GR" dirty="0" smtClean="0"/>
              <a:t>CPU</a:t>
            </a:r>
          </a:p>
        </p:txBody>
      </p:sp>
      <p:sp>
        <p:nvSpPr>
          <p:cNvPr id="347139" name="Rectangle 3"/>
          <p:cNvSpPr>
            <a:spLocks noGrp="1" noChangeArrowheads="1"/>
          </p:cNvSpPr>
          <p:nvPr>
            <p:ph type="body" idx="4294967295"/>
          </p:nvPr>
        </p:nvSpPr>
        <p:spPr>
          <a:xfrm>
            <a:off x="467544" y="1340768"/>
            <a:ext cx="8136904" cy="4752528"/>
          </a:xfrm>
        </p:spPr>
        <p:txBody>
          <a:bodyPr>
            <a:normAutofit lnSpcReduction="10000"/>
          </a:bodyPr>
          <a:lstStyle/>
          <a:p>
            <a:pPr>
              <a:lnSpc>
                <a:spcPct val="80000"/>
              </a:lnSpc>
              <a:buFont typeface="Wingdings" pitchFamily="2" charset="2"/>
              <a:buNone/>
            </a:pPr>
            <a:r>
              <a:rPr lang="el-GR" altLang="el-GR" sz="2000" b="1" dirty="0" smtClean="0"/>
              <a:t>Η ΚΜΕ αποτελείται από:</a:t>
            </a:r>
          </a:p>
          <a:p>
            <a:pPr>
              <a:lnSpc>
                <a:spcPct val="80000"/>
              </a:lnSpc>
            </a:pPr>
            <a:r>
              <a:rPr lang="el-GR" altLang="el-GR" sz="2000" b="1" dirty="0" smtClean="0"/>
              <a:t> τη </a:t>
            </a:r>
            <a:r>
              <a:rPr lang="el-GR" altLang="el-GR" sz="2000" b="1" i="1" dirty="0" smtClean="0"/>
              <a:t>μονάδα ελέγχου </a:t>
            </a:r>
            <a:r>
              <a:rPr lang="en-US" altLang="el-GR" sz="2000" b="1" i="1" dirty="0" smtClean="0"/>
              <a:t>(control/ unit)</a:t>
            </a:r>
            <a:r>
              <a:rPr lang="el-GR" altLang="el-GR" sz="2000" b="1" i="1" dirty="0" smtClean="0"/>
              <a:t> που: </a:t>
            </a:r>
          </a:p>
          <a:p>
            <a:pPr lvl="1">
              <a:lnSpc>
                <a:spcPct val="80000"/>
              </a:lnSpc>
            </a:pPr>
            <a:r>
              <a:rPr lang="el-GR" altLang="el-GR" sz="1800" dirty="0" smtClean="0"/>
              <a:t>διευθύνει τη λειτουργία του υπολογιστή,</a:t>
            </a:r>
          </a:p>
          <a:p>
            <a:pPr lvl="1">
              <a:lnSpc>
                <a:spcPct val="80000"/>
              </a:lnSpc>
            </a:pPr>
            <a:r>
              <a:rPr lang="el-GR" altLang="el-GR" sz="1800" dirty="0" smtClean="0"/>
              <a:t>φροντίζει για το συγχρονισμό των μερών του, </a:t>
            </a:r>
          </a:p>
          <a:p>
            <a:pPr lvl="1">
              <a:lnSpc>
                <a:spcPct val="80000"/>
              </a:lnSpc>
            </a:pPr>
            <a:r>
              <a:rPr lang="el-GR" altLang="el-GR" sz="1800" dirty="0" smtClean="0"/>
              <a:t>είναι υπεύθυνη για την ανάκτηση εντολών από την κύρια μνήμη και για τον προσδιορισμό του τύπου τους.</a:t>
            </a:r>
            <a:r>
              <a:rPr lang="el-GR" altLang="el-GR" sz="1800" b="1" dirty="0" smtClean="0"/>
              <a:t> </a:t>
            </a:r>
          </a:p>
          <a:p>
            <a:pPr>
              <a:lnSpc>
                <a:spcPct val="80000"/>
              </a:lnSpc>
            </a:pPr>
            <a:r>
              <a:rPr lang="el-GR" altLang="el-GR" sz="2000" b="1" dirty="0" smtClean="0"/>
              <a:t> την </a:t>
            </a:r>
            <a:r>
              <a:rPr lang="el-GR" altLang="el-GR" sz="2000" b="1" i="1" dirty="0" smtClean="0"/>
              <a:t>αριθμητική και λογική μονάδα (</a:t>
            </a:r>
            <a:r>
              <a:rPr lang="en-US" altLang="el-GR" sz="2000" b="1" i="1" dirty="0" smtClean="0"/>
              <a:t>Arithmetic Logical Unit -A</a:t>
            </a:r>
            <a:r>
              <a:rPr lang="el-GR" altLang="el-GR" sz="2000" b="1" i="1" dirty="0" smtClean="0"/>
              <a:t>LU) που:</a:t>
            </a:r>
          </a:p>
          <a:p>
            <a:pPr lvl="1">
              <a:lnSpc>
                <a:spcPct val="80000"/>
              </a:lnSpc>
            </a:pPr>
            <a:r>
              <a:rPr lang="el-GR" altLang="el-GR" sz="1800" dirty="0" smtClean="0"/>
              <a:t>εκτελεί πράξεις, όπως πρόσθεση και λογική σύζευξη (AND), που χρειάζονται για την εκτέλεση των εντολών. </a:t>
            </a:r>
          </a:p>
          <a:p>
            <a:pPr>
              <a:lnSpc>
                <a:spcPct val="80000"/>
              </a:lnSpc>
            </a:pPr>
            <a:r>
              <a:rPr lang="el-GR" altLang="el-GR" sz="2000" b="1" dirty="0" smtClean="0"/>
              <a:t> μια μικρή μνήμη υψηλής ταχύτητας που:</a:t>
            </a:r>
          </a:p>
          <a:p>
            <a:pPr lvl="1">
              <a:lnSpc>
                <a:spcPct val="80000"/>
              </a:lnSpc>
            </a:pPr>
            <a:r>
              <a:rPr lang="el-GR" altLang="el-GR" sz="1800" dirty="0" smtClean="0"/>
              <a:t>χρησιμοποιείται για την αποθήκευση προσωρινών αποτελεσμάτων και ορισμένων πληροφοριών ελέγχου. </a:t>
            </a:r>
          </a:p>
          <a:p>
            <a:pPr lvl="1">
              <a:lnSpc>
                <a:spcPct val="80000"/>
              </a:lnSpc>
            </a:pPr>
            <a:r>
              <a:rPr lang="el-GR" altLang="el-GR" sz="1800" dirty="0" smtClean="0"/>
              <a:t> αποτελείται από μερικούς </a:t>
            </a:r>
            <a:r>
              <a:rPr lang="el-GR" altLang="el-GR" sz="1800" i="1" dirty="0" err="1" smtClean="0"/>
              <a:t>καταχωρητές</a:t>
            </a:r>
            <a:r>
              <a:rPr lang="el-GR" altLang="el-GR" sz="1800" i="1" dirty="0" smtClean="0"/>
              <a:t> (</a:t>
            </a:r>
            <a:r>
              <a:rPr lang="el-GR" altLang="el-GR" sz="1800" i="1" dirty="0" err="1" smtClean="0"/>
              <a:t>registers</a:t>
            </a:r>
            <a:r>
              <a:rPr lang="el-GR" altLang="el-GR" sz="1800" i="1" dirty="0" smtClean="0"/>
              <a:t>)</a:t>
            </a:r>
            <a:r>
              <a:rPr lang="el-GR" altLang="el-GR" sz="1800" dirty="0" smtClean="0"/>
              <a:t>, καθένας από τους οποίους επιτελεί μια συγκεκριμένη λειτουργία.</a:t>
            </a:r>
            <a:r>
              <a:rPr lang="el-GR" altLang="el-GR" sz="1800" b="1" dirty="0" smtClean="0"/>
              <a:t> </a:t>
            </a:r>
          </a:p>
          <a:p>
            <a:pPr lvl="3">
              <a:lnSpc>
                <a:spcPct val="80000"/>
              </a:lnSpc>
            </a:pPr>
            <a:r>
              <a:rPr lang="el-GR" altLang="el-GR" sz="1600" dirty="0" smtClean="0"/>
              <a:t>Ο πιο σημαντικός </a:t>
            </a:r>
            <a:r>
              <a:rPr lang="el-GR" altLang="el-GR" sz="1600" dirty="0" err="1" smtClean="0"/>
              <a:t>καταχωρητής</a:t>
            </a:r>
            <a:r>
              <a:rPr lang="el-GR" altLang="el-GR" sz="1600" dirty="0" smtClean="0"/>
              <a:t> είναι ο μετρητής προγράμματος (</a:t>
            </a:r>
            <a:r>
              <a:rPr lang="el-GR" altLang="el-GR" sz="1600" dirty="0" err="1" smtClean="0"/>
              <a:t>program</a:t>
            </a:r>
            <a:r>
              <a:rPr lang="el-GR" altLang="el-GR" sz="1600" dirty="0" smtClean="0"/>
              <a:t> </a:t>
            </a:r>
            <a:r>
              <a:rPr lang="el-GR" altLang="el-GR" sz="1600" dirty="0" err="1" smtClean="0"/>
              <a:t>counter</a:t>
            </a:r>
            <a:r>
              <a:rPr lang="el-GR" altLang="el-GR" sz="1600" dirty="0" smtClean="0"/>
              <a:t>), ο οποίος δείχνει στην επόμενη εντολή που πρόκειται να εκτελεστεί. </a:t>
            </a:r>
          </a:p>
          <a:p>
            <a:pPr lvl="3">
              <a:lnSpc>
                <a:spcPct val="80000"/>
              </a:lnSpc>
            </a:pPr>
            <a:r>
              <a:rPr lang="el-GR" altLang="el-GR" sz="1600" dirty="0" smtClean="0"/>
              <a:t>Σημαντικός είναι επίσης και ο </a:t>
            </a:r>
            <a:r>
              <a:rPr lang="el-GR" altLang="el-GR" sz="1600" dirty="0" err="1" smtClean="0"/>
              <a:t>καταχωρητής</a:t>
            </a:r>
            <a:r>
              <a:rPr lang="el-GR" altLang="el-GR" sz="1600" dirty="0" smtClean="0"/>
              <a:t> εντολών (</a:t>
            </a:r>
            <a:r>
              <a:rPr lang="el-GR" altLang="el-GR" sz="1600" dirty="0" err="1" smtClean="0"/>
              <a:t>instruction</a:t>
            </a:r>
            <a:r>
              <a:rPr lang="el-GR" altLang="el-GR" sz="1600" dirty="0" smtClean="0"/>
              <a:t> </a:t>
            </a:r>
            <a:r>
              <a:rPr lang="el-GR" altLang="el-GR" sz="1600" dirty="0" err="1" smtClean="0"/>
              <a:t>register</a:t>
            </a:r>
            <a:r>
              <a:rPr lang="el-GR" altLang="el-GR" sz="1600" dirty="0" smtClean="0"/>
              <a:t>) που περιέχει την εντολή που εκτελείται εκείνη τη στιγμή</a:t>
            </a:r>
            <a:endParaRPr lang="en-US" altLang="el-GR" sz="1600" dirty="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17</a:t>
            </a:fld>
            <a:endParaRPr lang="el-GR" dirty="0"/>
          </a:p>
        </p:txBody>
      </p:sp>
    </p:spTree>
    <p:extLst>
      <p:ext uri="{BB962C8B-B14F-4D97-AF65-F5344CB8AC3E}">
        <p14:creationId xmlns:p14="http://schemas.microsoft.com/office/powerpoint/2010/main" val="76388393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idx="4294967295"/>
          </p:nvPr>
        </p:nvSpPr>
        <p:spPr/>
        <p:txBody>
          <a:bodyPr/>
          <a:lstStyle/>
          <a:p>
            <a:r>
              <a:rPr lang="el-GR" altLang="el-GR" dirty="0" smtClean="0"/>
              <a:t>Αρχή λειτουργίας </a:t>
            </a:r>
            <a:r>
              <a:rPr lang="en-US" altLang="el-GR" dirty="0" smtClean="0"/>
              <a:t>CPU</a:t>
            </a:r>
          </a:p>
        </p:txBody>
      </p:sp>
      <p:sp>
        <p:nvSpPr>
          <p:cNvPr id="348163" name="Rectangle 3"/>
          <p:cNvSpPr>
            <a:spLocks noGrp="1" noChangeArrowheads="1"/>
          </p:cNvSpPr>
          <p:nvPr>
            <p:ph type="body" idx="4294967295"/>
          </p:nvPr>
        </p:nvSpPr>
        <p:spPr>
          <a:xfrm>
            <a:off x="467544" y="1340767"/>
            <a:ext cx="8208912" cy="4731419"/>
          </a:xfrm>
        </p:spPr>
        <p:txBody>
          <a:bodyPr/>
          <a:lstStyle/>
          <a:p>
            <a:pPr marL="609600" indent="-609600">
              <a:lnSpc>
                <a:spcPct val="80000"/>
              </a:lnSpc>
              <a:buFont typeface="Wingdings" pitchFamily="2" charset="2"/>
              <a:buNone/>
            </a:pPr>
            <a:r>
              <a:rPr lang="el-GR" altLang="el-GR" sz="1800" b="1" dirty="0" smtClean="0"/>
              <a:t>Η Κεντρική Μονάδα Επεξεργασίας  :</a:t>
            </a:r>
          </a:p>
          <a:p>
            <a:pPr marL="609600" indent="-609600">
              <a:lnSpc>
                <a:spcPct val="80000"/>
              </a:lnSpc>
            </a:pPr>
            <a:r>
              <a:rPr lang="el-GR" altLang="el-GR" sz="1800" b="1" dirty="0" smtClean="0"/>
              <a:t>Εκτελεί προγράμματα-εντολές τα οποία είναι  αποθηκευμένα στην κύρια μνήμη και η σειρά των ενεργειών τις οποίες κάνει για την εκτέλεση προγραμμάτων-εντολών είναι:</a:t>
            </a:r>
          </a:p>
          <a:p>
            <a:pPr marL="990600" lvl="1" indent="-533400">
              <a:lnSpc>
                <a:spcPct val="80000"/>
              </a:lnSpc>
            </a:pPr>
            <a:r>
              <a:rPr lang="el-GR" altLang="el-GR" sz="1600" b="1" dirty="0" smtClean="0"/>
              <a:t>μεταφορά, </a:t>
            </a:r>
          </a:p>
          <a:p>
            <a:pPr marL="990600" lvl="1" indent="-533400">
              <a:lnSpc>
                <a:spcPct val="80000"/>
              </a:lnSpc>
            </a:pPr>
            <a:r>
              <a:rPr lang="el-GR" altLang="el-GR" sz="1600" b="1" dirty="0" smtClean="0"/>
              <a:t>εξέταση, </a:t>
            </a:r>
          </a:p>
          <a:p>
            <a:pPr marL="990600" lvl="1" indent="-533400">
              <a:lnSpc>
                <a:spcPct val="80000"/>
              </a:lnSpc>
            </a:pPr>
            <a:r>
              <a:rPr lang="el-GR" altLang="el-GR" sz="1600" b="1" dirty="0" smtClean="0"/>
              <a:t>Ερμηνεία, </a:t>
            </a:r>
          </a:p>
          <a:p>
            <a:pPr marL="990600" lvl="1" indent="-533400">
              <a:lnSpc>
                <a:spcPct val="80000"/>
              </a:lnSpc>
            </a:pPr>
            <a:r>
              <a:rPr lang="el-GR" altLang="el-GR" sz="1600" b="1" dirty="0" smtClean="0"/>
              <a:t>εκτέλεση. </a:t>
            </a:r>
          </a:p>
          <a:p>
            <a:pPr marL="609600" indent="-609600">
              <a:lnSpc>
                <a:spcPct val="80000"/>
              </a:lnSpc>
            </a:pPr>
            <a:r>
              <a:rPr lang="el-GR" altLang="el-GR" sz="1800" b="1" dirty="0" smtClean="0"/>
              <a:t>Η ακολουθία των βημάτων αυτών είναι γνωστή και ως κύκλος προσκόμισης ­ αποκωδικοποίησης  - εκτέλεσης (</a:t>
            </a:r>
            <a:r>
              <a:rPr lang="el-GR" altLang="el-GR" sz="1800" b="1" dirty="0" err="1" smtClean="0"/>
              <a:t>fetch</a:t>
            </a:r>
            <a:r>
              <a:rPr lang="el-GR" altLang="el-GR" sz="1800" b="1" dirty="0" smtClean="0"/>
              <a:t>-</a:t>
            </a:r>
            <a:r>
              <a:rPr lang="el-GR" altLang="el-GR" sz="1800" b="1" dirty="0" err="1" smtClean="0"/>
              <a:t>decode</a:t>
            </a:r>
            <a:r>
              <a:rPr lang="el-GR" altLang="el-GR" sz="1800" b="1" dirty="0" smtClean="0"/>
              <a:t>-</a:t>
            </a:r>
            <a:r>
              <a:rPr lang="el-GR" altLang="el-GR" sz="1800" b="1" dirty="0" err="1" smtClean="0"/>
              <a:t>execute</a:t>
            </a:r>
            <a:r>
              <a:rPr lang="el-GR" altLang="el-GR" sz="1800" b="1" dirty="0" smtClean="0"/>
              <a:t>). </a:t>
            </a:r>
          </a:p>
          <a:p>
            <a:pPr marL="609600" indent="-609600">
              <a:lnSpc>
                <a:spcPct val="80000"/>
              </a:lnSpc>
            </a:pPr>
            <a:r>
              <a:rPr lang="el-GR" altLang="el-GR" sz="1800" b="1" dirty="0" smtClean="0"/>
              <a:t> Επιβλέπει τη μεταφορά δεδομένων από και προς εξωτερικές πηγές. </a:t>
            </a:r>
          </a:p>
          <a:p>
            <a:pPr marL="609600" indent="-609600">
              <a:lnSpc>
                <a:spcPct val="80000"/>
              </a:lnSpc>
            </a:pPr>
            <a:endParaRPr lang="en-US" altLang="el-GR" sz="1800" dirty="0" smtClean="0"/>
          </a:p>
        </p:txBody>
      </p:sp>
      <p:grpSp>
        <p:nvGrpSpPr>
          <p:cNvPr id="348164" name="Group 4"/>
          <p:cNvGrpSpPr>
            <a:grpSpLocks/>
          </p:cNvGrpSpPr>
          <p:nvPr/>
        </p:nvGrpSpPr>
        <p:grpSpPr bwMode="auto">
          <a:xfrm>
            <a:off x="5705475" y="4797474"/>
            <a:ext cx="1060450" cy="504825"/>
            <a:chOff x="158" y="2704"/>
            <a:chExt cx="1315" cy="363"/>
          </a:xfrm>
        </p:grpSpPr>
        <p:sp>
          <p:nvSpPr>
            <p:cNvPr id="348165" name="AutoShape 5"/>
            <p:cNvSpPr>
              <a:spLocks noChangeArrowheads="1"/>
            </p:cNvSpPr>
            <p:nvPr/>
          </p:nvSpPr>
          <p:spPr bwMode="auto">
            <a:xfrm>
              <a:off x="158" y="2704"/>
              <a:ext cx="1315" cy="363"/>
            </a:xfrm>
            <a:prstGeom prst="roundRect">
              <a:avLst>
                <a:gd name="adj" fmla="val 32231"/>
              </a:avLst>
            </a:prstGeom>
            <a:solidFill>
              <a:schemeClr val="accent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48166" name="AutoShape 6"/>
            <p:cNvSpPr>
              <a:spLocks noChangeArrowheads="1"/>
            </p:cNvSpPr>
            <p:nvPr/>
          </p:nvSpPr>
          <p:spPr bwMode="auto">
            <a:xfrm rot="10800000">
              <a:off x="175" y="2716"/>
              <a:ext cx="1280" cy="196"/>
            </a:xfrm>
            <a:prstGeom prst="roundRect">
              <a:avLst>
                <a:gd name="adj" fmla="val 50000"/>
              </a:avLst>
            </a:prstGeom>
            <a:gradFill rotWithShape="1">
              <a:gsLst>
                <a:gs pos="0">
                  <a:schemeClr val="accent2">
                    <a:alpha val="37000"/>
                  </a:schemeClr>
                </a:gs>
                <a:gs pos="100000">
                  <a:schemeClr val="accent2">
                    <a:gamma/>
                    <a:tint val="37647"/>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ltLang="el-GR" b="0">
                <a:latin typeface="Arial" charset="0"/>
              </a:endParaRPr>
            </a:p>
          </p:txBody>
        </p:sp>
      </p:grpSp>
      <p:sp>
        <p:nvSpPr>
          <p:cNvPr id="348167" name="Rectangle 7"/>
          <p:cNvSpPr>
            <a:spLocks noChangeArrowheads="1"/>
          </p:cNvSpPr>
          <p:nvPr/>
        </p:nvSpPr>
        <p:spPr bwMode="auto">
          <a:xfrm>
            <a:off x="5724525" y="4795887"/>
            <a:ext cx="9271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l-GR" altLang="ko-KR" sz="2000" baseline="-25000">
                <a:solidFill>
                  <a:schemeClr val="bg1"/>
                </a:solidFill>
                <a:latin typeface="Arial" charset="0"/>
              </a:rPr>
              <a:t>Μονάδες </a:t>
            </a:r>
          </a:p>
          <a:p>
            <a:pPr algn="ctr" eaLnBrk="0" hangingPunct="0"/>
            <a:r>
              <a:rPr lang="el-GR" altLang="ko-KR" sz="2000" baseline="-25000">
                <a:solidFill>
                  <a:schemeClr val="bg1"/>
                </a:solidFill>
                <a:latin typeface="Arial" charset="0"/>
              </a:rPr>
              <a:t>Εξόδου</a:t>
            </a:r>
            <a:endParaRPr lang="en-US" altLang="ko-KR" sz="2000" baseline="-25000">
              <a:solidFill>
                <a:schemeClr val="bg1"/>
              </a:solidFill>
              <a:latin typeface="Arial" charset="0"/>
              <a:ea typeface="굴림" charset="-127"/>
            </a:endParaRPr>
          </a:p>
        </p:txBody>
      </p:sp>
      <p:grpSp>
        <p:nvGrpSpPr>
          <p:cNvPr id="348168" name="Group 8"/>
          <p:cNvGrpSpPr>
            <a:grpSpLocks/>
          </p:cNvGrpSpPr>
          <p:nvPr/>
        </p:nvGrpSpPr>
        <p:grpSpPr bwMode="auto">
          <a:xfrm>
            <a:off x="2536825" y="4867324"/>
            <a:ext cx="1062038" cy="506413"/>
            <a:chOff x="159" y="2297"/>
            <a:chExt cx="1315" cy="362"/>
          </a:xfrm>
        </p:grpSpPr>
        <p:sp>
          <p:nvSpPr>
            <p:cNvPr id="348169" name="AutoShape 9"/>
            <p:cNvSpPr>
              <a:spLocks noChangeArrowheads="1"/>
            </p:cNvSpPr>
            <p:nvPr/>
          </p:nvSpPr>
          <p:spPr bwMode="auto">
            <a:xfrm>
              <a:off x="159" y="2297"/>
              <a:ext cx="1315" cy="362"/>
            </a:xfrm>
            <a:prstGeom prst="roundRect">
              <a:avLst>
                <a:gd name="adj" fmla="val 34532"/>
              </a:avLst>
            </a:prstGeom>
            <a:solidFill>
              <a:schemeClr val="hlink"/>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48170" name="AutoShape 10"/>
            <p:cNvSpPr>
              <a:spLocks noChangeArrowheads="1"/>
            </p:cNvSpPr>
            <p:nvPr/>
          </p:nvSpPr>
          <p:spPr bwMode="auto">
            <a:xfrm rot="10800000">
              <a:off x="177" y="2312"/>
              <a:ext cx="1280" cy="196"/>
            </a:xfrm>
            <a:prstGeom prst="roundRect">
              <a:avLst>
                <a:gd name="adj" fmla="val 50000"/>
              </a:avLst>
            </a:prstGeom>
            <a:gradFill rotWithShape="1">
              <a:gsLst>
                <a:gs pos="0">
                  <a:schemeClr val="hlink">
                    <a:alpha val="37000"/>
                  </a:schemeClr>
                </a:gs>
                <a:gs pos="100000">
                  <a:schemeClr val="hlink">
                    <a:gamma/>
                    <a:tint val="42353"/>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ltLang="el-GR" b="0">
                <a:latin typeface="Arial" charset="0"/>
              </a:endParaRPr>
            </a:p>
          </p:txBody>
        </p:sp>
      </p:grpSp>
      <p:sp>
        <p:nvSpPr>
          <p:cNvPr id="348171" name="Rectangle 11"/>
          <p:cNvSpPr>
            <a:spLocks noChangeArrowheads="1"/>
          </p:cNvSpPr>
          <p:nvPr/>
        </p:nvSpPr>
        <p:spPr bwMode="auto">
          <a:xfrm>
            <a:off x="2627313" y="4868912"/>
            <a:ext cx="9271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l-GR" altLang="ko-KR" sz="2000" baseline="-25000">
                <a:solidFill>
                  <a:schemeClr val="bg1"/>
                </a:solidFill>
                <a:latin typeface="Arial" charset="0"/>
              </a:rPr>
              <a:t>Μονάδες </a:t>
            </a:r>
          </a:p>
          <a:p>
            <a:pPr algn="l" eaLnBrk="0" hangingPunct="0"/>
            <a:r>
              <a:rPr lang="el-GR" altLang="ko-KR" sz="2000" baseline="-25000">
                <a:solidFill>
                  <a:schemeClr val="bg1"/>
                </a:solidFill>
                <a:latin typeface="Arial" charset="0"/>
              </a:rPr>
              <a:t>Εισόδου</a:t>
            </a:r>
            <a:endParaRPr lang="en-US" altLang="ko-KR" sz="2000" baseline="-25000">
              <a:solidFill>
                <a:schemeClr val="bg1"/>
              </a:solidFill>
              <a:latin typeface="Arial" charset="0"/>
              <a:ea typeface="굴림" charset="-127"/>
            </a:endParaRPr>
          </a:p>
        </p:txBody>
      </p:sp>
      <p:sp>
        <p:nvSpPr>
          <p:cNvPr id="348172" name="AutoShape 12"/>
          <p:cNvSpPr>
            <a:spLocks noChangeArrowheads="1"/>
          </p:cNvSpPr>
          <p:nvPr/>
        </p:nvSpPr>
        <p:spPr bwMode="auto">
          <a:xfrm>
            <a:off x="3827463" y="4437112"/>
            <a:ext cx="1666875" cy="1095375"/>
          </a:xfrm>
          <a:prstGeom prst="roundRect">
            <a:avLst>
              <a:gd name="adj" fmla="val 16667"/>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48173" name="AutoShape 13"/>
          <p:cNvSpPr>
            <a:spLocks noChangeArrowheads="1"/>
          </p:cNvSpPr>
          <p:nvPr/>
        </p:nvSpPr>
        <p:spPr bwMode="auto">
          <a:xfrm>
            <a:off x="3989388" y="4722862"/>
            <a:ext cx="1344612" cy="571500"/>
          </a:xfrm>
          <a:prstGeom prst="roundRect">
            <a:avLst>
              <a:gd name="adj" fmla="val 16667"/>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348174" name="Group 14"/>
          <p:cNvGrpSpPr>
            <a:grpSpLocks/>
          </p:cNvGrpSpPr>
          <p:nvPr/>
        </p:nvGrpSpPr>
        <p:grpSpPr bwMode="auto">
          <a:xfrm>
            <a:off x="4149725" y="4579987"/>
            <a:ext cx="1060450" cy="290512"/>
            <a:chOff x="158" y="1888"/>
            <a:chExt cx="1315" cy="363"/>
          </a:xfrm>
        </p:grpSpPr>
        <p:sp>
          <p:nvSpPr>
            <p:cNvPr id="348175" name="AutoShape 15"/>
            <p:cNvSpPr>
              <a:spLocks noChangeArrowheads="1"/>
            </p:cNvSpPr>
            <p:nvPr/>
          </p:nvSpPr>
          <p:spPr bwMode="auto">
            <a:xfrm>
              <a:off x="158" y="1888"/>
              <a:ext cx="1315" cy="363"/>
            </a:xfrm>
            <a:prstGeom prst="roundRect">
              <a:avLst>
                <a:gd name="adj" fmla="val 32782"/>
              </a:avLst>
            </a:prstGeom>
            <a:solidFill>
              <a:schemeClr val="bg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48176" name="AutoShape 16"/>
            <p:cNvSpPr>
              <a:spLocks noChangeArrowheads="1"/>
            </p:cNvSpPr>
            <p:nvPr/>
          </p:nvSpPr>
          <p:spPr bwMode="auto">
            <a:xfrm rot="10800000">
              <a:off x="177" y="1902"/>
              <a:ext cx="1280" cy="196"/>
            </a:xfrm>
            <a:prstGeom prst="roundRect">
              <a:avLst>
                <a:gd name="adj" fmla="val 50000"/>
              </a:avLst>
            </a:prstGeom>
            <a:gradFill rotWithShape="1">
              <a:gsLst>
                <a:gs pos="0">
                  <a:schemeClr val="bg2">
                    <a:alpha val="37000"/>
                  </a:schemeClr>
                </a:gs>
                <a:gs pos="100000">
                  <a:schemeClr val="bg2">
                    <a:gamma/>
                    <a:tint val="42353"/>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ltLang="el-GR" b="0">
                <a:latin typeface="Arial" charset="0"/>
              </a:endParaRPr>
            </a:p>
          </p:txBody>
        </p:sp>
      </p:grpSp>
      <p:sp>
        <p:nvSpPr>
          <p:cNvPr id="348177" name="Rectangle 17"/>
          <p:cNvSpPr>
            <a:spLocks noChangeArrowheads="1"/>
          </p:cNvSpPr>
          <p:nvPr/>
        </p:nvSpPr>
        <p:spPr bwMode="auto">
          <a:xfrm>
            <a:off x="4350973" y="4581574"/>
            <a:ext cx="699230" cy="29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l-GR" altLang="ko-KR" sz="2000" baseline="-25000" dirty="0">
                <a:latin typeface="Arial" charset="0"/>
              </a:rPr>
              <a:t>Κ.Μ.Ε.</a:t>
            </a:r>
            <a:endParaRPr lang="en-US" altLang="ko-KR" sz="2000" baseline="-25000" dirty="0">
              <a:latin typeface="Arial" charset="0"/>
              <a:ea typeface="굴림" charset="-127"/>
            </a:endParaRPr>
          </a:p>
        </p:txBody>
      </p:sp>
      <p:grpSp>
        <p:nvGrpSpPr>
          <p:cNvPr id="348178" name="Group 18"/>
          <p:cNvGrpSpPr>
            <a:grpSpLocks/>
          </p:cNvGrpSpPr>
          <p:nvPr/>
        </p:nvGrpSpPr>
        <p:grpSpPr bwMode="auto">
          <a:xfrm>
            <a:off x="4140200" y="5084812"/>
            <a:ext cx="1060450" cy="290512"/>
            <a:chOff x="158" y="1888"/>
            <a:chExt cx="1315" cy="363"/>
          </a:xfrm>
        </p:grpSpPr>
        <p:sp>
          <p:nvSpPr>
            <p:cNvPr id="348179" name="AutoShape 19"/>
            <p:cNvSpPr>
              <a:spLocks noChangeArrowheads="1"/>
            </p:cNvSpPr>
            <p:nvPr/>
          </p:nvSpPr>
          <p:spPr bwMode="auto">
            <a:xfrm>
              <a:off x="158" y="1888"/>
              <a:ext cx="1315" cy="363"/>
            </a:xfrm>
            <a:prstGeom prst="roundRect">
              <a:avLst>
                <a:gd name="adj" fmla="val 32782"/>
              </a:avLst>
            </a:prstGeom>
            <a:solidFill>
              <a:schemeClr val="bg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48180" name="AutoShape 20"/>
            <p:cNvSpPr>
              <a:spLocks noChangeArrowheads="1"/>
            </p:cNvSpPr>
            <p:nvPr/>
          </p:nvSpPr>
          <p:spPr bwMode="auto">
            <a:xfrm rot="10800000">
              <a:off x="177" y="1902"/>
              <a:ext cx="1280" cy="196"/>
            </a:xfrm>
            <a:prstGeom prst="roundRect">
              <a:avLst>
                <a:gd name="adj" fmla="val 50000"/>
              </a:avLst>
            </a:prstGeom>
            <a:gradFill rotWithShape="1">
              <a:gsLst>
                <a:gs pos="0">
                  <a:schemeClr val="bg2">
                    <a:alpha val="37000"/>
                  </a:schemeClr>
                </a:gs>
                <a:gs pos="100000">
                  <a:schemeClr val="bg2">
                    <a:gamma/>
                    <a:tint val="42353"/>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ltLang="el-GR" b="0">
                <a:latin typeface="Arial" charset="0"/>
              </a:endParaRPr>
            </a:p>
          </p:txBody>
        </p:sp>
      </p:grpSp>
      <p:sp>
        <p:nvSpPr>
          <p:cNvPr id="348181" name="Rectangle 21"/>
          <p:cNvSpPr>
            <a:spLocks noChangeArrowheads="1"/>
          </p:cNvSpPr>
          <p:nvPr/>
        </p:nvSpPr>
        <p:spPr bwMode="auto">
          <a:xfrm>
            <a:off x="4067175" y="5013374"/>
            <a:ext cx="1511300" cy="29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l-GR" altLang="ko-KR" sz="2000" baseline="-25000">
                <a:latin typeface="Arial" charset="0"/>
              </a:rPr>
              <a:t>Κύρια Μνήμη</a:t>
            </a:r>
            <a:endParaRPr lang="en-US" altLang="ko-KR" sz="2000" baseline="-25000">
              <a:latin typeface="Arial" charset="0"/>
              <a:ea typeface="굴림" charset="-127"/>
            </a:endParaRPr>
          </a:p>
        </p:txBody>
      </p:sp>
      <p:sp>
        <p:nvSpPr>
          <p:cNvPr id="348182" name="Line 22"/>
          <p:cNvSpPr>
            <a:spLocks noChangeShapeType="1"/>
          </p:cNvSpPr>
          <p:nvPr/>
        </p:nvSpPr>
        <p:spPr bwMode="auto">
          <a:xfrm>
            <a:off x="3611563" y="5008612"/>
            <a:ext cx="376237" cy="0"/>
          </a:xfrm>
          <a:prstGeom prst="line">
            <a:avLst/>
          </a:prstGeom>
          <a:noFill/>
          <a:ln w="38100" cap="rnd">
            <a:solidFill>
              <a:schemeClr val="hlink"/>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48183" name="Line 23"/>
          <p:cNvSpPr>
            <a:spLocks noChangeShapeType="1"/>
          </p:cNvSpPr>
          <p:nvPr/>
        </p:nvSpPr>
        <p:spPr bwMode="auto">
          <a:xfrm>
            <a:off x="5332413" y="5008612"/>
            <a:ext cx="377825" cy="0"/>
          </a:xfrm>
          <a:prstGeom prst="line">
            <a:avLst/>
          </a:prstGeom>
          <a:noFill/>
          <a:ln w="38100" cap="rnd">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48184" name="Text Box 24"/>
          <p:cNvSpPr txBox="1">
            <a:spLocks noChangeArrowheads="1"/>
          </p:cNvSpPr>
          <p:nvPr/>
        </p:nvSpPr>
        <p:spPr bwMode="auto">
          <a:xfrm>
            <a:off x="3624263" y="5517232"/>
            <a:ext cx="21701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1400" dirty="0">
                <a:solidFill>
                  <a:srgbClr val="000066"/>
                </a:solidFill>
              </a:rPr>
              <a:t>Γενικό διάγραμμα λειτουργίας Η/Υ</a:t>
            </a:r>
          </a:p>
        </p:txBody>
      </p:sp>
      <p:sp>
        <p:nvSpPr>
          <p:cNvPr id="25"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18</a:t>
            </a:fld>
            <a:endParaRPr lang="el-GR" dirty="0"/>
          </a:p>
        </p:txBody>
      </p:sp>
    </p:spTree>
    <p:extLst>
      <p:ext uri="{BB962C8B-B14F-4D97-AF65-F5344CB8AC3E}">
        <p14:creationId xmlns:p14="http://schemas.microsoft.com/office/powerpoint/2010/main" val="307183046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idx="4294967295"/>
          </p:nvPr>
        </p:nvSpPr>
        <p:spPr/>
        <p:txBody>
          <a:bodyPr/>
          <a:lstStyle/>
          <a:p>
            <a:r>
              <a:rPr lang="el-GR" altLang="el-GR" dirty="0" smtClean="0"/>
              <a:t>Δίαυλος επικοινωνίας (</a:t>
            </a:r>
            <a:r>
              <a:rPr lang="en-US" altLang="el-GR" dirty="0" smtClean="0"/>
              <a:t>Bus)</a:t>
            </a:r>
          </a:p>
        </p:txBody>
      </p:sp>
      <p:sp>
        <p:nvSpPr>
          <p:cNvPr id="349187" name="Rectangle 3"/>
          <p:cNvSpPr>
            <a:spLocks noGrp="1" noChangeArrowheads="1"/>
          </p:cNvSpPr>
          <p:nvPr>
            <p:ph type="body" idx="4294967295"/>
          </p:nvPr>
        </p:nvSpPr>
        <p:spPr>
          <a:xfrm>
            <a:off x="467545" y="1340768"/>
            <a:ext cx="8208912" cy="4752528"/>
          </a:xfrm>
        </p:spPr>
        <p:txBody>
          <a:bodyPr/>
          <a:lstStyle/>
          <a:p>
            <a:pPr eaLnBrk="1" hangingPunct="1">
              <a:lnSpc>
                <a:spcPct val="80000"/>
              </a:lnSpc>
              <a:spcBef>
                <a:spcPct val="0"/>
              </a:spcBef>
              <a:buClrTx/>
              <a:buSzTx/>
              <a:buFontTx/>
              <a:buNone/>
            </a:pPr>
            <a:r>
              <a:rPr lang="el-GR" altLang="el-GR" sz="1800" smtClean="0"/>
              <a:t>Η επικοινωνία μεταξύ των μονάδων του ηλεκτρονικού υπολογιστή πραγματοποιείται με τους</a:t>
            </a:r>
            <a:r>
              <a:rPr lang="el-GR" altLang="el-GR" sz="1800" b="1" smtClean="0"/>
              <a:t> </a:t>
            </a:r>
            <a:r>
              <a:rPr lang="el-GR" altLang="el-GR" sz="1800" b="1" smtClean="0">
                <a:solidFill>
                  <a:schemeClr val="hlink"/>
                </a:solidFill>
              </a:rPr>
              <a:t>Διαύλους Επικοινωνίας</a:t>
            </a:r>
            <a:r>
              <a:rPr lang="el-GR" altLang="el-GR" sz="1800" b="1" smtClean="0"/>
              <a:t>.</a:t>
            </a:r>
          </a:p>
          <a:p>
            <a:pPr>
              <a:lnSpc>
                <a:spcPct val="80000"/>
              </a:lnSpc>
            </a:pPr>
            <a:r>
              <a:rPr lang="el-GR" altLang="el-GR" sz="1800" smtClean="0"/>
              <a:t>Οι Δίαυλοι Επικοινωνίας είναι κανάλια ή καλώδια που</a:t>
            </a:r>
            <a:r>
              <a:rPr lang="en-US" altLang="el-GR" sz="1800" smtClean="0"/>
              <a:t> </a:t>
            </a:r>
            <a:r>
              <a:rPr lang="el-GR" altLang="el-GR" sz="1800" smtClean="0"/>
              <a:t>περνά το ηλεκτρικό σήμα</a:t>
            </a:r>
            <a:r>
              <a:rPr lang="en-US" altLang="el-GR" sz="1800" smtClean="0"/>
              <a:t>. </a:t>
            </a:r>
            <a:r>
              <a:rPr lang="el-GR" altLang="el-GR" sz="1800" smtClean="0"/>
              <a:t>Το ηλεκτρικό αυτό σήμα πάντοτε  αντιστοιχεί σε ένα δυαδικό σύμβολο </a:t>
            </a:r>
            <a:r>
              <a:rPr lang="en-US" altLang="el-GR" sz="1800" smtClean="0"/>
              <a:t> [</a:t>
            </a:r>
            <a:r>
              <a:rPr lang="el-GR" altLang="el-GR" sz="1800" smtClean="0"/>
              <a:t>0</a:t>
            </a:r>
            <a:r>
              <a:rPr lang="en-US" altLang="el-GR" sz="1800" smtClean="0"/>
              <a:t>]</a:t>
            </a:r>
            <a:r>
              <a:rPr lang="el-GR" altLang="el-GR" sz="1800" smtClean="0"/>
              <a:t> ή  </a:t>
            </a:r>
            <a:r>
              <a:rPr lang="en-US" altLang="el-GR" sz="1800" smtClean="0"/>
              <a:t>[</a:t>
            </a:r>
            <a:r>
              <a:rPr lang="el-GR" altLang="el-GR" sz="1800" smtClean="0"/>
              <a:t>1 </a:t>
            </a:r>
            <a:r>
              <a:rPr lang="en-US" altLang="el-GR" sz="1800" smtClean="0"/>
              <a:t>]</a:t>
            </a:r>
            <a:r>
              <a:rPr lang="el-GR" altLang="el-GR" sz="1800" smtClean="0"/>
              <a:t>. </a:t>
            </a:r>
          </a:p>
          <a:p>
            <a:pPr>
              <a:lnSpc>
                <a:spcPct val="80000"/>
              </a:lnSpc>
            </a:pPr>
            <a:r>
              <a:rPr lang="el-GR" altLang="el-GR" sz="1800" smtClean="0"/>
              <a:t>Οι δίαυλοι μεταφέρουν την πληροφορία μεταξύ δύο ή περισσοτέρων</a:t>
            </a:r>
            <a:r>
              <a:rPr lang="en-US" altLang="el-GR" sz="1800" smtClean="0"/>
              <a:t> </a:t>
            </a:r>
            <a:r>
              <a:rPr lang="el-GR" altLang="el-GR" sz="1800" smtClean="0"/>
              <a:t>μονάδων. </a:t>
            </a:r>
          </a:p>
          <a:p>
            <a:pPr>
              <a:lnSpc>
                <a:spcPct val="80000"/>
              </a:lnSpc>
            </a:pPr>
            <a:r>
              <a:rPr lang="el-GR" altLang="el-GR" sz="1800" smtClean="0"/>
              <a:t>Υπάρχουν τρεις τύποι διαύλων:</a:t>
            </a:r>
            <a:r>
              <a:rPr lang="el-GR" altLang="el-GR" sz="1800" b="1" smtClean="0"/>
              <a:t> </a:t>
            </a:r>
          </a:p>
          <a:p>
            <a:pPr lvl="2">
              <a:lnSpc>
                <a:spcPct val="80000"/>
              </a:lnSpc>
            </a:pPr>
            <a:r>
              <a:rPr lang="el-GR" altLang="el-GR" sz="1600" smtClean="0"/>
              <a:t>διευθύνσεων, </a:t>
            </a:r>
          </a:p>
          <a:p>
            <a:pPr lvl="2">
              <a:lnSpc>
                <a:spcPct val="80000"/>
              </a:lnSpc>
            </a:pPr>
            <a:r>
              <a:rPr lang="el-GR" altLang="el-GR" sz="1600" smtClean="0"/>
              <a:t>δεδομένων,  </a:t>
            </a:r>
          </a:p>
          <a:p>
            <a:pPr lvl="2">
              <a:lnSpc>
                <a:spcPct val="80000"/>
              </a:lnSpc>
            </a:pPr>
            <a:r>
              <a:rPr lang="el-GR" altLang="el-GR" sz="1600" smtClean="0"/>
              <a:t>ελέγχου.</a:t>
            </a:r>
          </a:p>
          <a:p>
            <a:pPr>
              <a:lnSpc>
                <a:spcPct val="80000"/>
              </a:lnSpc>
            </a:pPr>
            <a:endParaRPr lang="en-US" altLang="el-GR" sz="2000" smtClean="0"/>
          </a:p>
        </p:txBody>
      </p:sp>
      <p:pic>
        <p:nvPicPr>
          <p:cNvPr id="349188" name="Picture 4" descr="data_transf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933056"/>
            <a:ext cx="6480175" cy="2009775"/>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19</a:t>
            </a:fld>
            <a:endParaRPr lang="el-GR" dirty="0"/>
          </a:p>
        </p:txBody>
      </p:sp>
    </p:spTree>
    <p:extLst>
      <p:ext uri="{BB962C8B-B14F-4D97-AF65-F5344CB8AC3E}">
        <p14:creationId xmlns:p14="http://schemas.microsoft.com/office/powerpoint/2010/main" val="210737366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Άδειες Χρήσης</a:t>
            </a:r>
          </a:p>
        </p:txBody>
      </p:sp>
      <p:sp>
        <p:nvSpPr>
          <p:cNvPr id="3" name="Θέση περιεχομένου 2"/>
          <p:cNvSpPr>
            <a:spLocks noGrp="1"/>
          </p:cNvSpPr>
          <p:nvPr>
            <p:ph idx="1"/>
          </p:nvPr>
        </p:nvSpPr>
        <p:spPr/>
        <p:txBody>
          <a:bodyPr/>
          <a:lstStyle/>
          <a:p>
            <a:r>
              <a:rPr lang="el-GR" sz="2800" dirty="0"/>
              <a:t>Το παρόν εκπαιδευτικό υλικό υπόκειται σε</a:t>
            </a:r>
            <a:r>
              <a:rPr lang="en-US" sz="2800" dirty="0"/>
              <a:t> </a:t>
            </a:r>
            <a:r>
              <a:rPr lang="el-GR" sz="2800" dirty="0"/>
              <a:t>άδειες χρήσης </a:t>
            </a:r>
            <a:r>
              <a:rPr lang="en-US" sz="2800" dirty="0"/>
              <a:t>Creative Commons. </a:t>
            </a:r>
          </a:p>
          <a:p>
            <a:r>
              <a:rPr lang="el-GR" sz="2800" dirty="0"/>
              <a:t>Για εκπαιδευτικό υλικό, όπως εικόνες, που υπόκειται σε άλλου τύπου άδειας χρήσης, η άδεια χρήσης αναφέρεται ρητώς. </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2</a:t>
            </a:fld>
            <a:endParaRPr lang="el-GR"/>
          </a:p>
        </p:txBody>
      </p:sp>
      <p:pic>
        <p:nvPicPr>
          <p:cNvPr id="5" name="7 - Εικόνα" descr="Λογότυπο για Άδειες χρήσης Creative Commons BY-NC-ND"/>
          <p:cNvPicPr>
            <a:picLocks noChangeAspect="1"/>
          </p:cNvPicPr>
          <p:nvPr/>
        </p:nvPicPr>
        <p:blipFill>
          <a:blip r:embed="rId2" cstate="print"/>
          <a:stretch>
            <a:fillRect/>
          </a:stretch>
        </p:blipFill>
        <p:spPr>
          <a:xfrm>
            <a:off x="3782403" y="5035847"/>
            <a:ext cx="1581685" cy="553393"/>
          </a:xfrm>
          <a:prstGeom prst="rect">
            <a:avLst/>
          </a:prstGeom>
        </p:spPr>
      </p:pic>
    </p:spTree>
    <p:extLst>
      <p:ext uri="{BB962C8B-B14F-4D97-AF65-F5344CB8AC3E}">
        <p14:creationId xmlns:p14="http://schemas.microsoft.com/office/powerpoint/2010/main" val="922867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idx="4294967295"/>
          </p:nvPr>
        </p:nvSpPr>
        <p:spPr/>
        <p:txBody>
          <a:bodyPr/>
          <a:lstStyle/>
          <a:p>
            <a:r>
              <a:rPr lang="el-GR" altLang="el-GR" dirty="0" smtClean="0"/>
              <a:t>Ρολόι (</a:t>
            </a:r>
            <a:r>
              <a:rPr lang="en-US" altLang="el-GR" dirty="0" smtClean="0"/>
              <a:t>Clock)</a:t>
            </a:r>
          </a:p>
        </p:txBody>
      </p:sp>
      <p:sp>
        <p:nvSpPr>
          <p:cNvPr id="350211" name="Rectangle 3"/>
          <p:cNvSpPr>
            <a:spLocks noGrp="1" noChangeArrowheads="1"/>
          </p:cNvSpPr>
          <p:nvPr>
            <p:ph type="body" idx="4294967295"/>
          </p:nvPr>
        </p:nvSpPr>
        <p:spPr/>
        <p:txBody>
          <a:bodyPr/>
          <a:lstStyle/>
          <a:p>
            <a:pPr algn="just" eaLnBrk="1" hangingPunct="1">
              <a:lnSpc>
                <a:spcPct val="80000"/>
              </a:lnSpc>
              <a:spcBef>
                <a:spcPct val="0"/>
              </a:spcBef>
              <a:buClrTx/>
              <a:buSzTx/>
              <a:buFontTx/>
              <a:buNone/>
            </a:pPr>
            <a:r>
              <a:rPr lang="el-GR" altLang="el-GR" sz="2400" smtClean="0"/>
              <a:t>Το </a:t>
            </a:r>
            <a:r>
              <a:rPr lang="el-GR" altLang="el-GR" sz="2400" b="1" smtClean="0"/>
              <a:t>Ρολόι</a:t>
            </a:r>
            <a:r>
              <a:rPr lang="el-GR" altLang="el-GR" sz="2400" smtClean="0"/>
              <a:t> παράγει ένα συγκεκριμένο αριθμό παλμών </a:t>
            </a:r>
            <a:r>
              <a:rPr lang="en-US" altLang="el-GR" sz="2400" smtClean="0"/>
              <a:t>(</a:t>
            </a:r>
            <a:r>
              <a:rPr lang="el-GR" altLang="el-GR" sz="2400" smtClean="0"/>
              <a:t>σήματα) ανά δευτερόλεπτο. Οι παλμοί  αυτοί ορίζουν τον  χρονισμό του υπολογιστικού συστήματος και δίνουν την έναρξη της επόμενης λειτουργίας της Κ.Μ.Ε</a:t>
            </a:r>
            <a:r>
              <a:rPr lang="en-US" altLang="el-GR" sz="2400" smtClean="0"/>
              <a:t>. </a:t>
            </a:r>
            <a:endParaRPr lang="el-GR" altLang="el-GR" sz="2400" smtClean="0"/>
          </a:p>
          <a:p>
            <a:pPr>
              <a:lnSpc>
                <a:spcPct val="80000"/>
              </a:lnSpc>
              <a:buFont typeface="Wingdings" pitchFamily="2" charset="2"/>
              <a:buNone/>
            </a:pPr>
            <a:r>
              <a:rPr lang="el-GR" altLang="el-GR" sz="2400" smtClean="0"/>
              <a:t>Το ρολόι είναι υπεύθυνο για τον συντονισμό των υπόλοιπων εξαρτημάτων της Κ.Μ.Ε. στέλνοντας περιοδικά σήματα-παλμούς</a:t>
            </a:r>
            <a:r>
              <a:rPr lang="en-US" altLang="el-GR" sz="2400" smtClean="0"/>
              <a:t>.</a:t>
            </a:r>
            <a:r>
              <a:rPr lang="el-GR" altLang="el-GR" sz="2400" smtClean="0"/>
              <a:t> </a:t>
            </a:r>
            <a:endParaRPr lang="en-US" altLang="el-GR" sz="2400" smtClean="0"/>
          </a:p>
          <a:p>
            <a:pPr>
              <a:lnSpc>
                <a:spcPct val="80000"/>
              </a:lnSpc>
              <a:buFont typeface="Wingdings" pitchFamily="2" charset="2"/>
              <a:buNone/>
            </a:pPr>
            <a:r>
              <a:rPr lang="el-GR" altLang="el-GR" sz="2400" smtClean="0"/>
              <a:t>Η περίοδος που μεσολαβεί ανάμεσα σε δυο παλμούς</a:t>
            </a:r>
            <a:r>
              <a:rPr lang="en-US" altLang="el-GR" sz="2400" smtClean="0"/>
              <a:t> </a:t>
            </a:r>
            <a:r>
              <a:rPr lang="el-GR" altLang="el-GR" sz="2400" smtClean="0"/>
              <a:t> λέγεται κύκλος του ρολογιού. Όσο μικρότερη είναι η περίοδος τόσο ταχύτερος είναι ο μικροεπεξεργαστής.  </a:t>
            </a:r>
          </a:p>
          <a:p>
            <a:pPr>
              <a:lnSpc>
                <a:spcPct val="80000"/>
              </a:lnSpc>
              <a:buFont typeface="Wingdings" pitchFamily="2" charset="2"/>
              <a:buNone/>
            </a:pPr>
            <a:r>
              <a:rPr lang="el-GR" altLang="el-GR" sz="2400" smtClean="0"/>
              <a:t>Η συχνότητα χρονισμού της Κ.Μ.Ε. μετριέται σε </a:t>
            </a:r>
            <a:r>
              <a:rPr lang="en-US" altLang="el-GR" sz="2400" smtClean="0"/>
              <a:t>MHz</a:t>
            </a:r>
            <a:r>
              <a:rPr lang="el-GR" altLang="el-GR" sz="2400" smtClean="0"/>
              <a:t> (μεγαχέρτζ) ή σε </a:t>
            </a:r>
            <a:r>
              <a:rPr lang="en-US" altLang="el-GR" sz="2400" smtClean="0"/>
              <a:t>GHz </a:t>
            </a:r>
            <a:r>
              <a:rPr lang="el-GR" altLang="el-GR" sz="2400" smtClean="0"/>
              <a:t>(γιγαχέρτζ).</a:t>
            </a:r>
          </a:p>
          <a:p>
            <a:pPr>
              <a:lnSpc>
                <a:spcPct val="80000"/>
              </a:lnSpc>
            </a:pPr>
            <a:endParaRPr lang="en-US" altLang="el-GR" sz="240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20</a:t>
            </a:fld>
            <a:endParaRPr lang="el-GR" dirty="0"/>
          </a:p>
        </p:txBody>
      </p:sp>
    </p:spTree>
    <p:extLst>
      <p:ext uri="{BB962C8B-B14F-4D97-AF65-F5344CB8AC3E}">
        <p14:creationId xmlns:p14="http://schemas.microsoft.com/office/powerpoint/2010/main" val="202038912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3"/>
          <p:cNvSpPr txBox="1">
            <a:spLocks noChangeArrowheads="1"/>
          </p:cNvSpPr>
          <p:nvPr/>
        </p:nvSpPr>
        <p:spPr>
          <a:xfrm>
            <a:off x="457200" y="1403898"/>
            <a:ext cx="8229600" cy="4641379"/>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t="100000"/>
            </a:path>
            <a:tileRect r="-100000" b="-100000"/>
          </a:gra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endParaRPr lang="en-US" altLang="el-GR" dirty="0" smtClean="0"/>
          </a:p>
        </p:txBody>
      </p:sp>
      <p:sp>
        <p:nvSpPr>
          <p:cNvPr id="351234" name="Rectangle 2"/>
          <p:cNvSpPr>
            <a:spLocks noGrp="1" noChangeArrowheads="1"/>
          </p:cNvSpPr>
          <p:nvPr>
            <p:ph type="title" idx="4294967295"/>
          </p:nvPr>
        </p:nvSpPr>
        <p:spPr>
          <a:xfrm>
            <a:off x="457201" y="228600"/>
            <a:ext cx="8382000" cy="823913"/>
          </a:xfrm>
        </p:spPr>
        <p:txBody>
          <a:bodyPr/>
          <a:lstStyle/>
          <a:p>
            <a:r>
              <a:rPr lang="el-GR" altLang="el-GR" dirty="0" smtClean="0"/>
              <a:t>Διάγραμμα λειτουργίας </a:t>
            </a:r>
            <a:r>
              <a:rPr lang="en-US" altLang="el-GR" dirty="0" smtClean="0"/>
              <a:t>CPU</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649" y="1298209"/>
            <a:ext cx="6985719" cy="480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21</a:t>
            </a:fld>
            <a:endParaRPr lang="el-GR" dirty="0"/>
          </a:p>
        </p:txBody>
      </p:sp>
    </p:spTree>
    <p:extLst>
      <p:ext uri="{BB962C8B-B14F-4D97-AF65-F5344CB8AC3E}">
        <p14:creationId xmlns:p14="http://schemas.microsoft.com/office/powerpoint/2010/main" val="206303801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idx="4294967295"/>
          </p:nvPr>
        </p:nvSpPr>
        <p:spPr/>
        <p:txBody>
          <a:bodyPr/>
          <a:lstStyle/>
          <a:p>
            <a:r>
              <a:rPr lang="el-GR" altLang="el-GR" dirty="0" smtClean="0"/>
              <a:t>Μνήμη</a:t>
            </a:r>
            <a:endParaRPr lang="en-US" altLang="el-GR" dirty="0" smtClean="0"/>
          </a:p>
        </p:txBody>
      </p:sp>
      <p:sp>
        <p:nvSpPr>
          <p:cNvPr id="352259" name="Rectangle 3"/>
          <p:cNvSpPr>
            <a:spLocks noGrp="1" noChangeArrowheads="1"/>
          </p:cNvSpPr>
          <p:nvPr>
            <p:ph type="body" idx="4294967295"/>
          </p:nvPr>
        </p:nvSpPr>
        <p:spPr>
          <a:xfrm>
            <a:off x="467544" y="1340768"/>
            <a:ext cx="8208912" cy="4752528"/>
          </a:xfrm>
        </p:spPr>
        <p:txBody>
          <a:bodyPr>
            <a:normAutofit/>
          </a:bodyPr>
          <a:lstStyle/>
          <a:p>
            <a:pPr>
              <a:spcBef>
                <a:spcPct val="0"/>
              </a:spcBef>
              <a:buFont typeface="Wingdings" pitchFamily="2" charset="2"/>
              <a:buNone/>
            </a:pPr>
            <a:r>
              <a:rPr lang="el-GR" altLang="ko-KR" sz="1800" b="1" dirty="0" smtClean="0">
                <a:solidFill>
                  <a:schemeClr val="hlink"/>
                </a:solidFill>
              </a:rPr>
              <a:t>Μνήμη </a:t>
            </a:r>
            <a:r>
              <a:rPr lang="el-GR" altLang="el-GR" sz="1800" dirty="0" smtClean="0"/>
              <a:t>ονομάζεται οποιαδήποτε μονάδα μπορεί να αποθηκεύσει δεδομένα σε δυαδική μορφή (0 ή 1) και επιτρέπει την ανάκτησή τους. </a:t>
            </a:r>
            <a:endParaRPr lang="en-US" altLang="ko-KR" sz="1800" dirty="0" smtClean="0">
              <a:ea typeface="굴림" charset="-127"/>
            </a:endParaRPr>
          </a:p>
          <a:p>
            <a:pPr>
              <a:spcBef>
                <a:spcPct val="0"/>
              </a:spcBef>
              <a:buFont typeface="Wingdings" pitchFamily="2" charset="2"/>
              <a:buNone/>
            </a:pPr>
            <a:r>
              <a:rPr lang="el-GR" altLang="el-GR" sz="1800" dirty="0" smtClean="0"/>
              <a:t>Μονάδες Μνήμης υπάρχουν: μέσα στην Κεντρική Μονάδα του Υπολογιστή και έξω  από την Κεντρική Μονάδα του Υπολογιστή (δευτερεύουσα ή βοηθητική μνήμη).</a:t>
            </a:r>
          </a:p>
          <a:p>
            <a:pPr>
              <a:spcBef>
                <a:spcPct val="0"/>
              </a:spcBef>
              <a:buFont typeface="Wingdings" pitchFamily="2" charset="2"/>
              <a:buNone/>
            </a:pPr>
            <a:endParaRPr lang="en-US" altLang="ko-KR" sz="1800" dirty="0" smtClean="0">
              <a:ea typeface="굴림" charset="-127"/>
            </a:endParaRPr>
          </a:p>
          <a:p>
            <a:pPr algn="ctr">
              <a:spcBef>
                <a:spcPct val="0"/>
              </a:spcBef>
              <a:buFont typeface="Wingdings" pitchFamily="2" charset="2"/>
              <a:buNone/>
            </a:pPr>
            <a:r>
              <a:rPr lang="el-GR" altLang="el-GR" sz="1800" b="1" dirty="0" smtClean="0"/>
              <a:t>Χαρακτηριστικά μνημών</a:t>
            </a:r>
          </a:p>
          <a:p>
            <a:pPr>
              <a:spcBef>
                <a:spcPct val="0"/>
              </a:spcBef>
              <a:buFont typeface="Wingdings" pitchFamily="2" charset="2"/>
              <a:buNone/>
            </a:pPr>
            <a:r>
              <a:rPr lang="el-GR" altLang="el-GR" sz="1800" b="1" dirty="0" smtClean="0">
                <a:solidFill>
                  <a:schemeClr val="hlink"/>
                </a:solidFill>
              </a:rPr>
              <a:t>Τύπος μνήμης</a:t>
            </a:r>
            <a:r>
              <a:rPr lang="el-GR" altLang="el-GR" sz="1800" b="1" dirty="0" smtClean="0"/>
              <a:t>: </a:t>
            </a:r>
            <a:r>
              <a:rPr lang="el-GR" altLang="el-GR" sz="1800" dirty="0" smtClean="0"/>
              <a:t>Ο τρόπος με τον οποίο μπορούν να αναζητηθούν και να ανακληθούν οι πληροφορίες που περιέχει μία μονάδα μνήμης  καθορίζει τον τύπο της. Οι μονάδες μνήμης μπορούν να διαχωριστούν σύμφωνα με τον τρόπο προσπέλασης τους σε δύο τύπους: </a:t>
            </a:r>
          </a:p>
          <a:p>
            <a:pPr lvl="1">
              <a:spcBef>
                <a:spcPct val="0"/>
              </a:spcBef>
            </a:pPr>
            <a:r>
              <a:rPr lang="el-GR" altLang="el-GR" sz="1800" dirty="0" smtClean="0"/>
              <a:t>μονάδες τυχαίας (ή άμεσης) προσπέλασης </a:t>
            </a:r>
          </a:p>
          <a:p>
            <a:pPr lvl="1">
              <a:spcBef>
                <a:spcPct val="0"/>
              </a:spcBef>
            </a:pPr>
            <a:r>
              <a:rPr lang="el-GR" altLang="el-GR" sz="1800" dirty="0" smtClean="0"/>
              <a:t>μονάδες ακολουθιακής (ή σειριακής) προσπέλασης</a:t>
            </a:r>
            <a:endParaRPr lang="en-US" altLang="ko-KR" sz="1800" dirty="0" smtClean="0">
              <a:ea typeface="굴림" charset="-127"/>
            </a:endParaRPr>
          </a:p>
          <a:p>
            <a:pPr algn="just" eaLnBrk="1" hangingPunct="1">
              <a:spcBef>
                <a:spcPct val="50000"/>
              </a:spcBef>
              <a:buClrTx/>
              <a:buSzTx/>
              <a:buFontTx/>
              <a:buNone/>
            </a:pPr>
            <a:r>
              <a:rPr lang="el-GR" altLang="el-GR" sz="1800" dirty="0" smtClean="0">
                <a:solidFill>
                  <a:srgbClr val="006600"/>
                </a:solidFill>
              </a:rPr>
              <a:t>Ο </a:t>
            </a:r>
            <a:r>
              <a:rPr lang="el-GR" altLang="el-GR" sz="1800" b="1" dirty="0" smtClean="0">
                <a:solidFill>
                  <a:schemeClr val="hlink"/>
                </a:solidFill>
              </a:rPr>
              <a:t>χρόνος προσπέλασης (</a:t>
            </a:r>
            <a:r>
              <a:rPr lang="en-US" altLang="el-GR" sz="1800" b="1" dirty="0" smtClean="0">
                <a:solidFill>
                  <a:schemeClr val="hlink"/>
                </a:solidFill>
              </a:rPr>
              <a:t>access time</a:t>
            </a:r>
            <a:r>
              <a:rPr lang="el-GR" altLang="el-GR" sz="1800" b="1" dirty="0" smtClean="0">
                <a:solidFill>
                  <a:schemeClr val="hlink"/>
                </a:solidFill>
              </a:rPr>
              <a:t>)</a:t>
            </a:r>
            <a:r>
              <a:rPr lang="el-GR" altLang="el-GR" sz="1800" dirty="0" smtClean="0"/>
              <a:t> μιας μνήμης είναι ο χρόνος που περνάει από τη στιγμή που επιλέγεται μια θέση μνήμης, μέχρι τη στιγμή που το περιεχόμενο της θέσης αυτής έχει διαβαστεί ή γραφτεί.</a:t>
            </a:r>
          </a:p>
          <a:p>
            <a:pPr>
              <a:buFont typeface="Wingdings" pitchFamily="2" charset="2"/>
              <a:buNone/>
            </a:pPr>
            <a:endParaRPr lang="en-US" altLang="el-GR" sz="1800" dirty="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22</a:t>
            </a:fld>
            <a:endParaRPr lang="el-GR" dirty="0"/>
          </a:p>
        </p:txBody>
      </p:sp>
    </p:spTree>
    <p:extLst>
      <p:ext uri="{BB962C8B-B14F-4D97-AF65-F5344CB8AC3E}">
        <p14:creationId xmlns:p14="http://schemas.microsoft.com/office/powerpoint/2010/main" val="123416463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idx="4294967295"/>
          </p:nvPr>
        </p:nvSpPr>
        <p:spPr/>
        <p:txBody>
          <a:bodyPr/>
          <a:lstStyle/>
          <a:p>
            <a:r>
              <a:rPr lang="el-GR" altLang="el-GR" dirty="0" smtClean="0"/>
              <a:t>Μνήμες τυχαίας προσπέλασης</a:t>
            </a:r>
            <a:endParaRPr lang="en-US" altLang="el-GR" dirty="0" smtClean="0"/>
          </a:p>
        </p:txBody>
      </p:sp>
      <p:sp>
        <p:nvSpPr>
          <p:cNvPr id="353283" name="Rectangle 3"/>
          <p:cNvSpPr>
            <a:spLocks noGrp="1" noChangeArrowheads="1"/>
          </p:cNvSpPr>
          <p:nvPr>
            <p:ph type="body" idx="4294967295"/>
          </p:nvPr>
        </p:nvSpPr>
        <p:spPr/>
        <p:txBody>
          <a:bodyPr/>
          <a:lstStyle/>
          <a:p>
            <a:pPr>
              <a:spcBef>
                <a:spcPct val="0"/>
              </a:spcBef>
              <a:buClrTx/>
              <a:buSzTx/>
              <a:buFontTx/>
              <a:buNone/>
            </a:pPr>
            <a:r>
              <a:rPr lang="el-GR" altLang="el-GR" smtClean="0"/>
              <a:t>Είναι κατασκευασμένες από ολοκληρωμένα κυκλώματα ημιαγωγών.</a:t>
            </a:r>
            <a:endParaRPr lang="en-US" altLang="ko-KR" smtClean="0">
              <a:ea typeface="굴림" charset="-127"/>
            </a:endParaRPr>
          </a:p>
          <a:p>
            <a:pPr>
              <a:buFont typeface="Wingdings" pitchFamily="2" charset="2"/>
              <a:buNone/>
            </a:pPr>
            <a:r>
              <a:rPr lang="el-GR" altLang="el-GR" smtClean="0"/>
              <a:t>Δεν διαθέτουν κινούμενα μέρη</a:t>
            </a:r>
          </a:p>
          <a:p>
            <a:pPr>
              <a:spcBef>
                <a:spcPct val="0"/>
              </a:spcBef>
              <a:buClrTx/>
              <a:buSzTx/>
              <a:buFontTx/>
              <a:buNone/>
            </a:pPr>
            <a:r>
              <a:rPr lang="el-GR" altLang="el-GR" smtClean="0"/>
              <a:t>Ο χρόνος προσπέλασης μιας θέσης μνήμης είναι πάντα ο ίδιος και είναι ανεξάρτητος από τη συγκεκριμένη θέση της μνήμης.</a:t>
            </a:r>
            <a:endParaRPr lang="en-US" altLang="ko-KR" smtClean="0">
              <a:ea typeface="굴림" charset="-127"/>
            </a:endParaRPr>
          </a:p>
          <a:p>
            <a:pPr>
              <a:buFont typeface="Wingdings" pitchFamily="2" charset="2"/>
              <a:buNone/>
            </a:pPr>
            <a:endParaRPr lang="en-US" altLang="el-GR"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23</a:t>
            </a:fld>
            <a:endParaRPr lang="el-GR" dirty="0"/>
          </a:p>
        </p:txBody>
      </p:sp>
    </p:spTree>
    <p:extLst>
      <p:ext uri="{BB962C8B-B14F-4D97-AF65-F5344CB8AC3E}">
        <p14:creationId xmlns:p14="http://schemas.microsoft.com/office/powerpoint/2010/main" val="319399394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idx="4294967295"/>
          </p:nvPr>
        </p:nvSpPr>
        <p:spPr/>
        <p:txBody>
          <a:bodyPr/>
          <a:lstStyle/>
          <a:p>
            <a:r>
              <a:rPr lang="el-GR" altLang="el-GR" dirty="0" smtClean="0"/>
              <a:t>Μνήμες σειριακής προσπέλασης</a:t>
            </a:r>
            <a:endParaRPr lang="en-US" altLang="el-GR" dirty="0" smtClean="0"/>
          </a:p>
        </p:txBody>
      </p:sp>
      <p:sp>
        <p:nvSpPr>
          <p:cNvPr id="354307" name="Rectangle 3"/>
          <p:cNvSpPr>
            <a:spLocks noGrp="1" noChangeArrowheads="1"/>
          </p:cNvSpPr>
          <p:nvPr>
            <p:ph type="body" idx="4294967295"/>
          </p:nvPr>
        </p:nvSpPr>
        <p:spPr/>
        <p:txBody>
          <a:bodyPr/>
          <a:lstStyle/>
          <a:p>
            <a:pPr>
              <a:lnSpc>
                <a:spcPct val="90000"/>
              </a:lnSpc>
              <a:buFont typeface="Wingdings" pitchFamily="2" charset="2"/>
              <a:buNone/>
            </a:pPr>
            <a:r>
              <a:rPr lang="el-GR" altLang="el-GR" smtClean="0"/>
              <a:t>Δεν έχουν άμεσα διαθέσιμες τις θέσεις μνήμης και η πρόσβαση σε αυτές απαιτεί τη χρήση κινούμενων μερών (κεφαλές ανάγνωσης/εγγραφής). </a:t>
            </a:r>
            <a:endParaRPr lang="en-US" altLang="ko-KR" smtClean="0">
              <a:ea typeface="굴림" charset="-127"/>
            </a:endParaRPr>
          </a:p>
          <a:p>
            <a:pPr>
              <a:lnSpc>
                <a:spcPct val="90000"/>
              </a:lnSpc>
              <a:buFont typeface="Wingdings" pitchFamily="2" charset="2"/>
              <a:buNone/>
            </a:pPr>
            <a:r>
              <a:rPr lang="el-GR" altLang="el-GR" smtClean="0"/>
              <a:t>Ο χρόνος προσπέλασης σε μια θέση μνήμης δεν είναι σταθερός, αλλά εξαρτάται από τη θέση της συγκεκριμένης θέσης μνήμης ως προς την κεφαλή ανάγνωσης/εγγραφής.</a:t>
            </a:r>
            <a:endParaRPr lang="en-US" altLang="ko-KR" smtClean="0">
              <a:ea typeface="굴림" charset="-127"/>
            </a:endParaRPr>
          </a:p>
          <a:p>
            <a:pPr>
              <a:lnSpc>
                <a:spcPct val="90000"/>
              </a:lnSpc>
              <a:buFont typeface="Wingdings" pitchFamily="2" charset="2"/>
              <a:buNone/>
            </a:pPr>
            <a:endParaRPr lang="en-US" altLang="el-GR"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24</a:t>
            </a:fld>
            <a:endParaRPr lang="el-GR" dirty="0"/>
          </a:p>
        </p:txBody>
      </p:sp>
    </p:spTree>
    <p:extLst>
      <p:ext uri="{BB962C8B-B14F-4D97-AF65-F5344CB8AC3E}">
        <p14:creationId xmlns:p14="http://schemas.microsoft.com/office/powerpoint/2010/main" val="286858819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idx="4294967295"/>
          </p:nvPr>
        </p:nvSpPr>
        <p:spPr/>
        <p:txBody>
          <a:bodyPr/>
          <a:lstStyle/>
          <a:p>
            <a:r>
              <a:rPr lang="el-GR" altLang="el-GR" dirty="0" smtClean="0"/>
              <a:t>Κατηγορίες μνήμης Η/Υ</a:t>
            </a:r>
            <a:endParaRPr lang="en-US" altLang="el-GR" dirty="0" smtClean="0"/>
          </a:p>
        </p:txBody>
      </p:sp>
      <p:sp>
        <p:nvSpPr>
          <p:cNvPr id="355331" name="Rectangle 3"/>
          <p:cNvSpPr>
            <a:spLocks noGrp="1" noChangeArrowheads="1"/>
          </p:cNvSpPr>
          <p:nvPr>
            <p:ph type="body" idx="4294967295"/>
          </p:nvPr>
        </p:nvSpPr>
        <p:spPr/>
        <p:txBody>
          <a:bodyPr/>
          <a:lstStyle/>
          <a:p>
            <a:pPr>
              <a:lnSpc>
                <a:spcPct val="80000"/>
              </a:lnSpc>
              <a:buFont typeface="Wingdings" pitchFamily="2" charset="2"/>
              <a:buNone/>
            </a:pPr>
            <a:r>
              <a:rPr lang="el-GR" altLang="ko-KR" sz="2800" smtClean="0"/>
              <a:t>Η Μνήμη του Ηλεκτρονικού Υπολογιστή</a:t>
            </a:r>
          </a:p>
          <a:p>
            <a:pPr>
              <a:lnSpc>
                <a:spcPct val="80000"/>
              </a:lnSpc>
              <a:buFont typeface="Wingdings" pitchFamily="2" charset="2"/>
              <a:buNone/>
            </a:pPr>
            <a:r>
              <a:rPr lang="el-GR" altLang="ko-KR" sz="2800" smtClean="0"/>
              <a:t>διακρίνεται σε:</a:t>
            </a:r>
            <a:endParaRPr lang="en-US" altLang="el-GR" sz="2800" smtClean="0"/>
          </a:p>
          <a:p>
            <a:pPr>
              <a:lnSpc>
                <a:spcPct val="80000"/>
              </a:lnSpc>
            </a:pPr>
            <a:r>
              <a:rPr lang="el-GR" altLang="el-GR" sz="2800" b="1" smtClean="0">
                <a:solidFill>
                  <a:schemeClr val="hlink"/>
                </a:solidFill>
              </a:rPr>
              <a:t>Κύρια μνήμη</a:t>
            </a:r>
            <a:r>
              <a:rPr lang="el-GR" altLang="el-GR" sz="2800" smtClean="0"/>
              <a:t> ή απλά μνήμη. Υπάρχουν 2 είδη κύριας μνήμης:</a:t>
            </a:r>
          </a:p>
          <a:p>
            <a:pPr lvl="1">
              <a:lnSpc>
                <a:spcPct val="80000"/>
              </a:lnSpc>
            </a:pPr>
            <a:r>
              <a:rPr lang="el-GR" altLang="el-GR" smtClean="0">
                <a:solidFill>
                  <a:schemeClr val="hlink"/>
                </a:solidFill>
              </a:rPr>
              <a:t>RAM</a:t>
            </a:r>
            <a:r>
              <a:rPr lang="el-GR" altLang="el-GR" sz="2400" smtClean="0"/>
              <a:t>  (</a:t>
            </a:r>
            <a:r>
              <a:rPr lang="en-US" altLang="el-GR" sz="2400" i="1" smtClean="0"/>
              <a:t>Random </a:t>
            </a:r>
            <a:r>
              <a:rPr lang="el-GR" altLang="el-GR" sz="2400" i="1" smtClean="0"/>
              <a:t>Access </a:t>
            </a:r>
            <a:r>
              <a:rPr lang="en-US" altLang="el-GR" sz="2400" i="1" smtClean="0"/>
              <a:t>Memory</a:t>
            </a:r>
            <a:r>
              <a:rPr lang="el-GR" altLang="el-GR" sz="2400" smtClean="0"/>
              <a:t>) μνήμη τυχαίας προσπέλασης</a:t>
            </a:r>
          </a:p>
          <a:p>
            <a:pPr lvl="1">
              <a:lnSpc>
                <a:spcPct val="80000"/>
              </a:lnSpc>
            </a:pPr>
            <a:r>
              <a:rPr lang="el-GR" altLang="el-GR" smtClean="0">
                <a:solidFill>
                  <a:schemeClr val="hlink"/>
                </a:solidFill>
              </a:rPr>
              <a:t>ROM</a:t>
            </a:r>
            <a:r>
              <a:rPr lang="el-GR" altLang="el-GR" b="1" smtClean="0">
                <a:solidFill>
                  <a:schemeClr val="hlink"/>
                </a:solidFill>
              </a:rPr>
              <a:t> </a:t>
            </a:r>
            <a:r>
              <a:rPr lang="el-GR" altLang="el-GR" sz="2400" smtClean="0"/>
              <a:t> (</a:t>
            </a:r>
            <a:r>
              <a:rPr lang="en-US" altLang="el-GR" sz="2400" i="1" smtClean="0"/>
              <a:t>Read Only Memory</a:t>
            </a:r>
            <a:r>
              <a:rPr lang="el-GR" altLang="el-GR" sz="2400" smtClean="0"/>
              <a:t>) μνήμη μόνο ανάγνωσης </a:t>
            </a:r>
          </a:p>
          <a:p>
            <a:pPr>
              <a:lnSpc>
                <a:spcPct val="80000"/>
              </a:lnSpc>
            </a:pPr>
            <a:r>
              <a:rPr lang="el-GR" altLang="el-GR" sz="2800" b="1" smtClean="0">
                <a:solidFill>
                  <a:schemeClr val="hlink"/>
                </a:solidFill>
              </a:rPr>
              <a:t>Δευτερεύουσα</a:t>
            </a:r>
            <a:r>
              <a:rPr lang="el-GR" altLang="el-GR" sz="2800" smtClean="0"/>
              <a:t> ή βοηθητική μνήμη. </a:t>
            </a:r>
          </a:p>
          <a:p>
            <a:pPr lvl="1">
              <a:lnSpc>
                <a:spcPct val="80000"/>
              </a:lnSpc>
            </a:pPr>
            <a:r>
              <a:rPr lang="el-GR" altLang="el-GR" smtClean="0">
                <a:solidFill>
                  <a:schemeClr val="hlink"/>
                </a:solidFill>
              </a:rPr>
              <a:t>οι μαγνητικές</a:t>
            </a:r>
            <a:r>
              <a:rPr lang="el-GR" altLang="el-GR" sz="2400" b="1" smtClean="0"/>
              <a:t> </a:t>
            </a:r>
            <a:r>
              <a:rPr lang="el-GR" altLang="el-GR" sz="2400" smtClean="0"/>
              <a:t>μονάδες μνήμης</a:t>
            </a:r>
          </a:p>
          <a:p>
            <a:pPr lvl="1">
              <a:lnSpc>
                <a:spcPct val="80000"/>
              </a:lnSpc>
            </a:pPr>
            <a:r>
              <a:rPr lang="el-GR" altLang="el-GR" smtClean="0">
                <a:solidFill>
                  <a:schemeClr val="hlink"/>
                </a:solidFill>
              </a:rPr>
              <a:t>οι οπτικές</a:t>
            </a:r>
            <a:r>
              <a:rPr lang="el-GR" altLang="el-GR" sz="2400" smtClean="0"/>
              <a:t> μονάδες μνήμης</a:t>
            </a:r>
            <a:endParaRPr lang="en-US" altLang="el-GR" sz="2400" smtClean="0"/>
          </a:p>
          <a:p>
            <a:pPr>
              <a:lnSpc>
                <a:spcPct val="80000"/>
              </a:lnSpc>
              <a:buFont typeface="Wingdings" pitchFamily="2" charset="2"/>
              <a:buNone/>
            </a:pPr>
            <a:endParaRPr lang="en-US" altLang="el-GR" sz="280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25</a:t>
            </a:fld>
            <a:endParaRPr lang="el-GR" dirty="0"/>
          </a:p>
        </p:txBody>
      </p:sp>
    </p:spTree>
    <p:extLst>
      <p:ext uri="{BB962C8B-B14F-4D97-AF65-F5344CB8AC3E}">
        <p14:creationId xmlns:p14="http://schemas.microsoft.com/office/powerpoint/2010/main" val="172510674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idx="4294967295"/>
          </p:nvPr>
        </p:nvSpPr>
        <p:spPr/>
        <p:txBody>
          <a:bodyPr/>
          <a:lstStyle/>
          <a:p>
            <a:r>
              <a:rPr lang="en-US" altLang="el-GR" dirty="0" smtClean="0"/>
              <a:t>RAM</a:t>
            </a:r>
          </a:p>
        </p:txBody>
      </p:sp>
      <p:sp>
        <p:nvSpPr>
          <p:cNvPr id="356355" name="Rectangle 3"/>
          <p:cNvSpPr>
            <a:spLocks noGrp="1" noChangeArrowheads="1"/>
          </p:cNvSpPr>
          <p:nvPr>
            <p:ph type="body" idx="4294967295"/>
          </p:nvPr>
        </p:nvSpPr>
        <p:spPr>
          <a:xfrm>
            <a:off x="467545" y="1340768"/>
            <a:ext cx="8208912" cy="4752528"/>
          </a:xfrm>
        </p:spPr>
        <p:txBody>
          <a:bodyPr/>
          <a:lstStyle/>
          <a:p>
            <a:pPr algn="just" eaLnBrk="1" hangingPunct="1">
              <a:lnSpc>
                <a:spcPct val="80000"/>
              </a:lnSpc>
              <a:spcBef>
                <a:spcPct val="0"/>
              </a:spcBef>
              <a:buClrTx/>
              <a:buSzTx/>
              <a:buFontTx/>
              <a:buNone/>
            </a:pPr>
            <a:r>
              <a:rPr lang="el-GR" altLang="el-GR" sz="1600" dirty="0" smtClean="0"/>
              <a:t>Χρησιμοποιείται από τον επεξεργαστή για να διαβάζει και να αποθηκεύει τα δεδομένα. Η ταχύτητα με την οποία διαβάζει ή αποθηκεύει δεδομένα είναι ανάλογη της λειτουργίας του επεξεργαστή. Συνεπώς μετακινεί προγράμματα από την περιφερειακή μνήμη (Δίσκο, δισκέτα, </a:t>
            </a:r>
            <a:r>
              <a:rPr lang="en-US" altLang="el-GR" sz="1600" dirty="0" smtClean="0"/>
              <a:t>CD</a:t>
            </a:r>
            <a:r>
              <a:rPr lang="el-GR" altLang="el-GR" sz="1600" dirty="0" smtClean="0"/>
              <a:t>) στην κύρια μνήμη.</a:t>
            </a:r>
            <a:endParaRPr lang="en-US" altLang="ko-KR" sz="1600" dirty="0" smtClean="0">
              <a:ea typeface="굴림" charset="-127"/>
            </a:endParaRPr>
          </a:p>
          <a:p>
            <a:pPr>
              <a:lnSpc>
                <a:spcPct val="80000"/>
              </a:lnSpc>
              <a:spcBef>
                <a:spcPct val="0"/>
              </a:spcBef>
              <a:buFont typeface="Wingdings" pitchFamily="2" charset="2"/>
              <a:buNone/>
            </a:pPr>
            <a:r>
              <a:rPr lang="el-GR" altLang="el-GR" sz="1600" dirty="0" smtClean="0"/>
              <a:t>Τα δεδομένα που χρησιμοποιούν τα προγράμματα, έστω και στιγμιαία, πρώτα αποθηκεύονται στη μνήμη και μετά τα διαχειρίζεται ο Επεξεργαστής μέσω του κατάλληλου Λογισμικού</a:t>
            </a:r>
            <a:endParaRPr lang="en-US" altLang="el-GR" sz="1600" dirty="0" smtClean="0"/>
          </a:p>
          <a:p>
            <a:pPr algn="just" eaLnBrk="1" hangingPunct="1">
              <a:lnSpc>
                <a:spcPct val="80000"/>
              </a:lnSpc>
              <a:spcBef>
                <a:spcPct val="0"/>
              </a:spcBef>
              <a:buClrTx/>
              <a:buSzTx/>
              <a:buFontTx/>
              <a:buNone/>
            </a:pPr>
            <a:r>
              <a:rPr lang="el-GR" altLang="el-GR" sz="1600" dirty="0" smtClean="0"/>
              <a:t>Τα περιεχόμενα της </a:t>
            </a:r>
            <a:r>
              <a:rPr lang="en-US" altLang="el-GR" sz="1600" dirty="0" smtClean="0"/>
              <a:t>RAM </a:t>
            </a:r>
            <a:r>
              <a:rPr lang="el-GR" altLang="el-GR" sz="1600" dirty="0" smtClean="0"/>
              <a:t>χάνονται, όταν σβηστεί ο υπολογιστής. Η </a:t>
            </a:r>
            <a:r>
              <a:rPr lang="en-US" altLang="el-GR" sz="1600" dirty="0" smtClean="0"/>
              <a:t>RAM </a:t>
            </a:r>
            <a:r>
              <a:rPr lang="el-GR" altLang="el-GR" sz="1600" dirty="0" smtClean="0"/>
              <a:t>είναι Πτητική ή πρόσκαιρη μνήμη (</a:t>
            </a:r>
            <a:r>
              <a:rPr lang="el-GR" altLang="el-GR" sz="1600" dirty="0" err="1" smtClean="0"/>
              <a:t>volatile</a:t>
            </a:r>
            <a:r>
              <a:rPr lang="el-GR" altLang="el-GR" sz="1600" dirty="0" smtClean="0"/>
              <a:t> </a:t>
            </a:r>
            <a:r>
              <a:rPr lang="el-GR" altLang="el-GR" sz="1600" dirty="0" err="1" smtClean="0"/>
              <a:t>memory</a:t>
            </a:r>
            <a:r>
              <a:rPr lang="el-GR" altLang="el-GR" sz="1600" dirty="0" smtClean="0"/>
              <a:t>) διότι "χάνει" την πληροφορία που είναι αποθηκευμένη σε αυτή, μόλις σταματήσει η παροχή ηλεκτρικής ισχύος. </a:t>
            </a:r>
            <a:endParaRPr lang="en-US" altLang="el-GR" sz="1600" dirty="0" smtClean="0"/>
          </a:p>
          <a:p>
            <a:pPr algn="just" eaLnBrk="1" hangingPunct="1">
              <a:lnSpc>
                <a:spcPct val="80000"/>
              </a:lnSpc>
              <a:spcBef>
                <a:spcPct val="0"/>
              </a:spcBef>
              <a:buClrTx/>
              <a:buSzTx/>
              <a:buFontTx/>
              <a:buNone/>
            </a:pPr>
            <a:r>
              <a:rPr lang="el-GR" altLang="el-GR" sz="1600" dirty="0" smtClean="0"/>
              <a:t>Όση περισσότερη μνήμη </a:t>
            </a:r>
            <a:r>
              <a:rPr lang="en-US" altLang="el-GR" sz="1600" dirty="0" smtClean="0"/>
              <a:t>RAM</a:t>
            </a:r>
            <a:r>
              <a:rPr lang="el-GR" altLang="el-GR" sz="1600" dirty="0" smtClean="0"/>
              <a:t> διαθέτει το σύστημά, τόσο γρηγορότερα γίνεται η επεξεργασία των προγραμμάτων του.</a:t>
            </a:r>
          </a:p>
          <a:p>
            <a:pPr>
              <a:lnSpc>
                <a:spcPct val="80000"/>
              </a:lnSpc>
              <a:buFont typeface="Wingdings" pitchFamily="2" charset="2"/>
              <a:buNone/>
            </a:pPr>
            <a:endParaRPr lang="en-US" altLang="el-GR" sz="1600" b="1" dirty="0" smtClean="0">
              <a:solidFill>
                <a:srgbClr val="CC3300"/>
              </a:solidFill>
            </a:endParaRPr>
          </a:p>
          <a:p>
            <a:pPr>
              <a:lnSpc>
                <a:spcPct val="80000"/>
              </a:lnSpc>
              <a:buFont typeface="Wingdings" pitchFamily="2" charset="2"/>
              <a:buNone/>
            </a:pPr>
            <a:r>
              <a:rPr lang="el-GR" altLang="el-GR" sz="1600" dirty="0" smtClean="0"/>
              <a:t>Η μνήμη </a:t>
            </a:r>
            <a:r>
              <a:rPr lang="en-US" altLang="el-GR" sz="1600" dirty="0" smtClean="0"/>
              <a:t>RAM:</a:t>
            </a:r>
          </a:p>
          <a:p>
            <a:pPr>
              <a:lnSpc>
                <a:spcPct val="80000"/>
              </a:lnSpc>
            </a:pPr>
            <a:r>
              <a:rPr lang="el-GR" altLang="el-GR" sz="1600" dirty="0" smtClean="0"/>
              <a:t>Αποτελείται από πολλά κελιά που ονομάζονται θέσεις μνήμης και είναι σταθερού μήκους</a:t>
            </a:r>
            <a:r>
              <a:rPr lang="en-US" altLang="el-GR" sz="1600" dirty="0" smtClean="0"/>
              <a:t> </a:t>
            </a:r>
          </a:p>
          <a:p>
            <a:pPr>
              <a:lnSpc>
                <a:spcPct val="80000"/>
              </a:lnSpc>
            </a:pPr>
            <a:r>
              <a:rPr lang="el-GR" altLang="el-GR" sz="1600" dirty="0" smtClean="0"/>
              <a:t>Κάθε θέση μνήμης έχει μία ορισμένη  διεύθυνση</a:t>
            </a:r>
            <a:r>
              <a:rPr lang="en-US" altLang="el-GR" sz="1600" dirty="0" smtClean="0"/>
              <a:t>.</a:t>
            </a:r>
          </a:p>
          <a:p>
            <a:pPr>
              <a:lnSpc>
                <a:spcPct val="80000"/>
              </a:lnSpc>
            </a:pPr>
            <a:r>
              <a:rPr lang="en-US" altLang="el-GR" sz="1600" dirty="0" smtClean="0"/>
              <a:t> </a:t>
            </a:r>
            <a:r>
              <a:rPr lang="el-GR" altLang="el-GR" sz="1600" dirty="0" smtClean="0"/>
              <a:t>Οι διευθύνσεις χρησιμεύουν για την  προσπέλαση του περιεχομένου των θέσεων μνήμης. Η προσπέλαση αναφέρεται στην ανάκληση ή την αποθήκευση στο περιεχόμενο μιας θέσης μνήμης. </a:t>
            </a:r>
          </a:p>
          <a:p>
            <a:pPr>
              <a:lnSpc>
                <a:spcPct val="80000"/>
              </a:lnSpc>
            </a:pPr>
            <a:r>
              <a:rPr lang="el-GR" altLang="el-GR" sz="1600" dirty="0" smtClean="0"/>
              <a:t>Για κάθε θέση μνήμης ο απαιτούμενος χρόνος προσπέλασης είναι ο ίδιος. </a:t>
            </a:r>
            <a:endParaRPr lang="en-US" altLang="el-GR" sz="1600" dirty="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26</a:t>
            </a:fld>
            <a:endParaRPr lang="el-GR" dirty="0"/>
          </a:p>
        </p:txBody>
      </p:sp>
    </p:spTree>
    <p:extLst>
      <p:ext uri="{BB962C8B-B14F-4D97-AF65-F5344CB8AC3E}">
        <p14:creationId xmlns:p14="http://schemas.microsoft.com/office/powerpoint/2010/main" val="1809528580"/>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idx="4294967295"/>
          </p:nvPr>
        </p:nvSpPr>
        <p:spPr/>
        <p:txBody>
          <a:bodyPr/>
          <a:lstStyle/>
          <a:p>
            <a:r>
              <a:rPr lang="en-US" altLang="el-GR" dirty="0" smtClean="0"/>
              <a:t>ROM</a:t>
            </a:r>
          </a:p>
        </p:txBody>
      </p:sp>
      <p:sp>
        <p:nvSpPr>
          <p:cNvPr id="357379" name="Rectangle 3"/>
          <p:cNvSpPr>
            <a:spLocks noGrp="1" noChangeArrowheads="1"/>
          </p:cNvSpPr>
          <p:nvPr>
            <p:ph type="body" idx="4294967295"/>
          </p:nvPr>
        </p:nvSpPr>
        <p:spPr>
          <a:xfrm>
            <a:off x="467544" y="1340768"/>
            <a:ext cx="8226623" cy="4783361"/>
          </a:xfrm>
        </p:spPr>
        <p:txBody>
          <a:bodyPr>
            <a:normAutofit/>
          </a:bodyPr>
          <a:lstStyle/>
          <a:p>
            <a:pPr>
              <a:lnSpc>
                <a:spcPct val="80000"/>
              </a:lnSpc>
              <a:buFont typeface="Wingdings" pitchFamily="2" charset="2"/>
              <a:buNone/>
            </a:pPr>
            <a:r>
              <a:rPr lang="el-GR" altLang="el-GR" sz="2000" dirty="0" smtClean="0"/>
              <a:t>Η μνήμη </a:t>
            </a:r>
            <a:r>
              <a:rPr lang="en-US" altLang="el-GR" sz="2000" dirty="0" smtClean="0"/>
              <a:t>ROM</a:t>
            </a:r>
            <a:r>
              <a:rPr lang="el-GR" altLang="el-GR" sz="2000" dirty="0" smtClean="0"/>
              <a:t> αποτελείται από ένα προγραμματιζόμενο </a:t>
            </a:r>
            <a:r>
              <a:rPr lang="el-GR" altLang="el-GR" sz="2000" dirty="0" err="1" smtClean="0"/>
              <a:t>chip</a:t>
            </a:r>
            <a:r>
              <a:rPr lang="el-GR" altLang="el-GR" sz="2000" dirty="0" smtClean="0"/>
              <a:t>. </a:t>
            </a:r>
          </a:p>
          <a:p>
            <a:pPr>
              <a:lnSpc>
                <a:spcPct val="80000"/>
              </a:lnSpc>
              <a:buFont typeface="Wingdings" pitchFamily="2" charset="2"/>
              <a:buNone/>
            </a:pPr>
            <a:r>
              <a:rPr lang="el-GR" altLang="el-GR" sz="2000" dirty="0" smtClean="0"/>
              <a:t>Αποκτά το περιεχόμενό της κατά την κατασκευαστή της. </a:t>
            </a:r>
            <a:endParaRPr lang="en-US" altLang="el-GR" sz="2000" dirty="0" smtClean="0"/>
          </a:p>
          <a:p>
            <a:pPr>
              <a:lnSpc>
                <a:spcPct val="80000"/>
              </a:lnSpc>
              <a:buFont typeface="Wingdings" pitchFamily="2" charset="2"/>
              <a:buNone/>
            </a:pPr>
            <a:r>
              <a:rPr lang="el-GR" altLang="el-GR" sz="2000" dirty="0" smtClean="0"/>
              <a:t>Από τη στιγμή που θα γίνει η εγγραφή της ROM, οι πληροφορίες που έχει αποκτήσει δεν μπορούν να μεταβληθούν, αν όμως χρειαστεί να γίνει κάποια μετατροπή στις ήδη υπάρχουσες πληροφορίες τότε  πρέπει να αντικατασταθεί το </a:t>
            </a:r>
            <a:r>
              <a:rPr lang="el-GR" altLang="el-GR" sz="2000" dirty="0" err="1" smtClean="0"/>
              <a:t>chip</a:t>
            </a:r>
            <a:r>
              <a:rPr lang="el-GR" altLang="el-GR" sz="2000" dirty="0" smtClean="0"/>
              <a:t> της ROM. Συνεπώς, δεν είναι καθόλου ευέλικτη μνήμη αφού δεν μπορεί να τροποποιηθεί μετά την εγγραφή της. Σήμερα υπάρχουν και προγραμματιζόμενες από τον χρήστη </a:t>
            </a:r>
            <a:r>
              <a:rPr lang="en-US" altLang="el-GR" sz="2000" dirty="0" smtClean="0"/>
              <a:t>ROM</a:t>
            </a:r>
            <a:r>
              <a:rPr lang="el-GR" altLang="el-GR" sz="2000" dirty="0" smtClean="0"/>
              <a:t> </a:t>
            </a:r>
            <a:r>
              <a:rPr lang="en-US" altLang="el-GR" sz="2000" dirty="0" smtClean="0"/>
              <a:t>(Programmable </a:t>
            </a:r>
            <a:r>
              <a:rPr lang="el-GR" altLang="el-GR" sz="2000" dirty="0" err="1" smtClean="0"/>
              <a:t>Read</a:t>
            </a:r>
            <a:r>
              <a:rPr lang="el-GR" altLang="el-GR" sz="2000" dirty="0" smtClean="0"/>
              <a:t> </a:t>
            </a:r>
            <a:r>
              <a:rPr lang="el-GR" altLang="el-GR" sz="2000" dirty="0" err="1" smtClean="0"/>
              <a:t>Only</a:t>
            </a:r>
            <a:r>
              <a:rPr lang="el-GR" altLang="el-GR" sz="2000" dirty="0" smtClean="0"/>
              <a:t> </a:t>
            </a:r>
            <a:r>
              <a:rPr lang="el-GR" altLang="el-GR" sz="2000" dirty="0" err="1" smtClean="0"/>
              <a:t>Memories</a:t>
            </a:r>
            <a:r>
              <a:rPr lang="el-GR" altLang="el-GR" sz="2000" dirty="0" smtClean="0"/>
              <a:t> - Προγραμματιζόμενες Μνήμες Μόνον Ανάγνωσης) με σκοπό να διευκολύνουν στην ανάπτυξη νέων εφαρμογών στο ήδη υπάρχον τσιπ της </a:t>
            </a:r>
            <a:r>
              <a:rPr lang="en-US" altLang="el-GR" sz="2000" dirty="0" smtClean="0"/>
              <a:t>ROM</a:t>
            </a:r>
            <a:r>
              <a:rPr lang="el-GR" altLang="el-GR" sz="2000" dirty="0" smtClean="0"/>
              <a:t>. </a:t>
            </a:r>
          </a:p>
          <a:p>
            <a:pPr>
              <a:lnSpc>
                <a:spcPct val="80000"/>
              </a:lnSpc>
              <a:buFont typeface="Wingdings" pitchFamily="2" charset="2"/>
              <a:buNone/>
            </a:pPr>
            <a:r>
              <a:rPr lang="el-GR" altLang="el-GR" sz="2000" dirty="0" smtClean="0"/>
              <a:t>Η ROM, επειδή διατηρεί το περιεχόμενό της ονομάστηκε μη πτητική μνήμη (</a:t>
            </a:r>
            <a:r>
              <a:rPr lang="el-GR" altLang="el-GR" sz="2000" dirty="0" err="1" smtClean="0"/>
              <a:t>non</a:t>
            </a:r>
            <a:r>
              <a:rPr lang="el-GR" altLang="el-GR" sz="2000" dirty="0" smtClean="0"/>
              <a:t>-</a:t>
            </a:r>
            <a:r>
              <a:rPr lang="el-GR" altLang="el-GR" sz="2000" dirty="0" err="1" smtClean="0"/>
              <a:t>volatile</a:t>
            </a:r>
            <a:r>
              <a:rPr lang="el-GR" altLang="el-GR" sz="2000" dirty="0" smtClean="0"/>
              <a:t> </a:t>
            </a:r>
            <a:r>
              <a:rPr lang="el-GR" altLang="el-GR" sz="2000" dirty="0" err="1" smtClean="0"/>
              <a:t>storage</a:t>
            </a:r>
            <a:r>
              <a:rPr lang="el-GR" altLang="el-GR" sz="2000" dirty="0" smtClean="0"/>
              <a:t>). </a:t>
            </a:r>
          </a:p>
          <a:p>
            <a:pPr>
              <a:lnSpc>
                <a:spcPct val="80000"/>
              </a:lnSpc>
              <a:buFont typeface="Wingdings" pitchFamily="2" charset="2"/>
              <a:buNone/>
            </a:pPr>
            <a:r>
              <a:rPr lang="el-GR" altLang="el-GR" sz="2000" dirty="0" smtClean="0"/>
              <a:t>Το μόνιμο χωρίς μεταβολή περιεχόμενο της μνήμης </a:t>
            </a:r>
            <a:r>
              <a:rPr lang="en-US" altLang="el-GR" sz="2000" dirty="0" smtClean="0"/>
              <a:t>ROM </a:t>
            </a:r>
            <a:r>
              <a:rPr lang="el-GR" altLang="el-GR" sz="2000" dirty="0" smtClean="0"/>
              <a:t> αποτελεί και ένα είδος προστασίας έναντι των εσκεμμένων ή μη μεταβολών  του περιεχομένου της  π.χ. δεν επηρεάζεται (μολύνεται) από τους ιούς.  </a:t>
            </a:r>
            <a:endParaRPr lang="en-US" altLang="el-GR" sz="2000" dirty="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27</a:t>
            </a:fld>
            <a:endParaRPr lang="el-GR" dirty="0"/>
          </a:p>
        </p:txBody>
      </p:sp>
    </p:spTree>
    <p:extLst>
      <p:ext uri="{BB962C8B-B14F-4D97-AF65-F5344CB8AC3E}">
        <p14:creationId xmlns:p14="http://schemas.microsoft.com/office/powerpoint/2010/main" val="411868988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idx="4294967295"/>
          </p:nvPr>
        </p:nvSpPr>
        <p:spPr>
          <a:xfrm>
            <a:off x="467545" y="228600"/>
            <a:ext cx="8371656" cy="896938"/>
          </a:xfrm>
        </p:spPr>
        <p:txBody>
          <a:bodyPr/>
          <a:lstStyle/>
          <a:p>
            <a:r>
              <a:rPr lang="en-US" altLang="el-GR" dirty="0" smtClean="0"/>
              <a:t>ROM - BIOS</a:t>
            </a:r>
          </a:p>
        </p:txBody>
      </p:sp>
      <p:sp>
        <p:nvSpPr>
          <p:cNvPr id="358403" name="Rectangle 3"/>
          <p:cNvSpPr>
            <a:spLocks noGrp="1" noChangeArrowheads="1"/>
          </p:cNvSpPr>
          <p:nvPr>
            <p:ph type="body" idx="4294967295"/>
          </p:nvPr>
        </p:nvSpPr>
        <p:spPr>
          <a:xfrm>
            <a:off x="467545" y="1340767"/>
            <a:ext cx="8208911" cy="4752529"/>
          </a:xfrm>
        </p:spPr>
        <p:txBody>
          <a:bodyPr>
            <a:normAutofit/>
          </a:bodyPr>
          <a:lstStyle/>
          <a:p>
            <a:pPr algn="just" eaLnBrk="1" hangingPunct="1">
              <a:lnSpc>
                <a:spcPct val="80000"/>
              </a:lnSpc>
              <a:spcBef>
                <a:spcPct val="50000"/>
              </a:spcBef>
              <a:buClrTx/>
              <a:buSzTx/>
              <a:buFontTx/>
              <a:buNone/>
            </a:pPr>
            <a:r>
              <a:rPr lang="el-GR" altLang="el-GR" sz="2200" dirty="0" smtClean="0"/>
              <a:t>Με το </a:t>
            </a:r>
            <a:r>
              <a:rPr lang="en-US" altLang="el-GR" sz="2200" dirty="0" smtClean="0"/>
              <a:t>“</a:t>
            </a:r>
            <a:r>
              <a:rPr lang="el-GR" altLang="el-GR" sz="2200" dirty="0" smtClean="0"/>
              <a:t>άνοιγμα</a:t>
            </a:r>
            <a:r>
              <a:rPr lang="en-US" altLang="el-GR" sz="2200" dirty="0" smtClean="0"/>
              <a:t>”</a:t>
            </a:r>
            <a:r>
              <a:rPr lang="el-GR" altLang="el-GR" sz="2200" dirty="0" smtClean="0"/>
              <a:t> του υπολογιστή η κύρια μνήμη είναι άδεια, οπότε ο υπολογιστής δεν μπορεί να εκτελέσει καμία λειτουργία. Για να μπορέσει ο υπολογιστής να </a:t>
            </a:r>
            <a:r>
              <a:rPr lang="en-US" altLang="el-GR" sz="2200" dirty="0" smtClean="0"/>
              <a:t>“</a:t>
            </a:r>
            <a:r>
              <a:rPr lang="el-GR" altLang="el-GR" sz="2200" dirty="0" smtClean="0"/>
              <a:t>ξεκινήσει την λειτουργία του</a:t>
            </a:r>
            <a:r>
              <a:rPr lang="en-US" altLang="el-GR" sz="2200" dirty="0" smtClean="0"/>
              <a:t>”</a:t>
            </a:r>
            <a:r>
              <a:rPr lang="el-GR" altLang="el-GR" sz="2200" dirty="0" smtClean="0"/>
              <a:t> απαιτείται να ακολουθηθεί μία συγκεκριμένη διαδικασία που ονομάζεται </a:t>
            </a:r>
            <a:r>
              <a:rPr lang="en-US" altLang="el-GR" sz="2200" dirty="0" smtClean="0"/>
              <a:t>“</a:t>
            </a:r>
            <a:r>
              <a:rPr lang="el-GR" altLang="el-GR" sz="2200" b="1" dirty="0" smtClean="0">
                <a:solidFill>
                  <a:schemeClr val="hlink"/>
                </a:solidFill>
              </a:rPr>
              <a:t>εκκίνηση</a:t>
            </a:r>
            <a:r>
              <a:rPr lang="en-US" altLang="el-GR" sz="2200" dirty="0" smtClean="0"/>
              <a:t>”</a:t>
            </a:r>
            <a:r>
              <a:rPr lang="el-GR" altLang="el-GR" sz="2200" dirty="0" smtClean="0"/>
              <a:t> (</a:t>
            </a:r>
            <a:r>
              <a:rPr lang="en-US" altLang="el-GR" sz="2200" b="1" dirty="0" smtClean="0">
                <a:solidFill>
                  <a:schemeClr val="hlink"/>
                </a:solidFill>
              </a:rPr>
              <a:t>start up</a:t>
            </a:r>
            <a:r>
              <a:rPr lang="en-US" altLang="el-GR" sz="2200" dirty="0" smtClean="0"/>
              <a:t> </a:t>
            </a:r>
            <a:r>
              <a:rPr lang="el-GR" altLang="el-GR" sz="2200" dirty="0" smtClean="0"/>
              <a:t>ή </a:t>
            </a:r>
            <a:r>
              <a:rPr lang="en-US" altLang="el-GR" sz="2200" b="1" dirty="0" smtClean="0">
                <a:solidFill>
                  <a:schemeClr val="hlink"/>
                </a:solidFill>
              </a:rPr>
              <a:t>boot</a:t>
            </a:r>
            <a:r>
              <a:rPr lang="en-US" altLang="el-GR" sz="2200" dirty="0" smtClean="0"/>
              <a:t>)</a:t>
            </a:r>
            <a:r>
              <a:rPr lang="el-GR" altLang="el-GR" sz="2200" dirty="0" smtClean="0"/>
              <a:t>. </a:t>
            </a:r>
          </a:p>
          <a:p>
            <a:pPr>
              <a:lnSpc>
                <a:spcPct val="80000"/>
              </a:lnSpc>
              <a:buFont typeface="Wingdings" pitchFamily="2" charset="2"/>
              <a:buNone/>
            </a:pPr>
            <a:r>
              <a:rPr lang="el-GR" altLang="el-GR" sz="2200" dirty="0" smtClean="0"/>
              <a:t>Το πρόγραμμα που είναι υπεύθυνο για την εκκίνηση του υπολογιστή ονομάζεται </a:t>
            </a:r>
            <a:r>
              <a:rPr lang="el-GR" altLang="el-GR" sz="2200" b="1" dirty="0" smtClean="0">
                <a:solidFill>
                  <a:schemeClr val="hlink"/>
                </a:solidFill>
              </a:rPr>
              <a:t>BIOS (</a:t>
            </a:r>
            <a:r>
              <a:rPr lang="en-US" altLang="el-GR" sz="2200" b="1" dirty="0" smtClean="0">
                <a:solidFill>
                  <a:schemeClr val="hlink"/>
                </a:solidFill>
              </a:rPr>
              <a:t>Basic Input Output System</a:t>
            </a:r>
            <a:r>
              <a:rPr lang="el-GR" altLang="el-GR" sz="2200" b="1" dirty="0" smtClean="0">
                <a:solidFill>
                  <a:schemeClr val="hlink"/>
                </a:solidFill>
              </a:rPr>
              <a:t> -Βασικό Σύστημα Εισόδου / Εξόδου)</a:t>
            </a:r>
            <a:r>
              <a:rPr lang="el-GR" altLang="el-GR" sz="2200" dirty="0" smtClean="0"/>
              <a:t> και πραγματοποιεί όλες τις απαραίτητες διαδικασίες που χρειάζεται ο υπολογιστής για να </a:t>
            </a:r>
            <a:r>
              <a:rPr lang="en-US" altLang="el-GR" sz="2200" dirty="0" smtClean="0"/>
              <a:t>“</a:t>
            </a:r>
            <a:r>
              <a:rPr lang="el-GR" altLang="el-GR" sz="2200" dirty="0" smtClean="0"/>
              <a:t>ξεκινήσει</a:t>
            </a:r>
            <a:r>
              <a:rPr lang="en-US" altLang="el-GR" sz="2200" dirty="0" smtClean="0"/>
              <a:t>”</a:t>
            </a:r>
            <a:r>
              <a:rPr lang="el-GR" altLang="el-GR" sz="2200" dirty="0" smtClean="0"/>
              <a:t>. </a:t>
            </a:r>
          </a:p>
          <a:p>
            <a:pPr>
              <a:lnSpc>
                <a:spcPct val="80000"/>
              </a:lnSpc>
              <a:buFont typeface="Wingdings" pitchFamily="2" charset="2"/>
              <a:buNone/>
            </a:pPr>
            <a:r>
              <a:rPr lang="el-GR" altLang="el-GR" sz="2200" dirty="0" smtClean="0"/>
              <a:t>Το BIOS : </a:t>
            </a:r>
          </a:p>
          <a:p>
            <a:pPr>
              <a:lnSpc>
                <a:spcPct val="80000"/>
              </a:lnSpc>
            </a:pPr>
            <a:r>
              <a:rPr lang="el-GR" altLang="el-GR" sz="2200" dirty="0" smtClean="0"/>
              <a:t>είναι αποθηκευμένο μέσα σε ένα </a:t>
            </a:r>
            <a:r>
              <a:rPr lang="el-GR" altLang="el-GR" sz="2200" dirty="0" err="1" smtClean="0"/>
              <a:t>chip</a:t>
            </a:r>
            <a:r>
              <a:rPr lang="el-GR" altLang="el-GR" sz="2200" dirty="0" smtClean="0"/>
              <a:t> ROM επειδή ο κώδικας του δεν πρέπει να μεταβληθεί (εκτός από ειδικές περιπτώσεις). </a:t>
            </a:r>
          </a:p>
          <a:p>
            <a:pPr>
              <a:lnSpc>
                <a:spcPct val="80000"/>
              </a:lnSpc>
            </a:pPr>
            <a:r>
              <a:rPr lang="el-GR" altLang="el-GR" sz="2200" dirty="0" smtClean="0"/>
              <a:t>ελέγχει και συντονίζει όλες τις λειτουργίες που απαιτούνται μέχρι ο υπολογιστής να είναι έτοιμος να εκτελέσει μια εφαρμογή ή κάποια εντολή του χρήστη. </a:t>
            </a:r>
          </a:p>
          <a:p>
            <a:pPr>
              <a:lnSpc>
                <a:spcPct val="80000"/>
              </a:lnSpc>
            </a:pPr>
            <a:endParaRPr lang="en-US" altLang="el-GR" sz="2200" dirty="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28</a:t>
            </a:fld>
            <a:endParaRPr lang="el-GR" dirty="0"/>
          </a:p>
        </p:txBody>
      </p:sp>
    </p:spTree>
    <p:extLst>
      <p:ext uri="{BB962C8B-B14F-4D97-AF65-F5344CB8AC3E}">
        <p14:creationId xmlns:p14="http://schemas.microsoft.com/office/powerpoint/2010/main" val="2580164920"/>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idx="4294967295"/>
          </p:nvPr>
        </p:nvSpPr>
        <p:spPr/>
        <p:txBody>
          <a:bodyPr/>
          <a:lstStyle/>
          <a:p>
            <a:r>
              <a:rPr lang="en-US" altLang="el-GR" dirty="0" smtClean="0"/>
              <a:t>System BIOS - CMOS</a:t>
            </a:r>
          </a:p>
        </p:txBody>
      </p:sp>
      <p:sp>
        <p:nvSpPr>
          <p:cNvPr id="359427" name="Rectangle 3"/>
          <p:cNvSpPr>
            <a:spLocks noGrp="1" noChangeArrowheads="1"/>
          </p:cNvSpPr>
          <p:nvPr>
            <p:ph type="body" idx="4294967295"/>
          </p:nvPr>
        </p:nvSpPr>
        <p:spPr/>
        <p:txBody>
          <a:bodyPr/>
          <a:lstStyle/>
          <a:p>
            <a:pPr>
              <a:lnSpc>
                <a:spcPct val="80000"/>
              </a:lnSpc>
              <a:buFont typeface="Wingdings" pitchFamily="2" charset="2"/>
              <a:buNone/>
            </a:pPr>
            <a:r>
              <a:rPr lang="el-GR" altLang="el-GR" sz="2000" smtClean="0"/>
              <a:t>Εκτός από τη διαδικασία εκκίνησης του υπολογιστικού συστήματος, το </a:t>
            </a:r>
            <a:r>
              <a:rPr lang="en-US" altLang="el-GR" sz="2000" smtClean="0"/>
              <a:t>BIOS </a:t>
            </a:r>
            <a:r>
              <a:rPr lang="el-GR" altLang="el-GR" sz="2000" smtClean="0"/>
              <a:t>αποθηκεύει σημαντικές πληροφορίες που είναι απαραίτητες για την ορθή λειτουργία του συστήματος (π.χ. πλήθος και είδος αποθηκευτικών μέσων, συχνότητα επεξεργαστή και διαύλου, μέγεθος μνήμης, ημερομηνία και ώρα). Κατά την εκκίνηση, ελέγχει την καλή κατάσταση όλων αυτών.</a:t>
            </a:r>
          </a:p>
          <a:p>
            <a:pPr>
              <a:lnSpc>
                <a:spcPct val="80000"/>
              </a:lnSpc>
              <a:buFont typeface="Wingdings" pitchFamily="2" charset="2"/>
              <a:buNone/>
            </a:pPr>
            <a:r>
              <a:rPr lang="el-GR" altLang="el-GR" sz="2000" smtClean="0"/>
              <a:t>Οι πληροφορίες αυτές αποθηκεύονται στη μνήμη CMOS RAM, που διατηρεί τα περιεχόμενά της με την κατανάλωση ελάχιστης ποσότητας ενέργειας, που προέρχεται από μια μικρή μπαταρία, που είναι συνδεδεμένη μαζί της. </a:t>
            </a:r>
          </a:p>
          <a:p>
            <a:pPr>
              <a:lnSpc>
                <a:spcPct val="80000"/>
              </a:lnSpc>
              <a:buFont typeface="Wingdings" pitchFamily="2" charset="2"/>
              <a:buNone/>
            </a:pPr>
            <a:r>
              <a:rPr lang="el-GR" altLang="el-GR" sz="2000" smtClean="0"/>
              <a:t>Το μέγεθος της CMOS είναι πολύ μικρό, της τάξης των 64 bytes και σε αυτήν αποθηκεύονται σταθερές τιμές του συστήματος που αναφέρονται παραπάνω.</a:t>
            </a:r>
          </a:p>
          <a:p>
            <a:pPr>
              <a:lnSpc>
                <a:spcPct val="80000"/>
              </a:lnSpc>
              <a:buFont typeface="Wingdings" pitchFamily="2" charset="2"/>
              <a:buNone/>
            </a:pPr>
            <a:r>
              <a:rPr lang="el-GR" altLang="el-GR" sz="2000" smtClean="0"/>
              <a:t>To chip που περιέχει το BIOS τοποθετείται σε ειδική υποδοχή πάνω στη μητρική πλακέτα και περιέχει εκτός των άλλων κυκλωμάτων μια μνήμη ROM (BIOS ROM) και μια μνήμη RAM ειδικού τύπου (BIOS CMOS).</a:t>
            </a:r>
          </a:p>
          <a:p>
            <a:pPr>
              <a:lnSpc>
                <a:spcPct val="80000"/>
              </a:lnSpc>
              <a:buFont typeface="Wingdings" pitchFamily="2" charset="2"/>
              <a:buNone/>
            </a:pPr>
            <a:endParaRPr lang="en-US" altLang="el-GR" sz="200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29</a:t>
            </a:fld>
            <a:endParaRPr lang="el-GR" dirty="0"/>
          </a:p>
        </p:txBody>
      </p:sp>
    </p:spTree>
    <p:extLst>
      <p:ext uri="{BB962C8B-B14F-4D97-AF65-F5344CB8AC3E}">
        <p14:creationId xmlns:p14="http://schemas.microsoft.com/office/powerpoint/2010/main" val="338889533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Χρηματοδότηση</a:t>
            </a:r>
          </a:p>
        </p:txBody>
      </p:sp>
      <p:sp>
        <p:nvSpPr>
          <p:cNvPr id="3" name="Θέση περιεχομένου 2"/>
          <p:cNvSpPr>
            <a:spLocks noGrp="1"/>
          </p:cNvSpPr>
          <p:nvPr>
            <p:ph idx="1"/>
          </p:nvPr>
        </p:nvSpPr>
        <p:spPr/>
        <p:txBody>
          <a:bodyPr>
            <a:normAutofit/>
          </a:bodyPr>
          <a:lstStyle/>
          <a:p>
            <a:r>
              <a:rPr lang="el-GR" sz="2400" dirty="0"/>
              <a:t>Το παρόν εκπαιδευτικό υλικό έχει αναπτυχθεί στα πλαίσια του εκπαιδευτικού έργου του διδάσκοντα.</a:t>
            </a:r>
            <a:endParaRPr lang="en-US" sz="2400" dirty="0"/>
          </a:p>
          <a:p>
            <a:r>
              <a:rPr lang="el-GR" sz="2400" dirty="0"/>
              <a:t>Το έργο «</a:t>
            </a:r>
            <a:r>
              <a:rPr lang="el-GR" sz="2400" b="1" dirty="0"/>
              <a:t>Ανοικτά Ακαδημαϊκά Μαθήματα στο Πανεπιστήμιο Αθηνών</a:t>
            </a:r>
            <a:r>
              <a:rPr lang="el-GR" sz="2400" dirty="0"/>
              <a:t>» έχει χρηματοδοτήσει μόνο τη αναδιαμόρφωση του εκπαιδευτικού υλικού. </a:t>
            </a:r>
          </a:p>
          <a:p>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3</a:t>
            </a:fld>
            <a:endParaRPr lang="el-G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2259534" y="4955500"/>
            <a:ext cx="4608512" cy="10968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6196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ontent Placeholder 2"/>
          <p:cNvSpPr>
            <a:spLocks noGrp="1"/>
          </p:cNvSpPr>
          <p:nvPr>
            <p:ph idx="1"/>
          </p:nvPr>
        </p:nvSpPr>
        <p:spPr>
          <a:xfrm>
            <a:off x="457200" y="1403898"/>
            <a:ext cx="8229600" cy="4641379"/>
          </a:xfrm>
        </p:spPr>
        <p:txBody>
          <a:bodyPr/>
          <a:lstStyle/>
          <a:p>
            <a:endParaRPr lang="el-GR"/>
          </a:p>
        </p:txBody>
      </p:sp>
      <p:sp>
        <p:nvSpPr>
          <p:cNvPr id="360450" name="Rectangle 2"/>
          <p:cNvSpPr>
            <a:spLocks noGrp="1" noChangeArrowheads="1"/>
          </p:cNvSpPr>
          <p:nvPr>
            <p:ph type="title" idx="4294967295"/>
          </p:nvPr>
        </p:nvSpPr>
        <p:spPr/>
        <p:txBody>
          <a:bodyPr/>
          <a:lstStyle/>
          <a:p>
            <a:r>
              <a:rPr lang="el-GR" altLang="el-GR" dirty="0" smtClean="0"/>
              <a:t>Δομή Υπολογιστικού συστήματος</a:t>
            </a:r>
            <a:endParaRPr lang="en-US" altLang="el-GR" dirty="0" smtClean="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79" y="1358683"/>
            <a:ext cx="7316613" cy="466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30</a:t>
            </a:fld>
            <a:endParaRPr lang="el-GR" dirty="0"/>
          </a:p>
        </p:txBody>
      </p:sp>
    </p:spTree>
    <p:extLst>
      <p:ext uri="{BB962C8B-B14F-4D97-AF65-F5344CB8AC3E}">
        <p14:creationId xmlns:p14="http://schemas.microsoft.com/office/powerpoint/2010/main" val="170330440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Οδηγίες (</a:t>
            </a:r>
            <a:r>
              <a:rPr lang="en-US" dirty="0"/>
              <a:t>1</a:t>
            </a:r>
            <a:r>
              <a:rPr lang="el-GR" dirty="0"/>
              <a:t> από 4)</a:t>
            </a:r>
          </a:p>
        </p:txBody>
      </p:sp>
      <p:sp>
        <p:nvSpPr>
          <p:cNvPr id="6" name="Θέση περιεχομένου 5"/>
          <p:cNvSpPr>
            <a:spLocks noGrp="1"/>
          </p:cNvSpPr>
          <p:nvPr>
            <p:ph sz="half" idx="1"/>
          </p:nvPr>
        </p:nvSpPr>
        <p:spPr/>
        <p:txBody>
          <a:bodyPr/>
          <a:lstStyle/>
          <a:p>
            <a:r>
              <a:rPr lang="el-GR" sz="2400" dirty="0"/>
              <a:t>Το πρότυπο παρουσίασης (</a:t>
            </a:r>
            <a:r>
              <a:rPr lang="en-US" sz="2400" dirty="0"/>
              <a:t>template</a:t>
            </a:r>
            <a:r>
              <a:rPr lang="el-GR" sz="2400" dirty="0"/>
              <a:t>)</a:t>
            </a:r>
            <a:r>
              <a:rPr lang="en-US" sz="2400" dirty="0"/>
              <a:t> </a:t>
            </a:r>
            <a:r>
              <a:rPr lang="el-GR" sz="2400" dirty="0"/>
              <a:t>περιέχει συγκεκριμένες διατάξεις διαφανειών. Προτιμήστε μια από τις 9 προκαθορισμένες διατάξεις.</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31</a:t>
            </a:fld>
            <a:endParaRPr lang="el-GR" dirty="0"/>
          </a:p>
        </p:txBody>
      </p:sp>
      <p:pic>
        <p:nvPicPr>
          <p:cNvPr id="10" name="Θέση περιεχομένου 5" descr="Εικόνα με τις 9 διαφορετικές διατάξεις διαφανειών.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09864" y="2348880"/>
            <a:ext cx="4038600" cy="2813329"/>
          </a:xfrm>
          <a:prstGeom prst="rect">
            <a:avLst/>
          </a:prstGeom>
          <a:ln>
            <a:solidFill>
              <a:schemeClr val="tx1">
                <a:lumMod val="75000"/>
                <a:lumOff val="2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56829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(2 </a:t>
            </a:r>
            <a:r>
              <a:rPr lang="el-GR" dirty="0"/>
              <a:t>από 4)</a:t>
            </a:r>
          </a:p>
        </p:txBody>
      </p:sp>
      <p:sp>
        <p:nvSpPr>
          <p:cNvPr id="3" name="Θέση περιεχομένου 2"/>
          <p:cNvSpPr>
            <a:spLocks noGrp="1"/>
          </p:cNvSpPr>
          <p:nvPr>
            <p:ph idx="1"/>
          </p:nvPr>
        </p:nvSpPr>
        <p:spPr/>
        <p:txBody>
          <a:bodyPr>
            <a:normAutofit fontScale="70000" lnSpcReduction="20000"/>
          </a:bodyPr>
          <a:lstStyle/>
          <a:p>
            <a:pPr marL="514350" indent="-514350">
              <a:buFont typeface="+mj-lt"/>
              <a:buAutoNum type="arabicPeriod" startAt="2"/>
            </a:pPr>
            <a:r>
              <a:rPr lang="el-GR" sz="3400" dirty="0"/>
              <a:t>Κάθε διαφάνεια πρέπει να έχει τίτλο που να είναι μοναδικός.</a:t>
            </a:r>
          </a:p>
          <a:p>
            <a:pPr marL="514350" indent="-514350">
              <a:buFont typeface="+mj-lt"/>
              <a:buAutoNum type="arabicPeriod" startAt="2"/>
            </a:pPr>
            <a:r>
              <a:rPr lang="el-GR" sz="3400" dirty="0"/>
              <a:t>Ο τίτλος διαφάνειας είναι </a:t>
            </a:r>
            <a:r>
              <a:rPr lang="en-US" sz="3400" b="1" dirty="0"/>
              <a:t>bold</a:t>
            </a:r>
            <a:r>
              <a:rPr lang="en-US" sz="3400" dirty="0"/>
              <a:t> </a:t>
            </a:r>
            <a:r>
              <a:rPr lang="el-GR" sz="3400" dirty="0"/>
              <a:t>44</a:t>
            </a:r>
            <a:r>
              <a:rPr lang="en-US" sz="3400" dirty="0" err="1"/>
              <a:t>pt</a:t>
            </a:r>
            <a:r>
              <a:rPr lang="en-US" sz="3400" dirty="0"/>
              <a:t> </a:t>
            </a:r>
            <a:r>
              <a:rPr lang="el-GR" sz="3400" dirty="0"/>
              <a:t>και δεν πρέπει να ξεπερνάει τις 2 γραμμές. (Στις 2 γραμμές το μέγεθος γραμματοσειράς προσαρμόζεται αυτόματα από το πρόγραμμα σε </a:t>
            </a:r>
            <a:r>
              <a:rPr lang="en-US" sz="3400" dirty="0"/>
              <a:t>40pt).</a:t>
            </a:r>
          </a:p>
          <a:p>
            <a:pPr marL="514350" indent="-514350">
              <a:buFont typeface="+mj-lt"/>
              <a:buAutoNum type="arabicPeriod" startAt="2"/>
            </a:pPr>
            <a:r>
              <a:rPr lang="el-GR" sz="3400" dirty="0"/>
              <a:t>Χρησιμοποιήστε τα ορισμένα μεγέθη γραμματοσειρών για το κείμενο: 32</a:t>
            </a:r>
            <a:r>
              <a:rPr lang="en-US" sz="3400" dirty="0" err="1"/>
              <a:t>pt</a:t>
            </a:r>
            <a:r>
              <a:rPr lang="el-GR" sz="3400" dirty="0"/>
              <a:t> για το πρώτο επίπεδο, 28</a:t>
            </a:r>
            <a:r>
              <a:rPr lang="en-US" sz="3400" dirty="0" err="1"/>
              <a:t>pt</a:t>
            </a:r>
            <a:r>
              <a:rPr lang="en-US" sz="3400" dirty="0"/>
              <a:t> </a:t>
            </a:r>
            <a:r>
              <a:rPr lang="el-GR" sz="3400" dirty="0"/>
              <a:t>για το δεύτερο, 24</a:t>
            </a:r>
            <a:r>
              <a:rPr lang="en-US" sz="3400" dirty="0" err="1"/>
              <a:t>pt</a:t>
            </a:r>
            <a:r>
              <a:rPr lang="en-US" sz="3400" dirty="0"/>
              <a:t> </a:t>
            </a:r>
            <a:r>
              <a:rPr lang="el-GR" sz="3400" dirty="0"/>
              <a:t>για το τρίτο, 22</a:t>
            </a:r>
            <a:r>
              <a:rPr lang="en-US" sz="3400" dirty="0" err="1"/>
              <a:t>pt</a:t>
            </a:r>
            <a:r>
              <a:rPr lang="el-GR" sz="3400" dirty="0"/>
              <a:t> για το τέταρτο και 20</a:t>
            </a:r>
            <a:r>
              <a:rPr lang="en-US" sz="3400" dirty="0" err="1"/>
              <a:t>pt</a:t>
            </a:r>
            <a:r>
              <a:rPr lang="el-GR" sz="3400" dirty="0"/>
              <a:t> για το πέμπτο. Μη χρησιμοποιείτε προσαρμοσμένο μέγεθος μικρότερο από 20</a:t>
            </a:r>
            <a:r>
              <a:rPr lang="en-US" sz="3400" dirty="0" err="1"/>
              <a:t>pt</a:t>
            </a:r>
            <a:r>
              <a:rPr lang="el-GR" sz="3400" dirty="0"/>
              <a:t>.</a:t>
            </a:r>
            <a:endParaRPr lang="en-US" sz="3400" dirty="0"/>
          </a:p>
          <a:p>
            <a:pPr marL="514350" indent="-514350">
              <a:buFont typeface="+mj-lt"/>
              <a:buAutoNum type="arabicPeriod" startAt="2"/>
            </a:pPr>
            <a:r>
              <a:rPr lang="el-GR" sz="3400" dirty="0"/>
              <a:t>Επιλέξτε γραμματοσειρές που είναι εύκολο να διαβαστούν και συναντώνται συχνά στα έγγραφα (π.χ. τύπου </a:t>
            </a:r>
            <a:r>
              <a:rPr lang="el-GR" sz="3400" dirty="0" err="1"/>
              <a:t>Sans</a:t>
            </a:r>
            <a:r>
              <a:rPr lang="el-GR" sz="3400" dirty="0"/>
              <a:t> </a:t>
            </a:r>
            <a:r>
              <a:rPr lang="el-GR" sz="3400" dirty="0" err="1"/>
              <a:t>Serif</a:t>
            </a:r>
            <a:r>
              <a:rPr lang="el-GR" sz="3400" dirty="0"/>
              <a:t>), όπως για παράδειγμα οι </a:t>
            </a:r>
            <a:r>
              <a:rPr lang="en-US" sz="3400" dirty="0"/>
              <a:t>Arial</a:t>
            </a:r>
            <a:r>
              <a:rPr lang="el-GR" sz="3400" dirty="0"/>
              <a:t>, </a:t>
            </a:r>
            <a:r>
              <a:rPr lang="en-US" sz="3400" dirty="0"/>
              <a:t>Verdana</a:t>
            </a:r>
            <a:r>
              <a:rPr lang="el-GR" sz="3400" dirty="0"/>
              <a:t>, </a:t>
            </a:r>
            <a:r>
              <a:rPr lang="en-US" sz="3400" dirty="0"/>
              <a:t>Tahoma, Calibri</a:t>
            </a:r>
            <a:r>
              <a:rPr lang="el-GR" sz="3400" dirty="0"/>
              <a:t>.</a:t>
            </a:r>
            <a:endParaRPr lang="en-US" sz="3400" dirty="0"/>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32</a:t>
            </a:fld>
            <a:endParaRPr lang="el-GR"/>
          </a:p>
        </p:txBody>
      </p:sp>
    </p:spTree>
    <p:extLst>
      <p:ext uri="{BB962C8B-B14F-4D97-AF65-F5344CB8AC3E}">
        <p14:creationId xmlns:p14="http://schemas.microsoft.com/office/powerpoint/2010/main" val="29869060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(3 </a:t>
            </a:r>
            <a:r>
              <a:rPr lang="el-GR" dirty="0"/>
              <a:t>από 4)</a:t>
            </a:r>
          </a:p>
        </p:txBody>
      </p:sp>
      <p:sp>
        <p:nvSpPr>
          <p:cNvPr id="3" name="Θέση περιεχομένου 2"/>
          <p:cNvSpPr>
            <a:spLocks noGrp="1"/>
          </p:cNvSpPr>
          <p:nvPr>
            <p:ph idx="1"/>
          </p:nvPr>
        </p:nvSpPr>
        <p:spPr/>
        <p:txBody>
          <a:bodyPr>
            <a:normAutofit fontScale="92500" lnSpcReduction="10000"/>
          </a:bodyPr>
          <a:lstStyle/>
          <a:p>
            <a:pPr marL="514350" indent="-514350">
              <a:buFont typeface="+mj-lt"/>
              <a:buAutoNum type="arabicPeriod" startAt="6"/>
            </a:pPr>
            <a:r>
              <a:rPr lang="el-GR" sz="2600" b="1" dirty="0"/>
              <a:t>Μην </a:t>
            </a:r>
            <a:r>
              <a:rPr lang="el-GR" sz="2600" dirty="0"/>
              <a:t>αλλοιώνετε</a:t>
            </a:r>
            <a:r>
              <a:rPr lang="el-GR" sz="2600" b="1" dirty="0"/>
              <a:t> </a:t>
            </a:r>
            <a:r>
              <a:rPr lang="el-GR" sz="2600" dirty="0"/>
              <a:t>τα πλαίσια του τίτλου και του κειμένου ως προς το μέγεθος και τη θέση τους.</a:t>
            </a:r>
          </a:p>
          <a:p>
            <a:pPr marL="514350" indent="-514350">
              <a:buFont typeface="+mj-lt"/>
              <a:buAutoNum type="arabicPeriod" startAt="6"/>
            </a:pPr>
            <a:r>
              <a:rPr lang="el-GR" sz="2600" dirty="0"/>
              <a:t>Μη χρησιμοποιείται αλλαγή χρώματος για επισήμανση λέξεων. Συνίσταται η χρήση </a:t>
            </a:r>
            <a:r>
              <a:rPr lang="en-US" sz="2600" b="1" dirty="0"/>
              <a:t>bold</a:t>
            </a:r>
            <a:r>
              <a:rPr lang="en-US" sz="2600" dirty="0"/>
              <a:t>.</a:t>
            </a:r>
            <a:endParaRPr lang="el-GR" sz="2600" dirty="0"/>
          </a:p>
          <a:p>
            <a:pPr marL="514350" indent="-514350">
              <a:buFont typeface="+mj-lt"/>
              <a:buAutoNum type="arabicPeriod" startAt="6"/>
            </a:pPr>
            <a:r>
              <a:rPr lang="el-GR" sz="2600" dirty="0"/>
              <a:t>Συνίσταται να χρησιμοποιείται  </a:t>
            </a:r>
            <a:r>
              <a:rPr lang="el-GR" sz="2600" b="1" dirty="0"/>
              <a:t>1</a:t>
            </a:r>
            <a:r>
              <a:rPr lang="el-GR" sz="2600" dirty="0"/>
              <a:t> σχήμα, γράφημα, εικόνα, φωτογραφία ανά διαφάνεια</a:t>
            </a:r>
            <a:r>
              <a:rPr lang="en-US" sz="2600" dirty="0"/>
              <a:t>.</a:t>
            </a:r>
            <a:r>
              <a:rPr lang="el-GR" sz="2600" dirty="0"/>
              <a:t> Συνίσταται να χρησιμοποιούνται μόνο όσα σχήματα χρειάζονται για να αποδώσουν την απαιτούμενη πληροφορία και όχι για «διακόσμηση».</a:t>
            </a:r>
          </a:p>
          <a:p>
            <a:pPr marL="514350" indent="-514350">
              <a:buFont typeface="+mj-lt"/>
              <a:buAutoNum type="arabicPeriod" startAt="6"/>
            </a:pPr>
            <a:r>
              <a:rPr lang="el-GR" sz="2600" dirty="0"/>
              <a:t>Συνίσταται να χρησιμοποιούνται μέχρι 6 </a:t>
            </a:r>
            <a:r>
              <a:rPr lang="en-US" sz="2600" dirty="0"/>
              <a:t>bullets </a:t>
            </a:r>
            <a:r>
              <a:rPr lang="el-GR" sz="2600" dirty="0"/>
              <a:t>ανά διαφάνεια. Διαφάνειες που περιέχουν μεγάλη ποσότητα πληροφορίας καλό είναι να αναλύονται σε επιμέρους διαφάνειες. </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33</a:t>
            </a:fld>
            <a:endParaRPr lang="el-GR"/>
          </a:p>
        </p:txBody>
      </p:sp>
    </p:spTree>
    <p:extLst>
      <p:ext uri="{BB962C8B-B14F-4D97-AF65-F5344CB8AC3E}">
        <p14:creationId xmlns:p14="http://schemas.microsoft.com/office/powerpoint/2010/main" val="3220899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(4 </a:t>
            </a:r>
            <a:r>
              <a:rPr lang="el-GR" dirty="0"/>
              <a:t>από 4)</a:t>
            </a:r>
          </a:p>
        </p:txBody>
      </p:sp>
      <p:sp>
        <p:nvSpPr>
          <p:cNvPr id="3" name="Θέση περιεχομένου 2"/>
          <p:cNvSpPr>
            <a:spLocks noGrp="1"/>
          </p:cNvSpPr>
          <p:nvPr>
            <p:ph idx="1"/>
          </p:nvPr>
        </p:nvSpPr>
        <p:spPr/>
        <p:txBody>
          <a:bodyPr>
            <a:normAutofit fontScale="92500" lnSpcReduction="10000"/>
          </a:bodyPr>
          <a:lstStyle/>
          <a:p>
            <a:pPr marL="514350" indent="-514350">
              <a:buFont typeface="+mj-lt"/>
              <a:buAutoNum type="arabicPeriod" startAt="10"/>
            </a:pPr>
            <a:r>
              <a:rPr lang="el-GR" sz="2600" dirty="0"/>
              <a:t>Μην χρησιμοποιείτε εικόνες πίσω από γράμματα ως φόντο ούτε χρωματιστά πλαίσια. Για πλαίσια προτιμήστε μαύρο περίγραμμα τουλάχιστον 2</a:t>
            </a:r>
            <a:r>
              <a:rPr lang="en-US" sz="2600" dirty="0"/>
              <a:t>pt.</a:t>
            </a:r>
            <a:endParaRPr lang="el-GR" sz="2600" dirty="0"/>
          </a:p>
          <a:p>
            <a:pPr marL="514350" indent="-514350">
              <a:buFont typeface="+mj-lt"/>
              <a:buAutoNum type="arabicPeriod" startAt="10"/>
            </a:pPr>
            <a:r>
              <a:rPr lang="el-GR" sz="2600" dirty="0"/>
              <a:t>Μην χρησιμοποιείτε σκιά στα γράμματα</a:t>
            </a:r>
            <a:r>
              <a:rPr lang="en-US" sz="2600" dirty="0"/>
              <a:t>.</a:t>
            </a:r>
            <a:r>
              <a:rPr lang="el-GR" sz="2600" dirty="0"/>
              <a:t> </a:t>
            </a:r>
          </a:p>
          <a:p>
            <a:pPr marL="514350" indent="-514350">
              <a:buFont typeface="+mj-lt"/>
              <a:buAutoNum type="arabicPeriod" startAt="10"/>
            </a:pPr>
            <a:r>
              <a:rPr lang="el-GR" sz="2600" dirty="0"/>
              <a:t>Μην στοιχίζετε το κείμενο σε πλήρη στοίχιση (</a:t>
            </a:r>
            <a:r>
              <a:rPr lang="en-US" sz="2600" dirty="0"/>
              <a:t>justify</a:t>
            </a:r>
            <a:r>
              <a:rPr lang="el-GR" sz="2600" dirty="0"/>
              <a:t>)</a:t>
            </a:r>
            <a:r>
              <a:rPr lang="en-US" sz="2600" dirty="0"/>
              <a:t>.</a:t>
            </a:r>
            <a:endParaRPr lang="el-GR" sz="2600" dirty="0"/>
          </a:p>
          <a:p>
            <a:pPr marL="514350" indent="-514350">
              <a:buFont typeface="+mj-lt"/>
              <a:buAutoNum type="arabicPeriod" startAt="10"/>
            </a:pPr>
            <a:r>
              <a:rPr lang="el-GR" sz="2600" dirty="0"/>
              <a:t>Οι υπερσυνδέσεις να συνοδεύονται από αντιπροσωπευτικό κείμενο.</a:t>
            </a:r>
          </a:p>
          <a:p>
            <a:pPr marL="514350" indent="-514350">
              <a:buFont typeface="+mj-lt"/>
              <a:buAutoNum type="arabicPeriod" startAt="10"/>
            </a:pPr>
            <a:r>
              <a:rPr lang="el-GR" sz="2600" dirty="0"/>
              <a:t>Να είναι ενεργοποιημένος ο αυτόματος ορθογραφικός έλεγχος.</a:t>
            </a:r>
          </a:p>
          <a:p>
            <a:pPr marL="514350" indent="-514350">
              <a:buFont typeface="+mj-lt"/>
              <a:buAutoNum type="arabicPeriod" startAt="10"/>
            </a:pPr>
            <a:r>
              <a:rPr lang="el-GR" sz="2600" dirty="0"/>
              <a:t>Κατά την παρουσίαση, η μετάβαση μεταξύ διαφανειών να γίνεται με τον προκαθορισμένο τρόπο (</a:t>
            </a:r>
            <a:r>
              <a:rPr lang="en-US" sz="2600" dirty="0"/>
              <a:t>enter, </a:t>
            </a:r>
            <a:r>
              <a:rPr lang="el-GR" sz="2600" dirty="0"/>
              <a:t>βέλος, κλικ) και χωρίς όριο χρόνου.</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34</a:t>
            </a:fld>
            <a:endParaRPr lang="el-GR"/>
          </a:p>
        </p:txBody>
      </p:sp>
    </p:spTree>
    <p:extLst>
      <p:ext uri="{BB962C8B-B14F-4D97-AF65-F5344CB8AC3E}">
        <p14:creationId xmlns:p14="http://schemas.microsoft.com/office/powerpoint/2010/main" val="2565954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Βασικές Οδηγίες Προσβασιμότητας</a:t>
            </a:r>
          </a:p>
        </p:txBody>
      </p:sp>
      <p:sp>
        <p:nvSpPr>
          <p:cNvPr id="3" name="Θέση περιεχομένου 2"/>
          <p:cNvSpPr>
            <a:spLocks noGrp="1"/>
          </p:cNvSpPr>
          <p:nvPr>
            <p:ph idx="1"/>
          </p:nvPr>
        </p:nvSpPr>
        <p:spPr/>
        <p:txBody>
          <a:bodyPr>
            <a:normAutofit fontScale="92500" lnSpcReduction="10000"/>
          </a:bodyPr>
          <a:lstStyle/>
          <a:p>
            <a:r>
              <a:rPr lang="el-GR" sz="2800" dirty="0"/>
              <a:t>Όλα τα αντικείμενα (π</a:t>
            </a:r>
            <a:r>
              <a:rPr lang="en-US" sz="2800" dirty="0"/>
              <a:t>.</a:t>
            </a:r>
            <a:r>
              <a:rPr lang="el-GR" sz="2800" dirty="0"/>
              <a:t>χ</a:t>
            </a:r>
            <a:r>
              <a:rPr lang="en-US" sz="2800" dirty="0"/>
              <a:t>.</a:t>
            </a:r>
            <a:r>
              <a:rPr lang="el-GR" sz="2800" dirty="0"/>
              <a:t> εικόνες, φωτογραφίες, σχήματα, γραφικά) πρέπει να συνοδεύονται από εναλλακτικό κείμενο περιγραφής τους. </a:t>
            </a:r>
          </a:p>
          <a:p>
            <a:r>
              <a:rPr lang="el-GR" sz="2800" dirty="0"/>
              <a:t>Διασφαλίστε ότι η σειρά αυτόματης ανάγνωσης σε κάθε διαφάνεια είναι λογική: η μετατροπή κειμένου σε ομιλία «διαβάζει» τον τίτλο, τα κείμενα και τα εναλλακτικά κείμενα των αντικειμένων με τη σειρά που έχουν εισαχθεί και όχι με τη σειρά που εμφανίζονται στη διαφάνεια. </a:t>
            </a:r>
          </a:p>
          <a:p>
            <a:r>
              <a:rPr lang="el-GR" sz="2800" dirty="0"/>
              <a:t>Ελέγξτε την ορατότητα για χρήστες με αχρωματοψία.</a:t>
            </a:r>
          </a:p>
          <a:p>
            <a:r>
              <a:rPr lang="el-GR" sz="2800" dirty="0"/>
              <a:t>Ακολουθείστε τις ειδικές οδηγίες για επιστημονικά σύμβολα, ηχητικά αρχεία και </a:t>
            </a:r>
            <a:r>
              <a:rPr lang="en-US" sz="2800" dirty="0"/>
              <a:t>video clips. </a:t>
            </a:r>
            <a:endParaRPr lang="el-GR" sz="2800" dirty="0"/>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35</a:t>
            </a:fld>
            <a:endParaRPr lang="el-GR"/>
          </a:p>
        </p:txBody>
      </p:sp>
    </p:spTree>
    <p:extLst>
      <p:ext uri="{BB962C8B-B14F-4D97-AF65-F5344CB8AC3E}">
        <p14:creationId xmlns:p14="http://schemas.microsoft.com/office/powerpoint/2010/main" val="13821450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a:xfrm>
            <a:off x="722313" y="2492896"/>
            <a:ext cx="7772400" cy="1500187"/>
          </a:xfrm>
        </p:spPr>
        <p:txBody>
          <a:bodyPr anchor="ctr" anchorCtr="0">
            <a:normAutofit/>
          </a:bodyPr>
          <a:lstStyle/>
          <a:p>
            <a:pPr algn="ctr"/>
            <a:r>
              <a:rPr lang="el-GR" sz="4000" dirty="0" smtClean="0">
                <a:solidFill>
                  <a:schemeClr val="tx1"/>
                </a:solidFill>
              </a:rPr>
              <a:t>Τέλος ενότητας</a:t>
            </a:r>
            <a:endParaRPr lang="el-GR" sz="4000" dirty="0">
              <a:solidFill>
                <a:schemeClr val="tx1"/>
              </a:solidFill>
            </a:endParaRPr>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36</a:t>
            </a:fld>
            <a:endParaRPr lang="el-GR"/>
          </a:p>
        </p:txBody>
      </p:sp>
      <p:pic>
        <p:nvPicPr>
          <p:cNvPr id="9" name="7 - Εικόνα" descr="Λογότυπο για Άδειες χρήσης Creative Commons"/>
          <p:cNvPicPr>
            <a:picLocks noChangeAspect="1"/>
          </p:cNvPicPr>
          <p:nvPr/>
        </p:nvPicPr>
        <p:blipFill>
          <a:blip r:embed="rId2" cstate="print"/>
          <a:stretch>
            <a:fillRect/>
          </a:stretch>
        </p:blipFill>
        <p:spPr>
          <a:xfrm>
            <a:off x="2080877" y="5251871"/>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157192"/>
            <a:ext cx="3240360" cy="771224"/>
          </a:xfrm>
          <a:prstGeom prst="rect">
            <a:avLst/>
          </a:prstGeom>
          <a:noFill/>
        </p:spPr>
      </p:pic>
    </p:spTree>
    <p:extLst>
      <p:ext uri="{BB962C8B-B14F-4D97-AF65-F5344CB8AC3E}">
        <p14:creationId xmlns:p14="http://schemas.microsoft.com/office/powerpoint/2010/main" val="3330456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Σκοποί  ενότητας</a:t>
            </a:r>
          </a:p>
        </p:txBody>
      </p:sp>
      <p:sp>
        <p:nvSpPr>
          <p:cNvPr id="3" name="Θέση περιεχομένου 2"/>
          <p:cNvSpPr>
            <a:spLocks noGrp="1"/>
          </p:cNvSpPr>
          <p:nvPr>
            <p:ph idx="1"/>
          </p:nvPr>
        </p:nvSpPr>
        <p:spPr/>
        <p:txBody>
          <a:bodyPr>
            <a:normAutofit/>
          </a:bodyPr>
          <a:lstStyle/>
          <a:p>
            <a:r>
              <a:rPr lang="el-GR" dirty="0" smtClean="0"/>
              <a:t>Η ενότητα αυτή ασχολείται με το εσωτερικό ενός ηλεκτρονικού υπολογιστή και εξηγεί ποια είναι τα δομικά του στοιχεία, μέσα από μια βιωματική προσέγγιση. Στόχος είναι να κατανοήσει ο φοιτητής τη χρησιμότητα της κάθε επιμέρους συσκευής/κυκλώματος, να μάθει τη σωστή ορολογία και να είναι σε θέση να αναγνωρίζει πιθανές βλάβες.</a:t>
            </a:r>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4</a:t>
            </a:fld>
            <a:endParaRPr lang="el-GR"/>
          </a:p>
        </p:txBody>
      </p:sp>
    </p:spTree>
    <p:extLst>
      <p:ext uri="{BB962C8B-B14F-4D97-AF65-F5344CB8AC3E}">
        <p14:creationId xmlns:p14="http://schemas.microsoft.com/office/powerpoint/2010/main" val="2229331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Περιεχόμενα ενότητας</a:t>
            </a:r>
          </a:p>
        </p:txBody>
      </p:sp>
      <p:sp>
        <p:nvSpPr>
          <p:cNvPr id="3" name="Θέση περιεχομένου 2"/>
          <p:cNvSpPr>
            <a:spLocks noGrp="1"/>
          </p:cNvSpPr>
          <p:nvPr>
            <p:ph idx="1"/>
          </p:nvPr>
        </p:nvSpPr>
        <p:spPr/>
        <p:txBody>
          <a:bodyPr>
            <a:normAutofit/>
          </a:bodyPr>
          <a:lstStyle/>
          <a:p>
            <a:pPr>
              <a:defRPr/>
            </a:pPr>
            <a:r>
              <a:rPr lang="el-GR" dirty="0" smtClean="0">
                <a:effectLst>
                  <a:outerShdw blurRad="38100" dist="38100" dir="2700000" algn="tl">
                    <a:srgbClr val="FFFFFF"/>
                  </a:outerShdw>
                </a:effectLst>
              </a:rPr>
              <a:t>Το εσωτερικό ενός ηλεκτρονικού υπολογιστή</a:t>
            </a:r>
          </a:p>
          <a:p>
            <a:pPr>
              <a:defRPr/>
            </a:pPr>
            <a:r>
              <a:rPr lang="el-GR" dirty="0" smtClean="0">
                <a:effectLst>
                  <a:outerShdw blurRad="38100" dist="38100" dir="2700000" algn="tl">
                    <a:srgbClr val="FFFFFF"/>
                  </a:outerShdw>
                </a:effectLst>
              </a:rPr>
              <a:t>Συνηθισμένες παρανοήσεις</a:t>
            </a:r>
            <a:endParaRPr lang="en-US" dirty="0">
              <a:effectLst>
                <a:outerShdw blurRad="38100" dist="38100" dir="2700000" algn="tl">
                  <a:srgbClr val="FFFFFF"/>
                </a:outerShdw>
              </a:effectLst>
            </a:endParaRPr>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5</a:t>
            </a:fld>
            <a:endParaRPr lang="el-GR"/>
          </a:p>
        </p:txBody>
      </p:sp>
    </p:spTree>
    <p:extLst>
      <p:ext uri="{BB962C8B-B14F-4D97-AF65-F5344CB8AC3E}">
        <p14:creationId xmlns:p14="http://schemas.microsoft.com/office/powerpoint/2010/main" val="2082546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Δομή υπολογιστικού συστήματος</a:t>
            </a:r>
          </a:p>
        </p:txBody>
      </p:sp>
      <p:sp>
        <p:nvSpPr>
          <p:cNvPr id="3" name="Content Placeholder 2"/>
          <p:cNvSpPr>
            <a:spLocks noGrp="1"/>
          </p:cNvSpPr>
          <p:nvPr>
            <p:ph idx="1"/>
          </p:nvPr>
        </p:nvSpPr>
        <p:spPr/>
        <p:txBody>
          <a:bodyPr/>
          <a:lstStyle/>
          <a:p>
            <a:endParaRPr lang="el-GR"/>
          </a:p>
        </p:txBody>
      </p:sp>
      <p:sp>
        <p:nvSpPr>
          <p:cNvPr id="4" name="Slide Number Placeholder 3"/>
          <p:cNvSpPr>
            <a:spLocks noGrp="1"/>
          </p:cNvSpPr>
          <p:nvPr>
            <p:ph type="sldNum" sz="quarter" idx="12"/>
          </p:nvPr>
        </p:nvSpPr>
        <p:spPr/>
        <p:txBody>
          <a:bodyPr/>
          <a:lstStyle/>
          <a:p>
            <a:fld id="{140365ED-FD8C-4697-988C-39E77CBFEA0E}" type="slidenum">
              <a:rPr lang="el-GR" smtClean="0"/>
              <a:t>6</a:t>
            </a:fld>
            <a:endParaRPr lang="el-GR"/>
          </a:p>
        </p:txBody>
      </p:sp>
      <p:grpSp>
        <p:nvGrpSpPr>
          <p:cNvPr id="6" name="Group 30"/>
          <p:cNvGrpSpPr>
            <a:grpSpLocks/>
          </p:cNvGrpSpPr>
          <p:nvPr/>
        </p:nvGrpSpPr>
        <p:grpSpPr bwMode="auto">
          <a:xfrm>
            <a:off x="1692275" y="1700213"/>
            <a:ext cx="6424613" cy="4386262"/>
            <a:chOff x="1101" y="1162"/>
            <a:chExt cx="4047" cy="2763"/>
          </a:xfrm>
        </p:grpSpPr>
        <p:sp>
          <p:nvSpPr>
            <p:cNvPr id="7" name="AutoShape 38"/>
            <p:cNvSpPr>
              <a:spLocks noChangeArrowheads="1"/>
            </p:cNvSpPr>
            <p:nvPr/>
          </p:nvSpPr>
          <p:spPr bwMode="auto">
            <a:xfrm>
              <a:off x="2261" y="1162"/>
              <a:ext cx="1602" cy="518"/>
            </a:xfrm>
            <a:prstGeom prst="roundRect">
              <a:avLst>
                <a:gd name="adj" fmla="val 24708"/>
              </a:avLst>
            </a:prstGeom>
            <a:solidFill>
              <a:srgbClr val="003399"/>
            </a:solidFill>
            <a:ln w="9525">
              <a:noFill/>
              <a:round/>
              <a:headEnd/>
              <a:tailEnd/>
            </a:ln>
          </p:spPr>
          <p:txBody>
            <a:bodyPr wrap="none" anchor="ctr"/>
            <a:lstStyle/>
            <a:p>
              <a:pPr>
                <a:defRPr/>
              </a:pPr>
              <a:endParaRPr lang="el-GR">
                <a:effectLst>
                  <a:outerShdw blurRad="38100" dist="38100" dir="2700000" algn="tl">
                    <a:srgbClr val="FFFFFF"/>
                  </a:outerShdw>
                </a:effectLst>
              </a:endParaRPr>
            </a:p>
          </p:txBody>
        </p:sp>
        <p:sp>
          <p:nvSpPr>
            <p:cNvPr id="8" name="AutoShape 39"/>
            <p:cNvSpPr>
              <a:spLocks noChangeArrowheads="1"/>
            </p:cNvSpPr>
            <p:nvPr/>
          </p:nvSpPr>
          <p:spPr bwMode="auto">
            <a:xfrm>
              <a:off x="2109" y="1521"/>
              <a:ext cx="1947" cy="465"/>
            </a:xfrm>
            <a:prstGeom prst="roundRect">
              <a:avLst>
                <a:gd name="adj" fmla="val 26880"/>
              </a:avLst>
            </a:prstGeom>
            <a:solidFill>
              <a:srgbClr val="339933"/>
            </a:solidFill>
            <a:ln w="9525">
              <a:noFill/>
              <a:round/>
              <a:headEnd/>
              <a:tailEnd/>
            </a:ln>
          </p:spPr>
          <p:txBody>
            <a:bodyPr wrap="none" anchor="ctr"/>
            <a:lstStyle/>
            <a:p>
              <a:pPr>
                <a:defRPr/>
              </a:pPr>
              <a:endParaRPr lang="el-GR">
                <a:effectLst>
                  <a:outerShdw blurRad="38100" dist="38100" dir="2700000" algn="tl">
                    <a:srgbClr val="FFFFFF"/>
                  </a:outerShdw>
                </a:effectLst>
              </a:endParaRPr>
            </a:p>
          </p:txBody>
        </p:sp>
        <p:sp>
          <p:nvSpPr>
            <p:cNvPr id="9" name="AutoShape 40"/>
            <p:cNvSpPr>
              <a:spLocks noChangeArrowheads="1"/>
            </p:cNvSpPr>
            <p:nvPr/>
          </p:nvSpPr>
          <p:spPr bwMode="auto">
            <a:xfrm>
              <a:off x="1816" y="1886"/>
              <a:ext cx="2618" cy="517"/>
            </a:xfrm>
            <a:prstGeom prst="roundRect">
              <a:avLst>
                <a:gd name="adj" fmla="val 30755"/>
              </a:avLst>
            </a:prstGeom>
            <a:solidFill>
              <a:srgbClr val="006600"/>
            </a:solidFill>
            <a:ln w="9525">
              <a:noFill/>
              <a:round/>
              <a:headEnd/>
              <a:tailEnd/>
            </a:ln>
          </p:spPr>
          <p:txBody>
            <a:bodyPr wrap="none" anchor="ctr"/>
            <a:lstStyle/>
            <a:p>
              <a:pPr>
                <a:defRPr/>
              </a:pPr>
              <a:endParaRPr lang="el-GR">
                <a:effectLst>
                  <a:outerShdw blurRad="38100" dist="38100" dir="2700000" algn="tl">
                    <a:srgbClr val="FFFFFF"/>
                  </a:outerShdw>
                </a:effectLst>
              </a:endParaRPr>
            </a:p>
          </p:txBody>
        </p:sp>
        <p:sp>
          <p:nvSpPr>
            <p:cNvPr id="10" name="AutoShape 41"/>
            <p:cNvSpPr>
              <a:spLocks noChangeArrowheads="1"/>
            </p:cNvSpPr>
            <p:nvPr/>
          </p:nvSpPr>
          <p:spPr bwMode="auto">
            <a:xfrm>
              <a:off x="1565" y="2300"/>
              <a:ext cx="3129" cy="518"/>
            </a:xfrm>
            <a:prstGeom prst="roundRect">
              <a:avLst>
                <a:gd name="adj" fmla="val 28380"/>
              </a:avLst>
            </a:prstGeom>
            <a:solidFill>
              <a:srgbClr val="6699FF"/>
            </a:solidFill>
            <a:ln w="9525">
              <a:noFill/>
              <a:round/>
              <a:headEnd/>
              <a:tailEnd/>
            </a:ln>
          </p:spPr>
          <p:txBody>
            <a:bodyPr wrap="none" anchor="ctr"/>
            <a:lstStyle/>
            <a:p>
              <a:pPr>
                <a:defRPr/>
              </a:pPr>
              <a:endParaRPr lang="el-GR">
                <a:effectLst>
                  <a:outerShdw blurRad="38100" dist="38100" dir="2700000" algn="tl">
                    <a:srgbClr val="FFFFFF"/>
                  </a:outerShdw>
                </a:effectLst>
              </a:endParaRPr>
            </a:p>
          </p:txBody>
        </p:sp>
        <p:sp>
          <p:nvSpPr>
            <p:cNvPr id="11" name="AutoShape 42"/>
            <p:cNvSpPr>
              <a:spLocks noChangeArrowheads="1"/>
            </p:cNvSpPr>
            <p:nvPr/>
          </p:nvSpPr>
          <p:spPr bwMode="auto">
            <a:xfrm rot="10800000">
              <a:off x="1571" y="2314"/>
              <a:ext cx="3123" cy="292"/>
            </a:xfrm>
            <a:prstGeom prst="roundRect">
              <a:avLst>
                <a:gd name="adj" fmla="val 50000"/>
              </a:avLst>
            </a:prstGeom>
            <a:gradFill rotWithShape="1">
              <a:gsLst>
                <a:gs pos="0">
                  <a:srgbClr val="6699FF">
                    <a:alpha val="37000"/>
                  </a:srgbClr>
                </a:gs>
                <a:gs pos="100000">
                  <a:srgbClr val="B1CBFF"/>
                </a:gs>
              </a:gsLst>
              <a:lin ang="5400000" scaled="1"/>
            </a:gradFill>
            <a:ln w="9525">
              <a:noFill/>
              <a:round/>
              <a:headEnd/>
              <a:tailEnd/>
            </a:ln>
          </p:spPr>
          <p:txBody>
            <a:bodyPr rot="10800000" wrap="none" anchor="ctr"/>
            <a:lstStyle/>
            <a:p>
              <a:pPr algn="ctr">
                <a:defRPr/>
              </a:pPr>
              <a:endParaRPr lang="en-US" b="0" baseline="-25000">
                <a:effectLst>
                  <a:outerShdw blurRad="38100" dist="38100" dir="2700000" algn="tl">
                    <a:srgbClr val="FFFFFF"/>
                  </a:outerShdw>
                </a:effectLst>
                <a:latin typeface="Arial" charset="0"/>
              </a:endParaRPr>
            </a:p>
          </p:txBody>
        </p:sp>
        <p:sp>
          <p:nvSpPr>
            <p:cNvPr id="12" name="AutoShape 43"/>
            <p:cNvSpPr>
              <a:spLocks noChangeArrowheads="1"/>
            </p:cNvSpPr>
            <p:nvPr/>
          </p:nvSpPr>
          <p:spPr bwMode="auto">
            <a:xfrm rot="10800000">
              <a:off x="1837" y="1894"/>
              <a:ext cx="2568" cy="272"/>
            </a:xfrm>
            <a:prstGeom prst="roundRect">
              <a:avLst>
                <a:gd name="adj" fmla="val 50000"/>
              </a:avLst>
            </a:prstGeom>
            <a:gradFill rotWithShape="1">
              <a:gsLst>
                <a:gs pos="0">
                  <a:srgbClr val="006600">
                    <a:alpha val="37000"/>
                  </a:srgbClr>
                </a:gs>
                <a:gs pos="100000">
                  <a:srgbClr val="77AD77"/>
                </a:gs>
              </a:gsLst>
              <a:lin ang="5400000" scaled="1"/>
            </a:gradFill>
            <a:ln w="9525">
              <a:noFill/>
              <a:round/>
              <a:headEnd/>
              <a:tailEnd/>
            </a:ln>
          </p:spPr>
          <p:txBody>
            <a:bodyPr rot="10800000" wrap="none" anchor="ctr"/>
            <a:lstStyle/>
            <a:p>
              <a:pPr algn="ctr">
                <a:defRPr/>
              </a:pPr>
              <a:endParaRPr lang="en-US" b="0" baseline="-25000">
                <a:effectLst>
                  <a:outerShdw blurRad="38100" dist="38100" dir="2700000" algn="tl">
                    <a:srgbClr val="FFFFFF"/>
                  </a:outerShdw>
                </a:effectLst>
                <a:latin typeface="Arial" charset="0"/>
              </a:endParaRPr>
            </a:p>
          </p:txBody>
        </p:sp>
        <p:sp>
          <p:nvSpPr>
            <p:cNvPr id="13" name="AutoShape 44"/>
            <p:cNvSpPr>
              <a:spLocks noChangeArrowheads="1"/>
            </p:cNvSpPr>
            <p:nvPr/>
          </p:nvSpPr>
          <p:spPr bwMode="auto">
            <a:xfrm rot="10800000">
              <a:off x="2130" y="1525"/>
              <a:ext cx="1907" cy="234"/>
            </a:xfrm>
            <a:prstGeom prst="roundRect">
              <a:avLst>
                <a:gd name="adj" fmla="val 50000"/>
              </a:avLst>
            </a:prstGeom>
            <a:gradFill rotWithShape="1">
              <a:gsLst>
                <a:gs pos="0">
                  <a:srgbClr val="339933">
                    <a:alpha val="37000"/>
                  </a:srgbClr>
                </a:gs>
                <a:gs pos="100000">
                  <a:srgbClr val="A5D2A5"/>
                </a:gs>
              </a:gsLst>
              <a:lin ang="5400000" scaled="1"/>
            </a:gradFill>
            <a:ln w="9525">
              <a:noFill/>
              <a:round/>
              <a:headEnd/>
              <a:tailEnd/>
            </a:ln>
          </p:spPr>
          <p:txBody>
            <a:bodyPr rot="10800000" wrap="none" anchor="ctr"/>
            <a:lstStyle/>
            <a:p>
              <a:pPr algn="ctr">
                <a:defRPr/>
              </a:pPr>
              <a:endParaRPr lang="en-US" b="0" baseline="-25000">
                <a:effectLst>
                  <a:outerShdw blurRad="38100" dist="38100" dir="2700000" algn="tl">
                    <a:srgbClr val="FFFFFF"/>
                  </a:outerShdw>
                </a:effectLst>
                <a:latin typeface="Arial" charset="0"/>
              </a:endParaRPr>
            </a:p>
          </p:txBody>
        </p:sp>
        <p:sp>
          <p:nvSpPr>
            <p:cNvPr id="14" name="AutoShape 45"/>
            <p:cNvSpPr>
              <a:spLocks noChangeArrowheads="1"/>
            </p:cNvSpPr>
            <p:nvPr/>
          </p:nvSpPr>
          <p:spPr bwMode="auto">
            <a:xfrm rot="10800000">
              <a:off x="2290" y="1171"/>
              <a:ext cx="1543" cy="234"/>
            </a:xfrm>
            <a:prstGeom prst="roundRect">
              <a:avLst>
                <a:gd name="adj" fmla="val 48722"/>
              </a:avLst>
            </a:prstGeom>
            <a:gradFill rotWithShape="1">
              <a:gsLst>
                <a:gs pos="0">
                  <a:srgbClr val="003399">
                    <a:alpha val="37000"/>
                  </a:srgbClr>
                </a:gs>
                <a:gs pos="100000">
                  <a:srgbClr val="99ADD6"/>
                </a:gs>
              </a:gsLst>
              <a:lin ang="5400000" scaled="1"/>
            </a:gradFill>
            <a:ln w="9525">
              <a:noFill/>
              <a:round/>
              <a:headEnd/>
              <a:tailEnd/>
            </a:ln>
          </p:spPr>
          <p:txBody>
            <a:bodyPr rot="10800000" wrap="none" anchor="ctr"/>
            <a:lstStyle/>
            <a:p>
              <a:pPr algn="ctr">
                <a:defRPr/>
              </a:pPr>
              <a:endParaRPr lang="en-US" b="0">
                <a:effectLst>
                  <a:outerShdw blurRad="38100" dist="38100" dir="2700000" algn="tl">
                    <a:srgbClr val="FFFFFF"/>
                  </a:outerShdw>
                </a:effectLst>
                <a:latin typeface="Arial" charset="0"/>
              </a:endParaRPr>
            </a:p>
          </p:txBody>
        </p:sp>
        <p:sp>
          <p:nvSpPr>
            <p:cNvPr id="15" name="AutoShape 22"/>
            <p:cNvSpPr>
              <a:spLocks noChangeArrowheads="1"/>
            </p:cNvSpPr>
            <p:nvPr/>
          </p:nvSpPr>
          <p:spPr bwMode="auto">
            <a:xfrm>
              <a:off x="1400" y="2750"/>
              <a:ext cx="3567" cy="652"/>
            </a:xfrm>
            <a:prstGeom prst="roundRect">
              <a:avLst>
                <a:gd name="adj" fmla="val 30755"/>
              </a:avLst>
            </a:prstGeom>
            <a:solidFill>
              <a:schemeClr val="accent2"/>
            </a:solidFill>
            <a:ln w="9525">
              <a:noFill/>
              <a:round/>
              <a:headEnd/>
              <a:tailEnd/>
            </a:ln>
          </p:spPr>
          <p:txBody>
            <a:bodyPr wrap="none" anchor="ctr"/>
            <a:lstStyle/>
            <a:p>
              <a:pPr>
                <a:defRPr/>
              </a:pPr>
              <a:endParaRPr lang="el-GR">
                <a:effectLst>
                  <a:outerShdw blurRad="38100" dist="38100" dir="2700000" algn="tl">
                    <a:srgbClr val="FFFFFF"/>
                  </a:outerShdw>
                </a:effectLst>
              </a:endParaRPr>
            </a:p>
          </p:txBody>
        </p:sp>
        <p:sp>
          <p:nvSpPr>
            <p:cNvPr id="16" name="AutoShape 23"/>
            <p:cNvSpPr>
              <a:spLocks noChangeArrowheads="1"/>
            </p:cNvSpPr>
            <p:nvPr/>
          </p:nvSpPr>
          <p:spPr bwMode="auto">
            <a:xfrm>
              <a:off x="1101" y="3272"/>
              <a:ext cx="4047" cy="653"/>
            </a:xfrm>
            <a:prstGeom prst="roundRect">
              <a:avLst>
                <a:gd name="adj" fmla="val 28380"/>
              </a:avLst>
            </a:prstGeom>
            <a:solidFill>
              <a:schemeClr val="accent1"/>
            </a:solidFill>
            <a:ln w="9525">
              <a:noFill/>
              <a:round/>
              <a:headEnd/>
              <a:tailEnd/>
            </a:ln>
          </p:spPr>
          <p:txBody>
            <a:bodyPr wrap="none" anchor="ctr"/>
            <a:lstStyle/>
            <a:p>
              <a:pPr>
                <a:defRPr/>
              </a:pPr>
              <a:endParaRPr lang="el-GR">
                <a:effectLst>
                  <a:outerShdw blurRad="38100" dist="38100" dir="2700000" algn="tl">
                    <a:srgbClr val="FFFFFF"/>
                  </a:outerShdw>
                </a:effectLst>
              </a:endParaRPr>
            </a:p>
          </p:txBody>
        </p:sp>
        <p:sp>
          <p:nvSpPr>
            <p:cNvPr id="17" name="AutoShape 24"/>
            <p:cNvSpPr>
              <a:spLocks noChangeArrowheads="1"/>
            </p:cNvSpPr>
            <p:nvPr/>
          </p:nvSpPr>
          <p:spPr bwMode="auto">
            <a:xfrm rot="10800000">
              <a:off x="1111" y="3290"/>
              <a:ext cx="4037" cy="368"/>
            </a:xfrm>
            <a:prstGeom prst="roundRect">
              <a:avLst>
                <a:gd name="adj" fmla="val 50000"/>
              </a:avLst>
            </a:prstGeom>
            <a:gradFill rotWithShape="1">
              <a:gsLst>
                <a:gs pos="0">
                  <a:schemeClr val="accent1">
                    <a:alpha val="37000"/>
                  </a:schemeClr>
                </a:gs>
                <a:gs pos="100000">
                  <a:schemeClr val="accent1">
                    <a:gamma/>
                    <a:tint val="50980"/>
                    <a:invGamma/>
                  </a:schemeClr>
                </a:gs>
              </a:gsLst>
              <a:lin ang="5400000" scaled="1"/>
            </a:gradFill>
            <a:ln w="9525">
              <a:noFill/>
              <a:round/>
              <a:headEnd/>
              <a:tailEnd/>
            </a:ln>
            <a:effectLst/>
          </p:spPr>
          <p:txBody>
            <a:bodyPr rot="10800000" wrap="none" anchor="ctr"/>
            <a:lstStyle/>
            <a:p>
              <a:pPr algn="ctr">
                <a:defRPr/>
              </a:pPr>
              <a:endParaRPr lang="en-US" b="0" baseline="-25000">
                <a:effectLst>
                  <a:outerShdw blurRad="38100" dist="38100" dir="2700000" algn="tl">
                    <a:srgbClr val="FFFFFF"/>
                  </a:outerShdw>
                </a:effectLst>
                <a:latin typeface="Arial" charset="0"/>
              </a:endParaRPr>
            </a:p>
          </p:txBody>
        </p:sp>
        <p:sp>
          <p:nvSpPr>
            <p:cNvPr id="18" name="AutoShape 25"/>
            <p:cNvSpPr>
              <a:spLocks noChangeArrowheads="1"/>
            </p:cNvSpPr>
            <p:nvPr/>
          </p:nvSpPr>
          <p:spPr bwMode="auto">
            <a:xfrm rot="10800000">
              <a:off x="1432" y="2761"/>
              <a:ext cx="3535" cy="342"/>
            </a:xfrm>
            <a:prstGeom prst="roundRect">
              <a:avLst>
                <a:gd name="adj" fmla="val 50000"/>
              </a:avLst>
            </a:prstGeom>
            <a:gradFill rotWithShape="1">
              <a:gsLst>
                <a:gs pos="0">
                  <a:schemeClr val="accent2">
                    <a:alpha val="37000"/>
                  </a:schemeClr>
                </a:gs>
                <a:gs pos="100000">
                  <a:schemeClr val="accent2">
                    <a:gamma/>
                    <a:tint val="53333"/>
                    <a:invGamma/>
                  </a:schemeClr>
                </a:gs>
              </a:gsLst>
              <a:lin ang="5400000" scaled="1"/>
            </a:gradFill>
            <a:ln w="9525">
              <a:noFill/>
              <a:round/>
              <a:headEnd/>
              <a:tailEnd/>
            </a:ln>
            <a:effectLst/>
          </p:spPr>
          <p:txBody>
            <a:bodyPr rot="10800000" wrap="none" anchor="ctr"/>
            <a:lstStyle/>
            <a:p>
              <a:pPr algn="ctr">
                <a:defRPr/>
              </a:pPr>
              <a:endParaRPr lang="en-US" b="0" baseline="-25000">
                <a:effectLst>
                  <a:outerShdw blurRad="38100" dist="38100" dir="2700000" algn="tl">
                    <a:srgbClr val="FFFFFF"/>
                  </a:outerShdw>
                </a:effectLst>
                <a:latin typeface="Arial" charset="0"/>
              </a:endParaRPr>
            </a:p>
          </p:txBody>
        </p:sp>
        <p:sp>
          <p:nvSpPr>
            <p:cNvPr id="19" name="Rectangle 64"/>
            <p:cNvSpPr>
              <a:spLocks noChangeArrowheads="1"/>
            </p:cNvSpPr>
            <p:nvPr/>
          </p:nvSpPr>
          <p:spPr bwMode="auto">
            <a:xfrm>
              <a:off x="2290" y="1207"/>
              <a:ext cx="1537" cy="231"/>
            </a:xfrm>
            <a:prstGeom prst="rect">
              <a:avLst/>
            </a:prstGeom>
            <a:noFill/>
            <a:ln w="9525">
              <a:noFill/>
              <a:miter lim="800000"/>
              <a:headEnd/>
              <a:tailEnd/>
            </a:ln>
            <a:effectLst/>
          </p:spPr>
          <p:txBody>
            <a:bodyPr wrap="none">
              <a:spAutoFit/>
            </a:bodyPr>
            <a:lstStyle/>
            <a:p>
              <a:pPr>
                <a:defRPr/>
              </a:pPr>
              <a:r>
                <a:rPr lang="el-GR" altLang="en-US">
                  <a:solidFill>
                    <a:schemeClr val="bg1"/>
                  </a:solidFill>
                  <a:effectLst>
                    <a:outerShdw blurRad="38100" dist="38100" dir="2700000" algn="tl">
                      <a:srgbClr val="000000"/>
                    </a:outerShdw>
                  </a:effectLst>
                </a:rPr>
                <a:t>Επικοινωνία – Διεπαφή</a:t>
              </a:r>
              <a:endParaRPr lang="en-US" altLang="en-US">
                <a:solidFill>
                  <a:schemeClr val="bg1"/>
                </a:solidFill>
                <a:effectLst>
                  <a:outerShdw blurRad="38100" dist="38100" dir="2700000" algn="tl">
                    <a:srgbClr val="000000"/>
                  </a:outerShdw>
                </a:effectLst>
              </a:endParaRPr>
            </a:p>
          </p:txBody>
        </p:sp>
        <p:sp>
          <p:nvSpPr>
            <p:cNvPr id="20" name="Rectangle 65"/>
            <p:cNvSpPr>
              <a:spLocks noChangeArrowheads="1"/>
            </p:cNvSpPr>
            <p:nvPr/>
          </p:nvSpPr>
          <p:spPr bwMode="auto">
            <a:xfrm>
              <a:off x="2472" y="2840"/>
              <a:ext cx="1563" cy="231"/>
            </a:xfrm>
            <a:prstGeom prst="rect">
              <a:avLst/>
            </a:prstGeom>
            <a:noFill/>
            <a:ln w="9525">
              <a:noFill/>
              <a:miter lim="800000"/>
              <a:headEnd/>
              <a:tailEnd/>
            </a:ln>
            <a:effectLst/>
          </p:spPr>
          <p:txBody>
            <a:bodyPr wrap="none">
              <a:spAutoFit/>
            </a:bodyPr>
            <a:lstStyle/>
            <a:p>
              <a:pPr algn="l">
                <a:defRPr/>
              </a:pPr>
              <a:r>
                <a:rPr lang="el-GR" altLang="en-US">
                  <a:solidFill>
                    <a:schemeClr val="bg1"/>
                  </a:solidFill>
                  <a:effectLst>
                    <a:outerShdw blurRad="38100" dist="38100" dir="2700000" algn="tl">
                      <a:srgbClr val="000000"/>
                    </a:outerShdw>
                  </a:effectLst>
                </a:rPr>
                <a:t>Υλικό</a:t>
              </a:r>
              <a:r>
                <a:rPr lang="en-US" altLang="en-US">
                  <a:solidFill>
                    <a:schemeClr val="bg1"/>
                  </a:solidFill>
                  <a:effectLst>
                    <a:outerShdw blurRad="38100" dist="38100" dir="2700000" algn="tl">
                      <a:srgbClr val="000000"/>
                    </a:outerShdw>
                  </a:effectLst>
                </a:rPr>
                <a:t> </a:t>
              </a:r>
              <a:r>
                <a:rPr lang="el-GR" altLang="en-US">
                  <a:solidFill>
                    <a:schemeClr val="bg1"/>
                  </a:solidFill>
                  <a:effectLst>
                    <a:outerShdw blurRad="38100" dist="38100" dir="2700000" algn="tl">
                      <a:srgbClr val="000000"/>
                    </a:outerShdw>
                  </a:effectLst>
                </a:rPr>
                <a:t>τμήμα (</a:t>
              </a:r>
              <a:r>
                <a:rPr lang="en-US" altLang="en-US">
                  <a:solidFill>
                    <a:schemeClr val="bg1"/>
                  </a:solidFill>
                  <a:effectLst>
                    <a:outerShdw blurRad="38100" dist="38100" dir="2700000" algn="tl">
                      <a:srgbClr val="000000"/>
                    </a:outerShdw>
                  </a:effectLst>
                </a:rPr>
                <a:t>hardware)</a:t>
              </a:r>
              <a:endParaRPr lang="el-GR" altLang="en-US">
                <a:solidFill>
                  <a:schemeClr val="bg1"/>
                </a:solidFill>
                <a:effectLst>
                  <a:outerShdw blurRad="38100" dist="38100" dir="2700000" algn="tl">
                    <a:srgbClr val="000000"/>
                  </a:outerShdw>
                </a:effectLst>
              </a:endParaRPr>
            </a:p>
          </p:txBody>
        </p:sp>
        <p:sp>
          <p:nvSpPr>
            <p:cNvPr id="21" name="Rectangle 66"/>
            <p:cNvSpPr>
              <a:spLocks noChangeArrowheads="1"/>
            </p:cNvSpPr>
            <p:nvPr/>
          </p:nvSpPr>
          <p:spPr bwMode="auto">
            <a:xfrm>
              <a:off x="2699" y="1616"/>
              <a:ext cx="751" cy="231"/>
            </a:xfrm>
            <a:prstGeom prst="rect">
              <a:avLst/>
            </a:prstGeom>
            <a:noFill/>
            <a:ln w="9525">
              <a:noFill/>
              <a:miter lim="800000"/>
              <a:headEnd/>
              <a:tailEnd/>
            </a:ln>
            <a:effectLst/>
          </p:spPr>
          <p:txBody>
            <a:bodyPr wrap="none">
              <a:spAutoFit/>
            </a:bodyPr>
            <a:lstStyle/>
            <a:p>
              <a:pPr>
                <a:defRPr/>
              </a:pPr>
              <a:r>
                <a:rPr lang="el-GR" altLang="en-US">
                  <a:solidFill>
                    <a:schemeClr val="bg1"/>
                  </a:solidFill>
                  <a:effectLst>
                    <a:outerShdw blurRad="38100" dist="38100" dir="2700000" algn="tl">
                      <a:srgbClr val="000000"/>
                    </a:outerShdw>
                  </a:effectLst>
                </a:rPr>
                <a:t>Εφαρμογή</a:t>
              </a:r>
              <a:endParaRPr lang="el-GR">
                <a:solidFill>
                  <a:schemeClr val="bg1"/>
                </a:solidFill>
                <a:effectLst>
                  <a:outerShdw blurRad="38100" dist="38100" dir="2700000" algn="tl">
                    <a:srgbClr val="000000"/>
                  </a:outerShdw>
                </a:effectLst>
              </a:endParaRPr>
            </a:p>
          </p:txBody>
        </p:sp>
        <p:sp>
          <p:nvSpPr>
            <p:cNvPr id="22" name="Text Box 74"/>
            <p:cNvSpPr txBox="1">
              <a:spLocks noChangeArrowheads="1"/>
            </p:cNvSpPr>
            <p:nvPr/>
          </p:nvSpPr>
          <p:spPr bwMode="auto">
            <a:xfrm>
              <a:off x="2290" y="3475"/>
              <a:ext cx="1270" cy="231"/>
            </a:xfrm>
            <a:prstGeom prst="rect">
              <a:avLst/>
            </a:prstGeom>
            <a:noFill/>
            <a:ln w="9525">
              <a:noFill/>
              <a:miter lim="800000"/>
              <a:headEnd/>
              <a:tailEnd/>
            </a:ln>
          </p:spPr>
          <p:txBody>
            <a:bodyPr>
              <a:spAutoFit/>
            </a:bodyPr>
            <a:lstStyle/>
            <a:p>
              <a:pPr>
                <a:spcBef>
                  <a:spcPct val="50000"/>
                </a:spcBef>
                <a:defRPr/>
              </a:pPr>
              <a:r>
                <a:rPr lang="el-GR">
                  <a:solidFill>
                    <a:schemeClr val="bg1"/>
                  </a:solidFill>
                  <a:effectLst>
                    <a:outerShdw blurRad="38100" dist="38100" dir="2700000" algn="tl">
                      <a:srgbClr val="000000"/>
                    </a:outerShdw>
                  </a:effectLst>
                </a:rPr>
                <a:t>Πληροφορία</a:t>
              </a:r>
            </a:p>
          </p:txBody>
        </p:sp>
        <p:sp>
          <p:nvSpPr>
            <p:cNvPr id="23" name="Rectangle 79"/>
            <p:cNvSpPr>
              <a:spLocks noChangeArrowheads="1"/>
            </p:cNvSpPr>
            <p:nvPr/>
          </p:nvSpPr>
          <p:spPr bwMode="auto">
            <a:xfrm>
              <a:off x="2336" y="2024"/>
              <a:ext cx="1411" cy="231"/>
            </a:xfrm>
            <a:prstGeom prst="rect">
              <a:avLst/>
            </a:prstGeom>
            <a:noFill/>
            <a:ln w="9525">
              <a:noFill/>
              <a:miter lim="800000"/>
              <a:headEnd/>
              <a:tailEnd/>
            </a:ln>
            <a:effectLst/>
          </p:spPr>
          <p:txBody>
            <a:bodyPr wrap="none">
              <a:spAutoFit/>
            </a:bodyPr>
            <a:lstStyle/>
            <a:p>
              <a:pPr>
                <a:defRPr/>
              </a:pPr>
              <a:r>
                <a:rPr lang="el-GR" altLang="en-US">
                  <a:solidFill>
                    <a:schemeClr val="bg1"/>
                  </a:solidFill>
                  <a:effectLst>
                    <a:outerShdw blurRad="38100" dist="38100" dir="2700000" algn="tl">
                      <a:srgbClr val="000000"/>
                    </a:outerShdw>
                  </a:effectLst>
                </a:rPr>
                <a:t>Λειτουργικό Σύστημα</a:t>
              </a:r>
              <a:endParaRPr lang="el-GR">
                <a:solidFill>
                  <a:schemeClr val="bg1"/>
                </a:solidFill>
                <a:effectLst>
                  <a:outerShdw blurRad="38100" dist="38100" dir="2700000" algn="tl">
                    <a:srgbClr val="000000"/>
                  </a:outerShdw>
                </a:effectLst>
              </a:endParaRPr>
            </a:p>
          </p:txBody>
        </p:sp>
        <p:sp>
          <p:nvSpPr>
            <p:cNvPr id="24" name="Rectangle 80"/>
            <p:cNvSpPr>
              <a:spLocks noChangeArrowheads="1"/>
            </p:cNvSpPr>
            <p:nvPr/>
          </p:nvSpPr>
          <p:spPr bwMode="auto">
            <a:xfrm>
              <a:off x="2517" y="2387"/>
              <a:ext cx="1228" cy="231"/>
            </a:xfrm>
            <a:prstGeom prst="rect">
              <a:avLst/>
            </a:prstGeom>
            <a:noFill/>
            <a:ln w="9525">
              <a:noFill/>
              <a:miter lim="800000"/>
              <a:headEnd/>
              <a:tailEnd/>
            </a:ln>
            <a:effectLst/>
          </p:spPr>
          <p:txBody>
            <a:bodyPr wrap="none">
              <a:spAutoFit/>
            </a:bodyPr>
            <a:lstStyle/>
            <a:p>
              <a:pPr>
                <a:defRPr/>
              </a:pPr>
              <a:r>
                <a:rPr lang="el-GR" altLang="en-US">
                  <a:solidFill>
                    <a:schemeClr val="bg1"/>
                  </a:solidFill>
                  <a:effectLst>
                    <a:outerShdw blurRad="38100" dist="38100" dir="2700000" algn="tl">
                      <a:srgbClr val="000000"/>
                    </a:outerShdw>
                  </a:effectLst>
                </a:rPr>
                <a:t>Προγραμματισμός</a:t>
              </a:r>
              <a:endParaRPr lang="en-US" altLang="en-US">
                <a:solidFill>
                  <a:schemeClr val="bg1"/>
                </a:solidFill>
                <a:effectLst>
                  <a:outerShdw blurRad="38100" dist="38100" dir="2700000" algn="tl">
                    <a:srgbClr val="000000"/>
                  </a:outerShdw>
                </a:effectLst>
              </a:endParaRPr>
            </a:p>
          </p:txBody>
        </p:sp>
      </p:grpSp>
    </p:spTree>
    <p:extLst>
      <p:ext uri="{BB962C8B-B14F-4D97-AF65-F5344CB8AC3E}">
        <p14:creationId xmlns:p14="http://schemas.microsoft.com/office/powerpoint/2010/main" val="2567945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Τυπικό υπολογιστικό σύστημα</a:t>
            </a:r>
            <a:endParaRPr lang="en-US" dirty="0" smtClean="0"/>
          </a:p>
        </p:txBody>
      </p:sp>
      <p:sp>
        <p:nvSpPr>
          <p:cNvPr id="3" name="2 - Θέση περιεχομένου"/>
          <p:cNvSpPr>
            <a:spLocks noGrp="1"/>
          </p:cNvSpPr>
          <p:nvPr>
            <p:ph idx="1"/>
          </p:nvPr>
        </p:nvSpPr>
        <p:spPr>
          <a:xfrm>
            <a:off x="395536" y="1412875"/>
            <a:ext cx="8352606" cy="4608413"/>
          </a:xfrm>
        </p:spPr>
        <p:txBody>
          <a:bodyPr/>
          <a:lstStyle/>
          <a:p>
            <a:pPr marL="0" indent="0">
              <a:spcBef>
                <a:spcPct val="50000"/>
              </a:spcBef>
              <a:buFont typeface="Wingdings" pitchFamily="2" charset="2"/>
              <a:buNone/>
              <a:defRPr/>
            </a:pPr>
            <a:r>
              <a:rPr lang="el-GR" sz="1800" dirty="0" smtClean="0"/>
              <a:t>Ο</a:t>
            </a:r>
            <a:r>
              <a:rPr lang="el-GR" sz="2000" dirty="0" smtClean="0">
                <a:solidFill>
                  <a:srgbClr val="284C6A"/>
                </a:solidFill>
              </a:rPr>
              <a:t> </a:t>
            </a:r>
            <a:r>
              <a:rPr lang="el-GR" sz="2000" b="1" dirty="0" smtClean="0">
                <a:solidFill>
                  <a:srgbClr val="C00000"/>
                </a:solidFill>
              </a:rPr>
              <a:t>ηλεκτρονικός υπολογιστής </a:t>
            </a:r>
            <a:r>
              <a:rPr lang="el-GR" sz="1800" dirty="0" smtClean="0"/>
              <a:t>αποτελείται από ένα σύνολο ηλεκτρονικών κυκλωμάτων και συσκευών που ανταλλάσσουν μεταξύ τους ηλεκτρικά σήματα (γι αυτό συνήθως ονομάζεται </a:t>
            </a:r>
            <a:r>
              <a:rPr lang="el-GR" sz="1800" b="1" dirty="0" smtClean="0">
                <a:solidFill>
                  <a:srgbClr val="C00000"/>
                </a:solidFill>
              </a:rPr>
              <a:t>Υπολογιστικό σύστημα</a:t>
            </a:r>
            <a:r>
              <a:rPr lang="el-GR" sz="1800" dirty="0" smtClean="0"/>
              <a:t>).  Το μόνο που καταλαβαίνει είναι η παρουσία ή όχι του ηλεκτρικού ρεύματος.</a:t>
            </a:r>
          </a:p>
          <a:p>
            <a:pPr>
              <a:buFont typeface="Wingdings" pitchFamily="2" charset="2"/>
              <a:buNone/>
              <a:defRPr/>
            </a:pPr>
            <a:endParaRPr lang="en-US" sz="1800" dirty="0" smtClean="0"/>
          </a:p>
        </p:txBody>
      </p:sp>
      <p:sp>
        <p:nvSpPr>
          <p:cNvPr id="4" name="3 - Θέση ημερομηνίας"/>
          <p:cNvSpPr>
            <a:spLocks noGrp="1"/>
          </p:cNvSpPr>
          <p:nvPr>
            <p:ph type="dt" sz="quarter" idx="10"/>
          </p:nvPr>
        </p:nvSpPr>
        <p:spPr/>
        <p:txBody>
          <a:bodyPr/>
          <a:lstStyle/>
          <a:p>
            <a:pPr>
              <a:defRPr/>
            </a:pPr>
            <a:r>
              <a:rPr lang="el-GR" smtClean="0"/>
              <a:t> </a:t>
            </a:r>
            <a:endParaRPr lang="el-GR"/>
          </a:p>
        </p:txBody>
      </p:sp>
      <p:grpSp>
        <p:nvGrpSpPr>
          <p:cNvPr id="74757" name="Group 72"/>
          <p:cNvGrpSpPr>
            <a:grpSpLocks/>
          </p:cNvGrpSpPr>
          <p:nvPr/>
        </p:nvGrpSpPr>
        <p:grpSpPr bwMode="auto">
          <a:xfrm>
            <a:off x="3650270" y="2564904"/>
            <a:ext cx="4968875" cy="3383980"/>
            <a:chOff x="2290" y="1616"/>
            <a:chExt cx="3130" cy="2177"/>
          </a:xfrm>
        </p:grpSpPr>
        <p:sp>
          <p:nvSpPr>
            <p:cNvPr id="6" name="AutoShape 5" descr="υπολογιστής"/>
            <p:cNvSpPr>
              <a:spLocks noChangeArrowheads="1"/>
            </p:cNvSpPr>
            <p:nvPr/>
          </p:nvSpPr>
          <p:spPr bwMode="auto">
            <a:xfrm>
              <a:off x="2290" y="1616"/>
              <a:ext cx="3130" cy="2177"/>
            </a:xfrm>
            <a:prstGeom prst="roundRect">
              <a:avLst>
                <a:gd name="adj" fmla="val 16667"/>
              </a:avLst>
            </a:prstGeom>
            <a:blipFill dpi="0" rotWithShape="1">
              <a:blip r:embed="rId2" cstate="print"/>
              <a:srcRect/>
              <a:stretch>
                <a:fillRect/>
              </a:stretch>
            </a:blipFill>
            <a:ln w="9525" cap="rnd">
              <a:solidFill>
                <a:schemeClr val="tx1"/>
              </a:solidFill>
              <a:prstDash val="sysDot"/>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7" name="Rectangle 71"/>
            <p:cNvSpPr>
              <a:spLocks noChangeArrowheads="1"/>
            </p:cNvSpPr>
            <p:nvPr/>
          </p:nvSpPr>
          <p:spPr bwMode="auto">
            <a:xfrm>
              <a:off x="4513" y="1752"/>
              <a:ext cx="544" cy="317"/>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8"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7</a:t>
            </a:fld>
            <a:endParaRPr lang="el-GR" dirty="0"/>
          </a:p>
        </p:txBody>
      </p:sp>
    </p:spTree>
    <p:extLst>
      <p:ext uri="{BB962C8B-B14F-4D97-AF65-F5344CB8AC3E}">
        <p14:creationId xmlns:p14="http://schemas.microsoft.com/office/powerpoint/2010/main" val="273307303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Απαραίτητα υποσυστήματα</a:t>
            </a:r>
            <a:endParaRPr lang="en-US" dirty="0" smtClean="0"/>
          </a:p>
        </p:txBody>
      </p:sp>
      <p:sp>
        <p:nvSpPr>
          <p:cNvPr id="3" name="2 - Θέση περιεχομένου"/>
          <p:cNvSpPr>
            <a:spLocks noGrp="1"/>
          </p:cNvSpPr>
          <p:nvPr>
            <p:ph idx="1"/>
          </p:nvPr>
        </p:nvSpPr>
        <p:spPr/>
        <p:txBody>
          <a:bodyPr/>
          <a:lstStyle/>
          <a:p>
            <a:pPr marL="0" indent="0" algn="just">
              <a:buFont typeface="Wingdings" pitchFamily="2" charset="2"/>
              <a:buNone/>
              <a:defRPr/>
            </a:pPr>
            <a:r>
              <a:rPr lang="el-GR" sz="2800" dirty="0" smtClean="0"/>
              <a:t>Ένας ηλεκτρονικός υπολογιστής για να λειτουργήσει πρέπει να περιέχει απαραιτήτως:</a:t>
            </a:r>
            <a:endParaRPr lang="el-GR" sz="2800" dirty="0" smtClean="0">
              <a:solidFill>
                <a:schemeClr val="accent2"/>
              </a:solidFill>
            </a:endParaRPr>
          </a:p>
          <a:p>
            <a:pPr marL="573088" algn="just">
              <a:buFontTx/>
              <a:buAutoNum type="arabicPeriod"/>
              <a:defRPr/>
            </a:pPr>
            <a:r>
              <a:rPr lang="el-GR" sz="2200" dirty="0" smtClean="0"/>
              <a:t>Μητρική Κάρτα (</a:t>
            </a:r>
            <a:r>
              <a:rPr lang="en-US" sz="2200" dirty="0" smtClean="0"/>
              <a:t>Motherboard</a:t>
            </a:r>
            <a:r>
              <a:rPr lang="el-GR" sz="2200" dirty="0" smtClean="0"/>
              <a:t>)</a:t>
            </a:r>
          </a:p>
          <a:p>
            <a:pPr marL="573088" algn="just">
              <a:buFontTx/>
              <a:buAutoNum type="arabicPeriod"/>
              <a:defRPr/>
            </a:pPr>
            <a:r>
              <a:rPr lang="el-GR" sz="2200" dirty="0" smtClean="0"/>
              <a:t>Σκληρό Δίσκο (</a:t>
            </a:r>
            <a:r>
              <a:rPr lang="en-US" sz="2200" dirty="0" smtClean="0"/>
              <a:t>Hard Drive</a:t>
            </a:r>
            <a:r>
              <a:rPr lang="el-GR" sz="2200" dirty="0" smtClean="0"/>
              <a:t> )</a:t>
            </a:r>
          </a:p>
          <a:p>
            <a:pPr marL="573088" algn="just">
              <a:buFontTx/>
              <a:buAutoNum type="arabicPeriod"/>
              <a:defRPr/>
            </a:pPr>
            <a:r>
              <a:rPr lang="el-GR" sz="2200" dirty="0" smtClean="0"/>
              <a:t>Επεξεργαστή (</a:t>
            </a:r>
            <a:r>
              <a:rPr lang="en-US" sz="2200" dirty="0" smtClean="0"/>
              <a:t>Processor</a:t>
            </a:r>
            <a:r>
              <a:rPr lang="el-GR" sz="2200" dirty="0" smtClean="0"/>
              <a:t>)</a:t>
            </a:r>
          </a:p>
          <a:p>
            <a:pPr marL="573088" algn="just">
              <a:buFontTx/>
              <a:buAutoNum type="arabicPeriod"/>
              <a:defRPr/>
            </a:pPr>
            <a:r>
              <a:rPr lang="el-GR" sz="2200" dirty="0" smtClean="0"/>
              <a:t>Μνήμη Τυχαίας Προσπέλασης (R</a:t>
            </a:r>
            <a:r>
              <a:rPr lang="en-US" sz="2200" dirty="0" err="1" smtClean="0"/>
              <a:t>andom</a:t>
            </a:r>
            <a:r>
              <a:rPr lang="en-US" sz="2200" dirty="0" smtClean="0"/>
              <a:t> Access Memory -R</a:t>
            </a:r>
            <a:r>
              <a:rPr lang="el-GR" sz="2200" dirty="0" smtClean="0"/>
              <a:t>AM )</a:t>
            </a:r>
          </a:p>
          <a:p>
            <a:pPr marL="573088" algn="just">
              <a:buFontTx/>
              <a:buAutoNum type="arabicPeriod"/>
              <a:defRPr/>
            </a:pPr>
            <a:r>
              <a:rPr lang="el-GR" sz="2200" dirty="0" smtClean="0"/>
              <a:t>Μνήμη Μόνον Ανάγνωσης (</a:t>
            </a:r>
            <a:r>
              <a:rPr lang="en-US" sz="2200" dirty="0" smtClean="0"/>
              <a:t>Read Only Memory – ROM) </a:t>
            </a:r>
          </a:p>
          <a:p>
            <a:pPr marL="573088" algn="just">
              <a:buFontTx/>
              <a:buAutoNum type="arabicPeriod"/>
              <a:defRPr/>
            </a:pPr>
            <a:r>
              <a:rPr lang="el-GR" sz="2200" dirty="0" smtClean="0"/>
              <a:t>Κάρτα οθόνης ( </a:t>
            </a:r>
            <a:r>
              <a:rPr lang="en-US" sz="2200" dirty="0" smtClean="0"/>
              <a:t>Monitor Card</a:t>
            </a:r>
            <a:r>
              <a:rPr lang="el-GR" sz="2200" dirty="0" smtClean="0"/>
              <a:t> )</a:t>
            </a:r>
          </a:p>
        </p:txBody>
      </p:sp>
      <p:sp>
        <p:nvSpPr>
          <p:cNvPr id="4" name="3 - Θέση ημερομηνίας"/>
          <p:cNvSpPr>
            <a:spLocks noGrp="1"/>
          </p:cNvSpPr>
          <p:nvPr>
            <p:ph type="dt" sz="quarter" idx="10"/>
          </p:nvPr>
        </p:nvSpPr>
        <p:spPr/>
        <p:txBody>
          <a:bodyPr/>
          <a:lstStyle/>
          <a:p>
            <a:pPr>
              <a:defRPr/>
            </a:pPr>
            <a:r>
              <a:rPr lang="el-GR" smtClean="0"/>
              <a:t> </a:t>
            </a:r>
            <a:endParaRPr lang="el-GR"/>
          </a:p>
        </p:txBody>
      </p:sp>
      <p:sp>
        <p:nvSpPr>
          <p:cNvPr id="5"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8</a:t>
            </a:fld>
            <a:endParaRPr lang="el-GR" dirty="0"/>
          </a:p>
        </p:txBody>
      </p:sp>
    </p:spTree>
    <p:extLst>
      <p:ext uri="{BB962C8B-B14F-4D97-AF65-F5344CB8AC3E}">
        <p14:creationId xmlns:p14="http://schemas.microsoft.com/office/powerpoint/2010/main" val="201315636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Κεντρική μονάδα</a:t>
            </a:r>
            <a:endParaRPr lang="en-US" dirty="0" smtClean="0"/>
          </a:p>
        </p:txBody>
      </p:sp>
      <p:sp>
        <p:nvSpPr>
          <p:cNvPr id="3" name="2 - Θέση περιεχομένου"/>
          <p:cNvSpPr>
            <a:spLocks noGrp="1"/>
          </p:cNvSpPr>
          <p:nvPr>
            <p:ph idx="1"/>
          </p:nvPr>
        </p:nvSpPr>
        <p:spPr>
          <a:xfrm>
            <a:off x="467545" y="1340767"/>
            <a:ext cx="8136903" cy="4680521"/>
          </a:xfrm>
        </p:spPr>
        <p:txBody>
          <a:bodyPr/>
          <a:lstStyle/>
          <a:p>
            <a:pPr marL="0" indent="0">
              <a:buFont typeface="Wingdings" pitchFamily="2" charset="2"/>
              <a:buNone/>
              <a:defRPr/>
            </a:pPr>
            <a:r>
              <a:rPr lang="el-GR" sz="2000" dirty="0" smtClean="0"/>
              <a:t>Στην κεντρική μονάδα ενός υπολογιστή περικλείονται όλα τα απολύτως απαραίτητα υποσυστήματα (και όχι μόνο). Στην καθομιλουμένη, η κεντρική μονάδα ονομάζεται «κουτί»</a:t>
            </a:r>
            <a:endParaRPr lang="en-US" sz="2000" dirty="0" smtClean="0"/>
          </a:p>
        </p:txBody>
      </p:sp>
      <p:sp>
        <p:nvSpPr>
          <p:cNvPr id="4" name="3 - Θέση ημερομηνίας"/>
          <p:cNvSpPr>
            <a:spLocks noGrp="1"/>
          </p:cNvSpPr>
          <p:nvPr>
            <p:ph type="dt" sz="quarter" idx="10"/>
          </p:nvPr>
        </p:nvSpPr>
        <p:spPr/>
        <p:txBody>
          <a:bodyPr/>
          <a:lstStyle/>
          <a:p>
            <a:pPr>
              <a:defRPr/>
            </a:pPr>
            <a:r>
              <a:rPr lang="el-GR" smtClean="0"/>
              <a:t> </a:t>
            </a:r>
            <a:endParaRPr lang="el-GR"/>
          </a:p>
        </p:txBody>
      </p:sp>
      <p:sp>
        <p:nvSpPr>
          <p:cNvPr id="5" name="AutoShape 6" descr="ipologistis-central-unit"/>
          <p:cNvSpPr>
            <a:spLocks noChangeArrowheads="1"/>
          </p:cNvSpPr>
          <p:nvPr/>
        </p:nvSpPr>
        <p:spPr bwMode="auto">
          <a:xfrm>
            <a:off x="2268091" y="2349054"/>
            <a:ext cx="6120333" cy="3672234"/>
          </a:xfrm>
          <a:prstGeom prst="roundRect">
            <a:avLst>
              <a:gd name="adj" fmla="val 16667"/>
            </a:avLst>
          </a:prstGeom>
          <a:blipFill dpi="0" rotWithShape="1">
            <a:blip r:embed="rId2" cstate="print"/>
            <a:srcRect/>
            <a:stretch>
              <a:fillRect/>
            </a:stretch>
          </a:blipFill>
          <a:ln w="9525" cap="rnd">
            <a:solidFill>
              <a:schemeClr val="tx1"/>
            </a:solidFill>
            <a:prstDash val="sysDot"/>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9</a:t>
            </a:fld>
            <a:endParaRPr lang="el-GR" dirty="0"/>
          </a:p>
        </p:txBody>
      </p:sp>
    </p:spTree>
    <p:extLst>
      <p:ext uri="{BB962C8B-B14F-4D97-AF65-F5344CB8AC3E}">
        <p14:creationId xmlns:p14="http://schemas.microsoft.com/office/powerpoint/2010/main" val="263223226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EMP NHPIA">
  <a:themeElements>
    <a:clrScheme name="Office">
      <a:dk1>
        <a:sysClr val="windowText" lastClr="000000"/>
      </a:dk1>
      <a:lt1>
        <a:sysClr val="window" lastClr="C9C9C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C9C9C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1682</TotalTime>
  <Words>2587</Words>
  <Application>Microsoft Office PowerPoint</Application>
  <PresentationFormat>On-screen Show (4:3)</PresentationFormat>
  <Paragraphs>270</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TEMP NHPIA</vt:lpstr>
      <vt:lpstr>Αρχές Πληροφορικής</vt:lpstr>
      <vt:lpstr>Άδειες Χρήσης</vt:lpstr>
      <vt:lpstr>Χρηματοδότηση</vt:lpstr>
      <vt:lpstr>Σκοποί  ενότητας</vt:lpstr>
      <vt:lpstr>Περιεχόμενα ενότητας</vt:lpstr>
      <vt:lpstr>Δομή υπολογιστικού συστήματος</vt:lpstr>
      <vt:lpstr>Τυπικό υπολογιστικό σύστημα</vt:lpstr>
      <vt:lpstr>Απαραίτητα υποσυστήματα</vt:lpstr>
      <vt:lpstr>Κεντρική μονάδα</vt:lpstr>
      <vt:lpstr>Τροφοδοσία</vt:lpstr>
      <vt:lpstr>Μητρική πλακέτα (Motherboard)</vt:lpstr>
      <vt:lpstr>Δομή μητρικής κάρτας</vt:lpstr>
      <vt:lpstr>PowerPoint Presentation</vt:lpstr>
      <vt:lpstr>Θύρες διασύνδεσης</vt:lpstr>
      <vt:lpstr>Θύρες επέκτασης (Expansion slots)</vt:lpstr>
      <vt:lpstr>Επεξεργαστής (CPU)</vt:lpstr>
      <vt:lpstr>Δομικά στοιχεία CPU</vt:lpstr>
      <vt:lpstr>Αρχή λειτουργίας CPU</vt:lpstr>
      <vt:lpstr>Δίαυλος επικοινωνίας (Bus)</vt:lpstr>
      <vt:lpstr>Ρολόι (Clock)</vt:lpstr>
      <vt:lpstr>Διάγραμμα λειτουργίας CPU</vt:lpstr>
      <vt:lpstr>Μνήμη</vt:lpstr>
      <vt:lpstr>Μνήμες τυχαίας προσπέλασης</vt:lpstr>
      <vt:lpstr>Μνήμες σειριακής προσπέλασης</vt:lpstr>
      <vt:lpstr>Κατηγορίες μνήμης Η/Υ</vt:lpstr>
      <vt:lpstr>RAM</vt:lpstr>
      <vt:lpstr>ROM</vt:lpstr>
      <vt:lpstr>ROM - BIOS</vt:lpstr>
      <vt:lpstr>System BIOS - CMOS</vt:lpstr>
      <vt:lpstr>Δομή Υπολογιστικού συστήματος</vt:lpstr>
      <vt:lpstr>Οδηγίες (1 από 4)</vt:lpstr>
      <vt:lpstr>Οδηγίες (2 από 4)</vt:lpstr>
      <vt:lpstr>Οδηγίες (3 από 4)</vt:lpstr>
      <vt:lpstr>Οδηγίες (4 από 4)</vt:lpstr>
      <vt:lpstr>Βασικές Οδηγίες Προσβασιμότητας</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Katerina</dc:creator>
  <cp:lastModifiedBy>akis</cp:lastModifiedBy>
  <cp:revision>37</cp:revision>
  <dcterms:created xsi:type="dcterms:W3CDTF">2012-11-26T09:41:26Z</dcterms:created>
  <dcterms:modified xsi:type="dcterms:W3CDTF">2016-10-28T17:58:54Z</dcterms:modified>
</cp:coreProperties>
</file>