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62" r:id="rId7"/>
    <p:sldId id="263" r:id="rId8"/>
    <p:sldId id="259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A8791-66A8-438B-8E6C-21E942EEF64A}" type="datetimeFigureOut">
              <a:rPr lang="el-GR" smtClean="0"/>
              <a:pPr/>
              <a:t>3/10/2024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3015-6DFB-4AA6-AFEE-5D0AE42E361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A8791-66A8-438B-8E6C-21E942EEF64A}" type="datetimeFigureOut">
              <a:rPr lang="el-GR" smtClean="0"/>
              <a:pPr/>
              <a:t>3/10/2024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3015-6DFB-4AA6-AFEE-5D0AE42E361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A8791-66A8-438B-8E6C-21E942EEF64A}" type="datetimeFigureOut">
              <a:rPr lang="el-GR" smtClean="0"/>
              <a:pPr/>
              <a:t>3/10/2024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3015-6DFB-4AA6-AFEE-5D0AE42E361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A8791-66A8-438B-8E6C-21E942EEF64A}" type="datetimeFigureOut">
              <a:rPr lang="el-GR" smtClean="0"/>
              <a:pPr/>
              <a:t>3/10/2024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3015-6DFB-4AA6-AFEE-5D0AE42E361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A8791-66A8-438B-8E6C-21E942EEF64A}" type="datetimeFigureOut">
              <a:rPr lang="el-GR" smtClean="0"/>
              <a:pPr/>
              <a:t>3/10/2024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3015-6DFB-4AA6-AFEE-5D0AE42E361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A8791-66A8-438B-8E6C-21E942EEF64A}" type="datetimeFigureOut">
              <a:rPr lang="el-GR" smtClean="0"/>
              <a:pPr/>
              <a:t>3/10/2024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3015-6DFB-4AA6-AFEE-5D0AE42E361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A8791-66A8-438B-8E6C-21E942EEF64A}" type="datetimeFigureOut">
              <a:rPr lang="el-GR" smtClean="0"/>
              <a:pPr/>
              <a:t>3/10/2024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3015-6DFB-4AA6-AFEE-5D0AE42E361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A8791-66A8-438B-8E6C-21E942EEF64A}" type="datetimeFigureOut">
              <a:rPr lang="el-GR" smtClean="0"/>
              <a:pPr/>
              <a:t>3/10/2024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3015-6DFB-4AA6-AFEE-5D0AE42E361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A8791-66A8-438B-8E6C-21E942EEF64A}" type="datetimeFigureOut">
              <a:rPr lang="el-GR" smtClean="0"/>
              <a:pPr/>
              <a:t>3/10/2024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3015-6DFB-4AA6-AFEE-5D0AE42E361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A8791-66A8-438B-8E6C-21E942EEF64A}" type="datetimeFigureOut">
              <a:rPr lang="el-GR" smtClean="0"/>
              <a:pPr/>
              <a:t>3/10/2024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3015-6DFB-4AA6-AFEE-5D0AE42E361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A8791-66A8-438B-8E6C-21E942EEF64A}" type="datetimeFigureOut">
              <a:rPr lang="el-GR" smtClean="0"/>
              <a:pPr/>
              <a:t>3/10/2024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3015-6DFB-4AA6-AFEE-5D0AE42E361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A8791-66A8-438B-8E6C-21E942EEF64A}" type="datetimeFigureOut">
              <a:rPr lang="el-GR" smtClean="0"/>
              <a:pPr/>
              <a:t>3/10/2024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13015-6DFB-4AA6-AFEE-5D0AE42E3619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Οι ποιοτικές μέθοδοι έρευνας: Θεωρητικά και πρακτικά ζητήματα</a:t>
            </a:r>
            <a:br>
              <a:rPr lang="el-GR" dirty="0" smtClean="0"/>
            </a:br>
            <a:r>
              <a:rPr lang="el-GR" sz="3100" i="1" dirty="0" smtClean="0"/>
              <a:t>Θάλεια </a:t>
            </a:r>
            <a:r>
              <a:rPr lang="el-GR" sz="3100" i="1" dirty="0"/>
              <a:t>Κ</a:t>
            </a:r>
            <a:r>
              <a:rPr lang="el-GR" sz="3100" i="1" dirty="0" smtClean="0"/>
              <a:t>ωνσταντινίδου</a:t>
            </a:r>
            <a:endParaRPr lang="el-GR" sz="3100" i="1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Μεθοδολογία έρευνας στην αξιολόγηση: </a:t>
            </a:r>
            <a:r>
              <a:rPr lang="el-GR" b="1" dirty="0" err="1" smtClean="0"/>
              <a:t>Κοινωνικο</a:t>
            </a:r>
            <a:r>
              <a:rPr lang="en-US" b="1" dirty="0" smtClean="0"/>
              <a:t>-</a:t>
            </a:r>
            <a:r>
              <a:rPr lang="el-GR" b="1" dirty="0" smtClean="0"/>
              <a:t>ψυχολογική </a:t>
            </a:r>
            <a:r>
              <a:rPr lang="el-GR" b="1" dirty="0" smtClean="0"/>
              <a:t>ανάλυση λόγου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Οι ποιοτικές μέθοδοι στην εκπαιδευτική έρευνα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Η εμπειρική μελέτη της εκπαίδευσης ως «αντικειμένου»</a:t>
            </a:r>
          </a:p>
          <a:p>
            <a:r>
              <a:rPr lang="el-GR" dirty="0" smtClean="0"/>
              <a:t>Οι ποιοτικές μέθοδοι στην εκπαιδευτική έρευνα</a:t>
            </a:r>
            <a:endParaRPr lang="en-US" dirty="0" smtClean="0"/>
          </a:p>
          <a:p>
            <a:pPr lvl="1"/>
            <a:r>
              <a:rPr lang="el-GR" dirty="0" smtClean="0"/>
              <a:t>Ιστορικότητα του «αντικειμένου» μελέτης και της γνώσης για το «αντικείμενο» μελέτης</a:t>
            </a:r>
          </a:p>
          <a:p>
            <a:pPr lvl="1"/>
            <a:r>
              <a:rPr lang="el-GR" dirty="0" smtClean="0"/>
              <a:t>Ιδιαιτερότητα του «αντικειμένου» μελέτης </a:t>
            </a:r>
          </a:p>
          <a:p>
            <a:pPr lvl="1"/>
            <a:r>
              <a:rPr lang="el-GR" dirty="0" smtClean="0"/>
              <a:t>Πολυπλοκότητα του «αντικειμένου» μελέτης </a:t>
            </a:r>
          </a:p>
          <a:p>
            <a:pPr lvl="1"/>
            <a:r>
              <a:rPr lang="el-GR" dirty="0" err="1" smtClean="0"/>
              <a:t>Αναστοχαστικότητα</a:t>
            </a:r>
            <a:r>
              <a:rPr lang="el-GR" dirty="0" smtClean="0"/>
              <a:t> της γνώσης για το «αντικείμενο» μελέτης</a:t>
            </a:r>
            <a:r>
              <a:rPr lang="en-US" dirty="0" smtClean="0"/>
              <a:t> </a:t>
            </a:r>
            <a:endParaRPr lang="el-GR" dirty="0" smtClean="0"/>
          </a:p>
          <a:p>
            <a:pPr lvl="1"/>
            <a:r>
              <a:rPr lang="el-GR" dirty="0" smtClean="0"/>
              <a:t>«</a:t>
            </a:r>
            <a:r>
              <a:rPr lang="el-GR" dirty="0" err="1" smtClean="0"/>
              <a:t>Ανοικείωση</a:t>
            </a:r>
            <a:r>
              <a:rPr lang="el-GR" dirty="0" smtClean="0"/>
              <a:t>»</a:t>
            </a:r>
          </a:p>
          <a:p>
            <a:r>
              <a:rPr lang="el-GR" dirty="0" smtClean="0"/>
              <a:t>Ποιοτική εκπαιδευτική έρευνα και εκπαιδευτική πολιτική</a:t>
            </a:r>
            <a:endParaRPr lang="en-US" dirty="0" smtClean="0"/>
          </a:p>
          <a:p>
            <a:pPr lvl="1"/>
            <a:r>
              <a:rPr lang="el-GR" dirty="0" smtClean="0"/>
              <a:t>Επιστημονικά τεκμηριωμένη πολιτική</a:t>
            </a:r>
            <a:endParaRPr lang="en-US" dirty="0" smtClean="0"/>
          </a:p>
          <a:p>
            <a:r>
              <a:rPr lang="el-GR" dirty="0" smtClean="0"/>
              <a:t>Ποιοτική εκπαιδευτική έρευνα και δημόσια γνώση για την εκπαίδευση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Βασική βιβλιογραφία</a:t>
            </a:r>
            <a:r>
              <a:rPr lang="en-US" dirty="0" smtClean="0"/>
              <a:t> 1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Bogdan</a:t>
            </a:r>
            <a:r>
              <a:rPr lang="en-US" dirty="0" smtClean="0"/>
              <a:t> &amp; </a:t>
            </a:r>
            <a:r>
              <a:rPr lang="en-US" dirty="0" err="1" smtClean="0"/>
              <a:t>Biklen</a:t>
            </a:r>
            <a:r>
              <a:rPr lang="en-US" dirty="0" smtClean="0"/>
              <a:t> (2007) </a:t>
            </a:r>
            <a:r>
              <a:rPr lang="en-US" i="1" dirty="0" smtClean="0"/>
              <a:t>Qualitative research for education: An introduction to theories and methods. </a:t>
            </a:r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ed. Boston, MA: Pearson</a:t>
            </a:r>
          </a:p>
          <a:p>
            <a:r>
              <a:rPr lang="en-US" dirty="0" err="1" smtClean="0"/>
              <a:t>Delamont</a:t>
            </a:r>
            <a:r>
              <a:rPr lang="en-US" dirty="0" smtClean="0"/>
              <a:t> (Ed.) (2012) </a:t>
            </a:r>
            <a:r>
              <a:rPr lang="en-US" i="1" dirty="0" smtClean="0"/>
              <a:t>Handbook of qualitative research in education. </a:t>
            </a:r>
            <a:r>
              <a:rPr lang="en-US" dirty="0" smtClean="0"/>
              <a:t>Cheltenham: Edward Elgar.</a:t>
            </a:r>
          </a:p>
          <a:p>
            <a:r>
              <a:rPr lang="en-US" dirty="0" err="1" smtClean="0"/>
              <a:t>Denzin</a:t>
            </a:r>
            <a:r>
              <a:rPr lang="en-US" dirty="0" smtClean="0"/>
              <a:t> &amp; Lincoln (Eds.) </a:t>
            </a:r>
            <a:r>
              <a:rPr lang="en-US" i="1" dirty="0" smtClean="0"/>
              <a:t>Handbook of qualitative research. </a:t>
            </a:r>
            <a:r>
              <a:rPr lang="en-US" dirty="0" smtClean="0"/>
              <a:t>London: Sage.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ed. 1994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ed. 2000</a:t>
            </a:r>
          </a:p>
          <a:p>
            <a:pPr lvl="1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ed. 2005</a:t>
            </a:r>
          </a:p>
          <a:p>
            <a:pPr lvl="1"/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ed. 2011</a:t>
            </a:r>
          </a:p>
          <a:p>
            <a:pPr lvl="1"/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ed. </a:t>
            </a:r>
            <a:r>
              <a:rPr lang="en-US" dirty="0" smtClean="0"/>
              <a:t>2017</a:t>
            </a:r>
          </a:p>
          <a:p>
            <a:pPr lvl="1"/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ed. </a:t>
            </a:r>
            <a:r>
              <a:rPr lang="en-US" smtClean="0"/>
              <a:t>2023</a:t>
            </a:r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Βασική βιβλιογραφία</a:t>
            </a:r>
            <a:r>
              <a:rPr lang="en-US" dirty="0" smtClean="0"/>
              <a:t> 2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Flick (Ed.) (2014) </a:t>
            </a:r>
            <a:r>
              <a:rPr lang="en-US" i="1" dirty="0" smtClean="0"/>
              <a:t>The Sage handbook of qualitative data analysis. </a:t>
            </a:r>
            <a:r>
              <a:rPr lang="en-US" dirty="0" smtClean="0"/>
              <a:t>London: Sage.</a:t>
            </a:r>
          </a:p>
          <a:p>
            <a:r>
              <a:rPr lang="en-US" dirty="0" err="1" smtClean="0"/>
              <a:t>Leavy</a:t>
            </a:r>
            <a:r>
              <a:rPr lang="en-US" dirty="0" smtClean="0"/>
              <a:t> (Ed.) (2014</a:t>
            </a:r>
            <a:r>
              <a:rPr lang="en-US" i="1" dirty="0" smtClean="0"/>
              <a:t>) The Oxford Handbook of Qualitative Research. </a:t>
            </a:r>
            <a:r>
              <a:rPr lang="en-US" dirty="0" smtClean="0"/>
              <a:t>Oxford: Oxford University Press. London: Sage.</a:t>
            </a:r>
          </a:p>
          <a:p>
            <a:r>
              <a:rPr lang="en-US" dirty="0" smtClean="0"/>
              <a:t>Miles, </a:t>
            </a:r>
            <a:r>
              <a:rPr lang="en-US" dirty="0" err="1" smtClean="0"/>
              <a:t>Huberman</a:t>
            </a:r>
            <a:r>
              <a:rPr lang="en-US" dirty="0" smtClean="0"/>
              <a:t> &amp; Saldana (2019)</a:t>
            </a:r>
            <a:r>
              <a:rPr lang="en-US" i="1" dirty="0" smtClean="0"/>
              <a:t> Qualitative data analysis: A methods sourcebook. </a:t>
            </a:r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ed. London: Sage.</a:t>
            </a:r>
          </a:p>
          <a:p>
            <a:r>
              <a:rPr lang="en-US" dirty="0" smtClean="0"/>
              <a:t>Marshall &amp; </a:t>
            </a:r>
            <a:r>
              <a:rPr lang="en-US" dirty="0" err="1" smtClean="0"/>
              <a:t>Rossman</a:t>
            </a:r>
            <a:r>
              <a:rPr lang="en-US" dirty="0" smtClean="0"/>
              <a:t> (2015) </a:t>
            </a:r>
            <a:r>
              <a:rPr lang="en-US" i="1" dirty="0" smtClean="0"/>
              <a:t>Designing qualitative research. </a:t>
            </a:r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edition. London: Sage.</a:t>
            </a:r>
          </a:p>
          <a:p>
            <a:r>
              <a:rPr lang="en-US" dirty="0" smtClean="0"/>
              <a:t>Prasad (2018) </a:t>
            </a:r>
            <a:r>
              <a:rPr lang="en-US" i="1" dirty="0" smtClean="0"/>
              <a:t>Crafting qualitative research: Beyond positivist traditions.  </a:t>
            </a: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ed. New York, N.Y.: </a:t>
            </a:r>
            <a:r>
              <a:rPr lang="en-US" dirty="0" err="1" smtClean="0"/>
              <a:t>Routledge</a:t>
            </a:r>
            <a:r>
              <a:rPr lang="en-US" dirty="0" smtClean="0"/>
              <a:t>.</a:t>
            </a:r>
          </a:p>
          <a:p>
            <a:r>
              <a:rPr lang="en-US" dirty="0" smtClean="0"/>
              <a:t>Silverman (2017) </a:t>
            </a:r>
            <a:r>
              <a:rPr lang="en-US" i="1" dirty="0" smtClean="0"/>
              <a:t>Doing qualitative research. </a:t>
            </a:r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ed. London: Sage.</a:t>
            </a:r>
          </a:p>
          <a:p>
            <a:r>
              <a:rPr lang="en-US" dirty="0" err="1" smtClean="0"/>
              <a:t>Willig</a:t>
            </a:r>
            <a:r>
              <a:rPr lang="en-US" dirty="0" smtClean="0"/>
              <a:t> &amp; </a:t>
            </a:r>
            <a:r>
              <a:rPr lang="en-US" dirty="0" err="1" smtClean="0"/>
              <a:t>Stainton</a:t>
            </a:r>
            <a:r>
              <a:rPr lang="en-US" dirty="0" smtClean="0"/>
              <a:t> Rogers (Ed.) (2017) </a:t>
            </a:r>
            <a:r>
              <a:rPr lang="en-US" i="1" dirty="0" smtClean="0"/>
              <a:t>The Sage handbook of qualitative research in psychology. </a:t>
            </a: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ed. London: Sage.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Περιοδικά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Forum: Qualitative Social Research</a:t>
            </a:r>
          </a:p>
          <a:p>
            <a:r>
              <a:rPr lang="en-US" dirty="0" smtClean="0"/>
              <a:t>International Journal of Qualitative Methods</a:t>
            </a:r>
          </a:p>
          <a:p>
            <a:r>
              <a:rPr lang="en-US" dirty="0" smtClean="0"/>
              <a:t>International Journal of Qualitative Studies in Education</a:t>
            </a:r>
          </a:p>
          <a:p>
            <a:r>
              <a:rPr lang="en-US" dirty="0" smtClean="0"/>
              <a:t>Qualitative Inquiry</a:t>
            </a:r>
          </a:p>
          <a:p>
            <a:r>
              <a:rPr lang="en-US" dirty="0" smtClean="0"/>
              <a:t>Qualitative Psychology</a:t>
            </a:r>
          </a:p>
          <a:p>
            <a:r>
              <a:rPr lang="en-US" dirty="0" smtClean="0"/>
              <a:t>Qualitative Research</a:t>
            </a:r>
          </a:p>
          <a:p>
            <a:r>
              <a:rPr lang="en-US" dirty="0" smtClean="0"/>
              <a:t>Qualitative Research in Organizations &amp; Management</a:t>
            </a:r>
          </a:p>
          <a:p>
            <a:r>
              <a:rPr lang="en-US" dirty="0" smtClean="0"/>
              <a:t>Qualitative Research in Psychology</a:t>
            </a:r>
          </a:p>
          <a:p>
            <a:r>
              <a:rPr lang="en-US" dirty="0" smtClean="0"/>
              <a:t>Qualitative Sociology</a:t>
            </a:r>
          </a:p>
          <a:p>
            <a:r>
              <a:rPr lang="en-US" dirty="0" smtClean="0"/>
              <a:t>Qualitative Sociology Review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Οι ποιοτικές μέθοδοι έρευνας σε επιστημολογικό πλαίσιο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Η αντίθεση ρεαλισμός – σχετικισμός στο πλαίσιο της οπτικής των επιστημολογικών «προτύπων»</a:t>
            </a:r>
            <a:endParaRPr lang="en-US" dirty="0" smtClean="0"/>
          </a:p>
          <a:p>
            <a:r>
              <a:rPr lang="el-GR" dirty="0" smtClean="0"/>
              <a:t>Η σχέση πραγματικότητας – γλώσσας</a:t>
            </a:r>
          </a:p>
          <a:p>
            <a:r>
              <a:rPr lang="el-GR" dirty="0" smtClean="0"/>
              <a:t>Θετικισμός: Αφελής ρεαλισμός ή </a:t>
            </a:r>
            <a:r>
              <a:rPr lang="el-GR" dirty="0" err="1" smtClean="0"/>
              <a:t>αντι</a:t>
            </a:r>
            <a:r>
              <a:rPr lang="el-GR" dirty="0" smtClean="0"/>
              <a:t>-ρεαλισμός;</a:t>
            </a:r>
          </a:p>
          <a:p>
            <a:r>
              <a:rPr lang="el-GR" dirty="0" err="1" smtClean="0"/>
              <a:t>Μετα</a:t>
            </a:r>
            <a:r>
              <a:rPr lang="el-GR" dirty="0" smtClean="0"/>
              <a:t>-θετικισμός:</a:t>
            </a:r>
          </a:p>
          <a:p>
            <a:pPr lvl="1"/>
            <a:r>
              <a:rPr lang="el-GR" dirty="0" smtClean="0"/>
              <a:t>Λογικός θετικισμός</a:t>
            </a:r>
          </a:p>
          <a:p>
            <a:pPr lvl="1"/>
            <a:r>
              <a:rPr lang="el-GR" dirty="0" smtClean="0"/>
              <a:t>Κριτικός ρεαλισμός</a:t>
            </a:r>
          </a:p>
          <a:p>
            <a:r>
              <a:rPr lang="el-GR" dirty="0" smtClean="0"/>
              <a:t>Κοινωνικός </a:t>
            </a:r>
            <a:r>
              <a:rPr lang="el-GR" dirty="0" err="1" smtClean="0"/>
              <a:t>κονστρουξιονισμός</a:t>
            </a:r>
            <a:r>
              <a:rPr lang="el-GR" dirty="0" smtClean="0"/>
              <a:t> &amp; </a:t>
            </a:r>
            <a:r>
              <a:rPr lang="el-GR" dirty="0" err="1" smtClean="0"/>
              <a:t>μετα</a:t>
            </a:r>
            <a:r>
              <a:rPr lang="el-GR" dirty="0" smtClean="0"/>
              <a:t>-δομισμός</a:t>
            </a:r>
          </a:p>
          <a:p>
            <a:r>
              <a:rPr lang="el-GR" dirty="0" err="1" smtClean="0"/>
              <a:t>Μετα</a:t>
            </a:r>
            <a:r>
              <a:rPr lang="el-GR" dirty="0" smtClean="0"/>
              <a:t>-ποιοτική έρευνα: </a:t>
            </a:r>
            <a:r>
              <a:rPr lang="el-GR" dirty="0" err="1" smtClean="0"/>
              <a:t>Μετα</a:t>
            </a:r>
            <a:r>
              <a:rPr lang="el-GR" dirty="0" smtClean="0"/>
              <a:t>-</a:t>
            </a:r>
            <a:r>
              <a:rPr lang="el-GR" dirty="0" err="1" smtClean="0"/>
              <a:t>κονστρουξιονισμός</a:t>
            </a:r>
            <a:r>
              <a:rPr lang="el-GR" dirty="0" smtClean="0"/>
              <a:t>, νέος υλισμός, </a:t>
            </a:r>
            <a:r>
              <a:rPr lang="el-GR" dirty="0" err="1" smtClean="0"/>
              <a:t>μετα</a:t>
            </a:r>
            <a:r>
              <a:rPr lang="el-GR" dirty="0" smtClean="0"/>
              <a:t>-ανθρωπισμός</a:t>
            </a:r>
          </a:p>
          <a:p>
            <a:r>
              <a:rPr lang="el-GR" dirty="0" err="1" smtClean="0"/>
              <a:t>Θεμελιωτισμός</a:t>
            </a:r>
            <a:r>
              <a:rPr lang="el-GR" dirty="0" smtClean="0"/>
              <a:t> και </a:t>
            </a:r>
            <a:r>
              <a:rPr lang="el-GR" dirty="0" err="1" smtClean="0"/>
              <a:t>αντι</a:t>
            </a:r>
            <a:r>
              <a:rPr lang="el-GR" dirty="0" smtClean="0"/>
              <a:t>-</a:t>
            </a:r>
            <a:r>
              <a:rPr lang="el-GR" dirty="0" err="1" smtClean="0"/>
              <a:t>θεμελιωτισμός</a:t>
            </a:r>
            <a:r>
              <a:rPr lang="el-GR" dirty="0" smtClean="0"/>
              <a:t> στην παραγωγή επιστημονικής γνώσης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Οι αντιθέσεις φύση-πνεύμα &amp; ποιοτικό - ποσοτικό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αντίθεση </a:t>
            </a:r>
            <a:r>
              <a:rPr lang="en-US" i="1" dirty="0" err="1" smtClean="0"/>
              <a:t>Naturwissenschaften</a:t>
            </a:r>
            <a:r>
              <a:rPr lang="en-US" dirty="0" smtClean="0"/>
              <a:t> (</a:t>
            </a:r>
            <a:r>
              <a:rPr lang="el-GR" dirty="0" smtClean="0"/>
              <a:t>επιστήμες της φύσης) </a:t>
            </a:r>
            <a:r>
              <a:rPr lang="en-US" dirty="0" smtClean="0"/>
              <a:t>- </a:t>
            </a:r>
            <a:r>
              <a:rPr lang="en-US" i="1" dirty="0" err="1" smtClean="0"/>
              <a:t>Geisteswissenschaften</a:t>
            </a:r>
            <a:r>
              <a:rPr lang="el-GR" i="1" dirty="0" smtClean="0"/>
              <a:t> </a:t>
            </a:r>
            <a:r>
              <a:rPr lang="el-GR" dirty="0" smtClean="0"/>
              <a:t>(επιστήμες του πνεύματος) στη «διαμάχη περί μεθόδων» (</a:t>
            </a:r>
            <a:r>
              <a:rPr lang="en-US" i="1" dirty="0" err="1" smtClean="0"/>
              <a:t>Methodenstreit</a:t>
            </a:r>
            <a:r>
              <a:rPr lang="en-US" dirty="0" smtClean="0"/>
              <a:t>)</a:t>
            </a:r>
            <a:endParaRPr lang="el-GR" dirty="0" smtClean="0"/>
          </a:p>
          <a:p>
            <a:r>
              <a:rPr lang="el-GR" dirty="0" smtClean="0"/>
              <a:t>Οι έννοιες «ποσότητα» και «ποιότητα» στην εμπειρική έρευνα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err="1" smtClean="0"/>
              <a:t>Ηθικοπολιτικές</a:t>
            </a:r>
            <a:r>
              <a:rPr lang="el-GR" dirty="0" smtClean="0"/>
              <a:t> διαστάσεις της ποιοτικής έρευνας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Οι κοινωνικές επιστήμες στην «κοινωνία της γνώσης»: Γνώση, αλήθεια, εξουσία</a:t>
            </a:r>
          </a:p>
          <a:p>
            <a:r>
              <a:rPr lang="el-GR" dirty="0" smtClean="0"/>
              <a:t>Φεμινιστική επιστημολογία</a:t>
            </a:r>
            <a:r>
              <a:rPr lang="el-GR" dirty="0"/>
              <a:t> </a:t>
            </a:r>
            <a:r>
              <a:rPr lang="el-GR" dirty="0" smtClean="0"/>
              <a:t>– επιστημολογία της οπτικής</a:t>
            </a:r>
          </a:p>
          <a:p>
            <a:r>
              <a:rPr lang="el-GR" dirty="0" smtClean="0"/>
              <a:t>Χειραφέτηση περιθωριοποιημένων ομάδων - Κοινωνική πρόοδος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Μέθοδοι ποιοτικής έρευνας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Εθνογραφία</a:t>
            </a:r>
            <a:r>
              <a:rPr lang="en-US" dirty="0" smtClean="0"/>
              <a:t>/</a:t>
            </a:r>
            <a:r>
              <a:rPr lang="el-GR" dirty="0" err="1" smtClean="0"/>
              <a:t>αυτοεθνογραφία</a:t>
            </a:r>
            <a:endParaRPr lang="el-GR" dirty="0" smtClean="0"/>
          </a:p>
          <a:p>
            <a:r>
              <a:rPr lang="el-GR" dirty="0" smtClean="0"/>
              <a:t>Μελέτη περίπτωσης</a:t>
            </a:r>
          </a:p>
          <a:p>
            <a:r>
              <a:rPr lang="el-GR" dirty="0" smtClean="0"/>
              <a:t>Έρευνα-δράση</a:t>
            </a:r>
          </a:p>
          <a:p>
            <a:r>
              <a:rPr lang="el-GR" dirty="0" smtClean="0"/>
              <a:t>Βιογραφική έρευνα – αφηγήσεις ζωής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Μέθοδοι συλλογής δεδομένων στην ποιοτική έρευνα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Συνέντευξη (ατομική-</a:t>
            </a:r>
            <a:r>
              <a:rPr lang="el-GR" dirty="0" err="1" smtClean="0"/>
              <a:t>ομαδικ</a:t>
            </a:r>
            <a:r>
              <a:rPr lang="el-GR" dirty="0" smtClean="0"/>
              <a:t>ή)</a:t>
            </a:r>
          </a:p>
          <a:p>
            <a:r>
              <a:rPr lang="el-GR" dirty="0" smtClean="0"/>
              <a:t>Ομάδες συζήτησης</a:t>
            </a:r>
          </a:p>
          <a:p>
            <a:r>
              <a:rPr lang="el-GR" dirty="0" smtClean="0"/>
              <a:t>Καταγραφές προφορικού λόγου σε φυσικό πλαίσιο</a:t>
            </a:r>
          </a:p>
          <a:p>
            <a:r>
              <a:rPr lang="el-GR" dirty="0" smtClean="0"/>
              <a:t>Καταγραφές γραπτού λόγου (π.χ. ημερολόγιο)</a:t>
            </a:r>
          </a:p>
          <a:p>
            <a:r>
              <a:rPr lang="el-GR" dirty="0" smtClean="0"/>
              <a:t>Καλλιτεχνικές καταγραφές</a:t>
            </a:r>
          </a:p>
          <a:p>
            <a:r>
              <a:rPr lang="el-GR" dirty="0" smtClean="0"/>
              <a:t>Συλλογή άλλου υλικού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Μέθοδοι ανάλυσης δεδομένων στην ποιοτική έρευνα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Ποιοτική ανάλυση περιεχομένου – θεματική ανάλυση</a:t>
            </a:r>
          </a:p>
          <a:p>
            <a:r>
              <a:rPr lang="el-GR" dirty="0" smtClean="0"/>
              <a:t>Αφηγηματική ανάλυση</a:t>
            </a:r>
          </a:p>
          <a:p>
            <a:r>
              <a:rPr lang="el-GR" dirty="0" smtClean="0"/>
              <a:t>Ανάλυση λόγου – Κριτική ανάλυση λόγου</a:t>
            </a:r>
          </a:p>
          <a:p>
            <a:r>
              <a:rPr lang="el-GR" dirty="0" smtClean="0"/>
              <a:t>(Κοινωνική) Σημειωτική ανάλυση</a:t>
            </a:r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Κριτήρια αξιολόγησης της ποιοτικής έρευνας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Εγκυρότητα</a:t>
            </a:r>
            <a:endParaRPr lang="en-US" dirty="0" smtClean="0"/>
          </a:p>
          <a:p>
            <a:pPr lvl="1"/>
            <a:r>
              <a:rPr lang="el-GR" dirty="0" err="1" smtClean="0"/>
              <a:t>τριγωνοποίηση</a:t>
            </a:r>
            <a:endParaRPr lang="el-GR" dirty="0" smtClean="0"/>
          </a:p>
          <a:p>
            <a:r>
              <a:rPr lang="el-GR" dirty="0" smtClean="0"/>
              <a:t>Αξιοπιστία</a:t>
            </a:r>
          </a:p>
          <a:p>
            <a:r>
              <a:rPr lang="el-GR" dirty="0" err="1" smtClean="0"/>
              <a:t>Γενικευσιμότητα</a:t>
            </a:r>
            <a:endParaRPr lang="en-US" dirty="0" smtClean="0"/>
          </a:p>
          <a:p>
            <a:r>
              <a:rPr lang="el-GR" dirty="0" err="1" smtClean="0"/>
              <a:t>Αναστοχασμός</a:t>
            </a:r>
            <a:r>
              <a:rPr lang="el-GR" dirty="0" smtClean="0"/>
              <a:t>/</a:t>
            </a:r>
            <a:r>
              <a:rPr lang="el-GR" dirty="0" err="1" smtClean="0"/>
              <a:t>Αναστοχαστικότητα</a:t>
            </a:r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Σχεδιασμός ποιοτικής έρευνας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Οντολογική,</a:t>
            </a:r>
            <a:r>
              <a:rPr lang="en-US" dirty="0" smtClean="0"/>
              <a:t> </a:t>
            </a:r>
            <a:r>
              <a:rPr lang="el-GR" dirty="0" smtClean="0"/>
              <a:t>επιστημολογική &amp; </a:t>
            </a:r>
            <a:r>
              <a:rPr lang="el-GR" dirty="0" err="1" smtClean="0"/>
              <a:t>ηθικοπολιτική</a:t>
            </a:r>
            <a:r>
              <a:rPr lang="el-GR" dirty="0" smtClean="0"/>
              <a:t> τοποθέτηση</a:t>
            </a:r>
          </a:p>
          <a:p>
            <a:r>
              <a:rPr lang="el-GR" dirty="0" smtClean="0"/>
              <a:t>Βιβλιογραφική ανασκόπηση</a:t>
            </a:r>
          </a:p>
          <a:p>
            <a:r>
              <a:rPr lang="el-GR" dirty="0" smtClean="0"/>
              <a:t>Διατύπωση ερευνητικών ερωτημάτων</a:t>
            </a:r>
          </a:p>
          <a:p>
            <a:r>
              <a:rPr lang="el-GR" dirty="0" smtClean="0"/>
              <a:t>Επιλογή μεθόδων συλλογής δεδομένων</a:t>
            </a:r>
          </a:p>
          <a:p>
            <a:r>
              <a:rPr lang="el-GR" dirty="0" smtClean="0"/>
              <a:t>Επιλογή μεθόδων ανάλυσης δεδομένων</a:t>
            </a:r>
          </a:p>
          <a:p>
            <a:r>
              <a:rPr lang="el-GR" dirty="0" smtClean="0"/>
              <a:t>Η ανάλυση δεδομένων ως απάντηση στα ερευνητικά ερωτήματα</a:t>
            </a:r>
          </a:p>
          <a:p>
            <a:r>
              <a:rPr lang="el-GR" dirty="0" smtClean="0"/>
              <a:t>Ερμηνεία των αποτελεσμάτων &amp; </a:t>
            </a:r>
            <a:r>
              <a:rPr lang="el-GR" dirty="0" err="1" smtClean="0"/>
              <a:t>αναστοχασμός</a:t>
            </a:r>
            <a:endParaRPr lang="el-GR" dirty="0" smtClean="0"/>
          </a:p>
          <a:p>
            <a:r>
              <a:rPr lang="el-GR" dirty="0" smtClean="0"/>
              <a:t>Συγγραφή της έρευνας</a:t>
            </a:r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1169</TotalTime>
  <Words>623</Words>
  <Application>Microsoft Office PowerPoint</Application>
  <PresentationFormat>Προβολή στην οθόνη (4:3)</PresentationFormat>
  <Paragraphs>91</Paragraphs>
  <Slides>13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4" baseType="lpstr">
      <vt:lpstr>Θέμα του Office</vt:lpstr>
      <vt:lpstr>Οι ποιοτικές μέθοδοι έρευνας: Θεωρητικά και πρακτικά ζητήματα Θάλεια Κωνσταντινίδου</vt:lpstr>
      <vt:lpstr>Οι ποιοτικές μέθοδοι έρευνας σε επιστημολογικό πλαίσιο</vt:lpstr>
      <vt:lpstr>Οι αντιθέσεις φύση-πνεύμα &amp; ποιοτικό - ποσοτικό</vt:lpstr>
      <vt:lpstr>Ηθικοπολιτικές διαστάσεις της ποιοτικής έρευνας</vt:lpstr>
      <vt:lpstr>Μέθοδοι ποιοτικής έρευνας</vt:lpstr>
      <vt:lpstr>Μέθοδοι συλλογής δεδομένων στην ποιοτική έρευνα</vt:lpstr>
      <vt:lpstr>Μέθοδοι ανάλυσης δεδομένων στην ποιοτική έρευνα</vt:lpstr>
      <vt:lpstr>Κριτήρια αξιολόγησης της ποιοτικής έρευνας</vt:lpstr>
      <vt:lpstr>Σχεδιασμός ποιοτικής έρευνας</vt:lpstr>
      <vt:lpstr>Οι ποιοτικές μέθοδοι στην εκπαιδευτική έρευνα</vt:lpstr>
      <vt:lpstr>Βασική βιβλιογραφία 1</vt:lpstr>
      <vt:lpstr>Βασική βιβλιογραφία 2</vt:lpstr>
      <vt:lpstr>Περιοδικά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Οι ποιοτικές μέθοδοι έρευνας στην εκπαιδευτική έρευνα</dc:title>
  <dc:creator>thalia konst</dc:creator>
  <cp:lastModifiedBy>thalia konst</cp:lastModifiedBy>
  <cp:revision>131</cp:revision>
  <dcterms:created xsi:type="dcterms:W3CDTF">2020-10-02T08:31:10Z</dcterms:created>
  <dcterms:modified xsi:type="dcterms:W3CDTF">2024-10-03T17:40:12Z</dcterms:modified>
</cp:coreProperties>
</file>