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344" r:id="rId3"/>
    <p:sldId id="339" r:id="rId4"/>
    <p:sldId id="340" r:id="rId5"/>
    <p:sldId id="343" r:id="rId6"/>
    <p:sldId id="346" r:id="rId7"/>
    <p:sldId id="341" r:id="rId8"/>
    <p:sldId id="351" r:id="rId9"/>
    <p:sldId id="352" r:id="rId10"/>
    <p:sldId id="355" r:id="rId11"/>
    <p:sldId id="363" r:id="rId12"/>
    <p:sldId id="365" r:id="rId13"/>
    <p:sldId id="366" r:id="rId14"/>
    <p:sldId id="368" r:id="rId15"/>
    <p:sldId id="371" r:id="rId16"/>
    <p:sldId id="358" r:id="rId17"/>
    <p:sldId id="360" r:id="rId18"/>
    <p:sldId id="361" r:id="rId19"/>
    <p:sldId id="359" r:id="rId20"/>
    <p:sldId id="345" r:id="rId21"/>
    <p:sldId id="374" r:id="rId22"/>
    <p:sldId id="375" r:id="rId23"/>
    <p:sldId id="372" r:id="rId24"/>
    <p:sldId id="377" r:id="rId25"/>
    <p:sldId id="394" r:id="rId26"/>
    <p:sldId id="393" r:id="rId27"/>
    <p:sldId id="395" r:id="rId28"/>
    <p:sldId id="396" r:id="rId29"/>
    <p:sldId id="397" r:id="rId30"/>
    <p:sldId id="398" r:id="rId31"/>
    <p:sldId id="399" r:id="rId32"/>
    <p:sldId id="400" r:id="rId33"/>
    <p:sldId id="402" r:id="rId34"/>
    <p:sldId id="403" r:id="rId35"/>
    <p:sldId id="405" r:id="rId36"/>
    <p:sldId id="407" r:id="rId37"/>
    <p:sldId id="408" r:id="rId38"/>
    <p:sldId id="410" r:id="rId39"/>
    <p:sldId id="411" r:id="rId40"/>
    <p:sldId id="412" r:id="rId41"/>
    <p:sldId id="409" r:id="rId42"/>
    <p:sldId id="413" r:id="rId43"/>
    <p:sldId id="414" r:id="rId44"/>
    <p:sldId id="415" r:id="rId45"/>
    <p:sldId id="378" r:id="rId46"/>
    <p:sldId id="269" r:id="rId47"/>
    <p:sldId id="271" r:id="rId48"/>
    <p:sldId id="273" r:id="rId49"/>
    <p:sldId id="274" r:id="rId50"/>
    <p:sldId id="275" r:id="rId51"/>
    <p:sldId id="276" r:id="rId52"/>
    <p:sldId id="279" r:id="rId53"/>
    <p:sldId id="277" r:id="rId54"/>
    <p:sldId id="278" r:id="rId55"/>
    <p:sldId id="280" r:id="rId56"/>
    <p:sldId id="272" r:id="rId57"/>
    <p:sldId id="281" r:id="rId58"/>
    <p:sldId id="266" r:id="rId59"/>
    <p:sldId id="416" r:id="rId60"/>
    <p:sldId id="288" r:id="rId61"/>
    <p:sldId id="282" r:id="rId62"/>
    <p:sldId id="258" r:id="rId63"/>
    <p:sldId id="283" r:id="rId64"/>
    <p:sldId id="284" r:id="rId65"/>
    <p:sldId id="285" r:id="rId66"/>
    <p:sldId id="286" r:id="rId67"/>
    <p:sldId id="287" r:id="rId68"/>
    <p:sldId id="381" r:id="rId69"/>
    <p:sldId id="379" r:id="rId70"/>
    <p:sldId id="380" r:id="rId71"/>
    <p:sldId id="382" r:id="rId72"/>
    <p:sldId id="383" r:id="rId73"/>
    <p:sldId id="290" r:id="rId74"/>
    <p:sldId id="291" r:id="rId75"/>
    <p:sldId id="292" r:id="rId76"/>
    <p:sldId id="295" r:id="rId77"/>
    <p:sldId id="293" r:id="rId78"/>
    <p:sldId id="294" r:id="rId79"/>
    <p:sldId id="296" r:id="rId80"/>
    <p:sldId id="298" r:id="rId81"/>
    <p:sldId id="297" r:id="rId82"/>
    <p:sldId id="299" r:id="rId83"/>
    <p:sldId id="300" r:id="rId84"/>
    <p:sldId id="302" r:id="rId85"/>
    <p:sldId id="301" r:id="rId86"/>
    <p:sldId id="392" r:id="rId87"/>
    <p:sldId id="384" r:id="rId88"/>
    <p:sldId id="386" r:id="rId89"/>
    <p:sldId id="387" r:id="rId90"/>
    <p:sldId id="388" r:id="rId91"/>
    <p:sldId id="390" r:id="rId92"/>
    <p:sldId id="391" r:id="rId93"/>
    <p:sldId id="38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ΞΑΝΘΗ ΒΑΜΒΑΚΟΥΣΗ" userId="4eb03c15-f60e-435e-8f96-74b90d86a806" providerId="ADAL" clId="{B027639C-A1B1-47AB-9596-8A966096631E}"/>
    <pc:docChg chg="modSld">
      <pc:chgData name="ΞΑΝΘΗ ΒΑΜΒΑΚΟΥΣΗ" userId="4eb03c15-f60e-435e-8f96-74b90d86a806" providerId="ADAL" clId="{B027639C-A1B1-47AB-9596-8A966096631E}" dt="2023-10-21T08:22:09.679" v="14" actId="20577"/>
      <pc:docMkLst>
        <pc:docMk/>
      </pc:docMkLst>
      <pc:sldChg chg="modSp mod">
        <pc:chgData name="ΞΑΝΘΗ ΒΑΜΒΑΚΟΥΣΗ" userId="4eb03c15-f60e-435e-8f96-74b90d86a806" providerId="ADAL" clId="{B027639C-A1B1-47AB-9596-8A966096631E}" dt="2023-10-21T06:28:37.957" v="3" actId="20577"/>
        <pc:sldMkLst>
          <pc:docMk/>
          <pc:sldMk cId="0" sldId="256"/>
        </pc:sldMkLst>
        <pc:spChg chg="mod">
          <ac:chgData name="ΞΑΝΘΗ ΒΑΜΒΑΚΟΥΣΗ" userId="4eb03c15-f60e-435e-8f96-74b90d86a806" providerId="ADAL" clId="{B027639C-A1B1-47AB-9596-8A966096631E}" dt="2023-10-21T06:28:37.957" v="3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ΞΑΝΘΗ ΒΑΜΒΑΚΟΥΣΗ" userId="4eb03c15-f60e-435e-8f96-74b90d86a806" providerId="ADAL" clId="{B027639C-A1B1-47AB-9596-8A966096631E}" dt="2023-10-21T08:20:20.498" v="4" actId="6549"/>
        <pc:sldMkLst>
          <pc:docMk/>
          <pc:sldMk cId="0" sldId="269"/>
        </pc:sldMkLst>
        <pc:spChg chg="mod">
          <ac:chgData name="ΞΑΝΘΗ ΒΑΜΒΑΚΟΥΣΗ" userId="4eb03c15-f60e-435e-8f96-74b90d86a806" providerId="ADAL" clId="{B027639C-A1B1-47AB-9596-8A966096631E}" dt="2023-10-21T08:20:20.498" v="4" actId="6549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ΞΑΝΘΗ ΒΑΜΒΑΚΟΥΣΗ" userId="4eb03c15-f60e-435e-8f96-74b90d86a806" providerId="ADAL" clId="{B027639C-A1B1-47AB-9596-8A966096631E}" dt="2023-10-21T08:22:09.679" v="14" actId="20577"/>
        <pc:sldMkLst>
          <pc:docMk/>
          <pc:sldMk cId="0" sldId="283"/>
        </pc:sldMkLst>
        <pc:spChg chg="mod">
          <ac:chgData name="ΞΑΝΘΗ ΒΑΜΒΑΚΟΥΣΗ" userId="4eb03c15-f60e-435e-8f96-74b90d86a806" providerId="ADAL" clId="{B027639C-A1B1-47AB-9596-8A966096631E}" dt="2023-10-21T08:22:09.679" v="14" actId="20577"/>
          <ac:spMkLst>
            <pc:docMk/>
            <pc:sldMk cId="0" sldId="2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993A-24CD-4507-A25B-2E4D6552A7BA}" type="datetimeFigureOut">
              <a:rPr lang="el-GR" smtClean="0"/>
              <a:pPr/>
              <a:t>21/10/2023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7C0B5-1109-4DEB-8B65-653ACAAAD9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/>
              <a:t>Κάντε κλικ για να επεξεργαστείτε τον υπότιτλο του υποδείγματος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D82C6F54-442F-49A6-9357-49B0F90A0C1A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61A9C0E9-E80C-4F17-AF30-3D536D7948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Ποιοτικές έρευνες  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Συνέντευξη βασισμένη σε έργα, </a:t>
            </a:r>
            <a:r>
              <a:rPr lang="el-GR" dirty="0" err="1"/>
              <a:t>Μικρογενετικές</a:t>
            </a:r>
            <a:r>
              <a:rPr lang="el-GR" dirty="0"/>
              <a:t> προσεγγίσεις</a:t>
            </a:r>
          </a:p>
          <a:p>
            <a:r>
              <a:rPr lang="el-GR" dirty="0"/>
              <a:t>Διδακτικό πείραμα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6396359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</a:rPr>
              <a:t>Ξ. Βαμβακούση  202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l-GR" sz="24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Συνέντευξη βασισμένη σε έργα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Παράδειγμα 1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14"/>
            <a:ext cx="6643734" cy="65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472255" cy="34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5286380" y="2928934"/>
            <a:ext cx="2643206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928662" y="3357562"/>
            <a:ext cx="4357718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5715008" y="3357562"/>
            <a:ext cx="1857388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785786" y="3857628"/>
            <a:ext cx="5214974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629" y="1000108"/>
            <a:ext cx="771446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85786" y="3000372"/>
            <a:ext cx="7858180" cy="26432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32202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Συνέντευξη βασισμένη σε έργα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Παράδειγμα 2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70" y="714356"/>
            <a:ext cx="78528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10" y="5143512"/>
            <a:ext cx="6827852" cy="7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group of </a:t>
            </a:r>
            <a:r>
              <a:rPr lang="en-US" sz="2000" dirty="0" err="1"/>
              <a:t>Kosovan</a:t>
            </a:r>
            <a:r>
              <a:rPr lang="en-US" sz="2000" dirty="0"/>
              <a:t> refugees tried to go to Albania through the mountains. In the mountains, a woman gives birth to a baby that appears to be ill and urgently needs specialized medical care. There are two possibilities, one on foot and by car, and another with a delta plane from the Red Cross.</a:t>
            </a:r>
            <a:endParaRPr lang="el-GR" sz="2000" dirty="0"/>
          </a:p>
          <a:p>
            <a:r>
              <a:rPr lang="en-US" sz="2000" dirty="0"/>
              <a:t>The students had to calculate the fastest way, given the different speeds of the respective means of transport and the distances they have to travel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823"/>
          <a:stretch>
            <a:fillRect/>
          </a:stretch>
        </p:blipFill>
        <p:spPr bwMode="auto">
          <a:xfrm>
            <a:off x="181005" y="214290"/>
            <a:ext cx="86058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r="1315"/>
          <a:stretch>
            <a:fillRect/>
          </a:stretch>
        </p:blipFill>
        <p:spPr bwMode="auto">
          <a:xfrm>
            <a:off x="142844" y="2209821"/>
            <a:ext cx="857256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52563"/>
            <a:ext cx="5857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Συνέντευξη βασισμένη σε έργα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(</a:t>
            </a:r>
            <a:r>
              <a:rPr lang="el-GR" sz="2800" cap="none" dirty="0" err="1">
                <a:solidFill>
                  <a:schemeClr val="tx1"/>
                </a:solidFill>
              </a:rPr>
              <a:t>Task</a:t>
            </a:r>
            <a:r>
              <a:rPr lang="el-GR" sz="2800" cap="none" dirty="0">
                <a:solidFill>
                  <a:schemeClr val="tx1"/>
                </a:solidFill>
              </a:rPr>
              <a:t>-</a:t>
            </a:r>
            <a:r>
              <a:rPr lang="el-GR" sz="2800" cap="none" dirty="0" err="1">
                <a:solidFill>
                  <a:schemeClr val="tx1"/>
                </a:solidFill>
              </a:rPr>
              <a:t>based</a:t>
            </a:r>
            <a:r>
              <a:rPr lang="el-GR" sz="2800" cap="none" dirty="0">
                <a:solidFill>
                  <a:schemeClr val="tx1"/>
                </a:solidFill>
              </a:rPr>
              <a:t> </a:t>
            </a:r>
            <a:r>
              <a:rPr lang="el-GR" sz="2800" cap="none" dirty="0" err="1">
                <a:solidFill>
                  <a:schemeClr val="tx1"/>
                </a:solidFill>
              </a:rPr>
              <a:t>interview</a:t>
            </a:r>
            <a:r>
              <a:rPr lang="el-GR" sz="2800" cap="none" dirty="0">
                <a:solidFill>
                  <a:schemeClr val="tx1"/>
                </a:solidFill>
              </a:rPr>
              <a:t>)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 να επιλέξει κανείς τη βασισμένη σε έργα συνέντευξη;</a:t>
            </a:r>
            <a:endParaRPr lang="en-US" dirty="0"/>
          </a:p>
          <a:p>
            <a:pPr lvl="1"/>
            <a:r>
              <a:rPr lang="el-GR" dirty="0"/>
              <a:t>έναντι, για παράδειγμα, ενός ερωτηματολογίου;</a:t>
            </a:r>
          </a:p>
          <a:p>
            <a:pPr lvl="1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Γιατί «συνέντευξη»;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Παράδειγμα 3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Πόσοι αριθμοί υπάρχουν ανάμεσα στο 3/8 και το 5/8; 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Απάντηση σε ερωτηματολόγιο (ερώτηση ανοιχτού τύπου): </a:t>
            </a:r>
            <a:r>
              <a:rPr lang="el-GR" i="1" dirty="0"/>
              <a:t>Πάρα πάρα πολλοί</a:t>
            </a:r>
          </a:p>
          <a:p>
            <a:r>
              <a:rPr lang="el-GR" dirty="0"/>
              <a:t>Απάντηση σε ερωτηματολόγιο (ερώτηση κλειστού τύπου): </a:t>
            </a:r>
            <a:r>
              <a:rPr lang="el-GR" i="1" dirty="0"/>
              <a:t>Άπειροι</a:t>
            </a:r>
            <a:endParaRPr lang="el-GR" dirty="0"/>
          </a:p>
          <a:p>
            <a:r>
              <a:rPr lang="el-GR" dirty="0"/>
              <a:t>Απάντηση σε συνέντευξη:</a:t>
            </a:r>
          </a:p>
          <a:p>
            <a:pPr lvl="1">
              <a:buNone/>
            </a:pPr>
            <a:r>
              <a:rPr lang="el-GR" i="1" dirty="0"/>
              <a:t>	Ένας… </a:t>
            </a:r>
            <a:r>
              <a:rPr lang="el-GR" i="1" dirty="0" err="1"/>
              <a:t>όχι…υπάρχουν</a:t>
            </a:r>
            <a:r>
              <a:rPr lang="el-GR" i="1" dirty="0"/>
              <a:t> κι άλλοι </a:t>
            </a:r>
            <a:r>
              <a:rPr lang="el-GR" dirty="0"/>
              <a:t>[…] Υπάρχει το 4,0/8… Το </a:t>
            </a:r>
            <a:r>
              <a:rPr lang="el-GR" i="1" dirty="0"/>
              <a:t> √</a:t>
            </a:r>
            <a:r>
              <a:rPr lang="el-GR" dirty="0"/>
              <a:t>16/8… Είναι </a:t>
            </a:r>
            <a:r>
              <a:rPr lang="el-GR" dirty="0" err="1"/>
              <a:t>πολλοί…άπειροι</a:t>
            </a:r>
            <a:r>
              <a:rPr lang="el-GR" dirty="0"/>
              <a:t> είναι!</a:t>
            </a:r>
            <a:endParaRPr lang="el-GR" i="1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Γιατί «βασισμένη σε έργα»;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Παράδειγμα 4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257300"/>
            <a:ext cx="706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21730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785786" y="192880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785786" y="2212966"/>
            <a:ext cx="7143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pSp>
        <p:nvGrpSpPr>
          <p:cNvPr id="7" name="6 - Ομάδα"/>
          <p:cNvGrpSpPr/>
          <p:nvPr/>
        </p:nvGrpSpPr>
        <p:grpSpPr>
          <a:xfrm>
            <a:off x="952554" y="1204911"/>
            <a:ext cx="7548536" cy="4795857"/>
            <a:chOff x="823913" y="1490663"/>
            <a:chExt cx="7548536" cy="479585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913" y="1490663"/>
              <a:ext cx="7496175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 t="14122"/>
            <a:stretch>
              <a:fillRect/>
            </a:stretch>
          </p:blipFill>
          <p:spPr bwMode="auto">
            <a:xfrm>
              <a:off x="857224" y="5214950"/>
              <a:ext cx="7515225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Πώς αναλύουμε;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Γενικά + μια μέθοδος 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Πώς αναλύουμε δεδομένα από βασισμένη σε έργα συνέντευξη;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Κάποιες φορές υπάρχουν ή επιβάλλονται από τη φύση των έργων συγκεκριμένες κατηγορίες αποκρίσεων</a:t>
            </a:r>
          </a:p>
          <a:p>
            <a:pPr lvl="1"/>
            <a:r>
              <a:rPr lang="en-US" sz="2000" dirty="0"/>
              <a:t>Top-down </a:t>
            </a:r>
            <a:r>
              <a:rPr lang="el-GR" sz="2000" dirty="0"/>
              <a:t>προσέγγιση</a:t>
            </a:r>
          </a:p>
          <a:p>
            <a:pPr lvl="1"/>
            <a:r>
              <a:rPr lang="el-GR" sz="2000" dirty="0"/>
              <a:t>Και πάλι πρέπει να έχουμε ανοιχτό μυαλό</a:t>
            </a:r>
          </a:p>
          <a:p>
            <a:r>
              <a:rPr lang="el-GR" sz="2400" dirty="0"/>
              <a:t>Άλλες φορές δεν έχουμε </a:t>
            </a:r>
            <a:r>
              <a:rPr lang="en-US" sz="2400" dirty="0"/>
              <a:t>a priori </a:t>
            </a:r>
            <a:r>
              <a:rPr lang="el-GR" sz="2400" dirty="0"/>
              <a:t>συγκεκριμένες κατηγορίες απαντήσεως –</a:t>
            </a:r>
            <a:r>
              <a:rPr lang="en-US" sz="2400" dirty="0"/>
              <a:t> </a:t>
            </a:r>
            <a:r>
              <a:rPr lang="el-GR" sz="2400" dirty="0"/>
              <a:t>πρέπει να τις εξαγάγουμε από τα δεδομένα</a:t>
            </a:r>
          </a:p>
          <a:p>
            <a:pPr lvl="1"/>
            <a:r>
              <a:rPr lang="en-US" sz="2000" dirty="0"/>
              <a:t>Bottom-up </a:t>
            </a:r>
            <a:r>
              <a:rPr lang="el-GR" sz="2000" dirty="0"/>
              <a:t>προσέγγιση</a:t>
            </a:r>
          </a:p>
          <a:p>
            <a:r>
              <a:rPr lang="el-GR" sz="2400" dirty="0"/>
              <a:t>Τις περισσότερες φορές, συμβαίνουν και τα δύο παραπάνω μαζί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r>
              <a:rPr lang="el-GR" sz="2400" dirty="0"/>
              <a:t>Να συγκριθούν τα κλάσματα 3/5 και 5/7</a:t>
            </a:r>
          </a:p>
          <a:p>
            <a:r>
              <a:rPr lang="el-GR" sz="2400" dirty="0"/>
              <a:t>Να εξηγηθεί η απάντηση</a:t>
            </a:r>
          </a:p>
          <a:p>
            <a:pPr lvl="1"/>
            <a:r>
              <a:rPr lang="el-GR" sz="2000" dirty="0"/>
              <a:t>Παιδί 1: Το 5/7 είναι πιο μεγάλο, γιατί το 5 είναι πιο μεγάλο από το 3 και το 7 είναι πιο μεγάλο από το 5</a:t>
            </a:r>
          </a:p>
          <a:p>
            <a:pPr lvl="1"/>
            <a:r>
              <a:rPr lang="el-GR" sz="2000" dirty="0"/>
              <a:t>Παιδί 2: Είναι ίσα, γιατί και στα δύο λείπουν δύο κομμάτια για να γίνουν 1.</a:t>
            </a:r>
          </a:p>
          <a:p>
            <a:pPr lvl="1"/>
            <a:r>
              <a:rPr lang="el-GR" sz="2000" dirty="0"/>
              <a:t>Παιδί 3: Το 3/5 είναι πιο μεγάλο, γιατί έχει μικρότερο παρονομαστή.</a:t>
            </a:r>
          </a:p>
          <a:p>
            <a:r>
              <a:rPr lang="el-GR" sz="2400" dirty="0"/>
              <a:t>Ορθότητα της απάντησης – κατηγορίες;</a:t>
            </a:r>
          </a:p>
          <a:p>
            <a:r>
              <a:rPr lang="el-GR" sz="2400" dirty="0"/>
              <a:t>Είδος εξήγησης – κατηγορίες;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ορισμός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35"/>
          <a:stretch>
            <a:fillRect/>
          </a:stretch>
        </p:blipFill>
        <p:spPr bwMode="auto">
          <a:xfrm>
            <a:off x="4000496" y="428604"/>
            <a:ext cx="4214842" cy="57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6300028"/>
            <a:ext cx="9144000" cy="323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</a:rPr>
              <a:t>2014, In S. </a:t>
            </a:r>
            <a:r>
              <a:rPr lang="en-US" sz="1500" dirty="0" err="1">
                <a:solidFill>
                  <a:schemeClr val="bg1"/>
                </a:solidFill>
              </a:rPr>
              <a:t>Lerman</a:t>
            </a:r>
            <a:r>
              <a:rPr lang="en-US" sz="1500" dirty="0">
                <a:solidFill>
                  <a:schemeClr val="bg1"/>
                </a:solidFill>
              </a:rPr>
              <a:t> (Ed.), </a:t>
            </a:r>
            <a:r>
              <a:rPr lang="en-US" sz="1500" i="1" dirty="0">
                <a:solidFill>
                  <a:schemeClr val="bg1"/>
                </a:solidFill>
              </a:rPr>
              <a:t>Encyclopedia of mathematics education </a:t>
            </a:r>
            <a:r>
              <a:rPr lang="en-US" sz="1500" dirty="0">
                <a:solidFill>
                  <a:schemeClr val="bg1"/>
                </a:solidFill>
              </a:rPr>
              <a:t>(pp. 579-582).Dordrecht: Springer  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857620" y="4643446"/>
            <a:ext cx="4714908" cy="1428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0" y="6357958"/>
            <a:ext cx="9144000" cy="323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</a:rPr>
              <a:t>2014, In S. </a:t>
            </a:r>
            <a:r>
              <a:rPr lang="en-US" sz="1500" dirty="0" err="1">
                <a:solidFill>
                  <a:schemeClr val="bg1"/>
                </a:solidFill>
              </a:rPr>
              <a:t>Lerman</a:t>
            </a:r>
            <a:r>
              <a:rPr lang="en-US" sz="1500" dirty="0">
                <a:solidFill>
                  <a:schemeClr val="bg1"/>
                </a:solidFill>
              </a:rPr>
              <a:t> (Ed.), </a:t>
            </a:r>
            <a:r>
              <a:rPr lang="en-US" sz="1500" i="1" dirty="0">
                <a:solidFill>
                  <a:schemeClr val="bg1"/>
                </a:solidFill>
              </a:rPr>
              <a:t>Encyclopedia of mathematics education </a:t>
            </a:r>
            <a:r>
              <a:rPr lang="en-US" sz="1500" dirty="0">
                <a:solidFill>
                  <a:schemeClr val="bg1"/>
                </a:solidFill>
              </a:rPr>
              <a:t>(pp. 579-582).Dordrecht: Springer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01827" cy="25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5"/>
            <a:ext cx="78892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142976" y="4143380"/>
            <a:ext cx="428628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214414" y="4857760"/>
            <a:ext cx="4071966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643174" y="5214950"/>
            <a:ext cx="3643338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2357422" y="5572140"/>
            <a:ext cx="3786214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7715272" y="4572008"/>
            <a:ext cx="35719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Διδακτικό σενάριο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363" y="1857364"/>
            <a:ext cx="80690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θα αναλυθούν…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 τα δεδομένα σχετικά με την ανατροφοδότηση;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/>
              <a:t>Θεματική Ανάλυση</a:t>
            </a:r>
            <a:br>
              <a:rPr lang="el-GR" sz="2800" cap="none" dirty="0"/>
            </a:br>
            <a:r>
              <a:rPr lang="el-GR" sz="2800" cap="none" dirty="0">
                <a:solidFill>
                  <a:schemeClr val="tx1"/>
                </a:solidFill>
              </a:rPr>
              <a:t>Τ</a:t>
            </a:r>
            <a:r>
              <a:rPr lang="en-US" sz="2800" cap="none" dirty="0" err="1">
                <a:solidFill>
                  <a:schemeClr val="tx1"/>
                </a:solidFill>
              </a:rPr>
              <a:t>hematic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Analysus</a:t>
            </a:r>
            <a:endParaRPr lang="en-US" sz="28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2876" y="6295273"/>
            <a:ext cx="8715404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https://uwe-repository.worktribe.com/preview/888534/Terry%20et%20al.%20in%20Willig%20and%20Stainton%20Rogers.pdf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397" y="280836"/>
            <a:ext cx="5681685" cy="57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796" y="71414"/>
            <a:ext cx="7291980" cy="68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785918" y="1857364"/>
            <a:ext cx="3786214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357422" y="2214554"/>
            <a:ext cx="3357586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785918" y="3857628"/>
            <a:ext cx="3143272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643042" y="4786322"/>
            <a:ext cx="4429156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214414" y="5214950"/>
            <a:ext cx="5715040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500562" y="5643578"/>
            <a:ext cx="3714776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Συνοπτικά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r>
              <a:rPr lang="en-US" sz="2400" dirty="0" err="1"/>
              <a:t>Familiarisation</a:t>
            </a:r>
            <a:r>
              <a:rPr lang="en-US" sz="2400" dirty="0"/>
              <a:t>  (phase 1)</a:t>
            </a:r>
          </a:p>
          <a:p>
            <a:pPr lvl="1"/>
            <a:r>
              <a:rPr lang="el-GR" sz="2000" dirty="0"/>
              <a:t>Εξοικείωση με τα δεδομένα</a:t>
            </a:r>
          </a:p>
          <a:p>
            <a:r>
              <a:rPr lang="en-US" sz="2400" dirty="0"/>
              <a:t>Coding (phase 2)</a:t>
            </a:r>
            <a:endParaRPr lang="el-GR" sz="2400" dirty="0"/>
          </a:p>
          <a:p>
            <a:pPr lvl="1"/>
            <a:r>
              <a:rPr lang="el-GR" sz="2000" dirty="0"/>
              <a:t>Κωδικοποίηση </a:t>
            </a:r>
          </a:p>
          <a:p>
            <a:r>
              <a:rPr lang="en-US" sz="2400" dirty="0"/>
              <a:t>Theme development (phase 3)</a:t>
            </a:r>
            <a:endParaRPr lang="el-GR" sz="2400" dirty="0"/>
          </a:p>
          <a:p>
            <a:pPr lvl="1"/>
            <a:r>
              <a:rPr lang="el-GR" sz="2000" dirty="0"/>
              <a:t>Ανάπτυξη θεματικών</a:t>
            </a:r>
            <a:endParaRPr lang="en-US" sz="2000" dirty="0"/>
          </a:p>
          <a:p>
            <a:r>
              <a:rPr lang="en-US" sz="2400" dirty="0"/>
              <a:t>Reviewing themes (phase 4)</a:t>
            </a:r>
            <a:endParaRPr lang="el-GR" sz="2400" dirty="0"/>
          </a:p>
          <a:p>
            <a:pPr lvl="1"/>
            <a:r>
              <a:rPr lang="el-GR" sz="2000" dirty="0"/>
              <a:t>Αναθεώρηση θεματικών</a:t>
            </a:r>
            <a:endParaRPr lang="en-US" sz="2000" dirty="0"/>
          </a:p>
          <a:p>
            <a:r>
              <a:rPr lang="en-US" sz="2400" dirty="0"/>
              <a:t>Defining themes (phase 5)</a:t>
            </a:r>
          </a:p>
          <a:p>
            <a:pPr lvl="1"/>
            <a:r>
              <a:rPr lang="el-GR" sz="2000" dirty="0"/>
              <a:t>Ορισμός και απόδοση τίτλου στις θεματικές </a:t>
            </a:r>
            <a:endParaRPr lang="en-US" sz="2000" dirty="0"/>
          </a:p>
          <a:p>
            <a:r>
              <a:rPr lang="en-US" sz="2400" dirty="0"/>
              <a:t>Producing the report (phase 6)</a:t>
            </a:r>
            <a:endParaRPr lang="el-GR" sz="2400" dirty="0"/>
          </a:p>
          <a:p>
            <a:pPr lvl="1"/>
            <a:r>
              <a:rPr lang="el-GR" sz="2000" dirty="0"/>
              <a:t>Παραγωγή κειμένου για τα αποτελέσματα: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Σημαντικές επισημάνσεις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φάσεις δε διεκπεραιώνονται γραμμικά</a:t>
            </a:r>
          </a:p>
          <a:p>
            <a:r>
              <a:rPr lang="el-GR" dirty="0"/>
              <a:t>Το πιο σημαντικό κομμάτι της δουλειάς είναι η αναζήτηση «μοτίβων» στα δεδομένα</a:t>
            </a:r>
          </a:p>
          <a:p>
            <a:pPr lvl="1">
              <a:buNone/>
            </a:pPr>
            <a:endParaRPr lang="el-GR" dirty="0"/>
          </a:p>
          <a:p>
            <a:pPr lvl="1"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3631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67942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Αυγέρη,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συνέντευξη που βασίζεται σε έργα…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73627"/>
          </a:xfrm>
        </p:spPr>
        <p:txBody>
          <a:bodyPr/>
          <a:lstStyle/>
          <a:p>
            <a:r>
              <a:rPr lang="el-GR" sz="2400" dirty="0"/>
              <a:t>…έχει τις ρίζες της στην «κλινική συνέντευξη», την οποία εισήγαγε ο </a:t>
            </a:r>
            <a:r>
              <a:rPr lang="en-US" sz="2400" dirty="0"/>
              <a:t>Piaget </a:t>
            </a:r>
            <a:r>
              <a:rPr lang="el-GR" sz="2400" dirty="0"/>
              <a:t>στην έρευνα της γνωστικής ανάπτυξης.</a:t>
            </a:r>
          </a:p>
          <a:p>
            <a:r>
              <a:rPr lang="el-GR" sz="2400" dirty="0"/>
              <a:t>…δημιουργεί μια συνθήκη στην οποία ο συμμετέχων αλληλεπιδρά με τον ερευνητή, σε ένα πλαίσιο που καθορίζεται από τα </a:t>
            </a:r>
            <a:r>
              <a:rPr lang="el-GR" sz="2400" dirty="0">
                <a:solidFill>
                  <a:schemeClr val="tx2"/>
                </a:solidFill>
              </a:rPr>
              <a:t>έργα </a:t>
            </a:r>
            <a:r>
              <a:rPr lang="el-GR" sz="2400" dirty="0"/>
              <a:t>που ο συμμετέχων αντιμετωπίζει.</a:t>
            </a:r>
          </a:p>
          <a:p>
            <a:r>
              <a:rPr lang="el-GR" sz="2400" dirty="0"/>
              <a:t>… μπορεί να διερευνήσει την υπάρχουσα γνώση, τις στρατηγικές, τρόπους συλλογισμού, αναπαραστάσεις μαθηματικών εννοιών, …</a:t>
            </a:r>
          </a:p>
          <a:p>
            <a:pPr lvl="1"/>
            <a:r>
              <a:rPr lang="el-GR" sz="2000" dirty="0"/>
              <a:t>Αλλά και πεποιθήσεις που σχετίζονται με τα μαθηματικά, συναισθήματα κατά την εμπλοκή με τα μαθηματικά, …. </a:t>
            </a:r>
          </a:p>
          <a:p>
            <a:pPr lvl="1"/>
            <a:endParaRPr lang="el-G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9" y="285728"/>
            <a:ext cx="5405443" cy="58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Αυγέρη, 2020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(Ι)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0" y="1000108"/>
            <a:ext cx="91440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7072362" cy="60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ΙΙ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4061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Αυγέρη, 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(ΙΙΙ)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759" r="4190"/>
          <a:stretch>
            <a:fillRect/>
          </a:stretch>
        </p:blipFill>
        <p:spPr bwMode="auto">
          <a:xfrm>
            <a:off x="571472" y="2581274"/>
            <a:ext cx="7786742" cy="26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Αυγέρη, 2020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</a:t>
            </a:r>
            <a:r>
              <a:rPr lang="en-US" dirty="0"/>
              <a:t>IV)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2891"/>
          <a:stretch>
            <a:fillRect/>
          </a:stretch>
        </p:blipFill>
        <p:spPr bwMode="auto">
          <a:xfrm>
            <a:off x="357158" y="2071678"/>
            <a:ext cx="8063855" cy="31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6286520"/>
            <a:ext cx="821537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Αυγέρη, 2020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2214546" y="4857760"/>
            <a:ext cx="57150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929454" y="4857760"/>
            <a:ext cx="57150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143380"/>
            <a:ext cx="7772400" cy="1362075"/>
          </a:xfrm>
        </p:spPr>
        <p:txBody>
          <a:bodyPr/>
          <a:lstStyle/>
          <a:p>
            <a:r>
              <a:rPr lang="el-GR" sz="2800" cap="none" dirty="0" err="1"/>
              <a:t>Μικρογενετικές</a:t>
            </a:r>
            <a:r>
              <a:rPr lang="el-GR" sz="2800" cap="none" dirty="0"/>
              <a:t> μέθοδοι, Διδακτικό πείραμα</a:t>
            </a:r>
            <a:br>
              <a:rPr lang="el-GR" sz="2800" cap="none" dirty="0"/>
            </a:br>
            <a:r>
              <a:rPr lang="en-US" sz="2800" cap="none" dirty="0" err="1">
                <a:solidFill>
                  <a:schemeClr val="tx1"/>
                </a:solidFill>
              </a:rPr>
              <a:t>Microgenetic</a:t>
            </a:r>
            <a:r>
              <a:rPr lang="en-US" sz="2800" cap="none" dirty="0">
                <a:solidFill>
                  <a:schemeClr val="tx1"/>
                </a:solidFill>
              </a:rPr>
              <a:t> analyses, Teaching experiment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/>
              <a:t>Μικρογενετικές</a:t>
            </a:r>
            <a:r>
              <a:rPr lang="el-GR" sz="4000" dirty="0"/>
              <a:t> προσεγγίσεις: το γενικό πλαίσιο</a:t>
            </a:r>
            <a:endParaRPr lang="en-US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Καθώς το παιδί</a:t>
            </a:r>
          </a:p>
          <a:p>
            <a:pPr lvl="1"/>
            <a:r>
              <a:rPr lang="el-GR" sz="2400" dirty="0"/>
              <a:t>Μεγαλώνει</a:t>
            </a:r>
          </a:p>
          <a:p>
            <a:pPr lvl="1"/>
            <a:r>
              <a:rPr lang="el-GR" sz="2400" dirty="0"/>
              <a:t>Εκτίθεται σε διαφόρων ειδών εμπειρίες</a:t>
            </a:r>
          </a:p>
          <a:p>
            <a:pPr lvl="2"/>
            <a:r>
              <a:rPr lang="el-GR" sz="2000" dirty="0"/>
              <a:t>Στη καθημερινή του ζωή  </a:t>
            </a:r>
          </a:p>
          <a:p>
            <a:pPr lvl="2"/>
            <a:r>
              <a:rPr lang="el-GR" sz="2000" dirty="0"/>
              <a:t>Στο σχολείο</a:t>
            </a:r>
          </a:p>
          <a:p>
            <a:r>
              <a:rPr lang="el-GR" sz="2800" dirty="0"/>
              <a:t>αναπτύσσεται γνωστικά</a:t>
            </a:r>
          </a:p>
          <a:p>
            <a:pPr lvl="1"/>
            <a:r>
              <a:rPr lang="el-GR" sz="2400" dirty="0"/>
              <a:t>θεωρώντας τη </a:t>
            </a:r>
            <a:r>
              <a:rPr lang="el-GR" sz="2400" dirty="0">
                <a:solidFill>
                  <a:srgbClr val="C00000"/>
                </a:solidFill>
              </a:rPr>
              <a:t>μάθηση </a:t>
            </a:r>
            <a:r>
              <a:rPr lang="el-GR" sz="2400" dirty="0"/>
              <a:t>άρρηκτα συνδεδεμένη με την </a:t>
            </a:r>
            <a:r>
              <a:rPr lang="el-GR" sz="2400" dirty="0">
                <a:solidFill>
                  <a:srgbClr val="C00000"/>
                </a:solidFill>
              </a:rPr>
              <a:t>ανάπτυξη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sz="2800" dirty="0"/>
              <a:t>Πώς θα μελετήσουμε τις </a:t>
            </a:r>
            <a:r>
              <a:rPr lang="el-GR" sz="2800" dirty="0">
                <a:solidFill>
                  <a:srgbClr val="C00000"/>
                </a:solidFill>
              </a:rPr>
              <a:t>γνωστικές μεταβολές;</a:t>
            </a:r>
          </a:p>
          <a:p>
            <a:endParaRPr lang="el-GR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Πιθανόν έχετε ακούσει για (ποσοτικές)…</a:t>
            </a:r>
            <a:endParaRPr lang="en-US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… συγχρονικές/</a:t>
            </a:r>
            <a:r>
              <a:rPr lang="el-GR" dirty="0" err="1"/>
              <a:t>διατμηματικές </a:t>
            </a:r>
            <a:r>
              <a:rPr lang="el-GR" dirty="0"/>
              <a:t>μελέτες </a:t>
            </a:r>
          </a:p>
          <a:p>
            <a:pPr lvl="1"/>
            <a:r>
              <a:rPr lang="en-GB" dirty="0"/>
              <a:t>cross-sectional</a:t>
            </a:r>
            <a:endParaRPr lang="el-GR" dirty="0"/>
          </a:p>
          <a:p>
            <a:r>
              <a:rPr lang="el-GR" dirty="0"/>
              <a:t>…διαχρονικές μελέτες</a:t>
            </a:r>
          </a:p>
          <a:p>
            <a:pPr lvl="1"/>
            <a:r>
              <a:rPr lang="en-GB" dirty="0"/>
              <a:t>longitudinal</a:t>
            </a:r>
            <a:endParaRPr lang="el-GR" dirty="0"/>
          </a:p>
          <a:p>
            <a:endParaRPr lang="el-GR" dirty="0"/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dirty="0"/>
              <a:t>Τι πληροφορίες μπορούν, και τι πληροφορίες </a:t>
            </a:r>
            <a:r>
              <a:rPr lang="el-GR" dirty="0">
                <a:solidFill>
                  <a:srgbClr val="C00000"/>
                </a:solidFill>
              </a:rPr>
              <a:t>δεν μπορούν</a:t>
            </a:r>
            <a:r>
              <a:rPr lang="el-GR" dirty="0"/>
              <a:t> μας δώσουν;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παράδειγμα (</a:t>
            </a:r>
            <a:r>
              <a:rPr lang="en-GB" dirty="0" err="1"/>
              <a:t>i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Η ανάπτυξη της κατανόησης της πυκνής διάταξης των ρητών</a:t>
            </a:r>
          </a:p>
          <a:p>
            <a:pPr lvl="1"/>
            <a:r>
              <a:rPr lang="el-GR" sz="2400" dirty="0"/>
              <a:t>Μια συγχρονική/</a:t>
            </a:r>
            <a:r>
              <a:rPr lang="el-GR" sz="2400" dirty="0" err="1"/>
              <a:t>διατμηματική </a:t>
            </a:r>
            <a:r>
              <a:rPr lang="el-GR" sz="2400" dirty="0"/>
              <a:t>ποσοτική μελέτη</a:t>
            </a:r>
          </a:p>
          <a:p>
            <a:pPr lvl="1">
              <a:buNone/>
            </a:pPr>
            <a:endParaRPr lang="el-GR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Vamvakoussi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Vosniadou</a:t>
            </a:r>
            <a:r>
              <a:rPr lang="en-GB" dirty="0">
                <a:solidFill>
                  <a:schemeClr val="bg1"/>
                </a:solidFill>
              </a:rPr>
              <a:t>, 2010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abstract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35" y="3284984"/>
            <a:ext cx="84535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Ένα παράδειγμα (</a:t>
            </a:r>
            <a:r>
              <a:rPr lang="en-GB" sz="4000" dirty="0"/>
              <a:t>ii)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604"/>
          <a:stretch>
            <a:fillRect/>
          </a:stretch>
        </p:blipFill>
        <p:spPr bwMode="auto">
          <a:xfrm>
            <a:off x="1362075" y="1006599"/>
            <a:ext cx="6419850" cy="50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Vamvakoussi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Vosniadou</a:t>
            </a:r>
            <a:r>
              <a:rPr lang="en-GB" dirty="0">
                <a:solidFill>
                  <a:schemeClr val="bg1"/>
                </a:solidFill>
              </a:rPr>
              <a:t>, 2010, p. 193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(Ι)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30725"/>
          </a:xfrm>
        </p:spPr>
        <p:txBody>
          <a:bodyPr/>
          <a:lstStyle/>
          <a:p>
            <a:r>
              <a:rPr lang="el-GR" sz="2400" dirty="0"/>
              <a:t>Δομημένη</a:t>
            </a:r>
          </a:p>
          <a:p>
            <a:pPr lvl="1"/>
            <a:r>
              <a:rPr lang="el-GR" sz="2000" dirty="0"/>
              <a:t>Ακολουθείται ένα προ-αποφασισμένο πρωτόκολλο</a:t>
            </a:r>
          </a:p>
          <a:p>
            <a:pPr lvl="2"/>
            <a:r>
              <a:rPr lang="el-GR" sz="1800" dirty="0"/>
              <a:t>Όχι μόνο όσον αφορά τα έργα, αλλά και όσον αφορά και τη διατύπωση των ερωτημάτων </a:t>
            </a:r>
          </a:p>
          <a:p>
            <a:pPr lvl="1"/>
            <a:r>
              <a:rPr lang="el-GR" sz="2000" dirty="0"/>
              <a:t>Όλοι οι συμμετέχοντες αντιμετωπίζουν τα ίδια έργα, με την ίδια σειρά</a:t>
            </a:r>
          </a:p>
          <a:p>
            <a:r>
              <a:rPr lang="el-GR" sz="2400" dirty="0" err="1"/>
              <a:t>Ημι</a:t>
            </a:r>
            <a:r>
              <a:rPr lang="el-GR" sz="2400" dirty="0"/>
              <a:t>-δομημένη</a:t>
            </a:r>
          </a:p>
          <a:p>
            <a:pPr lvl="1"/>
            <a:r>
              <a:rPr lang="el-GR" sz="2000" dirty="0"/>
              <a:t>Υπάρχει ένα προ-αποφασισμένο πρωτόκολλο, αλλά «επιτρέπονται» επιπλέον ερωτήσεις ή αλλαγή διατύπωσης ανά περίπτωση</a:t>
            </a:r>
          </a:p>
          <a:p>
            <a:r>
              <a:rPr lang="el-GR" sz="2400" dirty="0"/>
              <a:t>Μη δομημένη</a:t>
            </a:r>
          </a:p>
          <a:p>
            <a:pPr lvl="1"/>
            <a:r>
              <a:rPr lang="el-GR" sz="2000" dirty="0"/>
              <a:t>Προαποφασίζονται κάποια έργα, αλλά η αλληλεπίδραση ερευνητή – συμμετέχοντα αποφασίζεται επί τόπου.</a:t>
            </a:r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παράδειγμα (</a:t>
            </a:r>
            <a:r>
              <a:rPr lang="en-GB" dirty="0"/>
              <a:t>iii)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139" y="1340769"/>
            <a:ext cx="76522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Vamvakoussi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Vosniadou</a:t>
            </a:r>
            <a:r>
              <a:rPr lang="en-GB" dirty="0">
                <a:solidFill>
                  <a:schemeClr val="bg1"/>
                </a:solidFill>
              </a:rPr>
              <a:t>, 2010, p. 199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l-GR" dirty="0"/>
              <a:t>ι </a:t>
            </a:r>
            <a:r>
              <a:rPr lang="el-GR" b="1" dirty="0"/>
              <a:t>δεν</a:t>
            </a:r>
            <a:r>
              <a:rPr lang="el-GR" dirty="0"/>
              <a:t>…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dirty="0"/>
              <a:t>Τι πληροφορίες μπορεί και τι πληροφορίες </a:t>
            </a:r>
            <a:r>
              <a:rPr lang="el-GR" dirty="0">
                <a:solidFill>
                  <a:srgbClr val="C00000"/>
                </a:solidFill>
              </a:rPr>
              <a:t>δεν μπορεί </a:t>
            </a:r>
            <a:r>
              <a:rPr lang="el-GR" dirty="0"/>
              <a:t>να μας δώσει μια τέτοιου είδους μελέτη; 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dirty="0"/>
              <a:t>Αν τη «μετατρέπαμε» σε </a:t>
            </a:r>
            <a:r>
              <a:rPr lang="el-GR" dirty="0">
                <a:solidFill>
                  <a:srgbClr val="C00000"/>
                </a:solidFill>
              </a:rPr>
              <a:t>διαχρονική μελέτη, </a:t>
            </a:r>
            <a:r>
              <a:rPr lang="el-GR" dirty="0"/>
              <a:t>τι είδους πληροφορίες θα εξακολουθούσε να </a:t>
            </a:r>
            <a:r>
              <a:rPr lang="el-GR" dirty="0">
                <a:solidFill>
                  <a:srgbClr val="C00000"/>
                </a:solidFill>
              </a:rPr>
              <a:t>μην μπορεί </a:t>
            </a:r>
            <a:r>
              <a:rPr lang="el-GR" dirty="0"/>
              <a:t>να μας δώσει;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μικρή λίστα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0725"/>
          </a:xfrm>
        </p:spPr>
        <p:txBody>
          <a:bodyPr/>
          <a:lstStyle/>
          <a:p>
            <a:r>
              <a:rPr lang="el-GR" sz="2600" dirty="0"/>
              <a:t>Τι γνωστικούς πόρους χρησιμοποιεί το παιδί;</a:t>
            </a:r>
          </a:p>
          <a:p>
            <a:r>
              <a:rPr lang="el-GR" sz="2600" dirty="0"/>
              <a:t>Τι προκαλεί την αλλαγή;</a:t>
            </a:r>
          </a:p>
          <a:p>
            <a:r>
              <a:rPr lang="el-GR" sz="2600" dirty="0"/>
              <a:t>Τι ακριβώς αλλάζει;</a:t>
            </a:r>
          </a:p>
          <a:p>
            <a:r>
              <a:rPr lang="el-GR" sz="2600" dirty="0"/>
              <a:t>Υπάρχουν </a:t>
            </a:r>
            <a:r>
              <a:rPr lang="el-GR" sz="2600" dirty="0" err="1"/>
              <a:t>δι</a:t>
            </a:r>
            <a:r>
              <a:rPr lang="el-GR" sz="2600" dirty="0"/>
              <a:t>-ατομικές διαφορές</a:t>
            </a:r>
            <a:r>
              <a:rPr lang="el-GR" sz="2800" dirty="0"/>
              <a:t>;</a:t>
            </a:r>
          </a:p>
          <a:p>
            <a:pPr lvl="1"/>
            <a:r>
              <a:rPr lang="el-GR" sz="2400" dirty="0"/>
              <a:t>πέραν της επίδοσης </a:t>
            </a:r>
          </a:p>
          <a:p>
            <a:pPr lvl="2"/>
            <a:r>
              <a:rPr lang="el-GR" sz="2000" dirty="0"/>
              <a:t>π.χ., ακολουθούν όλα τα παιδιά την ίδια αναπτυξιακή διαδρομή; </a:t>
            </a:r>
          </a:p>
          <a:p>
            <a:r>
              <a:rPr lang="el-GR" sz="2600" dirty="0"/>
              <a:t>Υπάρχουν </a:t>
            </a:r>
            <a:r>
              <a:rPr lang="el-GR" sz="2600" dirty="0" err="1"/>
              <a:t>ενδο</a:t>
            </a:r>
            <a:r>
              <a:rPr lang="el-GR" sz="2600" dirty="0"/>
              <a:t>-ατομικές διαφορές;</a:t>
            </a:r>
          </a:p>
          <a:p>
            <a:pPr lvl="1"/>
            <a:r>
              <a:rPr lang="el-GR" sz="2400" dirty="0"/>
              <a:t>πέραν της επίδοσης</a:t>
            </a:r>
          </a:p>
          <a:p>
            <a:pPr lvl="2"/>
            <a:r>
              <a:rPr lang="el-GR" sz="2000" dirty="0"/>
              <a:t>Π.χ., διαφορετικές στρατηγικές από έργο σε έργο;</a:t>
            </a:r>
            <a:endParaRPr lang="en-GB" sz="2000" dirty="0"/>
          </a:p>
          <a:p>
            <a:r>
              <a:rPr lang="en-GB" sz="2800" dirty="0"/>
              <a:t>.......................................................................</a:t>
            </a:r>
            <a:endParaRPr lang="el-GR" sz="2800" dirty="0"/>
          </a:p>
          <a:p>
            <a:pPr>
              <a:buNone/>
            </a:pPr>
            <a:r>
              <a:rPr lang="el-GR" sz="2800" dirty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83568" y="4803229"/>
            <a:ext cx="7772400" cy="1362075"/>
          </a:xfrm>
        </p:spPr>
        <p:txBody>
          <a:bodyPr/>
          <a:lstStyle/>
          <a:p>
            <a:r>
              <a:rPr lang="el-GR" sz="3600" cap="none" dirty="0" err="1"/>
              <a:t>Μικρογενετικές</a:t>
            </a:r>
            <a:r>
              <a:rPr lang="el-GR" sz="3600" cap="none" dirty="0"/>
              <a:t> προσεγγίσεις  </a:t>
            </a:r>
            <a:endParaRPr lang="en-US" sz="3600" cap="none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0187"/>
          </a:xfrm>
        </p:spPr>
        <p:txBody>
          <a:bodyPr/>
          <a:lstStyle/>
          <a:p>
            <a:r>
              <a:rPr lang="el-GR" dirty="0"/>
              <a:t>Στη μελέτη της </a:t>
            </a:r>
            <a:r>
              <a:rPr lang="el-GR" dirty="0">
                <a:solidFill>
                  <a:srgbClr val="C00000"/>
                </a:solidFill>
              </a:rPr>
              <a:t>αλλαγής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Μικρογενετικές</a:t>
            </a:r>
            <a:r>
              <a:rPr lang="el-GR" dirty="0"/>
              <a:t> προσεγγίσεις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Ερευνητές από δύο πεδία χρησιμοποιούν αυτόν τον όρο</a:t>
            </a:r>
          </a:p>
          <a:p>
            <a:pPr lvl="1"/>
            <a:r>
              <a:rPr lang="el-GR" dirty="0"/>
              <a:t>Γνωστική/αναπτυξιακή ψυχολογία</a:t>
            </a:r>
          </a:p>
          <a:p>
            <a:pPr lvl="2"/>
            <a:r>
              <a:rPr lang="el-GR" dirty="0"/>
              <a:t>Συνδυασμός ποιοτικής/ποσοτικής </a:t>
            </a:r>
          </a:p>
          <a:p>
            <a:pPr lvl="2"/>
            <a:r>
              <a:rPr lang="el-GR" dirty="0"/>
              <a:t>Πρόσωπο-κλειδί: </a:t>
            </a:r>
            <a:r>
              <a:rPr lang="en-GB" dirty="0"/>
              <a:t>R.S. </a:t>
            </a:r>
            <a:r>
              <a:rPr lang="en-GB" dirty="0" err="1"/>
              <a:t>Siegler</a:t>
            </a:r>
            <a:endParaRPr lang="el-GR" dirty="0"/>
          </a:p>
          <a:p>
            <a:pPr lvl="1"/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Έρευνα στη εκπαίδευση των φυσικών επιστημών και στη μαθηματική εκπαίδευση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Ποιοτική</a:t>
            </a:r>
          </a:p>
          <a:p>
            <a:pPr lvl="2"/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Πρόσωπο-κλειδί: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A.A.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diSessa</a:t>
            </a:r>
            <a:endParaRPr lang="el-G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π.χ.,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l-GR" dirty="0">
                <a:solidFill>
                  <a:schemeClr val="bg1"/>
                </a:solidFill>
              </a:rPr>
              <a:t>, 2006;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Parnafes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diSessa</a:t>
            </a:r>
            <a:r>
              <a:rPr lang="en-GB" dirty="0">
                <a:solidFill>
                  <a:schemeClr val="bg1"/>
                </a:solidFill>
              </a:rPr>
              <a:t>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5091261"/>
            <a:ext cx="7772400" cy="1362075"/>
          </a:xfrm>
        </p:spPr>
        <p:txBody>
          <a:bodyPr/>
          <a:lstStyle/>
          <a:p>
            <a:r>
              <a:rPr lang="el-GR" sz="3600" cap="none" dirty="0"/>
              <a:t>Ψ-</a:t>
            </a:r>
            <a:r>
              <a:rPr lang="el-GR" sz="3600" cap="none" dirty="0" err="1"/>
              <a:t>Μικρογενετικές </a:t>
            </a:r>
            <a:r>
              <a:rPr lang="el-GR" sz="3600" cap="none" dirty="0"/>
              <a:t>προσεγγίσεις  </a:t>
            </a:r>
            <a:endParaRPr lang="en-US" sz="3600" cap="non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Κοινά χαρακτηριστικά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3" y="2708920"/>
            <a:ext cx="8748465" cy="154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Opher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n-GB" dirty="0">
                <a:solidFill>
                  <a:schemeClr val="bg1"/>
                </a:solidFill>
              </a:rPr>
              <a:t>, 2004, p. 304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328" y="1711102"/>
            <a:ext cx="5916744" cy="37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n-GB" dirty="0">
                <a:solidFill>
                  <a:schemeClr val="bg1"/>
                </a:solidFill>
              </a:rPr>
              <a:t> &amp; Crowley, 1991, p. 607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5641776" y="3025552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4057600" y="3313584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633664" y="4393704"/>
            <a:ext cx="2592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Δεξιό άγκιστρο"/>
          <p:cNvSpPr/>
          <p:nvPr/>
        </p:nvSpPr>
        <p:spPr>
          <a:xfrm>
            <a:off x="7500958" y="3143248"/>
            <a:ext cx="428628" cy="100013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Ποιες είναι οι συνιστώσες της </a:t>
            </a:r>
            <a:r>
              <a:rPr lang="el-GR" sz="3600" i="1" dirty="0"/>
              <a:t>αλλαγής</a:t>
            </a:r>
            <a:r>
              <a:rPr lang="el-GR" sz="3600" dirty="0"/>
              <a:t>;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8752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Opher</a:t>
            </a:r>
            <a:r>
              <a:rPr lang="en-GB" dirty="0">
                <a:solidFill>
                  <a:schemeClr val="bg1"/>
                </a:solidFill>
              </a:rPr>
              <a:t> &amp;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n-GB" dirty="0">
                <a:solidFill>
                  <a:schemeClr val="bg1"/>
                </a:solidFill>
              </a:rPr>
              <a:t>, 2004, p. 305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012160" y="2852936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5004048" y="3140968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7380312" y="3429000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539552" y="3717032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4499992" y="3933056"/>
            <a:ext cx="1800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3059832" y="4509120"/>
            <a:ext cx="24482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444208" y="4499828"/>
            <a:ext cx="230425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AC8F01-769C-429B-B18C-6EE5AEEB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Παράμετροι που μπορούν να εξεταστούν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BC3037-5EDE-4718-8FC7-D3D7BB34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Η πηγή της αλλαγής</a:t>
            </a:r>
          </a:p>
          <a:p>
            <a:pPr lvl="1"/>
            <a:r>
              <a:rPr lang="el-GR" sz="2400" dirty="0"/>
              <a:t>Τι (υποθέτουμε) ότι προκάλεσε την αλλαγή;</a:t>
            </a:r>
          </a:p>
          <a:p>
            <a:r>
              <a:rPr lang="el-GR" sz="2800" dirty="0"/>
              <a:t>Το εύρος της αλλαγής</a:t>
            </a:r>
          </a:p>
          <a:p>
            <a:pPr lvl="1"/>
            <a:r>
              <a:rPr lang="el-GR" sz="2400" dirty="0"/>
              <a:t>Π.χ. σε ποια/πόσα πλαίσια επεκτείνονται οι αλλαγές</a:t>
            </a:r>
          </a:p>
          <a:p>
            <a:r>
              <a:rPr lang="el-GR" sz="2800" dirty="0"/>
              <a:t>Η «τροχιά» της αλλαγής</a:t>
            </a:r>
          </a:p>
          <a:p>
            <a:pPr lvl="1"/>
            <a:r>
              <a:rPr lang="el-GR" sz="2400" dirty="0"/>
              <a:t>Πιθανή διαδοχή στρατηγικών, ή επιπέδων κατανόησης</a:t>
            </a:r>
          </a:p>
          <a:p>
            <a:r>
              <a:rPr lang="el-GR" sz="2800" dirty="0"/>
              <a:t>Ο ρυθμός της αλλαγής</a:t>
            </a:r>
          </a:p>
          <a:p>
            <a:pPr lvl="1"/>
            <a:r>
              <a:rPr lang="el-GR" sz="2400" dirty="0"/>
              <a:t>Ο χρόνος, οι εμπειρίες, οι νύξεις/παρεμβάσεις που απαιτούνται</a:t>
            </a:r>
          </a:p>
          <a:p>
            <a:r>
              <a:rPr lang="el-GR" sz="2800" dirty="0"/>
              <a:t>Η ποικιλότητα στα παραπάνω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4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ΙΙ</a:t>
            </a:r>
            <a:r>
              <a:rPr lang="en-US" dirty="0"/>
              <a:t> (</a:t>
            </a:r>
            <a:r>
              <a:rPr lang="el-GR" dirty="0"/>
              <a:t>με πολύ ανεπίσημη ορολογία)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«Διερευνητική»</a:t>
            </a:r>
          </a:p>
          <a:p>
            <a:pPr lvl="1"/>
            <a:r>
              <a:rPr lang="el-GR" sz="2400" dirty="0"/>
              <a:t>Όταν δεν έχουν διατυπωθεί λεπτομερείς υποθέσεις</a:t>
            </a:r>
          </a:p>
          <a:p>
            <a:pPr lvl="1"/>
            <a:r>
              <a:rPr lang="el-GR" sz="2400" dirty="0"/>
              <a:t>Επιτρέπει την παραγωγή νέων υποθέσεων</a:t>
            </a:r>
          </a:p>
          <a:p>
            <a:pPr lvl="1"/>
            <a:r>
              <a:rPr lang="el-GR" sz="2400" dirty="0"/>
              <a:t>Η ανάλυση είναι </a:t>
            </a:r>
            <a:r>
              <a:rPr lang="el-GR" sz="2400" dirty="0">
                <a:solidFill>
                  <a:schemeClr val="tx2"/>
                </a:solidFill>
              </a:rPr>
              <a:t>ερμηνευτική</a:t>
            </a:r>
          </a:p>
          <a:p>
            <a:r>
              <a:rPr lang="el-GR" sz="2800" dirty="0"/>
              <a:t>«Επιβεβαιωτική»</a:t>
            </a:r>
          </a:p>
          <a:p>
            <a:pPr lvl="1"/>
            <a:r>
              <a:rPr lang="el-GR" sz="2400" dirty="0"/>
              <a:t>Όταν υπάρχουν σαφείς υποθέσεις προς έλεγχο</a:t>
            </a:r>
          </a:p>
          <a:p>
            <a:pPr lvl="1"/>
            <a:r>
              <a:rPr lang="el-GR" sz="2400" dirty="0"/>
              <a:t>Η ανάλυση βασίζεται σε προ-αποφασισμένες  </a:t>
            </a:r>
            <a:r>
              <a:rPr lang="el-GR" sz="2400" dirty="0">
                <a:solidFill>
                  <a:schemeClr val="tx2"/>
                </a:solidFill>
              </a:rPr>
              <a:t>κατηγορίες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sz="2800" dirty="0"/>
              <a:t> Τα όρια μεταξύ των δύο δεν είναι οπωσδήποτε τόσο σαφώς καθορισμένα</a:t>
            </a:r>
          </a:p>
          <a:p>
            <a:pPr>
              <a:buClr>
                <a:schemeClr val="tx2"/>
              </a:buClr>
              <a:buSzPct val="80000"/>
              <a:buFont typeface="Wingdings" pitchFamily="2" charset="2"/>
              <a:buChar char="Ø"/>
            </a:pPr>
            <a:endParaRPr lang="el-GR" dirty="0">
              <a:solidFill>
                <a:schemeClr val="tx2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Ποικιλότητα (</a:t>
            </a:r>
            <a:r>
              <a:rPr lang="en-US" dirty="0"/>
              <a:t>variability)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Ενδο</a:t>
            </a:r>
            <a:r>
              <a:rPr lang="el-GR" dirty="0"/>
              <a:t>-ατομική:</a:t>
            </a:r>
          </a:p>
          <a:p>
            <a:pPr lvl="1"/>
            <a:r>
              <a:rPr lang="el-GR" dirty="0"/>
              <a:t>Ένα παιδί ανταποκρίνεται με διαφορετικό τρόπο στο ίδιο έργο (σωστά/</a:t>
            </a:r>
            <a:r>
              <a:rPr lang="el-GR" dirty="0" err="1"/>
              <a:t>λανθασμένα</a:t>
            </a:r>
            <a:r>
              <a:rPr lang="el-GR" dirty="0"/>
              <a:t>, λανθασμένα/σωστά, αλλά με άλλη στρατηγική, χρησιμοποιεί μια πιο προηγμένη στρατηγική, και μετά μια στοιχειώδη στρατηγική, κ.λπ.)</a:t>
            </a:r>
          </a:p>
          <a:p>
            <a:r>
              <a:rPr lang="el-GR" dirty="0" err="1"/>
              <a:t>Διατομική</a:t>
            </a:r>
            <a:endParaRPr lang="el-GR" dirty="0"/>
          </a:p>
          <a:p>
            <a:pPr lvl="1"/>
            <a:r>
              <a:rPr lang="el-GR" dirty="0"/>
              <a:t>Παιδιά διαφέρουν ως προς την πηγή, το εύρος, το ρυθμό της αλλαγής</a:t>
            </a:r>
          </a:p>
          <a:p>
            <a:pPr lvl="2"/>
            <a:r>
              <a:rPr lang="el-GR" dirty="0"/>
              <a:t>Σε κάποια ή όλα τα παραπάνω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Παραδείγματα </a:t>
            </a:r>
            <a:r>
              <a:rPr lang="el-GR" sz="3600" dirty="0" err="1"/>
              <a:t>μικρογενετικών</a:t>
            </a:r>
            <a:r>
              <a:rPr lang="el-GR" sz="3600" dirty="0"/>
              <a:t> μελετών στη μαθηματική ανάπτυξη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2800" dirty="0"/>
              <a:t>Διατήρηση του αριθμού </a:t>
            </a:r>
            <a:endParaRPr lang="en-GB" sz="2800" dirty="0"/>
          </a:p>
          <a:p>
            <a:r>
              <a:rPr lang="el-GR" sz="2800" dirty="0"/>
              <a:t>Στρατηγικές πρόσθεσης αφαίρεσης μονοψήφιων αριθμών</a:t>
            </a:r>
            <a:endParaRPr lang="en-GB" sz="2800" dirty="0"/>
          </a:p>
          <a:p>
            <a:r>
              <a:rPr lang="el-GR" sz="2800" dirty="0"/>
              <a:t>Στρατηγικές στην πρόσθεση: </a:t>
            </a:r>
            <a:r>
              <a:rPr lang="en-GB" sz="2800" dirty="0"/>
              <a:t>H </a:t>
            </a:r>
            <a:r>
              <a:rPr lang="el-GR" sz="2800" dirty="0"/>
              <a:t>αρχή του αντίθετου</a:t>
            </a:r>
            <a:endParaRPr lang="en-GB" sz="2800" dirty="0"/>
          </a:p>
          <a:p>
            <a:r>
              <a:rPr lang="el-GR" sz="2800" dirty="0"/>
              <a:t>Στρατηγικές σε προβλήματα ισότητας αριθμητικών παραστάσεων</a:t>
            </a:r>
          </a:p>
          <a:p>
            <a:r>
              <a:rPr lang="el-GR" dirty="0"/>
              <a:t>……………………………………………………</a:t>
            </a:r>
          </a:p>
          <a:p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Alibali</a:t>
            </a:r>
            <a:r>
              <a:rPr lang="en-GB" dirty="0">
                <a:solidFill>
                  <a:schemeClr val="bg1"/>
                </a:solidFill>
              </a:rPr>
              <a:t>, 1999;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l-GR" dirty="0">
                <a:solidFill>
                  <a:schemeClr val="bg1"/>
                </a:solidFill>
              </a:rPr>
              <a:t>, 1995;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n-GB" dirty="0">
                <a:solidFill>
                  <a:schemeClr val="bg1"/>
                </a:solidFill>
              </a:rPr>
              <a:t> &amp; Robinson, 1982</a:t>
            </a:r>
            <a:r>
              <a:rPr lang="el-GR" dirty="0">
                <a:solidFill>
                  <a:schemeClr val="bg1"/>
                </a:solidFill>
              </a:rPr>
              <a:t>; </a:t>
            </a:r>
            <a:r>
              <a:rPr lang="en-GB" dirty="0" err="1">
                <a:solidFill>
                  <a:schemeClr val="bg1"/>
                </a:solidFill>
              </a:rPr>
              <a:t>Siegler</a:t>
            </a:r>
            <a:r>
              <a:rPr lang="en-GB" dirty="0">
                <a:solidFill>
                  <a:schemeClr val="bg1"/>
                </a:solidFill>
              </a:rPr>
              <a:t> &amp; Stern, 1991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Από τα ποιοτικά δεδομένα στην ποσοτικοποίηση: Παράδειγμα </a:t>
            </a:r>
            <a:endParaRPr lang="en-US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859" y="2362200"/>
            <a:ext cx="8554613" cy="29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2339752" y="2708920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4788024" y="2708920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627784" y="3645024"/>
            <a:ext cx="24482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5508104" y="3645024"/>
            <a:ext cx="30243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Alibali</a:t>
            </a:r>
            <a:r>
              <a:rPr lang="en-GB" dirty="0">
                <a:solidFill>
                  <a:schemeClr val="bg1"/>
                </a:solidFill>
              </a:rPr>
              <a:t>,  1999, abstract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>
            <a:off x="2771800" y="3140968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3923928" y="2708920"/>
            <a:ext cx="194421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πλαίσιο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Προβλήματα του τύπου: 3+4+5 = __ +5</a:t>
            </a:r>
            <a:endParaRPr lang="el-GR" dirty="0">
              <a:solidFill>
                <a:srgbClr val="C00000"/>
              </a:solidFill>
            </a:endParaRPr>
          </a:p>
          <a:p>
            <a:pPr lvl="1"/>
            <a:r>
              <a:rPr lang="el-GR" dirty="0"/>
              <a:t>Τι είδους δυσκολίες θα περιμένατε από παιδιά δημοτικού;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Alibali</a:t>
            </a:r>
            <a:r>
              <a:rPr lang="en-GB" dirty="0">
                <a:solidFill>
                  <a:schemeClr val="bg1"/>
                </a:solidFill>
              </a:rPr>
              <a:t>,  1999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Μεθοδολογία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el-GR" sz="2800" dirty="0"/>
              <a:t>178 παιδιά της 3</a:t>
            </a:r>
            <a:r>
              <a:rPr lang="el-GR" sz="2800" baseline="30000" dirty="0"/>
              <a:t>ης</a:t>
            </a:r>
            <a:r>
              <a:rPr lang="el-GR" sz="2800" dirty="0"/>
              <a:t> και 4</a:t>
            </a:r>
            <a:r>
              <a:rPr lang="el-GR" sz="2800" baseline="30000" dirty="0"/>
              <a:t>ης</a:t>
            </a:r>
            <a:r>
              <a:rPr lang="el-GR" sz="2800" dirty="0"/>
              <a:t> τάξης</a:t>
            </a:r>
          </a:p>
          <a:p>
            <a:r>
              <a:rPr lang="el-GR" sz="2800" dirty="0"/>
              <a:t>Εξετάστηκαν ατομικά (περίπου 40 λεπτά)</a:t>
            </a:r>
          </a:p>
          <a:p>
            <a:pPr lvl="1"/>
            <a:r>
              <a:rPr lang="el-GR" sz="2400" dirty="0"/>
              <a:t>Προέλεγχος σε προβλήματα ισότητας &amp; εξήγηση</a:t>
            </a:r>
          </a:p>
          <a:p>
            <a:pPr lvl="1"/>
            <a:r>
              <a:rPr lang="el-GR" sz="2400" dirty="0"/>
              <a:t>Παρέμβαση</a:t>
            </a:r>
          </a:p>
          <a:p>
            <a:pPr lvl="2"/>
            <a:r>
              <a:rPr lang="el-GR" sz="2000" dirty="0"/>
              <a:t>Ομάδα ελέγχου, 4 πειραματικές ομάδες (ανατροφοδότηση: σωστό/λάθος, αρχή (το πρώτο μέλος της ισότητας πρέπει να είναι ίσο με το δεύτερο), αναλογία (τραμπάλα), διαδικασία (π.χ. Το 5 εμφανίζεται και στα δύο μέλη – για να βρεις τι λείπει, πρόσθεσε το 3 και το 4)</a:t>
            </a:r>
          </a:p>
          <a:p>
            <a:pPr lvl="1"/>
            <a:r>
              <a:rPr lang="el-GR" sz="2400" dirty="0" err="1"/>
              <a:t>Μετα</a:t>
            </a:r>
            <a:r>
              <a:rPr lang="el-GR" sz="2400" dirty="0"/>
              <a:t>-έλεγχος σε προβλήματα ισότητας και εξήγηση</a:t>
            </a:r>
          </a:p>
          <a:p>
            <a:pPr lvl="1"/>
            <a:r>
              <a:rPr lang="el-GR" sz="2400" dirty="0"/>
              <a:t>Βιντεοσκόπηση + ερωτηματολόγια (</a:t>
            </a:r>
            <a:r>
              <a:rPr lang="el-GR" sz="2400" dirty="0" err="1"/>
              <a:t>χαρτΙ</a:t>
            </a:r>
            <a:r>
              <a:rPr lang="el-GR" sz="2400" dirty="0"/>
              <a:t>-μολύβι)</a:t>
            </a:r>
          </a:p>
          <a:p>
            <a:pPr lvl="1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Alibali</a:t>
            </a:r>
            <a:r>
              <a:rPr lang="en-GB" dirty="0">
                <a:solidFill>
                  <a:schemeClr val="bg1"/>
                </a:solidFill>
              </a:rPr>
              <a:t>,  1999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έργα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643063"/>
            <a:ext cx="9105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150" y="1268760"/>
            <a:ext cx="9663694" cy="481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εξέτασε η ερευνήτρια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Ταίριασμα λεκτικής περιγραφής, και κινήσεων </a:t>
            </a:r>
          </a:p>
          <a:p>
            <a:r>
              <a:rPr lang="el-GR" sz="2000" dirty="0"/>
              <a:t>Πόσες διαφορετικές</a:t>
            </a:r>
            <a:r>
              <a:rPr lang="en-US" sz="2000" dirty="0"/>
              <a:t> </a:t>
            </a:r>
            <a:r>
              <a:rPr lang="el-GR" sz="2000" dirty="0"/>
              <a:t>στρατηγικές εξέφρασε το κάθε παιδί στον προέλεγχο και πόσες στο </a:t>
            </a:r>
            <a:r>
              <a:rPr lang="el-GR" sz="2000" dirty="0" err="1"/>
              <a:t>μεταέλεγχο</a:t>
            </a:r>
            <a:r>
              <a:rPr lang="el-GR" sz="2000" dirty="0"/>
              <a:t> (είτε λεκτικά, είτε με κινήσεις)</a:t>
            </a:r>
          </a:p>
          <a:p>
            <a:r>
              <a:rPr lang="el-GR" sz="2000" dirty="0"/>
              <a:t>Ποιες/πόσες στρατηγικές «εγκαταλείφθηκαν»  και ποιες «αναδύθηκαν» από τον προέλεγχο στο </a:t>
            </a:r>
            <a:r>
              <a:rPr lang="el-GR" sz="2000" dirty="0" err="1"/>
              <a:t>μεταέλεγχο</a:t>
            </a:r>
            <a:r>
              <a:rPr lang="el-GR" sz="2000" dirty="0"/>
              <a:t> (είτε λεκτικά, είτε με κινήσεις)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l-GR" sz="2400" dirty="0"/>
              <a:t>Ορίστηκε έτσι η μεταβλητότητα: σύνολο στρατηγικών, σύνολο των κινήσεων που δεν ταίριαζαν με τη λεκτική περιγραφή της στρατηγικής</a:t>
            </a:r>
            <a:endParaRPr lang="en-US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853007"/>
            <a:ext cx="7772400" cy="1362075"/>
          </a:xfrm>
        </p:spPr>
        <p:txBody>
          <a:bodyPr/>
          <a:lstStyle/>
          <a:p>
            <a:r>
              <a:rPr lang="el-GR" sz="3200" cap="none" dirty="0"/>
              <a:t>Παράδειγμα 2</a:t>
            </a:r>
            <a:br>
              <a:rPr lang="el-GR" sz="3600" cap="none" dirty="0"/>
            </a:br>
            <a:r>
              <a:rPr lang="el-GR" sz="2400" b="0" cap="none" dirty="0">
                <a:solidFill>
                  <a:schemeClr val="tx1"/>
                </a:solidFill>
              </a:rPr>
              <a:t>Στοιχεία της </a:t>
            </a:r>
            <a:r>
              <a:rPr lang="el-GR" sz="2400" b="0" cap="none" dirty="0" err="1">
                <a:solidFill>
                  <a:schemeClr val="tx1"/>
                </a:solidFill>
              </a:rPr>
              <a:t>μικρογενετικής</a:t>
            </a:r>
            <a:r>
              <a:rPr lang="el-GR" sz="2400" b="0" cap="none" dirty="0">
                <a:solidFill>
                  <a:schemeClr val="tx1"/>
                </a:solidFill>
              </a:rPr>
              <a:t> προσέγγισης σε μια διπλωματική</a:t>
            </a:r>
            <a:endParaRPr lang="en-US" sz="3600" b="0" cap="none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14"/>
            <a:ext cx="6643734" cy="65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1428728" y="4143380"/>
            <a:ext cx="614366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1428728" y="4356106"/>
            <a:ext cx="614366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6072166" y="3929066"/>
            <a:ext cx="11430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428728" y="4570420"/>
            <a:ext cx="128588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Συλλογή δεδομένων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Μαγνητοφώνηση - ιδανικά, βιντεοσκόπηση</a:t>
            </a:r>
          </a:p>
          <a:p>
            <a:r>
              <a:rPr lang="el-GR" dirty="0"/>
              <a:t>Σημειώσεις πεδίου</a:t>
            </a:r>
          </a:p>
          <a:p>
            <a:r>
              <a:rPr lang="el-GR" dirty="0"/>
              <a:t>Τα προϊόντα της εργασίας των συμμετεχόντων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75" y="928670"/>
            <a:ext cx="819282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11939"/>
            <a:ext cx="6357982" cy="58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84942"/>
            <a:ext cx="6786610" cy="598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683568" y="4803229"/>
            <a:ext cx="7772400" cy="1362075"/>
          </a:xfrm>
        </p:spPr>
        <p:txBody>
          <a:bodyPr/>
          <a:lstStyle/>
          <a:p>
            <a:r>
              <a:rPr lang="el-GR" sz="3600" cap="none" dirty="0"/>
              <a:t>Διδακτικό πείραμα</a:t>
            </a:r>
            <a:endParaRPr lang="en-US" sz="3600" cap="none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683568" y="4221088"/>
            <a:ext cx="7772400" cy="1500187"/>
          </a:xfrm>
        </p:spPr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83" r="2153"/>
          <a:stretch>
            <a:fillRect/>
          </a:stretch>
        </p:blipFill>
        <p:spPr bwMode="auto">
          <a:xfrm>
            <a:off x="539552" y="2471738"/>
            <a:ext cx="8208912" cy="19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 &amp; Thompson, </a:t>
            </a:r>
            <a:r>
              <a:rPr lang="el-GR" dirty="0">
                <a:solidFill>
                  <a:schemeClr val="bg1"/>
                </a:solidFill>
              </a:rPr>
              <a:t>2000, </a:t>
            </a:r>
            <a:r>
              <a:rPr lang="en-GB" dirty="0">
                <a:solidFill>
                  <a:schemeClr val="bg1"/>
                </a:solidFill>
              </a:rPr>
              <a:t>p.267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611560" y="3284984"/>
            <a:ext cx="5760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6516216" y="2924944"/>
            <a:ext cx="15841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Ερευνητές της μαθηματικής εκπαίδευσης δεν καλύπτονταν από τη μεταφορά μεθόδων της ψυχολογίας στο πεδίο της μάθησης μαθηματικών</a:t>
            </a:r>
          </a:p>
          <a:p>
            <a:r>
              <a:rPr lang="el-GR" sz="2400" dirty="0"/>
              <a:t>Το πλαίσιο της διδασκαλίας και, ιδιαίτερα, η επικοινωνία μεταξύ διδάσκοντα-μαθητή έπρεπε να ληφθεί υπόψη</a:t>
            </a:r>
          </a:p>
          <a:p>
            <a:pPr lvl="1"/>
            <a:r>
              <a:rPr lang="el-GR" sz="2000" dirty="0"/>
              <a:t>Οι σύντομες πειραματικές παρεμβάσεις δεν είναι καλές προσομοιώσεις της διδασκαλίας </a:t>
            </a:r>
          </a:p>
          <a:p>
            <a:pPr lvl="1"/>
            <a:r>
              <a:rPr lang="el-GR" sz="2000" dirty="0"/>
              <a:t>Χάσμα μεταξύ της έρευνας για τη μάθηση και της έρευνας για τη διδασκαλία</a:t>
            </a:r>
          </a:p>
          <a:p>
            <a:pPr>
              <a:buNone/>
            </a:pPr>
            <a:endParaRPr lang="el-GR" dirty="0"/>
          </a:p>
          <a:p>
            <a:pPr lvl="1"/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Schoenfeld</a:t>
            </a:r>
            <a:r>
              <a:rPr lang="en-GB" dirty="0">
                <a:solidFill>
                  <a:schemeClr val="bg1"/>
                </a:solidFill>
              </a:rPr>
              <a:t>, 2016; </a:t>
            </a:r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 &amp; Thompson,</a:t>
            </a:r>
            <a:r>
              <a:rPr lang="el-GR" dirty="0">
                <a:solidFill>
                  <a:schemeClr val="bg1"/>
                </a:solidFill>
              </a:rPr>
              <a:t> 2000;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του διδακτικού πειράματος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Διερευνητική διδασκαλία (</a:t>
            </a:r>
            <a:r>
              <a:rPr lang="en-GB" sz="2800" dirty="0"/>
              <a:t>exploratory teaching</a:t>
            </a:r>
            <a:r>
              <a:rPr lang="el-GR" sz="2800" dirty="0"/>
              <a:t>)</a:t>
            </a:r>
            <a:endParaRPr lang="en-GB" sz="2800" dirty="0"/>
          </a:p>
          <a:p>
            <a:r>
              <a:rPr lang="el-GR" sz="2800" dirty="0"/>
              <a:t>Διδακτικά επεισόδια </a:t>
            </a:r>
            <a:r>
              <a:rPr lang="en-GB" sz="2800" dirty="0"/>
              <a:t>(teaching episodes)</a:t>
            </a:r>
          </a:p>
          <a:p>
            <a:pPr lvl="1"/>
            <a:r>
              <a:rPr lang="el-GR" sz="2400" dirty="0"/>
              <a:t>Ένας δάσκαλος/ερευνητής, ένας ή περισσότεροι μαθητές, ένας παρατηρητής/μάρτυρας, και ένα μέσο καταγραφής</a:t>
            </a:r>
          </a:p>
          <a:p>
            <a:r>
              <a:rPr lang="el-GR" sz="2800" dirty="0"/>
              <a:t>Οι καταγραφές αξιοποιούνται στην ανάλυση των διδακτικών επεισοδίων, στον </a:t>
            </a:r>
            <a:r>
              <a:rPr lang="el-GR" sz="2800" dirty="0" err="1"/>
              <a:t>αναστοχασμό</a:t>
            </a:r>
            <a:r>
              <a:rPr lang="el-GR" sz="2800" dirty="0"/>
              <a:t> και το σχεδιασμό των επόμενων.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2014; </a:t>
            </a:r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 &amp; Thompson,</a:t>
            </a:r>
            <a:r>
              <a:rPr lang="el-GR" dirty="0">
                <a:solidFill>
                  <a:schemeClr val="bg1"/>
                </a:solidFill>
              </a:rPr>
              <a:t> 2000;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«πείραμα»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Στόχος του διδακτικού πειράματος είναι να ελέγξει αρχικές υποθέσεις για τη μάθηση των μαθητών και να </a:t>
            </a:r>
            <a:r>
              <a:rPr lang="el-GR" dirty="0" err="1"/>
              <a:t>παράξει</a:t>
            </a:r>
            <a:r>
              <a:rPr lang="el-GR" dirty="0"/>
              <a:t> καινούργιες υποθέσεις κατά τη διεξαγωγή του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2014; </a:t>
            </a:r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 &amp; Thompson,</a:t>
            </a:r>
            <a:r>
              <a:rPr lang="el-GR" dirty="0">
                <a:solidFill>
                  <a:schemeClr val="bg1"/>
                </a:solidFill>
              </a:rPr>
              <a:t> 2000; 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90" y="2091470"/>
            <a:ext cx="5867822" cy="32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475656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1547664" y="2060848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1547664" y="2060848"/>
            <a:ext cx="3024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4211960" y="4931876"/>
            <a:ext cx="3024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2014; p. 104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4211960" y="2780928"/>
            <a:ext cx="30243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619672" y="3140968"/>
            <a:ext cx="5676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2915816" y="3501008"/>
            <a:ext cx="4320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1619672" y="3861048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Παράδειγμα: Το πέρασμα από τους φυσικούς, στους ρητούς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r>
              <a:rPr lang="el-GR" sz="2800" dirty="0"/>
              <a:t>Βασική υπόθεση: Τα παιδιά (υπό συνθήκες) μπορούν να κατασκευάσουν (γνωστικά) σχήματα για τα κλάσματα, αναδιοργανώνοντας τα σχήματά τους για τους φυσικούς αριθμούς </a:t>
            </a:r>
          </a:p>
          <a:p>
            <a:pPr lvl="1"/>
            <a:r>
              <a:rPr lang="el-GR" sz="2400" dirty="0"/>
              <a:t>που βασίζονται στην καταμέτρηση με μια απλή μονάδα</a:t>
            </a:r>
          </a:p>
          <a:p>
            <a:r>
              <a:rPr lang="el-GR" sz="3200" dirty="0"/>
              <a:t>Διδακτικό πείραμα</a:t>
            </a:r>
          </a:p>
          <a:p>
            <a:pPr lvl="1"/>
            <a:r>
              <a:rPr lang="el-GR" sz="2800" dirty="0">
                <a:ea typeface="+mn-ea"/>
                <a:cs typeface="+mn-cs"/>
              </a:rPr>
              <a:t>Διάρκειας 3 χρόνων, λογισμικό με κατάλληλες λειτουργίες</a:t>
            </a:r>
            <a:r>
              <a:rPr lang="en-GB" sz="2800" dirty="0">
                <a:ea typeface="+mn-ea"/>
                <a:cs typeface="+mn-cs"/>
              </a:rPr>
              <a:t>, </a:t>
            </a:r>
            <a:r>
              <a:rPr lang="el-GR" sz="2800" dirty="0">
                <a:ea typeface="+mn-ea"/>
                <a:cs typeface="+mn-cs"/>
              </a:rPr>
              <a:t>ομάδες των δύο 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 &amp; Olive,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 διάρκεια της συνέντευξης </a:t>
            </a:r>
          </a:p>
          <a:p>
            <a:pPr lvl="1"/>
            <a:r>
              <a:rPr lang="el-GR" dirty="0"/>
              <a:t>μπορεί να ζητηθεί από τους συμμετέχοντες </a:t>
            </a:r>
          </a:p>
          <a:p>
            <a:pPr lvl="2"/>
            <a:r>
              <a:rPr lang="el-GR" dirty="0"/>
              <a:t>να «σκεφτούν φωναχτά»</a:t>
            </a:r>
          </a:p>
          <a:p>
            <a:pPr lvl="2"/>
            <a:r>
              <a:rPr lang="el-GR" dirty="0"/>
              <a:t>να εξηγήσουν </a:t>
            </a:r>
          </a:p>
          <a:p>
            <a:pPr lvl="1"/>
            <a:r>
              <a:rPr lang="el-GR" dirty="0"/>
              <a:t>να γίνουν νύξεις από τον ερευνητή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αρχικό πρόβλημα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7"/>
            <a:ext cx="7981416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27584" y="2492896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12010" b="23997"/>
          <a:stretch>
            <a:fillRect/>
          </a:stretch>
        </p:blipFill>
        <p:spPr bwMode="auto">
          <a:xfrm>
            <a:off x="1331640" y="1700808"/>
            <a:ext cx="62790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683568" y="2852936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Ενδείξεις: Η καταμέτρηση σε μια πολλαπλασιαστική κατάσταση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62" y="2076450"/>
            <a:ext cx="7903778" cy="35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Ερμηνεία, </a:t>
            </a:r>
            <a:r>
              <a:rPr lang="el-GR" sz="4000" dirty="0" err="1"/>
              <a:t>αναστοχασμός</a:t>
            </a:r>
            <a:r>
              <a:rPr lang="el-GR" sz="4000" dirty="0"/>
              <a:t> και διατύπωση υπόθεσης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67" y="2071688"/>
            <a:ext cx="7750957" cy="35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1928794" y="5072074"/>
            <a:ext cx="642942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642910" y="5286388"/>
            <a:ext cx="771530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714348" y="5570552"/>
            <a:ext cx="707236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702915"/>
          </a:xfrm>
        </p:spPr>
        <p:txBody>
          <a:bodyPr/>
          <a:lstStyle/>
          <a:p>
            <a:r>
              <a:rPr lang="el-GR" sz="3200" dirty="0"/>
              <a:t>Το νέο πρόβλημα: </a:t>
            </a:r>
            <a:r>
              <a:rPr lang="el-GR" sz="3200" dirty="0" err="1"/>
              <a:t>Ισοδιαμερισμός</a:t>
            </a:r>
            <a:r>
              <a:rPr lang="el-GR" sz="3200" dirty="0"/>
              <a:t> της ράβδου στα 4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5018" y="1994619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28955"/>
          <a:stretch>
            <a:fillRect/>
          </a:stretch>
        </p:blipFill>
        <p:spPr bwMode="auto">
          <a:xfrm>
            <a:off x="323528" y="1519163"/>
            <a:ext cx="84447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t="85576" r="3338" b="9333"/>
          <a:stretch>
            <a:fillRect/>
          </a:stretch>
        </p:blipFill>
        <p:spPr bwMode="auto">
          <a:xfrm>
            <a:off x="570688" y="5335587"/>
            <a:ext cx="83416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</a:t>
            </a:r>
            <a:r>
              <a:rPr lang="el-G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17427"/>
          <a:stretch>
            <a:fillRect/>
          </a:stretch>
        </p:blipFill>
        <p:spPr bwMode="auto">
          <a:xfrm>
            <a:off x="899592" y="2014538"/>
            <a:ext cx="7562645" cy="30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</a:t>
            </a:r>
            <a:r>
              <a:rPr lang="el-G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Ερμηνεία, </a:t>
            </a:r>
            <a:r>
              <a:rPr lang="el-GR" dirty="0" err="1"/>
              <a:t>αναστοχασμός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76" y="2066924"/>
            <a:ext cx="7894422" cy="352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6300028"/>
            <a:ext cx="828092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Steffe</a:t>
            </a:r>
            <a:r>
              <a:rPr lang="en-GB" dirty="0">
                <a:solidFill>
                  <a:schemeClr val="bg1"/>
                </a:solidFill>
              </a:rPr>
              <a:t>, 20</a:t>
            </a:r>
            <a:r>
              <a:rPr lang="el-GR" dirty="0">
                <a:solidFill>
                  <a:schemeClr val="bg1"/>
                </a:solidFill>
              </a:rPr>
              <a:t>01, </a:t>
            </a:r>
            <a:r>
              <a:rPr lang="en-GB" dirty="0">
                <a:solidFill>
                  <a:schemeClr val="bg1"/>
                </a:solidFill>
              </a:rPr>
              <a:t>p.27</a:t>
            </a:r>
            <a:r>
              <a:rPr lang="el-G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4853007"/>
            <a:ext cx="7772400" cy="1362075"/>
          </a:xfrm>
        </p:spPr>
        <p:txBody>
          <a:bodyPr/>
          <a:lstStyle/>
          <a:p>
            <a:r>
              <a:rPr lang="el-GR" sz="3200" cap="none" dirty="0"/>
              <a:t>Παράδειγμα 2</a:t>
            </a:r>
            <a:br>
              <a:rPr lang="el-GR" sz="3600" cap="none" dirty="0"/>
            </a:br>
            <a:r>
              <a:rPr lang="el-GR" sz="2400" b="0" cap="none" dirty="0">
                <a:solidFill>
                  <a:schemeClr val="tx1"/>
                </a:solidFill>
              </a:rPr>
              <a:t>Στοιχεία του διδακτικού πειράματος σε μια διπλωματική</a:t>
            </a:r>
            <a:endParaRPr lang="en-US" sz="3600" b="0" cap="none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35249"/>
            <a:ext cx="7500990" cy="62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07" y="1206486"/>
            <a:ext cx="82939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2786050" y="1785926"/>
            <a:ext cx="342902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2500298" y="2998784"/>
            <a:ext cx="578647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428596" y="3929066"/>
            <a:ext cx="457203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28596" y="3355974"/>
            <a:ext cx="78581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500034" y="3641726"/>
            <a:ext cx="78581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500034" y="4213230"/>
            <a:ext cx="114300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1000100" y="928670"/>
            <a:ext cx="7429552" cy="5138762"/>
            <a:chOff x="1843088" y="2395538"/>
            <a:chExt cx="5457825" cy="367189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7850" y="2395538"/>
              <a:ext cx="54483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3088" y="4429132"/>
              <a:ext cx="545782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21" y="1214422"/>
            <a:ext cx="865255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6300028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Goldin</a:t>
            </a:r>
            <a:r>
              <a:rPr lang="en-US" dirty="0">
                <a:solidFill>
                  <a:schemeClr val="bg1"/>
                </a:solidFill>
              </a:rPr>
              <a:t>, 2000, p.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57158" y="1428736"/>
            <a:ext cx="8429684" cy="7143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85720" y="3571876"/>
            <a:ext cx="8429684" cy="20717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48621"/>
            <a:ext cx="6643733" cy="582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90" y="142852"/>
            <a:ext cx="7543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9"/>
            <a:ext cx="74468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1214414" y="428604"/>
            <a:ext cx="6858048" cy="5929354"/>
            <a:chOff x="1285852" y="285728"/>
            <a:chExt cx="6010275" cy="511970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5852" y="285728"/>
              <a:ext cx="6010275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2786058"/>
              <a:ext cx="598170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16406"/>
            <a:ext cx="9144000" cy="701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32" y="1428736"/>
            <a:ext cx="81469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642910" y="4357694"/>
            <a:ext cx="79296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714348" y="4643446"/>
            <a:ext cx="650085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3428992" y="4071942"/>
            <a:ext cx="500066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yThem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5278</TotalTime>
  <Words>1911</Words>
  <Application>Microsoft Office PowerPoint</Application>
  <PresentationFormat>Προβολή στην οθόνη (4:3)</PresentationFormat>
  <Paragraphs>684</Paragraphs>
  <Slides>93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93</vt:i4>
      </vt:variant>
    </vt:vector>
  </HeadingPairs>
  <TitlesOfParts>
    <vt:vector size="98" baseType="lpstr">
      <vt:lpstr>Arial</vt:lpstr>
      <vt:lpstr>Calibri</vt:lpstr>
      <vt:lpstr>Garamond</vt:lpstr>
      <vt:lpstr>Wingdings</vt:lpstr>
      <vt:lpstr>MyTheme</vt:lpstr>
      <vt:lpstr>Ποιοτικές έρευνες   </vt:lpstr>
      <vt:lpstr>Συνέντευξη βασισμένη σε έργα (Task-based interview)</vt:lpstr>
      <vt:lpstr>Ένας ορισμός</vt:lpstr>
      <vt:lpstr>Η συνέντευξη που βασίζεται σε έργα…</vt:lpstr>
      <vt:lpstr>Τύποι (Ι)</vt:lpstr>
      <vt:lpstr>Τύποι ΙΙ (με πολύ ανεπίσημη ορολογία)</vt:lpstr>
      <vt:lpstr>Συλλογή δεδομένων</vt:lpstr>
      <vt:lpstr>Τεχνικές</vt:lpstr>
      <vt:lpstr>Παρουσίαση του PowerPoint</vt:lpstr>
      <vt:lpstr>Συνέντευξη βασισμένη σε έργα Παράδειγμα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Συνέντευξη βασισμένη σε έργα Παράδειγμα 2</vt:lpstr>
      <vt:lpstr>Παρουσίαση του PowerPoint</vt:lpstr>
      <vt:lpstr>Το πρόβλημα</vt:lpstr>
      <vt:lpstr>Παρουσίαση του PowerPoint</vt:lpstr>
      <vt:lpstr>Παρουσίαση του PowerPoint</vt:lpstr>
      <vt:lpstr>Γιατί …</vt:lpstr>
      <vt:lpstr>Γιατί «συνέντευξη»; Παράδειγμα 3</vt:lpstr>
      <vt:lpstr>Πόσοι αριθμοί υπάρχουν ανάμεσα στο 3/8 και το 5/8; </vt:lpstr>
      <vt:lpstr>Γιατί «βασισμένη σε έργα»; Παράδειγμα 4</vt:lpstr>
      <vt:lpstr>Παρουσίαση του PowerPoint</vt:lpstr>
      <vt:lpstr>Παρουσίαση του PowerPoint</vt:lpstr>
      <vt:lpstr>Παρουσίαση του PowerPoint</vt:lpstr>
      <vt:lpstr>Πώς αναλύουμε; Γενικά + μια μέθοδος </vt:lpstr>
      <vt:lpstr>Πώς αναλύουμε δεδομένα από βασισμένη σε έργα συνέντευξη;</vt:lpstr>
      <vt:lpstr>Παράδειγμα 1</vt:lpstr>
      <vt:lpstr>Παράδειγμα 2</vt:lpstr>
      <vt:lpstr>Παρουσίαση του PowerPoint</vt:lpstr>
      <vt:lpstr>Διδακτικό σενάριο</vt:lpstr>
      <vt:lpstr>Πώς θα αναλυθούν…</vt:lpstr>
      <vt:lpstr>Θεματική Ανάλυση Τhematic Analysus</vt:lpstr>
      <vt:lpstr>Παρουσίαση του PowerPoint</vt:lpstr>
      <vt:lpstr>Παρουσίαση του PowerPoint</vt:lpstr>
      <vt:lpstr>Συνοπτικά</vt:lpstr>
      <vt:lpstr>Σημαντικές επισημάνσεις</vt:lpstr>
      <vt:lpstr>Παράδειγμα</vt:lpstr>
      <vt:lpstr>Παρουσίαση του PowerPoint</vt:lpstr>
      <vt:lpstr>Παράδειγμα (Ι)</vt:lpstr>
      <vt:lpstr>Παράδειγμα ΙΙ</vt:lpstr>
      <vt:lpstr>Παράδειγμα (ΙΙΙ)</vt:lpstr>
      <vt:lpstr>Παράδειγμα (IV)</vt:lpstr>
      <vt:lpstr>Μικρογενετικές μέθοδοι, Διδακτικό πείραμα Microgenetic analyses, Teaching experiment</vt:lpstr>
      <vt:lpstr>Μικρογενετικές προσεγγίσεις: το γενικό πλαίσιο</vt:lpstr>
      <vt:lpstr>Πιθανόν έχετε ακούσει για (ποσοτικές)…</vt:lpstr>
      <vt:lpstr>Ένα παράδειγμα (i)</vt:lpstr>
      <vt:lpstr>Ένα παράδειγμα (ii)</vt:lpstr>
      <vt:lpstr>Ένα παράδειγμα (iii)</vt:lpstr>
      <vt:lpstr>Tι δεν…</vt:lpstr>
      <vt:lpstr>Μια μικρή λίστα</vt:lpstr>
      <vt:lpstr>Μικρογενετικές προσεγγίσεις  </vt:lpstr>
      <vt:lpstr>Μικρογενετικές προσεγγίσεις</vt:lpstr>
      <vt:lpstr>Ψ-Μικρογενετικές προσεγγίσεις  </vt:lpstr>
      <vt:lpstr>Κοινά χαρακτηριστικά</vt:lpstr>
      <vt:lpstr>Μέθοδοι</vt:lpstr>
      <vt:lpstr>Ποιες είναι οι συνιστώσες της αλλαγής; </vt:lpstr>
      <vt:lpstr>Παράμετροι που μπορούν να εξεταστούν</vt:lpstr>
      <vt:lpstr>Ποικιλότητα (variability)</vt:lpstr>
      <vt:lpstr>Παραδείγματα μικρογενετικών μελετών στη μαθηματική ανάπτυξη</vt:lpstr>
      <vt:lpstr>Από τα ποιοτικά δεδομένα στην ποσοτικοποίηση: Παράδειγμα </vt:lpstr>
      <vt:lpstr>Το πλαίσιο</vt:lpstr>
      <vt:lpstr>Μεθοδολογία</vt:lpstr>
      <vt:lpstr>Τα έργα</vt:lpstr>
      <vt:lpstr>Παρουσίαση του PowerPoint</vt:lpstr>
      <vt:lpstr>Τι εξέτασε η ερευνήτρια</vt:lpstr>
      <vt:lpstr>Παράδειγμα 2 Στοιχεία της μικρογενετικής προσέγγισης σε μια διπλωματική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Διδακτικό πείραμα</vt:lpstr>
      <vt:lpstr>Σκοπός</vt:lpstr>
      <vt:lpstr>Γιατί</vt:lpstr>
      <vt:lpstr>Στοιχεία του διδακτικού πειράματος</vt:lpstr>
      <vt:lpstr>Γιατί «πείραμα»</vt:lpstr>
      <vt:lpstr>Παρουσίαση του PowerPoint</vt:lpstr>
      <vt:lpstr>Παράδειγμα: Το πέρασμα από τους φυσικούς, στους ρητούς</vt:lpstr>
      <vt:lpstr>Ένα αρχικό πρόβλημα</vt:lpstr>
      <vt:lpstr>Ενδείξεις: Η καταμέτρηση σε μια πολλαπλασιαστική κατάσταση</vt:lpstr>
      <vt:lpstr>Ερμηνεία, αναστοχασμός και διατύπωση υπόθεσης</vt:lpstr>
      <vt:lpstr>Το νέο πρόβλημα: Ισοδιαμερισμός της ράβδου στα 4</vt:lpstr>
      <vt:lpstr>Παρουσίαση του PowerPoint</vt:lpstr>
      <vt:lpstr>Ερμηνεία, αναστοχασμός</vt:lpstr>
      <vt:lpstr>Παράδειγμα 2 Στοιχεία του διδακτικού πειράματος σε μια διπλωματική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Ποιοτικές μέθοδοι</dc:title>
  <dc:creator>Xenia</dc:creator>
  <cp:lastModifiedBy>ΞΑΝΘΗ ΒΑΜΒΑΚΟΥΣΗ</cp:lastModifiedBy>
  <cp:revision>385</cp:revision>
  <dcterms:created xsi:type="dcterms:W3CDTF">2017-02-14T14:13:51Z</dcterms:created>
  <dcterms:modified xsi:type="dcterms:W3CDTF">2023-10-21T08:22:18Z</dcterms:modified>
</cp:coreProperties>
</file>