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7" r:id="rId2"/>
    <p:sldId id="781" r:id="rId3"/>
    <p:sldId id="698" r:id="rId4"/>
    <p:sldId id="702" r:id="rId5"/>
    <p:sldId id="703" r:id="rId6"/>
    <p:sldId id="704" r:id="rId7"/>
    <p:sldId id="705" r:id="rId8"/>
    <p:sldId id="706" r:id="rId9"/>
    <p:sldId id="707" r:id="rId10"/>
    <p:sldId id="708" r:id="rId11"/>
    <p:sldId id="709" r:id="rId12"/>
    <p:sldId id="710" r:id="rId13"/>
    <p:sldId id="711" r:id="rId14"/>
    <p:sldId id="782" r:id="rId15"/>
    <p:sldId id="712" r:id="rId16"/>
    <p:sldId id="713" r:id="rId17"/>
    <p:sldId id="714" r:id="rId18"/>
    <p:sldId id="715" r:id="rId19"/>
    <p:sldId id="716" r:id="rId20"/>
    <p:sldId id="717" r:id="rId21"/>
    <p:sldId id="783" r:id="rId22"/>
    <p:sldId id="718" r:id="rId23"/>
    <p:sldId id="719" r:id="rId24"/>
    <p:sldId id="720" r:id="rId25"/>
    <p:sldId id="722" r:id="rId26"/>
    <p:sldId id="721" r:id="rId27"/>
    <p:sldId id="723" r:id="rId28"/>
    <p:sldId id="481" r:id="rId29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27E16"/>
    <a:srgbClr val="E4B22D"/>
    <a:srgbClr val="AD3054"/>
    <a:srgbClr val="D3D4D6"/>
    <a:srgbClr val="44CB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Φωτεινό στυλ 3 - Έμφαση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50"/>
    <p:restoredTop sz="94509"/>
  </p:normalViewPr>
  <p:slideViewPr>
    <p:cSldViewPr snapToGrid="0" snapToObjects="1">
      <p:cViewPr varScale="1">
        <p:scale>
          <a:sx n="83" d="100"/>
          <a:sy n="83" d="100"/>
        </p:scale>
        <p:origin x="99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E629948-714A-B74E-9D3B-18E56EC1E8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7EB907B1-E436-CC42-83AF-4F3A94EA2E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0458C39-83D4-6949-9B4D-4416036FEB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10/1/24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B0D3B85-E4A4-2A42-B4B9-094929FE2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658A4B0-6D23-C545-8C12-984B064DE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61400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257F0F5-6494-6F4F-B620-E456FCD59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9BDBC017-5D2C-7B4C-8E54-B1290FB89D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FB6ADCC-8167-A549-93F8-E80CAF6E0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10/1/24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548506D-7116-CF42-9535-8B4F6B04D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ABBFD64-F107-754B-915A-CFA6BC8B8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67594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4EAF6CDF-E2BB-EC45-8A9C-5C66C0735C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04138670-A410-2342-B6B1-47B742ABD3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FFBA9A9-DB72-CE45-AC43-30C759173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10/1/24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6BB4519-A31E-8D4F-A150-FE56CE27E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C12A589-4B05-8E49-9058-31B1E119A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74168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B3D10B1-EA69-E245-85D2-8F44CAC88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DAEB11F-351D-5545-8923-E7AAF2CBBA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8AB796F-D360-FB47-9267-78A902722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10/1/24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7D15BD6-6169-5744-9DEA-EFF81B9E9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9693B1A-66BF-7440-B540-C73E7FBBE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897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E91200E-BD6A-8B4E-ADCB-99E05A7B4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DCD26551-16D0-7548-A607-D5ADEEC8D4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079CE42-2AC1-9D45-9EAA-F5292DB74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10/1/24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30C1471-BE4D-A247-9E5D-6BE8CCFED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4C14D2B-85D8-E74A-8211-5B4D9A479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24051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6ABB172-40D0-E544-B207-9E93DE5B2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D5EE0AC-522E-434F-AD3A-D19DEF5744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44D7B9E5-84CA-564E-A8B8-61E5C86F32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22129775-F62D-0340-A0F5-E0D745C0C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10/1/24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89E80517-A241-6D42-BA85-C06CA4930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7C89B22A-E11B-6A46-B87D-4B7F4E952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04033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9980E3E-4A1F-B445-8692-A1B164E5A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A037F46C-88DF-F14E-A10C-19BA3FE44A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0B0194A4-0CF2-E643-8E9F-FA78B6890F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3EC2ADC4-77DD-C143-9CAE-00EE923DAC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6E9F2C9D-D50A-DD48-9347-DEEF63A9A0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DDDF5E92-CF37-AA4B-AABB-7A063D0C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10/1/24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4945FA26-3FBD-944F-970F-724971177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0049A1B9-E5BA-2342-B7C4-9681B0FC1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26681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8DD55EC-BBCC-DA47-BF95-360BF8315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377883AC-F2D1-C744-A4C9-6BF92C394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10/1/24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3689DC81-87AA-F549-91E8-153D5EC46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32194641-62AA-304C-8EEE-C97DC3743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70113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37745D3D-ACEB-C74B-BF21-E9C8B34A4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10/1/24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6B0D7E72-00DB-C343-BD2B-4E8D85A5F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72C54AED-C89D-9746-A242-149254BB7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26974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482C537-05EF-5140-A442-3715609B1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108CC50-1B9D-4240-BEC2-8D333E9A80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08F9B970-FD2A-6446-BD17-0AD096EC18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44E98A16-673A-2349-B2B9-55DF1ECE0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10/1/24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8A6D46B5-9963-9840-AA40-5DF3D6BC1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57893761-A673-4142-AE39-27175F97A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36580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FC9742E-00ED-E845-A9AD-7BFAEA6CF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462A71FB-913D-5246-AA75-16F901BB38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AC5483AD-B213-F747-BD3C-323478FFFE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240C10FD-4B0C-6249-B435-B75E47D47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10/1/24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3017BD79-5502-BF4B-AABF-4557103E9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4A675495-F142-D844-8651-F146CBE1D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55034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AAF13F9E-B352-3F4C-8E9C-B6C2FD72B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E88E46FF-7910-364A-8075-809DE8D662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68544E9-30D6-DF45-92CE-4BA7FDBF66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C3D7D-4998-394F-9A28-3741526A3E02}" type="datetimeFigureOut">
              <a:rPr lang="el-GR" smtClean="0"/>
              <a:t>10/1/24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7BC4F10-8305-3D48-B25D-1F7F37F5F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9BB7788-F022-944C-8A87-1B615170A8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02647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>
            <a:extLst>
              <a:ext uri="{FF2B5EF4-FFF2-40B4-BE49-F238E27FC236}">
                <a16:creationId xmlns:a16="http://schemas.microsoft.com/office/drawing/2014/main" id="{1385A031-8843-6B4C-92DE-5FC35DACDE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8AA668C3-BCFD-F847-88F2-E431FD86B15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6DB489BF-55B7-4442-9A7E-C73E0A32D180}"/>
              </a:ext>
            </a:extLst>
          </p:cNvPr>
          <p:cNvSpPr/>
          <p:nvPr/>
        </p:nvSpPr>
        <p:spPr>
          <a:xfrm>
            <a:off x="508103" y="778710"/>
            <a:ext cx="1144337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ΕΙΣΑΓΩΓΗ ΣΤΗΝ</a:t>
            </a:r>
          </a:p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ΨΥΧΟΛΟΓΙΑ ΤΗΣ ΕΠΙΚΟΙΝΩΝΙΑΣ</a:t>
            </a:r>
          </a:p>
        </p:txBody>
      </p:sp>
      <p:sp>
        <p:nvSpPr>
          <p:cNvPr id="7" name="Ορθογώνιο 6">
            <a:extLst>
              <a:ext uri="{FF2B5EF4-FFF2-40B4-BE49-F238E27FC236}">
                <a16:creationId xmlns:a16="http://schemas.microsoft.com/office/drawing/2014/main" id="{3F1BFCCE-3817-CA48-B285-E1ECDB3E01BD}"/>
              </a:ext>
            </a:extLst>
          </p:cNvPr>
          <p:cNvSpPr/>
          <p:nvPr/>
        </p:nvSpPr>
        <p:spPr>
          <a:xfrm>
            <a:off x="4408943" y="2533036"/>
            <a:ext cx="32031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1ο ΕΞΑΜΗΝΟ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25F0AF23-0741-B547-B4BB-AC4D7A26A3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74EC32C4-E0D9-3541-8A4A-11FB8BB6E6B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4498F46F-1378-0D45-BDB3-517B6A2937E7}"/>
              </a:ext>
            </a:extLst>
          </p:cNvPr>
          <p:cNvSpPr/>
          <p:nvPr/>
        </p:nvSpPr>
        <p:spPr>
          <a:xfrm>
            <a:off x="430612" y="6334780"/>
            <a:ext cx="59704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ΔΙΔΑΣΚΩΝ: Δρ. Αγγέλου Γιάννης</a:t>
            </a:r>
          </a:p>
        </p:txBody>
      </p:sp>
    </p:spTree>
    <p:extLst>
      <p:ext uri="{BB962C8B-B14F-4D97-AF65-F5344CB8AC3E}">
        <p14:creationId xmlns:p14="http://schemas.microsoft.com/office/powerpoint/2010/main" val="41367997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3890076" y="0"/>
            <a:ext cx="8301924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 ιδανική ηγεσία προκύπτει από έναν συνδυασμό:</a:t>
            </a:r>
          </a:p>
          <a:p>
            <a:pPr lvl="0"/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Των ατομικών χαρακτηριστικών του ηγέτη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Του στυλ ηγεσίας του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Και των συγκεκριμένων αναγκών και ιδιαιτεροτήτων της ομάδας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193729" y="2305615"/>
            <a:ext cx="391338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solidFill>
                  <a:srgbClr val="527E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ΗΓΕΤΗΣ – </a:t>
            </a:r>
          </a:p>
          <a:p>
            <a:pPr algn="ctr"/>
            <a:r>
              <a:rPr lang="el-GR" sz="2800" b="1" dirty="0">
                <a:solidFill>
                  <a:srgbClr val="527E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ΜΟΝΤΕΛΟ ΑΛΛΗΛΕΠΙΔΡΑΣΗΣ ΣΤΥΛ ΗΓΕΣΙΑΣ &amp; ΠΕΡΙΣΤΑΣΗΣ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44918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4339525" y="843676"/>
            <a:ext cx="764318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Η αποτελεσματικότητα του ηγέτη καθορίζεται από την ποιότητα των προσωπικών του σχέσεων με κάθε μέλος της ομάδας ξεχωριστά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Τα μέλη που διατηρούν καλές σχέσεις με τον ηγέτη: </a:t>
            </a:r>
          </a:p>
          <a:p>
            <a:pPr marL="1371600" lvl="2" indent="-457200">
              <a:buFont typeface="Wingdings" pitchFamily="2" charset="2"/>
              <a:buChar char="§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Τον εμπιστεύονται περισσότερο</a:t>
            </a:r>
          </a:p>
          <a:p>
            <a:pPr marL="1371600" lvl="2" indent="-457200">
              <a:buFont typeface="Wingdings" pitchFamily="2" charset="2"/>
              <a:buChar char="§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Λειτουργούν πιο αποδοτικά</a:t>
            </a:r>
          </a:p>
          <a:p>
            <a:pPr marL="1371600" lvl="2" indent="-457200">
              <a:buFont typeface="Wingdings" pitchFamily="2" charset="2"/>
              <a:buChar char="§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Απολαμβάνουν μεγαλύτερη ικανοποίηση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7" y="-112433"/>
            <a:ext cx="340963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266B2BFE-A02D-CE49-A7CE-6AB8A0144CC3}"/>
              </a:ext>
            </a:extLst>
          </p:cNvPr>
          <p:cNvSpPr/>
          <p:nvPr/>
        </p:nvSpPr>
        <p:spPr>
          <a:xfrm>
            <a:off x="410764" y="-1"/>
            <a:ext cx="3928761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ΗΓΕΤΗΣ – </a:t>
            </a:r>
          </a:p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ΜΟΝΤΕΛΟ ΑΝΤΑΛΛΑΓΩΝ ΗΓΕΤΗ-ΜΕΛΟΥΣ</a:t>
            </a:r>
          </a:p>
        </p:txBody>
      </p:sp>
    </p:spTree>
    <p:extLst>
      <p:ext uri="{BB962C8B-B14F-4D97-AF65-F5344CB8AC3E}">
        <p14:creationId xmlns:p14="http://schemas.microsoft.com/office/powerpoint/2010/main" val="21263893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3890076" y="0"/>
            <a:ext cx="8301924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Τα άτομα σχηματοποιούν μία αναπαράσταση για τα κατάλληλα χαρακτηριστικά και τις δεξιότητες που πρέπει να διαθέτει ένας ικανός αρχηγός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Εξετάζουν ποιο μέλος της ομάδας ανταποκρίνεται αποτελεσματικότερα σε αυτή την αναπαράσταση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Όταν οι επιλογές πολλών μελών συγκλίνουν σε ένα πρόσωπο τότε αυτό αναδύεται σε ηγέτη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193729" y="2305615"/>
            <a:ext cx="391338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solidFill>
                  <a:srgbClr val="527E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ΗΓΕΤΗΣ – </a:t>
            </a:r>
          </a:p>
          <a:p>
            <a:pPr algn="ctr"/>
            <a:r>
              <a:rPr lang="el-GR" sz="2800" b="1" dirty="0">
                <a:solidFill>
                  <a:srgbClr val="527E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ΓΝΩΣΤΙΚΟ ΜΟΝΤΕΛΟ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58984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4339525" y="-46495"/>
            <a:ext cx="7643188" cy="7940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Ιδέα ηγετικού χαρίσματος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Χαρισματικός ομιλητής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Εκφράζει ιδέες γοητευτικές, απλές και εύκολα κατανοητές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Έντονη αλληλεπίδραση με τα μέλη και ισότιμες ανταλλαγές με αυτά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Λαμβάνει υπόψη τις προσωπικές τους ανάγκες – Προσφέρει καθοδήγηση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Τα μέλη εμπνέονται, αποκτούν όραμα, αφιερώνονται στους συλλογικούς στόχους, συχνά θυσιάζουν το ατομικό υπέρ του ομαδικού συμφέροντος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endParaRPr lang="el-GR" sz="3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7" y="-112433"/>
            <a:ext cx="340963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266B2BFE-A02D-CE49-A7CE-6AB8A0144CC3}"/>
              </a:ext>
            </a:extLst>
          </p:cNvPr>
          <p:cNvSpPr/>
          <p:nvPr/>
        </p:nvSpPr>
        <p:spPr>
          <a:xfrm>
            <a:off x="410764" y="-1"/>
            <a:ext cx="3928761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ΗΓΕΤΗΣ – </a:t>
            </a:r>
          </a:p>
          <a:p>
            <a:pPr algn="ctr"/>
            <a:r>
              <a:rPr lang="el-GR" sz="2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ΜΟΝΤΕΛΟ ΜΕΤΑΣΧΗΜΑΤΙΣΤΙΚΗΣ ΗΓΕΣΙΑΣ</a:t>
            </a:r>
          </a:p>
        </p:txBody>
      </p:sp>
    </p:spTree>
    <p:extLst>
      <p:ext uri="{BB962C8B-B14F-4D97-AF65-F5344CB8AC3E}">
        <p14:creationId xmlns:p14="http://schemas.microsoft.com/office/powerpoint/2010/main" val="16150875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>
            <a:extLst>
              <a:ext uri="{FF2B5EF4-FFF2-40B4-BE49-F238E27FC236}">
                <a16:creationId xmlns:a16="http://schemas.microsoft.com/office/drawing/2014/main" id="{1385A031-8843-6B4C-92DE-5FC35DACDE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8AA668C3-BCFD-F847-88F2-E431FD86B15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6DB489BF-55B7-4442-9A7E-C73E0A32D180}"/>
              </a:ext>
            </a:extLst>
          </p:cNvPr>
          <p:cNvSpPr/>
          <p:nvPr/>
        </p:nvSpPr>
        <p:spPr>
          <a:xfrm>
            <a:off x="508103" y="1947402"/>
            <a:ext cx="1144337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ΣΥΝΟΧΗ ΤΩΝ ΟΜΑΔΩΝ &amp;</a:t>
            </a:r>
          </a:p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ΟΜΑΔΙΚΕΣ ΣΥΜΠΕΡΙΦΟΡΕΣ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25F0AF23-0741-B547-B4BB-AC4D7A26A3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74EC32C4-E0D9-3541-8A4A-11FB8BB6E6B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097997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3890076" y="0"/>
            <a:ext cx="8301924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 συνοχή παραπέμπει:</a:t>
            </a:r>
          </a:p>
          <a:p>
            <a:pPr lvl="0"/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Στις δυνάμεις που κρατούν ενωμένα τα μέλη της ομάδας, εμποδίζοντας τις δυνάμεις που τείνουν στη διάλυση και την αποσύνθεση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Και στη συνολική έλξη που ασκεί η ομάδα στα μέλη της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193729" y="3167390"/>
            <a:ext cx="39133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solidFill>
                  <a:srgbClr val="527E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ΣΥΝΟΧΗ ΟΜΑΔΩΝ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1879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3890076" y="0"/>
            <a:ext cx="8301924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Εξωτερικοί παράγοντες (ένταση του αισθήματος του «εμείς»):</a:t>
            </a:r>
          </a:p>
          <a:p>
            <a:pPr lvl="0"/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Έλξη του κοινού σκοπού, μπορεί να βιώνεται με ενθουσιασμό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Έλξη της συλλογικής δράσης, μπορεί να αποτελεί από μόνη της πηγή ικανοποίησης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Έλξη της υπαγωγής στην ομάδα, περιλαμβάνει αισθήματα ισχύος, υπερηφάνειας και ασφάλειας, όπως επίσης την επικοινωνία με τους άλλους και την υπερνίκηση του άγχους της </a:t>
            </a:r>
            <a:r>
              <a:rPr lang="el-GR" sz="3000" b="1" dirty="0" err="1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μοναξίας</a:t>
            </a: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193729" y="3167390"/>
            <a:ext cx="39133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solidFill>
                  <a:srgbClr val="527E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ΣΥΝΟΧΗ ΟΜΑΔΩΝ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73713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3890076" y="0"/>
            <a:ext cx="8301924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Εσωτερικοί παράγοντες:</a:t>
            </a:r>
          </a:p>
          <a:p>
            <a:pPr lvl="0"/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Διανομή και συνάρθρωση των ρόλων που εξαρτώνται από το είδος του έργου και τις ικανότητες των μελών – Έχουν όψη ιεραρχική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Ομαδική συμπεριφορά και είδος ηγεσίας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193729" y="3167390"/>
            <a:ext cx="39133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solidFill>
                  <a:srgbClr val="527E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ΣΥΝΟΧΗ ΟΜΑΔΩΝ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11824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4339525" y="728421"/>
            <a:ext cx="764318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000" b="1" dirty="0" err="1">
                <a:solidFill>
                  <a:schemeClr val="accent6">
                    <a:lumMod val="50000"/>
                  </a:schemeClr>
                </a:solidFill>
              </a:rPr>
              <a:t>Συμμορφωτικότητα</a:t>
            </a: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Τάση των μελών να ακολουθούν ομαδικούς κανόνες και πρότυπα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Υιοθετούν παρόμοιες απόψεις και συμπεριφορές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Έχουν κοντινά συναισθήματα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Χρησιμοποιούν ακόμη και ίδιες εκφράσεις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7" y="-112433"/>
            <a:ext cx="340963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266B2BFE-A02D-CE49-A7CE-6AB8A0144CC3}"/>
              </a:ext>
            </a:extLst>
          </p:cNvPr>
          <p:cNvSpPr/>
          <p:nvPr/>
        </p:nvSpPr>
        <p:spPr>
          <a:xfrm>
            <a:off x="410764" y="-1"/>
            <a:ext cx="3928761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ΟΜΑΔΙΚΕΣ ΣΥΜΠΕΡΙΦΟΡΕΣ</a:t>
            </a:r>
          </a:p>
        </p:txBody>
      </p:sp>
    </p:spTree>
    <p:extLst>
      <p:ext uri="{BB962C8B-B14F-4D97-AF65-F5344CB8AC3E}">
        <p14:creationId xmlns:p14="http://schemas.microsoft.com/office/powerpoint/2010/main" val="32968558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4339525" y="1305340"/>
            <a:ext cx="764318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Παρέκκλιση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Κοινωνικά αντιληπτή παράβαση των κανόνων και προτύπων ενός δεδομένου κοινωνικού συστήματος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Συμπεριφορά που αμφισβητεί τους κοινωνικούς κανόνες και ταυτόχρονα τη συνοχή ή την ενότητα του συστήματος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7" y="-112433"/>
            <a:ext cx="340963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266B2BFE-A02D-CE49-A7CE-6AB8A0144CC3}"/>
              </a:ext>
            </a:extLst>
          </p:cNvPr>
          <p:cNvSpPr/>
          <p:nvPr/>
        </p:nvSpPr>
        <p:spPr>
          <a:xfrm>
            <a:off x="410764" y="-1"/>
            <a:ext cx="3928761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ΟΜΑΔΙΚΕΣ ΣΥΜΠΕΡΙΦΟΡΕΣ</a:t>
            </a:r>
          </a:p>
        </p:txBody>
      </p:sp>
    </p:spTree>
    <p:extLst>
      <p:ext uri="{BB962C8B-B14F-4D97-AF65-F5344CB8AC3E}">
        <p14:creationId xmlns:p14="http://schemas.microsoft.com/office/powerpoint/2010/main" val="25213191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>
            <a:extLst>
              <a:ext uri="{FF2B5EF4-FFF2-40B4-BE49-F238E27FC236}">
                <a16:creationId xmlns:a16="http://schemas.microsoft.com/office/drawing/2014/main" id="{1385A031-8843-6B4C-92DE-5FC35DACDE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8AA668C3-BCFD-F847-88F2-E431FD86B15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6DB489BF-55B7-4442-9A7E-C73E0A32D180}"/>
              </a:ext>
            </a:extLst>
          </p:cNvPr>
          <p:cNvSpPr/>
          <p:nvPr/>
        </p:nvSpPr>
        <p:spPr>
          <a:xfrm>
            <a:off x="505358" y="1683930"/>
            <a:ext cx="1144337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ΟΜΑΔΕΣ:</a:t>
            </a:r>
          </a:p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ΗΓΕΣΙΑ &amp;</a:t>
            </a:r>
          </a:p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ΜΟΝΤΕΛΑ ΗΓΕΤΩΝ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25F0AF23-0741-B547-B4BB-AC4D7A26A3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74EC32C4-E0D9-3541-8A4A-11FB8BB6E6B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686901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4339525" y="1305340"/>
            <a:ext cx="764318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Ανταγωνιστικότητα και επιθετικότητα προς το εξωτερικό της ομάδας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Η συνοχή αυξάνεται σε απειλούμενες ομάδες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Οι ομάδες αυθόρμητα επιζητούν να αυξήσουν την εσωτερική αλληλεγγύη, αναζητώντας καταστάσεις ανταγωνισμού ή </a:t>
            </a:r>
            <a:r>
              <a:rPr lang="el-GR" sz="3000" b="1" dirty="0" err="1">
                <a:solidFill>
                  <a:schemeClr val="accent6">
                    <a:lumMod val="50000"/>
                  </a:schemeClr>
                </a:solidFill>
              </a:rPr>
              <a:t>επιτιθέμες</a:t>
            </a: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 σε άλλες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7" y="-112433"/>
            <a:ext cx="340963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266B2BFE-A02D-CE49-A7CE-6AB8A0144CC3}"/>
              </a:ext>
            </a:extLst>
          </p:cNvPr>
          <p:cNvSpPr/>
          <p:nvPr/>
        </p:nvSpPr>
        <p:spPr>
          <a:xfrm>
            <a:off x="410764" y="-1"/>
            <a:ext cx="3928761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ΟΜΑΔΙΚΕΣ ΣΥΜΠΕΡΙΦΟΡΕΣ</a:t>
            </a:r>
          </a:p>
        </p:txBody>
      </p:sp>
    </p:spTree>
    <p:extLst>
      <p:ext uri="{BB962C8B-B14F-4D97-AF65-F5344CB8AC3E}">
        <p14:creationId xmlns:p14="http://schemas.microsoft.com/office/powerpoint/2010/main" val="32942125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>
            <a:extLst>
              <a:ext uri="{FF2B5EF4-FFF2-40B4-BE49-F238E27FC236}">
                <a16:creationId xmlns:a16="http://schemas.microsoft.com/office/drawing/2014/main" id="{1385A031-8843-6B4C-92DE-5FC35DACDE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8AA668C3-BCFD-F847-88F2-E431FD86B15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6DB489BF-55B7-4442-9A7E-C73E0A32D180}"/>
              </a:ext>
            </a:extLst>
          </p:cNvPr>
          <p:cNvSpPr/>
          <p:nvPr/>
        </p:nvSpPr>
        <p:spPr>
          <a:xfrm>
            <a:off x="508103" y="1900907"/>
            <a:ext cx="1144337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ΟΜΑΔΕΣ ΚΑΙ ΜΕΤΑΔΟΣΗ ΤΩΝ ΠΛΗΡΟΦΟΡΙΩΝ:</a:t>
            </a:r>
          </a:p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 ΦΗΜΗ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25F0AF23-0741-B547-B4BB-AC4D7A26A3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74EC32C4-E0D9-3541-8A4A-11FB8BB6E6B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227701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3890076" y="0"/>
            <a:ext cx="8301924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Μετάδοση της πληροφορίας σε δίκτυο με αναμεταδότες, αντιστοιχεί σε πολλές καταστάσεις της καθημερινότητας (φήμες, επικοινωνία στόμα με στόμα)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l-GR" sz="3000" b="1" u="sng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Φήμη:</a:t>
            </a: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Γενική κατάφαση που εμφανίζεται σαν αληθινή, χωρίς όμως να υπάρχει κανένα συγκεκριμένο δεδομένο που να επιτρέπει την επαλήθευσή της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50341" y="3136612"/>
            <a:ext cx="39133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b="1" dirty="0">
                <a:solidFill>
                  <a:srgbClr val="527E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ΦΗΜΕΣ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58339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3890076" y="0"/>
            <a:ext cx="8301924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Θεμελιώδεις νόμοι περιγραφής και επεξήγησης της διάδοσης της φήμης:</a:t>
            </a:r>
          </a:p>
          <a:p>
            <a:pPr lvl="0"/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Πληροφοριακή αποδυνάμωση και ισοπέδωση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Τονισμός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Αφομοίωση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50341" y="3136612"/>
            <a:ext cx="39133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b="1" dirty="0">
                <a:solidFill>
                  <a:srgbClr val="527E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ΦΗΜΕΣ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35576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3890076" y="0"/>
            <a:ext cx="8301924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Πληροφοριακή αποδυνάμωση και ισοπέδωση</a:t>
            </a: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Όσο η φήμη κυκλοφορεί γίνεται όλο και πιο σύντομη, συνοπτική, εύκολη στην κατανόηση και στην αφήγηση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Το 70% των λεπτομερειών χάνονται στις πρώτες 5-6 μεταδόσεις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Στην τελική φάση διάδοσης, η πληροφοριακή αποδυνάμωση σταθεροποιείται, η φήμη λαμβάνει τελική μορφή που κατανοείται και μεταφέρεται πιο εύκολα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Τα ίδια τα άτομα επιλέγουν τις πληροφορίες που επιβεβαιώνουν τις προσμονές τους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50341" y="3136612"/>
            <a:ext cx="39133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b="1" dirty="0">
                <a:solidFill>
                  <a:srgbClr val="527E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ΦΗΜΕΣ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48036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3890076" y="0"/>
            <a:ext cx="8301924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Αφομοίωση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Οι πληροφορίες αλλάζουν για να ενσωματώνονται στην αφήγηση και να υπακούν στην λογική της κεντρικής ιδέας της φήμης, αυξάνοντας την αληθοφάνειά της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 πληροφορία προσαρμόζεται στα ενδιαφέροντα, τις εικόνες και τις προκαταλήψεις της κοινωνικής ομάδας εντός της οποίας αναπτύσσεται η φήμη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50341" y="3136612"/>
            <a:ext cx="39133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b="1" dirty="0">
                <a:solidFill>
                  <a:srgbClr val="527E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ΦΗΜΕΣ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2473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3890076" y="0"/>
            <a:ext cx="8301924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Τονισμός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Μερικές λεπτομέρειες γίνονται αντιληπτές, κατακρατούνται και αναπαράγονται με επιλεκτικό τρόπο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Έτσι ενδυναμώνονται και λαμβάνουν κεντρική θέση στη σημασία της φήμης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50341" y="3136612"/>
            <a:ext cx="39133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b="1" dirty="0">
                <a:solidFill>
                  <a:srgbClr val="527E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ΦΗΜΕΣ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59012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3890076" y="0"/>
            <a:ext cx="8301924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Συνθήκες στις οποίες πρέπει να στηρίζεται η φήμη:</a:t>
            </a:r>
          </a:p>
          <a:p>
            <a:pPr lvl="0"/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 πληροφορία να είναι πιστευτή, αληθοφανής και επιθυμητή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Βασίζεται στη θεμελιώδη ανάγκη των ανθρώπων να εντάσσονται σε ένα σύστημα πεποιθήσεων, σύμφωνα με το οποίο είναι δυνατόν </a:t>
            </a:r>
            <a:r>
              <a:rPr lang="el-GR" sz="3000" b="1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να αποδοθούν </a:t>
            </a: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συγκεκριμένα χαρακτηριστικά σε κοινωνικές κατηγορίες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Δεν παίζει ρόλο η αλήθεια των πληροφοριών αλλά ότι συσπειρωνόμαστε γύρω από αυτές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50341" y="3136612"/>
            <a:ext cx="39133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b="1" dirty="0">
                <a:solidFill>
                  <a:srgbClr val="527E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ΦΗΜΕΣ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006168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>
            <a:extLst>
              <a:ext uri="{FF2B5EF4-FFF2-40B4-BE49-F238E27FC236}">
                <a16:creationId xmlns:a16="http://schemas.microsoft.com/office/drawing/2014/main" id="{1385A031-8843-6B4C-92DE-5FC35DACDE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8AA668C3-BCFD-F847-88F2-E431FD86B15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6DB489BF-55B7-4442-9A7E-C73E0A32D180}"/>
              </a:ext>
            </a:extLst>
          </p:cNvPr>
          <p:cNvSpPr/>
          <p:nvPr/>
        </p:nvSpPr>
        <p:spPr>
          <a:xfrm>
            <a:off x="508103" y="806941"/>
            <a:ext cx="1161051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ΕΙΣΑΓΩΓΗ ΣΤΗΝ</a:t>
            </a:r>
          </a:p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ΨΥΧΟΛΟΓΙΑ ΤΗΣ ΕΠΙΚΟΙΝΩΝΙΑΣ</a:t>
            </a:r>
          </a:p>
        </p:txBody>
      </p:sp>
      <p:sp>
        <p:nvSpPr>
          <p:cNvPr id="7" name="Ορθογώνιο 6">
            <a:extLst>
              <a:ext uri="{FF2B5EF4-FFF2-40B4-BE49-F238E27FC236}">
                <a16:creationId xmlns:a16="http://schemas.microsoft.com/office/drawing/2014/main" id="{3F1BFCCE-3817-CA48-B285-E1ECDB3E01BD}"/>
              </a:ext>
            </a:extLst>
          </p:cNvPr>
          <p:cNvSpPr/>
          <p:nvPr/>
        </p:nvSpPr>
        <p:spPr>
          <a:xfrm>
            <a:off x="4711797" y="2782669"/>
            <a:ext cx="32031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1ο ΕΞΑΜΗΝΟ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25F0AF23-0741-B547-B4BB-AC4D7A26A3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74EC32C4-E0D9-3541-8A4A-11FB8BB6E6B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4498F46F-1378-0D45-BDB3-517B6A2937E7}"/>
              </a:ext>
            </a:extLst>
          </p:cNvPr>
          <p:cNvSpPr/>
          <p:nvPr/>
        </p:nvSpPr>
        <p:spPr>
          <a:xfrm>
            <a:off x="430612" y="6334780"/>
            <a:ext cx="59704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ΔΙΔΑΣΚΩΝ: Δρ. Αγγέλου Γιάννης</a:t>
            </a:r>
          </a:p>
        </p:txBody>
      </p:sp>
    </p:spTree>
    <p:extLst>
      <p:ext uri="{BB962C8B-B14F-4D97-AF65-F5344CB8AC3E}">
        <p14:creationId xmlns:p14="http://schemas.microsoft.com/office/powerpoint/2010/main" val="2361499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3890076" y="0"/>
            <a:ext cx="8301924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l-GR" sz="3000" b="1" u="sng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ΜΟΝΤΕΛΑ ΑΝΑΔΥΣΗΣ ΗΓΕΤΗ</a:t>
            </a: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Ατομικών χαρακτηριστικών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Στυλ ηγεσίας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Περίστασης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Αλληλεπίδρασης στυλ ηγεσίας και περίστασης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Ανταλλαγών ηγέτη-μέλους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Γνωστικό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Μετασχηματιστικής ηγεσίας</a:t>
            </a:r>
            <a:endParaRPr lang="el-GR" sz="2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193729" y="3136612"/>
            <a:ext cx="39133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b="1" dirty="0">
                <a:solidFill>
                  <a:srgbClr val="527E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ΗΓΕΤΗΣ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718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4339525" y="843676"/>
            <a:ext cx="764318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Ιδιαίτερα χαρακτηριστικά της προσωπικότητας: εξωτερική εμφάνιση, ευφυΐα, φύλο, εθνικότητα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Άτομα εξωστρεφή, ευχάριστα, υπεύθυνα, συναισθηματικά αυτοελεγχόμενα, έξυπνα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Με κοινωνική νοημοσύνη, εμπειρία σε σχέση με τους στόχους της ομάδας και υψηλό επίπεδο συμμετοχής στις ομαδικές διαδικασίες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7" y="-112433"/>
            <a:ext cx="340963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266B2BFE-A02D-CE49-A7CE-6AB8A0144CC3}"/>
              </a:ext>
            </a:extLst>
          </p:cNvPr>
          <p:cNvSpPr/>
          <p:nvPr/>
        </p:nvSpPr>
        <p:spPr>
          <a:xfrm>
            <a:off x="410764" y="-1"/>
            <a:ext cx="3928761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ΗΓΕΤΗΣ – </a:t>
            </a:r>
          </a:p>
          <a:p>
            <a:pPr algn="ctr"/>
            <a:r>
              <a:rPr lang="el-GR" sz="28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ΜΟΝΤΕΛΟ ΑΤΟΜΙΚΩΝ ΧΑΡΑΚΤΗΡΙΣΤΙΚΩΝ</a:t>
            </a:r>
          </a:p>
        </p:txBody>
      </p:sp>
    </p:spTree>
    <p:extLst>
      <p:ext uri="{BB962C8B-B14F-4D97-AF65-F5344CB8AC3E}">
        <p14:creationId xmlns:p14="http://schemas.microsoft.com/office/powerpoint/2010/main" val="2755945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3890076" y="0"/>
            <a:ext cx="8301924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l-GR" sz="3000" b="1" u="sng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Αυταρχική ηγεσία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 ηγέτης λαμβάνει αποφάσεις για την οργάνωση και την εργασία μόνος του, 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Δεν αιτιολογεί και δεν συζητά τις αποφάσεις του 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Δεν ανακοινώνει τα κριτήρια αξιολόγησης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Έξω από την ζωή της ομάδας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Παρεμβαίνει μόνο σε περίπτωση δυσκολίας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201478" y="2644170"/>
            <a:ext cx="391338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b="1" dirty="0">
                <a:solidFill>
                  <a:srgbClr val="527E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ΗΓΕΤΗΣ – </a:t>
            </a:r>
          </a:p>
          <a:p>
            <a:pPr algn="ctr"/>
            <a:r>
              <a:rPr lang="el-GR" sz="3200" b="1" dirty="0">
                <a:solidFill>
                  <a:srgbClr val="527E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ΜΟΝΤΕΛΟ ΤΩΝ ΣΤΥΛ ΗΓΕΣΙΑΣ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59700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3890076" y="0"/>
            <a:ext cx="8301924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l-GR" sz="3000" b="1" u="sng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Δημοκρατική ηγεσία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Οι αποφάσεις προκύπτουν από συζητήσεις με τα μέλη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Αιτιολογεί τις αξιολογήσεις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Προτείνει λύσεις στα προβλήματα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Ενθαρρύνει την ανάπτυξη συμμετοχικού κλίματος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Σχετικά ενταγμένος στη ζωή της ομάδας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201478" y="2644170"/>
            <a:ext cx="391338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b="1" dirty="0">
                <a:solidFill>
                  <a:srgbClr val="527E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ΗΓΕΤΗΣ – </a:t>
            </a:r>
          </a:p>
          <a:p>
            <a:pPr algn="ctr"/>
            <a:r>
              <a:rPr lang="el-GR" sz="3200" b="1" dirty="0">
                <a:solidFill>
                  <a:srgbClr val="527E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ΜΟΝΤΕΛΟ ΤΩΝ ΣΤΥΛ ΗΓΕΣΙΑΣ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48229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3890076" y="0"/>
            <a:ext cx="8301924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l-GR" sz="3000" b="1" u="sng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Επιτρεπτική ηγεσία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Παρουσιάζει στην ομάδα τα διαθέσιμα μέσα και υλικά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Στη συνέχεια υιοθετεί παθητική στάση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Αφήνει την ομάδα ελεύθερη να δράσει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Δεν κρίνει 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Δεν </a:t>
            </a:r>
            <a:r>
              <a:rPr lang="el-GR" sz="3000" b="1" dirty="0" err="1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αξιολογει</a:t>
            </a: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Δεν παίρνει πρωτοβουλίες βοήθειας της ομάδας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201478" y="2644170"/>
            <a:ext cx="391338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b="1" dirty="0">
                <a:solidFill>
                  <a:srgbClr val="527E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ΗΓΕΤΗΣ – </a:t>
            </a:r>
          </a:p>
          <a:p>
            <a:pPr algn="ctr"/>
            <a:r>
              <a:rPr lang="el-GR" sz="3200" b="1" dirty="0">
                <a:solidFill>
                  <a:srgbClr val="527E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ΜΟΝΤΕΛΟ ΤΩΝ ΣΤΥΛ ΗΓΕΣΙΑΣ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27774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3890076" y="0"/>
            <a:ext cx="8301924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 παραγωγικότητα της ομάδας αυξάνεται στο αυταρχικό κλίμα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 δημοκρατική ηγεσία έχει ως αποτέλεσμα μεγαλύτερη συνοχή της ομάδας και υψηλό βαθμό ικανοποίησης των μελών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 επιτρεπτική ηγεσία ενδέχεται να δημιουργήσει μία ατμόσφαιρα στην οποία τα μέλη δεν είναι ούτε παραγωγικά ούτε ικανοποιημένα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201478" y="2644170"/>
            <a:ext cx="391338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b="1" dirty="0">
                <a:solidFill>
                  <a:srgbClr val="527E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ΗΓΕΤΗΣ – </a:t>
            </a:r>
          </a:p>
          <a:p>
            <a:pPr algn="ctr"/>
            <a:r>
              <a:rPr lang="el-GR" sz="3200" b="1" dirty="0">
                <a:solidFill>
                  <a:srgbClr val="527E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ΜΟΝΤΕΛΟ ΤΩΝ ΣΤΥΛ ΗΓΕΣΙΑΣ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89806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4339525" y="294974"/>
            <a:ext cx="7643188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Παράγοντες της περίστασης: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Το είδος του έργου ή των στόχων της ομάδας 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Οι ανάγκες των μελών για λιγότερη ή περισσότερη καθοδήγηση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Η οργανωτική δομή της ομάδας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Τα επικοινωνιακά δίκτυα της ομάδας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Οι </a:t>
            </a:r>
            <a:r>
              <a:rPr lang="el-GR" sz="3000" b="1" dirty="0" err="1">
                <a:solidFill>
                  <a:schemeClr val="accent6">
                    <a:lumMod val="50000"/>
                  </a:schemeClr>
                </a:solidFill>
              </a:rPr>
              <a:t>διομαδικές</a:t>
            </a: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 σχέσεις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7" y="-112433"/>
            <a:ext cx="340963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266B2BFE-A02D-CE49-A7CE-6AB8A0144CC3}"/>
              </a:ext>
            </a:extLst>
          </p:cNvPr>
          <p:cNvSpPr/>
          <p:nvPr/>
        </p:nvSpPr>
        <p:spPr>
          <a:xfrm>
            <a:off x="410764" y="-1"/>
            <a:ext cx="3928761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ΗΓΕΤΗΣ – </a:t>
            </a:r>
          </a:p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ΜΟΝΤΕΛΟ ΤΗΣ ΠΕΡΙΣΤΑΣΗΣ</a:t>
            </a:r>
          </a:p>
        </p:txBody>
      </p:sp>
    </p:spTree>
    <p:extLst>
      <p:ext uri="{BB962C8B-B14F-4D97-AF65-F5344CB8AC3E}">
        <p14:creationId xmlns:p14="http://schemas.microsoft.com/office/powerpoint/2010/main" val="2869934666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12317</TotalTime>
  <Words>969</Words>
  <Application>Microsoft Macintosh PowerPoint</Application>
  <PresentationFormat>Ευρεία οθόνη</PresentationFormat>
  <Paragraphs>218</Paragraphs>
  <Slides>28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28</vt:i4>
      </vt:variant>
    </vt:vector>
  </HeadingPairs>
  <TitlesOfParts>
    <vt:vector size="34" baseType="lpstr">
      <vt:lpstr>Arial</vt:lpstr>
      <vt:lpstr>Calibri</vt:lpstr>
      <vt:lpstr>Calibri Light</vt:lpstr>
      <vt:lpstr>Times New Roman</vt:lpstr>
      <vt:lpstr>Wingdings</vt:lpstr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YANNIS A</dc:creator>
  <cp:lastModifiedBy>YANNIS A</cp:lastModifiedBy>
  <cp:revision>187</cp:revision>
  <dcterms:created xsi:type="dcterms:W3CDTF">2022-02-27T18:25:10Z</dcterms:created>
  <dcterms:modified xsi:type="dcterms:W3CDTF">2024-01-10T13:34:28Z</dcterms:modified>
</cp:coreProperties>
</file>