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312" r:id="rId4"/>
    <p:sldId id="352" r:id="rId5"/>
    <p:sldId id="353" r:id="rId6"/>
    <p:sldId id="354" r:id="rId7"/>
    <p:sldId id="355" r:id="rId8"/>
    <p:sldId id="356" r:id="rId9"/>
    <p:sldId id="387" r:id="rId10"/>
    <p:sldId id="386" r:id="rId11"/>
    <p:sldId id="388" r:id="rId12"/>
    <p:sldId id="359" r:id="rId13"/>
    <p:sldId id="360" r:id="rId14"/>
    <p:sldId id="361" r:id="rId15"/>
    <p:sldId id="362" r:id="rId16"/>
    <p:sldId id="363" r:id="rId17"/>
    <p:sldId id="365" r:id="rId18"/>
    <p:sldId id="364" r:id="rId19"/>
    <p:sldId id="366" r:id="rId20"/>
    <p:sldId id="367" r:id="rId21"/>
    <p:sldId id="379" r:id="rId22"/>
    <p:sldId id="380" r:id="rId23"/>
    <p:sldId id="381" r:id="rId24"/>
    <p:sldId id="382" r:id="rId25"/>
    <p:sldId id="383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339" r:id="rId39"/>
    <p:sldId id="384" r:id="rId40"/>
    <p:sldId id="342" r:id="rId41"/>
    <p:sldId id="385" r:id="rId42"/>
    <p:sldId id="357" r:id="rId43"/>
    <p:sldId id="358" r:id="rId44"/>
    <p:sldId id="389" r:id="rId45"/>
    <p:sldId id="390" r:id="rId46"/>
    <p:sldId id="391" r:id="rId47"/>
    <p:sldId id="281" r:id="rId48"/>
    <p:sldId id="282" r:id="rId49"/>
    <p:sldId id="283" r:id="rId50"/>
    <p:sldId id="344" r:id="rId51"/>
    <p:sldId id="399" r:id="rId52"/>
    <p:sldId id="393" r:id="rId53"/>
    <p:sldId id="394" r:id="rId54"/>
    <p:sldId id="395" r:id="rId55"/>
    <p:sldId id="396" r:id="rId56"/>
    <p:sldId id="397" r:id="rId57"/>
    <p:sldId id="392" r:id="rId58"/>
    <p:sldId id="39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0"/>
    <p:restoredTop sz="96405"/>
  </p:normalViewPr>
  <p:slideViewPr>
    <p:cSldViewPr snapToGrid="0" snapToObjects="1">
      <p:cViewPr varScale="1">
        <p:scale>
          <a:sx n="126" d="100"/>
          <a:sy n="126" d="100"/>
        </p:scale>
        <p:origin x="2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F6505-2E2F-8C4C-86E2-E059CF03F8C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85DAF75-49A1-5B48-AA16-7928899ED272}">
      <dgm:prSet/>
      <dgm:spPr/>
      <dgm:t>
        <a:bodyPr/>
        <a:lstStyle/>
        <a:p>
          <a:r>
            <a:rPr lang="el-GR" b="1" dirty="0"/>
            <a:t>και με στόχο την επίτευξη ενός επιθυμητού για τον παραγωγό αποτελέσματος.</a:t>
          </a:r>
          <a:endParaRPr lang="en-US" dirty="0"/>
        </a:p>
      </dgm:t>
    </dgm:pt>
    <dgm:pt modelId="{5691B115-232B-2E47-863C-1A2C2F78707A}" type="parTrans" cxnId="{2E7EBA06-F22D-914B-A1E4-1E396AF6CB50}">
      <dgm:prSet/>
      <dgm:spPr/>
      <dgm:t>
        <a:bodyPr/>
        <a:lstStyle/>
        <a:p>
          <a:endParaRPr lang="en-US"/>
        </a:p>
      </dgm:t>
    </dgm:pt>
    <dgm:pt modelId="{7CD8D2D4-FC83-2741-AD1F-BCE0434518F0}" type="sibTrans" cxnId="{2E7EBA06-F22D-914B-A1E4-1E396AF6CB50}">
      <dgm:prSet/>
      <dgm:spPr/>
      <dgm:t>
        <a:bodyPr/>
        <a:lstStyle/>
        <a:p>
          <a:endParaRPr lang="en-US"/>
        </a:p>
      </dgm:t>
    </dgm:pt>
    <dgm:pt modelId="{D68DCF82-385C-4045-A58D-CA7DB2FD29A0}" type="pres">
      <dgm:prSet presAssocID="{BBBF6505-2E2F-8C4C-86E2-E059CF03F8C8}" presName="compositeShape" presStyleCnt="0">
        <dgm:presLayoutVars>
          <dgm:chMax val="7"/>
          <dgm:dir/>
          <dgm:resizeHandles val="exact"/>
        </dgm:presLayoutVars>
      </dgm:prSet>
      <dgm:spPr/>
    </dgm:pt>
    <dgm:pt modelId="{FDC360ED-7958-0547-A094-3EB2DD7B00DF}" type="pres">
      <dgm:prSet presAssocID="{385DAF75-49A1-5B48-AA16-7928899ED272}" presName="circ1TxSh" presStyleLbl="vennNode1" presStyleIdx="0" presStyleCnt="1"/>
      <dgm:spPr/>
    </dgm:pt>
  </dgm:ptLst>
  <dgm:cxnLst>
    <dgm:cxn modelId="{2E7EBA06-F22D-914B-A1E4-1E396AF6CB50}" srcId="{BBBF6505-2E2F-8C4C-86E2-E059CF03F8C8}" destId="{385DAF75-49A1-5B48-AA16-7928899ED272}" srcOrd="0" destOrd="0" parTransId="{5691B115-232B-2E47-863C-1A2C2F78707A}" sibTransId="{7CD8D2D4-FC83-2741-AD1F-BCE0434518F0}"/>
    <dgm:cxn modelId="{9FF2574C-D8AA-7245-82FA-E138AFC902BA}" type="presOf" srcId="{BBBF6505-2E2F-8C4C-86E2-E059CF03F8C8}" destId="{D68DCF82-385C-4045-A58D-CA7DB2FD29A0}" srcOrd="0" destOrd="0" presId="urn:microsoft.com/office/officeart/2005/8/layout/venn1"/>
    <dgm:cxn modelId="{C86CDE68-16C2-6A44-956F-D5004C57DDC8}" type="presOf" srcId="{385DAF75-49A1-5B48-AA16-7928899ED272}" destId="{FDC360ED-7958-0547-A094-3EB2DD7B00DF}" srcOrd="0" destOrd="0" presId="urn:microsoft.com/office/officeart/2005/8/layout/venn1"/>
    <dgm:cxn modelId="{5F71912B-9025-734A-9823-64B14C9DBDAA}" type="presParOf" srcId="{D68DCF82-385C-4045-A58D-CA7DB2FD29A0}" destId="{FDC360ED-7958-0547-A094-3EB2DD7B00D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C4BF05-5E21-C848-A13E-4A3AF52B59FD}" type="doc">
      <dgm:prSet loTypeId="urn:microsoft.com/office/officeart/2005/8/layout/bProcess3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0B1B63-95CF-C747-860D-CE307C822474}">
      <dgm:prSet custT="1"/>
      <dgm:spPr/>
      <dgm:t>
        <a:bodyPr/>
        <a:lstStyle/>
        <a:p>
          <a:pPr algn="ctr" rtl="0"/>
          <a:r>
            <a:rPr lang="en-US" sz="3200" b="1" dirty="0"/>
            <a:t>Ασυνεχή</a:t>
          </a:r>
        </a:p>
      </dgm:t>
    </dgm:pt>
    <dgm:pt modelId="{A9F4169F-14F3-0D4A-B257-A6FEBCD9FBD5}" type="parTrans" cxnId="{BA4959DD-6349-954C-8461-18BAA159D135}">
      <dgm:prSet/>
      <dgm:spPr/>
      <dgm:t>
        <a:bodyPr/>
        <a:lstStyle/>
        <a:p>
          <a:pPr algn="ctr"/>
          <a:endParaRPr lang="en-US"/>
        </a:p>
      </dgm:t>
    </dgm:pt>
    <dgm:pt modelId="{FD084758-431F-CB49-81EA-992CDB6E1C07}" type="sibTrans" cxnId="{BA4959DD-6349-954C-8461-18BAA159D135}">
      <dgm:prSet/>
      <dgm:spPr/>
      <dgm:t>
        <a:bodyPr/>
        <a:lstStyle/>
        <a:p>
          <a:pPr algn="ctr"/>
          <a:endParaRPr lang="en-US"/>
        </a:p>
      </dgm:t>
    </dgm:pt>
    <dgm:pt modelId="{6DF68B80-B3FE-BB4F-8583-B524FE9E5D75}">
      <dgm:prSet custT="1"/>
      <dgm:spPr/>
      <dgm:t>
        <a:bodyPr/>
        <a:lstStyle/>
        <a:p>
          <a:pPr algn="ctr" rtl="0"/>
          <a:r>
            <a:rPr lang="en-US" sz="3000" b="1" dirty="0"/>
            <a:t>Ασύμμετρη</a:t>
          </a:r>
        </a:p>
      </dgm:t>
    </dgm:pt>
    <dgm:pt modelId="{45645A93-30A8-204C-ACF5-5225CBB55116}" type="parTrans" cxnId="{64AD64C9-00ED-3041-9A6B-87B77876B8F2}">
      <dgm:prSet/>
      <dgm:spPr/>
      <dgm:t>
        <a:bodyPr/>
        <a:lstStyle/>
        <a:p>
          <a:pPr algn="ctr"/>
          <a:endParaRPr lang="en-US"/>
        </a:p>
      </dgm:t>
    </dgm:pt>
    <dgm:pt modelId="{98D6BA8D-D4E6-974D-8654-D0D70DB184A4}" type="sibTrans" cxnId="{64AD64C9-00ED-3041-9A6B-87B77876B8F2}">
      <dgm:prSet/>
      <dgm:spPr/>
      <dgm:t>
        <a:bodyPr/>
        <a:lstStyle/>
        <a:p>
          <a:pPr algn="ctr"/>
          <a:endParaRPr lang="en-US"/>
        </a:p>
      </dgm:t>
    </dgm:pt>
    <dgm:pt modelId="{15A70324-4D9E-AC49-91A5-D5F3883429B2}">
      <dgm:prSet custT="1"/>
      <dgm:spPr/>
      <dgm:t>
        <a:bodyPr/>
        <a:lstStyle/>
        <a:p>
          <a:pPr algn="ctr" rtl="0"/>
          <a:r>
            <a:rPr lang="en-US" sz="3200" b="1" dirty="0"/>
            <a:t>Κυκλική</a:t>
          </a:r>
        </a:p>
      </dgm:t>
    </dgm:pt>
    <dgm:pt modelId="{C88E6535-D1C4-3349-AE0B-B1FEDF6FC072}" type="parTrans" cxnId="{0F738F7E-A277-E04E-A2A2-599A3C70569B}">
      <dgm:prSet/>
      <dgm:spPr/>
      <dgm:t>
        <a:bodyPr/>
        <a:lstStyle/>
        <a:p>
          <a:pPr algn="ctr"/>
          <a:endParaRPr lang="en-US"/>
        </a:p>
      </dgm:t>
    </dgm:pt>
    <dgm:pt modelId="{0DAADF8C-C0FB-5A41-A94B-B97E9E6F073D}" type="sibTrans" cxnId="{0F738F7E-A277-E04E-A2A2-599A3C70569B}">
      <dgm:prSet/>
      <dgm:spPr/>
      <dgm:t>
        <a:bodyPr/>
        <a:lstStyle/>
        <a:p>
          <a:pPr algn="ctr"/>
          <a:endParaRPr lang="en-US"/>
        </a:p>
      </dgm:t>
    </dgm:pt>
    <dgm:pt modelId="{3812574E-5AD3-0E40-A53A-52ACAEE6E309}">
      <dgm:prSet custT="1"/>
      <dgm:spPr/>
      <dgm:t>
        <a:bodyPr/>
        <a:lstStyle/>
        <a:p>
          <a:pPr algn="ctr" rtl="0"/>
          <a:r>
            <a:rPr lang="en-US" sz="2600" b="1" dirty="0"/>
            <a:t>Επαναλαμβανόμενη</a:t>
          </a:r>
        </a:p>
      </dgm:t>
    </dgm:pt>
    <dgm:pt modelId="{ABCF1327-F888-1A4D-BD49-15A69BEA3AD7}" type="parTrans" cxnId="{7257E0C8-4AD7-5D45-9D13-E4FCF49B433C}">
      <dgm:prSet/>
      <dgm:spPr/>
      <dgm:t>
        <a:bodyPr/>
        <a:lstStyle/>
        <a:p>
          <a:pPr algn="ctr"/>
          <a:endParaRPr lang="en-US"/>
        </a:p>
      </dgm:t>
    </dgm:pt>
    <dgm:pt modelId="{66468D6C-106A-804F-9AD7-5AC5B2129034}" type="sibTrans" cxnId="{7257E0C8-4AD7-5D45-9D13-E4FCF49B433C}">
      <dgm:prSet/>
      <dgm:spPr/>
      <dgm:t>
        <a:bodyPr/>
        <a:lstStyle/>
        <a:p>
          <a:pPr algn="ctr"/>
          <a:endParaRPr lang="en-US"/>
        </a:p>
      </dgm:t>
    </dgm:pt>
    <dgm:pt modelId="{D03BB819-90BF-3B4F-A994-2F296765928D}">
      <dgm:prSet/>
      <dgm:spPr/>
      <dgm:t>
        <a:bodyPr/>
        <a:lstStyle/>
        <a:p>
          <a:pPr algn="ctr" rtl="0"/>
          <a:r>
            <a:rPr lang="el-GR" b="1" dirty="0"/>
            <a:t>Διαδραστική μορφή επικοινωνίας</a:t>
          </a:r>
          <a:endParaRPr lang="en-US" b="1" dirty="0"/>
        </a:p>
      </dgm:t>
    </dgm:pt>
    <dgm:pt modelId="{A8CE7A49-1D91-8645-B86E-F43DB3C89BDF}" type="parTrans" cxnId="{9070C2A0-1D5C-CB48-BD73-E07DB4DA33AB}">
      <dgm:prSet/>
      <dgm:spPr/>
      <dgm:t>
        <a:bodyPr/>
        <a:lstStyle/>
        <a:p>
          <a:pPr algn="ctr"/>
          <a:endParaRPr lang="en-US"/>
        </a:p>
      </dgm:t>
    </dgm:pt>
    <dgm:pt modelId="{C04C4649-2FD4-FD4C-98B1-9A502A6B191F}" type="sibTrans" cxnId="{9070C2A0-1D5C-CB48-BD73-E07DB4DA33AB}">
      <dgm:prSet/>
      <dgm:spPr/>
      <dgm:t>
        <a:bodyPr/>
        <a:lstStyle/>
        <a:p>
          <a:pPr algn="ctr"/>
          <a:endParaRPr lang="en-US"/>
        </a:p>
      </dgm:t>
    </dgm:pt>
    <dgm:pt modelId="{2D302AA1-1485-5144-BC6E-9365513B01D6}" type="pres">
      <dgm:prSet presAssocID="{3AC4BF05-5E21-C848-A13E-4A3AF52B59FD}" presName="Name0" presStyleCnt="0">
        <dgm:presLayoutVars>
          <dgm:dir/>
          <dgm:resizeHandles val="exact"/>
        </dgm:presLayoutVars>
      </dgm:prSet>
      <dgm:spPr/>
    </dgm:pt>
    <dgm:pt modelId="{FC3ECA51-9F6A-BD4F-B28D-90DD6496A003}" type="pres">
      <dgm:prSet presAssocID="{B20B1B63-95CF-C747-860D-CE307C822474}" presName="node" presStyleLbl="node1" presStyleIdx="0" presStyleCnt="5">
        <dgm:presLayoutVars>
          <dgm:bulletEnabled val="1"/>
        </dgm:presLayoutVars>
      </dgm:prSet>
      <dgm:spPr/>
    </dgm:pt>
    <dgm:pt modelId="{B12919CC-9DDA-BA47-A2A2-1A8F4E9DF1EE}" type="pres">
      <dgm:prSet presAssocID="{FD084758-431F-CB49-81EA-992CDB6E1C07}" presName="sibTrans" presStyleLbl="sibTrans1D1" presStyleIdx="0" presStyleCnt="4"/>
      <dgm:spPr/>
    </dgm:pt>
    <dgm:pt modelId="{B0D1EF22-F196-0049-9860-43EC23471ABE}" type="pres">
      <dgm:prSet presAssocID="{FD084758-431F-CB49-81EA-992CDB6E1C07}" presName="connectorText" presStyleLbl="sibTrans1D1" presStyleIdx="0" presStyleCnt="4"/>
      <dgm:spPr/>
    </dgm:pt>
    <dgm:pt modelId="{84FF144D-0A0F-4841-B18A-768EB314CD26}" type="pres">
      <dgm:prSet presAssocID="{6DF68B80-B3FE-BB4F-8583-B524FE9E5D75}" presName="node" presStyleLbl="node1" presStyleIdx="1" presStyleCnt="5">
        <dgm:presLayoutVars>
          <dgm:bulletEnabled val="1"/>
        </dgm:presLayoutVars>
      </dgm:prSet>
      <dgm:spPr/>
    </dgm:pt>
    <dgm:pt modelId="{F907BB99-73C3-1949-A525-92710A4A09B1}" type="pres">
      <dgm:prSet presAssocID="{98D6BA8D-D4E6-974D-8654-D0D70DB184A4}" presName="sibTrans" presStyleLbl="sibTrans1D1" presStyleIdx="1" presStyleCnt="4"/>
      <dgm:spPr/>
    </dgm:pt>
    <dgm:pt modelId="{DF3D2F1C-667F-BF4C-BCF3-AE9B7C28EEC2}" type="pres">
      <dgm:prSet presAssocID="{98D6BA8D-D4E6-974D-8654-D0D70DB184A4}" presName="connectorText" presStyleLbl="sibTrans1D1" presStyleIdx="1" presStyleCnt="4"/>
      <dgm:spPr/>
    </dgm:pt>
    <dgm:pt modelId="{14693F3F-E115-6141-AC57-3F413B482093}" type="pres">
      <dgm:prSet presAssocID="{15A70324-4D9E-AC49-91A5-D5F3883429B2}" presName="node" presStyleLbl="node1" presStyleIdx="2" presStyleCnt="5">
        <dgm:presLayoutVars>
          <dgm:bulletEnabled val="1"/>
        </dgm:presLayoutVars>
      </dgm:prSet>
      <dgm:spPr/>
    </dgm:pt>
    <dgm:pt modelId="{A69DEAD4-6500-444F-9E11-09B744B61195}" type="pres">
      <dgm:prSet presAssocID="{0DAADF8C-C0FB-5A41-A94B-B97E9E6F073D}" presName="sibTrans" presStyleLbl="sibTrans1D1" presStyleIdx="2" presStyleCnt="4"/>
      <dgm:spPr/>
    </dgm:pt>
    <dgm:pt modelId="{9CC4B163-FAAF-3B41-9A67-A42C7A38F40B}" type="pres">
      <dgm:prSet presAssocID="{0DAADF8C-C0FB-5A41-A94B-B97E9E6F073D}" presName="connectorText" presStyleLbl="sibTrans1D1" presStyleIdx="2" presStyleCnt="4"/>
      <dgm:spPr/>
    </dgm:pt>
    <dgm:pt modelId="{BCE0F94F-83D9-994A-9093-E84573414AC2}" type="pres">
      <dgm:prSet presAssocID="{3812574E-5AD3-0E40-A53A-52ACAEE6E309}" presName="node" presStyleLbl="node1" presStyleIdx="3" presStyleCnt="5" custScaleX="137518">
        <dgm:presLayoutVars>
          <dgm:bulletEnabled val="1"/>
        </dgm:presLayoutVars>
      </dgm:prSet>
      <dgm:spPr/>
    </dgm:pt>
    <dgm:pt modelId="{D1660655-0CBC-A84B-8510-E7F439614D89}" type="pres">
      <dgm:prSet presAssocID="{66468D6C-106A-804F-9AD7-5AC5B2129034}" presName="sibTrans" presStyleLbl="sibTrans1D1" presStyleIdx="3" presStyleCnt="4"/>
      <dgm:spPr/>
    </dgm:pt>
    <dgm:pt modelId="{B6D15887-CF8F-EA4E-835E-3B8C5E12F00F}" type="pres">
      <dgm:prSet presAssocID="{66468D6C-106A-804F-9AD7-5AC5B2129034}" presName="connectorText" presStyleLbl="sibTrans1D1" presStyleIdx="3" presStyleCnt="4"/>
      <dgm:spPr/>
    </dgm:pt>
    <dgm:pt modelId="{E628CF15-6AC8-2A43-82D6-0F3E471F5D44}" type="pres">
      <dgm:prSet presAssocID="{D03BB819-90BF-3B4F-A994-2F296765928D}" presName="node" presStyleLbl="node1" presStyleIdx="4" presStyleCnt="5" custScaleX="138002">
        <dgm:presLayoutVars>
          <dgm:bulletEnabled val="1"/>
        </dgm:presLayoutVars>
      </dgm:prSet>
      <dgm:spPr/>
    </dgm:pt>
  </dgm:ptLst>
  <dgm:cxnLst>
    <dgm:cxn modelId="{7D713014-C2C6-6640-9D1D-B8C0407F7056}" type="presOf" srcId="{98D6BA8D-D4E6-974D-8654-D0D70DB184A4}" destId="{DF3D2F1C-667F-BF4C-BCF3-AE9B7C28EEC2}" srcOrd="1" destOrd="0" presId="urn:microsoft.com/office/officeart/2005/8/layout/bProcess3"/>
    <dgm:cxn modelId="{8E27CE1A-4D36-5545-9594-D1B8E67F62B4}" type="presOf" srcId="{3AC4BF05-5E21-C848-A13E-4A3AF52B59FD}" destId="{2D302AA1-1485-5144-BC6E-9365513B01D6}" srcOrd="0" destOrd="0" presId="urn:microsoft.com/office/officeart/2005/8/layout/bProcess3"/>
    <dgm:cxn modelId="{687FE82A-28F7-E24A-BE9F-5AE86E2F54B2}" type="presOf" srcId="{FD084758-431F-CB49-81EA-992CDB6E1C07}" destId="{B0D1EF22-F196-0049-9860-43EC23471ABE}" srcOrd="1" destOrd="0" presId="urn:microsoft.com/office/officeart/2005/8/layout/bProcess3"/>
    <dgm:cxn modelId="{32A5FC2A-862C-CF48-9AC0-AC5645F21257}" type="presOf" srcId="{15A70324-4D9E-AC49-91A5-D5F3883429B2}" destId="{14693F3F-E115-6141-AC57-3F413B482093}" srcOrd="0" destOrd="0" presId="urn:microsoft.com/office/officeart/2005/8/layout/bProcess3"/>
    <dgm:cxn modelId="{7A34C72D-01D3-4C4B-B4C5-BD72BB29DC12}" type="presOf" srcId="{D03BB819-90BF-3B4F-A994-2F296765928D}" destId="{E628CF15-6AC8-2A43-82D6-0F3E471F5D44}" srcOrd="0" destOrd="0" presId="urn:microsoft.com/office/officeart/2005/8/layout/bProcess3"/>
    <dgm:cxn modelId="{6006B843-33AF-AF4F-8B23-EDA09379B356}" type="presOf" srcId="{66468D6C-106A-804F-9AD7-5AC5B2129034}" destId="{D1660655-0CBC-A84B-8510-E7F439614D89}" srcOrd="0" destOrd="0" presId="urn:microsoft.com/office/officeart/2005/8/layout/bProcess3"/>
    <dgm:cxn modelId="{D1D03C4D-7416-F047-9701-2B39D6643407}" type="presOf" srcId="{0DAADF8C-C0FB-5A41-A94B-B97E9E6F073D}" destId="{A69DEAD4-6500-444F-9E11-09B744B61195}" srcOrd="0" destOrd="0" presId="urn:microsoft.com/office/officeart/2005/8/layout/bProcess3"/>
    <dgm:cxn modelId="{BEF1D36F-4760-024E-8488-267388A983FB}" type="presOf" srcId="{6DF68B80-B3FE-BB4F-8583-B524FE9E5D75}" destId="{84FF144D-0A0F-4841-B18A-768EB314CD26}" srcOrd="0" destOrd="0" presId="urn:microsoft.com/office/officeart/2005/8/layout/bProcess3"/>
    <dgm:cxn modelId="{DA107B7E-EFEC-304A-AE0D-306C4E72A3B4}" type="presOf" srcId="{B20B1B63-95CF-C747-860D-CE307C822474}" destId="{FC3ECA51-9F6A-BD4F-B28D-90DD6496A003}" srcOrd="0" destOrd="0" presId="urn:microsoft.com/office/officeart/2005/8/layout/bProcess3"/>
    <dgm:cxn modelId="{0F738F7E-A277-E04E-A2A2-599A3C70569B}" srcId="{3AC4BF05-5E21-C848-A13E-4A3AF52B59FD}" destId="{15A70324-4D9E-AC49-91A5-D5F3883429B2}" srcOrd="2" destOrd="0" parTransId="{C88E6535-D1C4-3349-AE0B-B1FEDF6FC072}" sibTransId="{0DAADF8C-C0FB-5A41-A94B-B97E9E6F073D}"/>
    <dgm:cxn modelId="{A7917784-827C-F74F-B7ED-7CB75DC90CBD}" type="presOf" srcId="{0DAADF8C-C0FB-5A41-A94B-B97E9E6F073D}" destId="{9CC4B163-FAAF-3B41-9A67-A42C7A38F40B}" srcOrd="1" destOrd="0" presId="urn:microsoft.com/office/officeart/2005/8/layout/bProcess3"/>
    <dgm:cxn modelId="{EE1E3C97-9219-4D43-88DE-E61BEC624EC6}" type="presOf" srcId="{66468D6C-106A-804F-9AD7-5AC5B2129034}" destId="{B6D15887-CF8F-EA4E-835E-3B8C5E12F00F}" srcOrd="1" destOrd="0" presId="urn:microsoft.com/office/officeart/2005/8/layout/bProcess3"/>
    <dgm:cxn modelId="{9070C2A0-1D5C-CB48-BD73-E07DB4DA33AB}" srcId="{3AC4BF05-5E21-C848-A13E-4A3AF52B59FD}" destId="{D03BB819-90BF-3B4F-A994-2F296765928D}" srcOrd="4" destOrd="0" parTransId="{A8CE7A49-1D91-8645-B86E-F43DB3C89BDF}" sibTransId="{C04C4649-2FD4-FD4C-98B1-9A502A6B191F}"/>
    <dgm:cxn modelId="{150E83C5-3802-C941-B5D4-AC906A075615}" type="presOf" srcId="{3812574E-5AD3-0E40-A53A-52ACAEE6E309}" destId="{BCE0F94F-83D9-994A-9093-E84573414AC2}" srcOrd="0" destOrd="0" presId="urn:microsoft.com/office/officeart/2005/8/layout/bProcess3"/>
    <dgm:cxn modelId="{7257E0C8-4AD7-5D45-9D13-E4FCF49B433C}" srcId="{3AC4BF05-5E21-C848-A13E-4A3AF52B59FD}" destId="{3812574E-5AD3-0E40-A53A-52ACAEE6E309}" srcOrd="3" destOrd="0" parTransId="{ABCF1327-F888-1A4D-BD49-15A69BEA3AD7}" sibTransId="{66468D6C-106A-804F-9AD7-5AC5B2129034}"/>
    <dgm:cxn modelId="{64AD64C9-00ED-3041-9A6B-87B77876B8F2}" srcId="{3AC4BF05-5E21-C848-A13E-4A3AF52B59FD}" destId="{6DF68B80-B3FE-BB4F-8583-B524FE9E5D75}" srcOrd="1" destOrd="0" parTransId="{45645A93-30A8-204C-ACF5-5225CBB55116}" sibTransId="{98D6BA8D-D4E6-974D-8654-D0D70DB184A4}"/>
    <dgm:cxn modelId="{BA4959DD-6349-954C-8461-18BAA159D135}" srcId="{3AC4BF05-5E21-C848-A13E-4A3AF52B59FD}" destId="{B20B1B63-95CF-C747-860D-CE307C822474}" srcOrd="0" destOrd="0" parTransId="{A9F4169F-14F3-0D4A-B257-A6FEBCD9FBD5}" sibTransId="{FD084758-431F-CB49-81EA-992CDB6E1C07}"/>
    <dgm:cxn modelId="{551CF0E2-8F4B-5641-B37E-245B07AAAD9C}" type="presOf" srcId="{98D6BA8D-D4E6-974D-8654-D0D70DB184A4}" destId="{F907BB99-73C3-1949-A525-92710A4A09B1}" srcOrd="0" destOrd="0" presId="urn:microsoft.com/office/officeart/2005/8/layout/bProcess3"/>
    <dgm:cxn modelId="{37BE29FB-ED19-DA40-B751-82413A3C21D1}" type="presOf" srcId="{FD084758-431F-CB49-81EA-992CDB6E1C07}" destId="{B12919CC-9DDA-BA47-A2A2-1A8F4E9DF1EE}" srcOrd="0" destOrd="0" presId="urn:microsoft.com/office/officeart/2005/8/layout/bProcess3"/>
    <dgm:cxn modelId="{2E3C55E7-362B-D344-B3F9-EAE698A3602F}" type="presParOf" srcId="{2D302AA1-1485-5144-BC6E-9365513B01D6}" destId="{FC3ECA51-9F6A-BD4F-B28D-90DD6496A003}" srcOrd="0" destOrd="0" presId="urn:microsoft.com/office/officeart/2005/8/layout/bProcess3"/>
    <dgm:cxn modelId="{D6210DE2-43E0-424C-9E3B-D8960F7EED90}" type="presParOf" srcId="{2D302AA1-1485-5144-BC6E-9365513B01D6}" destId="{B12919CC-9DDA-BA47-A2A2-1A8F4E9DF1EE}" srcOrd="1" destOrd="0" presId="urn:microsoft.com/office/officeart/2005/8/layout/bProcess3"/>
    <dgm:cxn modelId="{6B29EFB7-3BDB-354B-897E-CEA6C24818D8}" type="presParOf" srcId="{B12919CC-9DDA-BA47-A2A2-1A8F4E9DF1EE}" destId="{B0D1EF22-F196-0049-9860-43EC23471ABE}" srcOrd="0" destOrd="0" presId="urn:microsoft.com/office/officeart/2005/8/layout/bProcess3"/>
    <dgm:cxn modelId="{09155518-E228-A043-8214-1ADD9613F853}" type="presParOf" srcId="{2D302AA1-1485-5144-BC6E-9365513B01D6}" destId="{84FF144D-0A0F-4841-B18A-768EB314CD26}" srcOrd="2" destOrd="0" presId="urn:microsoft.com/office/officeart/2005/8/layout/bProcess3"/>
    <dgm:cxn modelId="{AA0F4FA6-F539-F445-9B6C-99614DC30086}" type="presParOf" srcId="{2D302AA1-1485-5144-BC6E-9365513B01D6}" destId="{F907BB99-73C3-1949-A525-92710A4A09B1}" srcOrd="3" destOrd="0" presId="urn:microsoft.com/office/officeart/2005/8/layout/bProcess3"/>
    <dgm:cxn modelId="{54A555E7-48F2-9441-9B4A-062F83A90D3F}" type="presParOf" srcId="{F907BB99-73C3-1949-A525-92710A4A09B1}" destId="{DF3D2F1C-667F-BF4C-BCF3-AE9B7C28EEC2}" srcOrd="0" destOrd="0" presId="urn:microsoft.com/office/officeart/2005/8/layout/bProcess3"/>
    <dgm:cxn modelId="{4B34E26C-0B3F-D548-8254-1835D1AC549B}" type="presParOf" srcId="{2D302AA1-1485-5144-BC6E-9365513B01D6}" destId="{14693F3F-E115-6141-AC57-3F413B482093}" srcOrd="4" destOrd="0" presId="urn:microsoft.com/office/officeart/2005/8/layout/bProcess3"/>
    <dgm:cxn modelId="{914644BF-8761-7345-9FCF-99A918991AF4}" type="presParOf" srcId="{2D302AA1-1485-5144-BC6E-9365513B01D6}" destId="{A69DEAD4-6500-444F-9E11-09B744B61195}" srcOrd="5" destOrd="0" presId="urn:microsoft.com/office/officeart/2005/8/layout/bProcess3"/>
    <dgm:cxn modelId="{D390BC86-35C3-574B-BBB4-2EF4C040C711}" type="presParOf" srcId="{A69DEAD4-6500-444F-9E11-09B744B61195}" destId="{9CC4B163-FAAF-3B41-9A67-A42C7A38F40B}" srcOrd="0" destOrd="0" presId="urn:microsoft.com/office/officeart/2005/8/layout/bProcess3"/>
    <dgm:cxn modelId="{A08D74E1-E96A-C84F-82BD-74AAEB5A8306}" type="presParOf" srcId="{2D302AA1-1485-5144-BC6E-9365513B01D6}" destId="{BCE0F94F-83D9-994A-9093-E84573414AC2}" srcOrd="6" destOrd="0" presId="urn:microsoft.com/office/officeart/2005/8/layout/bProcess3"/>
    <dgm:cxn modelId="{02CC3303-5F5C-974E-B12B-AEA84C844653}" type="presParOf" srcId="{2D302AA1-1485-5144-BC6E-9365513B01D6}" destId="{D1660655-0CBC-A84B-8510-E7F439614D89}" srcOrd="7" destOrd="0" presId="urn:microsoft.com/office/officeart/2005/8/layout/bProcess3"/>
    <dgm:cxn modelId="{8F8B9139-B893-9C45-AC1B-A8D3F52C3BE6}" type="presParOf" srcId="{D1660655-0CBC-A84B-8510-E7F439614D89}" destId="{B6D15887-CF8F-EA4E-835E-3B8C5E12F00F}" srcOrd="0" destOrd="0" presId="urn:microsoft.com/office/officeart/2005/8/layout/bProcess3"/>
    <dgm:cxn modelId="{47634B3F-0D03-0E45-B25E-8532492B1232}" type="presParOf" srcId="{2D302AA1-1485-5144-BC6E-9365513B01D6}" destId="{E628CF15-6AC8-2A43-82D6-0F3E471F5D44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28B5D2-1596-4947-9F8C-F2F872731819}" type="doc">
      <dgm:prSet loTypeId="urn:microsoft.com/office/officeart/2005/8/layout/matrix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E61CF6-3992-184E-B143-D355AEDB44AA}">
      <dgm:prSet/>
      <dgm:spPr/>
      <dgm:t>
        <a:bodyPr/>
        <a:lstStyle/>
        <a:p>
          <a:r>
            <a:rPr lang="el-GR" dirty="0"/>
            <a:t>Μία από τις </a:t>
          </a:r>
          <a:r>
            <a:rPr lang="el-GR" b="1" dirty="0"/>
            <a:t>πολλές προσεγγίσεις της διαφήμισης</a:t>
          </a:r>
          <a:r>
            <a:rPr lang="el-GR" dirty="0"/>
            <a:t> θεωρεί ότι </a:t>
          </a:r>
          <a:endParaRPr lang="en-US" dirty="0"/>
        </a:p>
      </dgm:t>
    </dgm:pt>
    <dgm:pt modelId="{F8086528-61FE-3C4B-934F-003D28CC70FB}" type="parTrans" cxnId="{1CCD3508-B1B3-5148-A1BC-A8E107D98FC3}">
      <dgm:prSet/>
      <dgm:spPr/>
      <dgm:t>
        <a:bodyPr/>
        <a:lstStyle/>
        <a:p>
          <a:endParaRPr lang="en-US"/>
        </a:p>
      </dgm:t>
    </dgm:pt>
    <dgm:pt modelId="{ADA9D100-27F0-364E-860E-C5FC115BCEFB}" type="sibTrans" cxnId="{1CCD3508-B1B3-5148-A1BC-A8E107D98FC3}">
      <dgm:prSet/>
      <dgm:spPr/>
      <dgm:t>
        <a:bodyPr/>
        <a:lstStyle/>
        <a:p>
          <a:endParaRPr lang="en-US"/>
        </a:p>
      </dgm:t>
    </dgm:pt>
    <dgm:pt modelId="{EE4A2705-5D7B-2345-9D6B-C903389D023A}">
      <dgm:prSet custT="1"/>
      <dgm:spPr/>
      <dgm:t>
        <a:bodyPr/>
        <a:lstStyle/>
        <a:p>
          <a:r>
            <a:rPr lang="el-GR" sz="3100" dirty="0"/>
            <a:t>έχει ως </a:t>
          </a:r>
          <a:r>
            <a:rPr lang="el-GR" sz="3600" b="1" u="sng" dirty="0"/>
            <a:t>βασικό στόχο</a:t>
          </a:r>
          <a:r>
            <a:rPr lang="el-GR" sz="3100" dirty="0"/>
            <a:t>: </a:t>
          </a:r>
          <a:endParaRPr lang="en-US" sz="3100" dirty="0"/>
        </a:p>
      </dgm:t>
    </dgm:pt>
    <dgm:pt modelId="{E727F3CE-6A40-C244-AF5A-69D46E50C72F}" type="parTrans" cxnId="{2BE1AD33-1EFE-884E-B420-4E110949E3C5}">
      <dgm:prSet/>
      <dgm:spPr/>
      <dgm:t>
        <a:bodyPr/>
        <a:lstStyle/>
        <a:p>
          <a:endParaRPr lang="en-US"/>
        </a:p>
      </dgm:t>
    </dgm:pt>
    <dgm:pt modelId="{3F3D10D5-4A25-FF47-87D9-3577EC145036}" type="sibTrans" cxnId="{2BE1AD33-1EFE-884E-B420-4E110949E3C5}">
      <dgm:prSet/>
      <dgm:spPr/>
      <dgm:t>
        <a:bodyPr/>
        <a:lstStyle/>
        <a:p>
          <a:endParaRPr lang="en-US"/>
        </a:p>
      </dgm:t>
    </dgm:pt>
    <dgm:pt modelId="{CF9FE7E6-C7B7-0A4F-93E3-798F3EBC5893}">
      <dgm:prSet custT="1"/>
      <dgm:spPr/>
      <dgm:t>
        <a:bodyPr/>
        <a:lstStyle/>
        <a:p>
          <a:r>
            <a:rPr lang="el-GR" sz="3600" b="1" dirty="0"/>
            <a:t>να ενημερώσει </a:t>
          </a:r>
          <a:r>
            <a:rPr lang="el-GR" sz="3600" dirty="0"/>
            <a:t>και </a:t>
          </a:r>
          <a:endParaRPr lang="en-US" sz="3600" dirty="0"/>
        </a:p>
      </dgm:t>
    </dgm:pt>
    <dgm:pt modelId="{B0B3F86B-2324-5340-9120-1C42338CC498}" type="parTrans" cxnId="{650E5926-10D3-4E48-A0BF-DC01A571005E}">
      <dgm:prSet/>
      <dgm:spPr/>
      <dgm:t>
        <a:bodyPr/>
        <a:lstStyle/>
        <a:p>
          <a:endParaRPr lang="en-US"/>
        </a:p>
      </dgm:t>
    </dgm:pt>
    <dgm:pt modelId="{2CDAA3E3-9188-3945-9FC4-C9EF2747AA10}" type="sibTrans" cxnId="{650E5926-10D3-4E48-A0BF-DC01A571005E}">
      <dgm:prSet/>
      <dgm:spPr/>
      <dgm:t>
        <a:bodyPr/>
        <a:lstStyle/>
        <a:p>
          <a:endParaRPr lang="en-US"/>
        </a:p>
      </dgm:t>
    </dgm:pt>
    <dgm:pt modelId="{939AEB6F-C43E-5147-9D61-4EF1025FA10E}">
      <dgm:prSet custT="1"/>
      <dgm:spPr/>
      <dgm:t>
        <a:bodyPr/>
        <a:lstStyle/>
        <a:p>
          <a:r>
            <a:rPr lang="el-GR" sz="3200" b="1" dirty="0"/>
            <a:t>να πληροφορήσει </a:t>
          </a:r>
          <a:r>
            <a:rPr lang="el-GR" sz="3200" dirty="0"/>
            <a:t>για ένα </a:t>
          </a:r>
          <a:r>
            <a:rPr lang="el-GR" sz="3200" b="1" dirty="0"/>
            <a:t>προϊόν</a:t>
          </a:r>
          <a:endParaRPr lang="en-US" sz="3200" dirty="0"/>
        </a:p>
      </dgm:t>
    </dgm:pt>
    <dgm:pt modelId="{190053C4-E025-224C-BDF9-04A64E0F9AE3}" type="parTrans" cxnId="{51FB9811-7EB9-9240-893B-981917834B6E}">
      <dgm:prSet/>
      <dgm:spPr/>
      <dgm:t>
        <a:bodyPr/>
        <a:lstStyle/>
        <a:p>
          <a:endParaRPr lang="en-US"/>
        </a:p>
      </dgm:t>
    </dgm:pt>
    <dgm:pt modelId="{4C00B51E-ABA1-6A44-AA93-5F3F9A8E9023}" type="sibTrans" cxnId="{51FB9811-7EB9-9240-893B-981917834B6E}">
      <dgm:prSet/>
      <dgm:spPr/>
      <dgm:t>
        <a:bodyPr/>
        <a:lstStyle/>
        <a:p>
          <a:endParaRPr lang="en-US"/>
        </a:p>
      </dgm:t>
    </dgm:pt>
    <dgm:pt modelId="{EA54EF75-C9F9-8A45-BCFF-96C5A6AD3936}">
      <dgm:prSet/>
      <dgm:spPr/>
      <dgm:t>
        <a:bodyPr/>
        <a:lstStyle/>
        <a:p>
          <a:endParaRPr lang="en-US"/>
        </a:p>
      </dgm:t>
    </dgm:pt>
    <dgm:pt modelId="{A706A796-5740-4446-838D-9D0F1DAAF698}" type="parTrans" cxnId="{459126EE-45AD-9F43-89DA-ED1B83105258}">
      <dgm:prSet/>
      <dgm:spPr/>
      <dgm:t>
        <a:bodyPr/>
        <a:lstStyle/>
        <a:p>
          <a:endParaRPr lang="en-US"/>
        </a:p>
      </dgm:t>
    </dgm:pt>
    <dgm:pt modelId="{E6C7D65C-CF82-CC47-B1D1-0604803D0AEF}" type="sibTrans" cxnId="{459126EE-45AD-9F43-89DA-ED1B83105258}">
      <dgm:prSet/>
      <dgm:spPr/>
      <dgm:t>
        <a:bodyPr/>
        <a:lstStyle/>
        <a:p>
          <a:endParaRPr lang="en-US"/>
        </a:p>
      </dgm:t>
    </dgm:pt>
    <dgm:pt modelId="{798C3D2A-3999-C34D-A13F-398F97E0EB1C}">
      <dgm:prSet/>
      <dgm:spPr/>
      <dgm:t>
        <a:bodyPr/>
        <a:lstStyle/>
        <a:p>
          <a:endParaRPr lang="en-US"/>
        </a:p>
      </dgm:t>
    </dgm:pt>
    <dgm:pt modelId="{4DFF8975-5871-2946-BF51-3EA48D9AC99B}" type="parTrans" cxnId="{616F4E84-1E51-9D43-A86C-AA8D242FE231}">
      <dgm:prSet/>
      <dgm:spPr/>
      <dgm:t>
        <a:bodyPr/>
        <a:lstStyle/>
        <a:p>
          <a:endParaRPr lang="en-US"/>
        </a:p>
      </dgm:t>
    </dgm:pt>
    <dgm:pt modelId="{F2B88827-30A9-994F-9BB0-A8F37408601C}" type="sibTrans" cxnId="{616F4E84-1E51-9D43-A86C-AA8D242FE231}">
      <dgm:prSet/>
      <dgm:spPr/>
      <dgm:t>
        <a:bodyPr/>
        <a:lstStyle/>
        <a:p>
          <a:endParaRPr lang="en-US"/>
        </a:p>
      </dgm:t>
    </dgm:pt>
    <dgm:pt modelId="{8D9BFB4A-F8D4-BF45-91DB-D1EE544AEA76}" type="pres">
      <dgm:prSet presAssocID="{3F28B5D2-1596-4947-9F8C-F2F872731819}" presName="matrix" presStyleCnt="0">
        <dgm:presLayoutVars>
          <dgm:chMax val="1"/>
          <dgm:dir/>
          <dgm:resizeHandles val="exact"/>
        </dgm:presLayoutVars>
      </dgm:prSet>
      <dgm:spPr/>
    </dgm:pt>
    <dgm:pt modelId="{E3962BF3-0D0B-D841-9CC1-A7FDCD265F4E}" type="pres">
      <dgm:prSet presAssocID="{3F28B5D2-1596-4947-9F8C-F2F872731819}" presName="diamond" presStyleLbl="bgShp" presStyleIdx="0" presStyleCnt="1"/>
      <dgm:spPr/>
    </dgm:pt>
    <dgm:pt modelId="{3536C355-A962-0845-8F7C-7B59353D4A95}" type="pres">
      <dgm:prSet presAssocID="{3F28B5D2-1596-4947-9F8C-F2F872731819}" presName="quad1" presStyleLbl="node1" presStyleIdx="0" presStyleCnt="4" custScaleX="241434" custScaleY="96881" custLinFactNeighborX="-63969" custLinFactNeighborY="2206">
        <dgm:presLayoutVars>
          <dgm:chMax val="0"/>
          <dgm:chPref val="0"/>
          <dgm:bulletEnabled val="1"/>
        </dgm:presLayoutVars>
      </dgm:prSet>
      <dgm:spPr/>
    </dgm:pt>
    <dgm:pt modelId="{23EB8FC8-9910-CF42-BF75-49307F8969CE}" type="pres">
      <dgm:prSet presAssocID="{3F28B5D2-1596-4947-9F8C-F2F872731819}" presName="quad2" presStyleLbl="node1" presStyleIdx="1" presStyleCnt="4" custScaleX="255374" custLinFactNeighborX="77204">
        <dgm:presLayoutVars>
          <dgm:chMax val="0"/>
          <dgm:chPref val="0"/>
          <dgm:bulletEnabled val="1"/>
        </dgm:presLayoutVars>
      </dgm:prSet>
      <dgm:spPr/>
    </dgm:pt>
    <dgm:pt modelId="{04729273-6929-AD4D-95C2-B6C06E4F7855}" type="pres">
      <dgm:prSet presAssocID="{3F28B5D2-1596-4947-9F8C-F2F872731819}" presName="quad3" presStyleLbl="node1" presStyleIdx="2" presStyleCnt="4" custScaleX="240476" custLinFactNeighborX="-65072" custLinFactNeighborY="1103">
        <dgm:presLayoutVars>
          <dgm:chMax val="0"/>
          <dgm:chPref val="0"/>
          <dgm:bulletEnabled val="1"/>
        </dgm:presLayoutVars>
      </dgm:prSet>
      <dgm:spPr/>
    </dgm:pt>
    <dgm:pt modelId="{773B2D04-E175-754D-A79B-16CC63253561}" type="pres">
      <dgm:prSet presAssocID="{3F28B5D2-1596-4947-9F8C-F2F872731819}" presName="quad4" presStyleLbl="node1" presStyleIdx="3" presStyleCnt="4" custScaleX="254416" custLinFactNeighborX="76101" custLinFactNeighborY="551">
        <dgm:presLayoutVars>
          <dgm:chMax val="0"/>
          <dgm:chPref val="0"/>
          <dgm:bulletEnabled val="1"/>
        </dgm:presLayoutVars>
      </dgm:prSet>
      <dgm:spPr/>
    </dgm:pt>
  </dgm:ptLst>
  <dgm:cxnLst>
    <dgm:cxn modelId="{1CCD3508-B1B3-5148-A1BC-A8E107D98FC3}" srcId="{3F28B5D2-1596-4947-9F8C-F2F872731819}" destId="{24E61CF6-3992-184E-B143-D355AEDB44AA}" srcOrd="0" destOrd="0" parTransId="{F8086528-61FE-3C4B-934F-003D28CC70FB}" sibTransId="{ADA9D100-27F0-364E-860E-C5FC115BCEFB}"/>
    <dgm:cxn modelId="{51FB9811-7EB9-9240-893B-981917834B6E}" srcId="{3F28B5D2-1596-4947-9F8C-F2F872731819}" destId="{939AEB6F-C43E-5147-9D61-4EF1025FA10E}" srcOrd="3" destOrd="0" parTransId="{190053C4-E025-224C-BDF9-04A64E0F9AE3}" sibTransId="{4C00B51E-ABA1-6A44-AA93-5F3F9A8E9023}"/>
    <dgm:cxn modelId="{650E5926-10D3-4E48-A0BF-DC01A571005E}" srcId="{3F28B5D2-1596-4947-9F8C-F2F872731819}" destId="{CF9FE7E6-C7B7-0A4F-93E3-798F3EBC5893}" srcOrd="2" destOrd="0" parTransId="{B0B3F86B-2324-5340-9120-1C42338CC498}" sibTransId="{2CDAA3E3-9188-3945-9FC4-C9EF2747AA10}"/>
    <dgm:cxn modelId="{2BE1AD33-1EFE-884E-B420-4E110949E3C5}" srcId="{3F28B5D2-1596-4947-9F8C-F2F872731819}" destId="{EE4A2705-5D7B-2345-9D6B-C903389D023A}" srcOrd="1" destOrd="0" parTransId="{E727F3CE-6A40-C244-AF5A-69D46E50C72F}" sibTransId="{3F3D10D5-4A25-FF47-87D9-3577EC145036}"/>
    <dgm:cxn modelId="{132B4C7C-BE34-7949-BC3B-8EC3D7DA91B6}" type="presOf" srcId="{939AEB6F-C43E-5147-9D61-4EF1025FA10E}" destId="{773B2D04-E175-754D-A79B-16CC63253561}" srcOrd="0" destOrd="0" presId="urn:microsoft.com/office/officeart/2005/8/layout/matrix3"/>
    <dgm:cxn modelId="{616F4E84-1E51-9D43-A86C-AA8D242FE231}" srcId="{3F28B5D2-1596-4947-9F8C-F2F872731819}" destId="{798C3D2A-3999-C34D-A13F-398F97E0EB1C}" srcOrd="5" destOrd="0" parTransId="{4DFF8975-5871-2946-BF51-3EA48D9AC99B}" sibTransId="{F2B88827-30A9-994F-9BB0-A8F37408601C}"/>
    <dgm:cxn modelId="{869CE79A-2F09-FC47-B73D-48B4721B44D6}" type="presOf" srcId="{24E61CF6-3992-184E-B143-D355AEDB44AA}" destId="{3536C355-A962-0845-8F7C-7B59353D4A95}" srcOrd="0" destOrd="0" presId="urn:microsoft.com/office/officeart/2005/8/layout/matrix3"/>
    <dgm:cxn modelId="{DEA0AEC9-540B-F24D-916B-01A33C04247A}" type="presOf" srcId="{EE4A2705-5D7B-2345-9D6B-C903389D023A}" destId="{23EB8FC8-9910-CF42-BF75-49307F8969CE}" srcOrd="0" destOrd="0" presId="urn:microsoft.com/office/officeart/2005/8/layout/matrix3"/>
    <dgm:cxn modelId="{B315F5CA-033E-C243-BCFB-8D4897D8B4A2}" type="presOf" srcId="{3F28B5D2-1596-4947-9F8C-F2F872731819}" destId="{8D9BFB4A-F8D4-BF45-91DB-D1EE544AEA76}" srcOrd="0" destOrd="0" presId="urn:microsoft.com/office/officeart/2005/8/layout/matrix3"/>
    <dgm:cxn modelId="{19CAC5CC-5CAF-7C42-84B1-A253767FE91F}" type="presOf" srcId="{CF9FE7E6-C7B7-0A4F-93E3-798F3EBC5893}" destId="{04729273-6929-AD4D-95C2-B6C06E4F7855}" srcOrd="0" destOrd="0" presId="urn:microsoft.com/office/officeart/2005/8/layout/matrix3"/>
    <dgm:cxn modelId="{459126EE-45AD-9F43-89DA-ED1B83105258}" srcId="{3F28B5D2-1596-4947-9F8C-F2F872731819}" destId="{EA54EF75-C9F9-8A45-BCFF-96C5A6AD3936}" srcOrd="4" destOrd="0" parTransId="{A706A796-5740-4446-838D-9D0F1DAAF698}" sibTransId="{E6C7D65C-CF82-CC47-B1D1-0604803D0AEF}"/>
    <dgm:cxn modelId="{274616DF-D636-A344-9987-D7C05ED6A2BD}" type="presParOf" srcId="{8D9BFB4A-F8D4-BF45-91DB-D1EE544AEA76}" destId="{E3962BF3-0D0B-D841-9CC1-A7FDCD265F4E}" srcOrd="0" destOrd="0" presId="urn:microsoft.com/office/officeart/2005/8/layout/matrix3"/>
    <dgm:cxn modelId="{95E1A66B-2BE2-044E-8357-BF88EA8A5BD4}" type="presParOf" srcId="{8D9BFB4A-F8D4-BF45-91DB-D1EE544AEA76}" destId="{3536C355-A962-0845-8F7C-7B59353D4A95}" srcOrd="1" destOrd="0" presId="urn:microsoft.com/office/officeart/2005/8/layout/matrix3"/>
    <dgm:cxn modelId="{992C643A-9F5F-394D-8D84-C209E50AA1A8}" type="presParOf" srcId="{8D9BFB4A-F8D4-BF45-91DB-D1EE544AEA76}" destId="{23EB8FC8-9910-CF42-BF75-49307F8969CE}" srcOrd="2" destOrd="0" presId="urn:microsoft.com/office/officeart/2005/8/layout/matrix3"/>
    <dgm:cxn modelId="{CB7D89E4-A63C-8C43-81DE-830AB07A710D}" type="presParOf" srcId="{8D9BFB4A-F8D4-BF45-91DB-D1EE544AEA76}" destId="{04729273-6929-AD4D-95C2-B6C06E4F7855}" srcOrd="3" destOrd="0" presId="urn:microsoft.com/office/officeart/2005/8/layout/matrix3"/>
    <dgm:cxn modelId="{82646731-5B09-874E-BB0A-19403C000240}" type="presParOf" srcId="{8D9BFB4A-F8D4-BF45-91DB-D1EE544AEA76}" destId="{773B2D04-E175-754D-A79B-16CC6325356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681597-2F84-E541-8CA7-23E24E5A15D1}" type="doc">
      <dgm:prSet loTypeId="urn:microsoft.com/office/officeart/2005/8/layout/process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F5138E-9DC9-A04D-97C4-3995DD659E3F}">
      <dgm:prSet/>
      <dgm:spPr/>
      <dgm:t>
        <a:bodyPr/>
        <a:lstStyle/>
        <a:p>
          <a:r>
            <a:rPr lang="el-GR" b="1" u="sng"/>
            <a:t>καθώς επίσης και να δημιουργήσει νόημα </a:t>
          </a:r>
          <a:endParaRPr lang="en-US"/>
        </a:p>
      </dgm:t>
    </dgm:pt>
    <dgm:pt modelId="{5D9D69B8-20BB-7B42-A3D4-92A5BE73448E}" type="parTrans" cxnId="{9A7E3C95-ED51-0346-968D-1A14DF8FB603}">
      <dgm:prSet/>
      <dgm:spPr/>
      <dgm:t>
        <a:bodyPr/>
        <a:lstStyle/>
        <a:p>
          <a:endParaRPr lang="en-US"/>
        </a:p>
      </dgm:t>
    </dgm:pt>
    <dgm:pt modelId="{83A5C9DE-6B72-E047-BE74-A0A7982C21AA}" type="sibTrans" cxnId="{9A7E3C95-ED51-0346-968D-1A14DF8FB603}">
      <dgm:prSet/>
      <dgm:spPr/>
      <dgm:t>
        <a:bodyPr/>
        <a:lstStyle/>
        <a:p>
          <a:endParaRPr lang="en-US"/>
        </a:p>
      </dgm:t>
    </dgm:pt>
    <dgm:pt modelId="{3F0D6269-2410-1C43-92BB-7B92306AE5A1}">
      <dgm:prSet/>
      <dgm:spPr/>
      <dgm:t>
        <a:bodyPr/>
        <a:lstStyle/>
        <a:p>
          <a:r>
            <a:rPr lang="el-GR" dirty="0"/>
            <a:t>και </a:t>
          </a:r>
          <a:r>
            <a:rPr lang="el-GR" b="1" u="sng" dirty="0"/>
            <a:t>αντίδραση</a:t>
          </a:r>
          <a:r>
            <a:rPr lang="el-GR" b="1" dirty="0"/>
            <a:t> ως προς το διαφημιζόμενο προϊόν (</a:t>
          </a:r>
          <a:r>
            <a:rPr lang="en-US" dirty="0"/>
            <a:t>Wijaya, B.S.</a:t>
          </a:r>
          <a:r>
            <a:rPr lang="el-GR" dirty="0"/>
            <a:t>,</a:t>
          </a:r>
          <a:r>
            <a:rPr lang="en-US" dirty="0"/>
            <a:t>2012</a:t>
          </a:r>
          <a:r>
            <a:rPr lang="el-GR" dirty="0"/>
            <a:t>)</a:t>
          </a:r>
          <a:endParaRPr lang="en-US" dirty="0"/>
        </a:p>
      </dgm:t>
    </dgm:pt>
    <dgm:pt modelId="{4E92CB88-1013-394A-84C5-D4AFF04158E5}" type="parTrans" cxnId="{83D257DF-C4D6-3148-ACAB-3A294B0BD3C7}">
      <dgm:prSet/>
      <dgm:spPr/>
      <dgm:t>
        <a:bodyPr/>
        <a:lstStyle/>
        <a:p>
          <a:endParaRPr lang="en-US"/>
        </a:p>
      </dgm:t>
    </dgm:pt>
    <dgm:pt modelId="{F8F44207-42A6-BC45-949B-2D94E84E9470}" type="sibTrans" cxnId="{83D257DF-C4D6-3148-ACAB-3A294B0BD3C7}">
      <dgm:prSet/>
      <dgm:spPr/>
      <dgm:t>
        <a:bodyPr/>
        <a:lstStyle/>
        <a:p>
          <a:endParaRPr lang="en-US"/>
        </a:p>
      </dgm:t>
    </dgm:pt>
    <dgm:pt modelId="{FEE6D4AD-D3B5-CD49-8E58-63FBEB1A9833}" type="pres">
      <dgm:prSet presAssocID="{FB681597-2F84-E541-8CA7-23E24E5A15D1}" presName="Name0" presStyleCnt="0">
        <dgm:presLayoutVars>
          <dgm:dir/>
          <dgm:animLvl val="lvl"/>
          <dgm:resizeHandles val="exact"/>
        </dgm:presLayoutVars>
      </dgm:prSet>
      <dgm:spPr/>
    </dgm:pt>
    <dgm:pt modelId="{B8A2AC3F-DAD8-6D4F-BDC7-7C8AD0363934}" type="pres">
      <dgm:prSet presAssocID="{3F0D6269-2410-1C43-92BB-7B92306AE5A1}" presName="boxAndChildren" presStyleCnt="0"/>
      <dgm:spPr/>
    </dgm:pt>
    <dgm:pt modelId="{70FA99AF-FAAB-9742-B104-FCE30391243F}" type="pres">
      <dgm:prSet presAssocID="{3F0D6269-2410-1C43-92BB-7B92306AE5A1}" presName="parentTextBox" presStyleLbl="node1" presStyleIdx="0" presStyleCnt="2"/>
      <dgm:spPr/>
    </dgm:pt>
    <dgm:pt modelId="{66C22C11-AD47-3343-B271-88560384FE0A}" type="pres">
      <dgm:prSet presAssocID="{83A5C9DE-6B72-E047-BE74-A0A7982C21AA}" presName="sp" presStyleCnt="0"/>
      <dgm:spPr/>
    </dgm:pt>
    <dgm:pt modelId="{32B183AA-FCA1-C244-8797-1752C914B8DB}" type="pres">
      <dgm:prSet presAssocID="{E5F5138E-9DC9-A04D-97C4-3995DD659E3F}" presName="arrowAndChildren" presStyleCnt="0"/>
      <dgm:spPr/>
    </dgm:pt>
    <dgm:pt modelId="{DD5A3918-3E0A-F04B-AB56-381CB18ACA23}" type="pres">
      <dgm:prSet presAssocID="{E5F5138E-9DC9-A04D-97C4-3995DD659E3F}" presName="parentTextArrow" presStyleLbl="node1" presStyleIdx="1" presStyleCnt="2"/>
      <dgm:spPr/>
    </dgm:pt>
  </dgm:ptLst>
  <dgm:cxnLst>
    <dgm:cxn modelId="{B9F2B014-F320-C545-AEEB-59B34AFE70AD}" type="presOf" srcId="{FB681597-2F84-E541-8CA7-23E24E5A15D1}" destId="{FEE6D4AD-D3B5-CD49-8E58-63FBEB1A9833}" srcOrd="0" destOrd="0" presId="urn:microsoft.com/office/officeart/2005/8/layout/process4"/>
    <dgm:cxn modelId="{BF33DF2C-E1C1-F140-8475-B807989D6E95}" type="presOf" srcId="{E5F5138E-9DC9-A04D-97C4-3995DD659E3F}" destId="{DD5A3918-3E0A-F04B-AB56-381CB18ACA23}" srcOrd="0" destOrd="0" presId="urn:microsoft.com/office/officeart/2005/8/layout/process4"/>
    <dgm:cxn modelId="{6A673E77-BC8B-E84B-A108-F0C526B86285}" type="presOf" srcId="{3F0D6269-2410-1C43-92BB-7B92306AE5A1}" destId="{70FA99AF-FAAB-9742-B104-FCE30391243F}" srcOrd="0" destOrd="0" presId="urn:microsoft.com/office/officeart/2005/8/layout/process4"/>
    <dgm:cxn modelId="{9A7E3C95-ED51-0346-968D-1A14DF8FB603}" srcId="{FB681597-2F84-E541-8CA7-23E24E5A15D1}" destId="{E5F5138E-9DC9-A04D-97C4-3995DD659E3F}" srcOrd="0" destOrd="0" parTransId="{5D9D69B8-20BB-7B42-A3D4-92A5BE73448E}" sibTransId="{83A5C9DE-6B72-E047-BE74-A0A7982C21AA}"/>
    <dgm:cxn modelId="{83D257DF-C4D6-3148-ACAB-3A294B0BD3C7}" srcId="{FB681597-2F84-E541-8CA7-23E24E5A15D1}" destId="{3F0D6269-2410-1C43-92BB-7B92306AE5A1}" srcOrd="1" destOrd="0" parTransId="{4E92CB88-1013-394A-84C5-D4AFF04158E5}" sibTransId="{F8F44207-42A6-BC45-949B-2D94E84E9470}"/>
    <dgm:cxn modelId="{3502BAB3-47A0-ED45-86AE-5CA9EDCA1A50}" type="presParOf" srcId="{FEE6D4AD-D3B5-CD49-8E58-63FBEB1A9833}" destId="{B8A2AC3F-DAD8-6D4F-BDC7-7C8AD0363934}" srcOrd="0" destOrd="0" presId="urn:microsoft.com/office/officeart/2005/8/layout/process4"/>
    <dgm:cxn modelId="{1F82C626-41EA-5E49-8DD2-7A129CC03170}" type="presParOf" srcId="{B8A2AC3F-DAD8-6D4F-BDC7-7C8AD0363934}" destId="{70FA99AF-FAAB-9742-B104-FCE30391243F}" srcOrd="0" destOrd="0" presId="urn:microsoft.com/office/officeart/2005/8/layout/process4"/>
    <dgm:cxn modelId="{437B21F5-8923-734E-9C97-78C4CF0A6482}" type="presParOf" srcId="{FEE6D4AD-D3B5-CD49-8E58-63FBEB1A9833}" destId="{66C22C11-AD47-3343-B271-88560384FE0A}" srcOrd="1" destOrd="0" presId="urn:microsoft.com/office/officeart/2005/8/layout/process4"/>
    <dgm:cxn modelId="{A4D84AEB-1947-AA49-99E4-24A076B9874D}" type="presParOf" srcId="{FEE6D4AD-D3B5-CD49-8E58-63FBEB1A9833}" destId="{32B183AA-FCA1-C244-8797-1752C914B8DB}" srcOrd="2" destOrd="0" presId="urn:microsoft.com/office/officeart/2005/8/layout/process4"/>
    <dgm:cxn modelId="{D3E02D26-EE9B-F74F-8F79-3E8833A570FF}" type="presParOf" srcId="{32B183AA-FCA1-C244-8797-1752C914B8DB}" destId="{DD5A3918-3E0A-F04B-AB56-381CB18ACA2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94A5B6-3EE7-F041-ADEE-61D19A3CD1D3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934399-932D-F14C-B37A-40A7B821170E}">
      <dgm:prSet custT="1"/>
      <dgm:spPr/>
      <dgm:t>
        <a:bodyPr/>
        <a:lstStyle/>
        <a:p>
          <a:r>
            <a:rPr lang="el-GR" sz="2800" dirty="0"/>
            <a:t>Επιπρόσθετα, ο όρος </a:t>
          </a:r>
          <a:r>
            <a:rPr lang="el-GR" sz="2800" b="1" dirty="0"/>
            <a:t>διαφήμιση</a:t>
          </a:r>
          <a:r>
            <a:rPr lang="el-GR" sz="2800" dirty="0"/>
            <a:t> αναφέρεται:</a:t>
          </a:r>
          <a:r>
            <a:rPr lang="en-US" sz="2800" dirty="0"/>
            <a:t> </a:t>
          </a:r>
        </a:p>
      </dgm:t>
    </dgm:pt>
    <dgm:pt modelId="{B99E0488-18DF-2448-B5E7-C32E17BB91AC}" type="parTrans" cxnId="{99512832-65B0-214A-90F7-22104D73051F}">
      <dgm:prSet/>
      <dgm:spPr/>
      <dgm:t>
        <a:bodyPr/>
        <a:lstStyle/>
        <a:p>
          <a:endParaRPr lang="en-US"/>
        </a:p>
      </dgm:t>
    </dgm:pt>
    <dgm:pt modelId="{8AEEC6EF-C86A-114A-86BA-ECF345E049E9}" type="sibTrans" cxnId="{99512832-65B0-214A-90F7-22104D73051F}">
      <dgm:prSet/>
      <dgm:spPr/>
      <dgm:t>
        <a:bodyPr/>
        <a:lstStyle/>
        <a:p>
          <a:endParaRPr lang="en-US"/>
        </a:p>
      </dgm:t>
    </dgm:pt>
    <dgm:pt modelId="{26A8EF8E-A58F-4740-867A-347AC597862B}">
      <dgm:prSet custT="1"/>
      <dgm:spPr/>
      <dgm:t>
        <a:bodyPr/>
        <a:lstStyle/>
        <a:p>
          <a:r>
            <a:rPr lang="el-GR" sz="2400" dirty="0"/>
            <a:t>και στην </a:t>
          </a:r>
          <a:r>
            <a:rPr lang="el-GR" sz="2400" b="1" dirty="0"/>
            <a:t>αξιοποίηση των Μέσων Μαζικής Επικοινωνίας</a:t>
          </a:r>
          <a:endParaRPr lang="en-US" sz="2400" dirty="0"/>
        </a:p>
      </dgm:t>
    </dgm:pt>
    <dgm:pt modelId="{C449508A-1B2F-984F-9BDB-E7DAF8D5820F}" type="parTrans" cxnId="{261D1C26-B326-1E40-A154-2228A912CED5}">
      <dgm:prSet/>
      <dgm:spPr/>
      <dgm:t>
        <a:bodyPr/>
        <a:lstStyle/>
        <a:p>
          <a:endParaRPr lang="en-US"/>
        </a:p>
      </dgm:t>
    </dgm:pt>
    <dgm:pt modelId="{79431EAB-1C92-6C47-9656-0037C38CAC47}" type="sibTrans" cxnId="{261D1C26-B326-1E40-A154-2228A912CED5}">
      <dgm:prSet/>
      <dgm:spPr/>
      <dgm:t>
        <a:bodyPr/>
        <a:lstStyle/>
        <a:p>
          <a:endParaRPr lang="en-US"/>
        </a:p>
      </dgm:t>
    </dgm:pt>
    <dgm:pt modelId="{D3437C9B-87C6-B34C-A68D-FF62513F3EDB}">
      <dgm:prSet custT="1"/>
      <dgm:spPr/>
      <dgm:t>
        <a:bodyPr/>
        <a:lstStyle/>
        <a:p>
          <a:r>
            <a:rPr lang="el-GR" sz="3200" dirty="0"/>
            <a:t>από τα οποία και </a:t>
          </a:r>
          <a:endParaRPr lang="en-US" sz="3200" dirty="0"/>
        </a:p>
      </dgm:t>
    </dgm:pt>
    <dgm:pt modelId="{55FA54A8-1122-854E-907B-715B4A6C2E32}" type="parTrans" cxnId="{3D0CC548-1F83-1F41-8470-14905AAD79EB}">
      <dgm:prSet/>
      <dgm:spPr/>
      <dgm:t>
        <a:bodyPr/>
        <a:lstStyle/>
        <a:p>
          <a:endParaRPr lang="en-US"/>
        </a:p>
      </dgm:t>
    </dgm:pt>
    <dgm:pt modelId="{4130A0FD-0D04-CB40-AAD8-BF2BE58F95F3}" type="sibTrans" cxnId="{3D0CC548-1F83-1F41-8470-14905AAD79EB}">
      <dgm:prSet/>
      <dgm:spPr/>
      <dgm:t>
        <a:bodyPr/>
        <a:lstStyle/>
        <a:p>
          <a:endParaRPr lang="en-US"/>
        </a:p>
      </dgm:t>
    </dgm:pt>
    <dgm:pt modelId="{B137455D-3DB4-DA49-86D7-65301D2C33BE}">
      <dgm:prSet custT="1"/>
      <dgm:spPr/>
      <dgm:t>
        <a:bodyPr/>
        <a:lstStyle/>
        <a:p>
          <a:r>
            <a:rPr lang="el-GR" sz="2800" b="1" dirty="0"/>
            <a:t>με τα οποία </a:t>
          </a:r>
          <a:endParaRPr lang="en-US" sz="2800" b="1" dirty="0"/>
        </a:p>
      </dgm:t>
    </dgm:pt>
    <dgm:pt modelId="{4C9E4B55-3142-7148-AFF0-61A6808FC47D}" type="parTrans" cxnId="{22899731-CCD6-B04B-82B6-67166AB53872}">
      <dgm:prSet/>
      <dgm:spPr/>
      <dgm:t>
        <a:bodyPr/>
        <a:lstStyle/>
        <a:p>
          <a:endParaRPr lang="en-US"/>
        </a:p>
      </dgm:t>
    </dgm:pt>
    <dgm:pt modelId="{C9E54579-153E-044D-BA5A-FA675B46F317}" type="sibTrans" cxnId="{22899731-CCD6-B04B-82B6-67166AB53872}">
      <dgm:prSet/>
      <dgm:spPr/>
      <dgm:t>
        <a:bodyPr/>
        <a:lstStyle/>
        <a:p>
          <a:endParaRPr lang="en-US"/>
        </a:p>
      </dgm:t>
    </dgm:pt>
    <dgm:pt modelId="{FA84C595-6574-F54E-B8CD-1154954FBEF9}">
      <dgm:prSet custT="1"/>
      <dgm:spPr/>
      <dgm:t>
        <a:bodyPr/>
        <a:lstStyle/>
        <a:p>
          <a:r>
            <a:rPr lang="el-GR" sz="3200" b="1" dirty="0"/>
            <a:t>μπορεί το κοινό να ενημερωθεί, </a:t>
          </a:r>
          <a:endParaRPr lang="en-US" sz="3200" b="1" dirty="0"/>
        </a:p>
      </dgm:t>
    </dgm:pt>
    <dgm:pt modelId="{3149B424-9E1F-8A46-BC90-BF93E2D5DCFE}" type="parTrans" cxnId="{8C42CB90-5EF7-DD41-AC97-9335CE4AD0CC}">
      <dgm:prSet/>
      <dgm:spPr/>
      <dgm:t>
        <a:bodyPr/>
        <a:lstStyle/>
        <a:p>
          <a:endParaRPr lang="en-US"/>
        </a:p>
      </dgm:t>
    </dgm:pt>
    <dgm:pt modelId="{A988CFD0-597B-C84C-AFDC-4FB160A46835}" type="sibTrans" cxnId="{8C42CB90-5EF7-DD41-AC97-9335CE4AD0CC}">
      <dgm:prSet/>
      <dgm:spPr/>
      <dgm:t>
        <a:bodyPr/>
        <a:lstStyle/>
        <a:p>
          <a:endParaRPr lang="en-US"/>
        </a:p>
      </dgm:t>
    </dgm:pt>
    <dgm:pt modelId="{9ABE73A8-366F-4B4F-BDB1-DC792B834BBB}">
      <dgm:prSet custT="1"/>
      <dgm:spPr/>
      <dgm:t>
        <a:bodyPr/>
        <a:lstStyle/>
        <a:p>
          <a:r>
            <a:rPr lang="el-GR" sz="2800" b="1" dirty="0"/>
            <a:t>αλλά και να αλληλοεπιδράσει, </a:t>
          </a:r>
          <a:endParaRPr lang="en-US" sz="2800" b="1" dirty="0"/>
        </a:p>
      </dgm:t>
    </dgm:pt>
    <dgm:pt modelId="{DF769B7B-8966-E64C-A038-766C6843BD5A}" type="parTrans" cxnId="{FF53FC69-B8E8-5546-B8A2-61F92A993C95}">
      <dgm:prSet/>
      <dgm:spPr/>
      <dgm:t>
        <a:bodyPr/>
        <a:lstStyle/>
        <a:p>
          <a:endParaRPr lang="en-US"/>
        </a:p>
      </dgm:t>
    </dgm:pt>
    <dgm:pt modelId="{D7F0941B-80BA-A649-AE77-918FD580282B}" type="sibTrans" cxnId="{FF53FC69-B8E8-5546-B8A2-61F92A993C95}">
      <dgm:prSet/>
      <dgm:spPr/>
      <dgm:t>
        <a:bodyPr/>
        <a:lstStyle/>
        <a:p>
          <a:endParaRPr lang="en-US"/>
        </a:p>
      </dgm:t>
    </dgm:pt>
    <dgm:pt modelId="{C8D71B50-05B4-4D4D-9D4B-494C5D7AF1B1}">
      <dgm:prSet custT="1"/>
      <dgm:spPr/>
      <dgm:t>
        <a:bodyPr/>
        <a:lstStyle/>
        <a:p>
          <a:r>
            <a:rPr lang="el-GR" sz="2400" b="1" dirty="0"/>
            <a:t>σχετικά με </a:t>
          </a:r>
          <a:r>
            <a:rPr lang="el-GR" sz="2400" b="1" u="sng" dirty="0"/>
            <a:t>προϊόντα και υπηρεσίες</a:t>
          </a:r>
          <a:r>
            <a:rPr lang="en-US" sz="2400" b="1" u="sng" dirty="0"/>
            <a:t> </a:t>
          </a:r>
          <a:r>
            <a:rPr lang="el-GR" sz="2400" b="1" dirty="0"/>
            <a:t>(</a:t>
          </a:r>
          <a:r>
            <a:rPr lang="en-US" sz="2000" b="1" dirty="0"/>
            <a:t>Moriarty, S., Mitchell, N. and Wells, W.</a:t>
          </a:r>
          <a:r>
            <a:rPr lang="el-GR" sz="2000" b="1" dirty="0"/>
            <a:t>, </a:t>
          </a:r>
          <a:r>
            <a:rPr lang="en-US" sz="2000" b="1" dirty="0"/>
            <a:t>2014</a:t>
          </a:r>
          <a:r>
            <a:rPr lang="en-US" sz="2400" b="1" dirty="0"/>
            <a:t>). </a:t>
          </a:r>
        </a:p>
      </dgm:t>
    </dgm:pt>
    <dgm:pt modelId="{675AC53B-00D3-9245-B355-D9C7FFD1B263}" type="parTrans" cxnId="{DA3A8CDA-3586-4D44-B6CB-C7535AADA16E}">
      <dgm:prSet/>
      <dgm:spPr/>
      <dgm:t>
        <a:bodyPr/>
        <a:lstStyle/>
        <a:p>
          <a:endParaRPr lang="en-US"/>
        </a:p>
      </dgm:t>
    </dgm:pt>
    <dgm:pt modelId="{7EACC2BF-5CFE-744C-ABA7-BF68745D267E}" type="sibTrans" cxnId="{DA3A8CDA-3586-4D44-B6CB-C7535AADA16E}">
      <dgm:prSet/>
      <dgm:spPr/>
      <dgm:t>
        <a:bodyPr/>
        <a:lstStyle/>
        <a:p>
          <a:endParaRPr lang="en-US"/>
        </a:p>
      </dgm:t>
    </dgm:pt>
    <dgm:pt modelId="{932ED897-6350-4D4A-9F84-E8EDC48EC35A}" type="pres">
      <dgm:prSet presAssocID="{DF94A5B6-3EE7-F041-ADEE-61D19A3CD1D3}" presName="cycle" presStyleCnt="0">
        <dgm:presLayoutVars>
          <dgm:dir/>
          <dgm:resizeHandles val="exact"/>
        </dgm:presLayoutVars>
      </dgm:prSet>
      <dgm:spPr/>
    </dgm:pt>
    <dgm:pt modelId="{C2F1C6F5-E327-CF45-AACE-972B24005C91}" type="pres">
      <dgm:prSet presAssocID="{6E934399-932D-F14C-B37A-40A7B821170E}" presName="node" presStyleLbl="node1" presStyleIdx="0" presStyleCnt="7" custScaleX="206617" custScaleY="158656" custRadScaleRad="86207" custRadScaleInc="-14240">
        <dgm:presLayoutVars>
          <dgm:bulletEnabled val="1"/>
        </dgm:presLayoutVars>
      </dgm:prSet>
      <dgm:spPr/>
    </dgm:pt>
    <dgm:pt modelId="{DF92A65B-86EE-3749-A504-07D13CD05595}" type="pres">
      <dgm:prSet presAssocID="{6E934399-932D-F14C-B37A-40A7B821170E}" presName="spNode" presStyleCnt="0"/>
      <dgm:spPr/>
    </dgm:pt>
    <dgm:pt modelId="{14B8860E-050D-8147-B02B-290DCB88150E}" type="pres">
      <dgm:prSet presAssocID="{8AEEC6EF-C86A-114A-86BA-ECF345E049E9}" presName="sibTrans" presStyleLbl="sibTrans1D1" presStyleIdx="0" presStyleCnt="7"/>
      <dgm:spPr/>
    </dgm:pt>
    <dgm:pt modelId="{253A13E4-1CBB-564C-B062-30823EC77024}" type="pres">
      <dgm:prSet presAssocID="{26A8EF8E-A58F-4740-867A-347AC597862B}" presName="node" presStyleLbl="node1" presStyleIdx="1" presStyleCnt="7" custScaleX="297269" custScaleY="144328" custRadScaleRad="96218" custRadScaleInc="121571">
        <dgm:presLayoutVars>
          <dgm:bulletEnabled val="1"/>
        </dgm:presLayoutVars>
      </dgm:prSet>
      <dgm:spPr/>
    </dgm:pt>
    <dgm:pt modelId="{AE59F084-95CD-A649-A1B1-727CE561D350}" type="pres">
      <dgm:prSet presAssocID="{26A8EF8E-A58F-4740-867A-347AC597862B}" presName="spNode" presStyleCnt="0"/>
      <dgm:spPr/>
    </dgm:pt>
    <dgm:pt modelId="{EBF67606-B38F-F440-81F3-4F701B51199E}" type="pres">
      <dgm:prSet presAssocID="{79431EAB-1C92-6C47-9656-0037C38CAC47}" presName="sibTrans" presStyleLbl="sibTrans1D1" presStyleIdx="1" presStyleCnt="7"/>
      <dgm:spPr/>
    </dgm:pt>
    <dgm:pt modelId="{57CA67F0-8587-BE46-A709-DC780EDDBC87}" type="pres">
      <dgm:prSet presAssocID="{D3437C9B-87C6-B34C-A68D-FF62513F3EDB}" presName="node" presStyleLbl="node1" presStyleIdx="2" presStyleCnt="7" custScaleX="328283">
        <dgm:presLayoutVars>
          <dgm:bulletEnabled val="1"/>
        </dgm:presLayoutVars>
      </dgm:prSet>
      <dgm:spPr/>
    </dgm:pt>
    <dgm:pt modelId="{1F2FB0B4-B95F-4D48-B0B7-41EA19AC0079}" type="pres">
      <dgm:prSet presAssocID="{D3437C9B-87C6-B34C-A68D-FF62513F3EDB}" presName="spNode" presStyleCnt="0"/>
      <dgm:spPr/>
    </dgm:pt>
    <dgm:pt modelId="{84E175EB-DD44-8546-BEDE-5C647E99AA18}" type="pres">
      <dgm:prSet presAssocID="{4130A0FD-0D04-CB40-AAD8-BF2BE58F95F3}" presName="sibTrans" presStyleLbl="sibTrans1D1" presStyleIdx="2" presStyleCnt="7"/>
      <dgm:spPr/>
    </dgm:pt>
    <dgm:pt modelId="{8E928475-D1CC-A544-A6EC-9584C60DE477}" type="pres">
      <dgm:prSet presAssocID="{B137455D-3DB4-DA49-86D7-65301D2C33BE}" presName="node" presStyleLbl="node1" presStyleIdx="3" presStyleCnt="7" custScaleX="308316" custRadScaleRad="130104" custRadScaleInc="-174751">
        <dgm:presLayoutVars>
          <dgm:bulletEnabled val="1"/>
        </dgm:presLayoutVars>
      </dgm:prSet>
      <dgm:spPr/>
    </dgm:pt>
    <dgm:pt modelId="{A68B554B-695D-064D-A317-DCDC265760A4}" type="pres">
      <dgm:prSet presAssocID="{B137455D-3DB4-DA49-86D7-65301D2C33BE}" presName="spNode" presStyleCnt="0"/>
      <dgm:spPr/>
    </dgm:pt>
    <dgm:pt modelId="{9C4E8008-1924-E94A-91D8-86526F6FD980}" type="pres">
      <dgm:prSet presAssocID="{C9E54579-153E-044D-BA5A-FA675B46F317}" presName="sibTrans" presStyleLbl="sibTrans1D1" presStyleIdx="3" presStyleCnt="7"/>
      <dgm:spPr/>
    </dgm:pt>
    <dgm:pt modelId="{F503B717-E382-ED4F-A308-AD48025F6274}" type="pres">
      <dgm:prSet presAssocID="{FA84C595-6574-F54E-B8CD-1154954FBEF9}" presName="node" presStyleLbl="node1" presStyleIdx="4" presStyleCnt="7" custScaleX="294281" custRadScaleRad="137014" custRadScaleInc="183773">
        <dgm:presLayoutVars>
          <dgm:bulletEnabled val="1"/>
        </dgm:presLayoutVars>
      </dgm:prSet>
      <dgm:spPr/>
    </dgm:pt>
    <dgm:pt modelId="{700616BB-1F80-C54E-BB70-E5784FC3C39B}" type="pres">
      <dgm:prSet presAssocID="{FA84C595-6574-F54E-B8CD-1154954FBEF9}" presName="spNode" presStyleCnt="0"/>
      <dgm:spPr/>
    </dgm:pt>
    <dgm:pt modelId="{45838492-6C95-FF43-8C3D-B55225E74EE2}" type="pres">
      <dgm:prSet presAssocID="{A988CFD0-597B-C84C-AFDC-4FB160A46835}" presName="sibTrans" presStyleLbl="sibTrans1D1" presStyleIdx="4" presStyleCnt="7"/>
      <dgm:spPr/>
    </dgm:pt>
    <dgm:pt modelId="{26A7B6F8-9044-0C44-B9D0-54BC39665AF4}" type="pres">
      <dgm:prSet presAssocID="{9ABE73A8-366F-4B4F-BDB1-DC792B834BBB}" presName="node" presStyleLbl="node1" presStyleIdx="5" presStyleCnt="7" custScaleX="280713" custRadScaleRad="123488" custRadScaleInc="9947">
        <dgm:presLayoutVars>
          <dgm:bulletEnabled val="1"/>
        </dgm:presLayoutVars>
      </dgm:prSet>
      <dgm:spPr/>
    </dgm:pt>
    <dgm:pt modelId="{E937ED31-9C02-3B43-B1B5-261CBC2A2073}" type="pres">
      <dgm:prSet presAssocID="{9ABE73A8-366F-4B4F-BDB1-DC792B834BBB}" presName="spNode" presStyleCnt="0"/>
      <dgm:spPr/>
    </dgm:pt>
    <dgm:pt modelId="{DA7C2FAA-F5DE-C648-9146-51565FAEE1D1}" type="pres">
      <dgm:prSet presAssocID="{D7F0941B-80BA-A649-AE77-918FD580282B}" presName="sibTrans" presStyleLbl="sibTrans1D1" presStyleIdx="5" presStyleCnt="7"/>
      <dgm:spPr/>
    </dgm:pt>
    <dgm:pt modelId="{1710267B-C765-DE4C-B24B-4DD19F65550B}" type="pres">
      <dgm:prSet presAssocID="{C8D71B50-05B4-4D4D-9D4B-494C5D7AF1B1}" presName="node" presStyleLbl="node1" presStyleIdx="6" presStyleCnt="7" custScaleX="278439" custScaleY="158325" custRadScaleRad="124055" custRadScaleInc="-150946">
        <dgm:presLayoutVars>
          <dgm:bulletEnabled val="1"/>
        </dgm:presLayoutVars>
      </dgm:prSet>
      <dgm:spPr/>
    </dgm:pt>
    <dgm:pt modelId="{2BFE54C7-0C1F-B142-ABD4-490305F7423C}" type="pres">
      <dgm:prSet presAssocID="{C8D71B50-05B4-4D4D-9D4B-494C5D7AF1B1}" presName="spNode" presStyleCnt="0"/>
      <dgm:spPr/>
    </dgm:pt>
    <dgm:pt modelId="{68294512-7D4E-CC4F-907B-0941B49AAE0F}" type="pres">
      <dgm:prSet presAssocID="{7EACC2BF-5CFE-744C-ABA7-BF68745D267E}" presName="sibTrans" presStyleLbl="sibTrans1D1" presStyleIdx="6" presStyleCnt="7"/>
      <dgm:spPr/>
    </dgm:pt>
  </dgm:ptLst>
  <dgm:cxnLst>
    <dgm:cxn modelId="{F56D9C13-B7C0-C043-B6E4-39EFB5F707B4}" type="presOf" srcId="{A988CFD0-597B-C84C-AFDC-4FB160A46835}" destId="{45838492-6C95-FF43-8C3D-B55225E74EE2}" srcOrd="0" destOrd="0" presId="urn:microsoft.com/office/officeart/2005/8/layout/cycle6"/>
    <dgm:cxn modelId="{261D1C26-B326-1E40-A154-2228A912CED5}" srcId="{DF94A5B6-3EE7-F041-ADEE-61D19A3CD1D3}" destId="{26A8EF8E-A58F-4740-867A-347AC597862B}" srcOrd="1" destOrd="0" parTransId="{C449508A-1B2F-984F-9BDB-E7DAF8D5820F}" sibTransId="{79431EAB-1C92-6C47-9656-0037C38CAC47}"/>
    <dgm:cxn modelId="{D32AAC26-AD27-FB4E-8A4E-066145AA1C13}" type="presOf" srcId="{C9E54579-153E-044D-BA5A-FA675B46F317}" destId="{9C4E8008-1924-E94A-91D8-86526F6FD980}" srcOrd="0" destOrd="0" presId="urn:microsoft.com/office/officeart/2005/8/layout/cycle6"/>
    <dgm:cxn modelId="{4B18C029-3784-0049-947B-AC4C3B7D8305}" type="presOf" srcId="{79431EAB-1C92-6C47-9656-0037C38CAC47}" destId="{EBF67606-B38F-F440-81F3-4F701B51199E}" srcOrd="0" destOrd="0" presId="urn:microsoft.com/office/officeart/2005/8/layout/cycle6"/>
    <dgm:cxn modelId="{22899731-CCD6-B04B-82B6-67166AB53872}" srcId="{DF94A5B6-3EE7-F041-ADEE-61D19A3CD1D3}" destId="{B137455D-3DB4-DA49-86D7-65301D2C33BE}" srcOrd="3" destOrd="0" parTransId="{4C9E4B55-3142-7148-AFF0-61A6808FC47D}" sibTransId="{C9E54579-153E-044D-BA5A-FA675B46F317}"/>
    <dgm:cxn modelId="{99512832-65B0-214A-90F7-22104D73051F}" srcId="{DF94A5B6-3EE7-F041-ADEE-61D19A3CD1D3}" destId="{6E934399-932D-F14C-B37A-40A7B821170E}" srcOrd="0" destOrd="0" parTransId="{B99E0488-18DF-2448-B5E7-C32E17BB91AC}" sibTransId="{8AEEC6EF-C86A-114A-86BA-ECF345E049E9}"/>
    <dgm:cxn modelId="{D2951A3D-4EA3-054F-9783-DF595A957E5E}" type="presOf" srcId="{4130A0FD-0D04-CB40-AAD8-BF2BE58F95F3}" destId="{84E175EB-DD44-8546-BEDE-5C647E99AA18}" srcOrd="0" destOrd="0" presId="urn:microsoft.com/office/officeart/2005/8/layout/cycle6"/>
    <dgm:cxn modelId="{B1B62A45-7B33-6B47-BD7E-1F1DC9838F94}" type="presOf" srcId="{26A8EF8E-A58F-4740-867A-347AC597862B}" destId="{253A13E4-1CBB-564C-B062-30823EC77024}" srcOrd="0" destOrd="0" presId="urn:microsoft.com/office/officeart/2005/8/layout/cycle6"/>
    <dgm:cxn modelId="{3D0CC548-1F83-1F41-8470-14905AAD79EB}" srcId="{DF94A5B6-3EE7-F041-ADEE-61D19A3CD1D3}" destId="{D3437C9B-87C6-B34C-A68D-FF62513F3EDB}" srcOrd="2" destOrd="0" parTransId="{55FA54A8-1122-854E-907B-715B4A6C2E32}" sibTransId="{4130A0FD-0D04-CB40-AAD8-BF2BE58F95F3}"/>
    <dgm:cxn modelId="{8C257766-D5E9-9041-B9A9-05F4B0B1D50F}" type="presOf" srcId="{6E934399-932D-F14C-B37A-40A7B821170E}" destId="{C2F1C6F5-E327-CF45-AACE-972B24005C91}" srcOrd="0" destOrd="0" presId="urn:microsoft.com/office/officeart/2005/8/layout/cycle6"/>
    <dgm:cxn modelId="{FF53FC69-B8E8-5546-B8A2-61F92A993C95}" srcId="{DF94A5B6-3EE7-F041-ADEE-61D19A3CD1D3}" destId="{9ABE73A8-366F-4B4F-BDB1-DC792B834BBB}" srcOrd="5" destOrd="0" parTransId="{DF769B7B-8966-E64C-A038-766C6843BD5A}" sibTransId="{D7F0941B-80BA-A649-AE77-918FD580282B}"/>
    <dgm:cxn modelId="{E215046B-82EF-4C4C-A291-35E9487076A4}" type="presOf" srcId="{8AEEC6EF-C86A-114A-86BA-ECF345E049E9}" destId="{14B8860E-050D-8147-B02B-290DCB88150E}" srcOrd="0" destOrd="0" presId="urn:microsoft.com/office/officeart/2005/8/layout/cycle6"/>
    <dgm:cxn modelId="{8C42CB90-5EF7-DD41-AC97-9335CE4AD0CC}" srcId="{DF94A5B6-3EE7-F041-ADEE-61D19A3CD1D3}" destId="{FA84C595-6574-F54E-B8CD-1154954FBEF9}" srcOrd="4" destOrd="0" parTransId="{3149B424-9E1F-8A46-BC90-BF93E2D5DCFE}" sibTransId="{A988CFD0-597B-C84C-AFDC-4FB160A46835}"/>
    <dgm:cxn modelId="{2540B39F-A2AB-FC4E-B234-CC093C9E55E2}" type="presOf" srcId="{D3437C9B-87C6-B34C-A68D-FF62513F3EDB}" destId="{57CA67F0-8587-BE46-A709-DC780EDDBC87}" srcOrd="0" destOrd="0" presId="urn:microsoft.com/office/officeart/2005/8/layout/cycle6"/>
    <dgm:cxn modelId="{AE1EEFAC-AD50-5844-9AC1-A744BF44D3DC}" type="presOf" srcId="{7EACC2BF-5CFE-744C-ABA7-BF68745D267E}" destId="{68294512-7D4E-CC4F-907B-0941B49AAE0F}" srcOrd="0" destOrd="0" presId="urn:microsoft.com/office/officeart/2005/8/layout/cycle6"/>
    <dgm:cxn modelId="{DB30D0AF-5FDA-124B-8130-82D60651B6A2}" type="presOf" srcId="{C8D71B50-05B4-4D4D-9D4B-494C5D7AF1B1}" destId="{1710267B-C765-DE4C-B24B-4DD19F65550B}" srcOrd="0" destOrd="0" presId="urn:microsoft.com/office/officeart/2005/8/layout/cycle6"/>
    <dgm:cxn modelId="{8A1ED3BB-7210-3445-B646-923FC53D01C8}" type="presOf" srcId="{FA84C595-6574-F54E-B8CD-1154954FBEF9}" destId="{F503B717-E382-ED4F-A308-AD48025F6274}" srcOrd="0" destOrd="0" presId="urn:microsoft.com/office/officeart/2005/8/layout/cycle6"/>
    <dgm:cxn modelId="{5551B4CC-C030-FE4C-A60D-680E106AE1E8}" type="presOf" srcId="{DF94A5B6-3EE7-F041-ADEE-61D19A3CD1D3}" destId="{932ED897-6350-4D4A-9F84-E8EDC48EC35A}" srcOrd="0" destOrd="0" presId="urn:microsoft.com/office/officeart/2005/8/layout/cycle6"/>
    <dgm:cxn modelId="{11E542D5-6F62-7F44-94E6-75248733DAE3}" type="presOf" srcId="{9ABE73A8-366F-4B4F-BDB1-DC792B834BBB}" destId="{26A7B6F8-9044-0C44-B9D0-54BC39665AF4}" srcOrd="0" destOrd="0" presId="urn:microsoft.com/office/officeart/2005/8/layout/cycle6"/>
    <dgm:cxn modelId="{3BEAC0D5-2BFB-1B4E-8797-8D51100E158A}" type="presOf" srcId="{B137455D-3DB4-DA49-86D7-65301D2C33BE}" destId="{8E928475-D1CC-A544-A6EC-9584C60DE477}" srcOrd="0" destOrd="0" presId="urn:microsoft.com/office/officeart/2005/8/layout/cycle6"/>
    <dgm:cxn modelId="{DA3A8CDA-3586-4D44-B6CB-C7535AADA16E}" srcId="{DF94A5B6-3EE7-F041-ADEE-61D19A3CD1D3}" destId="{C8D71B50-05B4-4D4D-9D4B-494C5D7AF1B1}" srcOrd="6" destOrd="0" parTransId="{675AC53B-00D3-9245-B355-D9C7FFD1B263}" sibTransId="{7EACC2BF-5CFE-744C-ABA7-BF68745D267E}"/>
    <dgm:cxn modelId="{3A647BDC-14A7-B04A-AB2D-F53CDA439896}" type="presOf" srcId="{D7F0941B-80BA-A649-AE77-918FD580282B}" destId="{DA7C2FAA-F5DE-C648-9146-51565FAEE1D1}" srcOrd="0" destOrd="0" presId="urn:microsoft.com/office/officeart/2005/8/layout/cycle6"/>
    <dgm:cxn modelId="{C4DDFDF0-4300-A34F-B249-42C3E034827A}" type="presParOf" srcId="{932ED897-6350-4D4A-9F84-E8EDC48EC35A}" destId="{C2F1C6F5-E327-CF45-AACE-972B24005C91}" srcOrd="0" destOrd="0" presId="urn:microsoft.com/office/officeart/2005/8/layout/cycle6"/>
    <dgm:cxn modelId="{97747766-D21E-7D4F-B8EB-43C446090356}" type="presParOf" srcId="{932ED897-6350-4D4A-9F84-E8EDC48EC35A}" destId="{DF92A65B-86EE-3749-A504-07D13CD05595}" srcOrd="1" destOrd="0" presId="urn:microsoft.com/office/officeart/2005/8/layout/cycle6"/>
    <dgm:cxn modelId="{42B9EC66-C448-2B49-8437-993E96DC7511}" type="presParOf" srcId="{932ED897-6350-4D4A-9F84-E8EDC48EC35A}" destId="{14B8860E-050D-8147-B02B-290DCB88150E}" srcOrd="2" destOrd="0" presId="urn:microsoft.com/office/officeart/2005/8/layout/cycle6"/>
    <dgm:cxn modelId="{9A003CF6-BF30-D941-AD16-9118A7290382}" type="presParOf" srcId="{932ED897-6350-4D4A-9F84-E8EDC48EC35A}" destId="{253A13E4-1CBB-564C-B062-30823EC77024}" srcOrd="3" destOrd="0" presId="urn:microsoft.com/office/officeart/2005/8/layout/cycle6"/>
    <dgm:cxn modelId="{16FD0666-EF84-1544-BC5E-217AD6E74421}" type="presParOf" srcId="{932ED897-6350-4D4A-9F84-E8EDC48EC35A}" destId="{AE59F084-95CD-A649-A1B1-727CE561D350}" srcOrd="4" destOrd="0" presId="urn:microsoft.com/office/officeart/2005/8/layout/cycle6"/>
    <dgm:cxn modelId="{E88B5B3F-3989-FE41-8485-5655EC15B872}" type="presParOf" srcId="{932ED897-6350-4D4A-9F84-E8EDC48EC35A}" destId="{EBF67606-B38F-F440-81F3-4F701B51199E}" srcOrd="5" destOrd="0" presId="urn:microsoft.com/office/officeart/2005/8/layout/cycle6"/>
    <dgm:cxn modelId="{FDCE0B63-61D4-0C4A-A4B7-43F781DA9901}" type="presParOf" srcId="{932ED897-6350-4D4A-9F84-E8EDC48EC35A}" destId="{57CA67F0-8587-BE46-A709-DC780EDDBC87}" srcOrd="6" destOrd="0" presId="urn:microsoft.com/office/officeart/2005/8/layout/cycle6"/>
    <dgm:cxn modelId="{337BFF5F-78CD-514A-8912-40774A41E238}" type="presParOf" srcId="{932ED897-6350-4D4A-9F84-E8EDC48EC35A}" destId="{1F2FB0B4-B95F-4D48-B0B7-41EA19AC0079}" srcOrd="7" destOrd="0" presId="urn:microsoft.com/office/officeart/2005/8/layout/cycle6"/>
    <dgm:cxn modelId="{B851EB38-5D1E-DF47-B485-36FDEF242BC8}" type="presParOf" srcId="{932ED897-6350-4D4A-9F84-E8EDC48EC35A}" destId="{84E175EB-DD44-8546-BEDE-5C647E99AA18}" srcOrd="8" destOrd="0" presId="urn:microsoft.com/office/officeart/2005/8/layout/cycle6"/>
    <dgm:cxn modelId="{85EB2AC4-C78C-0D42-AC87-13F58A7A18D2}" type="presParOf" srcId="{932ED897-6350-4D4A-9F84-E8EDC48EC35A}" destId="{8E928475-D1CC-A544-A6EC-9584C60DE477}" srcOrd="9" destOrd="0" presId="urn:microsoft.com/office/officeart/2005/8/layout/cycle6"/>
    <dgm:cxn modelId="{EAEB435C-4814-EE46-8BAD-7D141DD4A792}" type="presParOf" srcId="{932ED897-6350-4D4A-9F84-E8EDC48EC35A}" destId="{A68B554B-695D-064D-A317-DCDC265760A4}" srcOrd="10" destOrd="0" presId="urn:microsoft.com/office/officeart/2005/8/layout/cycle6"/>
    <dgm:cxn modelId="{8A837728-1CFF-2B49-AE7E-1C429E9D1C77}" type="presParOf" srcId="{932ED897-6350-4D4A-9F84-E8EDC48EC35A}" destId="{9C4E8008-1924-E94A-91D8-86526F6FD980}" srcOrd="11" destOrd="0" presId="urn:microsoft.com/office/officeart/2005/8/layout/cycle6"/>
    <dgm:cxn modelId="{C76F6141-86E4-2549-B7A3-EC3D48825873}" type="presParOf" srcId="{932ED897-6350-4D4A-9F84-E8EDC48EC35A}" destId="{F503B717-E382-ED4F-A308-AD48025F6274}" srcOrd="12" destOrd="0" presId="urn:microsoft.com/office/officeart/2005/8/layout/cycle6"/>
    <dgm:cxn modelId="{CCD35857-EB10-8F45-878D-D45306A80A31}" type="presParOf" srcId="{932ED897-6350-4D4A-9F84-E8EDC48EC35A}" destId="{700616BB-1F80-C54E-BB70-E5784FC3C39B}" srcOrd="13" destOrd="0" presId="urn:microsoft.com/office/officeart/2005/8/layout/cycle6"/>
    <dgm:cxn modelId="{0F8E1201-89A5-3E44-A4B3-648B04A3A6C5}" type="presParOf" srcId="{932ED897-6350-4D4A-9F84-E8EDC48EC35A}" destId="{45838492-6C95-FF43-8C3D-B55225E74EE2}" srcOrd="14" destOrd="0" presId="urn:microsoft.com/office/officeart/2005/8/layout/cycle6"/>
    <dgm:cxn modelId="{409D31E6-1B48-5444-B53B-D5D820EB365C}" type="presParOf" srcId="{932ED897-6350-4D4A-9F84-E8EDC48EC35A}" destId="{26A7B6F8-9044-0C44-B9D0-54BC39665AF4}" srcOrd="15" destOrd="0" presId="urn:microsoft.com/office/officeart/2005/8/layout/cycle6"/>
    <dgm:cxn modelId="{F8DE2DFA-3A22-C840-8BA5-C15ACC1B791F}" type="presParOf" srcId="{932ED897-6350-4D4A-9F84-E8EDC48EC35A}" destId="{E937ED31-9C02-3B43-B1B5-261CBC2A2073}" srcOrd="16" destOrd="0" presId="urn:microsoft.com/office/officeart/2005/8/layout/cycle6"/>
    <dgm:cxn modelId="{6AF4F270-60D1-B24A-8A55-959518FA5634}" type="presParOf" srcId="{932ED897-6350-4D4A-9F84-E8EDC48EC35A}" destId="{DA7C2FAA-F5DE-C648-9146-51565FAEE1D1}" srcOrd="17" destOrd="0" presId="urn:microsoft.com/office/officeart/2005/8/layout/cycle6"/>
    <dgm:cxn modelId="{1DD9A346-068E-DF49-9341-74AAFC169664}" type="presParOf" srcId="{932ED897-6350-4D4A-9F84-E8EDC48EC35A}" destId="{1710267B-C765-DE4C-B24B-4DD19F65550B}" srcOrd="18" destOrd="0" presId="urn:microsoft.com/office/officeart/2005/8/layout/cycle6"/>
    <dgm:cxn modelId="{1926F4A6-F8A5-4C48-9CA7-91FD9A2F97D6}" type="presParOf" srcId="{932ED897-6350-4D4A-9F84-E8EDC48EC35A}" destId="{2BFE54C7-0C1F-B142-ABD4-490305F7423C}" srcOrd="19" destOrd="0" presId="urn:microsoft.com/office/officeart/2005/8/layout/cycle6"/>
    <dgm:cxn modelId="{452CC185-CB83-174E-A5A3-233EF12D3450}" type="presParOf" srcId="{932ED897-6350-4D4A-9F84-E8EDC48EC35A}" destId="{68294512-7D4E-CC4F-907B-0941B49AAE0F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46DE6A-CA43-3945-93DA-807F2ACD32FA}" type="doc">
      <dgm:prSet loTypeId="urn:microsoft.com/office/officeart/2005/8/layout/matrix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2AAB80-C134-E04C-BC06-DCEFC58CDED0}">
      <dgm:prSet custT="1"/>
      <dgm:spPr/>
      <dgm:t>
        <a:bodyPr/>
        <a:lstStyle/>
        <a:p>
          <a:r>
            <a:rPr lang="el-GR" sz="3600" dirty="0"/>
            <a:t>τις </a:t>
          </a:r>
          <a:r>
            <a:rPr lang="el-GR" sz="3600" b="1" dirty="0"/>
            <a:t>καταναλωτικές</a:t>
          </a:r>
          <a:endParaRPr lang="en-US" sz="3600" dirty="0"/>
        </a:p>
      </dgm:t>
    </dgm:pt>
    <dgm:pt modelId="{A49657F4-6874-4E45-A4B7-EB073DE430D9}" type="parTrans" cxnId="{2715BE89-B6C5-9D41-A3ED-E84D8910FBBA}">
      <dgm:prSet/>
      <dgm:spPr/>
      <dgm:t>
        <a:bodyPr/>
        <a:lstStyle/>
        <a:p>
          <a:endParaRPr lang="en-US"/>
        </a:p>
      </dgm:t>
    </dgm:pt>
    <dgm:pt modelId="{72127878-62A4-F341-9009-BDB2A44CEA9B}" type="sibTrans" cxnId="{2715BE89-B6C5-9D41-A3ED-E84D8910FBBA}">
      <dgm:prSet/>
      <dgm:spPr/>
      <dgm:t>
        <a:bodyPr/>
        <a:lstStyle/>
        <a:p>
          <a:endParaRPr lang="en-US"/>
        </a:p>
      </dgm:t>
    </dgm:pt>
    <dgm:pt modelId="{F88E8EC6-9C73-8A42-A507-D0711580958C}">
      <dgm:prSet custT="1"/>
      <dgm:spPr/>
      <dgm:t>
        <a:bodyPr/>
        <a:lstStyle/>
        <a:p>
          <a:r>
            <a:rPr lang="el-GR" sz="2400" b="1" dirty="0"/>
            <a:t>τις πολιτικές (προεκλογικές εκστρατείες ομιλίες, παρουσία στα Μέσα Επικοινωνίας, όπως </a:t>
          </a:r>
          <a:r>
            <a:rPr lang="en-US" sz="2400" b="1" dirty="0"/>
            <a:t>TV</a:t>
          </a:r>
          <a:r>
            <a:rPr lang="el-GR" sz="2400" b="1" dirty="0"/>
            <a:t>, Ραδιόφωνο, </a:t>
          </a:r>
          <a:r>
            <a:rPr lang="en-US" sz="2400" b="1" dirty="0"/>
            <a:t>Social Media</a:t>
          </a:r>
          <a:r>
            <a:rPr lang="el-GR" sz="2400" b="1" dirty="0"/>
            <a:t>).</a:t>
          </a:r>
          <a:endParaRPr lang="en-US" sz="2400" b="1" dirty="0"/>
        </a:p>
      </dgm:t>
    </dgm:pt>
    <dgm:pt modelId="{BD7E128B-A9E5-7E4D-A6ED-21175BECC06F}" type="parTrans" cxnId="{808F4020-DDD4-3B47-923E-AE7A66A21541}">
      <dgm:prSet/>
      <dgm:spPr/>
      <dgm:t>
        <a:bodyPr/>
        <a:lstStyle/>
        <a:p>
          <a:endParaRPr lang="en-US"/>
        </a:p>
      </dgm:t>
    </dgm:pt>
    <dgm:pt modelId="{7602AD9C-4683-6A45-ABC9-9B284050A7EA}" type="sibTrans" cxnId="{808F4020-DDD4-3B47-923E-AE7A66A21541}">
      <dgm:prSet/>
      <dgm:spPr/>
      <dgm:t>
        <a:bodyPr/>
        <a:lstStyle/>
        <a:p>
          <a:endParaRPr lang="en-US"/>
        </a:p>
      </dgm:t>
    </dgm:pt>
    <dgm:pt modelId="{D825F7FD-E948-BA49-B7F7-F0A2BEB394DF}">
      <dgm:prSet custT="1"/>
      <dgm:spPr/>
      <dgm:t>
        <a:bodyPr/>
        <a:lstStyle/>
        <a:p>
          <a:r>
            <a:rPr lang="el-GR" sz="2800" b="1" dirty="0"/>
            <a:t>τις πολιτιστικές (όπως για παράδειγμα η διαφήμιση για την Πολιτιστική Πρωτεύουσα της Ευρώπης, την Ελευσίνα)</a:t>
          </a:r>
          <a:endParaRPr lang="en-US" sz="2800" b="1" dirty="0"/>
        </a:p>
      </dgm:t>
    </dgm:pt>
    <dgm:pt modelId="{503BC2BC-1779-3240-AC3A-89E348A5806C}" type="parTrans" cxnId="{8C474C2A-C9B7-E74B-A782-9932FF231F09}">
      <dgm:prSet/>
      <dgm:spPr/>
      <dgm:t>
        <a:bodyPr/>
        <a:lstStyle/>
        <a:p>
          <a:endParaRPr lang="en-US"/>
        </a:p>
      </dgm:t>
    </dgm:pt>
    <dgm:pt modelId="{8F0A60A9-A7B0-2C46-B101-0AF992BC4409}" type="sibTrans" cxnId="{8C474C2A-C9B7-E74B-A782-9932FF231F09}">
      <dgm:prSet/>
      <dgm:spPr/>
      <dgm:t>
        <a:bodyPr/>
        <a:lstStyle/>
        <a:p>
          <a:endParaRPr lang="en-US"/>
        </a:p>
      </dgm:t>
    </dgm:pt>
    <dgm:pt modelId="{185F0FA5-80F2-E24B-BE85-D86CF20DF1AF}">
      <dgm:prSet custT="1"/>
      <dgm:spPr/>
      <dgm:t>
        <a:bodyPr/>
        <a:lstStyle/>
        <a:p>
          <a:r>
            <a:rPr lang="el-GR" sz="2800" b="1" dirty="0"/>
            <a:t>τις διαφημίσεις κοινωνικού περιεχομένου</a:t>
          </a:r>
          <a:r>
            <a:rPr lang="el-GR" sz="2800" dirty="0"/>
            <a:t> </a:t>
          </a:r>
          <a:endParaRPr lang="en-US" sz="2800" dirty="0"/>
        </a:p>
      </dgm:t>
    </dgm:pt>
    <dgm:pt modelId="{5BBB97C8-3ECC-E74A-90F2-ED765836933D}" type="parTrans" cxnId="{FD1D2CCB-8569-CA4A-AD84-6B57C5AE9166}">
      <dgm:prSet/>
      <dgm:spPr/>
      <dgm:t>
        <a:bodyPr/>
        <a:lstStyle/>
        <a:p>
          <a:endParaRPr lang="en-US"/>
        </a:p>
      </dgm:t>
    </dgm:pt>
    <dgm:pt modelId="{3777674F-D314-B14D-8A3C-141B02F753BC}" type="sibTrans" cxnId="{FD1D2CCB-8569-CA4A-AD84-6B57C5AE9166}">
      <dgm:prSet/>
      <dgm:spPr/>
      <dgm:t>
        <a:bodyPr/>
        <a:lstStyle/>
        <a:p>
          <a:endParaRPr lang="en-US"/>
        </a:p>
      </dgm:t>
    </dgm:pt>
    <dgm:pt modelId="{5E51D228-5011-0542-82DD-6B2B843EA0BC}" type="pres">
      <dgm:prSet presAssocID="{7846DE6A-CA43-3945-93DA-807F2ACD32FA}" presName="matrix" presStyleCnt="0">
        <dgm:presLayoutVars>
          <dgm:chMax val="1"/>
          <dgm:dir/>
          <dgm:resizeHandles val="exact"/>
        </dgm:presLayoutVars>
      </dgm:prSet>
      <dgm:spPr/>
    </dgm:pt>
    <dgm:pt modelId="{7DF503CF-134B-CF4E-A95E-458C6C8D6324}" type="pres">
      <dgm:prSet presAssocID="{7846DE6A-CA43-3945-93DA-807F2ACD32FA}" presName="diamond" presStyleLbl="bgShp" presStyleIdx="0" presStyleCnt="1"/>
      <dgm:spPr/>
    </dgm:pt>
    <dgm:pt modelId="{7B5E8A44-9285-7C4B-B849-F9AA7DB034E8}" type="pres">
      <dgm:prSet presAssocID="{7846DE6A-CA43-3945-93DA-807F2ACD32FA}" presName="quad1" presStyleLbl="node1" presStyleIdx="0" presStyleCnt="4" custScaleX="239792" custLinFactX="-28769" custLinFactNeighborX="-100000" custLinFactNeighborY="-20536">
        <dgm:presLayoutVars>
          <dgm:chMax val="0"/>
          <dgm:chPref val="0"/>
          <dgm:bulletEnabled val="1"/>
        </dgm:presLayoutVars>
      </dgm:prSet>
      <dgm:spPr/>
    </dgm:pt>
    <dgm:pt modelId="{91ED9937-F6B2-624B-AFC1-ACF828842C07}" type="pres">
      <dgm:prSet presAssocID="{7846DE6A-CA43-3945-93DA-807F2ACD32FA}" presName="quad2" presStyleLbl="node1" presStyleIdx="1" presStyleCnt="4" custScaleX="216984" custLinFactNeighborX="61054" custLinFactNeighborY="-16651">
        <dgm:presLayoutVars>
          <dgm:chMax val="0"/>
          <dgm:chPref val="0"/>
          <dgm:bulletEnabled val="1"/>
        </dgm:presLayoutVars>
      </dgm:prSet>
      <dgm:spPr/>
    </dgm:pt>
    <dgm:pt modelId="{0EEE0922-31E2-1F4E-966D-C8168D6286BC}" type="pres">
      <dgm:prSet presAssocID="{7846DE6A-CA43-3945-93DA-807F2ACD32FA}" presName="quad3" presStyleLbl="node1" presStyleIdx="2" presStyleCnt="4" custScaleX="245337" custScaleY="130985" custLinFactX="-8232" custLinFactNeighborX="-100000" custLinFactNeighborY="7215">
        <dgm:presLayoutVars>
          <dgm:chMax val="0"/>
          <dgm:chPref val="0"/>
          <dgm:bulletEnabled val="1"/>
        </dgm:presLayoutVars>
      </dgm:prSet>
      <dgm:spPr/>
    </dgm:pt>
    <dgm:pt modelId="{67A7FE38-8B76-F54D-9104-C4F5F4BDF5D6}" type="pres">
      <dgm:prSet presAssocID="{7846DE6A-CA43-3945-93DA-807F2ACD32FA}" presName="quad4" presStyleLbl="node1" presStyleIdx="3" presStyleCnt="4" custScaleX="216705" custScaleY="117672" custLinFactNeighborX="73265" custLinFactNeighborY="9435">
        <dgm:presLayoutVars>
          <dgm:chMax val="0"/>
          <dgm:chPref val="0"/>
          <dgm:bulletEnabled val="1"/>
        </dgm:presLayoutVars>
      </dgm:prSet>
      <dgm:spPr/>
    </dgm:pt>
  </dgm:ptLst>
  <dgm:cxnLst>
    <dgm:cxn modelId="{808F4020-DDD4-3B47-923E-AE7A66A21541}" srcId="{7846DE6A-CA43-3945-93DA-807F2ACD32FA}" destId="{F88E8EC6-9C73-8A42-A507-D0711580958C}" srcOrd="1" destOrd="0" parTransId="{BD7E128B-A9E5-7E4D-A6ED-21175BECC06F}" sibTransId="{7602AD9C-4683-6A45-ABC9-9B284050A7EA}"/>
    <dgm:cxn modelId="{5E965324-BBD0-1A49-97F1-0B1C538FFCBE}" type="presOf" srcId="{7846DE6A-CA43-3945-93DA-807F2ACD32FA}" destId="{5E51D228-5011-0542-82DD-6B2B843EA0BC}" srcOrd="0" destOrd="0" presId="urn:microsoft.com/office/officeart/2005/8/layout/matrix3"/>
    <dgm:cxn modelId="{8C474C2A-C9B7-E74B-A782-9932FF231F09}" srcId="{7846DE6A-CA43-3945-93DA-807F2ACD32FA}" destId="{D825F7FD-E948-BA49-B7F7-F0A2BEB394DF}" srcOrd="2" destOrd="0" parTransId="{503BC2BC-1779-3240-AC3A-89E348A5806C}" sibTransId="{8F0A60A9-A7B0-2C46-B101-0AF992BC4409}"/>
    <dgm:cxn modelId="{641E4F7B-7B67-D44B-9B44-E8D113236CE9}" type="presOf" srcId="{185F0FA5-80F2-E24B-BE85-D86CF20DF1AF}" destId="{67A7FE38-8B76-F54D-9104-C4F5F4BDF5D6}" srcOrd="0" destOrd="0" presId="urn:microsoft.com/office/officeart/2005/8/layout/matrix3"/>
    <dgm:cxn modelId="{2715BE89-B6C5-9D41-A3ED-E84D8910FBBA}" srcId="{7846DE6A-CA43-3945-93DA-807F2ACD32FA}" destId="{F32AAB80-C134-E04C-BC06-DCEFC58CDED0}" srcOrd="0" destOrd="0" parTransId="{A49657F4-6874-4E45-A4B7-EB073DE430D9}" sibTransId="{72127878-62A4-F341-9009-BDB2A44CEA9B}"/>
    <dgm:cxn modelId="{DD9B388F-4915-294D-BB0D-6F83FC585D29}" type="presOf" srcId="{D825F7FD-E948-BA49-B7F7-F0A2BEB394DF}" destId="{0EEE0922-31E2-1F4E-966D-C8168D6286BC}" srcOrd="0" destOrd="0" presId="urn:microsoft.com/office/officeart/2005/8/layout/matrix3"/>
    <dgm:cxn modelId="{07D30895-73C4-7242-A1C2-9BBB611F46F2}" type="presOf" srcId="{F88E8EC6-9C73-8A42-A507-D0711580958C}" destId="{91ED9937-F6B2-624B-AFC1-ACF828842C07}" srcOrd="0" destOrd="0" presId="urn:microsoft.com/office/officeart/2005/8/layout/matrix3"/>
    <dgm:cxn modelId="{EBF37FC8-F54A-E847-A0BA-578B37E65854}" type="presOf" srcId="{F32AAB80-C134-E04C-BC06-DCEFC58CDED0}" destId="{7B5E8A44-9285-7C4B-B849-F9AA7DB034E8}" srcOrd="0" destOrd="0" presId="urn:microsoft.com/office/officeart/2005/8/layout/matrix3"/>
    <dgm:cxn modelId="{FD1D2CCB-8569-CA4A-AD84-6B57C5AE9166}" srcId="{7846DE6A-CA43-3945-93DA-807F2ACD32FA}" destId="{185F0FA5-80F2-E24B-BE85-D86CF20DF1AF}" srcOrd="3" destOrd="0" parTransId="{5BBB97C8-3ECC-E74A-90F2-ED765836933D}" sibTransId="{3777674F-D314-B14D-8A3C-141B02F753BC}"/>
    <dgm:cxn modelId="{9F97CF0C-0307-3341-92E5-4A8486B90BD7}" type="presParOf" srcId="{5E51D228-5011-0542-82DD-6B2B843EA0BC}" destId="{7DF503CF-134B-CF4E-A95E-458C6C8D6324}" srcOrd="0" destOrd="0" presId="urn:microsoft.com/office/officeart/2005/8/layout/matrix3"/>
    <dgm:cxn modelId="{F839B194-D359-B64F-9F1C-1EF1EC9A31BC}" type="presParOf" srcId="{5E51D228-5011-0542-82DD-6B2B843EA0BC}" destId="{7B5E8A44-9285-7C4B-B849-F9AA7DB034E8}" srcOrd="1" destOrd="0" presId="urn:microsoft.com/office/officeart/2005/8/layout/matrix3"/>
    <dgm:cxn modelId="{4F667CA5-A195-FF49-A262-B8C82DCB4F68}" type="presParOf" srcId="{5E51D228-5011-0542-82DD-6B2B843EA0BC}" destId="{91ED9937-F6B2-624B-AFC1-ACF828842C07}" srcOrd="2" destOrd="0" presId="urn:microsoft.com/office/officeart/2005/8/layout/matrix3"/>
    <dgm:cxn modelId="{9431C75D-8CF2-904A-9F34-D91D4E5B54B8}" type="presParOf" srcId="{5E51D228-5011-0542-82DD-6B2B843EA0BC}" destId="{0EEE0922-31E2-1F4E-966D-C8168D6286BC}" srcOrd="3" destOrd="0" presId="urn:microsoft.com/office/officeart/2005/8/layout/matrix3"/>
    <dgm:cxn modelId="{1EDFD0CC-F72C-0146-98E3-E78EF34501B0}" type="presParOf" srcId="{5E51D228-5011-0542-82DD-6B2B843EA0BC}" destId="{67A7FE38-8B76-F54D-9104-C4F5F4BDF5D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839F6A-8538-1A40-B63D-8F230C120395}" type="doc">
      <dgm:prSet loTypeId="urn:microsoft.com/office/officeart/2005/8/layout/funnel1" loCatId="cycle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7C6EBA-8813-6748-93B9-2A2B8395170F}">
      <dgm:prSet phldrT="[Text]"/>
      <dgm:spPr/>
      <dgm:t>
        <a:bodyPr/>
        <a:lstStyle/>
        <a:p>
          <a:r>
            <a:rPr lang="el-GR" dirty="0"/>
            <a:t>ΠΟΛΙΤΕΣ</a:t>
          </a:r>
          <a:endParaRPr lang="en-US" dirty="0"/>
        </a:p>
      </dgm:t>
    </dgm:pt>
    <dgm:pt modelId="{4DC315BC-EE75-9B42-AB4D-BA28FA454292}" type="parTrans" cxnId="{BC44D239-3276-1F49-84CC-604D049FE0AA}">
      <dgm:prSet/>
      <dgm:spPr/>
      <dgm:t>
        <a:bodyPr/>
        <a:lstStyle/>
        <a:p>
          <a:endParaRPr lang="en-US"/>
        </a:p>
      </dgm:t>
    </dgm:pt>
    <dgm:pt modelId="{ABE5900C-FDC3-0B42-857F-DE98D40D8649}" type="sibTrans" cxnId="{BC44D239-3276-1F49-84CC-604D049FE0AA}">
      <dgm:prSet/>
      <dgm:spPr/>
      <dgm:t>
        <a:bodyPr/>
        <a:lstStyle/>
        <a:p>
          <a:endParaRPr lang="en-US"/>
        </a:p>
      </dgm:t>
    </dgm:pt>
    <dgm:pt modelId="{DBCF4DCC-89A3-1548-B702-9B87C2FA97AA}">
      <dgm:prSet phldrT="[Text]"/>
      <dgm:spPr/>
      <dgm:t>
        <a:bodyPr/>
        <a:lstStyle/>
        <a:p>
          <a:r>
            <a:rPr lang="el-GR" dirty="0"/>
            <a:t>ΚΡΑΤΟΣ</a:t>
          </a:r>
          <a:endParaRPr lang="en-US" dirty="0"/>
        </a:p>
      </dgm:t>
    </dgm:pt>
    <dgm:pt modelId="{1DA962F1-0E80-A94B-8C00-4319EFA552E9}" type="parTrans" cxnId="{C3943D49-67A0-7D40-B4D7-735140E2E6D8}">
      <dgm:prSet/>
      <dgm:spPr/>
      <dgm:t>
        <a:bodyPr/>
        <a:lstStyle/>
        <a:p>
          <a:endParaRPr lang="en-US"/>
        </a:p>
      </dgm:t>
    </dgm:pt>
    <dgm:pt modelId="{39FB3DFF-F8BA-8442-B8AF-BE24BEF73E24}" type="sibTrans" cxnId="{C3943D49-67A0-7D40-B4D7-735140E2E6D8}">
      <dgm:prSet/>
      <dgm:spPr/>
      <dgm:t>
        <a:bodyPr/>
        <a:lstStyle/>
        <a:p>
          <a:endParaRPr lang="en-US"/>
        </a:p>
      </dgm:t>
    </dgm:pt>
    <dgm:pt modelId="{39BFF811-7ECB-2146-93F5-AFE051B53869}">
      <dgm:prSet phldrT="[Text]"/>
      <dgm:spPr/>
      <dgm:t>
        <a:bodyPr/>
        <a:lstStyle/>
        <a:p>
          <a:r>
            <a:rPr lang="el-GR"/>
            <a:t>ΟΙΚΟΝΟΜΙΑ ΑΓΟΡΑΣ</a:t>
          </a:r>
          <a:endParaRPr lang="en-US"/>
        </a:p>
      </dgm:t>
    </dgm:pt>
    <dgm:pt modelId="{C11D58CE-5AAA-4445-8619-F23DE7DEEACA}" type="parTrans" cxnId="{A34794F8-C89D-DB47-90AA-F9C9A6EB9C91}">
      <dgm:prSet/>
      <dgm:spPr/>
      <dgm:t>
        <a:bodyPr/>
        <a:lstStyle/>
        <a:p>
          <a:endParaRPr lang="en-US"/>
        </a:p>
      </dgm:t>
    </dgm:pt>
    <dgm:pt modelId="{75C3FD9D-072C-BA43-83E2-A710DA1889E4}" type="sibTrans" cxnId="{A34794F8-C89D-DB47-90AA-F9C9A6EB9C91}">
      <dgm:prSet/>
      <dgm:spPr/>
      <dgm:t>
        <a:bodyPr/>
        <a:lstStyle/>
        <a:p>
          <a:endParaRPr lang="en-US"/>
        </a:p>
      </dgm:t>
    </dgm:pt>
    <dgm:pt modelId="{CC109FF7-2822-1748-9D04-05DF72F4DB68}">
      <dgm:prSet phldrT="[Text]"/>
      <dgm:spPr/>
      <dgm:t>
        <a:bodyPr/>
        <a:lstStyle/>
        <a:p>
          <a:r>
            <a:rPr lang="el-GR" b="1" dirty="0"/>
            <a:t>ΕΠΙΚΟΙΝΩΝΙΑ</a:t>
          </a:r>
          <a:endParaRPr lang="en-US" b="1" dirty="0"/>
        </a:p>
      </dgm:t>
    </dgm:pt>
    <dgm:pt modelId="{B8B99A03-86BF-2049-915D-0E0E204E6C66}" type="sibTrans" cxnId="{F0835CA1-A6FA-944A-A22D-FFBE9756F7F7}">
      <dgm:prSet/>
      <dgm:spPr/>
      <dgm:t>
        <a:bodyPr/>
        <a:lstStyle/>
        <a:p>
          <a:endParaRPr lang="en-US"/>
        </a:p>
      </dgm:t>
    </dgm:pt>
    <dgm:pt modelId="{E9F51FBF-E037-A741-8285-5E1B51E42808}" type="parTrans" cxnId="{F0835CA1-A6FA-944A-A22D-FFBE9756F7F7}">
      <dgm:prSet/>
      <dgm:spPr/>
      <dgm:t>
        <a:bodyPr/>
        <a:lstStyle/>
        <a:p>
          <a:endParaRPr lang="en-US"/>
        </a:p>
      </dgm:t>
    </dgm:pt>
    <dgm:pt modelId="{C9940C23-CA29-9942-8F99-015491437B6E}" type="pres">
      <dgm:prSet presAssocID="{03839F6A-8538-1A40-B63D-8F230C120395}" presName="Name0" presStyleCnt="0">
        <dgm:presLayoutVars>
          <dgm:chMax val="4"/>
          <dgm:resizeHandles val="exact"/>
        </dgm:presLayoutVars>
      </dgm:prSet>
      <dgm:spPr/>
    </dgm:pt>
    <dgm:pt modelId="{EBCB1C47-84BB-0349-9C54-EC51BDECCD5B}" type="pres">
      <dgm:prSet presAssocID="{03839F6A-8538-1A40-B63D-8F230C120395}" presName="ellipse" presStyleLbl="trBgShp" presStyleIdx="0" presStyleCnt="1"/>
      <dgm:spPr/>
    </dgm:pt>
    <dgm:pt modelId="{2341F68F-7839-E54E-BE46-4F26D7A917C8}" type="pres">
      <dgm:prSet presAssocID="{03839F6A-8538-1A40-B63D-8F230C120395}" presName="arrow1" presStyleLbl="fgShp" presStyleIdx="0" presStyleCnt="1"/>
      <dgm:spPr/>
    </dgm:pt>
    <dgm:pt modelId="{3E1ECE9F-CDF3-5541-9163-0D2D02C99862}" type="pres">
      <dgm:prSet presAssocID="{03839F6A-8538-1A40-B63D-8F230C120395}" presName="rectangle" presStyleLbl="revTx" presStyleIdx="0" presStyleCnt="1">
        <dgm:presLayoutVars>
          <dgm:bulletEnabled val="1"/>
        </dgm:presLayoutVars>
      </dgm:prSet>
      <dgm:spPr/>
    </dgm:pt>
    <dgm:pt modelId="{02E542AF-F669-A244-BEAB-D5E7974B81FB}" type="pres">
      <dgm:prSet presAssocID="{DBCF4DCC-89A3-1548-B702-9B87C2FA97AA}" presName="item1" presStyleLbl="node1" presStyleIdx="0" presStyleCnt="3">
        <dgm:presLayoutVars>
          <dgm:bulletEnabled val="1"/>
        </dgm:presLayoutVars>
      </dgm:prSet>
      <dgm:spPr/>
    </dgm:pt>
    <dgm:pt modelId="{18404927-CD49-5243-A928-789E9272E112}" type="pres">
      <dgm:prSet presAssocID="{39BFF811-7ECB-2146-93F5-AFE051B53869}" presName="item2" presStyleLbl="node1" presStyleIdx="1" presStyleCnt="3">
        <dgm:presLayoutVars>
          <dgm:bulletEnabled val="1"/>
        </dgm:presLayoutVars>
      </dgm:prSet>
      <dgm:spPr/>
    </dgm:pt>
    <dgm:pt modelId="{298CEACC-0176-604C-8B0B-45E9366DA1F1}" type="pres">
      <dgm:prSet presAssocID="{CC109FF7-2822-1748-9D04-05DF72F4DB68}" presName="item3" presStyleLbl="node1" presStyleIdx="2" presStyleCnt="3">
        <dgm:presLayoutVars>
          <dgm:bulletEnabled val="1"/>
        </dgm:presLayoutVars>
      </dgm:prSet>
      <dgm:spPr/>
    </dgm:pt>
    <dgm:pt modelId="{C4BB3F86-B69F-A44E-A847-91869345B113}" type="pres">
      <dgm:prSet presAssocID="{03839F6A-8538-1A40-B63D-8F230C120395}" presName="funnel" presStyleLbl="trAlignAcc1" presStyleIdx="0" presStyleCnt="1" custScaleX="142857" custScaleY="145881"/>
      <dgm:spPr/>
    </dgm:pt>
  </dgm:ptLst>
  <dgm:cxnLst>
    <dgm:cxn modelId="{BC44D239-3276-1F49-84CC-604D049FE0AA}" srcId="{03839F6A-8538-1A40-B63D-8F230C120395}" destId="{0B7C6EBA-8813-6748-93B9-2A2B8395170F}" srcOrd="0" destOrd="0" parTransId="{4DC315BC-EE75-9B42-AB4D-BA28FA454292}" sibTransId="{ABE5900C-FDC3-0B42-857F-DE98D40D8649}"/>
    <dgm:cxn modelId="{C3943D49-67A0-7D40-B4D7-735140E2E6D8}" srcId="{03839F6A-8538-1A40-B63D-8F230C120395}" destId="{DBCF4DCC-89A3-1548-B702-9B87C2FA97AA}" srcOrd="1" destOrd="0" parTransId="{1DA962F1-0E80-A94B-8C00-4319EFA552E9}" sibTransId="{39FB3DFF-F8BA-8442-B8AF-BE24BEF73E24}"/>
    <dgm:cxn modelId="{071CD36A-1AA9-C649-B92F-FE75578BCF2B}" type="presOf" srcId="{CC109FF7-2822-1748-9D04-05DF72F4DB68}" destId="{3E1ECE9F-CDF3-5541-9163-0D2D02C99862}" srcOrd="0" destOrd="0" presId="urn:microsoft.com/office/officeart/2005/8/layout/funnel1"/>
    <dgm:cxn modelId="{67F81086-F78B-224F-8486-1668518BDCDA}" type="presOf" srcId="{03839F6A-8538-1A40-B63D-8F230C120395}" destId="{C9940C23-CA29-9942-8F99-015491437B6E}" srcOrd="0" destOrd="0" presId="urn:microsoft.com/office/officeart/2005/8/layout/funnel1"/>
    <dgm:cxn modelId="{F0835CA1-A6FA-944A-A22D-FFBE9756F7F7}" srcId="{03839F6A-8538-1A40-B63D-8F230C120395}" destId="{CC109FF7-2822-1748-9D04-05DF72F4DB68}" srcOrd="3" destOrd="0" parTransId="{E9F51FBF-E037-A741-8285-5E1B51E42808}" sibTransId="{B8B99A03-86BF-2049-915D-0E0E204E6C66}"/>
    <dgm:cxn modelId="{122E9DBD-201B-744A-A67C-97CD067903DB}" type="presOf" srcId="{0B7C6EBA-8813-6748-93B9-2A2B8395170F}" destId="{298CEACC-0176-604C-8B0B-45E9366DA1F1}" srcOrd="0" destOrd="0" presId="urn:microsoft.com/office/officeart/2005/8/layout/funnel1"/>
    <dgm:cxn modelId="{8E1CE4CF-F637-F240-8B4B-045E8D97DF30}" type="presOf" srcId="{39BFF811-7ECB-2146-93F5-AFE051B53869}" destId="{02E542AF-F669-A244-BEAB-D5E7974B81FB}" srcOrd="0" destOrd="0" presId="urn:microsoft.com/office/officeart/2005/8/layout/funnel1"/>
    <dgm:cxn modelId="{4D571EE8-99C4-5442-907E-A023D7EF78B1}" type="presOf" srcId="{DBCF4DCC-89A3-1548-B702-9B87C2FA97AA}" destId="{18404927-CD49-5243-A928-789E9272E112}" srcOrd="0" destOrd="0" presId="urn:microsoft.com/office/officeart/2005/8/layout/funnel1"/>
    <dgm:cxn modelId="{A34794F8-C89D-DB47-90AA-F9C9A6EB9C91}" srcId="{03839F6A-8538-1A40-B63D-8F230C120395}" destId="{39BFF811-7ECB-2146-93F5-AFE051B53869}" srcOrd="2" destOrd="0" parTransId="{C11D58CE-5AAA-4445-8619-F23DE7DEEACA}" sibTransId="{75C3FD9D-072C-BA43-83E2-A710DA1889E4}"/>
    <dgm:cxn modelId="{C491EEC8-A1D9-2446-828B-A3825FDFCFB2}" type="presParOf" srcId="{C9940C23-CA29-9942-8F99-015491437B6E}" destId="{EBCB1C47-84BB-0349-9C54-EC51BDECCD5B}" srcOrd="0" destOrd="0" presId="urn:microsoft.com/office/officeart/2005/8/layout/funnel1"/>
    <dgm:cxn modelId="{3AB9B4EA-2018-1B43-A462-E9838D89EF1F}" type="presParOf" srcId="{C9940C23-CA29-9942-8F99-015491437B6E}" destId="{2341F68F-7839-E54E-BE46-4F26D7A917C8}" srcOrd="1" destOrd="0" presId="urn:microsoft.com/office/officeart/2005/8/layout/funnel1"/>
    <dgm:cxn modelId="{B8353A80-64C7-9D40-97B2-26136B563AD8}" type="presParOf" srcId="{C9940C23-CA29-9942-8F99-015491437B6E}" destId="{3E1ECE9F-CDF3-5541-9163-0D2D02C99862}" srcOrd="2" destOrd="0" presId="urn:microsoft.com/office/officeart/2005/8/layout/funnel1"/>
    <dgm:cxn modelId="{2C8721CD-A4FE-2742-B052-ED34E975721F}" type="presParOf" srcId="{C9940C23-CA29-9942-8F99-015491437B6E}" destId="{02E542AF-F669-A244-BEAB-D5E7974B81FB}" srcOrd="3" destOrd="0" presId="urn:microsoft.com/office/officeart/2005/8/layout/funnel1"/>
    <dgm:cxn modelId="{965ED95A-019A-6744-855B-07FE211B923E}" type="presParOf" srcId="{C9940C23-CA29-9942-8F99-015491437B6E}" destId="{18404927-CD49-5243-A928-789E9272E112}" srcOrd="4" destOrd="0" presId="urn:microsoft.com/office/officeart/2005/8/layout/funnel1"/>
    <dgm:cxn modelId="{732CCE4C-0673-9648-9FD8-AA951C12B86A}" type="presParOf" srcId="{C9940C23-CA29-9942-8F99-015491437B6E}" destId="{298CEACC-0176-604C-8B0B-45E9366DA1F1}" srcOrd="5" destOrd="0" presId="urn:microsoft.com/office/officeart/2005/8/layout/funnel1"/>
    <dgm:cxn modelId="{309B10F0-E33E-A446-80FF-2ED733F931A1}" type="presParOf" srcId="{C9940C23-CA29-9942-8F99-015491437B6E}" destId="{C4BB3F86-B69F-A44E-A847-91869345B113}" srcOrd="6" destOrd="0" presId="urn:microsoft.com/office/officeart/2005/8/layout/funnel1"/>
  </dgm:cxnLst>
  <dgm:bg>
    <a:solidFill>
      <a:schemeClr val="accent2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360ED-7958-0547-A094-3EB2DD7B00DF}">
      <dsp:nvSpPr>
        <dsp:cNvPr id="0" name=""/>
        <dsp:cNvSpPr/>
      </dsp:nvSpPr>
      <dsp:spPr>
        <a:xfrm>
          <a:off x="0" y="147161"/>
          <a:ext cx="5181600" cy="51816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200" b="1" kern="1200" dirty="0"/>
            <a:t>και με στόχο την επίτευξη ενός επιθυμητού για τον παραγωγό αποτελέσματος.</a:t>
          </a:r>
          <a:endParaRPr lang="en-US" sz="4200" kern="1200" dirty="0"/>
        </a:p>
      </dsp:txBody>
      <dsp:txXfrm>
        <a:off x="758828" y="905989"/>
        <a:ext cx="3663944" cy="36639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919CC-9DDA-BA47-A2A2-1A8F4E9DF1EE}">
      <dsp:nvSpPr>
        <dsp:cNvPr id="0" name=""/>
        <dsp:cNvSpPr/>
      </dsp:nvSpPr>
      <dsp:spPr>
        <a:xfrm>
          <a:off x="3042955" y="871848"/>
          <a:ext cx="6666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66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8854" y="914078"/>
        <a:ext cx="34863" cy="6979"/>
      </dsp:txXfrm>
    </dsp:sp>
    <dsp:sp modelId="{FC3ECA51-9F6A-BD4F-B28D-90DD6496A003}">
      <dsp:nvSpPr>
        <dsp:cNvPr id="0" name=""/>
        <dsp:cNvSpPr/>
      </dsp:nvSpPr>
      <dsp:spPr>
        <a:xfrm>
          <a:off x="13187" y="8098"/>
          <a:ext cx="3031567" cy="18189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Ασυνεχή</a:t>
          </a:r>
        </a:p>
      </dsp:txBody>
      <dsp:txXfrm>
        <a:off x="13187" y="8098"/>
        <a:ext cx="3031567" cy="1818940"/>
      </dsp:txXfrm>
    </dsp:sp>
    <dsp:sp modelId="{F907BB99-73C3-1949-A525-92710A4A09B1}">
      <dsp:nvSpPr>
        <dsp:cNvPr id="0" name=""/>
        <dsp:cNvSpPr/>
      </dsp:nvSpPr>
      <dsp:spPr>
        <a:xfrm>
          <a:off x="6771783" y="871848"/>
          <a:ext cx="6666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660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7682" y="914078"/>
        <a:ext cx="34863" cy="6979"/>
      </dsp:txXfrm>
    </dsp:sp>
    <dsp:sp modelId="{84FF144D-0A0F-4841-B18A-768EB314CD26}">
      <dsp:nvSpPr>
        <dsp:cNvPr id="0" name=""/>
        <dsp:cNvSpPr/>
      </dsp:nvSpPr>
      <dsp:spPr>
        <a:xfrm>
          <a:off x="3742016" y="8098"/>
          <a:ext cx="3031567" cy="181894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Ασύμμετρη</a:t>
          </a:r>
        </a:p>
      </dsp:txBody>
      <dsp:txXfrm>
        <a:off x="3742016" y="8098"/>
        <a:ext cx="3031567" cy="1818940"/>
      </dsp:txXfrm>
    </dsp:sp>
    <dsp:sp modelId="{A69DEAD4-6500-444F-9E11-09B744B61195}">
      <dsp:nvSpPr>
        <dsp:cNvPr id="0" name=""/>
        <dsp:cNvSpPr/>
      </dsp:nvSpPr>
      <dsp:spPr>
        <a:xfrm>
          <a:off x="2097663" y="1825238"/>
          <a:ext cx="6888964" cy="666660"/>
        </a:xfrm>
        <a:custGeom>
          <a:avLst/>
          <a:gdLst/>
          <a:ahLst/>
          <a:cxnLst/>
          <a:rect l="0" t="0" r="0" b="0"/>
          <a:pathLst>
            <a:path>
              <a:moveTo>
                <a:pt x="6888964" y="0"/>
              </a:moveTo>
              <a:lnTo>
                <a:pt x="6888964" y="350430"/>
              </a:lnTo>
              <a:lnTo>
                <a:pt x="0" y="350430"/>
              </a:lnTo>
              <a:lnTo>
                <a:pt x="0" y="66666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69041" y="2155079"/>
        <a:ext cx="346208" cy="6979"/>
      </dsp:txXfrm>
    </dsp:sp>
    <dsp:sp modelId="{14693F3F-E115-6141-AC57-3F413B482093}">
      <dsp:nvSpPr>
        <dsp:cNvPr id="0" name=""/>
        <dsp:cNvSpPr/>
      </dsp:nvSpPr>
      <dsp:spPr>
        <a:xfrm>
          <a:off x="7470844" y="8098"/>
          <a:ext cx="3031567" cy="18189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Κυκλική</a:t>
          </a:r>
        </a:p>
      </dsp:txBody>
      <dsp:txXfrm>
        <a:off x="7470844" y="8098"/>
        <a:ext cx="3031567" cy="1818940"/>
      </dsp:txXfrm>
    </dsp:sp>
    <dsp:sp modelId="{D1660655-0CBC-A84B-8510-E7F439614D89}">
      <dsp:nvSpPr>
        <dsp:cNvPr id="0" name=""/>
        <dsp:cNvSpPr/>
      </dsp:nvSpPr>
      <dsp:spPr>
        <a:xfrm>
          <a:off x="4180339" y="3388049"/>
          <a:ext cx="6666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66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96237" y="3430279"/>
        <a:ext cx="34863" cy="6979"/>
      </dsp:txXfrm>
    </dsp:sp>
    <dsp:sp modelId="{BCE0F94F-83D9-994A-9093-E84573414AC2}">
      <dsp:nvSpPr>
        <dsp:cNvPr id="0" name=""/>
        <dsp:cNvSpPr/>
      </dsp:nvSpPr>
      <dsp:spPr>
        <a:xfrm>
          <a:off x="13187" y="2524299"/>
          <a:ext cx="4168951" cy="18189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Επαναλαμβανόμενη</a:t>
          </a:r>
        </a:p>
      </dsp:txBody>
      <dsp:txXfrm>
        <a:off x="13187" y="2524299"/>
        <a:ext cx="4168951" cy="1818940"/>
      </dsp:txXfrm>
    </dsp:sp>
    <dsp:sp modelId="{E628CF15-6AC8-2A43-82D6-0F3E471F5D44}">
      <dsp:nvSpPr>
        <dsp:cNvPr id="0" name=""/>
        <dsp:cNvSpPr/>
      </dsp:nvSpPr>
      <dsp:spPr>
        <a:xfrm>
          <a:off x="4879399" y="2524299"/>
          <a:ext cx="4183623" cy="181894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300" b="1" kern="1200" dirty="0"/>
            <a:t>Διαδραστική μορφή επικοινωνίας</a:t>
          </a:r>
          <a:endParaRPr lang="en-US" sz="3300" b="1" kern="1200" dirty="0"/>
        </a:p>
      </dsp:txBody>
      <dsp:txXfrm>
        <a:off x="4879399" y="2524299"/>
        <a:ext cx="4183623" cy="1818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62BF3-0D0B-D841-9CC1-A7FDCD265F4E}">
      <dsp:nvSpPr>
        <dsp:cNvPr id="0" name=""/>
        <dsp:cNvSpPr/>
      </dsp:nvSpPr>
      <dsp:spPr>
        <a:xfrm>
          <a:off x="2831551" y="0"/>
          <a:ext cx="4724083" cy="472408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6C355-A962-0845-8F7C-7B59353D4A95}">
      <dsp:nvSpPr>
        <dsp:cNvPr id="0" name=""/>
        <dsp:cNvSpPr/>
      </dsp:nvSpPr>
      <dsp:spPr>
        <a:xfrm>
          <a:off x="798894" y="489431"/>
          <a:ext cx="4448161" cy="1784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100" kern="1200" dirty="0"/>
            <a:t>Μία από τις </a:t>
          </a:r>
          <a:r>
            <a:rPr lang="el-GR" sz="3100" b="1" kern="1200" dirty="0"/>
            <a:t>πολλές προσεγγίσεις της διαφήμισης</a:t>
          </a:r>
          <a:r>
            <a:rPr lang="el-GR" sz="3100" kern="1200" dirty="0"/>
            <a:t> θεωρεί ότι </a:t>
          </a:r>
          <a:endParaRPr lang="en-US" sz="3100" kern="1200" dirty="0"/>
        </a:p>
      </dsp:txBody>
      <dsp:txXfrm>
        <a:off x="886027" y="576564"/>
        <a:ext cx="4273895" cy="1610662"/>
      </dsp:txXfrm>
    </dsp:sp>
    <dsp:sp modelId="{23EB8FC8-9910-CF42-BF75-49307F8969CE}">
      <dsp:nvSpPr>
        <dsp:cNvPr id="0" name=""/>
        <dsp:cNvSpPr/>
      </dsp:nvSpPr>
      <dsp:spPr>
        <a:xfrm>
          <a:off x="5255555" y="448787"/>
          <a:ext cx="4704991" cy="18423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100" kern="1200" dirty="0"/>
            <a:t>έχει ως </a:t>
          </a:r>
          <a:r>
            <a:rPr lang="el-GR" sz="3600" b="1" u="sng" kern="1200" dirty="0"/>
            <a:t>βασικό στόχο</a:t>
          </a:r>
          <a:r>
            <a:rPr lang="el-GR" sz="3100" kern="1200" dirty="0"/>
            <a:t>: </a:t>
          </a:r>
          <a:endParaRPr lang="en-US" sz="3100" kern="1200" dirty="0"/>
        </a:p>
      </dsp:txBody>
      <dsp:txXfrm>
        <a:off x="5345493" y="538725"/>
        <a:ext cx="4525115" cy="1662516"/>
      </dsp:txXfrm>
    </dsp:sp>
    <dsp:sp modelId="{04729273-6929-AD4D-95C2-B6C06E4F7855}">
      <dsp:nvSpPr>
        <dsp:cNvPr id="0" name=""/>
        <dsp:cNvSpPr/>
      </dsp:nvSpPr>
      <dsp:spPr>
        <a:xfrm>
          <a:off x="787397" y="2453224"/>
          <a:ext cx="4430511" cy="18423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1" kern="1200" dirty="0"/>
            <a:t>να ενημερώσει </a:t>
          </a:r>
          <a:r>
            <a:rPr lang="el-GR" sz="3600" kern="1200" dirty="0"/>
            <a:t>και </a:t>
          </a:r>
          <a:endParaRPr lang="en-US" sz="3600" kern="1200" dirty="0"/>
        </a:p>
      </dsp:txBody>
      <dsp:txXfrm>
        <a:off x="877335" y="2543162"/>
        <a:ext cx="4250635" cy="1662516"/>
      </dsp:txXfrm>
    </dsp:sp>
    <dsp:sp modelId="{773B2D04-E175-754D-A79B-16CC63253561}">
      <dsp:nvSpPr>
        <dsp:cNvPr id="0" name=""/>
        <dsp:cNvSpPr/>
      </dsp:nvSpPr>
      <dsp:spPr>
        <a:xfrm>
          <a:off x="5244058" y="2443054"/>
          <a:ext cx="4687340" cy="18423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/>
            <a:t>να πληροφορήσει </a:t>
          </a:r>
          <a:r>
            <a:rPr lang="el-GR" sz="3200" kern="1200" dirty="0"/>
            <a:t>για ένα </a:t>
          </a:r>
          <a:r>
            <a:rPr lang="el-GR" sz="3200" b="1" kern="1200" dirty="0"/>
            <a:t>προϊόν</a:t>
          </a:r>
          <a:endParaRPr lang="en-US" sz="3200" kern="1200" dirty="0"/>
        </a:p>
      </dsp:txBody>
      <dsp:txXfrm>
        <a:off x="5333996" y="2532992"/>
        <a:ext cx="4507464" cy="1662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A99AF-FAAB-9742-B104-FCE30391243F}">
      <dsp:nvSpPr>
        <dsp:cNvPr id="0" name=""/>
        <dsp:cNvSpPr/>
      </dsp:nvSpPr>
      <dsp:spPr>
        <a:xfrm>
          <a:off x="0" y="3525765"/>
          <a:ext cx="10515600" cy="23132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400" kern="1200" dirty="0"/>
            <a:t>και </a:t>
          </a:r>
          <a:r>
            <a:rPr lang="el-GR" sz="4400" b="1" u="sng" kern="1200" dirty="0"/>
            <a:t>αντίδραση</a:t>
          </a:r>
          <a:r>
            <a:rPr lang="el-GR" sz="4400" b="1" kern="1200" dirty="0"/>
            <a:t> ως προς το διαφημιζόμενο προϊόν (</a:t>
          </a:r>
          <a:r>
            <a:rPr lang="en-US" sz="4400" kern="1200" dirty="0"/>
            <a:t>Wijaya, B.S.</a:t>
          </a:r>
          <a:r>
            <a:rPr lang="el-GR" sz="4400" kern="1200" dirty="0"/>
            <a:t>,</a:t>
          </a:r>
          <a:r>
            <a:rPr lang="en-US" sz="4400" kern="1200" dirty="0"/>
            <a:t>2012</a:t>
          </a:r>
          <a:r>
            <a:rPr lang="el-GR" sz="4400" kern="1200" dirty="0"/>
            <a:t>)</a:t>
          </a:r>
          <a:endParaRPr lang="en-US" sz="4400" kern="1200" dirty="0"/>
        </a:p>
      </dsp:txBody>
      <dsp:txXfrm>
        <a:off x="0" y="3525765"/>
        <a:ext cx="10515600" cy="2313283"/>
      </dsp:txXfrm>
    </dsp:sp>
    <dsp:sp modelId="{DD5A3918-3E0A-F04B-AB56-381CB18ACA23}">
      <dsp:nvSpPr>
        <dsp:cNvPr id="0" name=""/>
        <dsp:cNvSpPr/>
      </dsp:nvSpPr>
      <dsp:spPr>
        <a:xfrm rot="10800000">
          <a:off x="0" y="2634"/>
          <a:ext cx="10515600" cy="355783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400" b="1" u="sng" kern="1200"/>
            <a:t>καθώς επίσης και να δημιουργήσει νόημα </a:t>
          </a:r>
          <a:endParaRPr lang="en-US" sz="4400" kern="1200"/>
        </a:p>
      </dsp:txBody>
      <dsp:txXfrm rot="10800000">
        <a:off x="0" y="2634"/>
        <a:ext cx="10515600" cy="23117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1C6F5-E327-CF45-AACE-972B24005C91}">
      <dsp:nvSpPr>
        <dsp:cNvPr id="0" name=""/>
        <dsp:cNvSpPr/>
      </dsp:nvSpPr>
      <dsp:spPr>
        <a:xfrm>
          <a:off x="3566347" y="226132"/>
          <a:ext cx="2864401" cy="14296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Επιπρόσθετα, ο όρος </a:t>
          </a:r>
          <a:r>
            <a:rPr lang="el-GR" sz="2800" b="1" kern="1200" dirty="0"/>
            <a:t>διαφήμιση</a:t>
          </a:r>
          <a:r>
            <a:rPr lang="el-GR" sz="2800" kern="1200" dirty="0"/>
            <a:t> αναφέρεται:</a:t>
          </a:r>
          <a:r>
            <a:rPr lang="en-US" sz="2800" kern="1200" dirty="0"/>
            <a:t> </a:t>
          </a:r>
        </a:p>
      </dsp:txBody>
      <dsp:txXfrm>
        <a:off x="3636138" y="295923"/>
        <a:ext cx="2724819" cy="1290094"/>
      </dsp:txXfrm>
    </dsp:sp>
    <dsp:sp modelId="{14B8860E-050D-8147-B02B-290DCB88150E}">
      <dsp:nvSpPr>
        <dsp:cNvPr id="0" name=""/>
        <dsp:cNvSpPr/>
      </dsp:nvSpPr>
      <dsp:spPr>
        <a:xfrm>
          <a:off x="3038460" y="1253453"/>
          <a:ext cx="5140877" cy="5140877"/>
        </a:xfrm>
        <a:custGeom>
          <a:avLst/>
          <a:gdLst/>
          <a:ahLst/>
          <a:cxnLst/>
          <a:rect l="0" t="0" r="0" b="0"/>
          <a:pathLst>
            <a:path>
              <a:moveTo>
                <a:pt x="3399744" y="137455"/>
              </a:moveTo>
              <a:arcTo wR="2570438" hR="2570438" stAng="17329330" swAng="103603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A13E4-1CBB-564C-B062-30823EC77024}">
      <dsp:nvSpPr>
        <dsp:cNvPr id="0" name=""/>
        <dsp:cNvSpPr/>
      </dsp:nvSpPr>
      <dsp:spPr>
        <a:xfrm>
          <a:off x="5388102" y="1751372"/>
          <a:ext cx="4121141" cy="1300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και στην </a:t>
          </a:r>
          <a:r>
            <a:rPr lang="el-GR" sz="2400" b="1" kern="1200" dirty="0"/>
            <a:t>αξιοποίηση των Μέσων Μαζικής Επικοινωνίας</a:t>
          </a:r>
          <a:endParaRPr lang="en-US" sz="2400" kern="1200" dirty="0"/>
        </a:p>
      </dsp:txBody>
      <dsp:txXfrm>
        <a:off x="5451590" y="1814860"/>
        <a:ext cx="3994165" cy="1173588"/>
      </dsp:txXfrm>
    </dsp:sp>
    <dsp:sp modelId="{EBF67606-B38F-F440-81F3-4F701B51199E}">
      <dsp:nvSpPr>
        <dsp:cNvPr id="0" name=""/>
        <dsp:cNvSpPr/>
      </dsp:nvSpPr>
      <dsp:spPr>
        <a:xfrm>
          <a:off x="2683181" y="1608103"/>
          <a:ext cx="5140877" cy="5140877"/>
        </a:xfrm>
        <a:custGeom>
          <a:avLst/>
          <a:gdLst/>
          <a:ahLst/>
          <a:cxnLst/>
          <a:rect l="0" t="0" r="0" b="0"/>
          <a:pathLst>
            <a:path>
              <a:moveTo>
                <a:pt x="4881900" y="1446028"/>
              </a:moveTo>
              <a:arcTo wR="2570438" hR="2570438" stAng="20043564" swAng="3202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A67F0-8587-BE46-A709-DC780EDDBC87}">
      <dsp:nvSpPr>
        <dsp:cNvPr id="0" name=""/>
        <dsp:cNvSpPr/>
      </dsp:nvSpPr>
      <dsp:spPr>
        <a:xfrm>
          <a:off x="5323373" y="3276275"/>
          <a:ext cx="4551098" cy="9011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/>
            <a:t>από τα οποία και </a:t>
          </a:r>
          <a:endParaRPr lang="en-US" sz="3200" kern="1200" dirty="0"/>
        </a:p>
      </dsp:txBody>
      <dsp:txXfrm>
        <a:off x="5367362" y="3320264"/>
        <a:ext cx="4463120" cy="813139"/>
      </dsp:txXfrm>
    </dsp:sp>
    <dsp:sp modelId="{84E175EB-DD44-8546-BEDE-5C647E99AA18}">
      <dsp:nvSpPr>
        <dsp:cNvPr id="0" name=""/>
        <dsp:cNvSpPr/>
      </dsp:nvSpPr>
      <dsp:spPr>
        <a:xfrm>
          <a:off x="3867840" y="3969386"/>
          <a:ext cx="5140877" cy="5140877"/>
        </a:xfrm>
        <a:custGeom>
          <a:avLst/>
          <a:gdLst/>
          <a:ahLst/>
          <a:cxnLst/>
          <a:rect l="0" t="0" r="0" b="0"/>
          <a:pathLst>
            <a:path>
              <a:moveTo>
                <a:pt x="3590557" y="211092"/>
              </a:moveTo>
              <a:arcTo wR="2570438" hR="2570438" stAng="17602943" swAng="10268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28475-D1CC-A544-A6EC-9584C60DE477}">
      <dsp:nvSpPr>
        <dsp:cNvPr id="0" name=""/>
        <dsp:cNvSpPr/>
      </dsp:nvSpPr>
      <dsp:spPr>
        <a:xfrm>
          <a:off x="5717524" y="4590236"/>
          <a:ext cx="4274289" cy="9011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/>
            <a:t>με τα οποία </a:t>
          </a:r>
          <a:endParaRPr lang="en-US" sz="2800" b="1" kern="1200" dirty="0"/>
        </a:p>
      </dsp:txBody>
      <dsp:txXfrm>
        <a:off x="5761513" y="4634225"/>
        <a:ext cx="4186311" cy="813139"/>
      </dsp:txXfrm>
    </dsp:sp>
    <dsp:sp modelId="{9C4E8008-1924-E94A-91D8-86526F6FD980}">
      <dsp:nvSpPr>
        <dsp:cNvPr id="0" name=""/>
        <dsp:cNvSpPr/>
      </dsp:nvSpPr>
      <dsp:spPr>
        <a:xfrm>
          <a:off x="2408155" y="2353290"/>
          <a:ext cx="5140877" cy="5140877"/>
        </a:xfrm>
        <a:custGeom>
          <a:avLst/>
          <a:gdLst/>
          <a:ahLst/>
          <a:cxnLst/>
          <a:rect l="0" t="0" r="0" b="0"/>
          <a:pathLst>
            <a:path>
              <a:moveTo>
                <a:pt x="5065883" y="3186807"/>
              </a:moveTo>
              <a:arcTo wR="2570438" hR="2570438" stAng="832453" swAng="91063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3B717-E382-ED4F-A308-AD48025F6274}">
      <dsp:nvSpPr>
        <dsp:cNvPr id="0" name=""/>
        <dsp:cNvSpPr/>
      </dsp:nvSpPr>
      <dsp:spPr>
        <a:xfrm>
          <a:off x="92106" y="4611178"/>
          <a:ext cx="4079717" cy="9011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/>
            <a:t>μπορεί το κοινό να ενημερωθεί, </a:t>
          </a:r>
          <a:endParaRPr lang="en-US" sz="3200" b="1" kern="1200" dirty="0"/>
        </a:p>
      </dsp:txBody>
      <dsp:txXfrm>
        <a:off x="136095" y="4655167"/>
        <a:ext cx="3991739" cy="813139"/>
      </dsp:txXfrm>
    </dsp:sp>
    <dsp:sp modelId="{45838492-6C95-FF43-8C3D-B55225E74EE2}">
      <dsp:nvSpPr>
        <dsp:cNvPr id="0" name=""/>
        <dsp:cNvSpPr/>
      </dsp:nvSpPr>
      <dsp:spPr>
        <a:xfrm>
          <a:off x="1665816" y="3082253"/>
          <a:ext cx="5140877" cy="5140877"/>
        </a:xfrm>
        <a:custGeom>
          <a:avLst/>
          <a:gdLst/>
          <a:ahLst/>
          <a:cxnLst/>
          <a:rect l="0" t="0" r="0" b="0"/>
          <a:pathLst>
            <a:path>
              <a:moveTo>
                <a:pt x="222276" y="1524834"/>
              </a:moveTo>
              <a:arcTo wR="2570438" hR="2570438" stAng="12240164" swAng="58737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7B6F8-9044-0C44-B9D0-54BC39665AF4}">
      <dsp:nvSpPr>
        <dsp:cNvPr id="0" name=""/>
        <dsp:cNvSpPr/>
      </dsp:nvSpPr>
      <dsp:spPr>
        <a:xfrm>
          <a:off x="32873" y="3318223"/>
          <a:ext cx="3891619" cy="9011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/>
            <a:t>αλλά και να αλληλοεπιδράσει, </a:t>
          </a:r>
          <a:endParaRPr lang="en-US" sz="2800" b="1" kern="1200" dirty="0"/>
        </a:p>
      </dsp:txBody>
      <dsp:txXfrm>
        <a:off x="76862" y="3362212"/>
        <a:ext cx="3803641" cy="813139"/>
      </dsp:txXfrm>
    </dsp:sp>
    <dsp:sp modelId="{DA7C2FAA-F5DE-C648-9146-51565FAEE1D1}">
      <dsp:nvSpPr>
        <dsp:cNvPr id="0" name=""/>
        <dsp:cNvSpPr/>
      </dsp:nvSpPr>
      <dsp:spPr>
        <a:xfrm>
          <a:off x="1892801" y="355231"/>
          <a:ext cx="5140877" cy="5140877"/>
        </a:xfrm>
        <a:custGeom>
          <a:avLst/>
          <a:gdLst/>
          <a:ahLst/>
          <a:cxnLst/>
          <a:rect l="0" t="0" r="0" b="0"/>
          <a:pathLst>
            <a:path>
              <a:moveTo>
                <a:pt x="29920" y="2961490"/>
              </a:moveTo>
              <a:arcTo wR="2570438" hR="2570438" stAng="10274962" swAng="1991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0267B-C765-DE4C-B24B-4DD19F65550B}">
      <dsp:nvSpPr>
        <dsp:cNvPr id="0" name=""/>
        <dsp:cNvSpPr/>
      </dsp:nvSpPr>
      <dsp:spPr>
        <a:xfrm>
          <a:off x="52078" y="1740747"/>
          <a:ext cx="3860094" cy="1426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σχετικά με </a:t>
          </a:r>
          <a:r>
            <a:rPr lang="el-GR" sz="2400" b="1" u="sng" kern="1200" dirty="0"/>
            <a:t>προϊόντα και υπηρεσίες</a:t>
          </a:r>
          <a:r>
            <a:rPr lang="en-US" sz="2400" b="1" u="sng" kern="1200" dirty="0"/>
            <a:t> </a:t>
          </a:r>
          <a:r>
            <a:rPr lang="el-GR" sz="2400" b="1" kern="1200" dirty="0"/>
            <a:t>(</a:t>
          </a:r>
          <a:r>
            <a:rPr lang="en-US" sz="2000" b="1" kern="1200" dirty="0"/>
            <a:t>Moriarty, S., Mitchell, N. and Wells, W.</a:t>
          </a:r>
          <a:r>
            <a:rPr lang="el-GR" sz="2000" b="1" kern="1200" dirty="0"/>
            <a:t>, </a:t>
          </a:r>
          <a:r>
            <a:rPr lang="en-US" sz="2000" b="1" kern="1200" dirty="0"/>
            <a:t>2014</a:t>
          </a:r>
          <a:r>
            <a:rPr lang="en-US" sz="2400" b="1" kern="1200" dirty="0"/>
            <a:t>). </a:t>
          </a:r>
        </a:p>
      </dsp:txBody>
      <dsp:txXfrm>
        <a:off x="121723" y="1810392"/>
        <a:ext cx="3720804" cy="1287403"/>
      </dsp:txXfrm>
    </dsp:sp>
    <dsp:sp modelId="{68294512-7D4E-CC4F-907B-0941B49AAE0F}">
      <dsp:nvSpPr>
        <dsp:cNvPr id="0" name=""/>
        <dsp:cNvSpPr/>
      </dsp:nvSpPr>
      <dsp:spPr>
        <a:xfrm>
          <a:off x="684346" y="1529746"/>
          <a:ext cx="5140877" cy="5140877"/>
        </a:xfrm>
        <a:custGeom>
          <a:avLst/>
          <a:gdLst/>
          <a:ahLst/>
          <a:cxnLst/>
          <a:rect l="0" t="0" r="0" b="0"/>
          <a:pathLst>
            <a:path>
              <a:moveTo>
                <a:pt x="1562892" y="205696"/>
              </a:moveTo>
              <a:arcTo wR="2570438" hR="2570438" stAng="14815356" swAng="178436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503CF-134B-CF4E-A95E-458C6C8D6324}">
      <dsp:nvSpPr>
        <dsp:cNvPr id="0" name=""/>
        <dsp:cNvSpPr/>
      </dsp:nvSpPr>
      <dsp:spPr>
        <a:xfrm>
          <a:off x="3040749" y="0"/>
          <a:ext cx="4693603" cy="469360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5E8A44-9285-7C4B-B849-F9AA7DB034E8}">
      <dsp:nvSpPr>
        <dsp:cNvPr id="0" name=""/>
        <dsp:cNvSpPr/>
      </dsp:nvSpPr>
      <dsp:spPr>
        <a:xfrm>
          <a:off x="0" y="69979"/>
          <a:ext cx="4389404" cy="1830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kern="1200" dirty="0"/>
            <a:t>τις </a:t>
          </a:r>
          <a:r>
            <a:rPr lang="el-GR" sz="3600" b="1" kern="1200" dirty="0"/>
            <a:t>καταναλωτικές</a:t>
          </a:r>
          <a:endParaRPr lang="en-US" sz="3600" kern="1200" dirty="0"/>
        </a:p>
      </dsp:txBody>
      <dsp:txXfrm>
        <a:off x="89358" y="159337"/>
        <a:ext cx="4210688" cy="1651789"/>
      </dsp:txXfrm>
    </dsp:sp>
    <dsp:sp modelId="{91ED9937-F6B2-624B-AFC1-ACF828842C07}">
      <dsp:nvSpPr>
        <dsp:cNvPr id="0" name=""/>
        <dsp:cNvSpPr/>
      </dsp:nvSpPr>
      <dsp:spPr>
        <a:xfrm>
          <a:off x="5504852" y="141094"/>
          <a:ext cx="3971903" cy="18305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τις πολιτικές (προεκλογικές εκστρατείες ομιλίες, παρουσία στα Μέσα Επικοινωνίας, όπως </a:t>
          </a:r>
          <a:r>
            <a:rPr lang="en-US" sz="2400" b="1" kern="1200" dirty="0"/>
            <a:t>TV</a:t>
          </a:r>
          <a:r>
            <a:rPr lang="el-GR" sz="2400" b="1" kern="1200" dirty="0"/>
            <a:t>, Ραδιόφωνο, </a:t>
          </a:r>
          <a:r>
            <a:rPr lang="en-US" sz="2400" b="1" kern="1200" dirty="0"/>
            <a:t>Social Media</a:t>
          </a:r>
          <a:r>
            <a:rPr lang="el-GR" sz="2400" b="1" kern="1200" dirty="0"/>
            <a:t>).</a:t>
          </a:r>
          <a:endParaRPr lang="en-US" sz="2400" b="1" kern="1200" dirty="0"/>
        </a:p>
      </dsp:txBody>
      <dsp:txXfrm>
        <a:off x="5594210" y="230452"/>
        <a:ext cx="3793187" cy="1651789"/>
      </dsp:txXfrm>
    </dsp:sp>
    <dsp:sp modelId="{0EEE0922-31E2-1F4E-966D-C8168D6286BC}">
      <dsp:nvSpPr>
        <dsp:cNvPr id="0" name=""/>
        <dsp:cNvSpPr/>
      </dsp:nvSpPr>
      <dsp:spPr>
        <a:xfrm>
          <a:off x="175248" y="2265685"/>
          <a:ext cx="4490906" cy="23976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/>
            <a:t>τις πολιτιστικές (όπως για παράδειγμα η διαφήμιση για την Πολιτιστική Πρωτεύουσα της Ευρώπης, την Ελευσίνα)</a:t>
          </a:r>
          <a:endParaRPr lang="en-US" sz="2800" b="1" kern="1200" dirty="0"/>
        </a:p>
      </dsp:txBody>
      <dsp:txXfrm>
        <a:off x="292293" y="2382730"/>
        <a:ext cx="4256816" cy="2163597"/>
      </dsp:txXfrm>
    </dsp:sp>
    <dsp:sp modelId="{67A7FE38-8B76-F54D-9104-C4F5F4BDF5D6}">
      <dsp:nvSpPr>
        <dsp:cNvPr id="0" name=""/>
        <dsp:cNvSpPr/>
      </dsp:nvSpPr>
      <dsp:spPr>
        <a:xfrm>
          <a:off x="5730928" y="2428170"/>
          <a:ext cx="3966796" cy="215399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/>
            <a:t>τις διαφημίσεις κοινωνικού περιεχομένου</a:t>
          </a:r>
          <a:r>
            <a:rPr lang="el-GR" sz="2800" kern="1200" dirty="0"/>
            <a:t> </a:t>
          </a:r>
          <a:endParaRPr lang="en-US" sz="2800" kern="1200" dirty="0"/>
        </a:p>
      </dsp:txBody>
      <dsp:txXfrm>
        <a:off x="5836077" y="2533319"/>
        <a:ext cx="3756498" cy="19436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B1C47-84BB-0349-9C54-EC51BDECCD5B}">
      <dsp:nvSpPr>
        <dsp:cNvPr id="0" name=""/>
        <dsp:cNvSpPr/>
      </dsp:nvSpPr>
      <dsp:spPr>
        <a:xfrm>
          <a:off x="914552" y="1070193"/>
          <a:ext cx="3342132" cy="1160678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1F68F-7839-E54E-BE46-4F26D7A917C8}">
      <dsp:nvSpPr>
        <dsp:cNvPr id="0" name=""/>
        <dsp:cNvSpPr/>
      </dsp:nvSpPr>
      <dsp:spPr>
        <a:xfrm>
          <a:off x="2266950" y="3912301"/>
          <a:ext cx="647700" cy="414528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ECE9F-CDF3-5541-9163-0D2D02C99862}">
      <dsp:nvSpPr>
        <dsp:cNvPr id="0" name=""/>
        <dsp:cNvSpPr/>
      </dsp:nvSpPr>
      <dsp:spPr>
        <a:xfrm>
          <a:off x="1036320" y="4243923"/>
          <a:ext cx="3108960" cy="777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 dirty="0"/>
            <a:t>ΕΠΙΚΟΙΝΩΝΙΑ</a:t>
          </a:r>
          <a:endParaRPr lang="en-US" sz="2700" b="1" kern="1200" dirty="0"/>
        </a:p>
      </dsp:txBody>
      <dsp:txXfrm>
        <a:off x="1036320" y="4243923"/>
        <a:ext cx="3108960" cy="777240"/>
      </dsp:txXfrm>
    </dsp:sp>
    <dsp:sp modelId="{02E542AF-F669-A244-BEAB-D5E7974B81FB}">
      <dsp:nvSpPr>
        <dsp:cNvPr id="0" name=""/>
        <dsp:cNvSpPr/>
      </dsp:nvSpPr>
      <dsp:spPr>
        <a:xfrm>
          <a:off x="2129637" y="2320513"/>
          <a:ext cx="1165860" cy="116586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/>
            <a:t>ΟΙΚΟΝΟΜΙΑ ΑΓΟΡΑΣ</a:t>
          </a:r>
          <a:endParaRPr lang="en-US" sz="1200" kern="1200"/>
        </a:p>
      </dsp:txBody>
      <dsp:txXfrm>
        <a:off x="2300373" y="2491249"/>
        <a:ext cx="824388" cy="824388"/>
      </dsp:txXfrm>
    </dsp:sp>
    <dsp:sp modelId="{18404927-CD49-5243-A928-789E9272E112}">
      <dsp:nvSpPr>
        <dsp:cNvPr id="0" name=""/>
        <dsp:cNvSpPr/>
      </dsp:nvSpPr>
      <dsp:spPr>
        <a:xfrm>
          <a:off x="1295400" y="1445859"/>
          <a:ext cx="1165860" cy="1165860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ΚΡΑΤΟΣ</a:t>
          </a:r>
          <a:endParaRPr lang="en-US" sz="1200" kern="1200" dirty="0"/>
        </a:p>
      </dsp:txBody>
      <dsp:txXfrm>
        <a:off x="1466136" y="1616595"/>
        <a:ext cx="824388" cy="824388"/>
      </dsp:txXfrm>
    </dsp:sp>
    <dsp:sp modelId="{298CEACC-0176-604C-8B0B-45E9366DA1F1}">
      <dsp:nvSpPr>
        <dsp:cNvPr id="0" name=""/>
        <dsp:cNvSpPr/>
      </dsp:nvSpPr>
      <dsp:spPr>
        <a:xfrm>
          <a:off x="2487168" y="1163980"/>
          <a:ext cx="1165860" cy="1165860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ΠΟΛΙΤΕΣ</a:t>
          </a:r>
          <a:endParaRPr lang="en-US" sz="1200" kern="1200" dirty="0"/>
        </a:p>
      </dsp:txBody>
      <dsp:txXfrm>
        <a:off x="2657904" y="1334716"/>
        <a:ext cx="824388" cy="824388"/>
      </dsp:txXfrm>
    </dsp:sp>
    <dsp:sp modelId="{C4BB3F86-B69F-A44E-A847-91869345B113}">
      <dsp:nvSpPr>
        <dsp:cNvPr id="0" name=""/>
        <dsp:cNvSpPr/>
      </dsp:nvSpPr>
      <dsp:spPr>
        <a:xfrm>
          <a:off x="2" y="262036"/>
          <a:ext cx="5181594" cy="423302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51FF0-C78D-BE47-9273-987D2D1ED10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D64E4-8D32-B14D-AB6C-E1608641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4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3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8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8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8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0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8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5869-9BDD-6E46-9F63-11BDC6C4AFB7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1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nastasios.stavropoulos.35" TargetMode="External"/><Relationship Id="rId2" Type="http://schemas.openxmlformats.org/officeDocument/2006/relationships/hyperlink" Target="mailto:anastavropoulos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anastasiosastavropoulos.academia.ed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wresearch.org/short-reads/2022/12/06/in-advanced-and-emerging-economies-similar-views-on-how-social-media-affects-democracy-and-society/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mal.gr/statistika-stoicheia-christon-social-media-stin-ellada-to-martio-2021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mal.gr/statistika-stoicheia-christon-social-media-stin-ellada-to-martio-2021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pital.gr/epikairotita/3702489/tragodia-sta-tempi-eggrafo-ntokoumento-me-tis-bardies-ton-stathmarxon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7F1vQ_QjL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2Fl50_e8A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74" y="1342103"/>
            <a:ext cx="9314426" cy="39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90F9C4-25CF-274C-8F1C-C24EA7403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99440"/>
            <a:ext cx="5181600" cy="557752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l-GR" sz="3600" dirty="0"/>
              <a:t>Η </a:t>
            </a:r>
            <a:r>
              <a:rPr lang="el-GR" sz="3600" b="1" dirty="0"/>
              <a:t>προδιάθεση για αλληλεπίδραση</a:t>
            </a:r>
            <a:r>
              <a:rPr lang="el-GR" sz="3600" dirty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δηλαδή η </a:t>
            </a:r>
            <a:r>
              <a:rPr lang="el-GR" sz="3600" b="1" dirty="0"/>
              <a:t>θέληση για διαδραστικότητα</a:t>
            </a:r>
            <a:r>
              <a:rPr lang="el-GR" sz="3600" dirty="0"/>
              <a:t>, </a:t>
            </a:r>
          </a:p>
          <a:p>
            <a:pPr>
              <a:buFont typeface="Wingdings" pitchFamily="2" charset="2"/>
              <a:buChar char="ü"/>
            </a:pPr>
            <a:r>
              <a:rPr lang="el-GR" sz="3600" dirty="0"/>
              <a:t>μέσω της </a:t>
            </a:r>
            <a:r>
              <a:rPr lang="el-GR" sz="3600" b="1" dirty="0"/>
              <a:t>ενεργούς παρουσίας </a:t>
            </a:r>
            <a:r>
              <a:rPr lang="el-GR" sz="3600" dirty="0"/>
              <a:t>του κοινού,</a:t>
            </a:r>
          </a:p>
          <a:p>
            <a:pPr>
              <a:buFont typeface="Wingdings" pitchFamily="2" charset="2"/>
              <a:buChar char="ü"/>
            </a:pPr>
            <a:r>
              <a:rPr lang="el-GR" sz="3600" dirty="0"/>
              <a:t>το οποίο θα είναι </a:t>
            </a:r>
            <a:r>
              <a:rPr lang="el-GR" sz="3600" b="1" dirty="0"/>
              <a:t>έτοιμο</a:t>
            </a:r>
            <a:r>
              <a:rPr lang="el-GR" sz="3600" dirty="0"/>
              <a:t>, </a:t>
            </a:r>
          </a:p>
          <a:p>
            <a:pPr>
              <a:buFont typeface="Wingdings" pitchFamily="2" charset="2"/>
              <a:buChar char="ü"/>
            </a:pPr>
            <a:r>
              <a:rPr lang="el-GR" sz="3600" dirty="0"/>
              <a:t>όχι μόνο να αποδεχθεί το  </a:t>
            </a:r>
            <a:r>
              <a:rPr lang="el-GR" sz="3600" b="1" dirty="0"/>
              <a:t>νέο ψηφιακό μήνυμα</a:t>
            </a:r>
            <a:r>
              <a:rPr lang="el-GR" sz="3600" dirty="0"/>
              <a:t>, 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530C9-469A-4746-91F8-F9F01E0A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99440"/>
            <a:ext cx="5181600" cy="55775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αλλά και </a:t>
            </a:r>
          </a:p>
          <a:p>
            <a:pPr>
              <a:buFont typeface="Wingdings" pitchFamily="2" charset="2"/>
              <a:buChar char="ü"/>
            </a:pPr>
            <a:r>
              <a:rPr lang="el-GR" dirty="0"/>
              <a:t>να </a:t>
            </a:r>
            <a:r>
              <a:rPr lang="el-GR" b="1" dirty="0"/>
              <a:t>αλληλοεπιδράσει,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είτε </a:t>
            </a:r>
            <a:r>
              <a:rPr lang="el-GR" b="1" dirty="0"/>
              <a:t>θετικά </a:t>
            </a:r>
            <a:r>
              <a:rPr lang="el-GR" dirty="0"/>
              <a:t>(με ένα </a:t>
            </a:r>
            <a:r>
              <a:rPr lang="en-US" dirty="0"/>
              <a:t>like</a:t>
            </a:r>
            <a:r>
              <a:rPr lang="el-GR" dirty="0"/>
              <a:t>, για παράδειγμα)  </a:t>
            </a:r>
          </a:p>
          <a:p>
            <a:pPr marL="0" indent="0">
              <a:buNone/>
            </a:pPr>
            <a:r>
              <a:rPr lang="el-GR" dirty="0"/>
              <a:t>είτε </a:t>
            </a:r>
            <a:r>
              <a:rPr lang="el-GR" b="1" dirty="0"/>
              <a:t>αρνητικά</a:t>
            </a:r>
            <a:r>
              <a:rPr lang="el-GR" dirty="0"/>
              <a:t> ( με ένα σχόλιο, </a:t>
            </a:r>
          </a:p>
          <a:p>
            <a:pPr marL="0" indent="0">
              <a:buNone/>
            </a:pPr>
            <a:r>
              <a:rPr lang="el-GR" dirty="0"/>
              <a:t>το οποίο δεν θα είναι θετικό για το προϊόν μιας εταιρίας)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6A62C-AA2A-9147-9570-5F6A2FB44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3637280"/>
            <a:ext cx="3840480" cy="25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1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5506-FC0E-0A48-88AB-D90B73A20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99440"/>
            <a:ext cx="5181600" cy="557752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l-GR" sz="3200" b="1" dirty="0"/>
              <a:t>Η αποτελεσματική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διαδραστική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επικοινωνιακή ανταλλαγή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μέσω των αντιδράσεων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που παρέχει το κάθε ψηφιακό μέσο,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όπως για παράδειγμα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η κοινοποίηση στο </a:t>
            </a:r>
            <a:r>
              <a:rPr lang="en-US" sz="3200" b="1" dirty="0"/>
              <a:t>facebook</a:t>
            </a:r>
            <a:r>
              <a:rPr lang="el-GR" sz="3200" b="1" dirty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ή το </a:t>
            </a:r>
            <a:r>
              <a:rPr lang="en-US" sz="3200" b="1" dirty="0"/>
              <a:t>retweet</a:t>
            </a:r>
            <a:r>
              <a:rPr lang="el-GR" sz="3200" b="1" dirty="0"/>
              <a:t> στο </a:t>
            </a:r>
            <a:r>
              <a:rPr lang="en-US" sz="3200" b="1" dirty="0"/>
              <a:t>twitter</a:t>
            </a:r>
            <a:r>
              <a:rPr lang="el-GR" sz="3200" b="1" dirty="0"/>
              <a:t>. </a:t>
            </a:r>
            <a:endParaRPr lang="en-US" sz="32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E178FDF-8C20-A041-A3E9-6C7912251C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711200"/>
            <a:ext cx="5643880" cy="4978400"/>
          </a:xfrm>
        </p:spPr>
      </p:pic>
    </p:spTree>
    <p:extLst>
      <p:ext uri="{BB962C8B-B14F-4D97-AF65-F5344CB8AC3E}">
        <p14:creationId xmlns:p14="http://schemas.microsoft.com/office/powerpoint/2010/main" val="38061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13CC9C-AC10-6E45-94CA-6190EF78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Η χρήση του δικτύου στην Ελλάδα</a:t>
            </a:r>
            <a:endParaRPr lang="en-US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21E9AA-4320-8649-8B9D-84C85471F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6" y="1825625"/>
            <a:ext cx="9434946" cy="4351338"/>
          </a:xfrm>
        </p:spPr>
      </p:pic>
    </p:spTree>
    <p:extLst>
      <p:ext uri="{BB962C8B-B14F-4D97-AF65-F5344CB8AC3E}">
        <p14:creationId xmlns:p14="http://schemas.microsoft.com/office/powerpoint/2010/main" val="94988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D77E9F-2BAE-0A46-B3EF-AE3F10086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665018"/>
            <a:ext cx="11024754" cy="5511945"/>
          </a:xfrm>
        </p:spPr>
      </p:pic>
    </p:spTree>
    <p:extLst>
      <p:ext uri="{BB962C8B-B14F-4D97-AF65-F5344CB8AC3E}">
        <p14:creationId xmlns:p14="http://schemas.microsoft.com/office/powerpoint/2010/main" val="373776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58516-7952-2C45-B54B-E84519253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Η διαχρονική χρήση του δικτύου στην Ελλάδα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A00B4C-ABD1-FF4C-BA17-122C9FE66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1991"/>
            <a:ext cx="10515600" cy="4794972"/>
          </a:xfrm>
        </p:spPr>
      </p:pic>
    </p:spTree>
    <p:extLst>
      <p:ext uri="{BB962C8B-B14F-4D97-AF65-F5344CB8AC3E}">
        <p14:creationId xmlns:p14="http://schemas.microsoft.com/office/powerpoint/2010/main" val="1836981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92CC-86BC-6247-AC8B-CF59F4F5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r>
              <a:rPr lang="el-GR" b="1" dirty="0"/>
              <a:t>Η χρήση του δικτύου ανάλογα με το φύλο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2B97DE-559A-394E-B7FC-940B4ACC3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" y="1350818"/>
            <a:ext cx="10307782" cy="4826145"/>
          </a:xfrm>
        </p:spPr>
      </p:pic>
    </p:spTree>
    <p:extLst>
      <p:ext uri="{BB962C8B-B14F-4D97-AF65-F5344CB8AC3E}">
        <p14:creationId xmlns:p14="http://schemas.microsoft.com/office/powerpoint/2010/main" val="309936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B360-9C81-1542-97E0-939635B6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Ο </a:t>
            </a:r>
            <a:r>
              <a:rPr lang="el-GR" b="1" u="sng" dirty="0"/>
              <a:t>μετασχηματισμός</a:t>
            </a:r>
            <a:r>
              <a:rPr lang="el-GR" b="1" dirty="0"/>
              <a:t> της κοινωνικής πραγματικότητας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8B9E92-D441-F645-A32A-2EEFDA202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10259291" cy="4440093"/>
          </a:xfrm>
        </p:spPr>
      </p:pic>
    </p:spTree>
    <p:extLst>
      <p:ext uri="{BB962C8B-B14F-4D97-AF65-F5344CB8AC3E}">
        <p14:creationId xmlns:p14="http://schemas.microsoft.com/office/powerpoint/2010/main" val="334426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01591-1A85-6645-A451-D5D9669F6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5" y="394855"/>
            <a:ext cx="10515600" cy="5782108"/>
          </a:xfrm>
        </p:spPr>
      </p:pic>
    </p:spTree>
    <p:extLst>
      <p:ext uri="{BB962C8B-B14F-4D97-AF65-F5344CB8AC3E}">
        <p14:creationId xmlns:p14="http://schemas.microsoft.com/office/powerpoint/2010/main" val="3444573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50B25-76BE-114C-9D42-0AE1B918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52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Η ηλικιακή χρήση του διαδικτύου 2019-2021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07B06B-5A65-AD49-A5B2-39A908BF1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19646"/>
            <a:ext cx="10515600" cy="4998027"/>
          </a:xfrm>
        </p:spPr>
      </p:pic>
    </p:spTree>
    <p:extLst>
      <p:ext uri="{BB962C8B-B14F-4D97-AF65-F5344CB8AC3E}">
        <p14:creationId xmlns:p14="http://schemas.microsoft.com/office/powerpoint/2010/main" val="301427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EAF-D85C-2842-8EC9-3ECB47E0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9048"/>
          </a:xfrm>
        </p:spPr>
        <p:txBody>
          <a:bodyPr/>
          <a:lstStyle/>
          <a:p>
            <a:pPr algn="ctr"/>
            <a:r>
              <a:rPr lang="el-GR" b="1" dirty="0"/>
              <a:t>Πώς συνδεόμαστε;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F189FB-48BD-E94C-A81E-E8EECE43C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174174"/>
            <a:ext cx="10425544" cy="5101935"/>
          </a:xfrm>
        </p:spPr>
      </p:pic>
    </p:spTree>
    <p:extLst>
      <p:ext uri="{BB962C8B-B14F-4D97-AF65-F5344CB8AC3E}">
        <p14:creationId xmlns:p14="http://schemas.microsoft.com/office/powerpoint/2010/main" val="69645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38096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96813"/>
            <a:ext cx="10515600" cy="21801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b="1" dirty="0"/>
              <a:t>Δρ.</a:t>
            </a:r>
            <a:r>
              <a:rPr lang="el-GR" dirty="0"/>
              <a:t> </a:t>
            </a:r>
            <a:r>
              <a:rPr lang="el-GR" b="1" i="1" dirty="0"/>
              <a:t>Αναστάσιος Αθ. Σταυρόπουλος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anastavropoulos@gmail.com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(+30) 6944 425 800</a:t>
            </a:r>
          </a:p>
          <a:p>
            <a:pPr marL="0" indent="0" algn="ctr">
              <a:buNone/>
            </a:pPr>
            <a:r>
              <a:rPr lang="en-US" b="1" dirty="0"/>
              <a:t>Facebook</a:t>
            </a:r>
            <a:r>
              <a:rPr lang="en-US" dirty="0"/>
              <a:t>: </a:t>
            </a:r>
            <a:r>
              <a:rPr lang="en-US" b="1" dirty="0">
                <a:hlinkClick r:id="rId3"/>
              </a:rPr>
              <a:t>https://www.facebook.com/anastasios.stavropoulos.35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Academia </a:t>
            </a:r>
            <a:r>
              <a:rPr lang="en-US" dirty="0"/>
              <a:t>:</a:t>
            </a:r>
            <a:r>
              <a:rPr lang="en-US" b="1" dirty="0">
                <a:hlinkClick r:id="rId4"/>
              </a:rPr>
              <a:t>https://anastasiosastavropoulos.academia.edu/</a:t>
            </a:r>
            <a:r>
              <a:rPr lang="en-US" b="1" dirty="0"/>
              <a:t> 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33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7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B2C7-F4AC-8E4D-81AA-25223C861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7648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Ο μετασχηματισμός της οικονομικής πραγματικότητας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1A398-3B8F-254E-AE22-982B542D3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9027"/>
            <a:ext cx="10515600" cy="4779817"/>
          </a:xfrm>
        </p:spPr>
      </p:pic>
    </p:spTree>
    <p:extLst>
      <p:ext uri="{BB962C8B-B14F-4D97-AF65-F5344CB8AC3E}">
        <p14:creationId xmlns:p14="http://schemas.microsoft.com/office/powerpoint/2010/main" val="3875542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C86D80-752E-224D-A348-2F837F4B4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84464"/>
            <a:ext cx="10723417" cy="6089072"/>
          </a:xfrm>
        </p:spPr>
      </p:pic>
    </p:spTree>
    <p:extLst>
      <p:ext uri="{BB962C8B-B14F-4D97-AF65-F5344CB8AC3E}">
        <p14:creationId xmlns:p14="http://schemas.microsoft.com/office/powerpoint/2010/main" val="973299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F435-D4A0-6343-8973-EAD862ED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6084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Η...ώριμη χρήση των </a:t>
            </a:r>
            <a:r>
              <a:rPr lang="en-US" b="1" dirty="0"/>
              <a:t>social media </a:t>
            </a:r>
            <a:r>
              <a:rPr lang="el-GR" b="1" dirty="0"/>
              <a:t>στην Ελλάδα στην </a:t>
            </a:r>
            <a:r>
              <a:rPr lang="en-US" b="1" dirty="0"/>
              <a:t>post-covid </a:t>
            </a:r>
            <a:r>
              <a:rPr lang="el-GR" b="1" dirty="0"/>
              <a:t>εποχή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20BF0-6E86-3F43-A0A3-68E042917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7073"/>
            <a:ext cx="10515600" cy="4842163"/>
          </a:xfrm>
        </p:spPr>
      </p:pic>
    </p:spTree>
    <p:extLst>
      <p:ext uri="{BB962C8B-B14F-4D97-AF65-F5344CB8AC3E}">
        <p14:creationId xmlns:p14="http://schemas.microsoft.com/office/powerpoint/2010/main" val="190456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0727-E9F1-494A-A448-59DB033B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957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Η χρονική διάρκεια της… ώριμης χρήσης των </a:t>
            </a:r>
            <a:r>
              <a:rPr lang="en-US" b="1" dirty="0"/>
              <a:t>social media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3B2315-B5B4-154B-9D66-4D8CED141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6682"/>
            <a:ext cx="10515599" cy="4670281"/>
          </a:xfrm>
        </p:spPr>
      </p:pic>
    </p:spTree>
    <p:extLst>
      <p:ext uri="{BB962C8B-B14F-4D97-AF65-F5344CB8AC3E}">
        <p14:creationId xmlns:p14="http://schemas.microsoft.com/office/powerpoint/2010/main" val="2363941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C57-021D-3E43-89C3-170BC2AA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393"/>
          </a:xfrm>
        </p:spPr>
        <p:txBody>
          <a:bodyPr/>
          <a:lstStyle/>
          <a:p>
            <a:pPr algn="ctr"/>
            <a:r>
              <a:rPr lang="en-US" b="1" dirty="0"/>
              <a:t>Social media </a:t>
            </a:r>
            <a:r>
              <a:rPr lang="el-GR" b="1" dirty="0"/>
              <a:t>και… ωριμότητα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FA6C0-0C7F-1643-AAF8-7B74AA794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1131888"/>
            <a:ext cx="11035145" cy="5144221"/>
          </a:xfrm>
        </p:spPr>
      </p:pic>
    </p:spTree>
    <p:extLst>
      <p:ext uri="{BB962C8B-B14F-4D97-AF65-F5344CB8AC3E}">
        <p14:creationId xmlns:p14="http://schemas.microsoft.com/office/powerpoint/2010/main" val="1913346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6576-97D6-1747-8C68-0E5FB03A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b="1" dirty="0"/>
              <a:t>Έρευνα «</a:t>
            </a:r>
            <a:r>
              <a:rPr lang="en-US" b="1" dirty="0"/>
              <a:t>Focus on Tech Life Tips</a:t>
            </a:r>
            <a:r>
              <a:rPr lang="el-GR" b="1" dirty="0"/>
              <a:t>»</a:t>
            </a:r>
            <a:r>
              <a:rPr lang="en-US" b="1" dirty="0"/>
              <a:t> </a:t>
            </a:r>
            <a:r>
              <a:rPr lang="el-GR" b="1" dirty="0"/>
              <a:t>της εταιρείας </a:t>
            </a:r>
            <a:r>
              <a:rPr lang="en-US" b="1" dirty="0"/>
              <a:t>Focus Bari </a:t>
            </a:r>
            <a:r>
              <a:rPr lang="el-GR" b="1" dirty="0"/>
              <a:t>για το </a:t>
            </a:r>
            <a:r>
              <a:rPr lang="el-GR" b="1" u="sng" dirty="0"/>
              <a:t>πρώτο εξάμηνο του 2021</a:t>
            </a:r>
            <a:r>
              <a:rPr lang="el-GR" b="1" dirty="0"/>
              <a:t>. </a:t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5C90E-6F7A-7C4D-A09E-5F513CCF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l-GR" dirty="0"/>
              <a:t>τουλάχιστον 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l-GR" b="1" u="sng" dirty="0"/>
              <a:t>εννέα στα δέκα παιδιά</a:t>
            </a:r>
            <a:r>
              <a:rPr lang="el-GR" dirty="0"/>
              <a:t>(!) </a:t>
            </a:r>
          </a:p>
          <a:p>
            <a:r>
              <a:rPr lang="el-GR" b="1" u="sng" dirty="0"/>
              <a:t>5-12 ετών (!) </a:t>
            </a:r>
            <a:r>
              <a:rPr lang="el-GR" dirty="0"/>
              <a:t>εκτιμάται ότι </a:t>
            </a:r>
          </a:p>
          <a:p>
            <a:r>
              <a:rPr lang="el-GR" dirty="0"/>
              <a:t>είναι πλέον </a:t>
            </a:r>
            <a:r>
              <a:rPr lang="en-US" b="1" dirty="0"/>
              <a:t>online</a:t>
            </a:r>
            <a:r>
              <a:rPr lang="en-US" dirty="0"/>
              <a:t> </a:t>
            </a:r>
            <a:r>
              <a:rPr lang="el-GR" dirty="0"/>
              <a:t>και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έχουν ως </a:t>
            </a:r>
            <a:r>
              <a:rPr lang="el-GR" b="1" dirty="0"/>
              <a:t>πρώτη επιλογή́ </a:t>
            </a:r>
            <a:r>
              <a:rPr lang="el-GR" dirty="0"/>
              <a:t>συσκευής </a:t>
            </a:r>
          </a:p>
          <a:p>
            <a:r>
              <a:rPr lang="el-GR" dirty="0"/>
              <a:t>για τη σύνδεσή τους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το </a:t>
            </a:r>
            <a:r>
              <a:rPr lang="en-US" b="1" dirty="0"/>
              <a:t>tablet </a:t>
            </a:r>
            <a:r>
              <a:rPr lang="en-US" dirty="0"/>
              <a:t>(40%), </a:t>
            </a:r>
            <a:endParaRPr lang="el-GR" dirty="0"/>
          </a:p>
          <a:p>
            <a:r>
              <a:rPr lang="el-GR" dirty="0"/>
              <a:t>ενώ ακολουθούν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το </a:t>
            </a:r>
            <a:r>
              <a:rPr lang="en-US" b="1" dirty="0"/>
              <a:t>smartphone</a:t>
            </a:r>
            <a:r>
              <a:rPr lang="en-US" dirty="0"/>
              <a:t> (36%) </a:t>
            </a:r>
            <a:r>
              <a:rPr lang="el-GR" dirty="0"/>
              <a:t>και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το </a:t>
            </a:r>
            <a:r>
              <a:rPr lang="en-US" b="1" dirty="0"/>
              <a:t>laptop</a:t>
            </a:r>
            <a:r>
              <a:rPr lang="en-US" dirty="0"/>
              <a:t> (34%)…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A4AA6-2C28-9A43-9FDE-20481EE3B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73" y="1825625"/>
            <a:ext cx="51435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EFFA-4518-F545-865D-8B810FC1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b="1" dirty="0"/>
              <a:t>Συγκρίνοντας</a:t>
            </a:r>
            <a:r>
              <a:rPr lang="el-GR" sz="3600" dirty="0"/>
              <a:t> με τα νέα στοιχεία (δημοσίευση </a:t>
            </a:r>
            <a:r>
              <a:rPr lang="el-GR" sz="3600" b="1" dirty="0"/>
              <a:t>Ιανουάριος 2024</a:t>
            </a:r>
            <a:r>
              <a:rPr lang="el-GR" sz="3600" dirty="0"/>
              <a:t>) </a:t>
            </a:r>
            <a:r>
              <a:rPr lang="el-GR" sz="3600" b="1" dirty="0"/>
              <a:t>η εικόνα </a:t>
            </a:r>
            <a:r>
              <a:rPr lang="el-GR" sz="3600" dirty="0"/>
              <a:t>διαμορφώνεται ως εξής: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D29A27-BE6E-E64C-A792-1C8DA08E1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317480" cy="4534535"/>
          </a:xfrm>
        </p:spPr>
      </p:pic>
    </p:spTree>
    <p:extLst>
      <p:ext uri="{BB962C8B-B14F-4D97-AF65-F5344CB8AC3E}">
        <p14:creationId xmlns:p14="http://schemas.microsoft.com/office/powerpoint/2010/main" val="3023835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B82D9F-6A0E-5E49-8A70-77344E3F6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618" y="325438"/>
            <a:ext cx="10304763" cy="5851525"/>
          </a:xfrm>
        </p:spPr>
      </p:pic>
    </p:spTree>
    <p:extLst>
      <p:ext uri="{BB962C8B-B14F-4D97-AF65-F5344CB8AC3E}">
        <p14:creationId xmlns:p14="http://schemas.microsoft.com/office/powerpoint/2010/main" val="2643724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800A28-6C77-AD41-BEFA-41A4DBF73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985" y="406400"/>
            <a:ext cx="10210029" cy="5770563"/>
          </a:xfrm>
        </p:spPr>
      </p:pic>
    </p:spTree>
    <p:extLst>
      <p:ext uri="{BB962C8B-B14F-4D97-AF65-F5344CB8AC3E}">
        <p14:creationId xmlns:p14="http://schemas.microsoft.com/office/powerpoint/2010/main" val="3307817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EB290A-EEBB-5842-B5D5-F490DD9C6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64" y="498475"/>
            <a:ext cx="10069071" cy="5678488"/>
          </a:xfrm>
        </p:spPr>
      </p:pic>
    </p:spTree>
    <p:extLst>
      <p:ext uri="{BB962C8B-B14F-4D97-AF65-F5344CB8AC3E}">
        <p14:creationId xmlns:p14="http://schemas.microsoft.com/office/powerpoint/2010/main" val="310459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679" y="613317"/>
            <a:ext cx="10403839" cy="1103723"/>
          </a:xfrm>
        </p:spPr>
        <p:txBody>
          <a:bodyPr>
            <a:normAutofit/>
          </a:bodyPr>
          <a:lstStyle/>
          <a:p>
            <a:r>
              <a:rPr lang="el-GR" b="1" dirty="0"/>
              <a:t>ΕΙΔΙΚΑ ΘΕΜΑΤΑ ΔΙΑΦΗΜΙΣΗΣ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750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E87F8-E54E-AB47-B663-F458C17C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717041"/>
            <a:ext cx="10607039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73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6E85E-314C-0343-99AB-CE9A5F89C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288" y="558800"/>
            <a:ext cx="9911424" cy="5618163"/>
          </a:xfrm>
        </p:spPr>
      </p:pic>
    </p:spTree>
    <p:extLst>
      <p:ext uri="{BB962C8B-B14F-4D97-AF65-F5344CB8AC3E}">
        <p14:creationId xmlns:p14="http://schemas.microsoft.com/office/powerpoint/2010/main" val="2138705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980C51-5BB2-F64E-8281-55E2D04D7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934" y="477838"/>
            <a:ext cx="10116132" cy="5699125"/>
          </a:xfrm>
        </p:spPr>
      </p:pic>
    </p:spTree>
    <p:extLst>
      <p:ext uri="{BB962C8B-B14F-4D97-AF65-F5344CB8AC3E}">
        <p14:creationId xmlns:p14="http://schemas.microsoft.com/office/powerpoint/2010/main" val="3204009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E8B556-827B-4C45-8BEB-C2DF2CCB4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857" y="538163"/>
            <a:ext cx="9942285" cy="5638800"/>
          </a:xfrm>
        </p:spPr>
      </p:pic>
    </p:spTree>
    <p:extLst>
      <p:ext uri="{BB962C8B-B14F-4D97-AF65-F5344CB8AC3E}">
        <p14:creationId xmlns:p14="http://schemas.microsoft.com/office/powerpoint/2010/main" val="888001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5258E7-6DA7-B34B-BEC4-FE7395445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836" y="365125"/>
            <a:ext cx="10296327" cy="5811838"/>
          </a:xfrm>
        </p:spPr>
      </p:pic>
    </p:spTree>
    <p:extLst>
      <p:ext uri="{BB962C8B-B14F-4D97-AF65-F5344CB8AC3E}">
        <p14:creationId xmlns:p14="http://schemas.microsoft.com/office/powerpoint/2010/main" val="3876061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BB817B-3BAB-4848-ABFC-9DDEE15A9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83" y="264160"/>
            <a:ext cx="9677234" cy="5912803"/>
          </a:xfrm>
        </p:spPr>
      </p:pic>
    </p:spTree>
    <p:extLst>
      <p:ext uri="{BB962C8B-B14F-4D97-AF65-F5344CB8AC3E}">
        <p14:creationId xmlns:p14="http://schemas.microsoft.com/office/powerpoint/2010/main" val="2181122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562E-2303-B341-93BA-29E6E451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Στο διεθνές περιβάλλον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A646-9AB1-C64F-893D-E70A8AD15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120"/>
            <a:ext cx="5181600" cy="4581843"/>
          </a:xfrm>
        </p:spPr>
        <p:txBody>
          <a:bodyPr>
            <a:noAutofit/>
          </a:bodyPr>
          <a:lstStyle/>
          <a:p>
            <a:r>
              <a:rPr lang="el-GR" dirty="0"/>
              <a:t>Ενδιαφέρον παρουσιάζει </a:t>
            </a:r>
          </a:p>
          <a:p>
            <a:r>
              <a:rPr lang="el-GR" dirty="0"/>
              <a:t>η έρευνα </a:t>
            </a:r>
          </a:p>
          <a:p>
            <a:r>
              <a:rPr lang="el-GR" dirty="0"/>
              <a:t>του </a:t>
            </a:r>
            <a:r>
              <a:rPr lang="en-US" b="1" dirty="0"/>
              <a:t>Pew Research Center </a:t>
            </a:r>
            <a:r>
              <a:rPr lang="en-US" dirty="0"/>
              <a:t>(</a:t>
            </a:r>
            <a:r>
              <a:rPr lang="en-US" b="1" dirty="0"/>
              <a:t>2022</a:t>
            </a:r>
            <a:r>
              <a:rPr lang="en-US" dirty="0"/>
              <a:t>) </a:t>
            </a:r>
            <a:r>
              <a:rPr lang="el-GR" dirty="0"/>
              <a:t>στην οποία </a:t>
            </a:r>
          </a:p>
          <a:p>
            <a:r>
              <a:rPr lang="el-GR" dirty="0"/>
              <a:t>συμμετείχαν </a:t>
            </a:r>
            <a:r>
              <a:rPr lang="el-GR" b="1" dirty="0"/>
              <a:t>20.944</a:t>
            </a:r>
            <a:r>
              <a:rPr lang="el-GR" dirty="0"/>
              <a:t> ενήλικες από τις </a:t>
            </a:r>
            <a:r>
              <a:rPr lang="el-GR" b="1" dirty="0"/>
              <a:t>14 Φεβρουάριου έως τις 3 Ιουνίου </a:t>
            </a:r>
            <a:r>
              <a:rPr lang="en-US" b="1" dirty="0"/>
              <a:t>2022</a:t>
            </a:r>
            <a:r>
              <a:rPr lang="el-GR" b="1" dirty="0"/>
              <a:t>,</a:t>
            </a:r>
          </a:p>
          <a:p>
            <a:r>
              <a:rPr lang="el-GR" dirty="0"/>
              <a:t>σε </a:t>
            </a:r>
            <a:r>
              <a:rPr lang="el-GR" b="1" dirty="0"/>
              <a:t>19 ανεπτυγμένες δημοκρατίες και </a:t>
            </a:r>
          </a:p>
          <a:p>
            <a:r>
              <a:rPr lang="el-GR" b="1" dirty="0"/>
              <a:t>σε 11 αναδυόμενες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A36B3-1A30-9044-BE65-0B7FB3CEE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5120"/>
            <a:ext cx="5181600" cy="458184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Στην έρευνα </a:t>
            </a:r>
          </a:p>
          <a:p>
            <a:r>
              <a:rPr lang="el-GR" dirty="0"/>
              <a:t>καταγράφονται οι απόψεις τους μεταξύ άλλων </a:t>
            </a:r>
          </a:p>
          <a:p>
            <a:r>
              <a:rPr lang="el-GR" dirty="0"/>
              <a:t>για δύο </a:t>
            </a:r>
          </a:p>
          <a:p>
            <a:pPr marL="0" indent="0">
              <a:buNone/>
            </a:pPr>
            <a:r>
              <a:rPr lang="el-GR" dirty="0"/>
              <a:t>σημαντικούς δείκτες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για την </a:t>
            </a:r>
            <a:r>
              <a:rPr lang="el-GR" b="1" dirty="0"/>
              <a:t>οικονομία</a:t>
            </a:r>
            <a:r>
              <a:rPr lang="el-GR" dirty="0"/>
              <a:t> και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την </a:t>
            </a:r>
            <a:r>
              <a:rPr lang="el-GR" b="1" dirty="0"/>
              <a:t>κοινωνία:</a:t>
            </a:r>
            <a:r>
              <a:rPr lang="el-GR" dirty="0"/>
              <a:t> (</a:t>
            </a:r>
            <a:r>
              <a:rPr lang="en-US" dirty="0">
                <a:hlinkClick r:id="rId2"/>
              </a:rPr>
              <a:t>https://www.pewresearch.org/short-reads/2022/12/06/in-advanced-and-emerging-economies-similar-views-on-how-social-media-affects-democracy-and-society/</a:t>
            </a:r>
            <a:r>
              <a:rPr lang="el-GR" dirty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12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744AE8-A485-184C-B081-3ADFE1AE2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919" y="385444"/>
            <a:ext cx="8178801" cy="6055995"/>
          </a:xfrm>
        </p:spPr>
      </p:pic>
    </p:spTree>
    <p:extLst>
      <p:ext uri="{BB962C8B-B14F-4D97-AF65-F5344CB8AC3E}">
        <p14:creationId xmlns:p14="http://schemas.microsoft.com/office/powerpoint/2010/main" val="205408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29CF623-5834-A042-A040-C03DAEE0F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2720" y="447675"/>
            <a:ext cx="6309360" cy="5729288"/>
          </a:xfrm>
        </p:spPr>
      </p:pic>
    </p:spTree>
    <p:extLst>
      <p:ext uri="{BB962C8B-B14F-4D97-AF65-F5344CB8AC3E}">
        <p14:creationId xmlns:p14="http://schemas.microsoft.com/office/powerpoint/2010/main" val="3861273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25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Επικοινωνία και Μέσα Κοινωνικής Δικτύωσης (social media)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10590"/>
            <a:ext cx="5181600" cy="4862945"/>
          </a:xfrm>
        </p:spPr>
        <p:txBody>
          <a:bodyPr>
            <a:noAutofit/>
          </a:bodyPr>
          <a:lstStyle/>
          <a:p>
            <a:r>
              <a:rPr lang="el-GR" sz="3200" dirty="0"/>
              <a:t>Παρέχουν τη δυνατότητα: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Άμεσης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Ασύγχρονης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Ασύμμετρης</a:t>
            </a:r>
          </a:p>
          <a:p>
            <a:pPr>
              <a:buFont typeface="Wingdings" charset="2"/>
              <a:buChar char="Ø"/>
            </a:pPr>
            <a:r>
              <a:rPr lang="en-US" sz="3200" b="1" dirty="0"/>
              <a:t>Διαδραστικής</a:t>
            </a:r>
            <a:endParaRPr lang="el-GR" sz="3200" b="1" dirty="0"/>
          </a:p>
          <a:p>
            <a:pPr>
              <a:buFont typeface="Wingdings" charset="2"/>
              <a:buChar char="Ø"/>
            </a:pPr>
            <a:r>
              <a:rPr lang="en-US" sz="3200" b="1" dirty="0"/>
              <a:t>Ατομικής</a:t>
            </a:r>
            <a:endParaRPr lang="el-GR" sz="3200" b="1" dirty="0"/>
          </a:p>
          <a:p>
            <a:pPr>
              <a:buFont typeface="Wingdings" charset="2"/>
              <a:buChar char="Ø"/>
            </a:pPr>
            <a:r>
              <a:rPr lang="en-US" sz="3200" b="1" dirty="0"/>
              <a:t>Επιχειρηματικής</a:t>
            </a:r>
            <a:endParaRPr lang="el-GR" sz="3200" b="1" dirty="0" err="1"/>
          </a:p>
          <a:p>
            <a:pPr>
              <a:buFont typeface="Wingdings" charset="2"/>
              <a:buChar char="Ø"/>
            </a:pPr>
            <a:r>
              <a:rPr lang="en-US" sz="3200" b="1" dirty="0"/>
              <a:t>παγκόσμιας επικοινωνίας </a:t>
            </a:r>
            <a:r>
              <a:rPr lang="en-US" sz="3200" dirty="0"/>
              <a:t>συνδυάζοντας</a:t>
            </a:r>
            <a:r>
              <a:rPr lang="el-GR" sz="3200" dirty="0"/>
              <a:t>: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10590"/>
            <a:ext cx="5181600" cy="4862945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/>
              <a:t>εικόνα</a:t>
            </a:r>
            <a:r>
              <a:rPr lang="en-US" dirty="0"/>
              <a:t> (κυρίως), </a:t>
            </a:r>
            <a:endParaRPr lang="el-GR" dirty="0"/>
          </a:p>
          <a:p>
            <a:r>
              <a:rPr lang="el-GR" b="1" dirty="0"/>
              <a:t>κείμενο</a:t>
            </a:r>
          </a:p>
          <a:p>
            <a:r>
              <a:rPr lang="en-US" b="1" dirty="0"/>
              <a:t>άμεση ανταλλαγή</a:t>
            </a:r>
            <a:endParaRPr lang="el-GR" b="1" dirty="0"/>
          </a:p>
          <a:p>
            <a:pPr>
              <a:buNone/>
            </a:pPr>
            <a:r>
              <a:rPr lang="el-GR" b="1" dirty="0"/>
              <a:t>	</a:t>
            </a:r>
            <a:r>
              <a:rPr lang="en-US" b="1" dirty="0"/>
              <a:t>πληροφοριών</a:t>
            </a:r>
            <a:r>
              <a:rPr lang="el-GR" dirty="0"/>
              <a:t> </a:t>
            </a:r>
          </a:p>
          <a:p>
            <a:r>
              <a:rPr lang="en-US" b="1" dirty="0"/>
              <a:t>Προϊόντων</a:t>
            </a:r>
            <a:endParaRPr lang="el-GR" b="1" dirty="0"/>
          </a:p>
          <a:p>
            <a:r>
              <a:rPr lang="en-US" b="1" dirty="0"/>
              <a:t>Υπηρεσιών</a:t>
            </a:r>
            <a:endParaRPr lang="el-GR" b="1" dirty="0"/>
          </a:p>
          <a:p>
            <a:r>
              <a:rPr lang="en-US" b="1" dirty="0"/>
              <a:t>δωρεάν</a:t>
            </a:r>
            <a:r>
              <a:rPr lang="en-US" dirty="0"/>
              <a:t> ή </a:t>
            </a:r>
            <a:endParaRPr lang="el-GR" dirty="0"/>
          </a:p>
          <a:p>
            <a:pPr>
              <a:buFont typeface="Wingdings" charset="2"/>
              <a:buChar char="ü"/>
            </a:pPr>
            <a:r>
              <a:rPr lang="en-US" dirty="0"/>
              <a:t>με κάποια συνδρομή </a:t>
            </a:r>
            <a:endParaRPr lang="el-GR" dirty="0"/>
          </a:p>
          <a:p>
            <a:pPr>
              <a:buNone/>
            </a:pPr>
            <a:r>
              <a:rPr lang="el-GR" dirty="0"/>
              <a:t>	</a:t>
            </a:r>
            <a:r>
              <a:rPr lang="en-US" dirty="0"/>
              <a:t>αναιρώντας τα εμπόδια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n-US" dirty="0"/>
              <a:t>του </a:t>
            </a:r>
            <a:r>
              <a:rPr lang="en-US" b="1" dirty="0"/>
              <a:t>χρόνου</a:t>
            </a:r>
            <a:r>
              <a:rPr lang="en-US" dirty="0"/>
              <a:t> και 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n-US" dirty="0"/>
              <a:t>της </a:t>
            </a:r>
            <a:r>
              <a:rPr lang="en-US" b="1" dirty="0"/>
              <a:t>απόστασης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812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A2D70B-01FE-C240-B869-D29CB1070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Η διείσδυση των </a:t>
            </a:r>
            <a:r>
              <a:rPr lang="en-US" b="1" dirty="0"/>
              <a:t>social media </a:t>
            </a:r>
            <a:r>
              <a:rPr lang="el-GR" b="1" dirty="0"/>
              <a:t>στις ΗΠΑ</a:t>
            </a:r>
            <a:endParaRPr lang="en-US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58CB52-467D-B645-912C-D298AB9A7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10515599" cy="4351338"/>
          </a:xfrm>
        </p:spPr>
      </p:pic>
    </p:spTree>
    <p:extLst>
      <p:ext uri="{BB962C8B-B14F-4D97-AF65-F5344CB8AC3E}">
        <p14:creationId xmlns:p14="http://schemas.microsoft.com/office/powerpoint/2010/main" val="4696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4819-797B-AD49-B8EC-66C8ABDB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5195"/>
          </a:xfrm>
        </p:spPr>
        <p:txBody>
          <a:bodyPr>
            <a:normAutofit fontScale="90000"/>
          </a:bodyPr>
          <a:lstStyle/>
          <a:p>
            <a:pPr algn="ctr"/>
            <a:br>
              <a:rPr lang="el-GR" b="1" u="sng" dirty="0"/>
            </a:br>
            <a:r>
              <a:rPr lang="el-GR" sz="4000" b="1" u="sng" dirty="0"/>
              <a:t>ΜΕΡΟΣ Β΄</a:t>
            </a:r>
            <a:br>
              <a:rPr lang="en-US" sz="4000" dirty="0"/>
            </a:br>
            <a:r>
              <a:rPr lang="el-GR" sz="4000" b="1" dirty="0"/>
              <a:t> 2. Διαφήμιση και οριοθετήσεις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95ACD-2B75-854E-9948-BAED3136C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880"/>
            <a:ext cx="10515600" cy="4724083"/>
          </a:xfrm>
        </p:spPr>
        <p:txBody>
          <a:bodyPr/>
          <a:lstStyle/>
          <a:p>
            <a:r>
              <a:rPr lang="el-GR" sz="3200" b="1" dirty="0"/>
              <a:t>Προσεγγίζοντας τη διαφήμιση, </a:t>
            </a:r>
          </a:p>
          <a:p>
            <a:r>
              <a:rPr lang="el-GR" sz="3200" b="1" dirty="0"/>
              <a:t>οι θεωρητικές αναφορές ποικίλουν </a:t>
            </a:r>
          </a:p>
          <a:p>
            <a:r>
              <a:rPr lang="el-GR" sz="3200" b="1" dirty="0"/>
              <a:t>και Συναρτώνται: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από το επιστημονικό πεδίο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και τον αντίστοιχο προσανατολισμό </a:t>
            </a:r>
          </a:p>
          <a:p>
            <a:pPr marL="0" indent="0">
              <a:buNone/>
            </a:pPr>
            <a:r>
              <a:rPr lang="el-GR" sz="3200" b="1" dirty="0"/>
              <a:t>που έχει η εκάστοτε οπτική </a:t>
            </a:r>
          </a:p>
          <a:p>
            <a:pPr marL="0" indent="0">
              <a:buNone/>
            </a:pPr>
            <a:r>
              <a:rPr lang="el-GR" sz="3200" b="1" dirty="0"/>
              <a:t>όσων ενασχολούνται με αυτή. </a:t>
            </a:r>
            <a:endParaRPr lang="en-US" sz="3200" b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0B8C60-A112-6B46-9852-23DD7590B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1452880"/>
            <a:ext cx="358648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Η ελληνική περίπτωση- Μάρτιος 2021</a:t>
            </a:r>
            <a:endParaRPr lang="en-US" sz="40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3B9B54-C842-5441-8A8D-F5CD5F240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75509"/>
            <a:ext cx="9840191" cy="418753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6AC10-078F-5D41-8A64-07E5EA6B1736}"/>
              </a:ext>
            </a:extLst>
          </p:cNvPr>
          <p:cNvSpPr txBox="1"/>
          <p:nvPr/>
        </p:nvSpPr>
        <p:spPr>
          <a:xfrm>
            <a:off x="1672935" y="6057900"/>
            <a:ext cx="816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Πηγή: </a:t>
            </a:r>
            <a:r>
              <a:rPr lang="en-US" dirty="0">
                <a:hlinkClick r:id="rId3"/>
              </a:rPr>
              <a:t>minimal.gr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124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51D11-8B3B-6D4D-8FA1-3B6B508B8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 </a:t>
            </a:r>
            <a:r>
              <a:rPr lang="el-GR" b="1" dirty="0"/>
              <a:t>διείσδυση του </a:t>
            </a:r>
            <a:r>
              <a:rPr lang="en-US" b="1" dirty="0"/>
              <a:t> Instagram</a:t>
            </a:r>
            <a:r>
              <a:rPr lang="el-GR" b="1" dirty="0"/>
              <a:t>-Μάρτιος 2021</a:t>
            </a:r>
            <a:r>
              <a:rPr lang="en-US" b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68B929-46D4-8E40-B4D1-7A405B3FF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25625"/>
            <a:ext cx="941416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F2B5B-D055-C648-B158-06089BACD823}"/>
              </a:ext>
            </a:extLst>
          </p:cNvPr>
          <p:cNvSpPr txBox="1"/>
          <p:nvPr/>
        </p:nvSpPr>
        <p:spPr>
          <a:xfrm>
            <a:off x="2628900" y="6421582"/>
            <a:ext cx="608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Πηγή: </a:t>
            </a:r>
            <a:r>
              <a:rPr lang="en-US" dirty="0">
                <a:hlinkClick r:id="rId3"/>
              </a:rPr>
              <a:t>minimal.gr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6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0236-863E-8A42-8863-9F1322338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5515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l-GR" b="1" dirty="0"/>
              <a:t>Προσεγγ</a:t>
            </a:r>
            <a:r>
              <a:rPr lang="en-US" b="1" dirty="0"/>
              <a:t>ί</a:t>
            </a:r>
            <a:r>
              <a:rPr lang="el-GR" b="1" dirty="0"/>
              <a:t>σεις της διαφήμισης</a:t>
            </a:r>
            <a:endParaRPr lang="en-US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096705A-8035-3445-9F01-A9672CF46B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054277"/>
              </p:ext>
            </p:extLst>
          </p:nvPr>
        </p:nvGraphicFramePr>
        <p:xfrm>
          <a:off x="838200" y="1452880"/>
          <a:ext cx="10515600" cy="4724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9000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E101DCE-5C25-3940-9423-E6AB37893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398276"/>
              </p:ext>
            </p:extLst>
          </p:nvPr>
        </p:nvGraphicFramePr>
        <p:xfrm>
          <a:off x="838200" y="335280"/>
          <a:ext cx="10515600" cy="584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5307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4BACB0-59B7-ED49-81A3-74F7B59737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061744"/>
              </p:ext>
            </p:extLst>
          </p:nvPr>
        </p:nvGraphicFramePr>
        <p:xfrm>
          <a:off x="838200" y="386080"/>
          <a:ext cx="10515600" cy="579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4598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6760-6F43-9F49-A749-D86F4D21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5195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dirty="0"/>
              <a:t>Ο </a:t>
            </a:r>
            <a:r>
              <a:rPr lang="en-US" b="1" dirty="0"/>
              <a:t>Kroeber</a:t>
            </a:r>
            <a:r>
              <a:rPr lang="el-GR" b="1" dirty="0"/>
              <a:t>-</a:t>
            </a:r>
            <a:r>
              <a:rPr lang="en-US" b="1" dirty="0"/>
              <a:t>Riel</a:t>
            </a:r>
            <a:r>
              <a:rPr lang="en-US" dirty="0"/>
              <a:t> </a:t>
            </a:r>
            <a:r>
              <a:rPr lang="el-GR" dirty="0"/>
              <a:t>(1998)αναφέρει ότι: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9CF15-2578-BD4A-88C8-73C311B1D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«</a:t>
            </a:r>
            <a:r>
              <a:rPr lang="el-GR" b="1" dirty="0"/>
              <a:t>η διαφήμιση είναι η </a:t>
            </a:r>
            <a:r>
              <a:rPr lang="el-GR" b="1" u="sng" dirty="0"/>
              <a:t>προσπάθεια επηρεασμού </a:t>
            </a:r>
            <a:r>
              <a:rPr lang="el-GR" b="1" dirty="0"/>
              <a:t>της </a:t>
            </a:r>
            <a:r>
              <a:rPr lang="el-GR" b="1" u="sng" dirty="0"/>
              <a:t>συμπεριφοράς</a:t>
            </a:r>
            <a:r>
              <a:rPr lang="el-GR" b="1" dirty="0"/>
              <a:t> μέσω της χρήσης </a:t>
            </a:r>
            <a:r>
              <a:rPr lang="el-GR" b="1" u="sng" dirty="0"/>
              <a:t>συγκεκριμένων επικοινωνιακών μέσων</a:t>
            </a:r>
            <a:r>
              <a:rPr lang="el-GR" b="1" dirty="0"/>
              <a:t>. Όταν αναφέρεται ο όρος διαφήμιση, συνήθως εννοείται η διαφήμιση για την προώθηση καταναλωτικών ή επενδυτικών αγαθών: οι αγοραστές πρέπει να πειστούν μέσω της διαφήμισης να αγοράσουν τα αγαθά που αυτή προσφέρει. </a:t>
            </a:r>
          </a:p>
          <a:p>
            <a:r>
              <a:rPr lang="el-GR" b="1" dirty="0"/>
              <a:t>Η διαφήμιση δεν χρησιμοποιείται μόνο σε καταναλωτικές αγορές, αλλά και σε αγορές προμηθειών, σε αγορές χρήματος, σε αγορές προσωπικού. Αυξανόμενη σημασία αποκτά η διαφήμιση στον μη εμπορικό τομέα, για παράδειγμα  η διαφήμιση για οργανισμούς  κοινωνικής πρόνοιας, εκπαιδευτικά ιδρύματα, πόλεις, πολιτικά κόμματα, θρησκείες</a:t>
            </a:r>
            <a:r>
              <a:rPr lang="el-GR" dirty="0"/>
              <a:t>»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505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2629-A58F-4948-8BF7-58108643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4715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sz="3600" b="1" dirty="0"/>
              <a:t>Μια ευρύτερη κατηγοριοποίηση θα μπορούσε να διακρίνει:</a:t>
            </a:r>
            <a:br>
              <a:rPr lang="en-US" sz="3600" b="1" dirty="0"/>
            </a:br>
            <a:endParaRPr lang="en-US" sz="36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FC46F7-6170-7B46-8AD5-11A5DC1E02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438696"/>
              </p:ext>
            </p:extLst>
          </p:nvPr>
        </p:nvGraphicFramePr>
        <p:xfrm>
          <a:off x="838200" y="1483360"/>
          <a:ext cx="10515600" cy="4693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1282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Ιδεολογία, Εικόνα, Επικοινωνία και Διαφήμιση</a:t>
            </a:r>
            <a:r>
              <a:rPr lang="en-GB" b="1" dirty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</a:t>
            </a:r>
            <a:r>
              <a:rPr lang="el-GR" sz="3600" dirty="0"/>
              <a:t>ι </a:t>
            </a:r>
            <a:r>
              <a:rPr lang="en-US" sz="3600" b="1" dirty="0"/>
              <a:t>Debor</a:t>
            </a:r>
            <a:r>
              <a:rPr lang="el-GR" sz="3600" dirty="0"/>
              <a:t> (1986:4) και </a:t>
            </a:r>
            <a:r>
              <a:rPr lang="en-US" sz="3600" b="1" dirty="0"/>
              <a:t>Perniolla</a:t>
            </a:r>
            <a:r>
              <a:rPr lang="el-GR" sz="3600" b="1" dirty="0"/>
              <a:t> </a:t>
            </a:r>
            <a:r>
              <a:rPr lang="el-GR" sz="3600" dirty="0"/>
              <a:t>θεωρούν ότι 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το θέαμα δεν είναι ένα σύνολο εικόνων</a:t>
            </a:r>
            <a:r>
              <a:rPr lang="el-GR" sz="3600" dirty="0"/>
              <a:t>, αλλά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«</a:t>
            </a:r>
            <a:r>
              <a:rPr lang="el-GR" sz="3600" b="1" dirty="0"/>
              <a:t>μια κοινωνική σχέση ατόμων μεσολαβημένη από εικόνες</a:t>
            </a:r>
            <a:r>
              <a:rPr lang="el-GR" sz="3600" dirty="0"/>
              <a:t>»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Αυτές μάλιστα οι εικόνες </a:t>
            </a:r>
          </a:p>
          <a:p>
            <a:r>
              <a:rPr lang="el-GR" dirty="0"/>
              <a:t>κατά τη διαδικασία της πρόσληψής τους, </a:t>
            </a:r>
          </a:p>
          <a:p>
            <a:r>
              <a:rPr lang="el-GR" dirty="0"/>
              <a:t>με τις διαδικασίες της </a:t>
            </a:r>
            <a:r>
              <a:rPr lang="el-GR" b="1" dirty="0"/>
              <a:t>μεσοποιημένης επικοινωνίας </a:t>
            </a:r>
            <a:r>
              <a:rPr lang="el-GR" dirty="0"/>
              <a:t>, από τα άτομα, </a:t>
            </a:r>
          </a:p>
          <a:p>
            <a:r>
              <a:rPr lang="el-GR" dirty="0"/>
              <a:t>εν προκειμένω τους </a:t>
            </a:r>
            <a:r>
              <a:rPr lang="el-GR" b="1" dirty="0"/>
              <a:t>τήλε-θεατές</a:t>
            </a:r>
            <a:r>
              <a:rPr lang="en-US" b="1" dirty="0"/>
              <a:t>-</a:t>
            </a:r>
            <a:r>
              <a:rPr lang="el-GR" b="1" dirty="0"/>
              <a:t>καταναλωτές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40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80585"/>
            <a:ext cx="5181600" cy="5396378"/>
          </a:xfrm>
        </p:spPr>
        <p:txBody>
          <a:bodyPr>
            <a:normAutofit/>
          </a:bodyPr>
          <a:lstStyle/>
          <a:p>
            <a:r>
              <a:rPr lang="el-GR" dirty="0"/>
              <a:t>εντάσσονται στον κύκλο </a:t>
            </a:r>
            <a:br>
              <a:rPr lang="el-GR" dirty="0"/>
            </a:br>
            <a:r>
              <a:rPr lang="el-GR" dirty="0"/>
              <a:t>των παραγόμενων σημασιών </a:t>
            </a:r>
          </a:p>
          <a:p>
            <a:r>
              <a:rPr lang="el-GR" dirty="0"/>
              <a:t>και </a:t>
            </a:r>
            <a:r>
              <a:rPr lang="el-GR" b="1" dirty="0"/>
              <a:t>νοημάτων</a:t>
            </a:r>
            <a:r>
              <a:rPr lang="el-GR" dirty="0"/>
              <a:t>, </a:t>
            </a:r>
          </a:p>
          <a:p>
            <a:r>
              <a:rPr lang="el-GR" dirty="0"/>
              <a:t>τα οποία εμπεριέχονται στα </a:t>
            </a:r>
            <a:r>
              <a:rPr lang="el-GR" b="1" dirty="0"/>
              <a:t>κείμενα της ίδιας της εικόνας </a:t>
            </a:r>
          </a:p>
          <a:p>
            <a:r>
              <a:rPr lang="el-GR" dirty="0"/>
              <a:t>και στη συνέχεια τα εσωτερικεύουν,</a:t>
            </a:r>
          </a:p>
          <a:p>
            <a:r>
              <a:rPr lang="el-GR" dirty="0"/>
              <a:t>ώστε «</a:t>
            </a:r>
            <a:r>
              <a:rPr lang="el-GR" b="1" dirty="0"/>
              <a:t>μέσα από τις πολύτροπες και απειράριθμες πράξεις πρόσληψης και διαπραγμάτευσης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780585"/>
            <a:ext cx="5181600" cy="539637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l-GR" b="1" dirty="0"/>
              <a:t>των νοημάτων στην καθημερινή τους ζωή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να εξατομικεύουν αυτές τις σημασίες και τα νοήματα</a:t>
            </a:r>
            <a:r>
              <a:rPr lang="el-GR" dirty="0"/>
              <a:t>». (Πλειός, Ν.,2001: 297). 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33131"/>
            <a:ext cx="4432609" cy="26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18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l-GR" sz="2800" dirty="0"/>
            </a:br>
            <a:r>
              <a:rPr lang="el-GR" sz="2800" b="1" dirty="0"/>
              <a:t>Ένα χαρακτηριστικό παράδειγμα αποτελεί ο τρόπος που παρουσιάστηκε από</a:t>
            </a:r>
            <a:r>
              <a:rPr lang="el-GR" sz="2800" dirty="0"/>
              <a:t> τα </a:t>
            </a:r>
            <a:r>
              <a:rPr lang="el-GR" sz="2800" b="1" dirty="0"/>
              <a:t>ελληνικά m</a:t>
            </a:r>
            <a:r>
              <a:rPr lang="en-US" sz="2800" b="1" dirty="0"/>
              <a:t>edia </a:t>
            </a:r>
            <a:r>
              <a:rPr lang="el-GR" sz="2800" dirty="0"/>
              <a:t>η </a:t>
            </a:r>
            <a:r>
              <a:rPr lang="el-GR" sz="2800" b="1" u="sng" dirty="0"/>
              <a:t>πανδημ</a:t>
            </a:r>
            <a:r>
              <a:rPr lang="en-US" sz="2800" b="1" u="sng" dirty="0"/>
              <a:t>ί</a:t>
            </a:r>
            <a:r>
              <a:rPr lang="el-GR" sz="2800" b="1" u="sng" dirty="0"/>
              <a:t>α</a:t>
            </a:r>
            <a:r>
              <a:rPr lang="el-GR" sz="2800" b="1" dirty="0"/>
              <a:t> και το δυστύχημα στα </a:t>
            </a:r>
            <a:r>
              <a:rPr lang="el-GR" sz="2800" b="1" u="sng" dirty="0"/>
              <a:t>ΤΕΜΠΗ</a:t>
            </a:r>
            <a:r>
              <a:rPr lang="el-GR" sz="2800" dirty="0"/>
              <a:t>.</a:t>
            </a:r>
            <a:br>
              <a:rPr lang="en-GB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3500" dirty="0"/>
              <a:t>Τα ελληνικά </a:t>
            </a:r>
            <a:r>
              <a:rPr lang="el-GR" sz="3500" b="1" dirty="0"/>
              <a:t>Μέσα Επικοινωνίας</a:t>
            </a:r>
            <a:r>
              <a:rPr lang="el-GR" sz="3500" dirty="0"/>
              <a:t>:</a:t>
            </a:r>
          </a:p>
          <a:p>
            <a:pPr>
              <a:buFont typeface="Wingdings" charset="2"/>
              <a:buChar char="Ø"/>
            </a:pPr>
            <a:r>
              <a:rPr lang="el-GR" sz="3500" dirty="0"/>
              <a:t>επιδόθηκαν σε ένα </a:t>
            </a:r>
          </a:p>
          <a:p>
            <a:pPr>
              <a:buFont typeface="Wingdings" charset="2"/>
              <a:buChar char="Ø"/>
            </a:pPr>
            <a:r>
              <a:rPr lang="el-GR" sz="3500" b="1" dirty="0"/>
              <a:t>Καθημερινό επικοινωνιακό μπαράζ δημοσιότητας </a:t>
            </a:r>
          </a:p>
          <a:p>
            <a:pPr marL="0" indent="0">
              <a:buNone/>
            </a:pPr>
            <a:r>
              <a:rPr lang="el-GR" sz="3500" u="sng" dirty="0"/>
              <a:t>εστιάζοντας</a:t>
            </a:r>
            <a:r>
              <a:rPr lang="el-GR" sz="3500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sz="3500" b="1" dirty="0"/>
              <a:t>στην αναπαραγωγή του </a:t>
            </a:r>
            <a:r>
              <a:rPr lang="el-GR" sz="3500" b="1" u="sng" dirty="0"/>
              <a:t>κινδύνου</a:t>
            </a:r>
            <a:r>
              <a:rPr lang="el-GR" sz="3500" b="1" dirty="0"/>
              <a:t>, της </a:t>
            </a:r>
            <a:r>
              <a:rPr lang="el-GR" sz="3500" b="1" u="sng" dirty="0"/>
              <a:t>λύπης</a:t>
            </a:r>
            <a:r>
              <a:rPr lang="el-GR" sz="3500" b="1" dirty="0"/>
              <a:t> και του </a:t>
            </a:r>
            <a:r>
              <a:rPr lang="el-GR" sz="3500" b="1" u="sng" dirty="0"/>
              <a:t>σπαραγμού</a:t>
            </a:r>
            <a:r>
              <a:rPr lang="el-GR" b="1" dirty="0"/>
              <a:t>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3000" b="1" dirty="0"/>
              <a:t>Στην περίπτωση της </a:t>
            </a:r>
            <a:r>
              <a:rPr lang="el-GR" sz="3000" b="1" u="sng" dirty="0"/>
              <a:t>πανδημίας</a:t>
            </a:r>
            <a:r>
              <a:rPr lang="el-GR" sz="3000" b="1" dirty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l-GR" sz="3000" b="1" dirty="0"/>
              <a:t>του κινδύνου από την μόλυνση.</a:t>
            </a:r>
          </a:p>
          <a:p>
            <a:pPr marL="0" indent="0">
              <a:buNone/>
            </a:pPr>
            <a:r>
              <a:rPr lang="el-GR" sz="3000" b="1" dirty="0"/>
              <a:t>Στην περίπτωση των </a:t>
            </a:r>
            <a:r>
              <a:rPr lang="el-GR" sz="3000" b="1" u="sng" dirty="0"/>
              <a:t>Τεμπών</a:t>
            </a:r>
            <a:r>
              <a:rPr lang="el-GR" sz="3000" b="1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sz="3000" b="1" dirty="0"/>
              <a:t>από την ανυπαρξία των ηλεκτρονικών συστημάτων επιτήρησης και ελέγχου του δικτύου, του ανείπωτου πόνου για τους συγγενείς</a:t>
            </a:r>
            <a:r>
              <a:rPr lang="el-GR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1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DD9A7-46D2-B64A-B040-CBD57A31C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701040"/>
            <a:ext cx="5181600" cy="5475923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Υπό την ευρεία έννοια, η </a:t>
            </a:r>
            <a:r>
              <a:rPr lang="el-GR" b="1" dirty="0"/>
              <a:t>διαφήμιση οριοθετείται </a:t>
            </a:r>
            <a:r>
              <a:rPr lang="el-GR" dirty="0"/>
              <a:t>ως: 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μία </a:t>
            </a:r>
            <a:r>
              <a:rPr lang="el-GR" b="1" u="sng" dirty="0"/>
              <a:t>επικοινωνιακή διαδικασία </a:t>
            </a:r>
            <a:r>
              <a:rPr lang="el-GR" b="1" dirty="0"/>
              <a:t>όπου ο παραγωγός ενός μηνύματος, 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με τη </a:t>
            </a:r>
            <a:r>
              <a:rPr lang="el-GR" sz="3600" b="1" u="sng" dirty="0"/>
              <a:t>χρήση όλων των δυνατών τεχνικών της σύγχρονης επικοινωνίας</a:t>
            </a:r>
            <a:r>
              <a:rPr lang="el-GR" b="1" dirty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μεταδίδει ένα μήνυμα 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με σκοπό να επηρεάσει τον αποδέκτη,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2F7C2A6-E459-6A4A-8100-E959768A256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1875278"/>
              </p:ext>
            </p:extLst>
          </p:nvPr>
        </p:nvGraphicFramePr>
        <p:xfrm>
          <a:off x="6172200" y="701040"/>
          <a:ext cx="5181600" cy="5475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8310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1C1162-038A-EB48-8AF7-1A0FFCA7C31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300737"/>
            <a:ext cx="9987280" cy="4287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959CFE-F7CB-7C4C-B29F-11C9F66E67D8}"/>
              </a:ext>
            </a:extLst>
          </p:cNvPr>
          <p:cNvSpPr txBox="1"/>
          <p:nvPr/>
        </p:nvSpPr>
        <p:spPr>
          <a:xfrm>
            <a:off x="2113280" y="223520"/>
            <a:ext cx="6797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/>
              <a:t>Τέμπη: Εικόνα από τον τόπο της τραγωδίας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879EE-22CC-BB4B-B293-ED8D66638BDF}"/>
              </a:ext>
            </a:extLst>
          </p:cNvPr>
          <p:cNvSpPr txBox="1"/>
          <p:nvPr/>
        </p:nvSpPr>
        <p:spPr>
          <a:xfrm>
            <a:off x="1158240" y="5669280"/>
            <a:ext cx="922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				Πηγή: </a:t>
            </a:r>
            <a:r>
              <a:rPr lang="el-GR" u="sng" dirty="0">
                <a:hlinkClick r:id="rId3"/>
              </a:rPr>
              <a:t>capital.gr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0AB4-4E8C-DB49-BC4A-8E9E81A9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395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sz="3600" b="1" dirty="0"/>
              <a:t>ΑΝΤ1:06.03.23: Τραγωδία στα Τέμπη: Σπαραγμός στις κηδείες φοιτητών</a:t>
            </a:r>
            <a:br>
              <a:rPr lang="el-G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D57175-2DA7-284B-9980-B8A181D39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1330960"/>
            <a:ext cx="9662160" cy="43789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5C183F-59F9-534C-B572-F55E5E522904}"/>
              </a:ext>
            </a:extLst>
          </p:cNvPr>
          <p:cNvSpPr txBox="1"/>
          <p:nvPr/>
        </p:nvSpPr>
        <p:spPr>
          <a:xfrm>
            <a:off x="1595120" y="5862320"/>
            <a:ext cx="931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Πηγή: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https://www.youtube.com/watch?v=g7F1vQ_QjLg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726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052B-3C63-5E44-8486-859326A5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Ενδεικτικό</a:t>
            </a:r>
            <a:r>
              <a:rPr lang="en-US" b="1" dirty="0"/>
              <a:t> </a:t>
            </a:r>
            <a:r>
              <a:rPr lang="el-GR" b="1" dirty="0"/>
              <a:t>είναι το </a:t>
            </a:r>
            <a:r>
              <a:rPr lang="en-US" b="1" dirty="0"/>
              <a:t>SPOT </a:t>
            </a:r>
            <a:r>
              <a:rPr lang="el-GR" b="1" dirty="0"/>
              <a:t>του </a:t>
            </a:r>
            <a:r>
              <a:rPr lang="en-US" b="1" dirty="0"/>
              <a:t>G. Bush </a:t>
            </a:r>
            <a:r>
              <a:rPr lang="el-GR" b="1" dirty="0"/>
              <a:t>στις Προεδρικές Εκλογές του 2000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6E6BB-600F-B845-9155-197C5FDC0C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sz="3600" dirty="0"/>
              <a:t>Κατηγορήθηκε για αθέμιτη χρήση της πολιτικής διαφήμισης.</a:t>
            </a:r>
          </a:p>
          <a:p>
            <a:r>
              <a:rPr lang="el-GR" sz="3600" dirty="0"/>
              <a:t>«</a:t>
            </a:r>
            <a:r>
              <a:rPr lang="en-US" sz="3600" b="1" dirty="0"/>
              <a:t>Dirty rats leave Gore a subliminal message</a:t>
            </a:r>
            <a:r>
              <a:rPr lang="el-GR" sz="3600" dirty="0"/>
              <a:t>», είναι ο τίτλος του </a:t>
            </a:r>
            <a:r>
              <a:rPr lang="en-US" sz="3600" dirty="0"/>
              <a:t>Guardian </a:t>
            </a:r>
            <a:r>
              <a:rPr lang="el-GR" sz="3600" dirty="0"/>
              <a:t>στις 13 Σεπτεμβρίου 2000.</a:t>
            </a:r>
            <a:endParaRPr lang="en-US" sz="3600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F1FE3A-F0C3-5143-9071-381789AA6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77403"/>
            <a:ext cx="5181600" cy="3793477"/>
          </a:xfrm>
        </p:spPr>
      </p:pic>
    </p:spTree>
    <p:extLst>
      <p:ext uri="{BB962C8B-B14F-4D97-AF65-F5344CB8AC3E}">
        <p14:creationId xmlns:p14="http://schemas.microsoft.com/office/powerpoint/2010/main" val="2205454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E684-F7BE-9D46-94F3-7B5E5B52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314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Το επ</a:t>
            </a:r>
            <a:r>
              <a:rPr lang="en-US" b="1" dirty="0"/>
              <a:t>ί</a:t>
            </a:r>
            <a:r>
              <a:rPr lang="el-GR" b="1" dirty="0"/>
              <a:t>μαχο </a:t>
            </a:r>
            <a:r>
              <a:rPr lang="en-US" b="1" dirty="0"/>
              <a:t>spot</a:t>
            </a:r>
            <a:r>
              <a:rPr lang="el-GR" b="1" dirty="0"/>
              <a:t> στοίχισε 2.5 εκ. $. αφού αποσύρθηκε η καμπάνια!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B86D78-0CF5-9F4A-AE86-D250337766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8560" y="1635760"/>
            <a:ext cx="7416800" cy="352567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4DFEF0-FE27-B642-A941-CF9B26261515}"/>
              </a:ext>
            </a:extLst>
          </p:cNvPr>
          <p:cNvSpPr txBox="1"/>
          <p:nvPr/>
        </p:nvSpPr>
        <p:spPr>
          <a:xfrm>
            <a:off x="3139440" y="5445760"/>
            <a:ext cx="656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Source: </a:t>
            </a:r>
            <a:r>
              <a:rPr lang="en-US" sz="1600" dirty="0">
                <a:hlinkClick r:id="rId3"/>
              </a:rPr>
              <a:t>https://www.youtube.com/watch?v=rV2Fl50_e8A</a:t>
            </a:r>
            <a:r>
              <a:rPr lang="en-US" sz="1600" dirty="0"/>
              <a:t> / </a:t>
            </a:r>
            <a:r>
              <a:rPr lang="en-US" sz="1600" b="1" dirty="0"/>
              <a:t>TC:0</a:t>
            </a:r>
            <a:r>
              <a:rPr lang="el-GR" sz="1600" b="1" dirty="0"/>
              <a:t>:</a:t>
            </a:r>
            <a:r>
              <a:rPr lang="en-US" sz="1600" b="1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72983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C0719-CF49-AB4C-BED0-64D69CD7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15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dirty="0"/>
              <a:t>Το…ευχητήριο </a:t>
            </a:r>
            <a:r>
              <a:rPr lang="en-US" sz="3600" b="1" dirty="0"/>
              <a:t>tweet </a:t>
            </a:r>
            <a:r>
              <a:rPr lang="el-GR" sz="3600" b="1" dirty="0"/>
              <a:t>της Τουρκικ</a:t>
            </a:r>
            <a:r>
              <a:rPr lang="en-US" sz="3600" b="1" dirty="0"/>
              <a:t>ή</a:t>
            </a:r>
            <a:r>
              <a:rPr lang="el-GR" sz="3600" b="1" dirty="0"/>
              <a:t>ς Πρεσβείας στην Αθήνα για την 25</a:t>
            </a:r>
            <a:r>
              <a:rPr lang="el-GR" sz="3600" b="1" baseline="30000" dirty="0"/>
              <a:t>η</a:t>
            </a:r>
            <a:r>
              <a:rPr lang="el-GR" sz="3600" b="1" dirty="0"/>
              <a:t> Μαρτίου!</a:t>
            </a:r>
            <a:endParaRPr lang="en-US" sz="36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F40DD3-CEF1-5A40-A774-536BCCED66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8160" y="1351280"/>
            <a:ext cx="8829040" cy="5039360"/>
          </a:xfrm>
        </p:spPr>
      </p:pic>
    </p:spTree>
    <p:extLst>
      <p:ext uri="{BB962C8B-B14F-4D97-AF65-F5344CB8AC3E}">
        <p14:creationId xmlns:p14="http://schemas.microsoft.com/office/powerpoint/2010/main" val="997836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0AF63-E219-4D4F-99DD-042ED132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995"/>
          </a:xfrm>
        </p:spPr>
        <p:txBody>
          <a:bodyPr/>
          <a:lstStyle/>
          <a:p>
            <a:pPr algn="ctr"/>
            <a:r>
              <a:rPr lang="el-GR" b="1" dirty="0"/>
              <a:t>Τα σύμβολα στην Πολιτική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BCBF89-D6A2-1C4D-9DC6-D4F194D5D5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5360" y="1442720"/>
            <a:ext cx="10109200" cy="4978400"/>
          </a:xfrm>
        </p:spPr>
      </p:pic>
    </p:spTree>
    <p:extLst>
      <p:ext uri="{BB962C8B-B14F-4D97-AF65-F5344CB8AC3E}">
        <p14:creationId xmlns:p14="http://schemas.microsoft.com/office/powerpoint/2010/main" val="800790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60400"/>
            <a:ext cx="5181600" cy="5516563"/>
          </a:xfrm>
        </p:spPr>
        <p:txBody>
          <a:bodyPr>
            <a:noAutofit/>
          </a:bodyPr>
          <a:lstStyle/>
          <a:p>
            <a:r>
              <a:rPr lang="el-GR" sz="3200" dirty="0"/>
              <a:t>Οι </a:t>
            </a:r>
            <a:r>
              <a:rPr lang="el-GR" sz="3200" b="1" dirty="0"/>
              <a:t>δομές, </a:t>
            </a:r>
            <a:r>
              <a:rPr lang="el-GR" sz="3200" dirty="0"/>
              <a:t>επίσης,</a:t>
            </a:r>
            <a:r>
              <a:rPr lang="el-GR" sz="3200" b="1" dirty="0"/>
              <a:t> </a:t>
            </a:r>
            <a:r>
              <a:rPr lang="el-GR" sz="3200" dirty="0"/>
              <a:t>είναι καθοριστικές των εξελίξεων αλλά: </a:t>
            </a:r>
          </a:p>
          <a:p>
            <a:r>
              <a:rPr lang="el-GR" sz="3200" dirty="0"/>
              <a:t>τα </a:t>
            </a:r>
            <a:r>
              <a:rPr lang="el-GR" sz="3200" b="1" dirty="0"/>
              <a:t>δρώντα πρόσωπα-υποκείμενα </a:t>
            </a:r>
          </a:p>
          <a:p>
            <a:r>
              <a:rPr lang="el-GR" sz="3200" dirty="0"/>
              <a:t>έχουν σημαντική ευχέρεια δράσης.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Καθορίζουν ως ένα βαθμό τις εξελίξεις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με τις πολιτικές τους επιλογές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60400"/>
            <a:ext cx="5181600" cy="5516563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l-GR" dirty="0"/>
              <a:t>τις ιδεολογικές τοποθετήσεις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l-GR" dirty="0"/>
              <a:t>και προτιμήσεις </a:t>
            </a:r>
          </a:p>
          <a:p>
            <a:r>
              <a:rPr lang="el-GR" dirty="0"/>
              <a:t>μέσα στα πλαίσια που επιτρέπουν </a:t>
            </a:r>
          </a:p>
          <a:p>
            <a:r>
              <a:rPr lang="el-GR" dirty="0"/>
              <a:t>οι περιορισμοί των πολιτικοοικονομικών δομών (</a:t>
            </a:r>
            <a:r>
              <a:rPr lang="en-US" dirty="0"/>
              <a:t>Murdock</a:t>
            </a:r>
            <a:r>
              <a:rPr lang="el-GR" dirty="0"/>
              <a:t>, 1982</a:t>
            </a:r>
            <a:r>
              <a:rPr lang="en-GB" dirty="0"/>
              <a:t> </a:t>
            </a:r>
            <a:r>
              <a:rPr lang="el-GR" dirty="0"/>
              <a:t>&amp; Καϊτατζή-</a:t>
            </a:r>
            <a:r>
              <a:rPr lang="en-US" dirty="0"/>
              <a:t>Whitlock</a:t>
            </a:r>
            <a:r>
              <a:rPr lang="el-GR" dirty="0"/>
              <a:t>, στο: Ρ. Παναγιωτοπούλου, 1998:164-167).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748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A8287C-C806-CA4C-83BD-CB6251C0AD60}"/>
              </a:ext>
            </a:extLst>
          </p:cNvPr>
          <p:cNvSpPr txBox="1"/>
          <p:nvPr/>
        </p:nvSpPr>
        <p:spPr>
          <a:xfrm>
            <a:off x="497840" y="66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35ABD-2B35-C24B-BCB6-E40ED8E7E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48640"/>
            <a:ext cx="5181600" cy="5892800"/>
          </a:xfrm>
        </p:spPr>
        <p:txBody>
          <a:bodyPr>
            <a:noAutofit/>
          </a:bodyPr>
          <a:lstStyle/>
          <a:p>
            <a:r>
              <a:rPr lang="el-GR" sz="3200" dirty="0"/>
              <a:t>Διαπιστώνεται λοιπόν ότι </a:t>
            </a:r>
          </a:p>
          <a:p>
            <a:r>
              <a:rPr lang="el-GR" sz="3200" dirty="0"/>
              <a:t>με την </a:t>
            </a:r>
            <a:r>
              <a:rPr lang="el-GR" sz="3200" b="1" dirty="0"/>
              <a:t>κονστρουξιονιστική</a:t>
            </a:r>
            <a:r>
              <a:rPr lang="el-GR" sz="3200" dirty="0"/>
              <a:t> (</a:t>
            </a:r>
            <a:r>
              <a:rPr lang="en-US" sz="3200" dirty="0"/>
              <a:t>constructivism</a:t>
            </a:r>
            <a:r>
              <a:rPr lang="el-GR" sz="3200" dirty="0"/>
              <a:t>) θεώρηση της επικοινωνίας </a:t>
            </a:r>
          </a:p>
          <a:p>
            <a:r>
              <a:rPr lang="el-GR" sz="3200" dirty="0"/>
              <a:t>και της πολιτικής επικοινωνίας, </a:t>
            </a:r>
          </a:p>
          <a:p>
            <a:r>
              <a:rPr lang="el-GR" sz="3200" dirty="0"/>
              <a:t>η οποία  ισχυρίζεται ότι </a:t>
            </a:r>
          </a:p>
          <a:p>
            <a:r>
              <a:rPr lang="el-GR" sz="3200" dirty="0"/>
              <a:t>η πολιτική, </a:t>
            </a:r>
          </a:p>
          <a:p>
            <a:r>
              <a:rPr lang="el-GR" sz="3200" dirty="0"/>
              <a:t>κοινωνική και </a:t>
            </a:r>
          </a:p>
          <a:p>
            <a:r>
              <a:rPr lang="el-GR" sz="3200" dirty="0"/>
              <a:t>οικονομική πραγματικότητα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κατασκευάζεται:</a:t>
            </a:r>
            <a:endParaRPr lang="en-US" sz="32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823559-1C47-974C-9ECF-27AF29741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48640"/>
            <a:ext cx="5181600" cy="5760720"/>
          </a:xfrm>
        </p:spPr>
        <p:txBody>
          <a:bodyPr>
            <a:normAutofit/>
          </a:bodyPr>
          <a:lstStyle/>
          <a:p>
            <a:r>
              <a:rPr lang="el-GR" sz="3200" dirty="0"/>
              <a:t>από το </a:t>
            </a:r>
            <a:r>
              <a:rPr lang="el-GR" sz="3200" b="1" dirty="0"/>
              <a:t>νόημα</a:t>
            </a:r>
            <a:r>
              <a:rPr lang="el-GR" sz="3200" dirty="0"/>
              <a:t> και </a:t>
            </a:r>
          </a:p>
          <a:p>
            <a:r>
              <a:rPr lang="el-GR" sz="3200" dirty="0"/>
              <a:t>το </a:t>
            </a:r>
            <a:r>
              <a:rPr lang="el-GR" sz="3200" b="1" dirty="0"/>
              <a:t>λόγο</a:t>
            </a:r>
            <a:r>
              <a:rPr lang="el-GR" sz="3200" dirty="0"/>
              <a:t> και συνιστούν </a:t>
            </a:r>
          </a:p>
          <a:p>
            <a:r>
              <a:rPr lang="el-GR" sz="3200" dirty="0"/>
              <a:t>ένα αποτέλεσμα μιας διαντιδραστικής ενέργειας, </a:t>
            </a:r>
          </a:p>
          <a:p>
            <a:r>
              <a:rPr lang="el-GR" sz="3200" dirty="0"/>
              <a:t>που πραγματοποιείται μέσα στο χώρο και το χρόνο (Ψύλλα, 2003:71)</a:t>
            </a:r>
          </a:p>
          <a:p>
            <a:r>
              <a:rPr lang="el-GR" sz="3200" dirty="0"/>
              <a:t>Και κατασκευάζει την εκάστοτε επικοινωνιακή πραγματικότητα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92080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70560"/>
            <a:ext cx="5181600" cy="550640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l-GR" sz="3200" dirty="0"/>
              <a:t>Οι </a:t>
            </a:r>
            <a:r>
              <a:rPr lang="el-GR" sz="3200" b="1" dirty="0"/>
              <a:t>Πολίτες</a:t>
            </a:r>
            <a:r>
              <a:rPr lang="el-GR" sz="3200" dirty="0"/>
              <a:t>, λοιπόν, 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το </a:t>
            </a:r>
            <a:r>
              <a:rPr lang="el-GR" sz="3200" b="1" dirty="0"/>
              <a:t>Κράτος</a:t>
            </a:r>
            <a:r>
              <a:rPr lang="el-GR" sz="3200" dirty="0"/>
              <a:t> και </a:t>
            </a:r>
          </a:p>
          <a:p>
            <a:pPr>
              <a:buFont typeface="Wingdings" charset="2"/>
              <a:buChar char="ü"/>
            </a:pPr>
            <a:r>
              <a:rPr lang="el-GR" sz="3200" dirty="0"/>
              <a:t>η </a:t>
            </a:r>
            <a:r>
              <a:rPr lang="el-GR" sz="3200" b="1" dirty="0"/>
              <a:t>Οικονομία της Αγοράς</a:t>
            </a:r>
            <a:r>
              <a:rPr lang="el-GR" sz="3200" dirty="0"/>
              <a:t>, </a:t>
            </a:r>
          </a:p>
          <a:p>
            <a:r>
              <a:rPr lang="el-GR" sz="3200" dirty="0"/>
              <a:t>όπως έχουν διαμορφωθεί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τόσο από την εξέλιξη της δημόσιας σφαίρας, </a:t>
            </a:r>
          </a:p>
          <a:p>
            <a:pPr>
              <a:buFont typeface="Wingdings" charset="2"/>
              <a:buChar char="v"/>
            </a:pPr>
            <a:r>
              <a:rPr lang="el-GR" sz="3200" dirty="0"/>
              <a:t>συνιστούν το </a:t>
            </a:r>
            <a:r>
              <a:rPr lang="el-GR" sz="3200" b="1" dirty="0"/>
              <a:t>βασικό τρίπτυχο </a:t>
            </a:r>
            <a:r>
              <a:rPr lang="el-GR" sz="3200" dirty="0"/>
              <a:t>μέσα και γύρω από το οποίο </a:t>
            </a:r>
            <a:r>
              <a:rPr lang="el-GR" sz="3200" b="1" dirty="0"/>
              <a:t>εκδηλώνεται η επικοινωνία</a:t>
            </a:r>
            <a:r>
              <a:rPr lang="el-GR" sz="3200" dirty="0"/>
              <a:t>. </a:t>
            </a:r>
            <a:r>
              <a:rPr lang="en-US" sz="3200" dirty="0"/>
              <a:t>(Καϊτατζή-Whitlock, όπ.π.).</a:t>
            </a:r>
            <a:endParaRPr lang="en-GB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72200" y="893763"/>
          <a:ext cx="5181600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969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9B44A6-8BEA-B241-B000-EDF8F761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Μία πρώτη προσέγγιση</a:t>
            </a:r>
            <a:r>
              <a:rPr lang="el-GR" dirty="0"/>
              <a:t>, λοιπόν, οριοθετεί τη </a:t>
            </a:r>
            <a:r>
              <a:rPr lang="el-GR" b="1" dirty="0"/>
              <a:t>διαφήμιση ως μια επικοινωνιακή διαδικασία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25E59-13BF-DF46-B5C4-EA9E9DEB1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344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200" dirty="0"/>
              <a:t>Στο πλαίσιο του παρόντος η διαφήμιση και τα ειδικότερα θέματα αυτής, θα εξεταστούν υπό το πρίσμα: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τόσο της χρήσης του διαφημιστικού μηνύματος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με τα παραδοσιακά μέσα επικοινωνίας, 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860A3-1B33-444D-BBA8-B4CF7BAFC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5120"/>
            <a:ext cx="5181600" cy="458184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/>
              <a:t>όσο και με τις νέες τεχνολογίες αιχμής,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οι οποίες έχουν </a:t>
            </a:r>
            <a:r>
              <a:rPr lang="el-GR" b="1" dirty="0"/>
              <a:t>μετασχηματίσει την επικοινωνιακή διαδικασία </a:t>
            </a:r>
            <a:r>
              <a:rPr lang="el-GR" dirty="0"/>
              <a:t>συνολικά.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951D0-5AA8-544F-B904-3C3D54B9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3886041"/>
            <a:ext cx="478536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0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E08ED-DF19-6041-BB91-E7B4ECA74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711200"/>
            <a:ext cx="5181600" cy="546576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Οι </a:t>
            </a:r>
            <a:r>
              <a:rPr lang="el-GR" b="1" dirty="0"/>
              <a:t>ραγδαίες τεχνολογικές </a:t>
            </a:r>
            <a:r>
              <a:rPr lang="el-GR" dirty="0"/>
              <a:t>εξελίξεις: </a:t>
            </a:r>
          </a:p>
          <a:p>
            <a:pPr marL="0" indent="0">
              <a:buNone/>
            </a:pPr>
            <a:r>
              <a:rPr lang="el-GR" dirty="0"/>
              <a:t>έχουν αλλάξει και τον τρόπο </a:t>
            </a:r>
          </a:p>
          <a:p>
            <a:pPr marL="0" indent="0">
              <a:buNone/>
            </a:pPr>
            <a:r>
              <a:rPr lang="el-GR" dirty="0"/>
              <a:t>που οι εταιρίες και οι παραγωγοί των διαφημιστικών μηνυμάτων προσεγγίζουν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ένα όλο και πιο </a:t>
            </a:r>
            <a:r>
              <a:rPr lang="el-GR" b="1" dirty="0"/>
              <a:t>απαιτητικό</a:t>
            </a:r>
            <a:r>
              <a:rPr lang="el-GR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και </a:t>
            </a:r>
            <a:r>
              <a:rPr lang="el-GR" b="1" dirty="0"/>
              <a:t>ψηφιακά ενήμερο κοινό</a:t>
            </a:r>
            <a:r>
              <a:rPr lang="el-GR" dirty="0"/>
              <a:t>, </a:t>
            </a:r>
          </a:p>
          <a:p>
            <a:pPr marL="0" indent="0">
              <a:buNone/>
            </a:pPr>
            <a:r>
              <a:rPr lang="el-GR" dirty="0"/>
              <a:t>ως συνέπεια </a:t>
            </a:r>
          </a:p>
          <a:p>
            <a:pPr>
              <a:buFont typeface="Wingdings" pitchFamily="2" charset="2"/>
              <a:buChar char="ü"/>
            </a:pPr>
            <a:r>
              <a:rPr lang="el-GR" dirty="0"/>
              <a:t>του μετασχηματισμού του </a:t>
            </a:r>
            <a:r>
              <a:rPr lang="el-GR" b="1" dirty="0"/>
              <a:t>δημόσιου χώρου σε ψηφιακό</a:t>
            </a:r>
            <a:r>
              <a:rPr lang="el-GR" dirty="0"/>
              <a:t>.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6527B6-335D-8546-BF73-D32D81D15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914400"/>
            <a:ext cx="4953000" cy="4775200"/>
          </a:xfrm>
        </p:spPr>
      </p:pic>
    </p:spTree>
    <p:extLst>
      <p:ext uri="{BB962C8B-B14F-4D97-AF65-F5344CB8AC3E}">
        <p14:creationId xmlns:p14="http://schemas.microsoft.com/office/powerpoint/2010/main" val="273641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39B7-34C4-ED4B-8957-F8196C4A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Ταυτόχρονα </a:t>
            </a:r>
            <a:r>
              <a:rPr lang="el-GR" dirty="0"/>
              <a:t>μετατρέπουν</a:t>
            </a:r>
            <a:r>
              <a:rPr lang="en-US" dirty="0"/>
              <a:t> την </a:t>
            </a:r>
            <a:r>
              <a:rPr lang="en-US" b="1" dirty="0"/>
              <a:t>επικοινωνιακή διαδικασία </a:t>
            </a:r>
            <a:r>
              <a:rPr lang="en-US" dirty="0"/>
              <a:t>σε μία</a:t>
            </a:r>
            <a:r>
              <a:rPr lang="el-GR" dirty="0"/>
              <a:t>: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C47BE935-B85D-EA43-9B0C-85724F546A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0287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68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8327D-FD38-854E-A7DB-A143129EB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97840"/>
            <a:ext cx="5181600" cy="5679123"/>
          </a:xfrm>
        </p:spPr>
        <p:txBody>
          <a:bodyPr>
            <a:noAutofit/>
          </a:bodyPr>
          <a:lstStyle/>
          <a:p>
            <a:r>
              <a:rPr lang="el-GR" sz="3200" dirty="0"/>
              <a:t>Τα </a:t>
            </a:r>
            <a:r>
              <a:rPr lang="el-GR" sz="3200" b="1" dirty="0"/>
              <a:t>νέα ψηφιακά εργαλεία </a:t>
            </a:r>
            <a:r>
              <a:rPr lang="el-GR" sz="3200" dirty="0"/>
              <a:t>παρέχουν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νέες και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εξειδικευμένες δυνατότητες, </a:t>
            </a:r>
          </a:p>
          <a:p>
            <a:pPr marL="0" indent="0">
              <a:buNone/>
            </a:pPr>
            <a:r>
              <a:rPr lang="el-GR" sz="3200" dirty="0"/>
              <a:t>οι οποίες καθιστούν το κοινό </a:t>
            </a:r>
          </a:p>
          <a:p>
            <a:r>
              <a:rPr lang="el-GR" sz="3200" dirty="0"/>
              <a:t>σε μία κατάσταση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αλληλεπίδρασης</a:t>
            </a:r>
            <a:r>
              <a:rPr lang="el-GR" sz="3200" dirty="0"/>
              <a:t> και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διάδρασης </a:t>
            </a:r>
            <a:r>
              <a:rPr lang="el-GR" sz="3200" dirty="0"/>
              <a:t>(</a:t>
            </a:r>
            <a:r>
              <a:rPr lang="en-US" sz="3200" dirty="0"/>
              <a:t>Capriotti, P. Zeller, I. and Camilleri, M.A</a:t>
            </a:r>
            <a:r>
              <a:rPr lang="el-GR" sz="3200" dirty="0"/>
              <a:t>, </a:t>
            </a:r>
            <a:r>
              <a:rPr lang="en-US" sz="3200" dirty="0"/>
              <a:t>2021).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89880-9811-4742-ACCF-AE42E919A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97840"/>
            <a:ext cx="5181600" cy="567912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Με τη χρήση των </a:t>
            </a:r>
            <a:r>
              <a:rPr lang="el-GR" b="1" dirty="0"/>
              <a:t>νέων ψηφιακών πλατφορμών </a:t>
            </a:r>
          </a:p>
          <a:p>
            <a:pPr marL="0" indent="0">
              <a:buNone/>
            </a:pPr>
            <a:r>
              <a:rPr lang="el-GR" dirty="0"/>
              <a:t>το κοινό τίθεται 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στο </a:t>
            </a:r>
            <a:r>
              <a:rPr lang="el-GR" sz="3200" b="1" dirty="0"/>
              <a:t>επίκεντρο </a:t>
            </a:r>
          </a:p>
          <a:p>
            <a:pPr marL="0" indent="0">
              <a:buNone/>
            </a:pPr>
            <a:r>
              <a:rPr lang="el-GR" sz="3200" b="1" dirty="0"/>
              <a:t>σε ένα είδος 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ιδιότυπης</a:t>
            </a:r>
            <a:r>
              <a:rPr lang="el-GR" dirty="0"/>
              <a:t> 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l-GR" b="1" dirty="0"/>
              <a:t>διαλογικής επικοινωνίας</a:t>
            </a:r>
          </a:p>
          <a:p>
            <a:pPr marL="0" indent="0">
              <a:buNone/>
            </a:pPr>
            <a:r>
              <a:rPr lang="el-GR" dirty="0"/>
              <a:t>(Κάβουρα, 2021)</a:t>
            </a:r>
          </a:p>
          <a:p>
            <a:pPr marL="0" indent="0">
              <a:buNone/>
            </a:pPr>
            <a:r>
              <a:rPr lang="el-GR" dirty="0"/>
              <a:t>στην οποία </a:t>
            </a:r>
          </a:p>
          <a:p>
            <a:pPr marL="0" indent="0">
              <a:buNone/>
            </a:pPr>
            <a:r>
              <a:rPr lang="el-GR" dirty="0"/>
              <a:t>αξιοποιούνται δύο στοιχεία: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32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1512</Words>
  <Application>Microsoft Macintosh PowerPoint</Application>
  <PresentationFormat>Widescreen</PresentationFormat>
  <Paragraphs>223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ΕΙΔΙΚΑ ΘΕΜΑΤΑ ΔΙΑΦΗΜΙΣΗΣ</vt:lpstr>
      <vt:lpstr> ΜΕΡΟΣ Β΄  2. Διαφήμιση και οριοθετήσεις </vt:lpstr>
      <vt:lpstr>PowerPoint Presentation</vt:lpstr>
      <vt:lpstr>Μία πρώτη προσέγγιση, λοιπόν, οριοθετεί τη διαφήμιση ως μια επικοινωνιακή διαδικασία</vt:lpstr>
      <vt:lpstr>PowerPoint Presentation</vt:lpstr>
      <vt:lpstr>Ταυτόχρονα μετατρέπουν την επικοινωνιακή διαδικασία σε μία: </vt:lpstr>
      <vt:lpstr>PowerPoint Presentation</vt:lpstr>
      <vt:lpstr>PowerPoint Presentation</vt:lpstr>
      <vt:lpstr>PowerPoint Presentation</vt:lpstr>
      <vt:lpstr>Η χρήση του δικτύου στην Ελλάδα</vt:lpstr>
      <vt:lpstr>PowerPoint Presentation</vt:lpstr>
      <vt:lpstr>Η διαχρονική χρήση του δικτύου στην Ελλάδα</vt:lpstr>
      <vt:lpstr>Η χρήση του δικτύου ανάλογα με το φύλο</vt:lpstr>
      <vt:lpstr>Ο μετασχηματισμός της κοινωνικής πραγματικότητας</vt:lpstr>
      <vt:lpstr>PowerPoint Presentation</vt:lpstr>
      <vt:lpstr>Η ηλικιακή χρήση του διαδικτύου 2019-2021</vt:lpstr>
      <vt:lpstr>Πώς συνδεόμαστε;</vt:lpstr>
      <vt:lpstr>Ο μετασχηματισμός της οικονομικής πραγματικότητας</vt:lpstr>
      <vt:lpstr>PowerPoint Presentation</vt:lpstr>
      <vt:lpstr>Η...ώριμη χρήση των social media στην Ελλάδα στην post-covid εποχή</vt:lpstr>
      <vt:lpstr>Η χρονική διάρκεια της… ώριμης χρήσης των social media</vt:lpstr>
      <vt:lpstr>Social media και… ωριμότητα</vt:lpstr>
      <vt:lpstr> Έρευνα «Focus on Tech Life Tips» της εταιρείας Focus Bari για το πρώτο εξάμηνο του 2021.  </vt:lpstr>
      <vt:lpstr>Συγκρίνοντας με τα νέα στοιχεία (δημοσίευση Ιανουάριος 2024) η εικόνα διαμορφώνεται ως εξής: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Στο διεθνές περιβάλλον</vt:lpstr>
      <vt:lpstr>PowerPoint Presentation</vt:lpstr>
      <vt:lpstr>PowerPoint Presentation</vt:lpstr>
      <vt:lpstr>Επικοινωνία και Μέσα Κοινωνικής Δικτύωσης (social media)</vt:lpstr>
      <vt:lpstr>Η διείσδυση των social media στις ΗΠΑ</vt:lpstr>
      <vt:lpstr>Η ελληνική περίπτωση- Μάρτιος 2021</vt:lpstr>
      <vt:lpstr>H διείσδυση του  Instagram-Μάρτιος 2021 </vt:lpstr>
      <vt:lpstr> Προσεγγίσεις της διαφήμισης</vt:lpstr>
      <vt:lpstr>PowerPoint Presentation</vt:lpstr>
      <vt:lpstr>PowerPoint Presentation</vt:lpstr>
      <vt:lpstr> Ο Kroeber-Riel (1998)αναφέρει ότι:  </vt:lpstr>
      <vt:lpstr> Μια ευρύτερη κατηγοριοποίηση θα μπορούσε να διακρίνει: </vt:lpstr>
      <vt:lpstr>Ιδεολογία, Εικόνα, Επικοινωνία και Διαφήμιση </vt:lpstr>
      <vt:lpstr>PowerPoint Presentation</vt:lpstr>
      <vt:lpstr> Ένα χαρακτηριστικό παράδειγμα αποτελεί ο τρόπος που παρουσιάστηκε από τα ελληνικά media η πανδημία και το δυστύχημα στα ΤΕΜΠΗ. </vt:lpstr>
      <vt:lpstr>PowerPoint Presentation</vt:lpstr>
      <vt:lpstr> ΑΝΤ1:06.03.23: Τραγωδία στα Τέμπη: Σπαραγμός στις κηδείες φοιτητών </vt:lpstr>
      <vt:lpstr>Ενδεικτικό είναι το SPOT του G. Bush στις Προεδρικές Εκλογές του 2000 </vt:lpstr>
      <vt:lpstr>Το επίμαχο spot στοίχισε 2.5 εκ. $. αφού αποσύρθηκε η καμπάνια!</vt:lpstr>
      <vt:lpstr>Το…ευχητήριο tweet της Τουρκικής Πρεσβείας στην Αθήνα για την 25η Μαρτίου!</vt:lpstr>
      <vt:lpstr>Τα σύμβολα στην Πολιτική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263</cp:revision>
  <dcterms:created xsi:type="dcterms:W3CDTF">2022-10-11T16:07:27Z</dcterms:created>
  <dcterms:modified xsi:type="dcterms:W3CDTF">2024-03-11T07:26:13Z</dcterms:modified>
</cp:coreProperties>
</file>