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57" r:id="rId8"/>
    <p:sldId id="264" r:id="rId9"/>
    <p:sldId id="265" r:id="rId10"/>
    <p:sldId id="266" r:id="rId11"/>
    <p:sldId id="32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294" r:id="rId38"/>
    <p:sldId id="290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27" r:id="rId48"/>
    <p:sldId id="328" r:id="rId49"/>
    <p:sldId id="331" r:id="rId50"/>
    <p:sldId id="332" r:id="rId51"/>
    <p:sldId id="329" r:id="rId52"/>
    <p:sldId id="330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8" r:id="rId68"/>
    <p:sldId id="319" r:id="rId69"/>
    <p:sldId id="320" r:id="rId70"/>
    <p:sldId id="325" r:id="rId71"/>
    <p:sldId id="321" r:id="rId72"/>
    <p:sldId id="322" r:id="rId73"/>
    <p:sldId id="333" r:id="rId74"/>
    <p:sldId id="334" r:id="rId75"/>
    <p:sldId id="335" r:id="rId76"/>
    <p:sldId id="323" r:id="rId77"/>
    <p:sldId id="324" r:id="rId7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84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978B7-528C-473F-8501-404FDD5F5833}" type="datetimeFigureOut">
              <a:rPr lang="el-GR" smtClean="0"/>
              <a:pPr/>
              <a:t>10/10/2016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/>
          <a:lstStyle/>
          <a:p>
            <a:r>
              <a:rPr lang="el-GR" b="1" dirty="0" smtClean="0"/>
              <a:t>Να βρείτε το ΜΚΔ και το ΕΚΠ των αριθμών </a:t>
            </a:r>
          </a:p>
          <a:p>
            <a:r>
              <a:rPr lang="el-GR" b="1" dirty="0" smtClean="0"/>
              <a:t>96 και 360</a:t>
            </a:r>
            <a:endParaRPr lang="en-US" b="1" dirty="0" smtClean="0"/>
          </a:p>
          <a:p>
            <a:endParaRPr lang="el-G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 b="1" dirty="0" smtClean="0"/>
              <a:t>Να βρείτε το ΜΚΔ και το ΕΚΠ των αριθμών </a:t>
            </a:r>
          </a:p>
          <a:p>
            <a:r>
              <a:rPr lang="el-GR" b="1" dirty="0" smtClean="0"/>
              <a:t>96 </a:t>
            </a:r>
            <a:r>
              <a:rPr lang="en-US" b="1" dirty="0" smtClean="0"/>
              <a:t>       2                                   </a:t>
            </a:r>
            <a:r>
              <a:rPr lang="el-GR" b="1" dirty="0" smtClean="0"/>
              <a:t> 360</a:t>
            </a:r>
            <a:r>
              <a:rPr lang="en-US" b="1" dirty="0" smtClean="0"/>
              <a:t>      2</a:t>
            </a:r>
          </a:p>
          <a:p>
            <a:r>
              <a:rPr lang="en-US" b="1" dirty="0" smtClean="0"/>
              <a:t>48        2                                    180      2</a:t>
            </a:r>
          </a:p>
          <a:p>
            <a:r>
              <a:rPr lang="en-US" b="1" dirty="0" smtClean="0"/>
              <a:t>24        2                                      90      2</a:t>
            </a:r>
          </a:p>
          <a:p>
            <a:r>
              <a:rPr lang="en-US" b="1" dirty="0" smtClean="0"/>
              <a:t>12        2                                      45      3</a:t>
            </a:r>
          </a:p>
          <a:p>
            <a:r>
              <a:rPr lang="en-US" b="1" dirty="0"/>
              <a:t> </a:t>
            </a:r>
            <a:r>
              <a:rPr lang="en-US" b="1" dirty="0" smtClean="0"/>
              <a:t>6          2                                     15       3 </a:t>
            </a:r>
          </a:p>
          <a:p>
            <a:r>
              <a:rPr lang="en-US" b="1" dirty="0"/>
              <a:t> </a:t>
            </a:r>
            <a:r>
              <a:rPr lang="en-US" b="1" dirty="0" smtClean="0"/>
              <a:t>3         3                                        5       5</a:t>
            </a:r>
          </a:p>
          <a:p>
            <a:r>
              <a:rPr lang="en-US" b="1" dirty="0"/>
              <a:t> </a:t>
            </a:r>
            <a:r>
              <a:rPr lang="en-US" b="1" dirty="0" smtClean="0"/>
              <a:t>1                                                    1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</a:rPr>
              <a:t>5  * </a:t>
            </a:r>
            <a:r>
              <a:rPr lang="en-US" b="1" dirty="0" smtClean="0">
                <a:solidFill>
                  <a:srgbClr val="FF0000"/>
                </a:solidFill>
              </a:rPr>
              <a:t>3                                             2</a:t>
            </a:r>
            <a:r>
              <a:rPr lang="en-US" b="1" baseline="30000" dirty="0" smtClean="0">
                <a:solidFill>
                  <a:srgbClr val="FF0000"/>
                </a:solidFill>
              </a:rPr>
              <a:t>3  *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 *5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ΜΚΔ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l-GR" b="1" baseline="30000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*3= 24          ΕΚΠ =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l-GR" b="1" baseline="30000" dirty="0" smtClean="0">
                <a:solidFill>
                  <a:srgbClr val="FF0000"/>
                </a:solidFill>
              </a:rPr>
              <a:t>5</a:t>
            </a:r>
            <a:r>
              <a:rPr lang="en-US" b="1" baseline="30000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>
                <a:solidFill>
                  <a:srgbClr val="FF0000"/>
                </a:solidFill>
              </a:rPr>
              <a:t>*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  *5</a:t>
            </a:r>
          </a:p>
          <a:p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 smtClean="0"/>
              <a:t>Κλάσματα</a:t>
            </a:r>
            <a:endParaRPr lang="el-GR" sz="36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5229"/>
            <a:ext cx="9144000" cy="598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 smtClean="0"/>
              <a:t>Κλάσματα</a:t>
            </a:r>
            <a:endParaRPr lang="el-GR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 smtClean="0"/>
              <a:t>Κλάσματα</a:t>
            </a:r>
            <a:endParaRPr lang="el-GR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/>
          <a:lstStyle/>
          <a:p>
            <a:pPr algn="just"/>
            <a:r>
              <a:rPr lang="el-GR" dirty="0"/>
              <a:t>Εάν όμως οι παρονομαστές δεν είναι ίδιοι τότε τα κλάσματα είναι </a:t>
            </a:r>
            <a:r>
              <a:rPr lang="el-GR" i="1" dirty="0"/>
              <a:t>ετερώνυμα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μετατροπή ετερώνυμων κλασμάτων σε ομώνυμα γίνεται με τη χρήση του κοινού παρονομαστή, ο οποίος προκύπτει από το γινόμενο όλων των παρονομαστών.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143512"/>
            <a:ext cx="2071702" cy="1185895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929198"/>
            <a:ext cx="1571636" cy="1650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3600" b="1" i="1" dirty="0"/>
              <a:t>Πολλαπλασιασμός και διαίρεση κλασμάτων 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02735"/>
            <a:ext cx="8501122" cy="436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21537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4000" b="1" dirty="0"/>
              <a:t>Δυνάμεις αριθμών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70" y="1428736"/>
            <a:ext cx="903523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828680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3357554" y="4714884"/>
            <a:ext cx="32760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Πολλαπλάσια Φυσικού Αριθμού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/>
            <a:r>
              <a:rPr lang="el-GR" dirty="0" smtClean="0"/>
              <a:t>Πολλαπλάσια ενός φυσικού αριθμού είναι οι αριθμοί που προκύπτουν από τον πολλαπλασιασμός του με όλους τους φυσικούς αριθμούς. </a:t>
            </a:r>
            <a:endParaRPr lang="el-GR" dirty="0"/>
          </a:p>
          <a:p>
            <a:pPr algn="just"/>
            <a:r>
              <a:rPr lang="el-GR" dirty="0" smtClean="0"/>
              <a:t>Τα πολλαπλάσια του 5 είναι </a:t>
            </a:r>
          </a:p>
          <a:p>
            <a:pPr algn="just"/>
            <a:r>
              <a:rPr lang="el-GR" dirty="0" smtClean="0"/>
              <a:t>0*5=</a:t>
            </a:r>
            <a:r>
              <a:rPr lang="en-US" dirty="0" smtClean="0"/>
              <a:t>0</a:t>
            </a:r>
            <a:r>
              <a:rPr lang="el-GR" dirty="0" smtClean="0"/>
              <a:t> </a:t>
            </a:r>
          </a:p>
          <a:p>
            <a:pPr algn="just"/>
            <a:r>
              <a:rPr lang="el-GR" dirty="0" smtClean="0"/>
              <a:t>1*5=5</a:t>
            </a:r>
          </a:p>
          <a:p>
            <a:pPr algn="just"/>
            <a:r>
              <a:rPr lang="el-GR" dirty="0" smtClean="0"/>
              <a:t>2*5=10</a:t>
            </a:r>
          </a:p>
          <a:p>
            <a:pPr algn="just"/>
            <a:r>
              <a:rPr lang="el-GR" dirty="0" smtClean="0"/>
              <a:t>3*5=15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b="1" i="1" dirty="0"/>
              <a:t>Ιδιότητες Δυνάμεων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3929058" y="5929330"/>
            <a:ext cx="25616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4786314" y="6000768"/>
            <a:ext cx="2857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6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b="1" i="1" dirty="0"/>
              <a:t>Ιδιότητες Δυνάμεων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6158"/>
            <a:ext cx="9144000" cy="60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312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l-GR" sz="3600" b="1" i="1" dirty="0"/>
              <a:t>Πρόσημο δύναμης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7512"/>
            <a:ext cx="9144000" cy="585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el-GR" sz="3600" b="1" i="1" dirty="0"/>
              <a:t>Προτεραιότητα των πράξεων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85926"/>
            <a:ext cx="91440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1"/>
            <a:ext cx="9144000" cy="391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7"/>
            <a:ext cx="9144000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9144000" cy="402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Πολλαπλάσια Φυσικού Αριθμού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Το </a:t>
            </a:r>
            <a:r>
              <a:rPr lang="el-GR" b="1" dirty="0" smtClean="0"/>
              <a:t>μικρότερο</a:t>
            </a:r>
            <a:r>
              <a:rPr lang="el-GR" dirty="0" smtClean="0"/>
              <a:t> μη μηδενικό από τα </a:t>
            </a:r>
            <a:r>
              <a:rPr lang="el-GR" b="1" dirty="0" smtClean="0"/>
              <a:t>κοινά πολλαπλάσια</a:t>
            </a:r>
            <a:r>
              <a:rPr lang="el-GR" dirty="0" smtClean="0"/>
              <a:t> που έχουν δυο η περισσότεροι φυσικοί αριθμοί λέγεται </a:t>
            </a:r>
            <a:r>
              <a:rPr lang="el-GR" b="1" dirty="0" smtClean="0"/>
              <a:t>Ελάχιστο Κοινό Πολλαπλάσιο</a:t>
            </a:r>
            <a:r>
              <a:rPr lang="el-GR" dirty="0" smtClean="0"/>
              <a:t>. </a:t>
            </a:r>
            <a:endParaRPr lang="el-GR" dirty="0"/>
          </a:p>
          <a:p>
            <a:pPr algn="just"/>
            <a:r>
              <a:rPr lang="el-GR" dirty="0" smtClean="0"/>
              <a:t>Το ΕΚΠ των αριθμών 4 και 6 </a:t>
            </a:r>
          </a:p>
          <a:p>
            <a:pPr algn="just"/>
            <a:r>
              <a:rPr lang="el-GR" dirty="0" smtClean="0"/>
              <a:t>Πολλαπλάσια του 4 </a:t>
            </a:r>
            <a:r>
              <a:rPr lang="en-US" dirty="0" smtClean="0"/>
              <a:t>:</a:t>
            </a:r>
            <a:r>
              <a:rPr lang="el-GR" dirty="0" smtClean="0"/>
              <a:t> 0, 4, 8 , </a:t>
            </a:r>
            <a:r>
              <a:rPr lang="el-GR" sz="4000" dirty="0" smtClean="0">
                <a:solidFill>
                  <a:srgbClr val="FF0000"/>
                </a:solidFill>
              </a:rPr>
              <a:t>12</a:t>
            </a:r>
            <a:r>
              <a:rPr lang="el-GR" dirty="0" smtClean="0"/>
              <a:t>, 16, 20 </a:t>
            </a:r>
          </a:p>
          <a:p>
            <a:pPr algn="just"/>
            <a:r>
              <a:rPr lang="el-GR" dirty="0" smtClean="0"/>
              <a:t>Πολλαπλάσια του 6 </a:t>
            </a:r>
            <a:r>
              <a:rPr lang="en-US" dirty="0" smtClean="0"/>
              <a:t>:</a:t>
            </a:r>
            <a:r>
              <a:rPr lang="el-GR" dirty="0" smtClean="0"/>
              <a:t> 0, 6, </a:t>
            </a:r>
            <a:r>
              <a:rPr lang="el-GR" sz="4000" dirty="0">
                <a:solidFill>
                  <a:srgbClr val="FF0000"/>
                </a:solidFill>
              </a:rPr>
              <a:t>12</a:t>
            </a:r>
            <a:r>
              <a:rPr lang="el-GR" dirty="0" smtClean="0"/>
              <a:t> , 18, 24, 30 </a:t>
            </a:r>
          </a:p>
          <a:p>
            <a:pPr algn="just"/>
            <a:r>
              <a:rPr lang="el-GR" dirty="0" smtClean="0"/>
              <a:t>Ο μικρότερος αριθμός που είναι πολλαπλάσιο του 4 και του 6 και είναι διάφορος του μηδενός είναι το 12</a:t>
            </a: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i="1" dirty="0"/>
              <a:t>Τετραγωνικές ρίζες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 Ριζών</a:t>
            </a:r>
            <a:endParaRPr lang="el-GR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835824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929066"/>
            <a:ext cx="7643866" cy="1847031"/>
          </a:xfrm>
          <a:prstGeom prst="rect">
            <a:avLst/>
          </a:prstGeom>
          <a:noFill/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428992" y="1928802"/>
            <a:ext cx="5715008" cy="4929198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Αφού   </a:t>
            </a:r>
            <a:r>
              <a:rPr lang="en-US" dirty="0" smtClean="0"/>
              <a:t>(-1)</a:t>
            </a:r>
            <a:r>
              <a:rPr lang="en-US" baseline="30000" dirty="0" smtClean="0"/>
              <a:t>5</a:t>
            </a:r>
            <a:r>
              <a:rPr lang="en-US" dirty="0" smtClean="0"/>
              <a:t> = -1.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l-GR" dirty="0" smtClean="0"/>
              <a:t>Αφού </a:t>
            </a:r>
            <a:r>
              <a:rPr lang="en-US" dirty="0" smtClean="0"/>
              <a:t> (-0.5)</a:t>
            </a:r>
            <a:r>
              <a:rPr lang="en-US" baseline="30000" dirty="0" smtClean="0"/>
              <a:t>3</a:t>
            </a:r>
            <a:r>
              <a:rPr lang="en-US" dirty="0" smtClean="0"/>
              <a:t> = -0.125.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l-GR" dirty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428596" y="2500306"/>
          <a:ext cx="264320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Εξίσωση" r:id="rId3" imgW="761760" imgH="241200" progId="Equation.3">
                  <p:embed/>
                </p:oleObj>
              </mc:Choice>
              <mc:Fallback>
                <p:oleObj name="Εξίσωση" r:id="rId3" imgW="761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500306"/>
                        <a:ext cx="2643206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0"/>
            <a:ext cx="1028704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857760"/>
            <a:ext cx="9144000" cy="200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071934" y="428604"/>
            <a:ext cx="12144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άρτιος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-214463" y="4077072"/>
                <a:ext cx="3528392" cy="427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en-US" i="1">
                              <a:latin typeface="Cambria Math"/>
                            </a:rPr>
                            <m:t>−0,125</m:t>
                          </m:r>
                        </m:e>
                      </m:rad>
                      <m:r>
                        <a:rPr lang="en-US" i="1">
                          <a:latin typeface="Cambria Math"/>
                        </a:rPr>
                        <m:t>=−0,5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4463" y="4077072"/>
                <a:ext cx="3528392" cy="4277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- TextBox"/>
              <p:cNvSpPr txBox="1"/>
              <p:nvPr/>
            </p:nvSpPr>
            <p:spPr>
              <a:xfrm>
                <a:off x="395536" y="2132856"/>
                <a:ext cx="3312368" cy="7064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2 - TextBox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32856"/>
                <a:ext cx="3312368" cy="7064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- TextBox"/>
          <p:cNvSpPr txBox="1"/>
          <p:nvPr/>
        </p:nvSpPr>
        <p:spPr>
          <a:xfrm>
            <a:off x="1357290" y="1142984"/>
            <a:ext cx="25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2 - TextBox"/>
              <p:cNvSpPr txBox="1"/>
              <p:nvPr/>
            </p:nvSpPr>
            <p:spPr>
              <a:xfrm>
                <a:off x="916020" y="1032473"/>
                <a:ext cx="3312368" cy="5903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e>
                        </m:rad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/>
                  <a:t>=</a:t>
                </a:r>
                <a:r>
                  <a:rPr lang="el-GR" sz="3200" dirty="0" smtClean="0"/>
                  <a:t>α</a:t>
                </a:r>
                <a:endParaRPr lang="en-US" sz="3200" dirty="0" smtClean="0"/>
              </a:p>
            </p:txBody>
          </p:sp>
        </mc:Choice>
        <mc:Fallback xmlns="">
          <p:sp>
            <p:nvSpPr>
              <p:cNvPr id="5" name="2 - TextBox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20" y="1032473"/>
                <a:ext cx="3312368" cy="590354"/>
              </a:xfrm>
              <a:prstGeom prst="rect">
                <a:avLst/>
              </a:prstGeom>
              <a:blipFill rotWithShape="1">
                <a:blip r:embed="rId3"/>
                <a:stretch>
                  <a:fillRect t="-11340" b="-340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l-GR" sz="4800" b="1" dirty="0"/>
              <a:t>Κλασματικές δυνάμεις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4800" b="1" dirty="0"/>
              <a:t>Κλασματικές δυνάμεις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5400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Π</a:t>
            </a:r>
            <a:r>
              <a:rPr lang="en-US" sz="5400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r>
              <a:rPr lang="el-GR" sz="5400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ΣΟΣΟΣΤΑ</a:t>
            </a:r>
            <a:endParaRPr lang="el-GR" sz="5400" dirty="0"/>
          </a:p>
        </p:txBody>
      </p:sp>
      <p:pic>
        <p:nvPicPr>
          <p:cNvPr id="5223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6"/>
            <a:ext cx="8572528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 smtClean="0"/>
              <a:t>Πρώτοι Αριθμοί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Όλοι οι αριθμοί που διαιρούν έναν αριθμό λέγονται </a:t>
            </a:r>
            <a:r>
              <a:rPr lang="el-GR" b="1" i="1" dirty="0"/>
              <a:t>διαιρέτες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Για </a:t>
            </a:r>
            <a:r>
              <a:rPr lang="el-GR" dirty="0"/>
              <a:t>παράδειγμα, οι αριθμοί 1, 2, 4, 8 και 16 είναι διαιρέτες του 16. </a:t>
            </a:r>
            <a:endParaRPr lang="el-GR" dirty="0" smtClean="0"/>
          </a:p>
          <a:p>
            <a:pPr algn="just"/>
            <a:r>
              <a:rPr lang="el-GR" dirty="0" smtClean="0"/>
              <a:t>Κάθε </a:t>
            </a:r>
            <a:r>
              <a:rPr lang="el-GR" dirty="0"/>
              <a:t>αριθμός έχει τουλάχιστον δύο διαιρέτες, το 1 και τον εαυτό του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 </a:t>
            </a:r>
            <a:r>
              <a:rPr lang="el-GR" dirty="0"/>
              <a:t>Για παράδειγμα, ο αριθμός 5 έχει διαιρέτες το 1 και το 5 και κανέναν άλλο.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αριθμοί που έχουν ως διαιρέτες μόνο το </a:t>
            </a:r>
            <a:r>
              <a:rPr lang="el-GR" b="1" dirty="0"/>
              <a:t>1 και τον εαυτό τους </a:t>
            </a:r>
            <a:r>
              <a:rPr lang="el-GR" dirty="0"/>
              <a:t>λέγονται </a:t>
            </a:r>
            <a:r>
              <a:rPr lang="el-GR" b="1" i="1" dirty="0">
                <a:solidFill>
                  <a:srgbClr val="FF0000"/>
                </a:solidFill>
              </a:rPr>
              <a:t>πρώτοι αριθμοί</a:t>
            </a:r>
            <a:r>
              <a:rPr lang="el-GR" b="1" dirty="0">
                <a:solidFill>
                  <a:srgbClr val="FF0000"/>
                </a:solidFill>
              </a:rPr>
              <a:t>. 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1, 2, 3, 5, 7, 11, 13, 17, 19, 23</a:t>
            </a:r>
            <a:endParaRPr lang="el-GR" b="1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921550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864396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0"/>
            <a:ext cx="87154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1"/>
            <a:ext cx="935834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334" y="285728"/>
            <a:ext cx="8898666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85828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Έστω η τιμή της μετοχής του ΟΤΕ έκλεισε στα 10 ευρώ χθες και σήμερα 12. Ποια είναι η ποσοστιαία αύξηση του ΟΤΕ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5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l-GR" dirty="0" smtClean="0"/>
                  <a:t>Έστω η τιμή της μετοχής του ΟΤΕ έκλεισε στα 10 ευρώ χθες και σήμερα 12. Ποια είναι η ποσοστιαία αύξηση του ΟΤΕ.</a:t>
                </a:r>
              </a:p>
              <a:p>
                <a:pPr algn="just"/>
                <a:r>
                  <a:rPr lang="el-GR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=1,2      1,2−1=0,2 </m:t>
                    </m:r>
                    <m:r>
                      <a:rPr lang="el-GR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l-G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l-GR" b="0" i="1" smtClean="0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b="0" i="1" smtClean="0">
                        <a:latin typeface="Cambria Math"/>
                      </a:rPr>
                      <m:t> </m:t>
                    </m:r>
                    <m:r>
                      <a:rPr lang="el-GR" i="1">
                        <a:latin typeface="Cambria Math"/>
                      </a:rPr>
                      <m:t> 20 %</m:t>
                    </m:r>
                  </m:oMath>
                </a14:m>
                <a:endParaRPr lang="el-GR" dirty="0" smtClean="0"/>
              </a:p>
              <a:p>
                <a:pPr algn="just"/>
                <a:endParaRPr lang="el-GR" dirty="0"/>
              </a:p>
              <a:p>
                <a:pPr algn="just"/>
                <a:r>
                  <a:rPr lang="el-G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l-GR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12</m:t>
                        </m:r>
                        <m:r>
                          <a:rPr lang="el-GR" b="0" i="1" smtClean="0">
                            <a:latin typeface="Cambria Math"/>
                          </a:rPr>
                          <m:t>−10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b="0" i="1" smtClean="0">
                        <a:latin typeface="Cambria Math"/>
                      </a:rPr>
                      <m:t>0</m:t>
                    </m:r>
                    <m:r>
                      <a:rPr lang="el-GR" i="1">
                        <a:latin typeface="Cambria Math"/>
                      </a:rPr>
                      <m:t>,2    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  20 %</m:t>
                    </m:r>
                  </m:oMath>
                </a14:m>
                <a:endParaRPr lang="el-GR" dirty="0"/>
              </a:p>
              <a:p>
                <a:pPr algn="just"/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4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Έστω η τιμή της μετοχής του ΟΤΕ έκλεισε στα 10 ευρώ χθες και σήμερα ανέβηκε κατά 20 %. Ποια είναι η νέα τιμή του ΟΤΕ.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28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</a:t>
            </a:r>
            <a:r>
              <a:rPr lang="el-GR" i="1" dirty="0"/>
              <a:t>μέγιστος κοινός διαιρέτης</a:t>
            </a:r>
            <a:r>
              <a:rPr lang="el-GR" dirty="0"/>
              <a:t> (ΜΚΔ) δύο ή περισσοτέρων ακεραίων είναι ο </a:t>
            </a:r>
            <a:r>
              <a:rPr lang="el-GR" b="1" dirty="0"/>
              <a:t>μεγαλύτερος δυνατός φυσικός αριθμός </a:t>
            </a:r>
            <a:r>
              <a:rPr lang="el-GR" dirty="0"/>
              <a:t>που να διαιρεί όλους τους αριθμούς ακριβώς. </a:t>
            </a:r>
            <a:endParaRPr lang="el-GR" dirty="0" smtClean="0"/>
          </a:p>
          <a:p>
            <a:pPr algn="just"/>
            <a:r>
              <a:rPr lang="el-GR" dirty="0" smtClean="0"/>
              <a:t>Το </a:t>
            </a:r>
            <a:r>
              <a:rPr lang="el-GR" i="1" dirty="0"/>
              <a:t>ελάχιστο κοινό πολλαπλάσιο</a:t>
            </a:r>
            <a:r>
              <a:rPr lang="el-GR" dirty="0"/>
              <a:t> (ΕΚΠ) δύο ή περισσοτέρων ακεραίων είναι </a:t>
            </a:r>
            <a:r>
              <a:rPr lang="el-GR" b="1" dirty="0"/>
              <a:t>ο μικρότερος δυνατός φυσικός αριθμός </a:t>
            </a:r>
            <a:r>
              <a:rPr lang="el-GR" dirty="0"/>
              <a:t>που είναι πολλαπλάσιο όλων των αριθμών. </a:t>
            </a: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Έστω η τιμή της μετοχής του ΟΤΕ έκλεισε στα 10 ευρώ χθες και σήμερα ανέβηκε κατά 20 %. Ποια είναι η νέα τιμή του ΟΤΕ.</a:t>
            </a:r>
          </a:p>
          <a:p>
            <a:pPr algn="just"/>
            <a:r>
              <a:rPr lang="el-GR" dirty="0" smtClean="0"/>
              <a:t>10*0,2=2 επομένως  10+2 =12 ή</a:t>
            </a:r>
          </a:p>
          <a:p>
            <a:pPr algn="just"/>
            <a:r>
              <a:rPr lang="el-GR" dirty="0" smtClean="0"/>
              <a:t>10*1,2=10,2   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19630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Έστω η τιμή της μετοχής της ΔΕΗ έκλεισε στα 5 ευρώ εχθές και σήμερα είναι 4. Ποια είναι η ποσοστιαία μείωση της τιμής της ΔΕΗ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9774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l-GR" dirty="0" smtClean="0"/>
                  <a:t>Έστω η τιμή της μετοχής της ΔΕΗ έκλεισε στα 5 ευρώ εχθές και σήμερα είναι 4. Ποια είναι η ποσοστιαία μείωση της τιμής της ΔΕΗ  </a:t>
                </a:r>
              </a:p>
              <a:p>
                <a:pPr algn="just"/>
                <a:r>
                  <a:rPr lang="el-G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b="0" i="1" smtClean="0">
                        <a:latin typeface="Cambria Math"/>
                      </a:rPr>
                      <m:t>0,8</m:t>
                    </m:r>
                    <m:r>
                      <a:rPr lang="el-GR" i="1">
                        <a:latin typeface="Cambria Math"/>
                      </a:rPr>
                      <m:t>      </m:t>
                    </m:r>
                    <m:r>
                      <a:rPr lang="el-GR" b="0" i="1" smtClean="0">
                        <a:latin typeface="Cambria Math"/>
                      </a:rPr>
                      <m:t>0,8</m:t>
                    </m:r>
                    <m:r>
                      <a:rPr lang="el-GR" i="1">
                        <a:latin typeface="Cambria Math"/>
                      </a:rPr>
                      <m:t>−1=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0,2  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  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20 %</m:t>
                    </m:r>
                  </m:oMath>
                </a14:m>
                <a:endParaRPr lang="el-GR" dirty="0"/>
              </a:p>
              <a:p>
                <a:pPr algn="just"/>
                <a:endParaRPr lang="el-GR" dirty="0"/>
              </a:p>
              <a:p>
                <a:pPr algn="just"/>
                <a:r>
                  <a:rPr lang="el-G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l-GR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4</m:t>
                        </m:r>
                        <m:r>
                          <a:rPr lang="el-GR" i="1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0,2    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  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20 %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7348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91440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411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871540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429784" cy="3763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00240"/>
            <a:ext cx="8572560" cy="17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b="1" dirty="0"/>
              <a:t>Εύρεση ΜΚΔ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29"/>
          </a:xfrm>
        </p:spPr>
        <p:txBody>
          <a:bodyPr/>
          <a:lstStyle/>
          <a:p>
            <a:pPr algn="just"/>
            <a:r>
              <a:rPr lang="el-GR" dirty="0" smtClean="0"/>
              <a:t>Αναλύουμε </a:t>
            </a:r>
            <a:r>
              <a:rPr lang="el-GR" dirty="0"/>
              <a:t>τους αριθμούς σε γινόμενα πρώτων παραγόντων και στη συνέχεια σχηματίζουμε το γινόμενο </a:t>
            </a:r>
            <a:r>
              <a:rPr lang="el-GR" b="1" dirty="0">
                <a:solidFill>
                  <a:srgbClr val="FF0000"/>
                </a:solidFill>
              </a:rPr>
              <a:t>των κοινών πρώτων αριθμών </a:t>
            </a:r>
            <a:r>
              <a:rPr lang="el-GR" dirty="0"/>
              <a:t>που εμφανίζονται ως βάσεις, τον καθένα με τη </a:t>
            </a:r>
            <a:r>
              <a:rPr lang="el-GR" b="1" dirty="0">
                <a:solidFill>
                  <a:srgbClr val="FF0000"/>
                </a:solidFill>
              </a:rPr>
              <a:t>μικρότερη δύναμη </a:t>
            </a:r>
            <a:r>
              <a:rPr lang="el-GR" dirty="0"/>
              <a:t>στην οποία εμφανίζεται. Ο αριθμός που προκύπτει είναι ο ΜΚΔ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143380"/>
            <a:ext cx="2916954" cy="71435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214818"/>
            <a:ext cx="3071834" cy="574408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143512"/>
            <a:ext cx="4714908" cy="695147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857892"/>
            <a:ext cx="7976207" cy="674459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9144000" cy="310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2428860" y="4071942"/>
            <a:ext cx="65114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</a:t>
            </a:r>
            <a:endParaRPr lang="el-GR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4429124" y="4143380"/>
            <a:ext cx="65114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</a:t>
            </a:r>
            <a:endParaRPr lang="el-GR" sz="24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5"/>
            <a:ext cx="9144000" cy="366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83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858148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6314336"/>
            <a:ext cx="6429420" cy="543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Αξιολόγησης 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772816"/>
            <a:ext cx="93598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βρεθεί η </a:t>
            </a:r>
            <a:r>
              <a:rPr lang="el-GR" sz="4000" dirty="0" smtClean="0"/>
              <a:t>ημερήσια ποσοστιαία </a:t>
            </a:r>
            <a:r>
              <a:rPr lang="el-GR" sz="4000" dirty="0" smtClean="0"/>
              <a:t>αύξηση </a:t>
            </a:r>
            <a:r>
              <a:rPr lang="el-GR" sz="4000" dirty="0" smtClean="0"/>
              <a:t> </a:t>
            </a:r>
          </a:p>
          <a:p>
            <a:r>
              <a:rPr lang="el-GR" sz="4000" dirty="0" smtClean="0"/>
              <a:t>της τιμής </a:t>
            </a:r>
            <a:r>
              <a:rPr lang="el-GR" sz="4000" dirty="0" smtClean="0"/>
              <a:t>της μετοχής ΑΑΑ</a:t>
            </a: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278322"/>
              </p:ext>
            </p:extLst>
          </p:nvPr>
        </p:nvGraphicFramePr>
        <p:xfrm>
          <a:off x="1475656" y="3386931"/>
          <a:ext cx="3705944" cy="2598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972"/>
                <a:gridCol w="1852972"/>
              </a:tblGrid>
              <a:tr h="4270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 err="1" smtClean="0">
                          <a:effectLst/>
                        </a:rPr>
                        <a:t>Ημερ</a:t>
                      </a:r>
                      <a:r>
                        <a:rPr lang="el-GR" sz="2800" u="none" strike="noStrike" dirty="0" smtClean="0">
                          <a:effectLst/>
                        </a:rPr>
                        <a:t>/νια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Τιμή</a:t>
                      </a:r>
                      <a:endParaRPr lang="el-GR" sz="2800" b="0" i="0" u="none" strike="noStrike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70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30-Σεπ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12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70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29-Σεπ</a:t>
                      </a:r>
                      <a:endParaRPr lang="el-GR" sz="2800" b="0" i="0" u="none" strike="noStrike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11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70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28-Σεπ</a:t>
                      </a:r>
                      <a:endParaRPr lang="el-GR" sz="2800" b="0" i="0" u="none" strike="noStrike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10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70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27-Σεπ</a:t>
                      </a:r>
                      <a:endParaRPr lang="el-GR" sz="2800" b="0" i="0" u="none" strike="noStrike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9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7058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26-Σεπ</a:t>
                      </a:r>
                      <a:endParaRPr lang="el-GR" sz="2800" b="0" i="0" u="none" strike="noStrike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10</a:t>
                      </a:r>
                      <a:endParaRPr lang="el-GR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7692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b="1" dirty="0"/>
              <a:t>ΦΠΑ</a:t>
            </a:r>
            <a:r>
              <a:rPr lang="en-US" sz="4000" b="1" dirty="0"/>
              <a:t>, </a:t>
            </a:r>
            <a:r>
              <a:rPr lang="el-GR" sz="4000" b="1" dirty="0"/>
              <a:t>τόκοι</a:t>
            </a:r>
            <a:r>
              <a:rPr lang="en-US" sz="4000" b="1" dirty="0"/>
              <a:t>, </a:t>
            </a:r>
            <a:r>
              <a:rPr lang="el-GR" sz="4000" b="1" dirty="0"/>
              <a:t>διάφορες εφαρμογές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9144000" cy="4048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303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</p:spPr>
            <p:txBody>
              <a:bodyPr/>
              <a:lstStyle/>
              <a:p>
                <a:r>
                  <a:rPr lang="el-GR" dirty="0" smtClean="0"/>
                  <a:t>Αξία αγαθού με ΦΠΑ είναι 123 να βρεθεί το ΦΠΑ όταν ο συντελεστής του ΦΠΑ είναι 23 %</a:t>
                </a:r>
              </a:p>
              <a:p>
                <a:r>
                  <a:rPr lang="el-GR" dirty="0" smtClean="0"/>
                  <a:t>Λύση </a:t>
                </a:r>
              </a:p>
              <a:p>
                <a:r>
                  <a:rPr lang="el-GR" dirty="0" smtClean="0"/>
                  <a:t>23%=0,23 αθροίζουμε τη μονάδα 1+0,23=1,23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123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1,23</m:t>
                        </m:r>
                      </m:den>
                    </m:f>
                    <m:r>
                      <a:rPr lang="el-GR" b="0" i="1" smtClean="0">
                        <a:latin typeface="Cambria Math"/>
                      </a:rPr>
                      <m:t>=100</m:t>
                    </m:r>
                  </m:oMath>
                </a14:m>
                <a:r>
                  <a:rPr lang="el-GR" dirty="0" smtClean="0"/>
                  <a:t>  αξία χωρίς ΦΠΑ </a:t>
                </a:r>
              </a:p>
              <a:p>
                <a:r>
                  <a:rPr lang="el-GR" dirty="0" smtClean="0"/>
                  <a:t>ΦΠΑ =123-100=23 Ευρώ</a:t>
                </a:r>
              </a:p>
              <a:p>
                <a:pPr algn="just"/>
                <a:r>
                  <a:rPr lang="el-GR" dirty="0"/>
                  <a:t>Αξία αγαθού </a:t>
                </a:r>
                <a:r>
                  <a:rPr lang="el-GR" dirty="0" smtClean="0"/>
                  <a:t>χωρίς ΦΠΑ </a:t>
                </a:r>
                <a:r>
                  <a:rPr lang="el-GR" dirty="0"/>
                  <a:t>είναι 123 να βρεθεί το ΦΠΑ όταν ο συντελεστής του ΦΠΑ είναι 23 </a:t>
                </a:r>
                <a:r>
                  <a:rPr lang="el-GR" dirty="0" smtClean="0"/>
                  <a:t>%</a:t>
                </a:r>
              </a:p>
              <a:p>
                <a:r>
                  <a:rPr lang="el-GR" dirty="0" smtClean="0"/>
                  <a:t>ΦΠΑ =123*0,23=28,29</a:t>
                </a:r>
              </a:p>
              <a:p>
                <a:r>
                  <a:rPr lang="el-GR" dirty="0" smtClean="0"/>
                  <a:t>Τελική τιμή αγαθού = 123+28,9=151,29</a:t>
                </a:r>
                <a:endParaRPr lang="el-GR" dirty="0"/>
              </a:p>
              <a:p>
                <a:endParaRPr lang="el-GR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  <a:blipFill rotWithShape="1">
                <a:blip r:embed="rId2"/>
                <a:stretch>
                  <a:fillRect l="-1468" t="-1152" r="-17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1682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32" y="-19345"/>
            <a:ext cx="9137467" cy="6877345"/>
          </a:xfrm>
        </p:spPr>
        <p:txBody>
          <a:bodyPr/>
          <a:lstStyle/>
          <a:p>
            <a:r>
              <a:rPr lang="el-GR" dirty="0" smtClean="0"/>
              <a:t>Αξία αγαθού με ΦΠΑ είναι 200 να βρεθεί το ΦΠΑ όταν ο συντελεστής του ΦΠΑ είναι 25 %</a:t>
            </a:r>
          </a:p>
          <a:p>
            <a:r>
              <a:rPr lang="el-GR" dirty="0" smtClean="0"/>
              <a:t>Λύση 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Αξία </a:t>
            </a:r>
            <a:r>
              <a:rPr lang="el-GR" dirty="0"/>
              <a:t>αγαθού </a:t>
            </a:r>
            <a:r>
              <a:rPr lang="el-GR" dirty="0" smtClean="0"/>
              <a:t>χωρίς ΦΠΑ </a:t>
            </a:r>
            <a:r>
              <a:rPr lang="el-GR" dirty="0"/>
              <a:t>είναι </a:t>
            </a:r>
            <a:r>
              <a:rPr lang="el-GR" dirty="0" smtClean="0"/>
              <a:t>200 </a:t>
            </a:r>
            <a:r>
              <a:rPr lang="el-GR" dirty="0"/>
              <a:t>να βρεθεί το ΦΠΑ όταν ο συντελεστής του ΦΠΑ είναι </a:t>
            </a:r>
            <a:r>
              <a:rPr lang="el-GR" dirty="0" smtClean="0"/>
              <a:t>25 %</a:t>
            </a:r>
          </a:p>
          <a:p>
            <a:r>
              <a:rPr lang="el-GR" dirty="0" smtClean="0"/>
              <a:t>Λύση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455004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</p:spPr>
            <p:txBody>
              <a:bodyPr/>
              <a:lstStyle/>
              <a:p>
                <a:r>
                  <a:rPr lang="el-GR" dirty="0" smtClean="0"/>
                  <a:t>Αξία αγαθού με ΦΠΑ είναι 200 να βρεθεί το ΦΠΑ όταν ο συντελεστής του ΦΠΑ είναι 25 %</a:t>
                </a:r>
              </a:p>
              <a:p>
                <a:r>
                  <a:rPr lang="el-GR" dirty="0" smtClean="0"/>
                  <a:t>Λύση </a:t>
                </a:r>
              </a:p>
              <a:p>
                <a:r>
                  <a:rPr lang="el-GR" dirty="0" smtClean="0"/>
                  <a:t>25%=0,25 αθροίζουμε τη μονάδα 1+0,25=1,25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200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1,25</m:t>
                        </m:r>
                      </m:den>
                    </m:f>
                    <m:r>
                      <a:rPr lang="el-GR" b="0" i="1" smtClean="0">
                        <a:latin typeface="Cambria Math"/>
                      </a:rPr>
                      <m:t>=160</m:t>
                    </m:r>
                  </m:oMath>
                </a14:m>
                <a:r>
                  <a:rPr lang="el-GR" dirty="0" smtClean="0"/>
                  <a:t>  αξία χωρίς ΦΠΑ </a:t>
                </a:r>
              </a:p>
              <a:p>
                <a:r>
                  <a:rPr lang="el-GR" dirty="0" smtClean="0"/>
                  <a:t>ΦΠΑ =200-160=40 Ευρώ</a:t>
                </a:r>
              </a:p>
              <a:p>
                <a:pPr algn="just"/>
                <a:r>
                  <a:rPr lang="el-GR" dirty="0"/>
                  <a:t>Αξία αγαθού </a:t>
                </a:r>
                <a:r>
                  <a:rPr lang="el-GR" dirty="0" smtClean="0"/>
                  <a:t>χωρίς ΦΠΑ </a:t>
                </a:r>
                <a:r>
                  <a:rPr lang="el-GR" dirty="0"/>
                  <a:t>είναι </a:t>
                </a:r>
                <a:r>
                  <a:rPr lang="el-GR" dirty="0" smtClean="0"/>
                  <a:t>200 </a:t>
                </a:r>
                <a:r>
                  <a:rPr lang="el-GR" dirty="0"/>
                  <a:t>να βρεθεί το ΦΠΑ όταν ο συντελεστής του ΦΠΑ είναι </a:t>
                </a:r>
                <a:r>
                  <a:rPr lang="el-GR" dirty="0" smtClean="0"/>
                  <a:t>25 %</a:t>
                </a:r>
              </a:p>
              <a:p>
                <a:r>
                  <a:rPr lang="el-GR" dirty="0" smtClean="0"/>
                  <a:t>ΦΠΑ =200*0,25=50</a:t>
                </a:r>
              </a:p>
              <a:p>
                <a:r>
                  <a:rPr lang="el-GR" dirty="0" smtClean="0"/>
                  <a:t>Τελική τιμή αγαθού </a:t>
                </a:r>
                <a:r>
                  <a:rPr lang="el-GR" smtClean="0"/>
                  <a:t>= 200+50=250</a:t>
                </a:r>
                <a:endParaRPr lang="el-GR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  <a:blipFill rotWithShape="1">
                <a:blip r:embed="rId2"/>
                <a:stretch>
                  <a:fillRect l="-1468" t="-1152" r="-17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90742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b="1" dirty="0"/>
              <a:t>Εύρεση ΕΚΠ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29"/>
          </a:xfrm>
        </p:spPr>
        <p:txBody>
          <a:bodyPr/>
          <a:lstStyle/>
          <a:p>
            <a:pPr algn="just"/>
            <a:r>
              <a:rPr lang="el-GR" dirty="0"/>
              <a:t>Αναλύουμε τους αριθμούς σε γινόμενα πρώτων παραγόντων και στη συνέχεια σχηματίζουμε το γινόμενο </a:t>
            </a:r>
            <a:r>
              <a:rPr lang="el-GR" b="1" dirty="0">
                <a:solidFill>
                  <a:srgbClr val="FF0000"/>
                </a:solidFill>
              </a:rPr>
              <a:t>των κοινών και μη κοινών πρώτων αριθμών</a:t>
            </a:r>
            <a:r>
              <a:rPr lang="el-GR" dirty="0"/>
              <a:t> που εμφανίζονται ως βάσεις, τον καθένα με τη </a:t>
            </a:r>
            <a:r>
              <a:rPr lang="el-GR" b="1" dirty="0">
                <a:solidFill>
                  <a:srgbClr val="FF0000"/>
                </a:solidFill>
              </a:rPr>
              <a:t>μεγαλύτερη δύναμη </a:t>
            </a:r>
            <a:r>
              <a:rPr lang="el-GR" dirty="0"/>
              <a:t>στην οποία εμφανίζεται. Ο αριθμός που προκύπτει είναι το ΕΚΠ.</a:t>
            </a:r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143380"/>
            <a:ext cx="2916954" cy="71435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214818"/>
            <a:ext cx="3071834" cy="574408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143512"/>
            <a:ext cx="4714908" cy="695147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215083"/>
            <a:ext cx="8429652" cy="642918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357957"/>
            <a:ext cx="8429652" cy="500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15462</TotalTime>
  <Words>983</Words>
  <Application>Microsoft Office PowerPoint</Application>
  <PresentationFormat>Προβολή στην οθόνη (4:3)</PresentationFormat>
  <Paragraphs>120</Paragraphs>
  <Slides>77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77</vt:i4>
      </vt:variant>
    </vt:vector>
  </HeadingPairs>
  <TitlesOfParts>
    <vt:vector size="79" baseType="lpstr">
      <vt:lpstr>Θέμα του Office</vt:lpstr>
      <vt:lpstr>Εξίσωση</vt:lpstr>
      <vt:lpstr>Παρουσίαση του PowerPoint</vt:lpstr>
      <vt:lpstr>Πολλαπλάσια Φυσικού Αριθμού</vt:lpstr>
      <vt:lpstr>Πολλαπλάσια Φυσικού Αριθμού</vt:lpstr>
      <vt:lpstr>Πρώτοι Αριθμοί</vt:lpstr>
      <vt:lpstr>Παρουσίαση του PowerPoint</vt:lpstr>
      <vt:lpstr>Εύρεση ΜΚΔ</vt:lpstr>
      <vt:lpstr>Παρουσίαση του PowerPoint</vt:lpstr>
      <vt:lpstr>Εύρεση ΕΚΠ</vt:lpstr>
      <vt:lpstr>Παρουσίαση του PowerPoint</vt:lpstr>
      <vt:lpstr>Παρουσίαση του PowerPoint</vt:lpstr>
      <vt:lpstr>Παρουσίαση του PowerPoint</vt:lpstr>
      <vt:lpstr>Κλάσματα</vt:lpstr>
      <vt:lpstr>Κλάσματα</vt:lpstr>
      <vt:lpstr>Κλάσματα</vt:lpstr>
      <vt:lpstr>Παρουσίαση του PowerPoint</vt:lpstr>
      <vt:lpstr>Πολλαπλασιασμός και διαίρεση κλασμάτων  </vt:lpstr>
      <vt:lpstr>Παρουσίαση του PowerPoint</vt:lpstr>
      <vt:lpstr>Δυνάμεις αριθμών </vt:lpstr>
      <vt:lpstr>Παρουσίαση του PowerPoint</vt:lpstr>
      <vt:lpstr>Ιδιότητες Δυνάμεων </vt:lpstr>
      <vt:lpstr>Ιδιότητες Δυνάμεων </vt:lpstr>
      <vt:lpstr>Παρουσίαση του PowerPoint</vt:lpstr>
      <vt:lpstr>Παρουσίαση του PowerPoint</vt:lpstr>
      <vt:lpstr>Πρόσημο δύναμης </vt:lpstr>
      <vt:lpstr>Προτεραιότητα των πράξεων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Τετραγωνικές ρίζες </vt:lpstr>
      <vt:lpstr>Παρουσίαση του PowerPoint</vt:lpstr>
      <vt:lpstr>Ιδιότητες Ριζών</vt:lpstr>
      <vt:lpstr>Παρουσίαση του PowerPoint</vt:lpstr>
      <vt:lpstr>Παρουσίαση του PowerPoint</vt:lpstr>
      <vt:lpstr>Κλασματικές δυνάμεις </vt:lpstr>
      <vt:lpstr>Κλασματικές δυνάμεις </vt:lpstr>
      <vt:lpstr>ΠOΣΟΣΟΣΤΑ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Άσκηση Αξιολόγησης </vt:lpstr>
      <vt:lpstr>ΦΠΑ, τόκοι, διάφορες εφαρμογές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</dc:creator>
  <cp:lastModifiedBy>nikos</cp:lastModifiedBy>
  <cp:revision>82</cp:revision>
  <dcterms:created xsi:type="dcterms:W3CDTF">2011-10-05T02:43:37Z</dcterms:created>
  <dcterms:modified xsi:type="dcterms:W3CDTF">2016-10-11T13:45:44Z</dcterms:modified>
</cp:coreProperties>
</file>