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8" r:id="rId3"/>
    <p:sldId id="269" r:id="rId4"/>
    <p:sldId id="258" r:id="rId5"/>
    <p:sldId id="261" r:id="rId6"/>
    <p:sldId id="262" r:id="rId7"/>
    <p:sldId id="263" r:id="rId8"/>
    <p:sldId id="264" r:id="rId9"/>
    <p:sldId id="265" r:id="rId10"/>
    <p:sldId id="266" r:id="rId11"/>
    <p:sldId id="257" r:id="rId12"/>
    <p:sldId id="259" r:id="rId13"/>
    <p:sldId id="260" r:id="rId14"/>
    <p:sldId id="267" r:id="rId15"/>
    <p:sldId id="270" r:id="rId16"/>
    <p:sldId id="271" r:id="rId17"/>
    <p:sldId id="27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4" d="100"/>
          <a:sy n="64" d="100"/>
        </p:scale>
        <p:origin x="74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12/27/2021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12/27/2021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12/27/2021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12/27/2021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12/27/2021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12/27/2021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12/27/2021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12/27/2021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12/27/2021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12/27/2021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12/27/2021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12/27/2021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A692209D-B607-46C3-8560-07AF722916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86"/>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94874638-CF15-4908-BC4B-4908744D0B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 y="0"/>
            <a:ext cx="4639734" cy="6858000"/>
          </a:xfrm>
          <a:prstGeom prst="rect">
            <a:avLst/>
          </a:prstGeom>
          <a:solidFill>
            <a:schemeClr val="tx2">
              <a:lumMod val="50000"/>
              <a:alpha val="9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Τίτλος 1">
            <a:extLst>
              <a:ext uri="{FF2B5EF4-FFF2-40B4-BE49-F238E27FC236}">
                <a16:creationId xmlns:a16="http://schemas.microsoft.com/office/drawing/2014/main" id="{6A40352F-0DF6-4883-9C82-6BAA932B2197}"/>
              </a:ext>
            </a:extLst>
          </p:cNvPr>
          <p:cNvSpPr>
            <a:spLocks noGrp="1"/>
          </p:cNvSpPr>
          <p:nvPr>
            <p:ph type="ctrTitle"/>
          </p:nvPr>
        </p:nvSpPr>
        <p:spPr>
          <a:xfrm>
            <a:off x="540279" y="967417"/>
            <a:ext cx="3778870" cy="3943250"/>
          </a:xfrm>
        </p:spPr>
        <p:txBody>
          <a:bodyPr>
            <a:normAutofit/>
          </a:bodyPr>
          <a:lstStyle/>
          <a:p>
            <a:r>
              <a:rPr lang="en-US" sz="4000">
                <a:solidFill>
                  <a:srgbClr val="FEFFFF"/>
                </a:solidFill>
              </a:rPr>
              <a:t> </a:t>
            </a:r>
            <a:r>
              <a:rPr lang="el-GR" sz="4000">
                <a:solidFill>
                  <a:srgbClr val="FEFFFF"/>
                </a:solidFill>
              </a:rPr>
              <a:t> ΛΟΑΤΚΙ+ κοινότητα </a:t>
            </a:r>
          </a:p>
        </p:txBody>
      </p:sp>
      <p:sp>
        <p:nvSpPr>
          <p:cNvPr id="16" name="Freeform 5">
            <a:extLst>
              <a:ext uri="{FF2B5EF4-FFF2-40B4-BE49-F238E27FC236}">
                <a16:creationId xmlns:a16="http://schemas.microsoft.com/office/drawing/2014/main" id="{5F1B8348-CD6E-4561-A704-C232D9A267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0" y="5033007"/>
            <a:ext cx="5404022" cy="857047"/>
          </a:xfrm>
          <a:custGeom>
            <a:avLst/>
            <a:gdLst>
              <a:gd name="T0" fmla="*/ 1114 w 1117"/>
              <a:gd name="T1" fmla="*/ 77 h 163"/>
              <a:gd name="T2" fmla="*/ 1040 w 1117"/>
              <a:gd name="T3" fmla="*/ 3 h 163"/>
              <a:gd name="T4" fmla="*/ 1039 w 1117"/>
              <a:gd name="T5" fmla="*/ 2 h 163"/>
              <a:gd name="T6" fmla="*/ 1034 w 1117"/>
              <a:gd name="T7" fmla="*/ 0 h 163"/>
              <a:gd name="T8" fmla="*/ 578 w 1117"/>
              <a:gd name="T9" fmla="*/ 0 h 163"/>
              <a:gd name="T10" fmla="*/ 562 w 1117"/>
              <a:gd name="T11" fmla="*/ 0 h 163"/>
              <a:gd name="T12" fmla="*/ 440 w 1117"/>
              <a:gd name="T13" fmla="*/ 0 h 163"/>
              <a:gd name="T14" fmla="*/ 106 w 1117"/>
              <a:gd name="T15" fmla="*/ 0 h 163"/>
              <a:gd name="T16" fmla="*/ 0 w 1117"/>
              <a:gd name="T17" fmla="*/ 0 h 163"/>
              <a:gd name="T18" fmla="*/ 0 w 1117"/>
              <a:gd name="T19" fmla="*/ 163 h 163"/>
              <a:gd name="T20" fmla="*/ 106 w 1117"/>
              <a:gd name="T21" fmla="*/ 163 h 163"/>
              <a:gd name="T22" fmla="*/ 440 w 1117"/>
              <a:gd name="T23" fmla="*/ 163 h 163"/>
              <a:gd name="T24" fmla="*/ 562 w 1117"/>
              <a:gd name="T25" fmla="*/ 163 h 163"/>
              <a:gd name="T26" fmla="*/ 578 w 1117"/>
              <a:gd name="T27" fmla="*/ 163 h 163"/>
              <a:gd name="T28" fmla="*/ 1034 w 1117"/>
              <a:gd name="T29" fmla="*/ 163 h 163"/>
              <a:gd name="T30" fmla="*/ 1039 w 1117"/>
              <a:gd name="T31" fmla="*/ 161 h 163"/>
              <a:gd name="T32" fmla="*/ 1040 w 1117"/>
              <a:gd name="T33" fmla="*/ 160 h 163"/>
              <a:gd name="T34" fmla="*/ 1114 w 1117"/>
              <a:gd name="T35" fmla="*/ 86 h 163"/>
              <a:gd name="T36" fmla="*/ 1114 w 1117"/>
              <a:gd name="T37" fmla="*/ 77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117" h="163">
                <a:moveTo>
                  <a:pt x="1114" y="77"/>
                </a:moveTo>
                <a:cubicBezTo>
                  <a:pt x="1040" y="3"/>
                  <a:pt x="1040" y="3"/>
                  <a:pt x="1040" y="3"/>
                </a:cubicBezTo>
                <a:cubicBezTo>
                  <a:pt x="1040" y="2"/>
                  <a:pt x="1039" y="2"/>
                  <a:pt x="1039" y="2"/>
                </a:cubicBezTo>
                <a:cubicBezTo>
                  <a:pt x="1038" y="1"/>
                  <a:pt x="1036" y="0"/>
                  <a:pt x="1034" y="0"/>
                </a:cubicBezTo>
                <a:cubicBezTo>
                  <a:pt x="578" y="0"/>
                  <a:pt x="578" y="0"/>
                  <a:pt x="578" y="0"/>
                </a:cubicBezTo>
                <a:cubicBezTo>
                  <a:pt x="562" y="0"/>
                  <a:pt x="562" y="0"/>
                  <a:pt x="562" y="0"/>
                </a:cubicBezTo>
                <a:cubicBezTo>
                  <a:pt x="440" y="0"/>
                  <a:pt x="440" y="0"/>
                  <a:pt x="440" y="0"/>
                </a:cubicBezTo>
                <a:cubicBezTo>
                  <a:pt x="106" y="0"/>
                  <a:pt x="106" y="0"/>
                  <a:pt x="106" y="0"/>
                </a:cubicBezTo>
                <a:cubicBezTo>
                  <a:pt x="0" y="0"/>
                  <a:pt x="0" y="0"/>
                  <a:pt x="0" y="0"/>
                </a:cubicBezTo>
                <a:cubicBezTo>
                  <a:pt x="0" y="163"/>
                  <a:pt x="0" y="163"/>
                  <a:pt x="0" y="163"/>
                </a:cubicBezTo>
                <a:cubicBezTo>
                  <a:pt x="106" y="163"/>
                  <a:pt x="106" y="163"/>
                  <a:pt x="106" y="163"/>
                </a:cubicBezTo>
                <a:cubicBezTo>
                  <a:pt x="440" y="163"/>
                  <a:pt x="440" y="163"/>
                  <a:pt x="440" y="163"/>
                </a:cubicBezTo>
                <a:cubicBezTo>
                  <a:pt x="562" y="163"/>
                  <a:pt x="562" y="163"/>
                  <a:pt x="562" y="163"/>
                </a:cubicBezTo>
                <a:cubicBezTo>
                  <a:pt x="578" y="163"/>
                  <a:pt x="578" y="163"/>
                  <a:pt x="578" y="163"/>
                </a:cubicBezTo>
                <a:cubicBezTo>
                  <a:pt x="1034" y="163"/>
                  <a:pt x="1034" y="163"/>
                  <a:pt x="1034" y="163"/>
                </a:cubicBezTo>
                <a:cubicBezTo>
                  <a:pt x="1036" y="163"/>
                  <a:pt x="1038" y="162"/>
                  <a:pt x="1039" y="161"/>
                </a:cubicBezTo>
                <a:cubicBezTo>
                  <a:pt x="1039" y="160"/>
                  <a:pt x="1040" y="160"/>
                  <a:pt x="1040" y="160"/>
                </a:cubicBezTo>
                <a:cubicBezTo>
                  <a:pt x="1114" y="86"/>
                  <a:pt x="1114" y="86"/>
                  <a:pt x="1114" y="86"/>
                </a:cubicBezTo>
                <a:cubicBezTo>
                  <a:pt x="1117" y="83"/>
                  <a:pt x="1117" y="79"/>
                  <a:pt x="1114" y="77"/>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Υπότιτλος 2">
            <a:extLst>
              <a:ext uri="{FF2B5EF4-FFF2-40B4-BE49-F238E27FC236}">
                <a16:creationId xmlns:a16="http://schemas.microsoft.com/office/drawing/2014/main" id="{1EAA5CF4-4482-41B4-BCBE-67D0C0FA8788}"/>
              </a:ext>
            </a:extLst>
          </p:cNvPr>
          <p:cNvSpPr>
            <a:spLocks noGrp="1"/>
          </p:cNvSpPr>
          <p:nvPr>
            <p:ph type="subTitle" idx="1"/>
          </p:nvPr>
        </p:nvSpPr>
        <p:spPr>
          <a:xfrm>
            <a:off x="540279" y="5189400"/>
            <a:ext cx="3778870" cy="544260"/>
          </a:xfrm>
        </p:spPr>
        <p:txBody>
          <a:bodyPr anchor="ctr">
            <a:normAutofit/>
          </a:bodyPr>
          <a:lstStyle/>
          <a:p>
            <a:endParaRPr lang="el-GR" sz="1600">
              <a:solidFill>
                <a:srgbClr val="FEFFFF"/>
              </a:solidFill>
            </a:endParaRPr>
          </a:p>
        </p:txBody>
      </p:sp>
      <p:pic>
        <p:nvPicPr>
          <p:cNvPr id="7" name="Εικόνα 6">
            <a:extLst>
              <a:ext uri="{FF2B5EF4-FFF2-40B4-BE49-F238E27FC236}">
                <a16:creationId xmlns:a16="http://schemas.microsoft.com/office/drawing/2014/main" id="{B8FAAE92-B6FF-445D-9216-3D561B5C4AE0}"/>
              </a:ext>
            </a:extLst>
          </p:cNvPr>
          <p:cNvPicPr>
            <a:picLocks noChangeAspect="1"/>
          </p:cNvPicPr>
          <p:nvPr/>
        </p:nvPicPr>
        <p:blipFill>
          <a:blip r:embed="rId2"/>
          <a:stretch>
            <a:fillRect/>
          </a:stretch>
        </p:blipFill>
        <p:spPr>
          <a:xfrm>
            <a:off x="5587994" y="1603026"/>
            <a:ext cx="5640502" cy="3659250"/>
          </a:xfrm>
          <a:prstGeom prst="rect">
            <a:avLst/>
          </a:prstGeom>
        </p:spPr>
      </p:pic>
    </p:spTree>
    <p:extLst>
      <p:ext uri="{BB962C8B-B14F-4D97-AF65-F5344CB8AC3E}">
        <p14:creationId xmlns:p14="http://schemas.microsoft.com/office/powerpoint/2010/main" val="24934965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A3ED6F7-12B6-43BD-845D-7C4FA0B7949E}"/>
              </a:ext>
            </a:extLst>
          </p:cNvPr>
          <p:cNvSpPr>
            <a:spLocks noGrp="1"/>
          </p:cNvSpPr>
          <p:nvPr>
            <p:ph type="title"/>
          </p:nvPr>
        </p:nvSpPr>
        <p:spPr>
          <a:xfrm>
            <a:off x="2592925" y="574414"/>
            <a:ext cx="8911687" cy="1280890"/>
          </a:xfrm>
        </p:spPr>
        <p:txBody>
          <a:bodyPr/>
          <a:lstStyle/>
          <a:p>
            <a:r>
              <a:rPr lang="el-GR" dirty="0"/>
              <a:t>Βασικές έννοιες και ΛΟΑΤΚΙ ορολογία </a:t>
            </a:r>
          </a:p>
        </p:txBody>
      </p:sp>
      <p:sp>
        <p:nvSpPr>
          <p:cNvPr id="3" name="Θέση περιεχομένου 2">
            <a:extLst>
              <a:ext uri="{FF2B5EF4-FFF2-40B4-BE49-F238E27FC236}">
                <a16:creationId xmlns:a16="http://schemas.microsoft.com/office/drawing/2014/main" id="{B8E11674-D49C-4E4B-AC25-1A2817CFE164}"/>
              </a:ext>
            </a:extLst>
          </p:cNvPr>
          <p:cNvSpPr>
            <a:spLocks noGrp="1"/>
          </p:cNvSpPr>
          <p:nvPr>
            <p:ph idx="1"/>
          </p:nvPr>
        </p:nvSpPr>
        <p:spPr>
          <a:xfrm>
            <a:off x="2589212" y="1580322"/>
            <a:ext cx="8915400" cy="5277678"/>
          </a:xfrm>
        </p:spPr>
        <p:txBody>
          <a:bodyPr/>
          <a:lstStyle/>
          <a:p>
            <a:pPr marL="0" indent="0">
              <a:buNone/>
            </a:pPr>
            <a:r>
              <a:rPr lang="el-GR" b="1" i="1" dirty="0"/>
              <a:t>Έκφραση φύλου </a:t>
            </a:r>
          </a:p>
          <a:p>
            <a:pPr marL="0" indent="0" algn="just">
              <a:lnSpc>
                <a:spcPct val="150000"/>
              </a:lnSpc>
              <a:buNone/>
            </a:pPr>
            <a:r>
              <a:rPr lang="el-GR" dirty="0"/>
              <a:t>Η έκφραση φύλου περιλαμβάνει όλες τις συμπεριφορές και τα χαρακτηριστικά εκείνα μέσα από τα οποία ένα άτομα εκφράζει το φύλο του. Για παράδειγμα το χτένισμα, το ντύσιμο, ο τρόπος με τον οποίο μιλάει ή κινείται ένα άτομό αλλά και άλλες συμπεριφορές ή ενδιαφέροντα.</a:t>
            </a:r>
          </a:p>
          <a:p>
            <a:pPr marL="0" indent="0" algn="just">
              <a:lnSpc>
                <a:spcPct val="150000"/>
              </a:lnSpc>
              <a:buNone/>
            </a:pPr>
            <a:r>
              <a:rPr lang="el-GR" dirty="0"/>
              <a:t>Όπως αναμένεται από τα άτομα ο τρόπος που βιώνουν το φύλο που τους αποδόθηκε κατά τη γέννηση έτσι αναμένεται και να εκφράζονται με τρόπο που ακολουθεί τις κοινωνικές νόρμες για την ταυτότητα φύλου τους.</a:t>
            </a:r>
          </a:p>
        </p:txBody>
      </p:sp>
    </p:spTree>
    <p:extLst>
      <p:ext uri="{BB962C8B-B14F-4D97-AF65-F5344CB8AC3E}">
        <p14:creationId xmlns:p14="http://schemas.microsoft.com/office/powerpoint/2010/main" val="2922496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3350720-6A7B-4927-BA38-B3CD6A4744EF}"/>
              </a:ext>
            </a:extLst>
          </p:cNvPr>
          <p:cNvSpPr>
            <a:spLocks noGrp="1"/>
          </p:cNvSpPr>
          <p:nvPr>
            <p:ph type="title"/>
          </p:nvPr>
        </p:nvSpPr>
        <p:spPr>
          <a:xfrm>
            <a:off x="2592925" y="624110"/>
            <a:ext cx="8911687" cy="1085420"/>
          </a:xfrm>
        </p:spPr>
        <p:txBody>
          <a:bodyPr/>
          <a:lstStyle/>
          <a:p>
            <a:r>
              <a:rPr lang="el-GR" dirty="0"/>
              <a:t>Σεξουαλικός προσανατολισμός </a:t>
            </a:r>
          </a:p>
        </p:txBody>
      </p:sp>
      <p:sp>
        <p:nvSpPr>
          <p:cNvPr id="3" name="Θέση περιεχομένου 2">
            <a:extLst>
              <a:ext uri="{FF2B5EF4-FFF2-40B4-BE49-F238E27FC236}">
                <a16:creationId xmlns:a16="http://schemas.microsoft.com/office/drawing/2014/main" id="{36DCC4CA-2623-4C42-A39A-6D433261F9D7}"/>
              </a:ext>
            </a:extLst>
          </p:cNvPr>
          <p:cNvSpPr>
            <a:spLocks noGrp="1"/>
          </p:cNvSpPr>
          <p:nvPr>
            <p:ph idx="1"/>
          </p:nvPr>
        </p:nvSpPr>
        <p:spPr/>
        <p:txBody>
          <a:bodyPr/>
          <a:lstStyle/>
          <a:p>
            <a:pPr algn="just">
              <a:lnSpc>
                <a:spcPct val="150000"/>
              </a:lnSpc>
            </a:pPr>
            <a:r>
              <a:rPr lang="el-GR" dirty="0"/>
              <a:t>Έχει σχέση με τη συντροφική, ρομαντική ή σεξουαλική έλξη την οποία βιώνει ένα άτομο για άλλα άτομα. Αν και βάσει των κοινωνικών προσδοκιών αναμένεται αυτά τα δύο είδη έλξης  να ταυτίζεται για κάθε άτομο, αυτό δεν συμβαίνει πάντοτε. </a:t>
            </a:r>
          </a:p>
          <a:p>
            <a:pPr algn="just">
              <a:lnSpc>
                <a:spcPct val="150000"/>
              </a:lnSpc>
            </a:pPr>
            <a:r>
              <a:rPr lang="el-GR" dirty="0"/>
              <a:t>Ορισμένα άτομα βρίσκονται στο φάσμα της </a:t>
            </a:r>
            <a:r>
              <a:rPr lang="el-GR" dirty="0" err="1"/>
              <a:t>ασεξουαλικότητας</a:t>
            </a:r>
            <a:r>
              <a:rPr lang="el-GR" dirty="0"/>
              <a:t> δεν βιώνουν δηλαδή σεξουαλική έλξη </a:t>
            </a:r>
            <a:r>
              <a:rPr lang="en-US" dirty="0"/>
              <a:t>(asexual) </a:t>
            </a:r>
            <a:r>
              <a:rPr lang="el-GR" dirty="0"/>
              <a:t>ή βιώνουν σεξουαλική έλξη σε περιορισμένο βαθμό </a:t>
            </a:r>
            <a:r>
              <a:rPr lang="en-US" dirty="0"/>
              <a:t>(</a:t>
            </a:r>
            <a:r>
              <a:rPr lang="en-US" dirty="0" err="1"/>
              <a:t>graysexual</a:t>
            </a:r>
            <a:r>
              <a:rPr lang="en-US" dirty="0"/>
              <a:t>)</a:t>
            </a:r>
            <a:r>
              <a:rPr lang="el-GR" dirty="0"/>
              <a:t> ή κάτω από ορισμένες συνθήκες </a:t>
            </a:r>
            <a:r>
              <a:rPr lang="en-US" dirty="0"/>
              <a:t>(demisexual). </a:t>
            </a:r>
            <a:endParaRPr lang="el-GR" dirty="0"/>
          </a:p>
        </p:txBody>
      </p:sp>
    </p:spTree>
    <p:extLst>
      <p:ext uri="{BB962C8B-B14F-4D97-AF65-F5344CB8AC3E}">
        <p14:creationId xmlns:p14="http://schemas.microsoft.com/office/powerpoint/2010/main" val="31422766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D5FA6C3-EB49-4F26-A762-A081947AB91F}"/>
              </a:ext>
            </a:extLst>
          </p:cNvPr>
          <p:cNvSpPr>
            <a:spLocks noGrp="1"/>
          </p:cNvSpPr>
          <p:nvPr>
            <p:ph type="title"/>
          </p:nvPr>
        </p:nvSpPr>
        <p:spPr/>
        <p:txBody>
          <a:bodyPr/>
          <a:lstStyle/>
          <a:p>
            <a:r>
              <a:rPr lang="el-GR" dirty="0"/>
              <a:t>Βασικός διαχωρισμός των ταυτοτήτων του σεξουαλικού προσανατολισμού</a:t>
            </a:r>
          </a:p>
        </p:txBody>
      </p:sp>
      <p:sp>
        <p:nvSpPr>
          <p:cNvPr id="3" name="Θέση περιεχομένου 2">
            <a:extLst>
              <a:ext uri="{FF2B5EF4-FFF2-40B4-BE49-F238E27FC236}">
                <a16:creationId xmlns:a16="http://schemas.microsoft.com/office/drawing/2014/main" id="{96DF1F2A-BAB6-4310-B3FF-A436323CCF27}"/>
              </a:ext>
            </a:extLst>
          </p:cNvPr>
          <p:cNvSpPr>
            <a:spLocks noGrp="1"/>
          </p:cNvSpPr>
          <p:nvPr>
            <p:ph idx="1"/>
          </p:nvPr>
        </p:nvSpPr>
        <p:spPr>
          <a:xfrm>
            <a:off x="2589212" y="2133600"/>
            <a:ext cx="8915400" cy="4585252"/>
          </a:xfrm>
        </p:spPr>
        <p:txBody>
          <a:bodyPr/>
          <a:lstStyle/>
          <a:p>
            <a:pPr marL="0" indent="0" algn="just">
              <a:lnSpc>
                <a:spcPct val="150000"/>
              </a:lnSpc>
              <a:buNone/>
            </a:pPr>
            <a:r>
              <a:rPr lang="el-GR" dirty="0"/>
              <a:t>Αφορά το εάν το άτομο αισθάνεται έλξη προς ένα ή περισσότερα φύλα </a:t>
            </a:r>
          </a:p>
          <a:p>
            <a:pPr algn="just">
              <a:lnSpc>
                <a:spcPct val="150000"/>
              </a:lnSpc>
            </a:pPr>
            <a:r>
              <a:rPr lang="el-GR" dirty="0"/>
              <a:t>Λεσβία </a:t>
            </a:r>
            <a:r>
              <a:rPr lang="en-US" dirty="0"/>
              <a:t>~ </a:t>
            </a:r>
            <a:r>
              <a:rPr lang="el-GR" dirty="0"/>
              <a:t>για να περιγράψει γυναίκες οι οποίες έλκονται αποκλειστικά από γυναίκες.</a:t>
            </a:r>
          </a:p>
          <a:p>
            <a:pPr algn="just">
              <a:lnSpc>
                <a:spcPct val="150000"/>
              </a:lnSpc>
            </a:pPr>
            <a:r>
              <a:rPr lang="el-GR" dirty="0"/>
              <a:t>Γκέι (ομοφυλόφιλος) ~ ο όρος γκέι αναφέρεται συχνότερα σε άνδρες οι οποίοι αισθάνονται έλξη αποκλειστικά για άνδρες, ωστόσο χρησιμοποιείται και από γυναίκες.</a:t>
            </a:r>
          </a:p>
          <a:p>
            <a:pPr algn="just">
              <a:lnSpc>
                <a:spcPct val="150000"/>
              </a:lnSpc>
            </a:pPr>
            <a:r>
              <a:rPr lang="el-GR" dirty="0"/>
              <a:t>Ετεροφυλόφιλος (</a:t>
            </a:r>
            <a:r>
              <a:rPr lang="el-GR" dirty="0" err="1"/>
              <a:t>στρέιτ</a:t>
            </a:r>
            <a:r>
              <a:rPr lang="el-GR" dirty="0"/>
              <a:t>) ~ για άνδρες που έλκονται αποκλειστικά από γυναίκες και αντίστοιχα, γυναίκες οι οποίες έλκονται αποκλειστικά από άνδρες. </a:t>
            </a:r>
          </a:p>
        </p:txBody>
      </p:sp>
    </p:spTree>
    <p:extLst>
      <p:ext uri="{BB962C8B-B14F-4D97-AF65-F5344CB8AC3E}">
        <p14:creationId xmlns:p14="http://schemas.microsoft.com/office/powerpoint/2010/main" val="38749652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631A078-9BDA-4933-9A38-1DFA3C088FB7}"/>
              </a:ext>
            </a:extLst>
          </p:cNvPr>
          <p:cNvSpPr>
            <a:spLocks noGrp="1"/>
          </p:cNvSpPr>
          <p:nvPr>
            <p:ph type="title"/>
          </p:nvPr>
        </p:nvSpPr>
        <p:spPr/>
        <p:txBody>
          <a:bodyPr/>
          <a:lstStyle/>
          <a:p>
            <a:r>
              <a:rPr lang="el-GR" dirty="0"/>
              <a:t>Βασικός διαχωρισμός των ταυτοτήτων του σεξουαλικού προσανατολισμού</a:t>
            </a:r>
          </a:p>
        </p:txBody>
      </p:sp>
      <p:sp>
        <p:nvSpPr>
          <p:cNvPr id="3" name="Θέση περιεχομένου 2">
            <a:extLst>
              <a:ext uri="{FF2B5EF4-FFF2-40B4-BE49-F238E27FC236}">
                <a16:creationId xmlns:a16="http://schemas.microsoft.com/office/drawing/2014/main" id="{9DFB9F96-54F8-4829-B047-261A08251D08}"/>
              </a:ext>
            </a:extLst>
          </p:cNvPr>
          <p:cNvSpPr>
            <a:spLocks noGrp="1"/>
          </p:cNvSpPr>
          <p:nvPr>
            <p:ph idx="1"/>
          </p:nvPr>
        </p:nvSpPr>
        <p:spPr>
          <a:xfrm>
            <a:off x="2589212" y="2133599"/>
            <a:ext cx="8915400" cy="4297017"/>
          </a:xfrm>
        </p:spPr>
        <p:txBody>
          <a:bodyPr/>
          <a:lstStyle/>
          <a:p>
            <a:pPr marL="0" indent="0" algn="just">
              <a:lnSpc>
                <a:spcPct val="150000"/>
              </a:lnSpc>
              <a:buNone/>
            </a:pPr>
            <a:r>
              <a:rPr lang="el-GR" dirty="0"/>
              <a:t>Οι δύο κυριότεροι όροι που περιγράφουν την έλξη προς περισσότερα φύλα είναι οι όροι αμφιφυλόφιλος/η/ο </a:t>
            </a:r>
            <a:r>
              <a:rPr lang="en-US" dirty="0"/>
              <a:t>(</a:t>
            </a:r>
            <a:r>
              <a:rPr lang="el-GR" dirty="0"/>
              <a:t>ή </a:t>
            </a:r>
            <a:r>
              <a:rPr lang="en-US" dirty="0"/>
              <a:t>bi/</a:t>
            </a:r>
            <a:r>
              <a:rPr lang="el-GR" dirty="0" err="1"/>
              <a:t>μπάι</a:t>
            </a:r>
            <a:r>
              <a:rPr lang="el-GR" dirty="0"/>
              <a:t>) και </a:t>
            </a:r>
            <a:r>
              <a:rPr lang="el-GR" dirty="0" err="1"/>
              <a:t>πανσέξουαλ</a:t>
            </a:r>
            <a:r>
              <a:rPr lang="el-GR" dirty="0"/>
              <a:t>. </a:t>
            </a:r>
          </a:p>
          <a:p>
            <a:pPr marL="0" indent="0" algn="just">
              <a:lnSpc>
                <a:spcPct val="150000"/>
              </a:lnSpc>
              <a:buNone/>
            </a:pPr>
            <a:r>
              <a:rPr lang="el-GR" dirty="0"/>
              <a:t>Τα άτομα τα οποία </a:t>
            </a:r>
            <a:r>
              <a:rPr lang="el-GR" dirty="0" err="1"/>
              <a:t>αυτοπροσδιορίζονται</a:t>
            </a:r>
            <a:r>
              <a:rPr lang="el-GR" dirty="0"/>
              <a:t> ως </a:t>
            </a:r>
            <a:r>
              <a:rPr lang="el-GR" dirty="0" err="1"/>
              <a:t>πανσέξουαλ</a:t>
            </a:r>
            <a:r>
              <a:rPr lang="el-GR" dirty="0"/>
              <a:t> βιώνουν έλξη προς άτομα οποιασδήποτε ταυτότητας φύλου ή αισθάνονται πως η ταυτότητα φύλου ενός ατόμου δεν αποτελεί κριτήριο για το αν θα αισθανθούν έλξη προς αυτά. </a:t>
            </a:r>
          </a:p>
        </p:txBody>
      </p:sp>
    </p:spTree>
    <p:extLst>
      <p:ext uri="{BB962C8B-B14F-4D97-AF65-F5344CB8AC3E}">
        <p14:creationId xmlns:p14="http://schemas.microsoft.com/office/powerpoint/2010/main" val="28459812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6342A9C-081C-456C-A116-044DB213F1C4}"/>
              </a:ext>
            </a:extLst>
          </p:cNvPr>
          <p:cNvSpPr>
            <a:spLocks noGrp="1"/>
          </p:cNvSpPr>
          <p:nvPr>
            <p:ph type="title"/>
          </p:nvPr>
        </p:nvSpPr>
        <p:spPr>
          <a:xfrm>
            <a:off x="2796125" y="126270"/>
            <a:ext cx="8911687" cy="818610"/>
          </a:xfrm>
        </p:spPr>
        <p:txBody>
          <a:bodyPr/>
          <a:lstStyle/>
          <a:p>
            <a:r>
              <a:rPr lang="en-US" dirty="0"/>
              <a:t>The Gender Unicorn</a:t>
            </a:r>
            <a:endParaRPr lang="el-GR" dirty="0"/>
          </a:p>
        </p:txBody>
      </p:sp>
      <p:pic>
        <p:nvPicPr>
          <p:cNvPr id="5" name="Θέση περιεχομένου 4">
            <a:extLst>
              <a:ext uri="{FF2B5EF4-FFF2-40B4-BE49-F238E27FC236}">
                <a16:creationId xmlns:a16="http://schemas.microsoft.com/office/drawing/2014/main" id="{91059605-9F3E-479C-9C1F-7567925320BD}"/>
              </a:ext>
            </a:extLst>
          </p:cNvPr>
          <p:cNvPicPr>
            <a:picLocks noGrp="1" noChangeAspect="1"/>
          </p:cNvPicPr>
          <p:nvPr>
            <p:ph idx="1"/>
          </p:nvPr>
        </p:nvPicPr>
        <p:blipFill>
          <a:blip r:embed="rId2"/>
          <a:stretch>
            <a:fillRect/>
          </a:stretch>
        </p:blipFill>
        <p:spPr>
          <a:xfrm>
            <a:off x="1769965" y="1005840"/>
            <a:ext cx="9619395" cy="5852160"/>
          </a:xfrm>
        </p:spPr>
      </p:pic>
    </p:spTree>
    <p:extLst>
      <p:ext uri="{BB962C8B-B14F-4D97-AF65-F5344CB8AC3E}">
        <p14:creationId xmlns:p14="http://schemas.microsoft.com/office/powerpoint/2010/main" val="42135707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575F4A0-5713-49BB-8294-B3AB0FE7DD9C}"/>
              </a:ext>
            </a:extLst>
          </p:cNvPr>
          <p:cNvSpPr>
            <a:spLocks noGrp="1"/>
          </p:cNvSpPr>
          <p:nvPr>
            <p:ph type="title"/>
          </p:nvPr>
        </p:nvSpPr>
        <p:spPr/>
        <p:txBody>
          <a:bodyPr/>
          <a:lstStyle/>
          <a:p>
            <a:r>
              <a:rPr lang="el-GR" dirty="0"/>
              <a:t>Παρέλαση υπερηφάνειας </a:t>
            </a:r>
          </a:p>
        </p:txBody>
      </p:sp>
      <p:sp>
        <p:nvSpPr>
          <p:cNvPr id="3" name="Θέση περιεχομένου 2">
            <a:extLst>
              <a:ext uri="{FF2B5EF4-FFF2-40B4-BE49-F238E27FC236}">
                <a16:creationId xmlns:a16="http://schemas.microsoft.com/office/drawing/2014/main" id="{DD03E704-26DA-4549-BDC1-7E30C64F9B60}"/>
              </a:ext>
            </a:extLst>
          </p:cNvPr>
          <p:cNvSpPr>
            <a:spLocks noGrp="1"/>
          </p:cNvSpPr>
          <p:nvPr>
            <p:ph idx="1"/>
          </p:nvPr>
        </p:nvSpPr>
        <p:spPr>
          <a:xfrm>
            <a:off x="2589212" y="2133599"/>
            <a:ext cx="8915400" cy="4595191"/>
          </a:xfrm>
        </p:spPr>
        <p:txBody>
          <a:bodyPr/>
          <a:lstStyle/>
          <a:p>
            <a:pPr algn="just">
              <a:lnSpc>
                <a:spcPct val="150000"/>
              </a:lnSpc>
            </a:pPr>
            <a:r>
              <a:rPr lang="el-GR" dirty="0"/>
              <a:t>Παρέλαση υπερηφάνειας (διεθνώς: </a:t>
            </a:r>
            <a:r>
              <a:rPr lang="el-GR" dirty="0" err="1"/>
              <a:t>pride</a:t>
            </a:r>
            <a:r>
              <a:rPr lang="el-GR" dirty="0"/>
              <a:t> </a:t>
            </a:r>
            <a:r>
              <a:rPr lang="el-GR" dirty="0" err="1"/>
              <a:t>parade</a:t>
            </a:r>
            <a:r>
              <a:rPr lang="el-GR" dirty="0"/>
              <a:t> ή </a:t>
            </a:r>
            <a:r>
              <a:rPr lang="el-GR" dirty="0" err="1"/>
              <a:t>pride</a:t>
            </a:r>
            <a:r>
              <a:rPr lang="el-GR" dirty="0"/>
              <a:t>) είναι γνωστή μία σειρά εκδηλώσεων που μπορεί να περιλαμβάνουν από απλές συγκεντρώσεις μέχρι παρελάσεις, άρματα και </a:t>
            </a:r>
            <a:r>
              <a:rPr lang="el-GR" dirty="0" err="1"/>
              <a:t>πάρτυ</a:t>
            </a:r>
            <a:r>
              <a:rPr lang="el-GR" dirty="0"/>
              <a:t>. Αφορούν τα ΛΟΑΤ άτομα τα οποία διαδηλώνουν δημόσια την περηφάνια που κάθε άτομο πρέπει να αισθάνεται για τη σεξουαλική του ταυτότητα, ενώ γιορτάζεται ανοιχτά η διαφορετικότητα και η κουλτούρα τους. Παράλληλα αποτελούν και μια μορφή διεκδικήσεων από την συγκεκριμένη κοινωνική ομάδα, με κύριο στόχο την εξουδετέρωση των αρνητικών στερεοτύπων στην οποία είναι εγκλωβισμένη η σκέψη και πρακτική πολλών ανθρώπων.</a:t>
            </a:r>
            <a:r>
              <a:rPr lang="en-US" dirty="0"/>
              <a:t> (</a:t>
            </a:r>
            <a:r>
              <a:rPr lang="el-GR" dirty="0"/>
              <a:t>πηγή</a:t>
            </a:r>
            <a:r>
              <a:rPr lang="en-US" dirty="0"/>
              <a:t> </a:t>
            </a:r>
            <a:r>
              <a:rPr lang="el-GR" dirty="0" err="1"/>
              <a:t>βικιπαίδεια</a:t>
            </a:r>
            <a:r>
              <a:rPr lang="el-GR" dirty="0"/>
              <a:t>)</a:t>
            </a:r>
          </a:p>
        </p:txBody>
      </p:sp>
    </p:spTree>
    <p:extLst>
      <p:ext uri="{BB962C8B-B14F-4D97-AF65-F5344CB8AC3E}">
        <p14:creationId xmlns:p14="http://schemas.microsoft.com/office/powerpoint/2010/main" val="20616088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26EA49B-E674-4C45-B17A-C57D4A34FD93}"/>
              </a:ext>
            </a:extLst>
          </p:cNvPr>
          <p:cNvSpPr>
            <a:spLocks noGrp="1"/>
          </p:cNvSpPr>
          <p:nvPr>
            <p:ph type="title"/>
          </p:nvPr>
        </p:nvSpPr>
        <p:spPr/>
        <p:txBody>
          <a:bodyPr/>
          <a:lstStyle/>
          <a:p>
            <a:r>
              <a:rPr lang="el-GR" dirty="0"/>
              <a:t>Τα γεγονότα στο </a:t>
            </a:r>
            <a:r>
              <a:rPr lang="en-US" dirty="0"/>
              <a:t>Stonewall</a:t>
            </a:r>
            <a:br>
              <a:rPr lang="en-US" dirty="0"/>
            </a:br>
            <a:endParaRPr lang="el-GR" dirty="0"/>
          </a:p>
        </p:txBody>
      </p:sp>
      <p:sp>
        <p:nvSpPr>
          <p:cNvPr id="3" name="Θέση περιεχομένου 2">
            <a:extLst>
              <a:ext uri="{FF2B5EF4-FFF2-40B4-BE49-F238E27FC236}">
                <a16:creationId xmlns:a16="http://schemas.microsoft.com/office/drawing/2014/main" id="{BA2B167E-5D45-4835-8EA9-AE8F32C56DD3}"/>
              </a:ext>
            </a:extLst>
          </p:cNvPr>
          <p:cNvSpPr>
            <a:spLocks noGrp="1"/>
          </p:cNvSpPr>
          <p:nvPr>
            <p:ph idx="1"/>
          </p:nvPr>
        </p:nvSpPr>
        <p:spPr/>
        <p:txBody>
          <a:bodyPr>
            <a:normAutofit fontScale="85000" lnSpcReduction="20000"/>
          </a:bodyPr>
          <a:lstStyle/>
          <a:p>
            <a:pPr algn="just">
              <a:lnSpc>
                <a:spcPct val="150000"/>
              </a:lnSpc>
            </a:pPr>
            <a:r>
              <a:rPr lang="el-GR" dirty="0"/>
              <a:t>Η αφετηρία του </a:t>
            </a:r>
            <a:r>
              <a:rPr lang="el-GR" dirty="0" err="1"/>
              <a:t>pride</a:t>
            </a:r>
            <a:r>
              <a:rPr lang="el-GR" dirty="0"/>
              <a:t> είναι μία επέτειος μνήμης απέναντι σ' ένα περιστατικό που συνέβη στη Νέα Υόρκη στις 28 Ιουνίου 1969. Τότε, στο </a:t>
            </a:r>
            <a:r>
              <a:rPr lang="el-GR" dirty="0" err="1"/>
              <a:t>gay</a:t>
            </a:r>
            <a:r>
              <a:rPr lang="el-GR" dirty="0"/>
              <a:t> </a:t>
            </a:r>
            <a:r>
              <a:rPr lang="el-GR" dirty="0" err="1"/>
              <a:t>bar</a:t>
            </a:r>
            <a:r>
              <a:rPr lang="el-GR" dirty="0"/>
              <a:t> </a:t>
            </a:r>
            <a:r>
              <a:rPr lang="el-GR" dirty="0" err="1"/>
              <a:t>Stonewall</a:t>
            </a:r>
            <a:r>
              <a:rPr lang="el-GR" dirty="0"/>
              <a:t> </a:t>
            </a:r>
            <a:r>
              <a:rPr lang="el-GR" dirty="0" err="1"/>
              <a:t>Inn</a:t>
            </a:r>
            <a:r>
              <a:rPr lang="el-GR" dirty="0"/>
              <a:t>, υπήρξε εισβολή από βαριά οπλισμένους άνδρες των ειδικών δυνάμεων, με πρόφαση την παράνομη πώληση οινοπνεύματος, σε μια σειρά αλλεπάλληλων επιδρομών σε ανάλογα μπαρ της περιοχής κι ενώ η γενική παρενόχληση των ομοφυλόφιλων και </a:t>
            </a:r>
            <a:r>
              <a:rPr lang="el-GR" dirty="0" err="1"/>
              <a:t>Τρανς</a:t>
            </a:r>
            <a:r>
              <a:rPr lang="el-GR" dirty="0"/>
              <a:t> ατόμων είχαν καταντήσει ρουτίνα.</a:t>
            </a:r>
          </a:p>
          <a:p>
            <a:pPr algn="just">
              <a:lnSpc>
                <a:spcPct val="150000"/>
              </a:lnSpc>
            </a:pPr>
            <a:endParaRPr lang="el-GR" dirty="0"/>
          </a:p>
          <a:p>
            <a:pPr algn="just">
              <a:lnSpc>
                <a:spcPct val="150000"/>
              </a:lnSpc>
            </a:pPr>
            <a:r>
              <a:rPr lang="el-GR" dirty="0"/>
              <a:t>Οι συλλήψεις και η βία που ακολούθησε εξαγρίωσαν τον κόσμο που βρισκόταν έξω από το μπαρ με αποτέλεσμα να επιτεθούν στα αστυνομικά οχήματα με πέτρες, μπουκάλια, ακόμη και δοχεία </a:t>
            </a:r>
            <a:r>
              <a:rPr lang="el-GR" dirty="0" err="1"/>
              <a:t>απορριμάτων</a:t>
            </a:r>
            <a:r>
              <a:rPr lang="el-GR" dirty="0"/>
              <a:t>. Στη συνέχεια μαζεύτηκε πολύ μεγάλο πλήθος για να διαμαρτυρηθεί, με αποτέλεσμα οι συγκρούσεις με την αστυνομία να συνεχιστούν για τις επόμενες μέρες και νύχτες.</a:t>
            </a:r>
          </a:p>
        </p:txBody>
      </p:sp>
    </p:spTree>
    <p:extLst>
      <p:ext uri="{BB962C8B-B14F-4D97-AF65-F5344CB8AC3E}">
        <p14:creationId xmlns:p14="http://schemas.microsoft.com/office/powerpoint/2010/main" val="2411599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4D299E3-910C-4D98-8196-BA7EF1E8A133}"/>
              </a:ext>
            </a:extLst>
          </p:cNvPr>
          <p:cNvSpPr>
            <a:spLocks noGrp="1"/>
          </p:cNvSpPr>
          <p:nvPr>
            <p:ph type="title"/>
          </p:nvPr>
        </p:nvSpPr>
        <p:spPr/>
        <p:txBody>
          <a:bodyPr/>
          <a:lstStyle/>
          <a:p>
            <a:r>
              <a:rPr lang="el-GR" dirty="0"/>
              <a:t>Βιβλιογραφία </a:t>
            </a:r>
          </a:p>
        </p:txBody>
      </p:sp>
      <p:sp>
        <p:nvSpPr>
          <p:cNvPr id="3" name="Θέση περιεχομένου 2">
            <a:extLst>
              <a:ext uri="{FF2B5EF4-FFF2-40B4-BE49-F238E27FC236}">
                <a16:creationId xmlns:a16="http://schemas.microsoft.com/office/drawing/2014/main" id="{F518F423-FEED-4C10-AF28-DEB5BF2CA4FD}"/>
              </a:ext>
            </a:extLst>
          </p:cNvPr>
          <p:cNvSpPr>
            <a:spLocks noGrp="1"/>
          </p:cNvSpPr>
          <p:nvPr>
            <p:ph idx="1"/>
          </p:nvPr>
        </p:nvSpPr>
        <p:spPr/>
        <p:txBody>
          <a:bodyPr/>
          <a:lstStyle/>
          <a:p>
            <a:pPr marL="0" indent="0">
              <a:buNone/>
            </a:pPr>
            <a:r>
              <a:rPr lang="el-GR" dirty="0"/>
              <a:t>Παπαθανασίου, Ν., Χρηστίδη, Ε. (2020), Συμπερίληψη και ανθεκτικότητα, Αθήνα </a:t>
            </a:r>
            <a:r>
              <a:rPr lang="en-US" dirty="0"/>
              <a:t>GUTENBERG</a:t>
            </a:r>
            <a:endParaRPr lang="el-GR" dirty="0"/>
          </a:p>
        </p:txBody>
      </p:sp>
    </p:spTree>
    <p:extLst>
      <p:ext uri="{BB962C8B-B14F-4D97-AF65-F5344CB8AC3E}">
        <p14:creationId xmlns:p14="http://schemas.microsoft.com/office/powerpoint/2010/main" val="5893754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0B4FC43-B592-4BF7-8AF4-FA60E712FA1F}"/>
              </a:ext>
            </a:extLst>
          </p:cNvPr>
          <p:cNvSpPr>
            <a:spLocks noGrp="1"/>
          </p:cNvSpPr>
          <p:nvPr>
            <p:ph type="title"/>
          </p:nvPr>
        </p:nvSpPr>
        <p:spPr>
          <a:xfrm>
            <a:off x="2592925" y="119270"/>
            <a:ext cx="8911687" cy="1182756"/>
          </a:xfrm>
        </p:spPr>
        <p:txBody>
          <a:bodyPr>
            <a:normAutofit fontScale="90000"/>
          </a:bodyPr>
          <a:lstStyle/>
          <a:p>
            <a:r>
              <a:rPr lang="el-GR" dirty="0"/>
              <a:t>ΛΟΑΤΚΙ με μια ματιά</a:t>
            </a:r>
            <a:br>
              <a:rPr lang="el-GR" dirty="0"/>
            </a:br>
            <a:endParaRPr lang="el-GR" dirty="0"/>
          </a:p>
        </p:txBody>
      </p:sp>
      <p:sp>
        <p:nvSpPr>
          <p:cNvPr id="3" name="Θέση περιεχομένου 2">
            <a:extLst>
              <a:ext uri="{FF2B5EF4-FFF2-40B4-BE49-F238E27FC236}">
                <a16:creationId xmlns:a16="http://schemas.microsoft.com/office/drawing/2014/main" id="{B024DAD9-B8A8-491D-94C4-E080535F354C}"/>
              </a:ext>
            </a:extLst>
          </p:cNvPr>
          <p:cNvSpPr>
            <a:spLocks noGrp="1"/>
          </p:cNvSpPr>
          <p:nvPr>
            <p:ph idx="1"/>
          </p:nvPr>
        </p:nvSpPr>
        <p:spPr>
          <a:xfrm>
            <a:off x="2589212" y="1441174"/>
            <a:ext cx="8915400" cy="5297556"/>
          </a:xfrm>
        </p:spPr>
        <p:txBody>
          <a:bodyPr>
            <a:normAutofit lnSpcReduction="10000"/>
          </a:bodyPr>
          <a:lstStyle/>
          <a:p>
            <a:pPr algn="just"/>
            <a:r>
              <a:rPr lang="el-GR" dirty="0"/>
              <a:t>ΛΟΑΤ  είναι ένα αρκτικόλεξο που προέρχεται από τις λέξεις Λεσβία, Ομοφυλόφιλος, Αμφιφυλόφιλος και </a:t>
            </a:r>
            <a:r>
              <a:rPr lang="el-GR" dirty="0" err="1"/>
              <a:t>Τρανς</a:t>
            </a:r>
            <a:r>
              <a:rPr lang="el-GR" dirty="0"/>
              <a:t>.</a:t>
            </a:r>
          </a:p>
          <a:p>
            <a:pPr algn="just"/>
            <a:r>
              <a:rPr lang="el-GR" dirty="0"/>
              <a:t>Το διεθνές αρκτικόλεξο είναι LGBT ή GLBT (</a:t>
            </a:r>
            <a:r>
              <a:rPr lang="el-GR" dirty="0" err="1"/>
              <a:t>Lesbian</a:t>
            </a:r>
            <a:r>
              <a:rPr lang="el-GR" dirty="0"/>
              <a:t>, </a:t>
            </a:r>
            <a:r>
              <a:rPr lang="el-GR" dirty="0" err="1"/>
              <a:t>Gay</a:t>
            </a:r>
            <a:r>
              <a:rPr lang="el-GR" dirty="0"/>
              <a:t>, </a:t>
            </a:r>
            <a:r>
              <a:rPr lang="el-GR" dirty="0" err="1"/>
              <a:t>Bisexual</a:t>
            </a:r>
            <a:r>
              <a:rPr lang="el-GR" dirty="0"/>
              <a:t> και </a:t>
            </a:r>
            <a:r>
              <a:rPr lang="el-GR" dirty="0" err="1"/>
              <a:t>Transgender</a:t>
            </a:r>
            <a:r>
              <a:rPr lang="el-GR" dirty="0"/>
              <a:t>).</a:t>
            </a:r>
          </a:p>
          <a:p>
            <a:pPr algn="just"/>
            <a:r>
              <a:rPr lang="el-GR" dirty="0"/>
              <a:t>Σε χρήση από το 1990, ο όρος είναι μια προσαρμογή των αρχικών LGB, που αντικατέστησε τον όρο γκέι όσον αφορά τη γκέι κοινότητα στα μέσα της δεκαετίας του 1980.</a:t>
            </a:r>
          </a:p>
          <a:p>
            <a:pPr algn="just"/>
            <a:r>
              <a:rPr lang="el-GR" dirty="0"/>
              <a:t>Οι ακτιβιστές θεώρησαν ότι ο όρος γκέι κοινότητα” δεν αντιπροσώπευε επακριβώς εκείνους στους οποίους αναφερόταν.</a:t>
            </a:r>
          </a:p>
          <a:p>
            <a:pPr algn="just"/>
            <a:r>
              <a:rPr lang="el-GR" dirty="0"/>
              <a:t>Για να γίνει ορατή  η συμπερίληψη ατόμων που είναι αποδεκτές από την κοινωνία και δεν αντιμετωπίζουν ρατσισμό, χρησιμοποιείται μία νέα ποικιλομορφία στο αρκτικόλεξο, η οποία προσθέτει το γράμμα Κ.</a:t>
            </a:r>
          </a:p>
          <a:p>
            <a:pPr algn="just"/>
            <a:r>
              <a:rPr lang="el-GR" dirty="0"/>
              <a:t>Το ΛΟΑΤΚ (LGBTQ) εμφανίστηκε το 1996.</a:t>
            </a:r>
          </a:p>
          <a:p>
            <a:pPr algn="just"/>
            <a:r>
              <a:rPr lang="el-GR" dirty="0"/>
              <a:t>Κάποιοι συμπεριλαμβάνουν τα </a:t>
            </a:r>
            <a:r>
              <a:rPr lang="el-GR" dirty="0" err="1"/>
              <a:t>ίντερσεξ</a:t>
            </a:r>
            <a:r>
              <a:rPr lang="el-GR" dirty="0"/>
              <a:t> άτομα, με αποτέλεσμα την επέκταση ΛΟΑΤΙ (LGBTI).</a:t>
            </a:r>
          </a:p>
          <a:p>
            <a:pPr algn="just"/>
            <a:r>
              <a:rPr lang="el-GR" dirty="0"/>
              <a:t>Το αρκτικόλεξο μπορεί να χρησιμοποιηθεί συνδυασμένα ως ΛΟΑΤΚΙ (LGBTQI).</a:t>
            </a:r>
          </a:p>
        </p:txBody>
      </p:sp>
    </p:spTree>
    <p:extLst>
      <p:ext uri="{BB962C8B-B14F-4D97-AF65-F5344CB8AC3E}">
        <p14:creationId xmlns:p14="http://schemas.microsoft.com/office/powerpoint/2010/main" val="27728097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DC743A6-3F52-4B6C-9312-22DF64190E07}"/>
              </a:ext>
            </a:extLst>
          </p:cNvPr>
          <p:cNvSpPr>
            <a:spLocks noGrp="1"/>
          </p:cNvSpPr>
          <p:nvPr>
            <p:ph type="title"/>
          </p:nvPr>
        </p:nvSpPr>
        <p:spPr/>
        <p:txBody>
          <a:bodyPr/>
          <a:lstStyle/>
          <a:p>
            <a:r>
              <a:rPr lang="el-GR" dirty="0"/>
              <a:t>ΛΟΑΤΚΙ με μια ματιά </a:t>
            </a:r>
          </a:p>
        </p:txBody>
      </p:sp>
      <p:sp>
        <p:nvSpPr>
          <p:cNvPr id="3" name="Θέση περιεχομένου 2">
            <a:extLst>
              <a:ext uri="{FF2B5EF4-FFF2-40B4-BE49-F238E27FC236}">
                <a16:creationId xmlns:a16="http://schemas.microsoft.com/office/drawing/2014/main" id="{A90997B5-5D5A-401A-AADC-CAFEE1E1A6E0}"/>
              </a:ext>
            </a:extLst>
          </p:cNvPr>
          <p:cNvSpPr>
            <a:spLocks noGrp="1"/>
          </p:cNvSpPr>
          <p:nvPr>
            <p:ph idx="1"/>
          </p:nvPr>
        </p:nvSpPr>
        <p:spPr/>
        <p:txBody>
          <a:bodyPr>
            <a:normAutofit fontScale="92500" lnSpcReduction="10000"/>
          </a:bodyPr>
          <a:lstStyle/>
          <a:p>
            <a:pPr algn="just">
              <a:lnSpc>
                <a:spcPct val="150000"/>
              </a:lnSpc>
            </a:pPr>
            <a:r>
              <a:rPr lang="el-GR" dirty="0" err="1"/>
              <a:t>Queer</a:t>
            </a:r>
            <a:r>
              <a:rPr lang="el-GR" dirty="0"/>
              <a:t> είναι ένας όρος "ομπρέλα" (</a:t>
            </a:r>
            <a:r>
              <a:rPr lang="el-GR" dirty="0" err="1"/>
              <a:t>υπερώνυμο</a:t>
            </a:r>
            <a:r>
              <a:rPr lang="el-GR" dirty="0"/>
              <a:t>), που αφορά τις </a:t>
            </a:r>
            <a:r>
              <a:rPr lang="el-GR" dirty="0" err="1"/>
              <a:t>έμφυλες</a:t>
            </a:r>
            <a:r>
              <a:rPr lang="el-GR" dirty="0"/>
              <a:t> μειονότητες, που δεν ανήκουν στην κατηγορία των ετεροφυλόφιλων ή/και των </a:t>
            </a:r>
            <a:r>
              <a:rPr lang="el-GR" dirty="0" err="1"/>
              <a:t>cisgender</a:t>
            </a:r>
            <a:r>
              <a:rPr lang="el-GR" dirty="0"/>
              <a:t>. Η λέξη είναι αγγλικής προέλευσης και αρχικά σήμαινε ο "περίεργος", ο "παράξενος". Η λέξη με τη σημερινή της διαδεδομένη σημασία ξεκίνησε να χρησιμοποιείται κατά τα τέλη του 19ου αιώνα με μειωτικό χαρακτήρα έναντι των ομοφυλόφιλων. Ωστόσο, αρχής γενομένης της δεκαετίας του 1980, η λέξη </a:t>
            </a:r>
            <a:r>
              <a:rPr lang="el-GR" dirty="0" err="1"/>
              <a:t>επανοικειοποιήθηκε</a:t>
            </a:r>
            <a:r>
              <a:rPr lang="el-GR" dirty="0"/>
              <a:t> και σιγά σιγά χρησιμοποιήθηκε μέσα στην Κοινότητα και ξεκίνησε να προσδιορίζει έτσι τα </a:t>
            </a:r>
            <a:r>
              <a:rPr lang="el-GR" dirty="0" err="1"/>
              <a:t>gay</a:t>
            </a:r>
            <a:r>
              <a:rPr lang="el-GR" dirty="0"/>
              <a:t> άτομα.[1] Άνθρωποι που δεν αποδέχονται τις παραδοσιακές έννοιες φύλων, και χωρίς να θέλουν να προσδιοριστούν ως ΛΟΑΤ, πολλές φορές </a:t>
            </a:r>
            <a:r>
              <a:rPr lang="el-GR" dirty="0" err="1"/>
              <a:t>αυτοπροσδιορίζονται</a:t>
            </a:r>
            <a:r>
              <a:rPr lang="el-GR" dirty="0"/>
              <a:t> ως </a:t>
            </a:r>
            <a:r>
              <a:rPr lang="el-GR" dirty="0" err="1"/>
              <a:t>queer</a:t>
            </a:r>
            <a:r>
              <a:rPr lang="el-GR" dirty="0"/>
              <a:t>.</a:t>
            </a:r>
          </a:p>
        </p:txBody>
      </p:sp>
    </p:spTree>
    <p:extLst>
      <p:ext uri="{BB962C8B-B14F-4D97-AF65-F5344CB8AC3E}">
        <p14:creationId xmlns:p14="http://schemas.microsoft.com/office/powerpoint/2010/main" val="29399501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8DAEE17-C63C-4B37-8C4A-23B9119199E9}"/>
              </a:ext>
            </a:extLst>
          </p:cNvPr>
          <p:cNvSpPr>
            <a:spLocks noGrp="1"/>
          </p:cNvSpPr>
          <p:nvPr>
            <p:ph type="title"/>
          </p:nvPr>
        </p:nvSpPr>
        <p:spPr>
          <a:xfrm>
            <a:off x="2592925" y="624110"/>
            <a:ext cx="8911687" cy="995968"/>
          </a:xfrm>
        </p:spPr>
        <p:txBody>
          <a:bodyPr>
            <a:normAutofit fontScale="90000"/>
          </a:bodyPr>
          <a:lstStyle/>
          <a:p>
            <a:r>
              <a:rPr lang="el-GR" dirty="0"/>
              <a:t>Βασικές έννοιες και ΛΟΑΤΚΙ+ ορολογίες</a:t>
            </a:r>
            <a:br>
              <a:rPr lang="el-GR" dirty="0"/>
            </a:br>
            <a:endParaRPr lang="el-GR" dirty="0"/>
          </a:p>
        </p:txBody>
      </p:sp>
      <p:sp>
        <p:nvSpPr>
          <p:cNvPr id="3" name="Θέση περιεχομένου 2">
            <a:extLst>
              <a:ext uri="{FF2B5EF4-FFF2-40B4-BE49-F238E27FC236}">
                <a16:creationId xmlns:a16="http://schemas.microsoft.com/office/drawing/2014/main" id="{DCEBC8E9-9F82-4770-9FF0-8D33FFF147B6}"/>
              </a:ext>
            </a:extLst>
          </p:cNvPr>
          <p:cNvSpPr>
            <a:spLocks noGrp="1"/>
          </p:cNvSpPr>
          <p:nvPr>
            <p:ph idx="1"/>
          </p:nvPr>
        </p:nvSpPr>
        <p:spPr>
          <a:xfrm>
            <a:off x="2589212" y="1391478"/>
            <a:ext cx="8915400" cy="4519744"/>
          </a:xfrm>
        </p:spPr>
        <p:txBody>
          <a:bodyPr/>
          <a:lstStyle/>
          <a:p>
            <a:pPr marL="0" indent="0" algn="just">
              <a:lnSpc>
                <a:spcPct val="150000"/>
              </a:lnSpc>
              <a:buNone/>
            </a:pPr>
            <a:r>
              <a:rPr lang="el-GR" dirty="0"/>
              <a:t>Η γλώσσα αναφορικά με τα ζητήματα φύλου και σεξουαλικότητας γενικώς αλλά και ειδικότερα για τις ΛΟΑΤΚΙ ταυτότητες είναι σε μια συνεχόμενη διαδικασία εξέλιξης και αναπροσαρμογής.</a:t>
            </a:r>
          </a:p>
          <a:p>
            <a:pPr marL="0" indent="0" algn="just">
              <a:lnSpc>
                <a:spcPct val="150000"/>
              </a:lnSpc>
              <a:buNone/>
            </a:pPr>
            <a:r>
              <a:rPr lang="el-GR" dirty="0"/>
              <a:t>Είναι σημαντικό να κατανοήσουμε τον ρόλο που επιτελεί η γλώσσα. Οι όροι που χρησιμοποιούνται για τη ΛΟΑΤΚΙ κοινότητα – όπως και για κάθε άλλη μειονοτική ομάδα- φέρουν συχνά ένα επιβαρυμένο κοινωνικά φορτίο. Πολλές λέξεις ή εκφράσεις που έχουν χρησιμοποιηθεί και συνεχίζουν ακόμη και σήμερα να χρησιμοποιούνται υποτιμητικά ή και κακοποιητικά για τα ΛΟΑΤΚΙ άτομα, ενώ άλλες φέρουν έντονο το στίγμα της </a:t>
            </a:r>
            <a:r>
              <a:rPr lang="el-GR" dirty="0" err="1"/>
              <a:t>παθολογιοποίησης</a:t>
            </a:r>
            <a:r>
              <a:rPr lang="el-GR" dirty="0"/>
              <a:t> (</a:t>
            </a:r>
            <a:r>
              <a:rPr lang="el-GR" dirty="0" err="1"/>
              <a:t>Παγάνης</a:t>
            </a:r>
            <a:r>
              <a:rPr lang="el-GR" dirty="0"/>
              <a:t>, 2020).</a:t>
            </a:r>
          </a:p>
          <a:p>
            <a:pPr marL="0" indent="0">
              <a:buNone/>
            </a:pPr>
            <a:endParaRPr lang="el-GR" dirty="0"/>
          </a:p>
        </p:txBody>
      </p:sp>
    </p:spTree>
    <p:extLst>
      <p:ext uri="{BB962C8B-B14F-4D97-AF65-F5344CB8AC3E}">
        <p14:creationId xmlns:p14="http://schemas.microsoft.com/office/powerpoint/2010/main" val="29754079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DD18BF7-349D-45E3-A5EF-43F9C66B027E}"/>
              </a:ext>
            </a:extLst>
          </p:cNvPr>
          <p:cNvSpPr>
            <a:spLocks noGrp="1"/>
          </p:cNvSpPr>
          <p:nvPr>
            <p:ph type="title"/>
          </p:nvPr>
        </p:nvSpPr>
        <p:spPr>
          <a:xfrm>
            <a:off x="2592925" y="614171"/>
            <a:ext cx="8911687" cy="1280890"/>
          </a:xfrm>
        </p:spPr>
        <p:txBody>
          <a:bodyPr/>
          <a:lstStyle/>
          <a:p>
            <a:r>
              <a:rPr kumimoji="0" lang="el-GR" sz="3200" b="0" i="0" u="none" strike="noStrike" kern="1200" cap="none" spc="0" normalizeH="0" baseline="0" noProof="0" dirty="0">
                <a:ln>
                  <a:noFill/>
                </a:ln>
                <a:solidFill>
                  <a:prstClr val="black">
                    <a:lumMod val="85000"/>
                    <a:lumOff val="15000"/>
                  </a:prstClr>
                </a:solidFill>
                <a:effectLst/>
                <a:uLnTx/>
                <a:uFillTx/>
                <a:latin typeface="Century Gothic" panose="020B0502020202020204"/>
                <a:ea typeface="+mj-ea"/>
                <a:cs typeface="+mj-cs"/>
              </a:rPr>
              <a:t>Βασικές έννοιες και ΛΟΑΤΚΙ+ ορολογίες</a:t>
            </a:r>
            <a:endParaRPr lang="el-GR" dirty="0"/>
          </a:p>
        </p:txBody>
      </p:sp>
      <p:sp>
        <p:nvSpPr>
          <p:cNvPr id="3" name="Θέση περιεχομένου 2">
            <a:extLst>
              <a:ext uri="{FF2B5EF4-FFF2-40B4-BE49-F238E27FC236}">
                <a16:creationId xmlns:a16="http://schemas.microsoft.com/office/drawing/2014/main" id="{2B5B0EDF-6B42-4973-BB99-6B13F37E5509}"/>
              </a:ext>
            </a:extLst>
          </p:cNvPr>
          <p:cNvSpPr>
            <a:spLocks noGrp="1"/>
          </p:cNvSpPr>
          <p:nvPr>
            <p:ph idx="1"/>
          </p:nvPr>
        </p:nvSpPr>
        <p:spPr/>
        <p:txBody>
          <a:bodyPr/>
          <a:lstStyle/>
          <a:p>
            <a:pPr marL="0" indent="0" algn="just">
              <a:lnSpc>
                <a:spcPct val="150000"/>
              </a:lnSpc>
              <a:buNone/>
            </a:pPr>
            <a:r>
              <a:rPr lang="el-GR" dirty="0"/>
              <a:t>Η διερεύνηση των ορολογιών που αφορούν στη ΛΟΑΤΚΙ κοινότητα έχει διττό σκοπό </a:t>
            </a:r>
          </a:p>
          <a:p>
            <a:pPr algn="just">
              <a:lnSpc>
                <a:spcPct val="150000"/>
              </a:lnSpc>
            </a:pPr>
            <a:r>
              <a:rPr lang="el-GR" dirty="0"/>
              <a:t>Αφενός να φέρει στο δημόσιο χώρο τις ΛΟΑΤΚΙ ταυτότητες ως απόλυτα φυσιολογικές εκφάνσεις της ανθρώπινης ποικιλομορφίας και ως προς το φύλο και ως προς τη σεξουαλικότητα</a:t>
            </a:r>
          </a:p>
          <a:p>
            <a:pPr algn="just">
              <a:lnSpc>
                <a:spcPct val="150000"/>
              </a:lnSpc>
            </a:pPr>
            <a:r>
              <a:rPr lang="el-GR" dirty="0"/>
              <a:t>Αφετέρου να κάνει ορατές ταυτότητες και εμπειρίες που μέχρι τώρα δεν αναγνωρίζονταν και θεωρούνταν συχνά, λανθασμένα ως νέες.</a:t>
            </a:r>
          </a:p>
        </p:txBody>
      </p:sp>
    </p:spTree>
    <p:extLst>
      <p:ext uri="{BB962C8B-B14F-4D97-AF65-F5344CB8AC3E}">
        <p14:creationId xmlns:p14="http://schemas.microsoft.com/office/powerpoint/2010/main" val="31514541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41FC618-4317-47C3-8141-C2BAA1CCBB41}"/>
              </a:ext>
            </a:extLst>
          </p:cNvPr>
          <p:cNvSpPr>
            <a:spLocks noGrp="1"/>
          </p:cNvSpPr>
          <p:nvPr>
            <p:ph type="title"/>
          </p:nvPr>
        </p:nvSpPr>
        <p:spPr/>
        <p:txBody>
          <a:bodyPr/>
          <a:lstStyle/>
          <a:p>
            <a:r>
              <a:rPr kumimoji="0" lang="el-GR" sz="3200" b="0" i="0" u="none" strike="noStrike" kern="1200" cap="none" spc="0" normalizeH="0" baseline="0" noProof="0" dirty="0">
                <a:ln>
                  <a:noFill/>
                </a:ln>
                <a:solidFill>
                  <a:prstClr val="black">
                    <a:lumMod val="85000"/>
                    <a:lumOff val="15000"/>
                  </a:prstClr>
                </a:solidFill>
                <a:effectLst/>
                <a:uLnTx/>
                <a:uFillTx/>
                <a:latin typeface="Century Gothic" panose="020B0502020202020204"/>
                <a:ea typeface="+mj-ea"/>
                <a:cs typeface="+mj-cs"/>
              </a:rPr>
              <a:t>Βασικές έννοιες και ΛΟΑΤΚΙ+ ορολογίες</a:t>
            </a:r>
            <a:endParaRPr lang="el-GR" dirty="0"/>
          </a:p>
        </p:txBody>
      </p:sp>
      <p:sp>
        <p:nvSpPr>
          <p:cNvPr id="3" name="Θέση περιεχομένου 2">
            <a:extLst>
              <a:ext uri="{FF2B5EF4-FFF2-40B4-BE49-F238E27FC236}">
                <a16:creationId xmlns:a16="http://schemas.microsoft.com/office/drawing/2014/main" id="{0795A2D8-516A-4427-88B2-DD321F147979}"/>
              </a:ext>
            </a:extLst>
          </p:cNvPr>
          <p:cNvSpPr>
            <a:spLocks noGrp="1"/>
          </p:cNvSpPr>
          <p:nvPr>
            <p:ph idx="1"/>
          </p:nvPr>
        </p:nvSpPr>
        <p:spPr>
          <a:xfrm>
            <a:off x="2589212" y="1530625"/>
            <a:ext cx="8915400" cy="5019261"/>
          </a:xfrm>
        </p:spPr>
        <p:txBody>
          <a:bodyPr>
            <a:normAutofit fontScale="92500" lnSpcReduction="10000"/>
          </a:bodyPr>
          <a:lstStyle/>
          <a:p>
            <a:pPr marL="0" indent="0" algn="just">
              <a:lnSpc>
                <a:spcPct val="150000"/>
              </a:lnSpc>
              <a:buNone/>
            </a:pPr>
            <a:r>
              <a:rPr lang="el-GR" dirty="0"/>
              <a:t>Γιατί είναι σημαντική η γλώσσα που χρησιμοποιούμε όταν αναφερόμαστε σε ΛΟΑΤΚΙ άτομα</a:t>
            </a:r>
          </a:p>
          <a:p>
            <a:pPr marL="0" indent="0" algn="just">
              <a:lnSpc>
                <a:spcPct val="150000"/>
              </a:lnSpc>
              <a:buNone/>
            </a:pPr>
            <a:endParaRPr lang="el-GR" dirty="0"/>
          </a:p>
          <a:p>
            <a:pPr marL="0" indent="0" algn="just">
              <a:lnSpc>
                <a:spcPct val="150000"/>
              </a:lnSpc>
              <a:buNone/>
            </a:pPr>
            <a:r>
              <a:rPr lang="el-GR" dirty="0"/>
              <a:t>Ο τρόπος με τον οποίο μιλάμε για τα ΛΟΑΤΚΙ άτομα και ζητήματα δείχνει τις στάσεις, τις αντιλήψεις και την εξοικείωσή μας γύρω από αυτά.</a:t>
            </a:r>
          </a:p>
          <a:p>
            <a:pPr marL="0" indent="0" algn="just">
              <a:lnSpc>
                <a:spcPct val="150000"/>
              </a:lnSpc>
              <a:buNone/>
            </a:pPr>
            <a:r>
              <a:rPr lang="el-GR" dirty="0"/>
              <a:t>Συχνά τα ΛΟΑΤΚΙ άτομα χρησιμοποιούν τη γλώσσα ως μια ένδειξη βάσει της οποίας θα αξιολογήσουν κατά πόσο είναι ασφαλές για τα ίδια να μοιραστούν την ταυτότητά τους. </a:t>
            </a:r>
          </a:p>
          <a:p>
            <a:pPr marL="0" indent="0" algn="just">
              <a:lnSpc>
                <a:spcPct val="150000"/>
              </a:lnSpc>
              <a:buNone/>
            </a:pPr>
            <a:r>
              <a:rPr lang="el-GR" dirty="0"/>
              <a:t>Με το να χρησιμοποιήσουμε μια γλώσσα που δεν φέρει αυτό το φορτίο του στίγματος δημιουργούμε ένα πλαίσιο ασφάλειας στο οποίο κάθε άτομο θα μπορεί να αισθάνεται ότι υπάρχει χώρος να ανοιχτεί, να αποκαλύψει μια ταυτότητα ή να μοιραστεί μια διερεύνησή του ( </a:t>
            </a:r>
            <a:r>
              <a:rPr lang="el-GR" dirty="0" err="1"/>
              <a:t>Θεοφιλόπουλος</a:t>
            </a:r>
            <a:r>
              <a:rPr lang="el-GR" dirty="0"/>
              <a:t> και  </a:t>
            </a:r>
            <a:r>
              <a:rPr lang="el-GR" dirty="0" err="1"/>
              <a:t>Παγάνης</a:t>
            </a:r>
            <a:r>
              <a:rPr lang="el-GR" dirty="0"/>
              <a:t>, 2019)</a:t>
            </a:r>
          </a:p>
        </p:txBody>
      </p:sp>
    </p:spTree>
    <p:extLst>
      <p:ext uri="{BB962C8B-B14F-4D97-AF65-F5344CB8AC3E}">
        <p14:creationId xmlns:p14="http://schemas.microsoft.com/office/powerpoint/2010/main" val="7366993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526FE41-AD6B-4404-90D8-9FAC39FF59FA}"/>
              </a:ext>
            </a:extLst>
          </p:cNvPr>
          <p:cNvSpPr>
            <a:spLocks noGrp="1"/>
          </p:cNvSpPr>
          <p:nvPr>
            <p:ph type="title"/>
          </p:nvPr>
        </p:nvSpPr>
        <p:spPr/>
        <p:txBody>
          <a:bodyPr/>
          <a:lstStyle/>
          <a:p>
            <a:r>
              <a:rPr kumimoji="0" lang="el-GR" sz="3200" b="0" i="0" u="none" strike="noStrike" kern="1200" cap="none" spc="0" normalizeH="0" baseline="0" noProof="0" dirty="0">
                <a:ln>
                  <a:noFill/>
                </a:ln>
                <a:solidFill>
                  <a:prstClr val="black">
                    <a:lumMod val="85000"/>
                    <a:lumOff val="15000"/>
                  </a:prstClr>
                </a:solidFill>
                <a:effectLst/>
                <a:uLnTx/>
                <a:uFillTx/>
                <a:latin typeface="Century Gothic" panose="020B0502020202020204"/>
                <a:ea typeface="+mj-ea"/>
                <a:cs typeface="+mj-cs"/>
              </a:rPr>
              <a:t>Βασικές έννοιες και ΛΟΑΤΚΙ+ ορολογίες</a:t>
            </a:r>
            <a:endParaRPr lang="el-GR" dirty="0"/>
          </a:p>
        </p:txBody>
      </p:sp>
      <p:sp>
        <p:nvSpPr>
          <p:cNvPr id="3" name="Θέση περιεχομένου 2">
            <a:extLst>
              <a:ext uri="{FF2B5EF4-FFF2-40B4-BE49-F238E27FC236}">
                <a16:creationId xmlns:a16="http://schemas.microsoft.com/office/drawing/2014/main" id="{90260118-76E2-4335-A0BB-F6FA95B70FB2}"/>
              </a:ext>
            </a:extLst>
          </p:cNvPr>
          <p:cNvSpPr>
            <a:spLocks noGrp="1"/>
          </p:cNvSpPr>
          <p:nvPr>
            <p:ph idx="1"/>
          </p:nvPr>
        </p:nvSpPr>
        <p:spPr>
          <a:xfrm>
            <a:off x="2589212" y="1451113"/>
            <a:ext cx="8915400" cy="5148470"/>
          </a:xfrm>
        </p:spPr>
        <p:txBody>
          <a:bodyPr/>
          <a:lstStyle/>
          <a:p>
            <a:pPr marL="0" indent="0" algn="ctr">
              <a:buNone/>
            </a:pPr>
            <a:r>
              <a:rPr lang="el-GR" b="1" dirty="0"/>
              <a:t>Χαρακτηριστικά φύλου, φύλο που αποδίδεται κατά τη γέννηση – ταυτότητα φύλου – έκφραση φύλου – σεξουαλικός προσανατολισμός</a:t>
            </a:r>
          </a:p>
          <a:p>
            <a:pPr marL="0" indent="0" algn="just">
              <a:lnSpc>
                <a:spcPct val="150000"/>
              </a:lnSpc>
              <a:buNone/>
            </a:pPr>
            <a:r>
              <a:rPr lang="el-GR" b="1" dirty="0"/>
              <a:t>Βιολογικά χαρακτηριστικά του φύλου </a:t>
            </a:r>
          </a:p>
          <a:p>
            <a:pPr marL="0" indent="0" algn="just">
              <a:lnSpc>
                <a:spcPct val="150000"/>
              </a:lnSpc>
              <a:buNone/>
            </a:pPr>
            <a:r>
              <a:rPr lang="el-GR" dirty="0"/>
              <a:t>Τα χαρακτηριστικά του φύλου αφορούν βιολογικά- ανατομικά χαρακτηριστικά τα οποία συνδέονται με το φύλο και περιλαμβάνουν</a:t>
            </a:r>
          </a:p>
          <a:p>
            <a:pPr algn="just">
              <a:lnSpc>
                <a:spcPct val="150000"/>
              </a:lnSpc>
            </a:pPr>
            <a:r>
              <a:rPr lang="el-GR" dirty="0"/>
              <a:t>Τα πρωτογενή χαρακτηριστικά του φύλου, δηλαδή τα εσωτερικά και τα εξωτερικά αναπαραγωγικά όργανα, τις </a:t>
            </a:r>
            <a:r>
              <a:rPr lang="el-GR" dirty="0" err="1"/>
              <a:t>γονάδες</a:t>
            </a:r>
            <a:r>
              <a:rPr lang="el-GR" dirty="0"/>
              <a:t>, τα επίπεδα των ορμονών του φύλου (οιστρογόνα, τεστοστερόνη) και τα φυλετικά χρωμοσώματα.</a:t>
            </a:r>
          </a:p>
          <a:p>
            <a:pPr algn="just">
              <a:lnSpc>
                <a:spcPct val="150000"/>
              </a:lnSpc>
            </a:pPr>
            <a:r>
              <a:rPr lang="el-GR" dirty="0"/>
              <a:t>Τα δευτερογενή χαρακτηριστικά του φύλου, όπως η ανάπτυξη του στήθους, η τριχοφυΐα, η κατανομή της μυϊκής μάζας και του λίπους στο σώμα. </a:t>
            </a:r>
          </a:p>
        </p:txBody>
      </p:sp>
    </p:spTree>
    <p:extLst>
      <p:ext uri="{BB962C8B-B14F-4D97-AF65-F5344CB8AC3E}">
        <p14:creationId xmlns:p14="http://schemas.microsoft.com/office/powerpoint/2010/main" val="6669117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DF9E9A1-2D5E-4F4C-AC70-C7F6D4F457D4}"/>
              </a:ext>
            </a:extLst>
          </p:cNvPr>
          <p:cNvSpPr>
            <a:spLocks noGrp="1"/>
          </p:cNvSpPr>
          <p:nvPr>
            <p:ph type="title"/>
          </p:nvPr>
        </p:nvSpPr>
        <p:spPr/>
        <p:txBody>
          <a:bodyPr/>
          <a:lstStyle/>
          <a:p>
            <a:r>
              <a:rPr lang="el-GR" dirty="0"/>
              <a:t>Βιολογικά χαρακτηριστικά φύλου</a:t>
            </a:r>
            <a:br>
              <a:rPr lang="el-GR" dirty="0"/>
            </a:br>
            <a:r>
              <a:rPr lang="el-GR" b="1" i="1" dirty="0"/>
              <a:t>αρσενικό, θηλυκό, </a:t>
            </a:r>
            <a:r>
              <a:rPr lang="el-GR" b="1" i="1" dirty="0" err="1"/>
              <a:t>ίντερσεξ</a:t>
            </a:r>
            <a:r>
              <a:rPr lang="el-GR" b="1" i="1" dirty="0"/>
              <a:t>  </a:t>
            </a:r>
          </a:p>
        </p:txBody>
      </p:sp>
      <p:sp>
        <p:nvSpPr>
          <p:cNvPr id="3" name="Θέση περιεχομένου 2">
            <a:extLst>
              <a:ext uri="{FF2B5EF4-FFF2-40B4-BE49-F238E27FC236}">
                <a16:creationId xmlns:a16="http://schemas.microsoft.com/office/drawing/2014/main" id="{3C67D653-1659-42C3-801F-A514BBBB0A5A}"/>
              </a:ext>
            </a:extLst>
          </p:cNvPr>
          <p:cNvSpPr>
            <a:spLocks noGrp="1"/>
          </p:cNvSpPr>
          <p:nvPr>
            <p:ph idx="1"/>
          </p:nvPr>
        </p:nvSpPr>
        <p:spPr>
          <a:xfrm>
            <a:off x="2589212" y="2133599"/>
            <a:ext cx="8915400" cy="4644887"/>
          </a:xfrm>
        </p:spPr>
        <p:txBody>
          <a:bodyPr>
            <a:normAutofit fontScale="92500"/>
          </a:bodyPr>
          <a:lstStyle/>
          <a:p>
            <a:pPr marL="0" indent="0" algn="just">
              <a:lnSpc>
                <a:spcPct val="150000"/>
              </a:lnSpc>
              <a:buNone/>
            </a:pPr>
            <a:r>
              <a:rPr lang="el-GR" dirty="0"/>
              <a:t>Ανάλογα με το σύνολο των πρωτογενών χαρακτηριστικών φύλου  ενός ατόμου, αυτό κατηγοριοποιείται ως αρσενικό (ΧΥ χρωμοσώματα) ή ως θηλυκό (ΧΧ)</a:t>
            </a:r>
          </a:p>
          <a:p>
            <a:pPr marL="0" indent="0" algn="just">
              <a:lnSpc>
                <a:spcPct val="150000"/>
              </a:lnSpc>
              <a:buNone/>
            </a:pPr>
            <a:r>
              <a:rPr lang="el-GR" dirty="0"/>
              <a:t>Ωστόσο ορισμένα άτομα γεννιούνται με βιολογικά χαρακτηριστικά που δεν μπορούν να ταξινομηθούν ακριβώς σε κάποια από αυτές τις δύο κατηγορίες. Ο όρος </a:t>
            </a:r>
            <a:r>
              <a:rPr lang="el-GR" dirty="0" err="1"/>
              <a:t>ίντερσεξ</a:t>
            </a:r>
            <a:r>
              <a:rPr lang="el-GR" dirty="0"/>
              <a:t> αναφέρεται στα άτομα των οποίων τα χαρακτηριστικά φύλου δεν ανήκουν αυστηρά στην αρσενική ή στη θηλυκή κατηγορία. Ανήκουν και στις δύο κατηγορίες ταυτόχρονα είτε σε καμία από τις δύο. Στα ελληνικά </a:t>
            </a:r>
            <a:r>
              <a:rPr lang="el-GR" dirty="0" err="1"/>
              <a:t>διαφυλικός</a:t>
            </a:r>
            <a:r>
              <a:rPr lang="el-GR" dirty="0"/>
              <a:t>/ή/ ό. </a:t>
            </a:r>
          </a:p>
          <a:p>
            <a:pPr marL="0" indent="0" algn="just">
              <a:lnSpc>
                <a:spcPct val="150000"/>
              </a:lnSpc>
              <a:buNone/>
            </a:pPr>
            <a:r>
              <a:rPr lang="el-GR" dirty="0"/>
              <a:t>Παρόλο που το ποσοστό των ατόμων που γεννιούνται με </a:t>
            </a:r>
            <a:r>
              <a:rPr lang="el-GR" dirty="0" err="1"/>
              <a:t>ίντερσεξ</a:t>
            </a:r>
            <a:r>
              <a:rPr lang="el-GR" dirty="0"/>
              <a:t> διαφοροποιήσεις υπολογίζεται περίπου στο 1,7% του πληθυσμού, ποσοστό παρόμοιο με των ανθρώπων που γεννιούνται με κόκκινα μαλλιά, τα </a:t>
            </a:r>
            <a:r>
              <a:rPr lang="el-GR" dirty="0" err="1"/>
              <a:t>ίντερσεξ</a:t>
            </a:r>
            <a:r>
              <a:rPr lang="el-GR" dirty="0"/>
              <a:t> άτομα αποτελούν μια ιδιαίτερα αόρατη ομάδα. </a:t>
            </a:r>
          </a:p>
        </p:txBody>
      </p:sp>
    </p:spTree>
    <p:extLst>
      <p:ext uri="{BB962C8B-B14F-4D97-AF65-F5344CB8AC3E}">
        <p14:creationId xmlns:p14="http://schemas.microsoft.com/office/powerpoint/2010/main" val="7107273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2DF9186-FB81-4F28-ADCC-FFDDFA24A15D}"/>
              </a:ext>
            </a:extLst>
          </p:cNvPr>
          <p:cNvSpPr>
            <a:spLocks noGrp="1"/>
          </p:cNvSpPr>
          <p:nvPr>
            <p:ph type="title"/>
          </p:nvPr>
        </p:nvSpPr>
        <p:spPr/>
        <p:txBody>
          <a:bodyPr/>
          <a:lstStyle/>
          <a:p>
            <a:r>
              <a:rPr lang="el-GR" dirty="0"/>
              <a:t>Βασικές έννοιες και ΛΟΑΤΚΙ ορολογίες</a:t>
            </a:r>
          </a:p>
        </p:txBody>
      </p:sp>
      <p:sp>
        <p:nvSpPr>
          <p:cNvPr id="3" name="Θέση περιεχομένου 2">
            <a:extLst>
              <a:ext uri="{FF2B5EF4-FFF2-40B4-BE49-F238E27FC236}">
                <a16:creationId xmlns:a16="http://schemas.microsoft.com/office/drawing/2014/main" id="{47A53D83-3644-4246-80DE-3ECF88A520D9}"/>
              </a:ext>
            </a:extLst>
          </p:cNvPr>
          <p:cNvSpPr>
            <a:spLocks noGrp="1"/>
          </p:cNvSpPr>
          <p:nvPr>
            <p:ph idx="1"/>
          </p:nvPr>
        </p:nvSpPr>
        <p:spPr>
          <a:xfrm>
            <a:off x="2589212" y="1580322"/>
            <a:ext cx="8915400" cy="4840356"/>
          </a:xfrm>
        </p:spPr>
        <p:txBody>
          <a:bodyPr/>
          <a:lstStyle/>
          <a:p>
            <a:pPr marL="0" indent="0" algn="ctr">
              <a:buNone/>
            </a:pPr>
            <a:r>
              <a:rPr lang="el-GR" b="1" dirty="0"/>
              <a:t>Ταυτότητα φύλου</a:t>
            </a:r>
          </a:p>
          <a:p>
            <a:pPr marL="0" indent="0" algn="ctr">
              <a:buNone/>
            </a:pPr>
            <a:endParaRPr lang="el-GR" b="1" dirty="0"/>
          </a:p>
          <a:p>
            <a:pPr marL="0" indent="0" algn="just">
              <a:buNone/>
            </a:pPr>
            <a:r>
              <a:rPr lang="el-GR" dirty="0"/>
              <a:t>Με τον όρο ταυτότητα φύλου αναφερόμαστε στην εσωτερική αίσθηση που έχει ένα άτομο για το φύλο του.</a:t>
            </a:r>
          </a:p>
          <a:p>
            <a:pPr marL="0" indent="0" algn="just">
              <a:buNone/>
            </a:pPr>
            <a:r>
              <a:rPr lang="el-GR" dirty="0"/>
              <a:t>Η ταυτότητα φύλου των ατόμων αναμένεται να ταυτίζεται με το φύλο που του αποδόθηκε κατά τη γέννηση του βάσει των βιολογικών – ανατομικών χαρακτηριστικών τους. Αυτό ωστόσο δεν ισχύει για όλα τα άτομα.</a:t>
            </a:r>
          </a:p>
          <a:p>
            <a:pPr marL="0" indent="0" algn="just">
              <a:buNone/>
            </a:pPr>
            <a:r>
              <a:rPr lang="el-GR" dirty="0"/>
              <a:t>Ο όρος </a:t>
            </a:r>
            <a:r>
              <a:rPr lang="en-US" b="1" i="1" dirty="0"/>
              <a:t>cisgender </a:t>
            </a:r>
            <a:r>
              <a:rPr lang="el-GR" dirty="0"/>
              <a:t>αναφέρεται στα άτομα που η ταυτότητα τους ταυτίζεται με το </a:t>
            </a:r>
            <a:r>
              <a:rPr lang="el-GR" dirty="0" err="1"/>
              <a:t>αποδοθέν</a:t>
            </a:r>
            <a:r>
              <a:rPr lang="el-GR" dirty="0"/>
              <a:t> φύλο τους.</a:t>
            </a:r>
          </a:p>
          <a:p>
            <a:pPr marL="0" indent="0" algn="just">
              <a:buNone/>
            </a:pPr>
            <a:r>
              <a:rPr lang="el-GR" dirty="0"/>
              <a:t>Ο όρος </a:t>
            </a:r>
            <a:r>
              <a:rPr lang="en-US" b="1" i="1" dirty="0"/>
              <a:t>transgender</a:t>
            </a:r>
            <a:r>
              <a:rPr lang="el-GR" b="1" i="1" dirty="0"/>
              <a:t> </a:t>
            </a:r>
            <a:r>
              <a:rPr lang="el-GR" dirty="0"/>
              <a:t>αναφέρεται στα άτομα που η ταυτότητα φύλου διαφέρει από το φύλο που τους αποδόθηκε στη γέννηση. </a:t>
            </a:r>
          </a:p>
          <a:p>
            <a:pPr marL="0" indent="0" algn="just">
              <a:buNone/>
            </a:pPr>
            <a:r>
              <a:rPr lang="el-GR" dirty="0"/>
              <a:t>Για παράδειγμα ο όρος </a:t>
            </a:r>
            <a:r>
              <a:rPr lang="el-GR" dirty="0" err="1"/>
              <a:t>τρανς</a:t>
            </a:r>
            <a:r>
              <a:rPr lang="el-GR" dirty="0"/>
              <a:t> γυναίκα αναφέρεται σε ένα άτομο το οποίο </a:t>
            </a:r>
            <a:r>
              <a:rPr lang="el-GR" dirty="0" err="1"/>
              <a:t>αυτοπροσδιορίζεται</a:t>
            </a:r>
            <a:r>
              <a:rPr lang="el-GR" dirty="0"/>
              <a:t> ως γυναίκα και στη γέννησή του του αποδόθηκε το αρσενικό φύλο. </a:t>
            </a:r>
          </a:p>
        </p:txBody>
      </p:sp>
    </p:spTree>
    <p:extLst>
      <p:ext uri="{BB962C8B-B14F-4D97-AF65-F5344CB8AC3E}">
        <p14:creationId xmlns:p14="http://schemas.microsoft.com/office/powerpoint/2010/main" val="1795857122"/>
      </p:ext>
    </p:extLst>
  </p:cSld>
  <p:clrMapOvr>
    <a:masterClrMapping/>
  </p:clrMapOvr>
</p:sld>
</file>

<file path=ppt/theme/theme1.xml><?xml version="1.0" encoding="utf-8"?>
<a:theme xmlns:a="http://schemas.openxmlformats.org/drawingml/2006/main" name="Θρόισμα">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1705</TotalTime>
  <Words>1505</Words>
  <Application>Microsoft Office PowerPoint</Application>
  <PresentationFormat>Ευρεία οθόνη</PresentationFormat>
  <Paragraphs>67</Paragraphs>
  <Slides>17</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17</vt:i4>
      </vt:variant>
    </vt:vector>
  </HeadingPairs>
  <TitlesOfParts>
    <vt:vector size="21" baseType="lpstr">
      <vt:lpstr>Arial</vt:lpstr>
      <vt:lpstr>Century Gothic</vt:lpstr>
      <vt:lpstr>Wingdings 3</vt:lpstr>
      <vt:lpstr>Θρόισμα</vt:lpstr>
      <vt:lpstr>  ΛΟΑΤΚΙ+ κοινότητα </vt:lpstr>
      <vt:lpstr>ΛΟΑΤΚΙ με μια ματιά </vt:lpstr>
      <vt:lpstr>ΛΟΑΤΚΙ με μια ματιά </vt:lpstr>
      <vt:lpstr>Βασικές έννοιες και ΛΟΑΤΚΙ+ ορολογίες </vt:lpstr>
      <vt:lpstr>Βασικές έννοιες και ΛΟΑΤΚΙ+ ορολογίες</vt:lpstr>
      <vt:lpstr>Βασικές έννοιες και ΛΟΑΤΚΙ+ ορολογίες</vt:lpstr>
      <vt:lpstr>Βασικές έννοιες και ΛΟΑΤΚΙ+ ορολογίες</vt:lpstr>
      <vt:lpstr>Βιολογικά χαρακτηριστικά φύλου αρσενικό, θηλυκό, ίντερσεξ  </vt:lpstr>
      <vt:lpstr>Βασικές έννοιες και ΛΟΑΤΚΙ ορολογίες</vt:lpstr>
      <vt:lpstr>Βασικές έννοιες και ΛΟΑΤΚΙ ορολογία </vt:lpstr>
      <vt:lpstr>Σεξουαλικός προσανατολισμός </vt:lpstr>
      <vt:lpstr>Βασικός διαχωρισμός των ταυτοτήτων του σεξουαλικού προσανατολισμού</vt:lpstr>
      <vt:lpstr>Βασικός διαχωρισμός των ταυτοτήτων του σεξουαλικού προσανατολισμού</vt:lpstr>
      <vt:lpstr>The Gender Unicorn</vt:lpstr>
      <vt:lpstr>Παρέλαση υπερηφάνειας </vt:lpstr>
      <vt:lpstr>Τα γεγονότα στο Stonewall </vt:lpstr>
      <vt:lpstr>Βιβλιογραφία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Lgbtq κοινότητα </dc:title>
  <dc:creator>Next Gen</dc:creator>
  <cp:lastModifiedBy>Next Gen</cp:lastModifiedBy>
  <cp:revision>27</cp:revision>
  <dcterms:created xsi:type="dcterms:W3CDTF">2021-12-13T09:34:51Z</dcterms:created>
  <dcterms:modified xsi:type="dcterms:W3CDTF">2021-12-27T08:37:27Z</dcterms:modified>
</cp:coreProperties>
</file>