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handoutMasterIdLst>
    <p:handoutMasterId r:id="rId21"/>
  </p:handoutMasterIdLst>
  <p:sldIdLst>
    <p:sldId id="256" r:id="rId5"/>
    <p:sldId id="266" r:id="rId6"/>
    <p:sldId id="263" r:id="rId7"/>
    <p:sldId id="264" r:id="rId8"/>
    <p:sldId id="272" r:id="rId9"/>
    <p:sldId id="268" r:id="rId10"/>
    <p:sldId id="269" r:id="rId11"/>
    <p:sldId id="270" r:id="rId12"/>
    <p:sldId id="271" r:id="rId13"/>
    <p:sldId id="274" r:id="rId14"/>
    <p:sldId id="273" r:id="rId15"/>
    <p:sldId id="275" r:id="rId16"/>
    <p:sldId id="276" r:id="rId17"/>
    <p:sldId id="277" r:id="rId18"/>
    <p:sldId id="267" r:id="rId19"/>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3" d="100"/>
          <a:sy n="83" d="100"/>
        </p:scale>
        <p:origin x="53" y="203"/>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14D81E7-FD18-4F7A-972E-F51352EB0189}" type="datetime1">
              <a:rPr lang="el-GR" smtClean="0"/>
              <a:t>10/11/2022</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D331BE-4A26-441F-AE74-A51A4C94AC14}" type="slidenum">
              <a:rPr lang="el-GR" smtClean="0"/>
              <a:t>‹#›</a:t>
            </a:fld>
            <a:endParaRPr lang="el-GR" dirty="0"/>
          </a:p>
        </p:txBody>
      </p:sp>
    </p:spTree>
    <p:extLst>
      <p:ext uri="{BB962C8B-B14F-4D97-AF65-F5344CB8AC3E}">
        <p14:creationId xmlns:p14="http://schemas.microsoft.com/office/powerpoint/2010/main" val="461217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C00895D-8695-4424-BA81-03B187D5C4C4}" type="datetime1">
              <a:rPr lang="el-GR" noProof="0" smtClean="0"/>
              <a:t>10/11/2022</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6B3765-1535-41FB-A927-AAD2D1E85382}" type="slidenum">
              <a:rPr lang="el-GR" noProof="0" smtClean="0"/>
              <a:t>‹#›</a:t>
            </a:fld>
            <a:endParaRPr lang="el-GR" noProof="0"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BF6B3765-1535-41FB-A927-AAD2D1E85382}" type="slidenum">
              <a:rPr lang="el-GR" smtClean="0"/>
              <a:t>1</a:t>
            </a:fld>
            <a:endParaRPr lang="el-GR" dirty="0"/>
          </a:p>
        </p:txBody>
      </p:sp>
    </p:spTree>
    <p:extLst>
      <p:ext uri="{BB962C8B-B14F-4D97-AF65-F5344CB8AC3E}">
        <p14:creationId xmlns:p14="http://schemas.microsoft.com/office/powerpoint/2010/main" val="299427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0" y="4464028"/>
            <a:ext cx="9144000" cy="1641490"/>
          </a:xfrm>
        </p:spPr>
        <p:txBody>
          <a:bodyPr wrap="none" rtlCol="0"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2209799" y="3694375"/>
            <a:ext cx="9144000" cy="754025"/>
          </a:xfrm>
        </p:spPr>
        <p:txBody>
          <a:bodyPr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7" name="Θέση ημερομηνίας 6"/>
          <p:cNvSpPr>
            <a:spLocks noGrp="1"/>
          </p:cNvSpPr>
          <p:nvPr>
            <p:ph type="dt" sz="half" idx="10"/>
          </p:nvPr>
        </p:nvSpPr>
        <p:spPr/>
        <p:txBody>
          <a:bodyPr rtlCol="0"/>
          <a:lstStyle/>
          <a:p>
            <a:pPr rtl="0"/>
            <a:fld id="{C572968A-C668-464B-AA83-59B31EF7585C}" type="datetime1">
              <a:rPr lang="el-GR" noProof="0" smtClean="0"/>
              <a:t>10/11/2022</a:t>
            </a:fld>
            <a:endParaRPr lang="el-GR" noProof="0" dirty="0"/>
          </a:p>
        </p:txBody>
      </p:sp>
      <p:sp>
        <p:nvSpPr>
          <p:cNvPr id="8" name="Θέση υποσέλιδου 7"/>
          <p:cNvSpPr>
            <a:spLocks noGrp="1"/>
          </p:cNvSpPr>
          <p:nvPr>
            <p:ph type="ftr" sz="quarter" idx="11"/>
          </p:nvPr>
        </p:nvSpPr>
        <p:spPr/>
        <p:txBody>
          <a:bodyPr rtlCol="0"/>
          <a:lstStyle/>
          <a:p>
            <a:pPr rtl="0"/>
            <a:endParaRPr lang="el-GR" noProof="0" dirty="0"/>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pPr/>
              <a:t>‹#›</a:t>
            </a:fld>
            <a:endParaRPr lang="el-G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367160"/>
            <a:ext cx="10515600" cy="819355"/>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εικόνας 2"/>
          <p:cNvSpPr>
            <a:spLocks noGrp="1" noChangeAspect="1"/>
          </p:cNvSpPr>
          <p:nvPr>
            <p:ph type="pic" idx="1"/>
          </p:nvPr>
        </p:nvSpPr>
        <p:spPr>
          <a:xfrm>
            <a:off x="839788" y="987425"/>
            <a:ext cx="10515600" cy="337973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839788" y="5186516"/>
            <a:ext cx="10514012" cy="682472"/>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85451136-BFD5-498A-819C-F3EA66311A84}"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3534344"/>
          </a:xfrm>
        </p:spPr>
        <p:txBody>
          <a:bodyPr rtlCol="0" anchor="ctr"/>
          <a:lstStyle>
            <a:lvl1pPr>
              <a:defRPr sz="3200"/>
            </a:lvl1pPr>
          </a:lstStyle>
          <a:p>
            <a:pPr rtl="0"/>
            <a:r>
              <a:rPr lang="el-GR" noProof="0"/>
              <a:t>Κάντε κλικ για να επεξεργαστείτε τον τίτλο υποδείγματος</a:t>
            </a:r>
            <a:endParaRPr lang="el-GR" noProof="0" dirty="0"/>
          </a:p>
        </p:txBody>
      </p:sp>
      <p:sp>
        <p:nvSpPr>
          <p:cNvPr id="4" name="Θέση κειμένου 3"/>
          <p:cNvSpPr>
            <a:spLocks noGrp="1"/>
          </p:cNvSpPr>
          <p:nvPr>
            <p:ph type="body" sz="half" idx="2"/>
          </p:nvPr>
        </p:nvSpPr>
        <p:spPr>
          <a:xfrm>
            <a:off x="839788" y="4489399"/>
            <a:ext cx="10514012" cy="1501826"/>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C8830F0-62A3-4CA0-8756-2B3F9EE0C117}"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446212" y="372940"/>
            <a:ext cx="9302752" cy="2992904"/>
          </a:xfrm>
        </p:spPr>
        <p:txBody>
          <a:bodyPr rtlCol="0" anchor="ctr"/>
          <a:lstStyle>
            <a:lvl1pPr>
              <a:defRPr sz="4400"/>
            </a:lvl1pPr>
          </a:lstStyle>
          <a:p>
            <a:pPr rtl="0"/>
            <a:r>
              <a:rPr lang="el-GR" noProof="0"/>
              <a:t>Κάντε κλικ για να επεξεργαστείτε τον τίτλο υποδείγματος</a:t>
            </a:r>
            <a:endParaRPr lang="el-GR" noProof="0" dirty="0"/>
          </a:p>
        </p:txBody>
      </p:sp>
      <p:sp>
        <p:nvSpPr>
          <p:cNvPr id="12" name="Θέση κειμένου 3"/>
          <p:cNvSpPr>
            <a:spLocks noGrp="1"/>
          </p:cNvSpPr>
          <p:nvPr>
            <p:ph type="body" sz="half" idx="13"/>
          </p:nvPr>
        </p:nvSpPr>
        <p:spPr>
          <a:xfrm>
            <a:off x="1720644" y="3373372"/>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4" name="Θέση κειμένου 3"/>
          <p:cNvSpPr>
            <a:spLocks noGrp="1"/>
          </p:cNvSpPr>
          <p:nvPr>
            <p:ph type="body" sz="half" idx="2"/>
          </p:nvPr>
        </p:nvSpPr>
        <p:spPr>
          <a:xfrm>
            <a:off x="838200" y="4509544"/>
            <a:ext cx="10512424" cy="1489496"/>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a:xfrm>
            <a:off x="838200" y="6364165"/>
            <a:ext cx="2743200" cy="365125"/>
          </a:xfrm>
        </p:spPr>
        <p:txBody>
          <a:bodyPr rtlCol="0"/>
          <a:lstStyle/>
          <a:p>
            <a:pPr rtl="0"/>
            <a:fld id="{6B22E8D9-4FAB-40BA-9D3E-05D0122FD91D}" type="datetime1">
              <a:rPr lang="el-GR" noProof="0" smtClean="0"/>
              <a:t>10/11/2022</a:t>
            </a:fld>
            <a:endParaRPr lang="el-GR" noProof="0" dirty="0"/>
          </a:p>
        </p:txBody>
      </p:sp>
      <p:sp>
        <p:nvSpPr>
          <p:cNvPr id="6" name="Θέση υποσέλιδου 5"/>
          <p:cNvSpPr>
            <a:spLocks noGrp="1"/>
          </p:cNvSpPr>
          <p:nvPr>
            <p:ph type="ftr" sz="quarter" idx="11"/>
          </p:nvPr>
        </p:nvSpPr>
        <p:spPr>
          <a:xfrm>
            <a:off x="4038600" y="6364165"/>
            <a:ext cx="4114800" cy="365125"/>
          </a:xfrm>
        </p:spPr>
        <p:txBody>
          <a:bodyPr rtlCol="0"/>
          <a:lstStyle/>
          <a:p>
            <a:pPr rtl="0"/>
            <a:endParaRPr lang="el-GR" noProof="0" dirty="0"/>
          </a:p>
        </p:txBody>
      </p:sp>
      <p:sp>
        <p:nvSpPr>
          <p:cNvPr id="7" name="Θέση αριθμού διαφάνειας 6"/>
          <p:cNvSpPr>
            <a:spLocks noGrp="1"/>
          </p:cNvSpPr>
          <p:nvPr>
            <p:ph type="sldNum" sz="quarter" idx="12"/>
          </p:nvPr>
        </p:nvSpPr>
        <p:spPr>
          <a:xfrm>
            <a:off x="8610600" y="6364165"/>
            <a:ext cx="2743200" cy="365125"/>
          </a:xfrm>
        </p:spPr>
        <p:txBody>
          <a:bodyPr rtlCol="0"/>
          <a:lstStyle/>
          <a:p>
            <a:pPr rtl="0"/>
            <a:fld id="{6D22F896-40B5-4ADD-8801-0D06FADFA095}" type="slidenum">
              <a:rPr lang="el-GR" noProof="0" smtClean="0"/>
              <a:t>‹#›</a:t>
            </a:fld>
            <a:endParaRPr lang="el-GR" noProof="0" dirty="0"/>
          </a:p>
        </p:txBody>
      </p:sp>
      <p:sp>
        <p:nvSpPr>
          <p:cNvPr id="9" name="Πλαίσιο κειμένου 8"/>
          <p:cNvSpPr txBox="1"/>
          <p:nvPr/>
        </p:nvSpPr>
        <p:spPr>
          <a:xfrm>
            <a:off x="1111044" y="79463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l-GR" sz="8000" noProof="0" dirty="0">
                <a:solidFill>
                  <a:schemeClr val="tx1"/>
                </a:solidFill>
                <a:effectLst/>
              </a:rPr>
              <a:t>“</a:t>
            </a:r>
          </a:p>
        </p:txBody>
      </p:sp>
      <p:sp>
        <p:nvSpPr>
          <p:cNvPr id="10" name="Πλαίσιο κειμένου 9"/>
          <p:cNvSpPr txBox="1"/>
          <p:nvPr/>
        </p:nvSpPr>
        <p:spPr>
          <a:xfrm>
            <a:off x="10437812" y="275101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2326967"/>
            <a:ext cx="10515600" cy="2511835"/>
          </a:xfrm>
        </p:spPr>
        <p:txBody>
          <a:bodyPr rtlCol="0" anchor="b">
            <a:normAutofit/>
          </a:bodyPr>
          <a:lstStyle>
            <a:lvl1pPr>
              <a:defRPr sz="5400"/>
            </a:lvl1pPr>
          </a:lstStyle>
          <a:p>
            <a:pPr rtl="0"/>
            <a:r>
              <a:rPr lang="el-GR" noProof="0"/>
              <a:t>Κάντε κλικ για να επεξεργαστείτε τον τίτλο υποδείγματος</a:t>
            </a:r>
            <a:endParaRPr lang="el-GR" noProof="0" dirty="0"/>
          </a:p>
        </p:txBody>
      </p:sp>
      <p:sp>
        <p:nvSpPr>
          <p:cNvPr id="4" name="Θέση κειμένου 3"/>
          <p:cNvSpPr>
            <a:spLocks noGrp="1"/>
          </p:cNvSpPr>
          <p:nvPr>
            <p:ph type="body" sz="half" idx="2"/>
          </p:nvPr>
        </p:nvSpPr>
        <p:spPr>
          <a:xfrm>
            <a:off x="839788" y="4850581"/>
            <a:ext cx="10514012" cy="1140644"/>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71C6B7C8-F914-44D2-8E33-7C4FFD1428FA}"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Τίτλος 1"/>
          <p:cNvSpPr>
            <a:spLocks noGrp="1"/>
          </p:cNvSpPr>
          <p:nvPr>
            <p:ph type="title"/>
          </p:nvPr>
        </p:nvSpPr>
        <p:spPr>
          <a:xfrm>
            <a:off x="838200"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7" name="Θέση κειμένου 2"/>
          <p:cNvSpPr>
            <a:spLocks noGrp="1"/>
          </p:cNvSpPr>
          <p:nvPr>
            <p:ph type="body" idx="1" hasCustomPrompt="1"/>
          </p:nvPr>
        </p:nvSpPr>
        <p:spPr>
          <a:xfrm>
            <a:off x="1337282" y="1885950"/>
            <a:ext cx="2946866" cy="576262"/>
          </a:xfrm>
        </p:spPr>
        <p:txBody>
          <a:bodyPr rtlCol="0" anchor="b">
            <a:noAutofit/>
          </a:bodyPr>
          <a:lstStyle>
            <a:lvl1pPr marL="0" indent="0" rtl="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l-GR" noProof="0" dirty="0"/>
              <a:t>Κάντε κλικ, για να επεξεργαστείτε τα Στυλ υποδείγματος κειμένου</a:t>
            </a:r>
          </a:p>
        </p:txBody>
      </p:sp>
      <p:sp>
        <p:nvSpPr>
          <p:cNvPr id="8" name="Θέση κειμένου 3"/>
          <p:cNvSpPr>
            <a:spLocks noGrp="1"/>
          </p:cNvSpPr>
          <p:nvPr>
            <p:ph type="body" sz="half" idx="15"/>
          </p:nvPr>
        </p:nvSpPr>
        <p:spPr>
          <a:xfrm>
            <a:off x="1356798" y="257175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9" name="Θέση κειμένου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10" name="Θέση κειμένου 3"/>
          <p:cNvSpPr>
            <a:spLocks noGrp="1"/>
          </p:cNvSpPr>
          <p:nvPr>
            <p:ph type="body" sz="half" idx="16"/>
          </p:nvPr>
        </p:nvSpPr>
        <p:spPr>
          <a:xfrm>
            <a:off x="4577441" y="257175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11" name="Θέση κειμένου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12" name="Θέση κειμένου 3"/>
          <p:cNvSpPr>
            <a:spLocks noGrp="1"/>
          </p:cNvSpPr>
          <p:nvPr>
            <p:ph type="body" sz="half" idx="17"/>
          </p:nvPr>
        </p:nvSpPr>
        <p:spPr>
          <a:xfrm>
            <a:off x="7829035" y="257175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C73608B5-0536-4D99-AB8A-658D1A5B3089}" type="datetime1">
              <a:rPr lang="el-GR" noProof="0" smtClean="0"/>
              <a:t>10/11/2022</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Τίτλος 1"/>
          <p:cNvSpPr>
            <a:spLocks noGrp="1"/>
          </p:cNvSpPr>
          <p:nvPr>
            <p:ph type="title"/>
          </p:nvPr>
        </p:nvSpPr>
        <p:spPr>
          <a:xfrm>
            <a:off x="838200"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19" name="Θέση κειμένου 2"/>
          <p:cNvSpPr>
            <a:spLocks noGrp="1"/>
          </p:cNvSpPr>
          <p:nvPr>
            <p:ph type="body" idx="1" hasCustomPrompt="1"/>
          </p:nvPr>
        </p:nvSpPr>
        <p:spPr>
          <a:xfrm>
            <a:off x="1332085" y="4297503"/>
            <a:ext cx="2940050" cy="576262"/>
          </a:xfrm>
        </p:spPr>
        <p:txBody>
          <a:bodyPr rtlCol="0" anchor="b">
            <a:noAutofit/>
          </a:bodyPr>
          <a:lstStyle>
            <a:lvl1pPr marL="0" indent="0" rtl="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Κάντε κλικ, για να επεξεργαστείτε τα Στυλ υποδείγματος κειμένου</a:t>
            </a:r>
          </a:p>
        </p:txBody>
      </p:sp>
      <p:sp>
        <p:nvSpPr>
          <p:cNvPr id="20" name="Θέση εικόνας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1" name="Θέση κειμένου 3"/>
          <p:cNvSpPr>
            <a:spLocks noGrp="1"/>
          </p:cNvSpPr>
          <p:nvPr>
            <p:ph type="body" sz="half" idx="18"/>
          </p:nvPr>
        </p:nvSpPr>
        <p:spPr>
          <a:xfrm>
            <a:off x="1332085" y="4873765"/>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2" name="Θέση κειμένου 4"/>
          <p:cNvSpPr>
            <a:spLocks noGrp="1"/>
          </p:cNvSpPr>
          <p:nvPr>
            <p:ph type="body" sz="quarter" idx="3"/>
          </p:nvPr>
        </p:nvSpPr>
        <p:spPr>
          <a:xfrm>
            <a:off x="4568997" y="4297503"/>
            <a:ext cx="2930525"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3" name="Θέση εικόνας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4" name="Θέση κειμένου 3"/>
          <p:cNvSpPr>
            <a:spLocks noGrp="1"/>
          </p:cNvSpPr>
          <p:nvPr>
            <p:ph type="body" sz="half" idx="19"/>
          </p:nvPr>
        </p:nvSpPr>
        <p:spPr>
          <a:xfrm>
            <a:off x="4567644" y="4873764"/>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5" name="Θέση κειμένου 4"/>
          <p:cNvSpPr>
            <a:spLocks noGrp="1"/>
          </p:cNvSpPr>
          <p:nvPr>
            <p:ph type="body" sz="quarter" idx="13"/>
          </p:nvPr>
        </p:nvSpPr>
        <p:spPr>
          <a:xfrm>
            <a:off x="7804322" y="4297503"/>
            <a:ext cx="2932113"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6" name="Θέση εικόνας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7" name="Θέση κειμένου 3"/>
          <p:cNvSpPr>
            <a:spLocks noGrp="1"/>
          </p:cNvSpPr>
          <p:nvPr>
            <p:ph type="body" sz="half" idx="20"/>
          </p:nvPr>
        </p:nvSpPr>
        <p:spPr>
          <a:xfrm>
            <a:off x="7804197" y="4873762"/>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149E8F50-97E0-4DB3-834D-AC4639A31793}" type="datetime1">
              <a:rPr lang="el-GR" noProof="0" smtClean="0"/>
              <a:t>10/11/2022</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209E4FC9-2384-47E9-A7E4-801FFF9DEC25}"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a:xfrm>
            <a:off x="838200" y="365125"/>
            <a:ext cx="7734300" cy="5811838"/>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B5671F8A-E879-4CE8-809A-85D5786AC78B}"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111B3E30-0C2A-476F-80C2-327C3EE6A88C}"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Τίτλος 1"/>
          <p:cNvSpPr>
            <a:spLocks noGrp="1"/>
          </p:cNvSpPr>
          <p:nvPr>
            <p:ph type="ctrTitle"/>
          </p:nvPr>
        </p:nvSpPr>
        <p:spPr>
          <a:xfrm>
            <a:off x="854532" y="4464028"/>
            <a:ext cx="9144000" cy="1641490"/>
          </a:xfrm>
        </p:spPr>
        <p:txBody>
          <a:bodyPr wrap="none" rtlCol="0"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l-GR" noProof="0"/>
              <a:t>Κάντε κλικ για να επεξεργαστείτε τον τίτλο υποδείγματος</a:t>
            </a:r>
            <a:endParaRPr lang="el-GR" noProof="0" dirty="0"/>
          </a:p>
        </p:txBody>
      </p:sp>
      <p:sp>
        <p:nvSpPr>
          <p:cNvPr id="8" name="Υπότιτλος 2"/>
          <p:cNvSpPr>
            <a:spLocks noGrp="1"/>
          </p:cNvSpPr>
          <p:nvPr>
            <p:ph type="subTitle" idx="1"/>
          </p:nvPr>
        </p:nvSpPr>
        <p:spPr>
          <a:xfrm>
            <a:off x="854532" y="3693674"/>
            <a:ext cx="9144000" cy="754025"/>
          </a:xfrm>
        </p:spPr>
        <p:txBody>
          <a:bodyPr rtlCol="0"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4" name="Θέση ημερομηνίας 3"/>
          <p:cNvSpPr>
            <a:spLocks noGrp="1"/>
          </p:cNvSpPr>
          <p:nvPr>
            <p:ph type="dt" sz="half" idx="10"/>
          </p:nvPr>
        </p:nvSpPr>
        <p:spPr/>
        <p:txBody>
          <a:bodyPr rtlCol="0"/>
          <a:lstStyle/>
          <a:p>
            <a:pPr rtl="0"/>
            <a:fld id="{7B89CCC2-4D95-49FB-99B1-B6D606FCFDCF}"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sz="half" idx="1"/>
          </p:nvPr>
        </p:nvSpPr>
        <p:spPr>
          <a:xfrm>
            <a:off x="1120000" y="1825625"/>
            <a:ext cx="5025216" cy="435133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περιεχομένου 3"/>
          <p:cNvSpPr>
            <a:spLocks noGrp="1"/>
          </p:cNvSpPr>
          <p:nvPr>
            <p:ph sz="half" idx="2"/>
          </p:nvPr>
        </p:nvSpPr>
        <p:spPr>
          <a:xfrm>
            <a:off x="6319840" y="1825625"/>
            <a:ext cx="5033960" cy="435133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ημερομηνίας 4"/>
          <p:cNvSpPr>
            <a:spLocks noGrp="1"/>
          </p:cNvSpPr>
          <p:nvPr>
            <p:ph type="dt" sz="half" idx="10"/>
          </p:nvPr>
        </p:nvSpPr>
        <p:spPr/>
        <p:txBody>
          <a:bodyPr rtlCol="0"/>
          <a:lstStyle/>
          <a:p>
            <a:pPr rtl="0"/>
            <a:fld id="{86CC458F-DC8F-4F66-813E-55AB3005E492}"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1120000" y="1681163"/>
            <a:ext cx="5025216" cy="823912"/>
          </a:xfrm>
        </p:spPr>
        <p:txBody>
          <a:bodyPr rtlCol="0"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Θέση περιεχομένου 3"/>
          <p:cNvSpPr>
            <a:spLocks noGrp="1"/>
          </p:cNvSpPr>
          <p:nvPr>
            <p:ph sz="half" idx="2"/>
          </p:nvPr>
        </p:nvSpPr>
        <p:spPr>
          <a:xfrm>
            <a:off x="1120000" y="2505075"/>
            <a:ext cx="5025216" cy="36845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κειμένου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6" name="Θέση περιεχομένου 5"/>
          <p:cNvSpPr>
            <a:spLocks noGrp="1"/>
          </p:cNvSpPr>
          <p:nvPr>
            <p:ph sz="quarter" idx="4"/>
          </p:nvPr>
        </p:nvSpPr>
        <p:spPr>
          <a:xfrm>
            <a:off x="6319840" y="2505075"/>
            <a:ext cx="5035548" cy="36845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Θέση ημερομηνίας 6"/>
          <p:cNvSpPr>
            <a:spLocks noGrp="1"/>
          </p:cNvSpPr>
          <p:nvPr>
            <p:ph type="dt" sz="half" idx="10"/>
          </p:nvPr>
        </p:nvSpPr>
        <p:spPr/>
        <p:txBody>
          <a:bodyPr rtlCol="0"/>
          <a:lstStyle/>
          <a:p>
            <a:pPr rtl="0"/>
            <a:fld id="{5467B79C-EE72-46B8-AB46-135415EAB584}" type="datetime1">
              <a:rPr lang="el-GR" noProof="0" smtClean="0"/>
              <a:t>10/11/2022</a:t>
            </a:fld>
            <a:endParaRPr lang="el-GR" noProof="0" dirty="0"/>
          </a:p>
        </p:txBody>
      </p:sp>
      <p:sp>
        <p:nvSpPr>
          <p:cNvPr id="8" name="Θέση υποσέλιδου 7"/>
          <p:cNvSpPr>
            <a:spLocks noGrp="1"/>
          </p:cNvSpPr>
          <p:nvPr>
            <p:ph type="ftr" sz="quarter" idx="11"/>
          </p:nvPr>
        </p:nvSpPr>
        <p:spPr/>
        <p:txBody>
          <a:bodyPr rtlCol="0"/>
          <a:lstStyle/>
          <a:p>
            <a:pPr rtl="0"/>
            <a:endParaRPr lang="el-GR" noProof="0" dirty="0"/>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ημερομηνίας 2"/>
          <p:cNvSpPr>
            <a:spLocks noGrp="1"/>
          </p:cNvSpPr>
          <p:nvPr>
            <p:ph type="dt" sz="half" idx="10"/>
          </p:nvPr>
        </p:nvSpPr>
        <p:spPr/>
        <p:txBody>
          <a:bodyPr rtlCol="0"/>
          <a:lstStyle/>
          <a:p>
            <a:pPr rtl="0"/>
            <a:fld id="{662CA291-1F18-436C-8403-97CE44D2320C}" type="datetime1">
              <a:rPr lang="el-GR" noProof="0" smtClean="0"/>
              <a:t>10/11/2022</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3C01F676-8D45-45D3-8FA0-6F541DD45294}" type="datetime1">
              <a:rPr lang="el-GR" noProof="0" smtClean="0"/>
              <a:t>10/11/2022</a:t>
            </a:fld>
            <a:endParaRPr lang="el-GR" noProof="0" dirty="0"/>
          </a:p>
        </p:txBody>
      </p:sp>
      <p:sp>
        <p:nvSpPr>
          <p:cNvPr id="3" name="Θέση υποσέλιδου 2"/>
          <p:cNvSpPr>
            <a:spLocks noGrp="1"/>
          </p:cNvSpPr>
          <p:nvPr>
            <p:ph type="ftr" sz="quarter" idx="11"/>
          </p:nvPr>
        </p:nvSpPr>
        <p:spPr/>
        <p:txBody>
          <a:bodyPr rtlCol="0"/>
          <a:lstStyle/>
          <a:p>
            <a:pPr rtl="0"/>
            <a:endParaRPr lang="el-GR" noProof="0" dirty="0"/>
          </a:p>
        </p:txBody>
      </p:sp>
      <p:sp>
        <p:nvSpPr>
          <p:cNvPr id="4" name="Θέση αριθμού διαφάνειας 3"/>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a:xfrm>
            <a:off x="5183188" y="987425"/>
            <a:ext cx="6172200" cy="4873625"/>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κειμένου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666894E-87EC-4A2E-80C5-C3A736109F17}"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εικόνας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A1BC1225-B373-4C77-A94B-0A132A44D303}"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BACEC880-68B0-4153-8ED4-2A91B8DABBB0}" type="datetime1">
              <a:rPr lang="el-GR" noProof="0" smtClean="0"/>
              <a:t>10/11/2022</a:t>
            </a:fld>
            <a:endParaRPr lang="el-GR" noProof="0"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endParaRPr lang="el-GR" noProof="0"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6D22F896-40B5-4ADD-8801-0D06FADFA095}" type="slidenum">
              <a:rPr lang="el-GR" noProof="0" smtClean="0"/>
              <a:pPr/>
              <a:t>‹#›</a:t>
            </a:fld>
            <a:endParaRPr lang="el-GR"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gr.euronews.com/green/2021/11/03/klimatiki-allagi-zwi-xwris-nero"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Εικόνα 4" descr="κοντινό πλάνο εικόνας κυμάτων">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0"/>
            <a:ext cx="12191980" cy="6858000"/>
          </a:xfrm>
          <a:prstGeom prst="rect">
            <a:avLst/>
          </a:prstGeom>
        </p:spPr>
      </p:pic>
      <p:sp>
        <p:nvSpPr>
          <p:cNvPr id="3" name="Υπότιτλος 2">
            <a:extLst>
              <a:ext uri="{FF2B5EF4-FFF2-40B4-BE49-F238E27FC236}">
                <a16:creationId xmlns:a16="http://schemas.microsoft.com/office/drawing/2014/main" id="{516A0C15-5BB2-41A2-BD46-E18F635D59B0}"/>
              </a:ext>
            </a:extLst>
          </p:cNvPr>
          <p:cNvSpPr>
            <a:spLocks noGrp="1"/>
          </p:cNvSpPr>
          <p:nvPr>
            <p:ph type="subTitle" idx="1"/>
          </p:nvPr>
        </p:nvSpPr>
        <p:spPr>
          <a:xfrm>
            <a:off x="2204691" y="2555206"/>
            <a:ext cx="9144000" cy="754025"/>
          </a:xfrm>
        </p:spPr>
        <p:txBody>
          <a:bodyPr rtlCol="0">
            <a:normAutofit fontScale="40000" lnSpcReduction="20000"/>
          </a:bodyPr>
          <a:lstStyle/>
          <a:p>
            <a:r>
              <a:rPr lang="el-GR" sz="3200" b="1" dirty="0">
                <a:solidFill>
                  <a:schemeClr val="tx1"/>
                </a:solidFill>
              </a:rPr>
              <a:t>Δρ. Πολυτίμη Μ. Φαρμάκη</a:t>
            </a:r>
            <a:endParaRPr lang="en-GB" sz="3200" b="1" dirty="0">
              <a:solidFill>
                <a:schemeClr val="tx1"/>
              </a:solidFill>
            </a:endParaRPr>
          </a:p>
          <a:p>
            <a:r>
              <a:rPr lang="en-US" sz="3200" b="1" dirty="0">
                <a:solidFill>
                  <a:schemeClr val="tx1"/>
                </a:solidFill>
              </a:rPr>
              <a:t>PHD, MA, MA, MBA</a:t>
            </a:r>
            <a:endParaRPr lang="el-GR" sz="3200" b="1" dirty="0">
              <a:solidFill>
                <a:schemeClr val="tx1"/>
              </a:solidFill>
            </a:endParaRPr>
          </a:p>
          <a:p>
            <a:r>
              <a:rPr lang="en-GB" sz="2400" b="1" dirty="0">
                <a:solidFill>
                  <a:schemeClr val="tx1"/>
                </a:solidFill>
              </a:rPr>
              <a:t>Pmfarmaki</a:t>
            </a:r>
            <a:r>
              <a:rPr lang="el-GR" sz="2400" b="1" dirty="0">
                <a:solidFill>
                  <a:schemeClr val="tx1"/>
                </a:solidFill>
              </a:rPr>
              <a:t>@</a:t>
            </a:r>
            <a:r>
              <a:rPr lang="en-GB" sz="2400" b="1" dirty="0">
                <a:solidFill>
                  <a:schemeClr val="tx1"/>
                </a:solidFill>
              </a:rPr>
              <a:t>gmail.com</a:t>
            </a:r>
            <a:endParaRPr lang="el-GR" sz="2400" b="1" dirty="0">
              <a:solidFill>
                <a:schemeClr val="tx1"/>
              </a:solidFill>
            </a:endParaRPr>
          </a:p>
          <a:p>
            <a:pPr rtl="0"/>
            <a:endParaRPr lang="el-GR" dirty="0"/>
          </a:p>
        </p:txBody>
      </p:sp>
      <p:sp>
        <p:nvSpPr>
          <p:cNvPr id="2" name="Τίτλος 1">
            <a:extLst>
              <a:ext uri="{FF2B5EF4-FFF2-40B4-BE49-F238E27FC236}">
                <a16:creationId xmlns:a16="http://schemas.microsoft.com/office/drawing/2014/main" id="{AF6636B6-A233-459A-95E5-DFBD46F360BC}"/>
              </a:ext>
            </a:extLst>
          </p:cNvPr>
          <p:cNvSpPr>
            <a:spLocks noGrp="1"/>
          </p:cNvSpPr>
          <p:nvPr>
            <p:ph type="ctrTitle"/>
          </p:nvPr>
        </p:nvSpPr>
        <p:spPr>
          <a:xfrm>
            <a:off x="321828" y="3698468"/>
            <a:ext cx="11139834" cy="2666574"/>
          </a:xfrm>
        </p:spPr>
        <p:txBody>
          <a:bodyPr rtlCol="0">
            <a:normAutofit fontScale="90000"/>
          </a:bodyPr>
          <a:lstStyle/>
          <a:p>
            <a:r>
              <a:rPr lang="el-GR" dirty="0"/>
              <a:t>ΘΕΣΜΙΚΗ ΔΙΑΧΕΙΡΙΣΗ</a:t>
            </a:r>
            <a:br>
              <a:rPr lang="el-GR" dirty="0"/>
            </a:br>
            <a:r>
              <a:rPr lang="el-GR" dirty="0"/>
              <a:t>ΥΔΑΤΙΚΩΝ ΠΟΡΩΝ</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93818-CDBA-7312-1490-9D2455AD7BF3}"/>
              </a:ext>
            </a:extLst>
          </p:cNvPr>
          <p:cNvSpPr>
            <a:spLocks noGrp="1"/>
          </p:cNvSpPr>
          <p:nvPr>
            <p:ph type="title"/>
          </p:nvPr>
        </p:nvSpPr>
        <p:spPr>
          <a:xfrm>
            <a:off x="838200" y="365125"/>
            <a:ext cx="10515600" cy="5305177"/>
          </a:xfrm>
        </p:spPr>
        <p:txBody>
          <a:bodyPr>
            <a:normAutofit/>
          </a:bodyPr>
          <a:lstStyle/>
          <a:p>
            <a:pPr algn="ctr"/>
            <a:r>
              <a:rPr lang="el-GR" b="1" dirty="0">
                <a:solidFill>
                  <a:srgbClr val="00B0F0"/>
                </a:solidFill>
                <a:effectLst/>
                <a:latin typeface="Arial" panose="020B0604020202020204" pitchFamily="34" charset="0"/>
              </a:rPr>
              <a:t>Η εξέλιξη της  πολιτικής της Ευρωπαϊκής Ένωσης για την προστασία και διαχείριση του περιβάλλοντος και των υδάτινων πόρων </a:t>
            </a:r>
            <a:br>
              <a:rPr lang="el-GR" b="1" dirty="0">
                <a:effectLst/>
                <a:latin typeface="Arial" panose="020B0604020202020204" pitchFamily="34" charset="0"/>
              </a:rPr>
            </a:br>
            <a:endParaRPr lang="el-GR" dirty="0"/>
          </a:p>
        </p:txBody>
      </p:sp>
    </p:spTree>
    <p:extLst>
      <p:ext uri="{BB962C8B-B14F-4D97-AF65-F5344CB8AC3E}">
        <p14:creationId xmlns:p14="http://schemas.microsoft.com/office/powerpoint/2010/main" val="31394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D79699A-F168-54AA-CD14-BF273E0CEDAB}"/>
              </a:ext>
            </a:extLst>
          </p:cNvPr>
          <p:cNvPicPr>
            <a:picLocks noGrp="1" noChangeAspect="1"/>
          </p:cNvPicPr>
          <p:nvPr>
            <p:ph idx="4294967295"/>
          </p:nvPr>
        </p:nvPicPr>
        <p:blipFill rotWithShape="1">
          <a:blip r:embed="rId2"/>
          <a:srcRect l="30591" t="36406" r="9771" b="15106"/>
          <a:stretch/>
        </p:blipFill>
        <p:spPr>
          <a:xfrm>
            <a:off x="-1" y="35759"/>
            <a:ext cx="12265221" cy="6569829"/>
          </a:xfrm>
        </p:spPr>
      </p:pic>
    </p:spTree>
    <p:extLst>
      <p:ext uri="{BB962C8B-B14F-4D97-AF65-F5344CB8AC3E}">
        <p14:creationId xmlns:p14="http://schemas.microsoft.com/office/powerpoint/2010/main" val="27019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5E40915-0A30-98C1-074B-708E1EEB4A1C}"/>
              </a:ext>
            </a:extLst>
          </p:cNvPr>
          <p:cNvSpPr>
            <a:spLocks noGrp="1"/>
          </p:cNvSpPr>
          <p:nvPr>
            <p:ph type="title"/>
          </p:nvPr>
        </p:nvSpPr>
        <p:spPr>
          <a:xfrm>
            <a:off x="398454" y="365125"/>
            <a:ext cx="10956934" cy="3534344"/>
          </a:xfrm>
        </p:spPr>
        <p:txBody>
          <a:bodyPr>
            <a:normAutofit/>
          </a:bodyPr>
          <a:lstStyle/>
          <a:p>
            <a:pPr algn="just">
              <a:lnSpc>
                <a:spcPct val="100000"/>
              </a:lnSpc>
            </a:pPr>
            <a:r>
              <a:rPr lang="el-GR" sz="2400" b="1" dirty="0">
                <a:latin typeface="Arial" panose="020B0604020202020204" pitchFamily="34" charset="0"/>
                <a:cs typeface="Arial" panose="020B0604020202020204" pitchFamily="34" charset="0"/>
              </a:rPr>
              <a:t>Κατά την περίοδο αυτή διαμορφώθηκαν οδηγίες και αποφάσεις δύο κατηγοριών: </a:t>
            </a:r>
            <a:br>
              <a:rPr lang="en-GB" sz="2400" b="1" dirty="0">
                <a:latin typeface="Arial" panose="020B0604020202020204" pitchFamily="34" charset="0"/>
                <a:cs typeface="Arial" panose="020B0604020202020204" pitchFamily="34" charset="0"/>
              </a:rPr>
            </a:br>
            <a:r>
              <a:rPr lang="el-GR" sz="2400" b="1" u="sng" dirty="0">
                <a:latin typeface="Arial" panose="020B0604020202020204" pitchFamily="34" charset="0"/>
                <a:cs typeface="Arial" panose="020B0604020202020204" pitchFamily="34" charset="0"/>
              </a:rPr>
              <a:t>Η πρώτη κατηγορία </a:t>
            </a:r>
            <a:r>
              <a:rPr lang="el-GR" sz="2400" b="1" dirty="0">
                <a:latin typeface="Arial" panose="020B0604020202020204" pitchFamily="34" charset="0"/>
                <a:cs typeface="Arial" panose="020B0604020202020204" pitchFamily="34" charset="0"/>
              </a:rPr>
              <a:t>έθετε περιβαλλοντικά ποιοτικά πρότυπα (</a:t>
            </a:r>
            <a:r>
              <a:rPr lang="el-GR" sz="2400" b="1" dirty="0" err="1">
                <a:latin typeface="Arial" panose="020B0604020202020204" pitchFamily="34" charset="0"/>
                <a:cs typeface="Arial" panose="020B0604020202020204" pitchFamily="34" charset="0"/>
              </a:rPr>
              <a:t>environmental</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quality</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standards</a:t>
            </a:r>
            <a:r>
              <a:rPr lang="el-GR" sz="2400" b="1" dirty="0">
                <a:latin typeface="Arial" panose="020B0604020202020204" pitchFamily="34" charset="0"/>
                <a:cs typeface="Arial" panose="020B0604020202020204" pitchFamily="34" charset="0"/>
              </a:rPr>
              <a:t> -EQS)  για τη διασφάλιση μιας ελάχιστα αποδεκτής ποιότητας ύδατος για διάφορες χρήσεις και τύπους υδάτων (επιφανειακά, θαλασσινά, αλιευτικά και ύδατα κολύμβησης),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H </a:t>
            </a:r>
            <a:r>
              <a:rPr lang="el-GR" sz="2400" b="1" u="sng" dirty="0">
                <a:latin typeface="Arial" panose="020B0604020202020204" pitchFamily="34" charset="0"/>
                <a:cs typeface="Arial" panose="020B0604020202020204" pitchFamily="34" charset="0"/>
              </a:rPr>
              <a:t>δεύτερη </a:t>
            </a:r>
            <a:r>
              <a:rPr lang="el-GR" sz="2400" b="1" dirty="0">
                <a:latin typeface="Arial" panose="020B0604020202020204" pitchFamily="34" charset="0"/>
                <a:cs typeface="Arial" panose="020B0604020202020204" pitchFamily="34" charset="0"/>
              </a:rPr>
              <a:t>καθιέρωνε όρια για την αποφυγή ή τον περιορισμό των εκπομπών (</a:t>
            </a:r>
            <a:r>
              <a:rPr lang="el-GR" sz="2400" b="1" dirty="0" err="1">
                <a:latin typeface="Arial" panose="020B0604020202020204" pitchFamily="34" charset="0"/>
                <a:cs typeface="Arial" panose="020B0604020202020204" pitchFamily="34" charset="0"/>
              </a:rPr>
              <a:t>environmental</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limit</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values</a:t>
            </a:r>
            <a:r>
              <a:rPr lang="el-GR" sz="2400" b="1" dirty="0">
                <a:latin typeface="Arial" panose="020B0604020202020204" pitchFamily="34" charset="0"/>
                <a:cs typeface="Arial" panose="020B0604020202020204" pitchFamily="34" charset="0"/>
              </a:rPr>
              <a:t>) συγκεκριμένων προϊόντων και ουσιών στα ύδατα, που προορίζονται για ειδικές χρήσεις. </a:t>
            </a:r>
          </a:p>
        </p:txBody>
      </p:sp>
      <p:sp>
        <p:nvSpPr>
          <p:cNvPr id="4" name="Θέση κειμένου 3">
            <a:extLst>
              <a:ext uri="{FF2B5EF4-FFF2-40B4-BE49-F238E27FC236}">
                <a16:creationId xmlns:a16="http://schemas.microsoft.com/office/drawing/2014/main" id="{D0AAB1D6-6BC7-9272-D9DB-6E1F3D5CF0A5}"/>
              </a:ext>
            </a:extLst>
          </p:cNvPr>
          <p:cNvSpPr>
            <a:spLocks noGrp="1"/>
          </p:cNvSpPr>
          <p:nvPr>
            <p:ph type="body" sz="half" idx="2"/>
          </p:nvPr>
        </p:nvSpPr>
        <p:spPr>
          <a:xfrm>
            <a:off x="313625" y="4453640"/>
            <a:ext cx="10514012" cy="1501826"/>
          </a:xfrm>
        </p:spPr>
        <p:txBody>
          <a:bodyPr/>
          <a:lstStyle/>
          <a:p>
            <a:r>
              <a:rPr lang="el-GR" sz="4000" b="1" i="1" dirty="0">
                <a:effectLst/>
                <a:latin typeface="Arial" panose="020B0604020202020204" pitchFamily="34" charset="0"/>
                <a:cs typeface="Arial" panose="020B0604020202020204" pitchFamily="34" charset="0"/>
              </a:rPr>
              <a:t>Η πρώτη φάση (1973-1980)</a:t>
            </a:r>
            <a:endParaRPr lang="el-GR" sz="4000" b="1" i="1" dirty="0">
              <a:effectLst/>
              <a:latin typeface="Arial" panose="020B060402020202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7805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5E40915-0A30-98C1-074B-708E1EEB4A1C}"/>
              </a:ext>
            </a:extLst>
          </p:cNvPr>
          <p:cNvSpPr>
            <a:spLocks noGrp="1"/>
          </p:cNvSpPr>
          <p:nvPr>
            <p:ph type="title"/>
          </p:nvPr>
        </p:nvSpPr>
        <p:spPr>
          <a:xfrm>
            <a:off x="398454" y="365125"/>
            <a:ext cx="10956934" cy="3534344"/>
          </a:xfrm>
        </p:spPr>
        <p:txBody>
          <a:bodyPr>
            <a:normAutofit/>
          </a:bodyPr>
          <a:lstStyle/>
          <a:p>
            <a:pPr algn="just">
              <a:lnSpc>
                <a:spcPct val="100000"/>
              </a:lnSpc>
            </a:pPr>
            <a:r>
              <a:rPr lang="el-GR" dirty="0">
                <a:effectLst/>
                <a:latin typeface="Arial" panose="020B0604020202020204" pitchFamily="34" charset="0"/>
                <a:ea typeface="Times New Roman" panose="02020603050405020304" pitchFamily="18" charset="0"/>
              </a:rPr>
              <a:t>Κατά τη δεύτερη φάση του θεσμικού πλαισίου διαχείρισης των υδάτινων πόρων, που εκτείνεται χρονικά από το 1988 και μέχρι το 1995, η Ε.Ε. επικέντρωσε το ενδιαφέρον της στον έλεγχο της μόλυνσης στην πηγή με βάση τις οριακές τιμές εκπομπής (</a:t>
            </a:r>
            <a:r>
              <a:rPr lang="en-US" dirty="0">
                <a:effectLst/>
                <a:latin typeface="Arial" panose="020B0604020202020204" pitchFamily="34" charset="0"/>
                <a:ea typeface="Times New Roman" panose="02020603050405020304" pitchFamily="18" charset="0"/>
              </a:rPr>
              <a:t>ELV</a:t>
            </a:r>
            <a:r>
              <a:rPr lang="el-GR" dirty="0">
                <a:effectLst/>
                <a:latin typeface="Arial" panose="020B0604020202020204" pitchFamily="34" charset="0"/>
                <a:ea typeface="Times New Roman" panose="02020603050405020304" pitchFamily="18" charset="0"/>
              </a:rPr>
              <a:t>).</a:t>
            </a:r>
            <a:endParaRPr lang="el-GR" b="1" dirty="0">
              <a:latin typeface="Arial" panose="020B0604020202020204" pitchFamily="34" charset="0"/>
              <a:cs typeface="Arial" panose="020B0604020202020204" pitchFamily="34" charset="0"/>
            </a:endParaRPr>
          </a:p>
        </p:txBody>
      </p:sp>
      <p:sp>
        <p:nvSpPr>
          <p:cNvPr id="4" name="Θέση κειμένου 3">
            <a:extLst>
              <a:ext uri="{FF2B5EF4-FFF2-40B4-BE49-F238E27FC236}">
                <a16:creationId xmlns:a16="http://schemas.microsoft.com/office/drawing/2014/main" id="{D0AAB1D6-6BC7-9272-D9DB-6E1F3D5CF0A5}"/>
              </a:ext>
            </a:extLst>
          </p:cNvPr>
          <p:cNvSpPr>
            <a:spLocks noGrp="1"/>
          </p:cNvSpPr>
          <p:nvPr>
            <p:ph type="body" sz="half" idx="2"/>
          </p:nvPr>
        </p:nvSpPr>
        <p:spPr>
          <a:xfrm>
            <a:off x="313625" y="4453640"/>
            <a:ext cx="10514012" cy="1501826"/>
          </a:xfrm>
        </p:spPr>
        <p:txBody>
          <a:bodyPr/>
          <a:lstStyle/>
          <a:p>
            <a:r>
              <a:rPr lang="el-GR" sz="4000" b="1" i="1" dirty="0">
                <a:effectLst/>
                <a:latin typeface="Arial" panose="020B0604020202020204" pitchFamily="34" charset="0"/>
                <a:cs typeface="Arial" panose="020B0604020202020204" pitchFamily="34" charset="0"/>
              </a:rPr>
              <a:t>Η </a:t>
            </a:r>
            <a:r>
              <a:rPr lang="el-GR" sz="4000" b="1" i="1" dirty="0">
                <a:latin typeface="Arial" panose="020B0604020202020204" pitchFamily="34" charset="0"/>
                <a:cs typeface="Arial" panose="020B0604020202020204" pitchFamily="34" charset="0"/>
              </a:rPr>
              <a:t>δεύτερη </a:t>
            </a:r>
            <a:r>
              <a:rPr lang="el-GR" sz="4000" b="1" i="1" dirty="0">
                <a:effectLst/>
                <a:latin typeface="Arial" panose="020B0604020202020204" pitchFamily="34" charset="0"/>
                <a:cs typeface="Arial" panose="020B0604020202020204" pitchFamily="34" charset="0"/>
              </a:rPr>
              <a:t>φάση (1988-1995)</a:t>
            </a:r>
            <a:endParaRPr lang="el-GR" sz="4000" b="1" i="1" dirty="0">
              <a:effectLst/>
              <a:latin typeface="Arial" panose="020B060402020202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20180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5E40915-0A30-98C1-074B-708E1EEB4A1C}"/>
              </a:ext>
            </a:extLst>
          </p:cNvPr>
          <p:cNvSpPr>
            <a:spLocks noGrp="1"/>
          </p:cNvSpPr>
          <p:nvPr>
            <p:ph type="title"/>
          </p:nvPr>
        </p:nvSpPr>
        <p:spPr>
          <a:xfrm>
            <a:off x="349383" y="315070"/>
            <a:ext cx="11652214" cy="5273498"/>
          </a:xfrm>
        </p:spPr>
        <p:txBody>
          <a:bodyPr>
            <a:normAutofit fontScale="90000"/>
          </a:bodyPr>
          <a:lstStyle/>
          <a:p>
            <a:pPr algn="just">
              <a:lnSpc>
                <a:spcPct val="150000"/>
              </a:lnSpc>
            </a:pPr>
            <a:br>
              <a:rPr lang="el-GR" sz="1800" dirty="0">
                <a:effectLst/>
                <a:latin typeface="Arial" panose="020B0604020202020204" pitchFamily="34" charset="0"/>
                <a:ea typeface="Times New Roman" panose="02020603050405020304" pitchFamily="18" charset="0"/>
              </a:rPr>
            </a:br>
            <a:br>
              <a:rPr lang="el-GR" sz="1800" dirty="0">
                <a:effectLst/>
                <a:latin typeface="Arial" panose="020B0604020202020204" pitchFamily="34" charset="0"/>
                <a:ea typeface="Times New Roman" panose="02020603050405020304" pitchFamily="18" charset="0"/>
              </a:rPr>
            </a:br>
            <a:br>
              <a:rPr lang="el-GR" sz="1800" dirty="0">
                <a:effectLst/>
                <a:latin typeface="Arial" panose="020B0604020202020204" pitchFamily="34" charset="0"/>
                <a:ea typeface="Times New Roman" panose="02020603050405020304" pitchFamily="18" charset="0"/>
              </a:rPr>
            </a:br>
            <a:br>
              <a:rPr lang="el-GR" sz="1800" dirty="0">
                <a:effectLst/>
                <a:latin typeface="Arial" panose="020B0604020202020204" pitchFamily="34" charset="0"/>
                <a:ea typeface="Times New Roman" panose="02020603050405020304" pitchFamily="18" charset="0"/>
              </a:rPr>
            </a:br>
            <a:r>
              <a:rPr lang="el-GR" sz="1800" dirty="0">
                <a:effectLst/>
                <a:latin typeface="Arial" panose="020B0604020202020204" pitchFamily="34" charset="0"/>
                <a:ea typeface="Times New Roman" panose="02020603050405020304" pitchFamily="18" charset="0"/>
              </a:rPr>
              <a:t>Η αρχή τη τρίτης φάσης του θεσμικού πλαισίου διαχείρισης των υδάτινων πόρων, που εκτείνεται χρονικά μέχρι και σήμερα, τέθηκε με την ανακοίνωση της Επιτροπής την 21</a:t>
            </a:r>
            <a:r>
              <a:rPr lang="el-GR" sz="1800" baseline="30000" dirty="0">
                <a:effectLst/>
                <a:latin typeface="Arial" panose="020B0604020202020204" pitchFamily="34" charset="0"/>
                <a:ea typeface="Times New Roman" panose="02020603050405020304" pitchFamily="18" charset="0"/>
              </a:rPr>
              <a:t>η</a:t>
            </a:r>
            <a:r>
              <a:rPr lang="el-GR" sz="1800" dirty="0">
                <a:effectLst/>
                <a:latin typeface="Arial" panose="020B0604020202020204" pitchFamily="34" charset="0"/>
                <a:ea typeface="Times New Roman" panose="02020603050405020304" pitchFamily="18" charset="0"/>
              </a:rPr>
              <a:t> Φεβρουαρίου του 1996, σχετικά με την πολιτική στον τομέα των υδάτων, στην οποία ανέλυσε τους στόχους και τις αρχές της πολιτικής αυτής, προσδιόρισε τους διάφορους τύπους ρύπανσης των νερών και πρότεινε τη θέσπιση μιας οδηγίας - πλαίσιο σχετικά με τους υδάτινους πόρους.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COM</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(96) 59 τελικό.</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Οι στόχοι αυτής της πολιτικής είναι οι εξής: α) η εξασφάλιση του εφοδιασμού σε πόσιμο νερό β) η προστασία και η διαφύλαξη του υδάτινου περιβάλλοντος και γ) ο περιορισμός των φυσικών καταστροφών (ξηρασία, πλημμύρες). Οι  διάφοροι τύποι ρύπανσης στους οποίους μπορούν να εκτεθούν τα νερά είναι :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3" panose="050401020108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ρύπανση που προέρχεται από σημειακές πηγές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3" panose="050401020108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ρύπανση που προέρχεται από διάσπαρτες πηγές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3" panose="050401020108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τυχαία ρύπανση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3" panose="050401020108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οξίνιση</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3" panose="050401020108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ο ευτροφισμός. Οι αρχές αυτής της πολιτικής είναι οι ακόλουθες:</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υψηλό επίπεδο προστασίας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αρχή της προφύλαξης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η προληπτική δράση·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καταπολέμηση στην πηγή των επιβαρύνσεων του περιβάλλοντος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ο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ρυπαίνων</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πληρώνει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ενσωμάτωση αυτής της πολιτικής στις άλλες κοινοτικές πολιτικές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χρησιμοποίηση των διαθέσιμων επιστημονικών και τεχνικών δεδομένων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ποικιλία των περιβαλλοντικών συνθηκών ανάλογα με τις περιοχές της Κοινότητας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σχέση κόστους-ωφέλειας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οικονομική και κοινωνική ανάπτυξη της Κοινότητας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η διεθνής συνεργασία </a:t>
            </a:r>
            <a:r>
              <a:rPr lang="el-GR" sz="1800" dirty="0">
                <a:effectLst/>
                <a:latin typeface="Arial" panose="020B060402020202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επικουρικότητα.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b="1" dirty="0">
              <a:latin typeface="Arial" panose="020B0604020202020204" pitchFamily="34" charset="0"/>
              <a:cs typeface="Arial" panose="020B0604020202020204" pitchFamily="34" charset="0"/>
            </a:endParaRPr>
          </a:p>
        </p:txBody>
      </p:sp>
      <p:sp>
        <p:nvSpPr>
          <p:cNvPr id="4" name="Θέση κειμένου 3">
            <a:extLst>
              <a:ext uri="{FF2B5EF4-FFF2-40B4-BE49-F238E27FC236}">
                <a16:creationId xmlns:a16="http://schemas.microsoft.com/office/drawing/2014/main" id="{D0AAB1D6-6BC7-9272-D9DB-6E1F3D5CF0A5}"/>
              </a:ext>
            </a:extLst>
          </p:cNvPr>
          <p:cNvSpPr>
            <a:spLocks noGrp="1"/>
          </p:cNvSpPr>
          <p:nvPr>
            <p:ph type="body" sz="half" idx="2"/>
          </p:nvPr>
        </p:nvSpPr>
        <p:spPr>
          <a:xfrm>
            <a:off x="282974" y="5356174"/>
            <a:ext cx="10514012" cy="1501826"/>
          </a:xfrm>
        </p:spPr>
        <p:txBody>
          <a:bodyPr/>
          <a:lstStyle/>
          <a:p>
            <a:r>
              <a:rPr lang="el-GR" sz="4000" b="1" i="1" dirty="0">
                <a:effectLst/>
                <a:latin typeface="Arial" panose="020B0604020202020204" pitchFamily="34" charset="0"/>
                <a:cs typeface="Arial" panose="020B0604020202020204" pitchFamily="34" charset="0"/>
              </a:rPr>
              <a:t>Η </a:t>
            </a:r>
            <a:r>
              <a:rPr lang="el-GR" sz="4000" b="1" i="1" dirty="0">
                <a:latin typeface="Arial" panose="020B0604020202020204" pitchFamily="34" charset="0"/>
                <a:cs typeface="Arial" panose="020B0604020202020204" pitchFamily="34" charset="0"/>
              </a:rPr>
              <a:t>τρίτη </a:t>
            </a:r>
            <a:r>
              <a:rPr lang="el-GR" sz="4000" b="1" i="1" dirty="0">
                <a:effectLst/>
                <a:latin typeface="Arial" panose="020B0604020202020204" pitchFamily="34" charset="0"/>
                <a:cs typeface="Arial" panose="020B0604020202020204" pitchFamily="34" charset="0"/>
              </a:rPr>
              <a:t>φάση (1996-σήμερα)</a:t>
            </a:r>
            <a:endParaRPr lang="el-GR" sz="4000" b="1" i="1" dirty="0">
              <a:effectLst/>
              <a:latin typeface="Arial" panose="020B060402020202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84923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4B2607-F2A4-3AD7-B002-7BDDD3429F9A}"/>
              </a:ext>
            </a:extLst>
          </p:cNvPr>
          <p:cNvSpPr txBox="1"/>
          <p:nvPr/>
        </p:nvSpPr>
        <p:spPr>
          <a:xfrm>
            <a:off x="81735" y="1250979"/>
            <a:ext cx="11687972" cy="5521704"/>
          </a:xfrm>
          <a:prstGeom prst="rect">
            <a:avLst/>
          </a:prstGeom>
          <a:noFill/>
        </p:spPr>
        <p:txBody>
          <a:bodyPr wrap="square">
            <a:spAutoFit/>
          </a:bodyPr>
          <a:lstStyle/>
          <a:p>
            <a:pPr algn="just">
              <a:lnSpc>
                <a:spcPct val="150000"/>
              </a:lnSpc>
            </a:pPr>
            <a:r>
              <a:rPr lang="el-GR" sz="40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Η οδηγία 2000/60</a:t>
            </a:r>
            <a:r>
              <a:rPr lang="el-GR" sz="4000" dirty="0">
                <a:solidFill>
                  <a:srgbClr val="0070C0"/>
                </a:solidFill>
                <a:effectLst/>
                <a:latin typeface="Times New Roman" panose="02020603050405020304" pitchFamily="18" charset="0"/>
                <a:ea typeface="Times New Roman" panose="02020603050405020304" pitchFamily="18" charset="0"/>
              </a:rPr>
              <a:t> </a:t>
            </a:r>
            <a:r>
              <a:rPr lang="el-GR" sz="40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ΤΟΥ ΕΥΡΩΠΑΪΚΟΥ ΚΟΙΝΟΒΟΥΛΙΟΥ ΚΑΙ ΤΟΥ ΣΥΜΒΟΥΛΙΟΥ της 23</a:t>
            </a:r>
            <a:r>
              <a:rPr lang="el-GR" sz="4000" baseline="300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ης</a:t>
            </a:r>
            <a:r>
              <a:rPr lang="el-GR" sz="40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Οκτωβρίου 2000 για τη θέσπιση πλαισίου κοινοτικής δράσης στον τομέα της πολιτικής των υδάτων</a:t>
            </a:r>
            <a:endParaRPr lang="el-GR" sz="4400" dirty="0">
              <a:solidFill>
                <a:srgbClr val="0070C0"/>
              </a:solidFill>
              <a:effectLst/>
              <a:latin typeface="Times New Roman" panose="02020603050405020304" pitchFamily="18" charset="0"/>
              <a:ea typeface="Times New Roman" panose="02020603050405020304" pitchFamily="18" charset="0"/>
            </a:endParaRPr>
          </a:p>
          <a:p>
            <a:pPr algn="just">
              <a:lnSpc>
                <a:spcPct val="150000"/>
              </a:lnSpc>
            </a:pPr>
            <a:endParaRPr lang="el-GR" sz="4000" dirty="0">
              <a:solidFill>
                <a:srgbClr val="0070C0"/>
              </a:solidFill>
              <a:effectLst>
                <a:outerShdw blurRad="38100" dist="38100" dir="2700000" algn="tl">
                  <a:srgbClr val="000000">
                    <a:alpha val="43137"/>
                  </a:srgbClr>
                </a:outerShdw>
              </a:effectLst>
            </a:endParaRPr>
          </a:p>
          <a:p>
            <a:pPr lvl="0" algn="just">
              <a:lnSpc>
                <a:spcPct val="150000"/>
              </a:lnSpc>
            </a:pPr>
            <a:endParaRPr lang="el-GR"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981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1FFAD5D-C8C0-4AEF-1C48-EDE8E53483FE}"/>
              </a:ext>
            </a:extLst>
          </p:cNvPr>
          <p:cNvPicPr>
            <a:picLocks noChangeAspect="1"/>
          </p:cNvPicPr>
          <p:nvPr/>
        </p:nvPicPr>
        <p:blipFill>
          <a:blip r:embed="rId2"/>
          <a:stretch>
            <a:fillRect/>
          </a:stretch>
        </p:blipFill>
        <p:spPr>
          <a:xfrm>
            <a:off x="0" y="1154373"/>
            <a:ext cx="12192000" cy="4549254"/>
          </a:xfrm>
          <a:prstGeom prst="rect">
            <a:avLst/>
          </a:prstGeom>
        </p:spPr>
      </p:pic>
    </p:spTree>
    <p:extLst>
      <p:ext uri="{BB962C8B-B14F-4D97-AF65-F5344CB8AC3E}">
        <p14:creationId xmlns:p14="http://schemas.microsoft.com/office/powerpoint/2010/main" val="8164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181AD-EC10-FCAF-7207-59D03B162BA2}"/>
              </a:ext>
            </a:extLst>
          </p:cNvPr>
          <p:cNvSpPr>
            <a:spLocks noGrp="1"/>
          </p:cNvSpPr>
          <p:nvPr>
            <p:ph type="title"/>
          </p:nvPr>
        </p:nvSpPr>
        <p:spPr/>
        <p:txBody>
          <a:bodyPr>
            <a:normAutofit/>
          </a:bodyPr>
          <a:lstStyle/>
          <a:p>
            <a:r>
              <a:rPr lang="el-GR" sz="4800" dirty="0"/>
              <a:t>ΓΙΑΤΙ ΔΙΑΧΕΙΡΙΣΗ ΥΔΑΤΩΝ;</a:t>
            </a:r>
            <a:br>
              <a:rPr lang="el-GR" sz="4800" dirty="0"/>
            </a:br>
            <a:br>
              <a:rPr lang="el-GR" sz="4800" dirty="0"/>
            </a:br>
            <a:r>
              <a:rPr lang="el-GR" sz="4800" dirty="0"/>
              <a:t>ΚΛΙΜΑΤΙΚΗ ΑΛΛΑΓΗ ΚΑΙ ΝΕΡΟ</a:t>
            </a:r>
          </a:p>
        </p:txBody>
      </p:sp>
      <p:sp>
        <p:nvSpPr>
          <p:cNvPr id="3" name="Θέση κειμένου 2">
            <a:extLst>
              <a:ext uri="{FF2B5EF4-FFF2-40B4-BE49-F238E27FC236}">
                <a16:creationId xmlns:a16="http://schemas.microsoft.com/office/drawing/2014/main" id="{B3FA47D0-5F7F-AE81-C20B-AEEC0445B371}"/>
              </a:ext>
            </a:extLst>
          </p:cNvPr>
          <p:cNvSpPr>
            <a:spLocks noGrp="1"/>
          </p:cNvSpPr>
          <p:nvPr>
            <p:ph type="body" sz="half" idx="2"/>
          </p:nvPr>
        </p:nvSpPr>
        <p:spPr/>
        <p:txBody>
          <a:bodyPr/>
          <a:lstStyle/>
          <a:p>
            <a:r>
              <a:rPr lang="en-GB" dirty="0">
                <a:hlinkClick r:id="rId2"/>
              </a:rPr>
              <a:t>https://gr.euronews.com/green/2021/11/03/klimatiki-allagi-zwi-xwris-nero</a:t>
            </a:r>
            <a:endParaRPr lang="el-GR" dirty="0"/>
          </a:p>
          <a:p>
            <a:r>
              <a:rPr lang="en-GB" dirty="0"/>
              <a:t>https://youtu.be/MCOlrMTvucc</a:t>
            </a:r>
            <a:endParaRPr lang="el-GR" dirty="0"/>
          </a:p>
          <a:p>
            <a:endParaRPr lang="el-GR" dirty="0"/>
          </a:p>
        </p:txBody>
      </p:sp>
    </p:spTree>
    <p:extLst>
      <p:ext uri="{BB962C8B-B14F-4D97-AF65-F5344CB8AC3E}">
        <p14:creationId xmlns:p14="http://schemas.microsoft.com/office/powerpoint/2010/main" val="359222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4B2607-F2A4-3AD7-B002-7BDDD3429F9A}"/>
              </a:ext>
            </a:extLst>
          </p:cNvPr>
          <p:cNvSpPr txBox="1"/>
          <p:nvPr/>
        </p:nvSpPr>
        <p:spPr>
          <a:xfrm>
            <a:off x="81735" y="1250979"/>
            <a:ext cx="11687972" cy="4598375"/>
          </a:xfrm>
          <a:prstGeom prst="rect">
            <a:avLst/>
          </a:prstGeom>
          <a:noFill/>
        </p:spPr>
        <p:txBody>
          <a:bodyPr wrap="square">
            <a:spAutoFit/>
          </a:bodyPr>
          <a:lstStyle/>
          <a:p>
            <a:pPr algn="just">
              <a:lnSpc>
                <a:spcPct val="150000"/>
              </a:lnSpc>
            </a:pPr>
            <a:r>
              <a:rPr lang="el-GR" sz="4000"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1. Εισαγωγή στο θεσμικό πλαίσιο διαχείρισης υδάτινων πόρων στην Ευρωπαϊκή Ένωση-Ιστορική Αναδρομή</a:t>
            </a:r>
          </a:p>
          <a:p>
            <a:pPr algn="just">
              <a:lnSpc>
                <a:spcPct val="150000"/>
              </a:lnSpc>
            </a:pPr>
            <a:endParaRPr lang="el-GR" sz="4000" dirty="0">
              <a:solidFill>
                <a:srgbClr val="0070C0"/>
              </a:solidFill>
              <a:effectLst>
                <a:outerShdw blurRad="38100" dist="38100" dir="2700000" algn="tl">
                  <a:srgbClr val="000000">
                    <a:alpha val="43137"/>
                  </a:srgbClr>
                </a:outerShdw>
              </a:effectLst>
            </a:endParaRPr>
          </a:p>
          <a:p>
            <a:pPr lvl="0" algn="just">
              <a:lnSpc>
                <a:spcPct val="150000"/>
              </a:lnSpc>
            </a:pPr>
            <a:endParaRPr lang="el-GR"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964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3930FB4-029B-EEEF-5A38-9C4D4D9D33F5}"/>
              </a:ext>
            </a:extLst>
          </p:cNvPr>
          <p:cNvSpPr>
            <a:spLocks noGrp="1"/>
          </p:cNvSpPr>
          <p:nvPr>
            <p:ph type="title"/>
          </p:nvPr>
        </p:nvSpPr>
        <p:spPr>
          <a:xfrm>
            <a:off x="250311" y="365125"/>
            <a:ext cx="11733948" cy="5550379"/>
          </a:xfrm>
        </p:spPr>
        <p:txBody>
          <a:bodyPr>
            <a:noAutofit/>
          </a:bodyPr>
          <a:lstStyle/>
          <a:p>
            <a:pPr algn="ctr">
              <a:lnSpc>
                <a:spcPct val="150000"/>
              </a:lnSpc>
            </a:pPr>
            <a:br>
              <a:rPr lang="en-GB" sz="4800" b="1" dirty="0">
                <a:solidFill>
                  <a:srgbClr val="00B0F0"/>
                </a:solidFill>
                <a:effectLst/>
                <a:latin typeface="Arial" panose="020B0604020202020204" pitchFamily="34" charset="0"/>
              </a:rPr>
            </a:br>
            <a:r>
              <a:rPr lang="el-GR" sz="4800" b="1" dirty="0">
                <a:solidFill>
                  <a:srgbClr val="00B0F0"/>
                </a:solidFill>
                <a:effectLst/>
                <a:latin typeface="Arial" panose="020B0604020202020204" pitchFamily="34" charset="0"/>
              </a:rPr>
              <a:t>Η εξέλιξη της  πολιτικής της Ευρωπαϊκής Ένωσης για την προστασία και διαχείριση του περιβάλλοντος και των υδάτινων πόρων </a:t>
            </a:r>
            <a:br>
              <a:rPr lang="el-GR" sz="4800" b="1" dirty="0">
                <a:solidFill>
                  <a:srgbClr val="00B0F0"/>
                </a:solidFill>
                <a:effectLst/>
                <a:latin typeface="Arial" panose="020B0604020202020204" pitchFamily="34" charset="0"/>
              </a:rPr>
            </a:br>
            <a:endParaRPr lang="el-GR" sz="4800" dirty="0">
              <a:solidFill>
                <a:srgbClr val="00B0F0"/>
              </a:solidFill>
            </a:endParaRPr>
          </a:p>
        </p:txBody>
      </p:sp>
    </p:spTree>
    <p:extLst>
      <p:ext uri="{BB962C8B-B14F-4D97-AF65-F5344CB8AC3E}">
        <p14:creationId xmlns:p14="http://schemas.microsoft.com/office/powerpoint/2010/main" val="251984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CAE5B-C32B-2C73-F17F-444B1387ECCD}"/>
              </a:ext>
            </a:extLst>
          </p:cNvPr>
          <p:cNvSpPr>
            <a:spLocks noGrp="1"/>
          </p:cNvSpPr>
          <p:nvPr>
            <p:ph type="title"/>
          </p:nvPr>
        </p:nvSpPr>
        <p:spPr>
          <a:xfrm>
            <a:off x="1001668" y="592572"/>
            <a:ext cx="10515600" cy="663904"/>
          </a:xfrm>
        </p:spPr>
        <p:txBody>
          <a:bodyPr>
            <a:normAutofit fontScale="90000"/>
          </a:bodyPr>
          <a:lstStyle/>
          <a:p>
            <a:pPr indent="180340">
              <a:lnSpc>
                <a:spcPct val="150000"/>
              </a:lnSpc>
            </a:pP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r>
              <a:rPr lang="el-GR" sz="4900" b="1" i="1" dirty="0">
                <a:latin typeface="Arial" panose="020B0604020202020204" pitchFamily="34" charset="0"/>
                <a:ea typeface="Times New Roman" panose="02020603050405020304" pitchFamily="18" charset="0"/>
                <a:cs typeface="Arial" panose="020B0604020202020204" pitchFamily="34" charset="0"/>
              </a:rPr>
              <a:t>Η ΠΡΩΤΗ ΦΑΣΗ (1957-1971)</a:t>
            </a: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r>
              <a:rPr lang="el-GR" sz="1800" b="1" i="1"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1726632"/>
            <a:ext cx="11027289" cy="4776335"/>
          </a:xfrm>
        </p:spPr>
        <p:txBody>
          <a:bodyPr>
            <a:normAutofit fontScale="92500" lnSpcReduction="20000"/>
          </a:bodyPr>
          <a:lstStyle/>
          <a:p>
            <a:pPr>
              <a:lnSpc>
                <a:spcPct val="120000"/>
              </a:lnSpc>
            </a:pPr>
            <a:r>
              <a:rPr lang="el-GR" sz="2800" dirty="0">
                <a:effectLst/>
                <a:latin typeface="Arial" panose="020B0604020202020204" pitchFamily="34" charset="0"/>
                <a:ea typeface="Times New Roman" panose="02020603050405020304" pitchFamily="18" charset="0"/>
                <a:cs typeface="Arial" panose="020B0604020202020204" pitchFamily="34" charset="0"/>
              </a:rPr>
              <a:t>Η πρώτη φάση της πορείας εξέλιξης της περιβαλλοντικής πολιτικής της Ε.Ε. αρχίζει ουσιαστικά το 1957</a:t>
            </a:r>
          </a:p>
          <a:p>
            <a:pPr>
              <a:lnSpc>
                <a:spcPct val="120000"/>
              </a:lnSpc>
            </a:pPr>
            <a:r>
              <a:rPr lang="el-GR" sz="2800" dirty="0">
                <a:effectLst/>
                <a:latin typeface="Arial" panose="020B0604020202020204" pitchFamily="34" charset="0"/>
                <a:ea typeface="Times New Roman" panose="02020603050405020304" pitchFamily="18" charset="0"/>
                <a:cs typeface="Arial" panose="020B0604020202020204" pitchFamily="34" charset="0"/>
              </a:rPr>
              <a:t>Δεν προβλεπόταν νομική βάση στην οποία θα μπορούσε να θεμελιωθεί η δικαιοπρακτική ικανότητα της Κοινότητας και δεν υπήρχε καμία αναφορά στον όρο «προστασία του περιβάλλοντος», </a:t>
            </a:r>
            <a:endParaRPr lang="el-GR" dirty="0">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pPr>
            <a:r>
              <a:rPr lang="el-GR" sz="2800" dirty="0">
                <a:effectLst/>
                <a:latin typeface="Arial" panose="020B0604020202020204" pitchFamily="34" charset="0"/>
                <a:ea typeface="Times New Roman" panose="02020603050405020304" pitchFamily="18" charset="0"/>
                <a:cs typeface="Arial" panose="020B0604020202020204" pitchFamily="34" charset="0"/>
              </a:rPr>
              <a:t>Η πρώτη νομοθετική πρωτοβουλία </a:t>
            </a:r>
            <a:r>
              <a:rPr lang="el-GR" dirty="0">
                <a:latin typeface="Arial" panose="020B0604020202020204" pitchFamily="34" charset="0"/>
                <a:ea typeface="Times New Roman" panose="02020603050405020304" pitchFamily="18" charset="0"/>
                <a:cs typeface="Arial" panose="020B0604020202020204" pitchFamily="34" charset="0"/>
              </a:rPr>
              <a:t>(</a:t>
            </a:r>
            <a:r>
              <a:rPr lang="el-GR" sz="2800" dirty="0">
                <a:effectLst/>
                <a:latin typeface="Arial" panose="020B0604020202020204" pitchFamily="34" charset="0"/>
                <a:ea typeface="Times New Roman" panose="02020603050405020304" pitchFamily="18" charset="0"/>
                <a:cs typeface="Arial" panose="020B0604020202020204" pitchFamily="34" charset="0"/>
              </a:rPr>
              <a:t>Οδηγία 59/221) βασίστηκε στο άρθρο 2 της Συνθήκης της Ευρωπαϊκής Κοινότητας Ατομικής Ενέργειας, που προέβλεπε ότι θα πρέπει να θεσμοθετηθούν κοινά δεδομένα για την προστασία της υγείας των εργατών  και των πολιτών από τους κινδύνους που </a:t>
            </a:r>
            <a:r>
              <a:rPr lang="el-GR" sz="2800" dirty="0" err="1">
                <a:effectLst/>
                <a:latin typeface="Arial" panose="020B0604020202020204" pitchFamily="34" charset="0"/>
                <a:ea typeface="Times New Roman" panose="02020603050405020304" pitchFamily="18" charset="0"/>
                <a:cs typeface="Arial" panose="020B0604020202020204" pitchFamily="34" charset="0"/>
              </a:rPr>
              <a:t>προέκυπταν</a:t>
            </a:r>
            <a:r>
              <a:rPr lang="el-GR" sz="2800" dirty="0">
                <a:effectLst/>
                <a:latin typeface="Arial" panose="020B0604020202020204" pitchFamily="34" charset="0"/>
                <a:ea typeface="Times New Roman" panose="02020603050405020304" pitchFamily="18" charset="0"/>
                <a:cs typeface="Arial" panose="020B0604020202020204" pitchFamily="34" charset="0"/>
              </a:rPr>
              <a:t> από την ακτινοβολία ιόντων.  </a:t>
            </a:r>
            <a:br>
              <a:rPr lang="el-GR" sz="2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Tree>
    <p:extLst>
      <p:ext uri="{BB962C8B-B14F-4D97-AF65-F5344CB8AC3E}">
        <p14:creationId xmlns:p14="http://schemas.microsoft.com/office/powerpoint/2010/main" val="232517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ADD1B5-AB6A-D106-8998-3886EFB8D61D}"/>
              </a:ext>
            </a:extLst>
          </p:cNvPr>
          <p:cNvSpPr>
            <a:spLocks noGrp="1"/>
          </p:cNvSpPr>
          <p:nvPr>
            <p:ph type="title"/>
          </p:nvPr>
        </p:nvSpPr>
        <p:spPr/>
        <p:txBody>
          <a:bodyPr>
            <a:normAutofit/>
          </a:bodyPr>
          <a:lstStyle/>
          <a:p>
            <a:r>
              <a:rPr lang="el-GR" sz="4400" b="1" i="1" dirty="0">
                <a:latin typeface="Arial" panose="020B0604020202020204" pitchFamily="34" charset="0"/>
                <a:ea typeface="Times New Roman" panose="02020603050405020304" pitchFamily="18" charset="0"/>
                <a:cs typeface="Arial" panose="020B0604020202020204" pitchFamily="34" charset="0"/>
              </a:rPr>
              <a:t>Η ΔΕΥΤΕΡΗ ΦΑΣΗ (1972-1986)</a:t>
            </a:r>
            <a:endParaRPr lang="el-GR" sz="4400" dirty="0"/>
          </a:p>
        </p:txBody>
      </p:sp>
      <p:sp>
        <p:nvSpPr>
          <p:cNvPr id="3" name="Θέση περιεχομένου 2">
            <a:extLst>
              <a:ext uri="{FF2B5EF4-FFF2-40B4-BE49-F238E27FC236}">
                <a16:creationId xmlns:a16="http://schemas.microsoft.com/office/drawing/2014/main" id="{5450F8FE-8531-4C86-3A3F-C3F74515ECB8}"/>
              </a:ext>
            </a:extLst>
          </p:cNvPr>
          <p:cNvSpPr>
            <a:spLocks noGrp="1"/>
          </p:cNvSpPr>
          <p:nvPr>
            <p:ph idx="1"/>
          </p:nvPr>
        </p:nvSpPr>
        <p:spPr>
          <a:xfrm>
            <a:off x="388237" y="1573381"/>
            <a:ext cx="10965563" cy="5113488"/>
          </a:xfrm>
        </p:spPr>
        <p:txBody>
          <a:bodyPr>
            <a:noAutofit/>
          </a:bodyPr>
          <a:lstStyle/>
          <a:p>
            <a:pPr algn="just">
              <a:lnSpc>
                <a:spcPct val="100000"/>
              </a:lnSpc>
            </a:pPr>
            <a:r>
              <a:rPr lang="el-GR" sz="2400" dirty="0">
                <a:effectLst/>
                <a:latin typeface="Arial" panose="020B0604020202020204" pitchFamily="34" charset="0"/>
                <a:ea typeface="Times New Roman" panose="02020603050405020304" pitchFamily="18" charset="0"/>
              </a:rPr>
              <a:t>Πρώτη προσπάθεια σφαιρικής αντιμετώπισης του ζητήματος από την Επιτροπή, η οποία υπέβαλε στο Συμβούλιο την πρώτη Έκθεση για το περιβάλλον </a:t>
            </a:r>
          </a:p>
          <a:p>
            <a:pPr algn="just">
              <a:lnSpc>
                <a:spcPct val="100000"/>
              </a:lnSpc>
            </a:pPr>
            <a:r>
              <a:rPr lang="el-GR" sz="2400" dirty="0">
                <a:effectLst/>
                <a:latin typeface="Arial" panose="020B0604020202020204" pitchFamily="34" charset="0"/>
                <a:ea typeface="Times New Roman" panose="02020603050405020304" pitchFamily="18" charset="0"/>
              </a:rPr>
              <a:t>Σύνοδος Κορυφής του Παρισιού (1973) διακηρύττοντας ότι «η οικονομική ανάπτυξη δεν αποτελεί αυτοσκοπό».</a:t>
            </a:r>
          </a:p>
          <a:p>
            <a:pPr algn="just">
              <a:lnSpc>
                <a:spcPct val="100000"/>
              </a:lnSpc>
            </a:pPr>
            <a:r>
              <a:rPr lang="el-GR" sz="2400" dirty="0">
                <a:effectLst/>
                <a:latin typeface="Arial" panose="020B0604020202020204" pitchFamily="34" charset="0"/>
                <a:ea typeface="Times New Roman" panose="02020603050405020304" pitchFamily="18" charset="0"/>
              </a:rPr>
              <a:t>η Επιτροπή διαμόρφωσε το πρώτο πρόγραμμα δράσης για το περιβάλλον (1973-1976), που έθεσε τις αρχές και τους στόχους για τη διαμόρφωση της κοινοτικής πολιτικής περιβάλλοντος</a:t>
            </a:r>
            <a:r>
              <a:rPr lang="el-GR" sz="2400" dirty="0">
                <a:effectLst/>
              </a:rPr>
              <a:t> </a:t>
            </a:r>
            <a:r>
              <a:rPr lang="el-GR" sz="2400" dirty="0">
                <a:effectLst/>
                <a:latin typeface="Arial" panose="020B0604020202020204" pitchFamily="34" charset="0"/>
                <a:ea typeface="Times New Roman" panose="02020603050405020304" pitchFamily="18" charset="0"/>
                <a:cs typeface="Times New Roman" panose="02020603050405020304" pitchFamily="18" charset="0"/>
              </a:rPr>
              <a:t>Το παράγωγο περιβαλλοντικό κοινοτικό δίκαιο αποτελείται από: α) νομοθετικές πράξεις όπως οδηγίες και κανονισμούς και β) βοηθητικά νομικά μέσα όπως τα κοινοτικά προγράμματα δράσης για το περιβάλλον</a:t>
            </a:r>
          </a:p>
          <a:p>
            <a:pPr algn="just">
              <a:lnSpc>
                <a:spcPct val="100000"/>
              </a:lnSpc>
            </a:pPr>
            <a:r>
              <a:rPr lang="el-GR" sz="2400" dirty="0">
                <a:effectLst/>
                <a:latin typeface="Arial" panose="020B0604020202020204" pitchFamily="34" charset="0"/>
                <a:ea typeface="Times New Roman" panose="02020603050405020304" pitchFamily="18" charset="0"/>
                <a:cs typeface="Times New Roman" panose="02020603050405020304" pitchFamily="18" charset="0"/>
              </a:rPr>
              <a:t>Διαμόρφωση περιβαλλοντικών αρχών</a:t>
            </a:r>
          </a:p>
        </p:txBody>
      </p:sp>
    </p:spTree>
    <p:extLst>
      <p:ext uri="{BB962C8B-B14F-4D97-AF65-F5344CB8AC3E}">
        <p14:creationId xmlns:p14="http://schemas.microsoft.com/office/powerpoint/2010/main" val="254583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655A0-6F5A-1110-1576-2BDF657F431B}"/>
              </a:ext>
            </a:extLst>
          </p:cNvPr>
          <p:cNvSpPr>
            <a:spLocks noGrp="1"/>
          </p:cNvSpPr>
          <p:nvPr>
            <p:ph type="title"/>
          </p:nvPr>
        </p:nvSpPr>
        <p:spPr/>
        <p:txBody>
          <a:bodyPr>
            <a:normAutofit/>
          </a:bodyPr>
          <a:lstStyle/>
          <a:p>
            <a:r>
              <a:rPr lang="el-GR" sz="4400" b="1" i="1" dirty="0">
                <a:latin typeface="Arial" panose="020B0604020202020204" pitchFamily="34" charset="0"/>
                <a:ea typeface="Times New Roman" panose="02020603050405020304" pitchFamily="18" charset="0"/>
                <a:cs typeface="Arial" panose="020B0604020202020204" pitchFamily="34" charset="0"/>
              </a:rPr>
              <a:t>Η ΤΡΙΤΗ ΦΑΣΗ (1987-1992)</a:t>
            </a:r>
            <a:endParaRPr lang="el-GR" sz="4400" dirty="0"/>
          </a:p>
        </p:txBody>
      </p:sp>
      <p:sp>
        <p:nvSpPr>
          <p:cNvPr id="3" name="Θέση περιεχομένου 2">
            <a:extLst>
              <a:ext uri="{FF2B5EF4-FFF2-40B4-BE49-F238E27FC236}">
                <a16:creationId xmlns:a16="http://schemas.microsoft.com/office/drawing/2014/main" id="{A7F18FCB-B24C-2325-00EF-5DA7B3E61037}"/>
              </a:ext>
            </a:extLst>
          </p:cNvPr>
          <p:cNvSpPr>
            <a:spLocks noGrp="1"/>
          </p:cNvSpPr>
          <p:nvPr>
            <p:ph idx="1"/>
          </p:nvPr>
        </p:nvSpPr>
        <p:spPr>
          <a:xfrm>
            <a:off x="224769" y="1825625"/>
            <a:ext cx="11129031" cy="4351338"/>
          </a:xfrm>
        </p:spPr>
        <p:txBody>
          <a:bodyPr>
            <a:normAutofit/>
          </a:bodyPr>
          <a:lstStyle/>
          <a:p>
            <a:pPr indent="180340" algn="just">
              <a:lnSpc>
                <a:spcPct val="100000"/>
              </a:lnSpc>
            </a:pPr>
            <a:r>
              <a:rPr lang="el-GR" dirty="0">
                <a:latin typeface="Arial" panose="020B0604020202020204" pitchFamily="34" charset="0"/>
                <a:ea typeface="Times New Roman" panose="02020603050405020304" pitchFamily="18" charset="0"/>
                <a:cs typeface="Arial" panose="020B0604020202020204" pitchFamily="34" charset="0"/>
              </a:rPr>
              <a:t>Θ</a:t>
            </a:r>
            <a:r>
              <a:rPr lang="el-GR" sz="2800" dirty="0">
                <a:effectLst/>
                <a:latin typeface="Arial" panose="020B0604020202020204" pitchFamily="34" charset="0"/>
                <a:ea typeface="Times New Roman" panose="02020603050405020304" pitchFamily="18" charset="0"/>
                <a:cs typeface="Arial" panose="020B0604020202020204" pitchFamily="34" charset="0"/>
              </a:rPr>
              <a:t>έσπιση ειδικών άρθρων στο πρωτογενές δίκαιο, μέσω της προσθήκης ειδικού κεφαλαίου (Τίτλος </a:t>
            </a:r>
            <a:r>
              <a:rPr lang="en-US" sz="2800" dirty="0">
                <a:effectLst/>
                <a:latin typeface="Arial" panose="020B0604020202020204" pitchFamily="34" charset="0"/>
                <a:ea typeface="Times New Roman" panose="02020603050405020304" pitchFamily="18" charset="0"/>
                <a:cs typeface="Arial" panose="020B0604020202020204" pitchFamily="34" charset="0"/>
              </a:rPr>
              <a:t>VII</a:t>
            </a:r>
            <a:r>
              <a:rPr lang="el-GR" sz="2800" dirty="0">
                <a:effectLst/>
                <a:latin typeface="Arial" panose="020B0604020202020204" pitchFamily="34" charset="0"/>
                <a:ea typeface="Times New Roman" panose="02020603050405020304" pitchFamily="18" charset="0"/>
                <a:cs typeface="Arial" panose="020B0604020202020204" pitchFamily="34" charset="0"/>
              </a:rPr>
              <a:t> “Περιβάλλον”) στην ιδρυτική Συνθήκη της Ε.Κ., με την Ενιαία Ευρωπαϊκή Πράξη (στο εξής ΕΕΠ). </a:t>
            </a:r>
          </a:p>
          <a:p>
            <a:pPr indent="180340" algn="just">
              <a:lnSpc>
                <a:spcPct val="100000"/>
              </a:lnSpc>
            </a:pPr>
            <a:r>
              <a:rPr lang="el-GR" dirty="0">
                <a:latin typeface="Arial" panose="020B0604020202020204" pitchFamily="34" charset="0"/>
                <a:cs typeface="Arial" panose="020B0604020202020204" pitchFamily="34" charset="0"/>
              </a:rPr>
              <a:t>Σύσταση ειδικού Ταμείου Περιβάλλοντος, το οποίο μετεξελίχθηκε σε Ταμείο Συνοχής  στο Ευρωπαϊκό Συμβούλιο του Μάαστριχτ</a:t>
            </a:r>
          </a:p>
        </p:txBody>
      </p:sp>
    </p:spTree>
    <p:extLst>
      <p:ext uri="{BB962C8B-B14F-4D97-AF65-F5344CB8AC3E}">
        <p14:creationId xmlns:p14="http://schemas.microsoft.com/office/powerpoint/2010/main" val="157460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C3737A-2C8B-443A-1790-9C7459CB7A81}"/>
              </a:ext>
            </a:extLst>
          </p:cNvPr>
          <p:cNvSpPr>
            <a:spLocks noGrp="1"/>
          </p:cNvSpPr>
          <p:nvPr>
            <p:ph type="title"/>
          </p:nvPr>
        </p:nvSpPr>
        <p:spPr/>
        <p:txBody>
          <a:bodyPr>
            <a:normAutofit fontScale="90000"/>
          </a:bodyPr>
          <a:lstStyle/>
          <a:p>
            <a:br>
              <a:rPr lang="el-GR" sz="5400" b="1" i="1" dirty="0">
                <a:latin typeface="Arial" panose="020B0604020202020204" pitchFamily="34" charset="0"/>
                <a:ea typeface="Times New Roman" panose="02020603050405020304" pitchFamily="18" charset="0"/>
                <a:cs typeface="Arial" panose="020B0604020202020204" pitchFamily="34" charset="0"/>
              </a:rPr>
            </a:br>
            <a:br>
              <a:rPr lang="el-GR" sz="5400" b="1" i="1" dirty="0">
                <a:latin typeface="Arial" panose="020B0604020202020204" pitchFamily="34" charset="0"/>
                <a:ea typeface="Times New Roman" panose="02020603050405020304" pitchFamily="18" charset="0"/>
                <a:cs typeface="Arial" panose="020B0604020202020204" pitchFamily="34" charset="0"/>
              </a:rPr>
            </a:br>
            <a:r>
              <a:rPr lang="el-GR" sz="5400" b="1" i="1" dirty="0">
                <a:latin typeface="Arial" panose="020B0604020202020204" pitchFamily="34" charset="0"/>
                <a:ea typeface="Times New Roman" panose="02020603050405020304" pitchFamily="18" charset="0"/>
                <a:cs typeface="Arial" panose="020B0604020202020204" pitchFamily="34" charset="0"/>
              </a:rPr>
              <a:t>Η ΤΕΤΑΡΤΗ ΦΑΣΗ (1993-σήμερα)</a:t>
            </a:r>
            <a:br>
              <a:rPr lang="en-GB" sz="5400" b="1" i="1" dirty="0">
                <a:effectLst/>
                <a:latin typeface="Arial" panose="020B0604020202020204" pitchFamily="34" charset="0"/>
                <a:ea typeface="Times New Roman" panose="02020603050405020304" pitchFamily="18" charset="0"/>
                <a:cs typeface="Arial" panose="020B0604020202020204" pitchFamily="34" charset="0"/>
              </a:rPr>
            </a:br>
            <a:br>
              <a:rPr lang="en-GB" sz="5400" b="1" i="1" dirty="0">
                <a:effectLst/>
                <a:latin typeface="Arial" panose="020B0604020202020204" pitchFamily="34" charset="0"/>
                <a:ea typeface="Times New Roman" panose="02020603050405020304" pitchFamily="18" charset="0"/>
                <a:cs typeface="Arial" panose="020B0604020202020204" pitchFamily="34" charset="0"/>
              </a:rPr>
            </a:br>
            <a:endParaRPr lang="el-GR" dirty="0"/>
          </a:p>
        </p:txBody>
      </p:sp>
      <p:sp>
        <p:nvSpPr>
          <p:cNvPr id="3" name="Θέση περιεχομένου 2">
            <a:extLst>
              <a:ext uri="{FF2B5EF4-FFF2-40B4-BE49-F238E27FC236}">
                <a16:creationId xmlns:a16="http://schemas.microsoft.com/office/drawing/2014/main" id="{4C7BC1F8-6176-7204-B145-AF0E2507BAFD}"/>
              </a:ext>
            </a:extLst>
          </p:cNvPr>
          <p:cNvSpPr>
            <a:spLocks noGrp="1"/>
          </p:cNvSpPr>
          <p:nvPr>
            <p:ph idx="4294967295"/>
          </p:nvPr>
        </p:nvSpPr>
        <p:spPr>
          <a:xfrm>
            <a:off x="0" y="1825625"/>
            <a:ext cx="11160125" cy="4351338"/>
          </a:xfrm>
        </p:spPr>
        <p:txBody>
          <a:bodyPr>
            <a:normAutofit/>
          </a:bodyPr>
          <a:lstStyle/>
          <a:p>
            <a:pPr algn="just"/>
            <a:r>
              <a:rPr lang="el-GR" dirty="0">
                <a:latin typeface="Arial" panose="020B0604020202020204" pitchFamily="34" charset="0"/>
                <a:cs typeface="Arial" panose="020B0604020202020204" pitchFamily="34" charset="0"/>
              </a:rPr>
              <a:t>Κοινοτική προστασία του περιβάλλοντος, κάνοντας ειδική μνεία στο πρώτο μέρος της Συνθήκης, στα άρθρα 2 και 3 ΕΚ, όπου παρατίθενται οι σκοποί και οι αρχές της Κοινότητας.  Επιπλέον η προστασία του περιβάλλοντος προάγεται από κοινοτική «δράση», που προέβλεπε η Ενιαία Πράξη, σε κοινοτική πολιτική </a:t>
            </a:r>
          </a:p>
          <a:p>
            <a:pPr algn="just"/>
            <a:r>
              <a:rPr lang="el-GR" dirty="0">
                <a:effectLst/>
                <a:latin typeface="Arial" panose="020B0604020202020204" pitchFamily="34" charset="0"/>
                <a:ea typeface="Times New Roman" panose="02020603050405020304" pitchFamily="18" charset="0"/>
                <a:cs typeface="Arial" panose="020B0604020202020204" pitchFamily="34" charset="0"/>
              </a:rPr>
              <a:t>Στη Συνθήκη του Άμστερνταμ θεσμοθετήθηκε η έννοια της </a:t>
            </a:r>
            <a:r>
              <a:rPr lang="el-GR" i="1" dirty="0">
                <a:effectLst/>
                <a:latin typeface="Arial" panose="020B0604020202020204" pitchFamily="34" charset="0"/>
                <a:ea typeface="Times New Roman" panose="02020603050405020304" pitchFamily="18" charset="0"/>
                <a:cs typeface="Arial" panose="020B0604020202020204" pitchFamily="34" charset="0"/>
              </a:rPr>
              <a:t>«αειφόρου ανάπτυξης»</a:t>
            </a:r>
            <a:r>
              <a:rPr lang="el-GR" dirty="0">
                <a:effectLst/>
                <a:latin typeface="Arial" panose="020B0604020202020204" pitchFamily="34" charset="0"/>
                <a:ea typeface="Times New Roman" panose="02020603050405020304" pitchFamily="18" charset="0"/>
                <a:cs typeface="Arial" panose="020B0604020202020204" pitchFamily="34" charset="0"/>
              </a:rPr>
              <a:t> που ενεγράφη στο προοίμιο της ΣΕΕ και στους στόχους της Ευρωπαϊκής Ένωσης στα άρθρα Β ΣΕΕ και 2 ΣΕΚ</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530311"/>
      </p:ext>
    </p:extLst>
  </p:cSld>
  <p:clrMapOvr>
    <a:masterClrMapping/>
  </p:clrMapOvr>
</p:sld>
</file>

<file path=ppt/theme/theme1.xml><?xml version="1.0" encoding="utf-8"?>
<a:theme xmlns:a="http://schemas.openxmlformats.org/drawingml/2006/main" name="Βάθος">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5216_TF77929380.potx" id="{96B80604-E877-40BD-9C24-DF3CC7074B36}" vid="{1B9E6CF6-507A-48A7-BACB-B394024787A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Σχεδίαση Βάθος</Template>
  <TotalTime>87</TotalTime>
  <Words>913</Words>
  <Application>Microsoft Office PowerPoint</Application>
  <PresentationFormat>Ευρεία οθόνη</PresentationFormat>
  <Paragraphs>33</Paragraphs>
  <Slides>15</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Corbel</vt:lpstr>
      <vt:lpstr>Times New Roman</vt:lpstr>
      <vt:lpstr>Βάθος</vt:lpstr>
      <vt:lpstr>ΘΕΣΜΙΚΗ ΔΙΑΧΕΙΡΙΣΗ ΥΔΑΤΙΚΩΝ ΠΟΡΩΝ</vt:lpstr>
      <vt:lpstr>Παρουσίαση του PowerPoint</vt:lpstr>
      <vt:lpstr>ΓΙΑΤΙ ΔΙΑΧΕΙΡΙΣΗ ΥΔΑΤΩΝ;  ΚΛΙΜΑΤΙΚΗ ΑΛΛΑΓΗ ΚΑΙ ΝΕΡΟ</vt:lpstr>
      <vt:lpstr>Παρουσίαση του PowerPoint</vt:lpstr>
      <vt:lpstr> Η εξέλιξη της  πολιτικής της Ευρωπαϊκής Ένωσης για την προστασία και διαχείριση του περιβάλλοντος και των υδάτινων πόρων  </vt:lpstr>
      <vt:lpstr>           Η ΠΡΩΤΗ ΦΑΣΗ (1957-1971)       .   </vt:lpstr>
      <vt:lpstr>Η ΔΕΥΤΕΡΗ ΦΑΣΗ (1972-1986)</vt:lpstr>
      <vt:lpstr>Η ΤΡΙΤΗ ΦΑΣΗ (1987-1992)</vt:lpstr>
      <vt:lpstr>  Η ΤΕΤΑΡΤΗ ΦΑΣΗ (1993-σήμερα)  </vt:lpstr>
      <vt:lpstr>Η εξέλιξη της  πολιτικής της Ευρωπαϊκής Ένωσης για την προστασία και διαχείριση του περιβάλλοντος και των υδάτινων πόρων  </vt:lpstr>
      <vt:lpstr>Παρουσίαση του PowerPoint</vt:lpstr>
      <vt:lpstr>Κατά την περίοδο αυτή διαμορφώθηκαν οδηγίες και αποφάσεις δύο κατηγοριών:  Η πρώτη κατηγορία έθετε περιβαλλοντικά ποιοτικά πρότυπα (environmental quality standards -EQS)  για τη διασφάλιση μιας ελάχιστα αποδεκτής ποιότητας ύδατος για διάφορες χρήσεις και τύπους υδάτων (επιφανειακά, θαλασσινά, αλιευτικά και ύδατα κολύμβησης),  H δεύτερη καθιέρωνε όρια για την αποφυγή ή τον περιορισμό των εκπομπών (environmental limit values) συγκεκριμένων προϊόντων και ουσιών στα ύδατα, που προορίζονται για ειδικές χρήσεις. </vt:lpstr>
      <vt:lpstr>Κατά τη δεύτερη φάση του θεσμικού πλαισίου διαχείρισης των υδάτινων πόρων, που εκτείνεται χρονικά από το 1988 και μέχρι το 1995, η Ε.Ε. επικέντρωσε το ενδιαφέρον της στον έλεγχο της μόλυνσης στην πηγή με βάση τις οριακές τιμές εκπομπής (ELV).</vt:lpstr>
      <vt:lpstr>    Η αρχή τη τρίτης φάσης του θεσμικού πλαισίου διαχείρισης των υδάτινων πόρων, που εκτείνεται χρονικά μέχρι και σήμερα, τέθηκε με την ανακοίνωση της Επιτροπής την 21η Φεβρουαρίου του 1996, σχετικά με την πολιτική στον τομέα των υδάτων, στην οποία ανέλυσε τους στόχους και τις αρχές της πολιτικής αυτής, προσδιόρισε τους διάφορους τύπους ρύπανσης των νερών και πρότεινε τη θέσπιση μιας οδηγίας - πλαίσιο σχετικά με τους υδάτινους πόρους. COM (96) 59 τελικό.   Οι στόχοι αυτής της πολιτικής είναι οι εξής: α) η εξασφάλιση του εφοδιασμού σε πόσιμο νερό β) η προστασία και η διαφύλαξη του υδάτινου περιβάλλοντος και γ) ο περιορισμός των φυσικών καταστροφών (ξηρασία, πλημμύρες). Οι  διάφοροι τύποι ρύπανσης στους οποίους μπορούν να εκτεθούν τα νερά είναι : η ρύπανση που προέρχεται από σημειακές πηγές η ρύπανση που προέρχεται από διάσπαρτες πηγές η τυχαία ρύπανση η οξίνιση ο ευτροφισμός. Οι αρχές αυτής της πολιτικής είναι οι ακόλουθες:υψηλό επίπεδο προστασίας η αρχή της προφύλαξης  η προληπτική δράση· η καταπολέμηση στην πηγή των επιβαρύνσεων του περιβάλλοντος ο ρυπαίνων πληρώνει η ενσωμάτωση αυτής της πολιτικής στις άλλες κοινοτικές πολιτικές η χρησιμοποίηση των διαθέσιμων επιστημονικών και τεχνικών δεδομένων η ποικιλία των περιβαλλοντικών συνθηκών ανάλογα με τις περιοχές της Κοινότητας η σχέση κόστους-ωφέλειας η οικονομική και κοινωνική ανάπτυξη της Κοινότητας  η διεθνής συνεργασία η επικουρικότητα.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ΘΕΣΜΙΚΗ ΔΙΑΧΕΙΡΙΣΗ ΥΔΑΤΙΚΩΝ ΠΟΡΩΝ</dc:title>
  <dc:creator>POLYTIMI FARMAKI</dc:creator>
  <cp:lastModifiedBy>POLYTIMI FARMAKI</cp:lastModifiedBy>
  <cp:revision>3</cp:revision>
  <dcterms:created xsi:type="dcterms:W3CDTF">2022-10-13T07:43:34Z</dcterms:created>
  <dcterms:modified xsi:type="dcterms:W3CDTF">2022-11-10T09:37:57Z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