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83" r:id="rId28"/>
    <p:sldId id="286" r:id="rId29"/>
    <p:sldId id="287" r:id="rId3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444" autoAdjust="0"/>
  </p:normalViewPr>
  <p:slideViewPr>
    <p:cSldViewPr snapToGrid="0">
      <p:cViewPr varScale="1">
        <p:scale>
          <a:sx n="74" d="100"/>
          <a:sy n="74" d="100"/>
        </p:scale>
        <p:origin x="570"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2FBEFF-E1CD-41B9-ADF8-BC40EF8330CA}" type="datetimeFigureOut">
              <a:rPr lang="el-GR" smtClean="0"/>
              <a:pPr/>
              <a:t>29/11/2016</a:t>
            </a:fld>
            <a:endParaRPr lang="el-GR" dirty="0"/>
          </a:p>
        </p:txBody>
      </p:sp>
      <p:sp>
        <p:nvSpPr>
          <p:cNvPr id="4" name="3 - Θέση εικόνας διαφάνειας"/>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F6B068-A4AB-49DF-BD0C-172C278073E5}" type="slidenum">
              <a:rPr lang="el-GR" smtClean="0"/>
              <a:pPr/>
              <a:t>‹#›</a:t>
            </a:fld>
            <a:endParaRPr lang="el-GR" dirty="0"/>
          </a:p>
        </p:txBody>
      </p:sp>
    </p:spTree>
    <p:extLst>
      <p:ext uri="{BB962C8B-B14F-4D97-AF65-F5344CB8AC3E}">
        <p14:creationId xmlns:p14="http://schemas.microsoft.com/office/powerpoint/2010/main" val="413733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8F6B068-A4AB-49DF-BD0C-172C278073E5}" type="slidenum">
              <a:rPr lang="el-GR" smtClean="0"/>
              <a:pPr/>
              <a:t>18</a:t>
            </a:fld>
            <a:endParaRPr lang="el-GR" dirty="0"/>
          </a:p>
        </p:txBody>
      </p:sp>
    </p:spTree>
    <p:extLst>
      <p:ext uri="{BB962C8B-B14F-4D97-AF65-F5344CB8AC3E}">
        <p14:creationId xmlns:p14="http://schemas.microsoft.com/office/powerpoint/2010/main" val="2760409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2261157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1353895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09DDA57-AA83-46C3-82E5-8CF1E74292FA}" type="slidenum">
              <a:rPr lang="el-GR" smtClean="0"/>
              <a:pPr/>
              <a:t>‹#›</a:t>
            </a:fld>
            <a:endParaRPr lang="el-GR"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59753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215919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09DDA57-AA83-46C3-82E5-8CF1E74292FA}" type="slidenum">
              <a:rPr lang="el-GR" smtClean="0"/>
              <a:pPr/>
              <a:t>‹#›</a:t>
            </a:fld>
            <a:endParaRPr lang="el-GR"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0157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1547844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4176072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283547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2978104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1736748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209474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2499982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881279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395570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255202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C1595E2-1173-4F69-8F2A-0040B063CFEB}" type="datetimeFigureOut">
              <a:rPr lang="el-GR" smtClean="0"/>
              <a:pPr/>
              <a:t>29/11/2016</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1563728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1595E2-1173-4F69-8F2A-0040B063CFEB}" type="datetimeFigureOut">
              <a:rPr lang="el-GR" smtClean="0"/>
              <a:pPr/>
              <a:t>29/11/2016</a:t>
            </a:fld>
            <a:endParaRPr lang="el-GR"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09DDA57-AA83-46C3-82E5-8CF1E74292FA}" type="slidenum">
              <a:rPr lang="el-GR" smtClean="0"/>
              <a:pPr/>
              <a:t>‹#›</a:t>
            </a:fld>
            <a:endParaRPr lang="el-GR" dirty="0"/>
          </a:p>
        </p:txBody>
      </p:sp>
    </p:spTree>
    <p:extLst>
      <p:ext uri="{BB962C8B-B14F-4D97-AF65-F5344CB8AC3E}">
        <p14:creationId xmlns:p14="http://schemas.microsoft.com/office/powerpoint/2010/main" val="2735160086"/>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0456" y="545912"/>
            <a:ext cx="9942490" cy="2467744"/>
          </a:xfrm>
        </p:spPr>
        <p:txBody>
          <a:bodyPr>
            <a:normAutofit fontScale="90000"/>
          </a:bodyPr>
          <a:lstStyle/>
          <a:p>
            <a:r>
              <a:rPr lang="el-GR" sz="3600" u="sng" dirty="0" smtClean="0">
                <a:latin typeface="Times New Roman" panose="02020603050405020304" pitchFamily="18" charset="0"/>
                <a:cs typeface="Times New Roman" panose="02020603050405020304" pitchFamily="18" charset="0"/>
              </a:rPr>
              <a:t>Μάθημα</a:t>
            </a:r>
            <a:r>
              <a:rPr lang="el-GR" sz="3600" dirty="0" smtClean="0">
                <a:latin typeface="Times New Roman" panose="02020603050405020304" pitchFamily="18" charset="0"/>
                <a:cs typeface="Times New Roman" panose="02020603050405020304" pitchFamily="18" charset="0"/>
              </a:rPr>
              <a:t>: Ιστορία και Πολιτισμός στην εκπαίδευση.</a:t>
            </a:r>
            <a:br>
              <a:rPr lang="el-GR" sz="3600" dirty="0" smtClean="0">
                <a:latin typeface="Times New Roman" panose="02020603050405020304" pitchFamily="18" charset="0"/>
                <a:cs typeface="Times New Roman" panose="02020603050405020304" pitchFamily="18" charset="0"/>
              </a:rPr>
            </a:br>
            <a:r>
              <a:rPr lang="el-GR" sz="3600" u="sng" dirty="0" smtClean="0">
                <a:latin typeface="Times New Roman" panose="02020603050405020304" pitchFamily="18" charset="0"/>
                <a:cs typeface="Times New Roman" panose="02020603050405020304" pitchFamily="18" charset="0"/>
              </a:rPr>
              <a:t>Θέμα</a:t>
            </a:r>
            <a:r>
              <a:rPr lang="el-GR" sz="3600" dirty="0" smtClean="0">
                <a:latin typeface="Times New Roman" panose="02020603050405020304" pitchFamily="18" charset="0"/>
                <a:cs typeface="Times New Roman" panose="02020603050405020304" pitchFamily="18" charset="0"/>
              </a:rPr>
              <a:t>: Τι είναι η πολιτισμική ιστορία; </a:t>
            </a:r>
            <a:r>
              <a:rPr lang="en-US" sz="3600" dirty="0" smtClean="0">
                <a:latin typeface="Times New Roman" panose="02020603050405020304" pitchFamily="18" charset="0"/>
                <a:cs typeface="Times New Roman" panose="02020603050405020304" pitchFamily="18" charset="0"/>
              </a:rPr>
              <a:t>Peter Burke </a:t>
            </a:r>
            <a:r>
              <a:rPr lang="el-GR" sz="3600" dirty="0" smtClean="0">
                <a:latin typeface="Times New Roman" panose="02020603050405020304" pitchFamily="18" charset="0"/>
                <a:cs typeface="Times New Roman" panose="02020603050405020304" pitchFamily="18" charset="0"/>
              </a:rPr>
              <a:t/>
            </a:r>
            <a:br>
              <a:rPr lang="el-GR" sz="3600" dirty="0" smtClean="0">
                <a:latin typeface="Times New Roman" panose="02020603050405020304" pitchFamily="18" charset="0"/>
                <a:cs typeface="Times New Roman" panose="02020603050405020304" pitchFamily="18" charset="0"/>
              </a:rPr>
            </a:br>
            <a:r>
              <a:rPr lang="el-GR" sz="3600" dirty="0" smtClean="0">
                <a:latin typeface="Times New Roman" panose="02020603050405020304" pitchFamily="18" charset="0"/>
                <a:cs typeface="Times New Roman" panose="02020603050405020304" pitchFamily="18" charset="0"/>
              </a:rPr>
              <a:t>Από την αναπαράσταση στην </a:t>
            </a:r>
            <a:r>
              <a:rPr lang="el-GR" sz="3600" dirty="0">
                <a:latin typeface="Times New Roman" panose="02020603050405020304" pitchFamily="18" charset="0"/>
                <a:cs typeface="Times New Roman" panose="02020603050405020304" pitchFamily="18" charset="0"/>
              </a:rPr>
              <a:t>κατασκευή (5ο  κεφάλαιο) </a:t>
            </a:r>
            <a:r>
              <a:rPr lang="el-GR" sz="3600" dirty="0" smtClean="0">
                <a:latin typeface="Times New Roman" panose="02020603050405020304" pitchFamily="18" charset="0"/>
                <a:cs typeface="Times New Roman" panose="02020603050405020304" pitchFamily="18" charset="0"/>
              </a:rPr>
              <a:t/>
            </a:r>
            <a:br>
              <a:rPr lang="el-GR" sz="3600" dirty="0" smtClean="0">
                <a:latin typeface="Times New Roman" panose="02020603050405020304" pitchFamily="18" charset="0"/>
                <a:cs typeface="Times New Roman" panose="02020603050405020304" pitchFamily="18" charset="0"/>
              </a:rPr>
            </a:br>
            <a:r>
              <a:rPr lang="el-GR" sz="3600" u="sng" dirty="0" smtClean="0">
                <a:latin typeface="Times New Roman" panose="02020603050405020304" pitchFamily="18" charset="0"/>
                <a:cs typeface="Times New Roman" panose="02020603050405020304" pitchFamily="18" charset="0"/>
              </a:rPr>
              <a:t>Διδάσκων</a:t>
            </a:r>
            <a:r>
              <a:rPr lang="el-GR" sz="3600" dirty="0" smtClean="0">
                <a:latin typeface="Times New Roman" panose="02020603050405020304" pitchFamily="18" charset="0"/>
                <a:cs typeface="Times New Roman" panose="02020603050405020304" pitchFamily="18" charset="0"/>
              </a:rPr>
              <a:t>: Α. Ανδρέου</a:t>
            </a:r>
            <a:br>
              <a:rPr lang="el-GR" sz="3600" dirty="0" smtClean="0">
                <a:latin typeface="Times New Roman" panose="02020603050405020304" pitchFamily="18" charset="0"/>
                <a:cs typeface="Times New Roman" panose="02020603050405020304" pitchFamily="18" charset="0"/>
              </a:rPr>
            </a:br>
            <a:endParaRPr lang="el-GR" sz="3600" dirty="0">
              <a:latin typeface="Times New Roman" panose="02020603050405020304" pitchFamily="18" charset="0"/>
              <a:cs typeface="Times New Roman" panose="02020603050405020304" pitchFamily="18" charset="0"/>
            </a:endParaRPr>
          </a:p>
        </p:txBody>
      </p:sp>
      <p:sp>
        <p:nvSpPr>
          <p:cNvPr id="3" name="Υπότιτλος 2"/>
          <p:cNvSpPr>
            <a:spLocks noGrp="1"/>
          </p:cNvSpPr>
          <p:nvPr>
            <p:ph type="subTitle" idx="1"/>
          </p:nvPr>
        </p:nvSpPr>
        <p:spPr>
          <a:xfrm>
            <a:off x="1734355" y="3940935"/>
            <a:ext cx="8478591" cy="2292440"/>
          </a:xfrm>
        </p:spPr>
        <p:txBody>
          <a:bodyPr>
            <a:noAutofit/>
          </a:bodyPr>
          <a:lstStyle/>
          <a:p>
            <a:r>
              <a:rPr lang="el-GR" sz="2400" b="1" dirty="0" smtClean="0">
                <a:latin typeface="Times New Roman" panose="02020603050405020304" pitchFamily="18" charset="0"/>
                <a:cs typeface="Times New Roman" panose="02020603050405020304" pitchFamily="18" charset="0"/>
              </a:rPr>
              <a:t>ΓΕΩΡΓΑΚΗ ΕΛΙΣΑΒΕΤ </a:t>
            </a:r>
            <a:r>
              <a:rPr lang="el-GR" sz="2400" b="1" dirty="0">
                <a:latin typeface="Times New Roman" panose="02020603050405020304" pitchFamily="18" charset="0"/>
                <a:cs typeface="Times New Roman" panose="02020603050405020304" pitchFamily="18" charset="0"/>
              </a:rPr>
              <a:t>(</a:t>
            </a:r>
            <a:r>
              <a:rPr lang="el-GR" sz="2400" b="1" dirty="0" smtClean="0">
                <a:latin typeface="Times New Roman" panose="02020603050405020304" pitchFamily="18" charset="0"/>
                <a:cs typeface="Times New Roman" panose="02020603050405020304" pitchFamily="18" charset="0"/>
              </a:rPr>
              <a:t>3552)</a:t>
            </a:r>
          </a:p>
          <a:p>
            <a:r>
              <a:rPr lang="el-GR" sz="2400" b="1" dirty="0" smtClean="0">
                <a:latin typeface="Times New Roman" panose="02020603050405020304" pitchFamily="18" charset="0"/>
                <a:cs typeface="Times New Roman" panose="02020603050405020304" pitchFamily="18" charset="0"/>
              </a:rPr>
              <a:t>ΓΕΩΡΓΙΟΥ ΔΗΜΗΤΡΑ  (3708)</a:t>
            </a:r>
          </a:p>
          <a:p>
            <a:r>
              <a:rPr lang="el-GR" sz="2400" b="1" dirty="0" smtClean="0">
                <a:latin typeface="Times New Roman" panose="02020603050405020304" pitchFamily="18" charset="0"/>
                <a:cs typeface="Times New Roman" panose="02020603050405020304" pitchFamily="18" charset="0"/>
              </a:rPr>
              <a:t>ΓΙΑΝΤΣΙΔΙΩΤΗ ΧΡΙΣΤΙΝΑ  (3556)</a:t>
            </a:r>
          </a:p>
          <a:p>
            <a:r>
              <a:rPr lang="el-GR" sz="2400" b="1" dirty="0" smtClean="0">
                <a:latin typeface="Times New Roman" panose="02020603050405020304" pitchFamily="18" charset="0"/>
                <a:cs typeface="Times New Roman" panose="02020603050405020304" pitchFamily="18" charset="0"/>
              </a:rPr>
              <a:t>ΚΑΣΤΑΝΙΤΗ ΚΥΡΙΑΚΗ (3580)</a:t>
            </a:r>
            <a:endParaRPr lang="el-G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3585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17965" y="568036"/>
            <a:ext cx="9786648" cy="822882"/>
          </a:xfrm>
        </p:spPr>
        <p:txBody>
          <a:bodyPr/>
          <a:lstStyle/>
          <a:p>
            <a:r>
              <a:rPr lang="el-GR" dirty="0" smtClean="0">
                <a:latin typeface="Times New Roman" pitchFamily="18" charset="0"/>
                <a:cs typeface="Times New Roman" pitchFamily="18" charset="0"/>
              </a:rPr>
              <a:t>Κατασκευάζοντας την κοινωνική τάξη και το φύλο</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1612900" y="1700011"/>
            <a:ext cx="9891712" cy="4853189"/>
          </a:xfrm>
        </p:spPr>
        <p:txBody>
          <a:bodyPr>
            <a:normAutofit/>
          </a:bodyPr>
          <a:lstStyle/>
          <a:p>
            <a:r>
              <a:rPr lang="el-GR" sz="2000" dirty="0" smtClean="0">
                <a:latin typeface="Times New Roman" pitchFamily="18" charset="0"/>
                <a:cs typeface="Times New Roman" pitchFamily="18" charset="0"/>
              </a:rPr>
              <a:t>Οι κοινωνικές κατηγορίες τώρα πια θεωρούνται εύκαμπτες και </a:t>
            </a:r>
            <a:r>
              <a:rPr lang="el-GR" sz="2000" dirty="0" smtClean="0">
                <a:latin typeface="Times New Roman" pitchFamily="18" charset="0"/>
                <a:cs typeface="Times New Roman" pitchFamily="18" charset="0"/>
              </a:rPr>
              <a:t>ρευστές.</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Η </a:t>
            </a:r>
            <a:r>
              <a:rPr lang="el-GR" sz="2000" dirty="0" smtClean="0">
                <a:latin typeface="Times New Roman" pitchFamily="18" charset="0"/>
                <a:cs typeface="Times New Roman" pitchFamily="18" charset="0"/>
              </a:rPr>
              <a:t>κοινωνική τάξη τώρα πια γίνεται αντιληπτή ως κατασκεύασμα του πολιτισμού, της Ιστορίας ή του συνεχούς λόγου.</a:t>
            </a:r>
          </a:p>
          <a:p>
            <a:r>
              <a:rPr lang="el-GR" sz="2000" dirty="0" smtClean="0">
                <a:latin typeface="Times New Roman" pitchFamily="18" charset="0"/>
                <a:cs typeface="Times New Roman" pitchFamily="18" charset="0"/>
              </a:rPr>
              <a:t>Σύμφωνα με τον </a:t>
            </a:r>
            <a:r>
              <a:rPr lang="en-US" sz="2000" b="1" u="sng" dirty="0" smtClean="0">
                <a:latin typeface="Times New Roman" pitchFamily="18" charset="0"/>
                <a:cs typeface="Times New Roman" pitchFamily="18" charset="0"/>
              </a:rPr>
              <a:t>Jaredty Stidman Jonis</a:t>
            </a:r>
            <a:r>
              <a:rPr lang="el-GR" sz="2000" dirty="0" smtClean="0">
                <a:latin typeface="Times New Roman" pitchFamily="18" charset="0"/>
                <a:cs typeface="Times New Roman" pitchFamily="18" charset="0"/>
              </a:rPr>
              <a:t>: η συνείδηση δεν μπορεί να σχετιστεί με την εμπειρία παρά μόνο μέσω της παρέμβασης συγκεκριμένης γλώσσας που οργανώνει την αντίληψη της εμπειρίας.   </a:t>
            </a:r>
          </a:p>
          <a:p>
            <a:r>
              <a:rPr lang="el-GR" sz="2000" dirty="0" smtClean="0">
                <a:latin typeface="Times New Roman" pitchFamily="18" charset="0"/>
                <a:cs typeface="Times New Roman" pitchFamily="18" charset="0"/>
              </a:rPr>
              <a:t>Οι φεμινιστές και οι φεμινίστριες προέτρεπαν τους ιστορικούς να διαχειρίζονται το φύλο με τον ίδιο τρόπο. </a:t>
            </a:r>
          </a:p>
          <a:p>
            <a:r>
              <a:rPr lang="el-GR" sz="2000" dirty="0" smtClean="0">
                <a:latin typeface="Times New Roman" pitchFamily="18" charset="0"/>
                <a:cs typeface="Times New Roman" pitchFamily="18" charset="0"/>
              </a:rPr>
              <a:t>Ο ανδρισμός και η θηλυκότητα μελετώνται ως κοινωνικοί ρόλοι, που στην αρχή μαθαίνονται από τους γονείς, ενώ μετά επηρεάζονται από ομάδες συνομήλικών, βιβλία συμπεριφοράς</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από το σχολείο, τα δικαστήρια και τα εργοστάσια. </a:t>
            </a:r>
          </a:p>
          <a:p>
            <a:r>
              <a:rPr lang="el-GR" sz="2000" dirty="0" smtClean="0">
                <a:latin typeface="Times New Roman" pitchFamily="18" charset="0"/>
                <a:cs typeface="Times New Roman" pitchFamily="18" charset="0"/>
              </a:rPr>
              <a:t>Τα </a:t>
            </a:r>
            <a:r>
              <a:rPr lang="el-GR" sz="2000" dirty="0">
                <a:latin typeface="Times New Roman" pitchFamily="18" charset="0"/>
                <a:cs typeface="Times New Roman" pitchFamily="18" charset="0"/>
              </a:rPr>
              <a:t>μοντέλα του ανδρισμού και της θηλυκότητας συχνά ορίζονται </a:t>
            </a:r>
            <a:r>
              <a:rPr lang="el-GR" sz="2000" dirty="0" smtClean="0">
                <a:latin typeface="Times New Roman" pitchFamily="18" charset="0"/>
                <a:cs typeface="Times New Roman" pitchFamily="18" charset="0"/>
              </a:rPr>
              <a:t>μέσω </a:t>
            </a:r>
            <a:r>
              <a:rPr lang="el-GR" sz="2000" dirty="0">
                <a:latin typeface="Times New Roman" pitchFamily="18" charset="0"/>
                <a:cs typeface="Times New Roman" pitchFamily="18" charset="0"/>
              </a:rPr>
              <a:t>της αντίθεσης. </a:t>
            </a:r>
          </a:p>
          <a:p>
            <a:endParaRPr lang="el-GR" dirty="0" smtClean="0"/>
          </a:p>
          <a:p>
            <a:endParaRPr lang="el-GR" dirty="0"/>
          </a:p>
        </p:txBody>
      </p:sp>
    </p:spTree>
    <p:extLst>
      <p:ext uri="{BB962C8B-B14F-4D97-AF65-F5344CB8AC3E}">
        <p14:creationId xmlns:p14="http://schemas.microsoft.com/office/powerpoint/2010/main" val="3473645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00011" y="450376"/>
            <a:ext cx="9804601" cy="798875"/>
          </a:xfrm>
        </p:spPr>
        <p:txBody>
          <a:bodyPr/>
          <a:lstStyle/>
          <a:p>
            <a:r>
              <a:rPr lang="el-GR" dirty="0" smtClean="0">
                <a:latin typeface="Times New Roman" pitchFamily="18" charset="0"/>
                <a:cs typeface="Times New Roman" pitchFamily="18" charset="0"/>
              </a:rPr>
              <a:t>Κατασκευάζοντας κοινότητες 1/3</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678873" y="1371600"/>
            <a:ext cx="11139054" cy="5298832"/>
          </a:xfrm>
        </p:spPr>
        <p:txBody>
          <a:bodyPr/>
          <a:lstStyle/>
          <a:p>
            <a:r>
              <a:rPr lang="el-GR" sz="2000" dirty="0" smtClean="0">
                <a:latin typeface="Times New Roman" pitchFamily="18" charset="0"/>
                <a:cs typeface="Times New Roman" pitchFamily="18" charset="0"/>
              </a:rPr>
              <a:t>Το 1983 μπορεί να θεωρηθεί συμβολική χρονιά στην ανάπτυξη της Κονστρουκτιβιστικής Ιστορίας στον αγγλόφωνο κόσμο.</a:t>
            </a:r>
            <a:endParaRPr lang="en-US" sz="2000" dirty="0" smtClean="0">
              <a:latin typeface="Times New Roman" pitchFamily="18" charset="0"/>
              <a:cs typeface="Times New Roman" pitchFamily="18" charset="0"/>
            </a:endParaRPr>
          </a:p>
          <a:p>
            <a:r>
              <a:rPr lang="en-US" sz="2000" b="1" u="sng" dirty="0" smtClean="0">
                <a:latin typeface="Times New Roman" pitchFamily="18" charset="0"/>
                <a:cs typeface="Times New Roman" pitchFamily="18" charset="0"/>
              </a:rPr>
              <a:t>Benedict Anderson </a:t>
            </a:r>
            <a:r>
              <a:rPr lang="el-GR" sz="2000" dirty="0" smtClean="0">
                <a:latin typeface="Times New Roman" pitchFamily="18" charset="0"/>
                <a:cs typeface="Times New Roman" pitchFamily="18" charset="0"/>
              </a:rPr>
              <a:t>(Φαντασιακές κοινότητες) : Η συμβολή του στην ιστορία του μοντέρνου εθνικισμού είναι ξεχωριστή από 3 διαφορετικές άποψης</a:t>
            </a:r>
            <a:r>
              <a:rPr lang="el-GR" sz="2000" dirty="0">
                <a:latin typeface="Times New Roman" pitchFamily="18" charset="0"/>
                <a:cs typeface="Times New Roman" pitchFamily="18" charset="0"/>
              </a:rPr>
              <a:t>:</a:t>
            </a:r>
            <a:r>
              <a:rPr lang="el-GR" sz="2000" dirty="0" smtClean="0">
                <a:latin typeface="Times New Roman" pitchFamily="18" charset="0"/>
                <a:cs typeface="Times New Roman" pitchFamily="18" charset="0"/>
              </a:rPr>
              <a:t>  </a:t>
            </a:r>
          </a:p>
          <a:p>
            <a:pPr marL="0" indent="0">
              <a:buNone/>
            </a:pPr>
            <a:r>
              <a:rPr lang="el-GR" sz="2000" dirty="0" smtClean="0">
                <a:latin typeface="Times New Roman" pitchFamily="18" charset="0"/>
                <a:cs typeface="Times New Roman" pitchFamily="18" charset="0"/>
              </a:rPr>
              <a:t>   1.Οπτική γωνία</a:t>
            </a:r>
          </a:p>
          <a:p>
            <a:pPr marL="0" indent="0">
              <a:buNone/>
            </a:pPr>
            <a:r>
              <a:rPr lang="el-GR" sz="2000" dirty="0" smtClean="0">
                <a:latin typeface="Times New Roman" pitchFamily="18" charset="0"/>
                <a:cs typeface="Times New Roman" pitchFamily="18" charset="0"/>
              </a:rPr>
              <a:t>   2. Προσέγγιση της πολιτικής με τρόπο ασυνήθιστο για την εποχή του</a:t>
            </a:r>
          </a:p>
          <a:p>
            <a:pPr marL="0" indent="0">
              <a:buNone/>
            </a:pPr>
            <a:r>
              <a:rPr lang="el-GR" sz="2000" dirty="0" smtClean="0">
                <a:latin typeface="Times New Roman" pitchFamily="18" charset="0"/>
                <a:cs typeface="Times New Roman" pitchFamily="18" charset="0"/>
              </a:rPr>
              <a:t>   3. Έμφαση  στην ιστορία της μνήμης</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Είχε πολλά να πει σχετικά με το ρόλο της εφημερίδας στην </a:t>
            </a:r>
            <a:r>
              <a:rPr lang="el-GR" sz="2000" dirty="0">
                <a:latin typeface="Times New Roman" pitchFamily="18" charset="0"/>
                <a:cs typeface="Times New Roman" pitchFamily="18" charset="0"/>
              </a:rPr>
              <a:t>φ</a:t>
            </a:r>
            <a:r>
              <a:rPr lang="el-GR" sz="2000" dirty="0" smtClean="0">
                <a:latin typeface="Times New Roman" pitchFamily="18" charset="0"/>
                <a:cs typeface="Times New Roman" pitchFamily="18" charset="0"/>
              </a:rPr>
              <a:t>ανταστική κατασκευή κοινοτήτων  (π.χ. τα  έθνη). </a:t>
            </a:r>
          </a:p>
          <a:p>
            <a:r>
              <a:rPr lang="el-GR" sz="2000" dirty="0" smtClean="0">
                <a:latin typeface="Times New Roman" pitchFamily="18" charset="0"/>
                <a:cs typeface="Times New Roman" pitchFamily="18" charset="0"/>
              </a:rPr>
              <a:t>Στράφηκε προς την ιστορία της κοινωνικής φαντασίας. </a:t>
            </a:r>
          </a:p>
          <a:p>
            <a:r>
              <a:rPr lang="el-GR" sz="2000" dirty="0" smtClean="0">
                <a:latin typeface="Times New Roman" pitchFamily="18" charset="0"/>
                <a:cs typeface="Times New Roman" pitchFamily="18" charset="0"/>
              </a:rPr>
              <a:t>Αν και δεν χρησιμοποίησε τον όρο «κατασκευή» υπέθεσε σαφώς την σημασία αυτής της διαδικασίας.</a:t>
            </a:r>
          </a:p>
          <a:p>
            <a:endParaRPr lang="el-GR" dirty="0" smtClean="0">
              <a:latin typeface="Times New Roman" pitchFamily="18" charset="0"/>
              <a:cs typeface="Times New Roman" pitchFamily="18" charset="0"/>
            </a:endParaRPr>
          </a:p>
          <a:p>
            <a:endParaRPr lang="el-GR" dirty="0" smtClean="0">
              <a:latin typeface="Times New Roman" pitchFamily="18" charset="0"/>
              <a:cs typeface="Times New Roman" pitchFamily="18" charset="0"/>
            </a:endParaRPr>
          </a:p>
          <a:p>
            <a:endParaRPr lang="el-GR" dirty="0" smtClean="0">
              <a:latin typeface="Times New Roman" pitchFamily="18" charset="0"/>
              <a:cs typeface="Times New Roman" pitchFamily="18" charset="0"/>
            </a:endParaRPr>
          </a:p>
          <a:p>
            <a:pPr>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2093980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73708" y="347020"/>
            <a:ext cx="9693596" cy="812079"/>
          </a:xfrm>
        </p:spPr>
        <p:txBody>
          <a:bodyPr/>
          <a:lstStyle/>
          <a:p>
            <a:r>
              <a:rPr lang="el-GR" dirty="0" smtClean="0">
                <a:latin typeface="Times New Roman" pitchFamily="18" charset="0"/>
                <a:cs typeface="Times New Roman" pitchFamily="18" charset="0"/>
              </a:rPr>
              <a:t>          Κατασκευάζοντας κοινότητες  2/3</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1025236" y="1506828"/>
            <a:ext cx="10479376" cy="5057745"/>
          </a:xfrm>
        </p:spPr>
        <p:txBody>
          <a:bodyPr>
            <a:normAutofit lnSpcReduction="10000"/>
          </a:bodyPr>
          <a:lstStyle/>
          <a:p>
            <a:r>
              <a:rPr lang="el-GR" sz="2000" i="1" dirty="0" smtClean="0">
                <a:latin typeface="Times New Roman" pitchFamily="18" charset="0"/>
                <a:cs typeface="Times New Roman" pitchFamily="18" charset="0"/>
              </a:rPr>
              <a:t>Στην επινόηση της παράδοσης</a:t>
            </a:r>
            <a:r>
              <a:rPr lang="el-GR" sz="2000" b="1" i="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των </a:t>
            </a:r>
            <a:r>
              <a:rPr lang="en-US" sz="2000" b="1" u="sng" dirty="0" smtClean="0">
                <a:latin typeface="Times New Roman" pitchFamily="18" charset="0"/>
                <a:cs typeface="Times New Roman" pitchFamily="18" charset="0"/>
              </a:rPr>
              <a:t>Eric Hobsbawm </a:t>
            </a:r>
            <a:r>
              <a:rPr lang="el-GR" sz="2000" b="1" u="sng"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και </a:t>
            </a:r>
            <a:r>
              <a:rPr lang="en-US"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Terence Ranger </a:t>
            </a:r>
            <a:r>
              <a:rPr lang="el-GR" sz="2000" dirty="0" smtClean="0">
                <a:latin typeface="Times New Roman" pitchFamily="18" charset="0"/>
                <a:cs typeface="Times New Roman" pitchFamily="18" charset="0"/>
              </a:rPr>
              <a:t>η ιδέα της κατασκευής είναι </a:t>
            </a:r>
            <a:r>
              <a:rPr lang="el-GR" sz="2000" dirty="0" smtClean="0">
                <a:latin typeface="Times New Roman" pitchFamily="18" charset="0"/>
                <a:cs typeface="Times New Roman" pitchFamily="18" charset="0"/>
              </a:rPr>
              <a:t>κεντρική. </a:t>
            </a:r>
            <a:endParaRPr lang="el-GR"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a:p>
            <a:r>
              <a:rPr lang="en-US" sz="2000" b="1" u="sng" dirty="0" smtClean="0">
                <a:latin typeface="Times New Roman" pitchFamily="18" charset="0"/>
                <a:cs typeface="Times New Roman" pitchFamily="18" charset="0"/>
              </a:rPr>
              <a:t>Eric Hobsbawm</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 «οι παραδόσεις που  φαίνονται ή ισχυρίζονται πως είναι παλιές συχνά είναι πολύ πρόσφατες και μερικές φορές επινοημένες». </a:t>
            </a:r>
          </a:p>
          <a:p>
            <a:endParaRPr lang="el-GR" sz="2000" dirty="0">
              <a:latin typeface="Times New Roman" pitchFamily="18" charset="0"/>
              <a:cs typeface="Times New Roman" pitchFamily="18" charset="0"/>
            </a:endParaRPr>
          </a:p>
          <a:p>
            <a:r>
              <a:rPr lang="el-GR" sz="2000" i="1" dirty="0" smtClean="0">
                <a:latin typeface="Times New Roman" pitchFamily="18" charset="0"/>
                <a:cs typeface="Times New Roman" pitchFamily="18" charset="0"/>
              </a:rPr>
              <a:t>Η επινόηση της παράδοσης </a:t>
            </a:r>
            <a:r>
              <a:rPr lang="el-GR" sz="2000" dirty="0" smtClean="0">
                <a:latin typeface="Times New Roman" pitchFamily="18" charset="0"/>
                <a:cs typeface="Times New Roman" pitchFamily="18" charset="0"/>
              </a:rPr>
              <a:t>συνέβαλε στην ανανέωση  της ιστορίας στην ίδια την παράδοση </a:t>
            </a:r>
            <a:r>
              <a:rPr lang="el-GR" sz="2000" b="1" i="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και έγινε αντικείμενο ερμηνειών εκ νέου επειδή υπονοεί πως όλες οι παραδόσεις είναι επινοημένες.</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Παρατήρησε την συνάφεια και την σημασία της έννοιας «Επινόηση της Παράδοσης» ως προς τα έθνη και τις μορφές εθνικισμού.</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Το «Έθνος» είναι μια πρωτότυπη και υποδειγματική περίπτωση «κατασκευής»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87607" y="466637"/>
            <a:ext cx="9504388" cy="795493"/>
          </a:xfrm>
        </p:spPr>
        <p:txBody>
          <a:bodyPr>
            <a:normAutofit/>
          </a:bodyPr>
          <a:lstStyle/>
          <a:p>
            <a:r>
              <a:rPr lang="el-GR" dirty="0" smtClean="0">
                <a:latin typeface="Times New Roman" pitchFamily="18" charset="0"/>
                <a:cs typeface="Times New Roman" pitchFamily="18" charset="0"/>
              </a:rPr>
              <a:t>Κατασκευάζοντας κοινότητες 3/3</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1288473" y="1596981"/>
            <a:ext cx="10216139" cy="4762876"/>
          </a:xfrm>
        </p:spPr>
        <p:txBody>
          <a:bodyPr>
            <a:normAutofit/>
          </a:bodyPr>
          <a:lstStyle/>
          <a:p>
            <a:r>
              <a:rPr lang="el-GR" sz="2000" dirty="0" smtClean="0">
                <a:latin typeface="Times New Roman" pitchFamily="18" charset="0"/>
                <a:cs typeface="Times New Roman" pitchFamily="18" charset="0"/>
              </a:rPr>
              <a:t>Με τι μέσα </a:t>
            </a:r>
            <a:r>
              <a:rPr lang="el-GR" sz="2000" dirty="0" smtClean="0">
                <a:latin typeface="Times New Roman" pitchFamily="18" charset="0"/>
                <a:cs typeface="Times New Roman" pitchFamily="18" charset="0"/>
              </a:rPr>
              <a:t>όμως πραγματοποιείται αυτή </a:t>
            </a:r>
            <a:r>
              <a:rPr lang="el-GR" sz="2000" dirty="0" smtClean="0">
                <a:latin typeface="Times New Roman" pitchFamily="18" charset="0"/>
                <a:cs typeface="Times New Roman" pitchFamily="18" charset="0"/>
              </a:rPr>
              <a:t>η κατασκευή;</a:t>
            </a:r>
          </a:p>
          <a:p>
            <a:r>
              <a:rPr lang="el-GR" sz="2000" dirty="0" smtClean="0">
                <a:latin typeface="Times New Roman" pitchFamily="18" charset="0"/>
                <a:cs typeface="Times New Roman" pitchFamily="18" charset="0"/>
              </a:rPr>
              <a:t>Για παράδειγμα ο </a:t>
            </a:r>
            <a:r>
              <a:rPr lang="en-US" sz="2000" b="1" u="sng" dirty="0" smtClean="0">
                <a:latin typeface="Times New Roman" pitchFamily="18" charset="0"/>
                <a:cs typeface="Times New Roman" pitchFamily="18" charset="0"/>
              </a:rPr>
              <a:t>Simon  Schama </a:t>
            </a:r>
            <a:r>
              <a:rPr lang="el-GR" sz="2000" dirty="0" smtClean="0">
                <a:latin typeface="Times New Roman" pitchFamily="18" charset="0"/>
                <a:cs typeface="Times New Roman" pitchFamily="18" charset="0"/>
              </a:rPr>
              <a:t>ανέλυσε  «Την δημιουργία της ολλανδικής ενότητας 17</a:t>
            </a:r>
            <a:r>
              <a:rPr lang="el-GR" sz="2000" baseline="30000" dirty="0" smtClean="0">
                <a:latin typeface="Times New Roman" pitchFamily="18" charset="0"/>
                <a:cs typeface="Times New Roman" pitchFamily="18" charset="0"/>
              </a:rPr>
              <a:t>ο</a:t>
            </a:r>
            <a:r>
              <a:rPr lang="el-GR" sz="2000" dirty="0" smtClean="0">
                <a:latin typeface="Times New Roman" pitchFamily="18" charset="0"/>
                <a:cs typeface="Times New Roman" pitchFamily="18" charset="0"/>
              </a:rPr>
              <a:t> αιώνα»</a:t>
            </a:r>
            <a:r>
              <a:rPr lang="el-GR" sz="2000" b="1" i="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H </a:t>
            </a:r>
            <a:r>
              <a:rPr lang="el-GR" sz="2000" i="1" dirty="0" smtClean="0">
                <a:latin typeface="Times New Roman" pitchFamily="18" charset="0"/>
                <a:cs typeface="Times New Roman" pitchFamily="18" charset="0"/>
              </a:rPr>
              <a:t>αμηχανία του πλούτου</a:t>
            </a:r>
            <a:r>
              <a:rPr lang="el-GR" sz="2000" dirty="0" smtClean="0">
                <a:latin typeface="Times New Roman" pitchFamily="18" charset="0"/>
                <a:cs typeface="Times New Roman" pitchFamily="18" charset="0"/>
              </a:rPr>
              <a:t>). </a:t>
            </a:r>
          </a:p>
          <a:p>
            <a:r>
              <a:rPr lang="el-GR" sz="2000" dirty="0" smtClean="0">
                <a:latin typeface="Times New Roman" pitchFamily="18" charset="0"/>
                <a:cs typeface="Times New Roman" pitchFamily="18" charset="0"/>
              </a:rPr>
              <a:t>Ο </a:t>
            </a:r>
            <a:r>
              <a:rPr lang="en-US"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Simon </a:t>
            </a:r>
            <a:r>
              <a:rPr lang="en-US" sz="2000" b="1" u="sng" dirty="0" err="1" smtClean="0">
                <a:latin typeface="Times New Roman" pitchFamily="18" charset="0"/>
                <a:cs typeface="Times New Roman" pitchFamily="18" charset="0"/>
              </a:rPr>
              <a:t>Schama</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όμως </a:t>
            </a:r>
            <a:r>
              <a:rPr lang="el-GR" sz="2000" dirty="0" smtClean="0">
                <a:latin typeface="Times New Roman" pitchFamily="18" charset="0"/>
                <a:cs typeface="Times New Roman" pitchFamily="18" charset="0"/>
              </a:rPr>
              <a:t>ανέπτυξε </a:t>
            </a:r>
            <a:r>
              <a:rPr lang="el-GR" sz="2000" dirty="0" smtClean="0">
                <a:latin typeface="Times New Roman" pitchFamily="18" charset="0"/>
                <a:cs typeface="Times New Roman" pitchFamily="18" charset="0"/>
              </a:rPr>
              <a:t>ένα δικό του επιχείρημα με θέμα την καθαριότητα  των Ολλανδών που δηλώνει την επιβεβαίωση της διαφορετικότητας</a:t>
            </a:r>
            <a:r>
              <a:rPr lang="en-US" sz="2000" dirty="0" smtClean="0">
                <a:latin typeface="Times New Roman" pitchFamily="18" charset="0"/>
                <a:cs typeface="Times New Roman" pitchFamily="18" charset="0"/>
              </a:rPr>
              <a:t>.</a:t>
            </a:r>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Σύμφωνα με τον </a:t>
            </a:r>
            <a:r>
              <a:rPr lang="el-GR" sz="2000" b="1" u="sng" dirty="0" smtClean="0">
                <a:latin typeface="Times New Roman" pitchFamily="18" charset="0"/>
                <a:cs typeface="Times New Roman" pitchFamily="18" charset="0"/>
              </a:rPr>
              <a:t>Φρόιντ</a:t>
            </a:r>
            <a:r>
              <a:rPr lang="el-GR" sz="2000" dirty="0" smtClean="0">
                <a:latin typeface="Times New Roman" pitchFamily="18" charset="0"/>
                <a:cs typeface="Times New Roman" pitchFamily="18" charset="0"/>
              </a:rPr>
              <a:t>  η ολλανδική καθαριότητα είναι ένδειξη «Ναρκισσισμού των δευτερευουσών διαφορών».</a:t>
            </a:r>
          </a:p>
          <a:p>
            <a:r>
              <a:rPr lang="el-GR" sz="2000" dirty="0" smtClean="0">
                <a:latin typeface="Times New Roman" pitchFamily="18" charset="0"/>
                <a:cs typeface="Times New Roman" pitchFamily="18" charset="0"/>
              </a:rPr>
              <a:t>Στην γλώσσα του </a:t>
            </a:r>
            <a:r>
              <a:rPr lang="en-US" sz="2000" b="1" u="sng" dirty="0" smtClean="0">
                <a:latin typeface="Times New Roman" pitchFamily="18" charset="0"/>
                <a:cs typeface="Times New Roman" pitchFamily="18" charset="0"/>
              </a:rPr>
              <a:t>Pierre Bourdieu</a:t>
            </a:r>
            <a:r>
              <a:rPr lang="el-GR" sz="2000" b="1" u="sng"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αυτή η καθαριότητα αποτελεί χαρακτηριστικό παράδειγμα αναζήτησης της «Διάκρισης». </a:t>
            </a:r>
          </a:p>
          <a:p>
            <a:r>
              <a:rPr lang="el-GR" sz="2000" dirty="0" smtClean="0">
                <a:latin typeface="Times New Roman" pitchFamily="18" charset="0"/>
                <a:cs typeface="Times New Roman" pitchFamily="18" charset="0"/>
              </a:rPr>
              <a:t>Για τον </a:t>
            </a:r>
            <a:r>
              <a:rPr lang="en-US" sz="2000" b="1" u="sng" dirty="0" smtClean="0">
                <a:latin typeface="Times New Roman" pitchFamily="18" charset="0"/>
                <a:cs typeface="Times New Roman" pitchFamily="18" charset="0"/>
              </a:rPr>
              <a:t>Anthony Cohen </a:t>
            </a:r>
            <a:r>
              <a:rPr lang="el-GR" sz="2000" dirty="0" smtClean="0">
                <a:latin typeface="Times New Roman" pitchFamily="18" charset="0"/>
                <a:cs typeface="Times New Roman" pitchFamily="18" charset="0"/>
              </a:rPr>
              <a:t>αυτή η καθαριότητα φανερώνει την «συμβολική κατασκευή της ενότητας».</a:t>
            </a:r>
          </a:p>
          <a:p>
            <a:endParaRPr lang="el-GR" dirty="0" smtClean="0">
              <a:latin typeface="Times New Roman" pitchFamily="18" charset="0"/>
              <a:cs typeface="Times New Roman" pitchFamily="18" charset="0"/>
            </a:endParaRPr>
          </a:p>
          <a:p>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49020" y="443806"/>
            <a:ext cx="9866881" cy="921355"/>
          </a:xfrm>
        </p:spPr>
        <p:txBody>
          <a:bodyPr/>
          <a:lstStyle/>
          <a:p>
            <a:r>
              <a:rPr lang="el-GR" dirty="0" smtClean="0">
                <a:latin typeface="Times New Roman" pitchFamily="18" charset="0"/>
                <a:cs typeface="Times New Roman" pitchFamily="18" charset="0"/>
              </a:rPr>
              <a:t>Κατασκευή της μοναρχίας </a:t>
            </a:r>
            <a:r>
              <a:rPr lang="en-US" dirty="0" smtClean="0">
                <a:latin typeface="Times New Roman" pitchFamily="18" charset="0"/>
                <a:cs typeface="Times New Roman" pitchFamily="18" charset="0"/>
              </a:rPr>
              <a:t>1/2</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1460310" y="1610436"/>
            <a:ext cx="10044302" cy="4816121"/>
          </a:xfrm>
        </p:spPr>
        <p:txBody>
          <a:bodyPr>
            <a:normAutofit/>
          </a:bodyPr>
          <a:lstStyle/>
          <a:p>
            <a:r>
              <a:rPr lang="el-GR" sz="2000" dirty="0" smtClean="0">
                <a:latin typeface="Times New Roman" pitchFamily="18" charset="0"/>
                <a:cs typeface="Times New Roman" pitchFamily="18" charset="0"/>
              </a:rPr>
              <a:t>3 μελέτες (Ρωσία, Ιαπωνία, Γαλλία)</a:t>
            </a:r>
            <a:r>
              <a:rPr lang="en-US" sz="2000" dirty="0" smtClean="0">
                <a:latin typeface="Times New Roman" pitchFamily="18" charset="0"/>
                <a:cs typeface="Times New Roman" pitchFamily="18" charset="0"/>
              </a:rPr>
              <a:t> </a:t>
            </a:r>
            <a:endParaRPr lang="el-GR"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a:t>
            </a:r>
            <a:r>
              <a:rPr lang="el-GR" sz="2000" i="1" dirty="0" smtClean="0">
                <a:latin typeface="Times New Roman" pitchFamily="18" charset="0"/>
                <a:cs typeface="Times New Roman" pitchFamily="18" charset="0"/>
              </a:rPr>
              <a:t>Σενάρια εξουσίας</a:t>
            </a:r>
            <a:r>
              <a:rPr lang="el-GR"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1995</a:t>
            </a:r>
            <a:r>
              <a:rPr lang="el-GR"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Richard Wortman </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μελέτη του μύθου και της τελετής στην εξέλιξη της ρωσικής μοναρχίας.</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Το </a:t>
            </a:r>
            <a:r>
              <a:rPr lang="el-GR" sz="2000" b="1" dirty="0" smtClean="0">
                <a:latin typeface="Times New Roman" pitchFamily="18" charset="0"/>
                <a:cs typeface="Times New Roman" pitchFamily="18" charset="0"/>
              </a:rPr>
              <a:t>βιβλίο</a:t>
            </a:r>
            <a:r>
              <a:rPr lang="el-GR" sz="2000" dirty="0" smtClean="0">
                <a:latin typeface="Times New Roman" pitchFamily="18" charset="0"/>
                <a:cs typeface="Times New Roman" pitchFamily="18" charset="0"/>
              </a:rPr>
              <a:t> επικεντρώνεται στην ιδέα του «σεναρίου».</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«Μεγαλοπρεπής μοναρχία. Εξουσία και αγροτιά στην νεότερη Ιαπωνία»</a:t>
            </a:r>
            <a:r>
              <a:rPr lang="en-US" sz="2000" dirty="0" smtClean="0">
                <a:latin typeface="Times New Roman" pitchFamily="18" charset="0"/>
                <a:cs typeface="Times New Roman" pitchFamily="18" charset="0"/>
              </a:rPr>
              <a:t>, 1996</a:t>
            </a:r>
            <a:r>
              <a:rPr lang="el-GR"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Takashi Fujitani</a:t>
            </a:r>
            <a:r>
              <a:rPr lang="en-US" sz="2000" dirty="0" smtClean="0">
                <a:latin typeface="Times New Roman" pitchFamily="18" charset="0"/>
                <a:cs typeface="Times New Roman" pitchFamily="18" charset="0"/>
              </a:rPr>
              <a:t>) </a:t>
            </a:r>
            <a:endParaRPr lang="el-GR"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Το </a:t>
            </a:r>
            <a:r>
              <a:rPr lang="el-GR" sz="2000" b="1" dirty="0" smtClean="0">
                <a:latin typeface="Times New Roman" pitchFamily="18" charset="0"/>
                <a:cs typeface="Times New Roman" pitchFamily="18" charset="0"/>
              </a:rPr>
              <a:t>βιβλίο</a:t>
            </a:r>
            <a:r>
              <a:rPr lang="el-GR" sz="2000" dirty="0" smtClean="0">
                <a:latin typeface="Times New Roman" pitchFamily="18" charset="0"/>
                <a:cs typeface="Times New Roman" pitchFamily="18" charset="0"/>
              </a:rPr>
              <a:t> επικεντρώνεται στην επινόηση της παράδοσης της Ιαπωνίας, μετά την αυτοκρατορική παλινόρθωση του 1868.</a:t>
            </a:r>
          </a:p>
          <a:p>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678179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09859" y="624110"/>
            <a:ext cx="9894753" cy="779687"/>
          </a:xfrm>
        </p:spPr>
        <p:txBody>
          <a:bodyPr/>
          <a:lstStyle/>
          <a:p>
            <a:r>
              <a:rPr lang="el-GR" dirty="0" smtClean="0">
                <a:latin typeface="Times New Roman" pitchFamily="18" charset="0"/>
                <a:cs typeface="Times New Roman" pitchFamily="18" charset="0"/>
              </a:rPr>
              <a:t>Κατασκευή της μοναρχίας 2/2</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1146413" y="1897039"/>
            <a:ext cx="10358200" cy="4568155"/>
          </a:xfrm>
        </p:spPr>
        <p:txBody>
          <a:bodyPr>
            <a:normAutofit/>
          </a:bodyPr>
          <a:lstStyle/>
          <a:p>
            <a:r>
              <a:rPr lang="en-US" sz="2000" b="1" u="sng" dirty="0" smtClean="0">
                <a:latin typeface="Times New Roman" panose="02020603050405020304" pitchFamily="18" charset="0"/>
                <a:cs typeface="Times New Roman" panose="02020603050405020304" pitchFamily="18" charset="0"/>
              </a:rPr>
              <a:t>Burke</a:t>
            </a:r>
            <a:r>
              <a:rPr lang="en-US" sz="2000" dirty="0" smtClean="0">
                <a:latin typeface="Times New Roman" panose="02020603050405020304" pitchFamily="18" charset="0"/>
                <a:cs typeface="Times New Roman" panose="02020603050405020304" pitchFamily="18" charset="0"/>
              </a:rPr>
              <a:t> (1992, </a:t>
            </a:r>
            <a:r>
              <a:rPr lang="el-GR" sz="2000" dirty="0" smtClean="0">
                <a:latin typeface="Times New Roman" panose="02020603050405020304" pitchFamily="18" charset="0"/>
                <a:cs typeface="Times New Roman" panose="02020603050405020304" pitchFamily="18" charset="0"/>
              </a:rPr>
              <a:t>Η πλαστογραφική κατασκευή του Λουδοβίκου ΙΔ’): η θέση των ιστορικών στο ζήτημα της κατασκευής της κοινωνικής πραγματικότητας μέσω του συνεχούς λόγου δεν είναι ξεκάθαρη.</a:t>
            </a:r>
          </a:p>
          <a:p>
            <a:endParaRPr lang="el-GR" sz="2000" dirty="0" smtClean="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Είναι δύσκολο να πει κανείς σε ποιο βαθμό η καθημερινότητα του Λουδοβίκου πρέπει να προσδιορίζεται με τον όρο «Τελετουργική». </a:t>
            </a:r>
            <a:r>
              <a:rPr lang="en-US" sz="2000" b="1" u="sng" dirty="0" smtClean="0">
                <a:latin typeface="Times New Roman" panose="02020603050405020304" pitchFamily="18" charset="0"/>
                <a:cs typeface="Times New Roman" panose="02020603050405020304" pitchFamily="18" charset="0"/>
              </a:rPr>
              <a:t>Goffman</a:t>
            </a:r>
            <a:r>
              <a:rPr lang="en-US" sz="2000" dirty="0" smtClean="0">
                <a:latin typeface="Times New Roman" panose="02020603050405020304" pitchFamily="18" charset="0"/>
                <a:cs typeface="Times New Roman" panose="02020603050405020304" pitchFamily="18" charset="0"/>
              </a:rPr>
              <a:t> </a:t>
            </a:r>
            <a:r>
              <a:rPr lang="el-GR" sz="2000" dirty="0" smtClean="0">
                <a:latin typeface="Times New Roman" panose="02020603050405020304" pitchFamily="18" charset="0"/>
                <a:cs typeface="Times New Roman" panose="02020603050405020304" pitchFamily="18" charset="0"/>
              </a:rPr>
              <a:t>αποδεικνύει για άλλη μια φορά την αξία του όρου αυτού.</a:t>
            </a:r>
          </a:p>
          <a:p>
            <a:endParaRPr lang="en-US" sz="2000" dirty="0" smtClean="0">
              <a:latin typeface="Times New Roman" panose="02020603050405020304" pitchFamily="18" charset="0"/>
              <a:cs typeface="Times New Roman" panose="02020603050405020304" pitchFamily="18" charset="0"/>
            </a:endParaRPr>
          </a:p>
          <a:p>
            <a:r>
              <a:rPr lang="en-US" sz="2000" b="1" u="sng" dirty="0" smtClean="0">
                <a:latin typeface="Times New Roman" panose="02020603050405020304" pitchFamily="18" charset="0"/>
                <a:cs typeface="Times New Roman" panose="02020603050405020304" pitchFamily="18" charset="0"/>
              </a:rPr>
              <a:t>Burke</a:t>
            </a:r>
            <a:r>
              <a:rPr lang="el-GR" sz="2000" b="1" u="sng" dirty="0" smtClean="0">
                <a:latin typeface="Times New Roman" panose="02020603050405020304" pitchFamily="18" charset="0"/>
                <a:cs typeface="Times New Roman" panose="02020603050405020304" pitchFamily="18" charset="0"/>
              </a:rPr>
              <a:t>: </a:t>
            </a:r>
            <a:r>
              <a:rPr lang="el-GR" sz="2000" dirty="0" smtClean="0">
                <a:latin typeface="Times New Roman" panose="02020603050405020304" pitchFamily="18" charset="0"/>
                <a:cs typeface="Times New Roman" panose="02020603050405020304" pitchFamily="18" charset="0"/>
              </a:rPr>
              <a:t>Αναφορά στην πλαστογραφική αναφορά του Λουδοβίκου ΙΔ’ και όχι στην πλαστογραφική κατασκευή της εικόνας του για να επισημάνει ότι ο βασιλιάς δημιουργούνταν και αναδημιουργούνταν μέσω παραστάσεων και «εκτελέσεων» με την θεατρική έννοια, στις οποίες ο ίδιος έπαιζε τον ρόλο του.</a:t>
            </a: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9000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18953" y="624110"/>
            <a:ext cx="9585660" cy="844082"/>
          </a:xfrm>
        </p:spPr>
        <p:txBody>
          <a:bodyPr/>
          <a:lstStyle/>
          <a:p>
            <a:r>
              <a:rPr lang="el-GR" dirty="0" smtClean="0">
                <a:latin typeface="Times New Roman" pitchFamily="18" charset="0"/>
                <a:cs typeface="Times New Roman" pitchFamily="18" charset="0"/>
              </a:rPr>
              <a:t>Δημιουργώντας ατομικές ταυτότητες (1/2) </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1779104" y="1958009"/>
            <a:ext cx="9725508" cy="4558701"/>
          </a:xfrm>
        </p:spPr>
        <p:txBody>
          <a:bodyPr/>
          <a:lstStyle/>
          <a:p>
            <a:r>
              <a:rPr lang="el-GR" sz="2000" dirty="0" smtClean="0">
                <a:latin typeface="Times New Roman" panose="02020603050405020304" pitchFamily="18" charset="0"/>
                <a:cs typeface="Times New Roman" panose="02020603050405020304" pitchFamily="18" charset="0"/>
              </a:rPr>
              <a:t>Κύριο χαρακτηριστικό  της ΝΠΙ είναι το ενδιαφέρον της για την κατασκευή της ταυτότητας.</a:t>
            </a:r>
          </a:p>
          <a:p>
            <a:pPr marL="0" indent="0">
              <a:buNone/>
            </a:pPr>
            <a:endParaRPr lang="el-GR" sz="2000" dirty="0" smtClean="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Ενδιαφέρον των </a:t>
            </a:r>
            <a:r>
              <a:rPr lang="en-US" sz="2000" b="1" dirty="0" smtClean="0">
                <a:latin typeface="Times New Roman" panose="02020603050405020304" pitchFamily="18" charset="0"/>
                <a:cs typeface="Times New Roman" panose="02020603050405020304" pitchFamily="18" charset="0"/>
              </a:rPr>
              <a:t>ego documents </a:t>
            </a:r>
            <a:r>
              <a:rPr lang="el-GR" sz="2000" dirty="0" smtClean="0">
                <a:latin typeface="Times New Roman" panose="02020603050405020304" pitchFamily="18" charset="0"/>
                <a:cs typeface="Times New Roman" panose="02020603050405020304" pitchFamily="18" charset="0"/>
              </a:rPr>
              <a:t>σχετικά με τη «ρητορική της ταυτότητας τους». </a:t>
            </a:r>
          </a:p>
          <a:p>
            <a:pPr marL="0" indent="0">
              <a:buNone/>
            </a:pPr>
            <a:endParaRPr lang="en-US" sz="2000" dirty="0" smtClean="0">
              <a:latin typeface="Times New Roman" panose="02020603050405020304" pitchFamily="18" charset="0"/>
              <a:cs typeface="Times New Roman" panose="02020603050405020304" pitchFamily="18" charset="0"/>
            </a:endParaRPr>
          </a:p>
          <a:p>
            <a:r>
              <a:rPr lang="en-US" sz="2000" b="1" u="sng" dirty="0" smtClean="0">
                <a:latin typeface="Times New Roman" panose="02020603050405020304" pitchFamily="18" charset="0"/>
                <a:cs typeface="Times New Roman" panose="02020603050405020304" pitchFamily="18" charset="0"/>
              </a:rPr>
              <a:t>Natalie Davis </a:t>
            </a:r>
            <a:r>
              <a:rPr lang="en-US" sz="2000" dirty="0" smtClean="0">
                <a:latin typeface="Times New Roman" panose="02020603050405020304" pitchFamily="18" charset="0"/>
                <a:cs typeface="Times New Roman" panose="02020603050405020304" pitchFamily="18" charset="0"/>
              </a:rPr>
              <a:t>(1987</a:t>
            </a:r>
            <a:r>
              <a:rPr lang="el-GR" sz="2000" dirty="0" smtClean="0">
                <a:latin typeface="Times New Roman" panose="02020603050405020304" pitchFamily="18" charset="0"/>
                <a:cs typeface="Times New Roman" panose="02020603050405020304" pitchFamily="18" charset="0"/>
              </a:rPr>
              <a:t> Μυθιστοριογραφία στα γραφεία). Μελέτη των ιστοριών συγχώρεσης και των αφηγητών τους στη Γαλλία του 16</a:t>
            </a:r>
            <a:r>
              <a:rPr lang="el-GR" sz="2000" baseline="30000" dirty="0" smtClean="0">
                <a:latin typeface="Times New Roman" panose="02020603050405020304" pitchFamily="18" charset="0"/>
                <a:cs typeface="Times New Roman" panose="02020603050405020304" pitchFamily="18" charset="0"/>
              </a:rPr>
              <a:t>ου</a:t>
            </a:r>
            <a:r>
              <a:rPr lang="el-GR" sz="2000" dirty="0" smtClean="0">
                <a:latin typeface="Times New Roman" panose="02020603050405020304" pitchFamily="18" charset="0"/>
                <a:cs typeface="Times New Roman" panose="02020603050405020304" pitchFamily="18" charset="0"/>
              </a:rPr>
              <a:t> αιώνα. </a:t>
            </a:r>
          </a:p>
          <a:p>
            <a:endParaRPr lang="el-GR" sz="2000" dirty="0" smtClean="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«Φανταστικός» =&gt; δεν εννοεί τα στοιχεία προσποίησης αλλά τα διαμορφωτικά συνθετικά τους στοιχεία στην επιδέξια κατεργασία της αφήγησης. </a:t>
            </a:r>
            <a:r>
              <a:rPr lang="en-US" sz="2000" dirty="0" smtClean="0">
                <a:latin typeface="Times New Roman" panose="02020603050405020304" pitchFamily="18" charset="0"/>
                <a:cs typeface="Times New Roman" panose="02020603050405020304" pitchFamily="18" charset="0"/>
              </a:rPr>
              <a:t> </a:t>
            </a:r>
            <a:endParaRPr lang="el-GR" sz="2000" dirty="0" smtClean="0">
              <a:latin typeface="Times New Roman" panose="02020603050405020304" pitchFamily="18" charset="0"/>
              <a:cs typeface="Times New Roman" panose="02020603050405020304" pitchFamily="18" charset="0"/>
            </a:endParaRPr>
          </a:p>
          <a:p>
            <a:endParaRPr lang="el-GR" dirty="0"/>
          </a:p>
          <a:p>
            <a:pPr marL="0" indent="0">
              <a:buNone/>
            </a:pPr>
            <a:endParaRPr lang="el-GR" dirty="0" smtClean="0"/>
          </a:p>
          <a:p>
            <a:endParaRPr lang="el-GR" dirty="0"/>
          </a:p>
        </p:txBody>
      </p:sp>
    </p:spTree>
    <p:extLst>
      <p:ext uri="{BB962C8B-B14F-4D97-AF65-F5344CB8AC3E}">
        <p14:creationId xmlns:p14="http://schemas.microsoft.com/office/powerpoint/2010/main" val="199469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097157" y="624110"/>
            <a:ext cx="9407455" cy="1280890"/>
          </a:xfrm>
        </p:spPr>
        <p:txBody>
          <a:bodyPr/>
          <a:lstStyle/>
          <a:p>
            <a:r>
              <a:rPr lang="el-GR" dirty="0">
                <a:latin typeface="Times New Roman" panose="02020603050405020304" pitchFamily="18" charset="0"/>
                <a:cs typeface="Times New Roman" panose="02020603050405020304" pitchFamily="18" charset="0"/>
              </a:rPr>
              <a:t>Δημιουργώντας ατομικές ταυτότητες </a:t>
            </a:r>
            <a:r>
              <a:rPr lang="el-GR" dirty="0" smtClean="0">
                <a:latin typeface="Times New Roman" panose="02020603050405020304" pitchFamily="18" charset="0"/>
                <a:cs typeface="Times New Roman" panose="02020603050405020304" pitchFamily="18" charset="0"/>
              </a:rPr>
              <a:t>(2/2</a:t>
            </a:r>
            <a:r>
              <a:rPr lang="el-GR" dirty="0">
                <a:latin typeface="Times New Roman" panose="02020603050405020304" pitchFamily="18" charset="0"/>
                <a:cs typeface="Times New Roman" panose="02020603050405020304" pitchFamily="18" charset="0"/>
              </a:rPr>
              <a:t>) </a:t>
            </a:r>
          </a:p>
        </p:txBody>
      </p:sp>
      <p:sp>
        <p:nvSpPr>
          <p:cNvPr id="3" name="Θέση περιεχομένου 2"/>
          <p:cNvSpPr>
            <a:spLocks noGrp="1"/>
          </p:cNvSpPr>
          <p:nvPr>
            <p:ph idx="1"/>
          </p:nvPr>
        </p:nvSpPr>
        <p:spPr>
          <a:xfrm>
            <a:off x="1679713" y="1987826"/>
            <a:ext cx="9824899" cy="3923396"/>
          </a:xfrm>
        </p:spPr>
        <p:txBody>
          <a:bodyPr>
            <a:noAutofit/>
          </a:bodyPr>
          <a:lstStyle/>
          <a:p>
            <a:r>
              <a:rPr lang="en-US" sz="2000" b="1" u="sng" dirty="0" smtClean="0">
                <a:latin typeface="Times New Roman" panose="02020603050405020304" pitchFamily="18" charset="0"/>
                <a:cs typeface="Times New Roman" panose="02020603050405020304" pitchFamily="18" charset="0"/>
              </a:rPr>
              <a:t>William Tindal</a:t>
            </a:r>
            <a:r>
              <a:rPr lang="en-US" sz="2000" b="1" u="sng" dirty="0">
                <a:latin typeface="Times New Roman" panose="02020603050405020304" pitchFamily="18" charset="0"/>
                <a:cs typeface="Times New Roman" panose="02020603050405020304" pitchFamily="18" charset="0"/>
              </a:rPr>
              <a:t>l</a:t>
            </a:r>
            <a:r>
              <a:rPr lang="en-US" sz="2000" dirty="0" smtClean="0">
                <a:latin typeface="Times New Roman" panose="02020603050405020304" pitchFamily="18" charset="0"/>
                <a:cs typeface="Times New Roman" panose="02020603050405020304" pitchFamily="18" charset="0"/>
              </a:rPr>
              <a:t> (1936) </a:t>
            </a:r>
            <a:r>
              <a:rPr lang="el-GR" sz="2000" dirty="0" smtClean="0">
                <a:latin typeface="Times New Roman" panose="02020603050405020304" pitchFamily="18" charset="0"/>
                <a:cs typeface="Times New Roman" panose="02020603050405020304" pitchFamily="18" charset="0"/>
              </a:rPr>
              <a:t>Μηχανικός ιεροκήρυκας ασχολείται με την προσέγγιση αυτή. Προσέγγισε δηλαδή, το βιβλίο του </a:t>
            </a:r>
            <a:r>
              <a:rPr lang="en-US" sz="2000" dirty="0" smtClean="0">
                <a:latin typeface="Times New Roman" panose="02020603050405020304" pitchFamily="18" charset="0"/>
                <a:cs typeface="Times New Roman" panose="02020603050405020304" pitchFamily="18" charset="0"/>
              </a:rPr>
              <a:t>Bunyan </a:t>
            </a:r>
            <a:r>
              <a:rPr lang="el-GR" sz="2000" dirty="0" smtClean="0">
                <a:latin typeface="Times New Roman" panose="02020603050405020304" pitchFamily="18" charset="0"/>
                <a:cs typeface="Times New Roman" panose="02020603050405020304" pitchFamily="18" charset="0"/>
              </a:rPr>
              <a:t>με τίτλο </a:t>
            </a:r>
            <a:r>
              <a:rPr lang="el-GR" sz="2000" i="1" dirty="0" smtClean="0">
                <a:latin typeface="Times New Roman" panose="02020603050405020304" pitchFamily="18" charset="0"/>
                <a:cs typeface="Times New Roman" panose="02020603050405020304" pitchFamily="18" charset="0"/>
              </a:rPr>
              <a:t>Η Θεία Χάρη πλημμυρίζει τον αρχηγό των αμαρτωλών </a:t>
            </a:r>
            <a:r>
              <a:rPr lang="el-GR" sz="2000" dirty="0" smtClean="0">
                <a:latin typeface="Times New Roman" panose="02020603050405020304" pitchFamily="18" charset="0"/>
                <a:cs typeface="Times New Roman" panose="02020603050405020304" pitchFamily="18" charset="0"/>
              </a:rPr>
              <a:t>με το ύφος της δεκαετίας του 1930 ως ένα προϊόν τυπικό από κάθε άποψη της τάξης του </a:t>
            </a:r>
            <a:r>
              <a:rPr lang="en-US" sz="2000" dirty="0" smtClean="0">
                <a:latin typeface="Times New Roman" panose="02020603050405020304" pitchFamily="18" charset="0"/>
                <a:cs typeface="Times New Roman" panose="02020603050405020304" pitchFamily="18" charset="0"/>
              </a:rPr>
              <a:t>Bunyan </a:t>
            </a:r>
            <a:r>
              <a:rPr lang="el-GR" sz="2000" dirty="0" smtClean="0">
                <a:latin typeface="Times New Roman" panose="02020603050405020304" pitchFamily="18" charset="0"/>
                <a:cs typeface="Times New Roman" panose="02020603050405020304" pitchFamily="18" charset="0"/>
              </a:rPr>
              <a:t>των ειδικευμένων τεχνιτών ή μηχανικών. </a:t>
            </a:r>
          </a:p>
          <a:p>
            <a:r>
              <a:rPr lang="el-GR" sz="2000" dirty="0" smtClean="0">
                <a:latin typeface="Times New Roman" panose="02020603050405020304" pitchFamily="18" charset="0"/>
                <a:cs typeface="Times New Roman" panose="02020603050405020304" pitchFamily="18" charset="0"/>
              </a:rPr>
              <a:t>Ο </a:t>
            </a:r>
            <a:r>
              <a:rPr lang="en-US" sz="2000" b="1" u="sng" dirty="0" smtClean="0">
                <a:latin typeface="Times New Roman" panose="02020603050405020304" pitchFamily="18" charset="0"/>
                <a:cs typeface="Times New Roman" panose="02020603050405020304" pitchFamily="18" charset="0"/>
              </a:rPr>
              <a:t>Tindall</a:t>
            </a:r>
            <a:r>
              <a:rPr lang="el-GR" sz="2000" dirty="0" smtClean="0">
                <a:latin typeface="Times New Roman" panose="02020603050405020304" pitchFamily="18" charset="0"/>
                <a:cs typeface="Times New Roman" panose="02020603050405020304" pitchFamily="18" charset="0"/>
              </a:rPr>
              <a:t> πραγματεύεται τους «κανόνες» αυτού του λογοτεχνικού είδους, τα «πρότυπα της επιλογής», της «έμφασης και της διάταξης» και τον «άκαμπτο τύπο της πνευματικής αναγέννησης», λέγοντας ότι οι κανόνες αυτοί που καθόριζαν τη γραφή δημιουργήθηκαν στο προφορικό περιβάλλον της συνεύρεσης. </a:t>
            </a:r>
          </a:p>
          <a:p>
            <a:r>
              <a:rPr lang="el-GR" sz="2000" dirty="0" smtClean="0">
                <a:latin typeface="Times New Roman" panose="02020603050405020304" pitchFamily="18" charset="0"/>
                <a:cs typeface="Times New Roman" panose="02020603050405020304" pitchFamily="18" charset="0"/>
              </a:rPr>
              <a:t>Ένα παράδειγμα είναι ο </a:t>
            </a:r>
            <a:r>
              <a:rPr lang="en-US" sz="2000" b="1" u="sng" dirty="0" smtClean="0">
                <a:latin typeface="Times New Roman" panose="02020603050405020304" pitchFamily="18" charset="0"/>
                <a:cs typeface="Times New Roman" panose="02020603050405020304" pitchFamily="18" charset="0"/>
              </a:rPr>
              <a:t>George Psalmanazar</a:t>
            </a:r>
            <a:r>
              <a:rPr lang="el-GR" sz="2000" b="1" u="sng" dirty="0">
                <a:latin typeface="Times New Roman" panose="02020603050405020304" pitchFamily="18" charset="0"/>
                <a:cs typeface="Times New Roman" panose="02020603050405020304" pitchFamily="18" charset="0"/>
              </a:rPr>
              <a:t> </a:t>
            </a:r>
            <a:r>
              <a:rPr lang="el-GR" sz="2000" dirty="0" smtClean="0">
                <a:latin typeface="Times New Roman" panose="02020603050405020304" pitchFamily="18" charset="0"/>
                <a:cs typeface="Times New Roman" panose="02020603050405020304" pitchFamily="18" charset="0"/>
              </a:rPr>
              <a:t>ο οποίος ήταν Γάλλος που πειραματίστηκε  αλλάζοντας πολλά επαγγέλματα και ιδιότητες πριν πάει στην Αγγλία όπου εκεί προσπάθησε να εμφανιστεί, ως γέννημα θρέμμα της Φορμόζας (Ταϊβάν).</a:t>
            </a: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8730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80321" y="298174"/>
            <a:ext cx="9924291" cy="1113183"/>
          </a:xfrm>
        </p:spPr>
        <p:txBody>
          <a:bodyPr>
            <a:normAutofit fontScale="90000"/>
          </a:bodyPr>
          <a:lstStyle/>
          <a:p>
            <a:r>
              <a:rPr lang="el-GR" dirty="0" smtClean="0">
                <a:latin typeface="Times New Roman" pitchFamily="18" charset="0"/>
                <a:cs typeface="Times New Roman" pitchFamily="18" charset="0"/>
              </a:rPr>
              <a:t>Εκτελέσεις και περιστασιακές εκδηλώσεις</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πολιτισμική Ιστορία 1/3</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1540565" y="1421296"/>
            <a:ext cx="9964047" cy="4489926"/>
          </a:xfrm>
        </p:spPr>
        <p:txBody>
          <a:bodyPr>
            <a:normAutofit lnSpcReduction="10000"/>
          </a:bodyPr>
          <a:lstStyle/>
          <a:p>
            <a:r>
              <a:rPr lang="el-GR" sz="2000" b="1" u="sng" dirty="0" smtClean="0">
                <a:latin typeface="Times New Roman" pitchFamily="18" charset="0"/>
                <a:cs typeface="Times New Roman" pitchFamily="18" charset="0"/>
              </a:rPr>
              <a:t>Ο </a:t>
            </a:r>
            <a:r>
              <a:rPr lang="en-US" sz="2000" b="1" u="sng" dirty="0" smtClean="0">
                <a:latin typeface="Times New Roman" pitchFamily="18" charset="0"/>
                <a:cs typeface="Times New Roman" pitchFamily="18" charset="0"/>
              </a:rPr>
              <a:t>Psalmanazar </a:t>
            </a:r>
            <a:r>
              <a:rPr lang="el-GR" sz="2000" dirty="0" smtClean="0">
                <a:latin typeface="Times New Roman" pitchFamily="18" charset="0"/>
                <a:cs typeface="Times New Roman" pitchFamily="18" charset="0"/>
              </a:rPr>
              <a:t>ήταν δεξιοτέχνης εκτελεστής και το ενδιαφέρον για την καριέρα του είναι σύμπτωμα μιας μεταστροφής που θα μπορούσε να ονομαστεί εκτελεστική στροφή στην πολιτισμική ιστορία.</a:t>
            </a:r>
          </a:p>
          <a:p>
            <a:endParaRPr lang="en-US"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Οι ιστορικοί έχουν μεταστρέψει το ενδιαφέρον τους από την έννοια του κοινωνικού «σεναρίου» σε αυτή της κοινωνικής «εκτέλεσης».</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Ο </a:t>
            </a:r>
            <a:r>
              <a:rPr lang="en-US" sz="2000" b="1" u="sng" dirty="0" smtClean="0">
                <a:latin typeface="Times New Roman" pitchFamily="18" charset="0"/>
                <a:cs typeface="Times New Roman" pitchFamily="18" charset="0"/>
              </a:rPr>
              <a:t>Marshall Sahlins </a:t>
            </a:r>
            <a:r>
              <a:rPr lang="el-GR" sz="2000" dirty="0" smtClean="0">
                <a:latin typeface="Times New Roman" pitchFamily="18" charset="0"/>
                <a:cs typeface="Times New Roman" pitchFamily="18" charset="0"/>
              </a:rPr>
              <a:t>προτείνει την πιο γενική σύλληψη της κουλτούρας ως μιας σειράς από «συνταγές εκτελέσεων» (όρος του </a:t>
            </a:r>
            <a:r>
              <a:rPr lang="en-US" sz="2000" dirty="0" smtClean="0">
                <a:latin typeface="Times New Roman" pitchFamily="18" charset="0"/>
                <a:cs typeface="Times New Roman" pitchFamily="18" charset="0"/>
              </a:rPr>
              <a:t>John Austin)</a:t>
            </a:r>
            <a:r>
              <a:rPr lang="el-GR"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Παράδειγμα </a:t>
            </a:r>
            <a:r>
              <a:rPr lang="en-US" sz="2000" b="1" u="sng" dirty="0" smtClean="0">
                <a:latin typeface="Times New Roman" pitchFamily="18" charset="0"/>
                <a:cs typeface="Times New Roman" pitchFamily="18" charset="0"/>
              </a:rPr>
              <a:t>Quentin Skinner</a:t>
            </a:r>
            <a:r>
              <a:rPr lang="el-GR" sz="2000" b="1" u="sng"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(1978, Τα θεμέλια της νεότερης πολιτικής σκέψης). Ασχολείται με την πράξη της γραφής των συγγραφέων με τους οποίους καταπιάνεται και «τη δύναμη της ψευδαίσθησης» δηλαδή τις αιχμές των επιχειρημάτων τους.</a:t>
            </a:r>
          </a:p>
          <a:p>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58344" y="556591"/>
            <a:ext cx="9946268" cy="1348409"/>
          </a:xfrm>
        </p:spPr>
        <p:txBody>
          <a:bodyPr>
            <a:normAutofit/>
          </a:bodyPr>
          <a:lstStyle/>
          <a:p>
            <a:r>
              <a:rPr lang="el-GR" sz="3200" dirty="0" smtClean="0">
                <a:latin typeface="Times New Roman" pitchFamily="18" charset="0"/>
                <a:cs typeface="Times New Roman" pitchFamily="18" charset="0"/>
              </a:rPr>
              <a:t>Εκτελέσεις και περιστασιακές εκδηλώσεις</a:t>
            </a:r>
            <a:r>
              <a:rPr lang="en-US" sz="3200" dirty="0" smtClean="0">
                <a:latin typeface="Times New Roman" pitchFamily="18" charset="0"/>
                <a:cs typeface="Times New Roman" pitchFamily="18" charset="0"/>
              </a:rPr>
              <a:t> – </a:t>
            </a:r>
            <a:r>
              <a:rPr lang="el-GR" sz="3200" dirty="0" smtClean="0">
                <a:latin typeface="Times New Roman" pitchFamily="18" charset="0"/>
                <a:cs typeface="Times New Roman" pitchFamily="18" charset="0"/>
              </a:rPr>
              <a:t>πολιτισμική Ιστορία 2/3</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1033671" y="1719469"/>
            <a:ext cx="10470942" cy="4442791"/>
          </a:xfrm>
        </p:spPr>
        <p:txBody>
          <a:bodyPr/>
          <a:lstStyle/>
          <a:p>
            <a:r>
              <a:rPr lang="el-GR" sz="2000" dirty="0" smtClean="0">
                <a:latin typeface="Times New Roman" pitchFamily="18" charset="0"/>
                <a:cs typeface="Times New Roman" pitchFamily="18" charset="0"/>
              </a:rPr>
              <a:t>Οι δημόσιες γιορτές επιδέχονται εκτενέστερη ανάλυση όσον αφορά την «εκτέλεση».</a:t>
            </a:r>
          </a:p>
          <a:p>
            <a:endParaRPr lang="el-GR" sz="2000" dirty="0" smtClean="0">
              <a:latin typeface="Times New Roman" pitchFamily="18" charset="0"/>
              <a:cs typeface="Times New Roman" pitchFamily="18" charset="0"/>
            </a:endParaRPr>
          </a:p>
          <a:p>
            <a:r>
              <a:rPr lang="el-GR" sz="2000" b="1" dirty="0" smtClean="0">
                <a:latin typeface="Times New Roman" pitchFamily="18" charset="0"/>
                <a:cs typeface="Times New Roman" pitchFamily="18" charset="0"/>
              </a:rPr>
              <a:t>Είδη «εκτελέσεων</a:t>
            </a:r>
            <a:r>
              <a:rPr lang="el-GR" sz="2000" dirty="0" smtClean="0">
                <a:latin typeface="Times New Roman" pitchFamily="18" charset="0"/>
                <a:cs typeface="Times New Roman" pitchFamily="18" charset="0"/>
              </a:rPr>
              <a:t>: 1) συναίνεσης, 2) ιστορίας και μνήμης, 3) εθνικισμού, 4) εθνικότητας, 5) ανδρισμού και 6) υποταγής.</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Παρατηρείται αύξηση του ενδιαφέροντος για την εκτέλεση ως μεταφορά.</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Ο όρος «εκτέλεση» έχει εφαρμογή και στην αρχιτεκτονική αποτελώντας εξέλιξη παλαιότερης σύλληψης των κτιρίων ή των πλατειών ως προσκηνίων.</a:t>
            </a:r>
            <a:r>
              <a:rPr lang="el-GR"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Times New Roman" panose="02020603050405020304" pitchFamily="18" charset="0"/>
                <a:cs typeface="Times New Roman" panose="02020603050405020304" pitchFamily="18" charset="0"/>
              </a:rPr>
              <a:t>Από την Αναπαράσταση στην Κατασκευή</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2589212" y="2133599"/>
            <a:ext cx="8915400" cy="4486141"/>
          </a:xfrm>
        </p:spPr>
        <p:txBody>
          <a:bodyPr>
            <a:normAutofit/>
          </a:bodyPr>
          <a:lstStyle/>
          <a:p>
            <a:r>
              <a:rPr lang="el-GR" sz="2400" dirty="0" smtClean="0">
                <a:latin typeface="Times New Roman" panose="02020603050405020304" pitchFamily="18" charset="0"/>
                <a:cs typeface="Times New Roman" panose="02020603050405020304" pitchFamily="18" charset="0"/>
              </a:rPr>
              <a:t>Αναπαράσταση (κεντρική έννοια στη ΝΠΙ*)= οι εικόνες και τα κείμενα αντανακλούν ή μιμούνται την κοινωνική πραγματικότητα.</a:t>
            </a:r>
          </a:p>
          <a:p>
            <a:endParaRPr lang="en-US" sz="2400" b="1" u="sng" dirty="0" smtClean="0">
              <a:latin typeface="Times New Roman" panose="02020603050405020304" pitchFamily="18" charset="0"/>
              <a:cs typeface="Times New Roman" panose="02020603050405020304" pitchFamily="18" charset="0"/>
            </a:endParaRPr>
          </a:p>
          <a:p>
            <a:r>
              <a:rPr lang="en-US" sz="2400" b="1" u="sng" dirty="0" smtClean="0">
                <a:latin typeface="Times New Roman" panose="02020603050405020304" pitchFamily="18" charset="0"/>
                <a:cs typeface="Times New Roman" panose="02020603050405020304" pitchFamily="18" charset="0"/>
              </a:rPr>
              <a:t>Roger Chartier</a:t>
            </a:r>
            <a:r>
              <a:rPr lang="el-GR" sz="2400" dirty="0" smtClean="0">
                <a:latin typeface="Times New Roman" panose="02020603050405020304" pitchFamily="18" charset="0"/>
                <a:cs typeface="Times New Roman" panose="02020603050405020304" pitchFamily="18" charset="0"/>
              </a:rPr>
              <a:t>: μεταστροφή από την κοινωνική ιστορία της κουλτούρας στην πολιτισμική ιστορία της κοινωνίας.</a:t>
            </a:r>
            <a:endParaRPr lang="en-US" sz="2400" dirty="0">
              <a:latin typeface="Times New Roman" panose="02020603050405020304" pitchFamily="18" charset="0"/>
              <a:cs typeface="Times New Roman" panose="02020603050405020304" pitchFamily="18" charset="0"/>
            </a:endParaRPr>
          </a:p>
          <a:p>
            <a:endParaRPr lang="el-GR" sz="2400" dirty="0" smtClean="0"/>
          </a:p>
          <a:p>
            <a:endParaRPr lang="el-GR" sz="2400" dirty="0"/>
          </a:p>
          <a:p>
            <a:pPr marL="0" indent="0">
              <a:buNone/>
            </a:pPr>
            <a:endParaRPr lang="en-US" sz="2400" dirty="0" smtClean="0">
              <a:latin typeface="Times New Roman" pitchFamily="18" charset="0"/>
              <a:cs typeface="Times New Roman" pitchFamily="18" charset="0"/>
            </a:endParaRPr>
          </a:p>
          <a:p>
            <a:pPr marL="0" indent="0">
              <a:buNone/>
            </a:pPr>
            <a:r>
              <a:rPr lang="el-GR" sz="2400" dirty="0" smtClean="0">
                <a:latin typeface="Times New Roman" pitchFamily="18" charset="0"/>
                <a:cs typeface="Times New Roman" pitchFamily="18" charset="0"/>
              </a:rPr>
              <a:t>*Νέα πολιτισμική ιστορία </a:t>
            </a:r>
            <a:endParaRPr lang="el-GR" sz="2400" dirty="0">
              <a:latin typeface="Times New Roman" pitchFamily="18" charset="0"/>
              <a:cs typeface="Times New Roman" pitchFamily="18" charset="0"/>
            </a:endParaRPr>
          </a:p>
        </p:txBody>
      </p:sp>
    </p:spTree>
    <p:extLst>
      <p:ext uri="{BB962C8B-B14F-4D97-AF65-F5344CB8AC3E}">
        <p14:creationId xmlns:p14="http://schemas.microsoft.com/office/powerpoint/2010/main" val="20134038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84101" y="624110"/>
            <a:ext cx="10391588" cy="1088780"/>
          </a:xfrm>
        </p:spPr>
        <p:txBody>
          <a:bodyPr>
            <a:noAutofit/>
          </a:bodyPr>
          <a:lstStyle/>
          <a:p>
            <a:r>
              <a:rPr lang="el-GR" dirty="0">
                <a:latin typeface="Times New Roman" pitchFamily="18" charset="0"/>
                <a:cs typeface="Times New Roman" pitchFamily="18" charset="0"/>
              </a:rPr>
              <a:t>Εκτελέσεις και περιστασιακές εκδηλώσεις – πολιτισμική Ιστορία 3</a:t>
            </a:r>
            <a:r>
              <a:rPr lang="el-GR" dirty="0" smtClean="0">
                <a:latin typeface="Times New Roman" pitchFamily="18" charset="0"/>
                <a:cs typeface="Times New Roman" pitchFamily="18" charset="0"/>
              </a:rPr>
              <a:t>/3</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1120877" y="1970468"/>
            <a:ext cx="10383735" cy="4481847"/>
          </a:xfrm>
        </p:spPr>
        <p:txBody>
          <a:bodyPr>
            <a:normAutofit/>
          </a:bodyPr>
          <a:lstStyle/>
          <a:p>
            <a:r>
              <a:rPr lang="el-GR" sz="2000" dirty="0">
                <a:latin typeface="Times New Roman" pitchFamily="18" charset="0"/>
                <a:cs typeface="Times New Roman" pitchFamily="18" charset="0"/>
              </a:rPr>
              <a:t>Ο </a:t>
            </a:r>
            <a:r>
              <a:rPr lang="el-GR" sz="2000" b="1" u="sng" dirty="0">
                <a:latin typeface="Times New Roman" pitchFamily="18" charset="0"/>
                <a:cs typeface="Times New Roman" pitchFamily="18" charset="0"/>
              </a:rPr>
              <a:t>Pierre Bourdieu </a:t>
            </a:r>
            <a:r>
              <a:rPr lang="el-GR" sz="2000" dirty="0">
                <a:latin typeface="Times New Roman" pitchFamily="18" charset="0"/>
                <a:cs typeface="Times New Roman" pitchFamily="18" charset="0"/>
              </a:rPr>
              <a:t>εισήγαγε την έννοια της «</a:t>
            </a:r>
            <a:r>
              <a:rPr lang="el-GR" sz="2000" b="1" dirty="0">
                <a:latin typeface="Times New Roman" pitchFamily="18" charset="0"/>
                <a:cs typeface="Times New Roman" pitchFamily="18" charset="0"/>
              </a:rPr>
              <a:t>προδιάθεσης</a:t>
            </a:r>
            <a:r>
              <a:rPr lang="el-GR" sz="2000" dirty="0">
                <a:latin typeface="Times New Roman" pitchFamily="18" charset="0"/>
                <a:cs typeface="Times New Roman" pitchFamily="18" charset="0"/>
              </a:rPr>
              <a:t>» (habitus, η αρχή του ελεγχόμενου αυτοσχεδιασμού) </a:t>
            </a:r>
            <a:endParaRPr lang="el-GR"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a:p>
            <a:r>
              <a:rPr lang="el-GR" sz="2000" dirty="0">
                <a:latin typeface="Times New Roman" pitchFamily="18" charset="0"/>
                <a:cs typeface="Times New Roman" pitchFamily="18" charset="0"/>
              </a:rPr>
              <a:t>Στη δεκαετία του 1980 ο όρος «εκτέλεση» απέκτησε ευρύτερο νόημα. </a:t>
            </a:r>
            <a:endParaRPr lang="el-GR"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a:p>
            <a:r>
              <a:rPr lang="el-GR" sz="2000" dirty="0">
                <a:latin typeface="Times New Roman" pitchFamily="18" charset="0"/>
                <a:cs typeface="Times New Roman" pitchFamily="18" charset="0"/>
              </a:rPr>
              <a:t>«Η εκτέλεση δεν είναι ποτέ απλή αναπαράσταση</a:t>
            </a:r>
            <a:r>
              <a:rPr lang="el-GR" sz="2000" dirty="0" smtClean="0">
                <a:latin typeface="Times New Roman" pitchFamily="18" charset="0"/>
                <a:cs typeface="Times New Roman" pitchFamily="18" charset="0"/>
              </a:rPr>
              <a:t>».</a:t>
            </a:r>
          </a:p>
          <a:p>
            <a:endParaRPr lang="el-GR" sz="2000" dirty="0">
              <a:latin typeface="Times New Roman" pitchFamily="18" charset="0"/>
              <a:cs typeface="Times New Roman" pitchFamily="18" charset="0"/>
            </a:endParaRPr>
          </a:p>
          <a:p>
            <a:r>
              <a:rPr lang="el-GR" sz="2000" dirty="0">
                <a:latin typeface="Times New Roman" pitchFamily="18" charset="0"/>
                <a:cs typeface="Times New Roman" pitchFamily="18" charset="0"/>
              </a:rPr>
              <a:t>Οι ιστορικοί της μεσαιωνικής και πρώιμης νεότερης Ευρώπης έχουν ασχοληθεί συχνά με τις πομπές . </a:t>
            </a:r>
          </a:p>
        </p:txBody>
      </p:sp>
    </p:spTree>
    <p:extLst>
      <p:ext uri="{BB962C8B-B14F-4D97-AF65-F5344CB8AC3E}">
        <p14:creationId xmlns:p14="http://schemas.microsoft.com/office/powerpoint/2010/main" val="25904486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58345" y="624110"/>
            <a:ext cx="9946268" cy="753929"/>
          </a:xfrm>
        </p:spPr>
        <p:txBody>
          <a:bodyPr/>
          <a:lstStyle/>
          <a:p>
            <a:r>
              <a:rPr lang="el-GR" dirty="0" smtClean="0">
                <a:latin typeface="Times New Roman" panose="02020603050405020304" pitchFamily="18" charset="0"/>
                <a:cs typeface="Times New Roman" panose="02020603050405020304" pitchFamily="18" charset="0"/>
              </a:rPr>
              <a:t>Η εμφάνιση της συμπτωσιοκρατίας 1/2</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312606" y="1725561"/>
            <a:ext cx="10192006" cy="4623724"/>
          </a:xfrm>
        </p:spPr>
        <p:txBody>
          <a:bodyPr>
            <a:normAutofit/>
          </a:bodyPr>
          <a:lstStyle/>
          <a:p>
            <a:r>
              <a:rPr lang="en-US" sz="2000" b="1" u="sng" dirty="0" smtClean="0">
                <a:latin typeface="Times New Roman" pitchFamily="18" charset="0"/>
                <a:cs typeface="Times New Roman" pitchFamily="18" charset="0"/>
              </a:rPr>
              <a:t>Kant</a:t>
            </a:r>
            <a:r>
              <a:rPr lang="el-GR"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Αυτός που πρωτοχρησιμοποίησε τον όρο «συμπτωσιοκρατία» = η τάση της προσαρμογής των ανθρώπων στις ανάγκες των πολιτισμικών ιστορικών.</a:t>
            </a:r>
          </a:p>
          <a:p>
            <a:pPr marL="0" indent="0">
              <a:buNone/>
            </a:pPr>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Η τελετή ή η ιστορία παίρνει διαφορετικό περιεχόμενο σε κάθε περίσταση και ο σεβασμός διαρκεί μόνο όσο ο τελετάρχης παρακολουθεί. </a:t>
            </a:r>
          </a:p>
          <a:p>
            <a:endParaRPr lang="el-GR" sz="2000" dirty="0" smtClean="0">
              <a:latin typeface="Times New Roman" pitchFamily="18" charset="0"/>
              <a:cs typeface="Times New Roman" pitchFamily="18" charset="0"/>
            </a:endParaRPr>
          </a:p>
          <a:p>
            <a:r>
              <a:rPr lang="en-US" sz="2000" b="1" u="sng" dirty="0" smtClean="0">
                <a:latin typeface="Times New Roman" pitchFamily="18" charset="0"/>
                <a:cs typeface="Times New Roman" pitchFamily="18" charset="0"/>
              </a:rPr>
              <a:t>P. Burke</a:t>
            </a:r>
            <a:r>
              <a:rPr lang="el-GR" sz="2000" b="1" u="sng"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Συμπτωσιοκρατία=&gt; η κίνηση απομάκρυνσης από τη θεωρία των προκαθορισμένων αντιδράσεων που ακολουθούν κανόνες.</a:t>
            </a:r>
          </a:p>
          <a:p>
            <a:endParaRPr lang="el-GR" sz="2000" dirty="0" smtClean="0">
              <a:latin typeface="Times New Roman" pitchFamily="18" charset="0"/>
              <a:cs typeface="Times New Roman" pitchFamily="18" charset="0"/>
            </a:endParaRPr>
          </a:p>
          <a:p>
            <a:r>
              <a:rPr lang="el-GR" sz="2000" b="1" u="sng" dirty="0" smtClean="0">
                <a:latin typeface="Times New Roman" pitchFamily="18" charset="0"/>
                <a:cs typeface="Times New Roman" pitchFamily="18" charset="0"/>
              </a:rPr>
              <a:t>1950:</a:t>
            </a:r>
            <a:r>
              <a:rPr lang="el-GR" sz="2000" dirty="0" smtClean="0">
                <a:latin typeface="Times New Roman" pitchFamily="18" charset="0"/>
                <a:cs typeface="Times New Roman" pitchFamily="18" charset="0"/>
              </a:rPr>
              <a:t> η συμπτωσιοκρατική προσέγγιση ήταν αντίθετη με τις κυρίαρχες μορφές κοινωνικής και ιστορικής ανάλυσης.  </a:t>
            </a:r>
          </a:p>
        </p:txBody>
      </p:sp>
    </p:spTree>
    <p:extLst>
      <p:ext uri="{BB962C8B-B14F-4D97-AF65-F5344CB8AC3E}">
        <p14:creationId xmlns:p14="http://schemas.microsoft.com/office/powerpoint/2010/main" val="19493686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91032" y="366532"/>
            <a:ext cx="9513580" cy="1088781"/>
          </a:xfrm>
        </p:spPr>
        <p:txBody>
          <a:bodyPr/>
          <a:lstStyle/>
          <a:p>
            <a:r>
              <a:rPr lang="el-GR" dirty="0">
                <a:latin typeface="Times New Roman" panose="02020603050405020304" pitchFamily="18" charset="0"/>
                <a:cs typeface="Times New Roman" panose="02020603050405020304" pitchFamily="18" charset="0"/>
              </a:rPr>
              <a:t>Η εμφάνιση της συμπτωσιοκρατίας </a:t>
            </a:r>
            <a:r>
              <a:rPr lang="el-GR" dirty="0" smtClean="0">
                <a:latin typeface="Times New Roman" panose="02020603050405020304" pitchFamily="18" charset="0"/>
                <a:cs typeface="Times New Roman" panose="02020603050405020304" pitchFamily="18" charset="0"/>
              </a:rPr>
              <a:t>2/2</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828800" y="1887793"/>
            <a:ext cx="9675812" cy="4564521"/>
          </a:xfrm>
        </p:spPr>
        <p:txBody>
          <a:bodyPr>
            <a:normAutofit/>
          </a:bodyPr>
          <a:lstStyle/>
          <a:p>
            <a:r>
              <a:rPr lang="el-GR" sz="2000" dirty="0">
                <a:latin typeface="Times New Roman" pitchFamily="18" charset="0"/>
                <a:cs typeface="Times New Roman" pitchFamily="18" charset="0"/>
              </a:rPr>
              <a:t>Η διγλωσσία είναι έκφανση ενός γενικότερου φαινομένου που ονομάζεται «δικουλτουραλισμός». Θεωρούμε τη χειρογραφία έκφραση της ατομικής προσωπικότητας. </a:t>
            </a:r>
            <a:endParaRPr lang="el-GR"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a:p>
            <a:r>
              <a:rPr lang="el-GR" sz="2000" dirty="0">
                <a:latin typeface="Times New Roman" pitchFamily="18" charset="0"/>
                <a:cs typeface="Times New Roman" pitchFamily="18" charset="0"/>
              </a:rPr>
              <a:t>Οι ιστορικοί της τέχνης συνδέουν το ύφος με τις περιστάσεις</a:t>
            </a:r>
            <a:r>
              <a:rPr lang="el-GR" sz="2000" dirty="0" smtClean="0">
                <a:latin typeface="Times New Roman" pitchFamily="18" charset="0"/>
                <a:cs typeface="Times New Roman" pitchFamily="18" charset="0"/>
              </a:rPr>
              <a:t>.</a:t>
            </a:r>
          </a:p>
          <a:p>
            <a:pPr marL="0" indent="0">
              <a:buNone/>
            </a:pPr>
            <a:r>
              <a:rPr lang="el-GR" sz="2000" dirty="0" smtClean="0">
                <a:latin typeface="Times New Roman" pitchFamily="18" charset="0"/>
                <a:cs typeface="Times New Roman" pitchFamily="18" charset="0"/>
              </a:rPr>
              <a:t> </a:t>
            </a:r>
            <a:endParaRPr lang="el-GR" sz="2000" dirty="0">
              <a:latin typeface="Times New Roman" pitchFamily="18" charset="0"/>
              <a:cs typeface="Times New Roman" pitchFamily="18" charset="0"/>
            </a:endParaRPr>
          </a:p>
          <a:p>
            <a:r>
              <a:rPr lang="el-GR" sz="2000" b="1" u="sng" dirty="0">
                <a:latin typeface="Times New Roman" pitchFamily="18" charset="0"/>
                <a:cs typeface="Times New Roman" pitchFamily="18" charset="0"/>
              </a:rPr>
              <a:t>Norbert Elias (1939</a:t>
            </a:r>
            <a:r>
              <a:rPr lang="el-GR" sz="2000" b="1" u="sng" dirty="0" smtClean="0">
                <a:latin typeface="Times New Roman" pitchFamily="18" charset="0"/>
                <a:cs typeface="Times New Roman" pitchFamily="18" charset="0"/>
              </a:rPr>
              <a:t>):</a:t>
            </a:r>
            <a:r>
              <a:rPr lang="en-US" sz="2000" b="1" u="sng"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Μελέτη </a:t>
            </a:r>
            <a:r>
              <a:rPr lang="el-GR" sz="2000" dirty="0">
                <a:latin typeface="Times New Roman" pitchFamily="18" charset="0"/>
                <a:cs typeface="Times New Roman" pitchFamily="18" charset="0"/>
              </a:rPr>
              <a:t>για τη διαδικασία εκπολιτισμού. Ο Elias στη μελέτη του ασχολήθηκε και με την περίπτωση της ιστορίας του χιούμορ. </a:t>
            </a:r>
            <a:endParaRPr lang="el-GR" sz="2000" dirty="0" smtClean="0">
              <a:latin typeface="Times New Roman" pitchFamily="18" charset="0"/>
              <a:cs typeface="Times New Roman" pitchFamily="18" charset="0"/>
            </a:endParaRPr>
          </a:p>
          <a:p>
            <a:pPr marL="0" indent="0">
              <a:buNone/>
            </a:pPr>
            <a:endParaRPr lang="el-GR" sz="2000" dirty="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90613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579549"/>
            <a:ext cx="8911687" cy="708337"/>
          </a:xfrm>
        </p:spPr>
        <p:txBody>
          <a:bodyPr>
            <a:normAutofit/>
          </a:bodyPr>
          <a:lstStyle/>
          <a:p>
            <a:r>
              <a:rPr lang="el-GR" dirty="0" smtClean="0">
                <a:latin typeface="Times New Roman" panose="02020603050405020304" pitchFamily="18" charset="0"/>
                <a:cs typeface="Times New Roman" panose="02020603050405020304" pitchFamily="18" charset="0"/>
              </a:rPr>
              <a:t>Αποδόμηση (1/2)</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2589212" y="1545465"/>
            <a:ext cx="8915400" cy="4958366"/>
          </a:xfrm>
        </p:spPr>
        <p:txBody>
          <a:bodyPr>
            <a:normAutofit/>
          </a:bodyPr>
          <a:lstStyle/>
          <a:p>
            <a:r>
              <a:rPr lang="el-GR" sz="2000" dirty="0" smtClean="0">
                <a:latin typeface="Times New Roman" panose="02020603050405020304" pitchFamily="18" charset="0"/>
                <a:cs typeface="Times New Roman" panose="02020603050405020304" pitchFamily="18" charset="0"/>
              </a:rPr>
              <a:t>Οι προγενέστεροι ιστορικοί είχαν πλήρη επίγνωση του ενεργού ρόλου των ιστορικών στην διαδικασία κατασκευής κοινωνικών κατηγοριών.</a:t>
            </a:r>
          </a:p>
          <a:p>
            <a:endParaRPr lang="el-GR" sz="2000" b="1" u="sng" dirty="0" smtClean="0">
              <a:latin typeface="Times New Roman" panose="02020603050405020304" pitchFamily="18" charset="0"/>
              <a:cs typeface="Times New Roman" panose="02020603050405020304" pitchFamily="18" charset="0"/>
            </a:endParaRPr>
          </a:p>
          <a:p>
            <a:r>
              <a:rPr lang="en-US" sz="2000" b="1" u="sng" dirty="0" smtClean="0">
                <a:latin typeface="Times New Roman" panose="02020603050405020304" pitchFamily="18" charset="0"/>
                <a:cs typeface="Times New Roman" panose="02020603050405020304" pitchFamily="18" charset="0"/>
              </a:rPr>
              <a:t>Frederick William </a:t>
            </a:r>
            <a:r>
              <a:rPr lang="en-US" sz="2000" b="1" u="sng" dirty="0">
                <a:latin typeface="Times New Roman" panose="02020603050405020304" pitchFamily="18" charset="0"/>
                <a:cs typeface="Times New Roman" panose="02020603050405020304" pitchFamily="18" charset="0"/>
              </a:rPr>
              <a:t>M</a:t>
            </a:r>
            <a:r>
              <a:rPr lang="en-US" sz="2000" b="1" u="sng" dirty="0" smtClean="0">
                <a:latin typeface="Times New Roman" panose="02020603050405020304" pitchFamily="18" charset="0"/>
                <a:cs typeface="Times New Roman" panose="02020603050405020304" pitchFamily="18" charset="0"/>
              </a:rPr>
              <a:t>aitland </a:t>
            </a:r>
            <a:r>
              <a:rPr lang="el-GR" sz="2000" b="1" u="sng" dirty="0">
                <a:latin typeface="Times New Roman" panose="02020603050405020304" pitchFamily="18" charset="0"/>
                <a:cs typeface="Times New Roman" panose="02020603050405020304" pitchFamily="18" charset="0"/>
              </a:rPr>
              <a:t> </a:t>
            </a:r>
            <a:r>
              <a:rPr lang="el-GR"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1880</a:t>
            </a:r>
            <a:r>
              <a:rPr lang="el-GR" sz="2000" dirty="0" smtClean="0">
                <a:latin typeface="Times New Roman" panose="02020603050405020304" pitchFamily="18" charset="0"/>
                <a:cs typeface="Times New Roman" panose="02020603050405020304" pitchFamily="18" charset="0"/>
              </a:rPr>
              <a:t>): αν ένας εξεταστής ρωτούσε ποιος εισήγαγε το φεουδαρχικό σύστημα στην Αγγλία η απάντηση θα ήταν </a:t>
            </a:r>
            <a:r>
              <a:rPr lang="en-US" sz="2000" dirty="0" smtClean="0">
                <a:latin typeface="Times New Roman" panose="02020603050405020304" pitchFamily="18" charset="0"/>
                <a:cs typeface="Times New Roman" panose="02020603050405020304" pitchFamily="18" charset="0"/>
              </a:rPr>
              <a:t>o </a:t>
            </a:r>
            <a:r>
              <a:rPr lang="el-GR" sz="2000" dirty="0" smtClean="0">
                <a:latin typeface="Times New Roman" panose="02020603050405020304" pitchFamily="18" charset="0"/>
                <a:cs typeface="Times New Roman" panose="02020603050405020304" pitchFamily="18" charset="0"/>
              </a:rPr>
              <a:t>Η</a:t>
            </a:r>
            <a:r>
              <a:rPr lang="en-US" sz="2000" dirty="0" smtClean="0">
                <a:latin typeface="Times New Roman" panose="02020603050405020304" pitchFamily="18" charset="0"/>
                <a:cs typeface="Times New Roman" panose="02020603050405020304" pitchFamily="18" charset="0"/>
              </a:rPr>
              <a:t>enry Spelman  </a:t>
            </a:r>
            <a:r>
              <a:rPr lang="el-GR" sz="2000" dirty="0" smtClean="0">
                <a:latin typeface="Times New Roman" panose="02020603050405020304" pitchFamily="18" charset="0"/>
                <a:cs typeface="Times New Roman" panose="02020603050405020304" pitchFamily="18" charset="0"/>
              </a:rPr>
              <a:t>(ιστορικός του 17</a:t>
            </a:r>
            <a:r>
              <a:rPr lang="el-GR" sz="2000" baseline="30000" dirty="0" smtClean="0">
                <a:latin typeface="Times New Roman" panose="02020603050405020304" pitchFamily="18" charset="0"/>
                <a:cs typeface="Times New Roman" panose="02020603050405020304" pitchFamily="18" charset="0"/>
              </a:rPr>
              <a:t>ου</a:t>
            </a:r>
            <a:r>
              <a:rPr lang="el-GR" sz="2000" dirty="0" smtClean="0">
                <a:latin typeface="Times New Roman" panose="02020603050405020304" pitchFamily="18" charset="0"/>
                <a:cs typeface="Times New Roman" panose="02020603050405020304" pitchFamily="18" charset="0"/>
              </a:rPr>
              <a:t> αι. ) </a:t>
            </a:r>
            <a:r>
              <a:rPr lang="en-US" sz="2000" dirty="0" smtClean="0">
                <a:latin typeface="Times New Roman" panose="02020603050405020304" pitchFamily="18" charset="0"/>
                <a:cs typeface="Times New Roman" panose="02020603050405020304" pitchFamily="18" charset="0"/>
              </a:rPr>
              <a:t>=&gt; </a:t>
            </a:r>
            <a:r>
              <a:rPr lang="el-GR" sz="2000" dirty="0" smtClean="0">
                <a:latin typeface="Times New Roman" panose="02020603050405020304" pitchFamily="18" charset="0"/>
                <a:cs typeface="Times New Roman" panose="02020603050405020304" pitchFamily="18" charset="0"/>
              </a:rPr>
              <a:t>ασχολήθηκε με την ιστορία του μεσαιωνικού νόμου</a:t>
            </a:r>
            <a:r>
              <a:rPr lang="en-US" sz="2000" dirty="0" smtClean="0">
                <a:latin typeface="Times New Roman" panose="02020603050405020304" pitchFamily="18" charset="0"/>
                <a:cs typeface="Times New Roman" panose="02020603050405020304" pitchFamily="18" charset="0"/>
              </a:rPr>
              <a:t>.</a:t>
            </a:r>
            <a:endParaRPr lang="el-GR" sz="2000" dirty="0" smtClean="0">
              <a:latin typeface="Times New Roman" panose="02020603050405020304" pitchFamily="18" charset="0"/>
              <a:cs typeface="Times New Roman" panose="02020603050405020304" pitchFamily="18" charset="0"/>
            </a:endParaRPr>
          </a:p>
          <a:p>
            <a:endParaRPr lang="el-GR" sz="2000" b="1" u="sng" dirty="0" smtClean="0">
              <a:latin typeface="Times New Roman" panose="02020603050405020304" pitchFamily="18" charset="0"/>
              <a:cs typeface="Times New Roman" panose="02020603050405020304" pitchFamily="18" charset="0"/>
            </a:endParaRPr>
          </a:p>
          <a:p>
            <a:r>
              <a:rPr lang="en-US" sz="2000" b="1" u="sng" dirty="0" smtClean="0">
                <a:latin typeface="Times New Roman" panose="02020603050405020304" pitchFamily="18" charset="0"/>
                <a:cs typeface="Times New Roman" panose="02020603050405020304" pitchFamily="18" charset="0"/>
              </a:rPr>
              <a:t>Lucien Febvre</a:t>
            </a:r>
            <a:r>
              <a:rPr lang="el-GR" sz="2000" dirty="0" smtClean="0">
                <a:latin typeface="Times New Roman" panose="02020603050405020304" pitchFamily="18" charset="0"/>
                <a:cs typeface="Times New Roman" panose="02020603050405020304" pitchFamily="18" charset="0"/>
              </a:rPr>
              <a:t>: «οι πατέρες μας κατασκεύασαν την αναγέννηση τους».</a:t>
            </a:r>
          </a:p>
          <a:p>
            <a:endParaRPr lang="el-GR" sz="2000" dirty="0" smtClean="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Ομοίως οι ιστορικοί έχουν χρησιμοποιήσει την φράση: « ο μύθος της αναγέννησης», υποδηλώνοντας ότι ο όρος </a:t>
            </a:r>
            <a:r>
              <a:rPr lang="el-GR" sz="2000" dirty="0">
                <a:latin typeface="Times New Roman" panose="02020603050405020304" pitchFamily="18" charset="0"/>
                <a:cs typeface="Times New Roman" panose="02020603050405020304" pitchFamily="18" charset="0"/>
              </a:rPr>
              <a:t>α</a:t>
            </a:r>
            <a:r>
              <a:rPr lang="el-GR" sz="2000" dirty="0" smtClean="0">
                <a:latin typeface="Times New Roman" panose="02020603050405020304" pitchFamily="18" charset="0"/>
                <a:cs typeface="Times New Roman" panose="02020603050405020304" pitchFamily="18" charset="0"/>
              </a:rPr>
              <a:t>ποτελεί μια συγκεκριμένη προβολή αξιών στην εικόνα του παρελθόντος.</a:t>
            </a: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2121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625141"/>
          </a:xfrm>
        </p:spPr>
        <p:txBody>
          <a:bodyPr>
            <a:noAutofit/>
          </a:bodyPr>
          <a:lstStyle/>
          <a:p>
            <a:r>
              <a:rPr lang="el-GR" dirty="0">
                <a:latin typeface="Times New Roman" panose="02020603050405020304" pitchFamily="18" charset="0"/>
                <a:cs typeface="Times New Roman" panose="02020603050405020304" pitchFamily="18" charset="0"/>
              </a:rPr>
              <a:t>Αποδόμηση </a:t>
            </a:r>
            <a:r>
              <a:rPr lang="el-GR" dirty="0" smtClean="0">
                <a:latin typeface="Times New Roman" panose="02020603050405020304" pitchFamily="18" charset="0"/>
                <a:cs typeface="Times New Roman" panose="02020603050405020304" pitchFamily="18" charset="0"/>
              </a:rPr>
              <a:t>(2/2)</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2589212" y="1519707"/>
            <a:ext cx="8915400" cy="4971245"/>
          </a:xfrm>
        </p:spPr>
        <p:txBody>
          <a:bodyPr>
            <a:normAutofit/>
          </a:bodyPr>
          <a:lstStyle/>
          <a:p>
            <a:r>
              <a:rPr lang="el-GR" sz="2000" dirty="0" smtClean="0">
                <a:latin typeface="Times New Roman" panose="02020603050405020304" pitchFamily="18" charset="0"/>
                <a:cs typeface="Times New Roman" panose="02020603050405020304" pitchFamily="18" charset="0"/>
              </a:rPr>
              <a:t>Τα έθνη δεν θεωρούνταν πάντα σταθερά και αμετάβλητα</a:t>
            </a:r>
            <a:r>
              <a:rPr lang="en-US" sz="2000" dirty="0" smtClean="0">
                <a:latin typeface="Times New Roman" panose="02020603050405020304" pitchFamily="18" charset="0"/>
                <a:cs typeface="Times New Roman" panose="02020603050405020304" pitchFamily="18" charset="0"/>
              </a:rPr>
              <a:t>.</a:t>
            </a:r>
            <a:endParaRPr lang="el-GR" sz="2000" dirty="0" smtClean="0">
              <a:latin typeface="Times New Roman" panose="02020603050405020304" pitchFamily="18" charset="0"/>
              <a:cs typeface="Times New Roman" panose="02020603050405020304" pitchFamily="18" charset="0"/>
            </a:endParaRPr>
          </a:p>
          <a:p>
            <a:r>
              <a:rPr lang="en-US" sz="2000" b="1" u="sng" dirty="0" smtClean="0">
                <a:latin typeface="Times New Roman" panose="02020603050405020304" pitchFamily="18" charset="0"/>
                <a:cs typeface="Times New Roman" panose="02020603050405020304" pitchFamily="18" charset="0"/>
              </a:rPr>
              <a:t>Americo Castro</a:t>
            </a:r>
            <a:r>
              <a:rPr lang="el-GR" sz="2000" b="1" u="sng" dirty="0" smtClean="0">
                <a:latin typeface="Times New Roman" panose="02020603050405020304" pitchFamily="18" charset="0"/>
                <a:cs typeface="Times New Roman" panose="02020603050405020304" pitchFamily="18" charset="0"/>
              </a:rPr>
              <a:t> </a:t>
            </a:r>
            <a:r>
              <a:rPr lang="el-GR" sz="2000" dirty="0" smtClean="0">
                <a:latin typeface="Times New Roman" panose="02020603050405020304" pitchFamily="18" charset="0"/>
                <a:cs typeface="Times New Roman" panose="02020603050405020304" pitchFamily="18" charset="0"/>
              </a:rPr>
              <a:t>(1948, δομή της ισπανικής ιστορίας): « η χώρα δεν είναι μια σταθερή οντότητα». </a:t>
            </a:r>
            <a:endParaRPr lang="el-GR" sz="2000" dirty="0">
              <a:latin typeface="Times New Roman" panose="02020603050405020304" pitchFamily="18" charset="0"/>
              <a:cs typeface="Times New Roman" panose="02020603050405020304" pitchFamily="18" charset="0"/>
            </a:endParaRPr>
          </a:p>
          <a:p>
            <a:r>
              <a:rPr lang="en-US" sz="2000" b="1" u="sng" dirty="0" smtClean="0">
                <a:latin typeface="Times New Roman" panose="02020603050405020304" pitchFamily="18" charset="0"/>
                <a:cs typeface="Times New Roman" panose="02020603050405020304" pitchFamily="18" charset="0"/>
              </a:rPr>
              <a:t>Jean-Loup Amselle </a:t>
            </a:r>
            <a:r>
              <a:rPr lang="en-US" sz="2000" dirty="0" smtClean="0">
                <a:latin typeface="Times New Roman" panose="02020603050405020304" pitchFamily="18" charset="0"/>
                <a:cs typeface="Times New Roman" panose="02020603050405020304" pitchFamily="18" charset="0"/>
              </a:rPr>
              <a:t>(19</a:t>
            </a:r>
            <a:r>
              <a:rPr lang="el-GR" sz="2000" dirty="0" smtClean="0">
                <a:latin typeface="Times New Roman" panose="02020603050405020304" pitchFamily="18" charset="0"/>
                <a:cs typeface="Times New Roman" panose="02020603050405020304" pitchFamily="18" charset="0"/>
              </a:rPr>
              <a:t>90, η λογική των Μεστίσο) με θέμα την ταυτότητα στην Αφρική : οι Φουλάνι ή οι Μπαμπάρα δεν πρέπει να προσδιορίζονται ως φυλές ή εθνικές ομάδες αλλά ως μέρη ενός «συστήματος μεταμορφώσεων».</a:t>
            </a:r>
          </a:p>
          <a:p>
            <a:r>
              <a:rPr lang="el-GR" sz="2000" dirty="0" smtClean="0">
                <a:latin typeface="Times New Roman" panose="02020603050405020304" pitchFamily="18" charset="0"/>
                <a:cs typeface="Times New Roman" panose="02020603050405020304" pitchFamily="18" charset="0"/>
              </a:rPr>
              <a:t>Η κριτική της «</a:t>
            </a:r>
            <a:r>
              <a:rPr lang="el-GR" sz="2000" dirty="0">
                <a:latin typeface="Times New Roman" panose="02020603050405020304" pitchFamily="18" charset="0"/>
                <a:cs typeface="Times New Roman" panose="02020603050405020304" pitchFamily="18" charset="0"/>
              </a:rPr>
              <a:t>Ο</a:t>
            </a:r>
            <a:r>
              <a:rPr lang="el-GR" sz="2000" dirty="0" smtClean="0">
                <a:latin typeface="Times New Roman" panose="02020603050405020304" pitchFamily="18" charset="0"/>
                <a:cs typeface="Times New Roman" panose="02020603050405020304" pitchFamily="18" charset="0"/>
              </a:rPr>
              <a:t>υσιοκρατίας» από τον Α</a:t>
            </a:r>
            <a:r>
              <a:rPr lang="en-US" sz="2000" dirty="0" smtClean="0">
                <a:latin typeface="Times New Roman" panose="02020603050405020304" pitchFamily="18" charset="0"/>
                <a:cs typeface="Times New Roman" panose="02020603050405020304" pitchFamily="18" charset="0"/>
              </a:rPr>
              <a:t>mselle </a:t>
            </a:r>
            <a:r>
              <a:rPr lang="el-GR" sz="2000" dirty="0" smtClean="0">
                <a:latin typeface="Times New Roman" panose="02020603050405020304" pitchFamily="18" charset="0"/>
                <a:cs typeface="Times New Roman" panose="02020603050405020304" pitchFamily="18" charset="0"/>
              </a:rPr>
              <a:t>μπορεί να βρει εφαρμογή σε κουλτούρες όπως οι Φουλάνι αλλά και σε κινήματα ή περιόδους όπως η αναγέννηση και ο ρομαντισμός.</a:t>
            </a:r>
          </a:p>
          <a:p>
            <a:r>
              <a:rPr lang="el-GR" sz="2000" dirty="0" smtClean="0">
                <a:latin typeface="Times New Roman" panose="02020603050405020304" pitchFamily="18" charset="0"/>
                <a:cs typeface="Times New Roman" panose="02020603050405020304" pitchFamily="18" charset="0"/>
              </a:rPr>
              <a:t>Προβλήματα που δημιουργεί η ιδέα της </a:t>
            </a:r>
            <a:r>
              <a:rPr lang="el-GR" sz="2000" b="1" dirty="0" smtClean="0">
                <a:latin typeface="Times New Roman" panose="02020603050405020304" pitchFamily="18" charset="0"/>
                <a:cs typeface="Times New Roman" panose="02020603050405020304" pitchFamily="18" charset="0"/>
              </a:rPr>
              <a:t>πολιτισμικής κατασκευής</a:t>
            </a:r>
            <a:r>
              <a:rPr lang="el-GR" sz="2000" dirty="0" smtClean="0">
                <a:latin typeface="Times New Roman" panose="02020603050405020304" pitchFamily="18" charset="0"/>
                <a:cs typeface="Times New Roman" panose="02020603050405020304" pitchFamily="18" charset="0"/>
              </a:rPr>
              <a:t>:</a:t>
            </a:r>
          </a:p>
          <a:p>
            <a:pPr marL="457200" indent="-457200">
              <a:buFont typeface="+mj-lt"/>
              <a:buAutoNum type="arabicPeriod"/>
            </a:pPr>
            <a:r>
              <a:rPr lang="el-GR" sz="2000" dirty="0" smtClean="0">
                <a:latin typeface="Times New Roman" panose="02020603050405020304" pitchFamily="18" charset="0"/>
                <a:cs typeface="Times New Roman" panose="02020603050405020304" pitchFamily="18" charset="0"/>
              </a:rPr>
              <a:t>Ποιος κατασκευάζει;</a:t>
            </a:r>
          </a:p>
          <a:p>
            <a:pPr marL="457200" indent="-457200">
              <a:buFont typeface="+mj-lt"/>
              <a:buAutoNum type="arabicPeriod"/>
            </a:pPr>
            <a:r>
              <a:rPr lang="el-GR" sz="2000" dirty="0" smtClean="0">
                <a:latin typeface="Times New Roman" panose="02020603050405020304" pitchFamily="18" charset="0"/>
                <a:cs typeface="Times New Roman" panose="02020603050405020304" pitchFamily="18" charset="0"/>
              </a:rPr>
              <a:t>Με τι περιορισμούς;</a:t>
            </a:r>
          </a:p>
          <a:p>
            <a:pPr marL="457200" indent="-457200">
              <a:buFont typeface="+mj-lt"/>
              <a:buAutoNum type="arabicPeriod"/>
            </a:pPr>
            <a:r>
              <a:rPr lang="el-GR" sz="2000" dirty="0" smtClean="0">
                <a:latin typeface="Times New Roman" panose="02020603050405020304" pitchFamily="18" charset="0"/>
                <a:cs typeface="Times New Roman" panose="02020603050405020304" pitchFamily="18" charset="0"/>
              </a:rPr>
              <a:t>Με τι υλικά ή μέσα;</a:t>
            </a: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32572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856960"/>
          </a:xfrm>
        </p:spPr>
        <p:txBody>
          <a:bodyPr>
            <a:normAutofit fontScale="90000"/>
          </a:bodyPr>
          <a:lstStyle/>
          <a:p>
            <a:r>
              <a:rPr lang="el-GR" sz="4000" dirty="0">
                <a:latin typeface="Times New Roman" panose="02020603050405020304" pitchFamily="18" charset="0"/>
                <a:cs typeface="Times New Roman" panose="02020603050405020304" pitchFamily="18" charset="0"/>
              </a:rPr>
              <a:t>Ποιος κατασκευάζει;</a:t>
            </a:r>
            <a:r>
              <a:rPr lang="el-GR" dirty="0"/>
              <a:t/>
            </a:r>
            <a:br>
              <a:rPr lang="el-GR" dirty="0"/>
            </a:br>
            <a:endParaRPr lang="el-GR" dirty="0"/>
          </a:p>
        </p:txBody>
      </p:sp>
      <p:sp>
        <p:nvSpPr>
          <p:cNvPr id="3" name="Θέση περιεχομένου 2"/>
          <p:cNvSpPr>
            <a:spLocks noGrp="1"/>
          </p:cNvSpPr>
          <p:nvPr>
            <p:ph idx="1"/>
          </p:nvPr>
        </p:nvSpPr>
        <p:spPr>
          <a:xfrm>
            <a:off x="2280119" y="1828800"/>
            <a:ext cx="8915400" cy="3992269"/>
          </a:xfrm>
        </p:spPr>
        <p:txBody>
          <a:bodyPr>
            <a:normAutofit/>
          </a:bodyPr>
          <a:lstStyle/>
          <a:p>
            <a:pPr marL="0" indent="0">
              <a:buNone/>
            </a:pPr>
            <a:r>
              <a:rPr lang="el-GR" sz="2400" i="1" dirty="0" smtClean="0">
                <a:latin typeface="Times New Roman" panose="02020603050405020304" pitchFamily="18" charset="0"/>
                <a:cs typeface="Times New Roman" panose="02020603050405020304" pitchFamily="18" charset="0"/>
              </a:rPr>
              <a:t>1</a:t>
            </a:r>
            <a:r>
              <a:rPr lang="el-GR" sz="2400" i="1" baseline="30000" dirty="0" smtClean="0">
                <a:latin typeface="Times New Roman" panose="02020603050405020304" pitchFamily="18" charset="0"/>
                <a:cs typeface="Times New Roman" panose="02020603050405020304" pitchFamily="18" charset="0"/>
              </a:rPr>
              <a:t>ο</a:t>
            </a:r>
            <a:r>
              <a:rPr lang="el-GR" sz="2400" i="1" dirty="0" smtClean="0">
                <a:latin typeface="Times New Roman" panose="02020603050405020304" pitchFamily="18" charset="0"/>
                <a:cs typeface="Times New Roman" panose="02020603050405020304" pitchFamily="18" charset="0"/>
              </a:rPr>
              <a:t> πρόβλημα</a:t>
            </a:r>
            <a:endParaRPr lang="el-GR" sz="2400" i="1" dirty="0">
              <a:latin typeface="Times New Roman" panose="02020603050405020304" pitchFamily="18" charset="0"/>
              <a:cs typeface="Times New Roman" panose="02020603050405020304" pitchFamily="18" charset="0"/>
            </a:endParaRPr>
          </a:p>
          <a:p>
            <a:r>
              <a:rPr lang="en-US" sz="2000" b="1" u="sng" dirty="0" smtClean="0">
                <a:latin typeface="Times New Roman" panose="02020603050405020304" pitchFamily="18" charset="0"/>
                <a:cs typeface="Times New Roman" panose="02020603050405020304" pitchFamily="18" charset="0"/>
              </a:rPr>
              <a:t>Declan Kiberd </a:t>
            </a:r>
            <a:r>
              <a:rPr lang="en-US" sz="2000" dirty="0" smtClean="0">
                <a:latin typeface="Times New Roman" panose="02020603050405020304" pitchFamily="18" charset="0"/>
                <a:cs typeface="Times New Roman" panose="02020603050405020304" pitchFamily="18" charset="0"/>
              </a:rPr>
              <a:t>(</a:t>
            </a:r>
            <a:r>
              <a:rPr lang="el-GR" sz="2000" dirty="0" smtClean="0">
                <a:latin typeface="Times New Roman" panose="02020603050405020304" pitchFamily="18" charset="0"/>
                <a:cs typeface="Times New Roman" panose="02020603050405020304" pitchFamily="18" charset="0"/>
              </a:rPr>
              <a:t>επινοώντας την Ιρλανδία, 1996): οι Ιρλανδοί του εξωτερικού συνείσφεραν την ιδέα του ιρλανδικού έθνους, ενώ και οι Άγγλοι «βοήθησαν» και στην κατασκευή. </a:t>
            </a:r>
            <a:endParaRPr lang="el-GR" sz="2000" dirty="0">
              <a:latin typeface="Times New Roman" panose="02020603050405020304" pitchFamily="18" charset="0"/>
              <a:cs typeface="Times New Roman" panose="02020603050405020304" pitchFamily="18" charset="0"/>
            </a:endParaRPr>
          </a:p>
          <a:p>
            <a:endParaRPr lang="el-GR" sz="2000" dirty="0" smtClean="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Η συνεισφορά της </a:t>
            </a:r>
            <a:r>
              <a:rPr lang="el-GR" sz="2000" dirty="0">
                <a:latin typeface="Times New Roman" panose="02020603050405020304" pitchFamily="18" charset="0"/>
                <a:cs typeface="Times New Roman" panose="02020603050405020304" pitchFamily="18" charset="0"/>
              </a:rPr>
              <a:t>Δ</a:t>
            </a:r>
            <a:r>
              <a:rPr lang="el-GR" sz="2000" dirty="0" smtClean="0">
                <a:latin typeface="Times New Roman" panose="02020603050405020304" pitchFamily="18" charset="0"/>
                <a:cs typeface="Times New Roman" panose="02020603050405020304" pitchFamily="18" charset="0"/>
              </a:rPr>
              <a:t>ύσης στην κατασκευή της </a:t>
            </a:r>
            <a:r>
              <a:rPr lang="el-GR" sz="2000" dirty="0">
                <a:latin typeface="Times New Roman" panose="02020603050405020304" pitchFamily="18" charset="0"/>
                <a:cs typeface="Times New Roman" panose="02020603050405020304" pitchFamily="18" charset="0"/>
              </a:rPr>
              <a:t>Α</a:t>
            </a:r>
            <a:r>
              <a:rPr lang="el-GR" sz="2000" dirty="0" smtClean="0">
                <a:latin typeface="Times New Roman" panose="02020603050405020304" pitchFamily="18" charset="0"/>
                <a:cs typeface="Times New Roman" panose="02020603050405020304" pitchFamily="18" charset="0"/>
              </a:rPr>
              <a:t>νατολής είναι αρκετά εμφανής, αλλά το ζήτημα του ποσοστού συμμετοχής των διαφόρων δυτικών σε αυτή την διαδικασία παραμένει ανοιχτό. Ανοιχτό παραμένει επίσης το ζήτημα της συμβολής της ατομικής και συλλογικής επινόησης.</a:t>
            </a:r>
          </a:p>
        </p:txBody>
      </p:sp>
    </p:spTree>
    <p:extLst>
      <p:ext uri="{BB962C8B-B14F-4D97-AF65-F5344CB8AC3E}">
        <p14:creationId xmlns:p14="http://schemas.microsoft.com/office/powerpoint/2010/main" val="16177361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650898"/>
          </a:xfrm>
        </p:spPr>
        <p:txBody>
          <a:bodyPr>
            <a:normAutofit fontScale="90000"/>
          </a:bodyPr>
          <a:lstStyle/>
          <a:p>
            <a:r>
              <a:rPr lang="el-GR" sz="4000" dirty="0">
                <a:latin typeface="Times New Roman" panose="02020603050405020304" pitchFamily="18" charset="0"/>
                <a:cs typeface="Times New Roman" panose="02020603050405020304" pitchFamily="18" charset="0"/>
              </a:rPr>
              <a:t>Με τι περιορισμούς;</a:t>
            </a:r>
            <a:r>
              <a:rPr lang="el-GR" dirty="0"/>
              <a:t/>
            </a:r>
            <a:br>
              <a:rPr lang="el-GR" dirty="0"/>
            </a:br>
            <a:endParaRPr lang="el-GR" dirty="0"/>
          </a:p>
        </p:txBody>
      </p:sp>
      <p:sp>
        <p:nvSpPr>
          <p:cNvPr id="3" name="Θέση περιεχομένου 2"/>
          <p:cNvSpPr>
            <a:spLocks noGrp="1"/>
          </p:cNvSpPr>
          <p:nvPr>
            <p:ph idx="1"/>
          </p:nvPr>
        </p:nvSpPr>
        <p:spPr>
          <a:xfrm>
            <a:off x="2589212" y="1712890"/>
            <a:ext cx="8915400" cy="4198332"/>
          </a:xfrm>
        </p:spPr>
        <p:txBody>
          <a:bodyPr/>
          <a:lstStyle/>
          <a:p>
            <a:pPr marL="0" indent="0">
              <a:buNone/>
            </a:pPr>
            <a:r>
              <a:rPr lang="el-GR" sz="2400" i="1" dirty="0" smtClean="0">
                <a:latin typeface="Times New Roman" panose="02020603050405020304" pitchFamily="18" charset="0"/>
                <a:cs typeface="Times New Roman" panose="02020603050405020304" pitchFamily="18" charset="0"/>
              </a:rPr>
              <a:t>2</a:t>
            </a:r>
            <a:r>
              <a:rPr lang="el-GR" sz="2400" i="1" baseline="30000" dirty="0" smtClean="0">
                <a:latin typeface="Times New Roman" panose="02020603050405020304" pitchFamily="18" charset="0"/>
                <a:cs typeface="Times New Roman" panose="02020603050405020304" pitchFamily="18" charset="0"/>
              </a:rPr>
              <a:t>ο</a:t>
            </a:r>
            <a:r>
              <a:rPr lang="el-GR" sz="2400" i="1" dirty="0" smtClean="0">
                <a:latin typeface="Times New Roman" panose="02020603050405020304" pitchFamily="18" charset="0"/>
                <a:cs typeface="Times New Roman" panose="02020603050405020304" pitchFamily="18" charset="0"/>
              </a:rPr>
              <a:t> πρόβλημα</a:t>
            </a:r>
            <a:endParaRPr lang="el-GR" sz="2400" dirty="0" smtClean="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Πιθανοί πολιτισμικοί ή κοινωνικοί περιορισμοί στην διαδικασία της κατασκευής. Είναι σίγουρο πως δεν ήταν εφικτή μια οποιαδήποτε μορφή επινόησης σε κάθε περίοδο.</a:t>
            </a:r>
          </a:p>
          <a:p>
            <a:pPr marL="0" indent="0">
              <a:buNone/>
            </a:pPr>
            <a:endParaRPr lang="el-GR" sz="2400" i="1" dirty="0" smtClean="0">
              <a:latin typeface="Times New Roman" panose="02020603050405020304" pitchFamily="18" charset="0"/>
              <a:cs typeface="Times New Roman" panose="02020603050405020304" pitchFamily="18" charset="0"/>
            </a:endParaRPr>
          </a:p>
          <a:p>
            <a:pPr marL="0" indent="0">
              <a:buNone/>
            </a:pPr>
            <a:endParaRPr lang="el-GR" sz="2400" i="1" dirty="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Οι ιστορικοί πρέπει να εξερευνούν τα όρια της πολιτισμικής πλαστικότητας, όρια που ορισμένες φορές τίθενται από οικονομικές, πολιτικές και πολιτισμικές παραμέτρους.</a:t>
            </a:r>
          </a:p>
        </p:txBody>
      </p:sp>
    </p:spTree>
    <p:extLst>
      <p:ext uri="{BB962C8B-B14F-4D97-AF65-F5344CB8AC3E}">
        <p14:creationId xmlns:p14="http://schemas.microsoft.com/office/powerpoint/2010/main" val="21559084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650898"/>
          </a:xfrm>
        </p:spPr>
        <p:txBody>
          <a:bodyPr>
            <a:normAutofit fontScale="90000"/>
          </a:bodyPr>
          <a:lstStyle/>
          <a:p>
            <a:r>
              <a:rPr lang="el-GR" sz="4000" dirty="0">
                <a:latin typeface="Times New Roman" panose="02020603050405020304" pitchFamily="18" charset="0"/>
                <a:cs typeface="Times New Roman" panose="02020603050405020304" pitchFamily="18" charset="0"/>
              </a:rPr>
              <a:t>Με τι υλικά ή μέσα;</a:t>
            </a:r>
            <a:r>
              <a:rPr lang="el-GR" dirty="0"/>
              <a:t/>
            </a:r>
            <a:br>
              <a:rPr lang="el-GR" dirty="0"/>
            </a:br>
            <a:endParaRPr lang="el-GR" dirty="0"/>
          </a:p>
        </p:txBody>
      </p:sp>
      <p:sp>
        <p:nvSpPr>
          <p:cNvPr id="3" name="Θέση περιεχομένου 2"/>
          <p:cNvSpPr>
            <a:spLocks noGrp="1"/>
          </p:cNvSpPr>
          <p:nvPr>
            <p:ph idx="1"/>
          </p:nvPr>
        </p:nvSpPr>
        <p:spPr>
          <a:xfrm>
            <a:off x="2589212" y="1738648"/>
            <a:ext cx="8915400" cy="4172574"/>
          </a:xfrm>
        </p:spPr>
        <p:txBody>
          <a:bodyPr>
            <a:normAutofit/>
          </a:bodyPr>
          <a:lstStyle/>
          <a:p>
            <a:pPr marL="0" indent="0">
              <a:buNone/>
            </a:pPr>
            <a:r>
              <a:rPr lang="el-GR" sz="2400" i="1" dirty="0" smtClean="0">
                <a:latin typeface="Times New Roman" panose="02020603050405020304" pitchFamily="18" charset="0"/>
                <a:cs typeface="Times New Roman" panose="02020603050405020304" pitchFamily="18" charset="0"/>
              </a:rPr>
              <a:t>3</a:t>
            </a:r>
            <a:r>
              <a:rPr lang="el-GR" sz="2400" i="1" baseline="30000" dirty="0" smtClean="0">
                <a:latin typeface="Times New Roman" panose="02020603050405020304" pitchFamily="18" charset="0"/>
                <a:cs typeface="Times New Roman" panose="02020603050405020304" pitchFamily="18" charset="0"/>
              </a:rPr>
              <a:t>ο</a:t>
            </a:r>
            <a:r>
              <a:rPr lang="el-GR" sz="2400" i="1" dirty="0" smtClean="0">
                <a:latin typeface="Times New Roman" panose="02020603050405020304" pitchFamily="18" charset="0"/>
                <a:cs typeface="Times New Roman" panose="02020603050405020304" pitchFamily="18" charset="0"/>
              </a:rPr>
              <a:t> πρόβλημα</a:t>
            </a:r>
          </a:p>
          <a:p>
            <a:pPr marL="0" indent="0">
              <a:buNone/>
            </a:pPr>
            <a:r>
              <a:rPr lang="el-GR" sz="2000" dirty="0" smtClean="0">
                <a:latin typeface="Times New Roman" panose="02020603050405020304" pitchFamily="18" charset="0"/>
                <a:cs typeface="Times New Roman" panose="02020603050405020304" pitchFamily="18" charset="0"/>
              </a:rPr>
              <a:t>Είναι λάθος να θεωρήσουμε την διαδικασία κατασκευής διαδικασία «εκ του μηδενός» (</a:t>
            </a:r>
            <a:r>
              <a:rPr lang="en-US" sz="2000" dirty="0" smtClean="0">
                <a:latin typeface="Times New Roman" panose="02020603050405020304" pitchFamily="18" charset="0"/>
                <a:cs typeface="Times New Roman" panose="02020603050405020304" pitchFamily="18" charset="0"/>
              </a:rPr>
              <a:t>ex nihilo).</a:t>
            </a:r>
          </a:p>
          <a:p>
            <a:r>
              <a:rPr lang="en-US" sz="2000" b="1" u="sng" dirty="0" smtClean="0">
                <a:latin typeface="Times New Roman" panose="02020603050405020304" pitchFamily="18" charset="0"/>
                <a:cs typeface="Times New Roman" panose="02020603050405020304" pitchFamily="18" charset="0"/>
              </a:rPr>
              <a:t>Eric </a:t>
            </a:r>
            <a:r>
              <a:rPr lang="el-GR" sz="2000" b="1" u="sng" dirty="0">
                <a:latin typeface="Times New Roman" panose="02020603050405020304" pitchFamily="18" charset="0"/>
                <a:cs typeface="Times New Roman" panose="02020603050405020304" pitchFamily="18" charset="0"/>
              </a:rPr>
              <a:t>Η</a:t>
            </a:r>
            <a:r>
              <a:rPr lang="en-US" sz="2000" b="1" u="sng" dirty="0" smtClean="0">
                <a:latin typeface="Times New Roman" panose="02020603050405020304" pitchFamily="18" charset="0"/>
                <a:cs typeface="Times New Roman" panose="02020603050405020304" pitchFamily="18" charset="0"/>
              </a:rPr>
              <a:t>obsbawm </a:t>
            </a:r>
            <a:r>
              <a:rPr lang="en-US" sz="2000" dirty="0" smtClean="0">
                <a:latin typeface="Times New Roman" panose="02020603050405020304" pitchFamily="18" charset="0"/>
                <a:cs typeface="Times New Roman" panose="02020603050405020304" pitchFamily="18" charset="0"/>
              </a:rPr>
              <a:t>(</a:t>
            </a:r>
            <a:r>
              <a:rPr lang="el-GR" sz="2000" dirty="0" smtClean="0">
                <a:latin typeface="Times New Roman" panose="02020603050405020304" pitchFamily="18" charset="0"/>
                <a:cs typeface="Times New Roman" panose="02020603050405020304" pitchFamily="18" charset="0"/>
              </a:rPr>
              <a:t>η επινόηση της παράδοσης): παρατήρησε τη «χρήση αρχαίων υλικών» στην διαδικασία κατασκευής.</a:t>
            </a:r>
          </a:p>
          <a:p>
            <a:r>
              <a:rPr lang="el-GR" sz="2000" dirty="0" smtClean="0">
                <a:latin typeface="Times New Roman" panose="02020603050405020304" pitchFamily="18" charset="0"/>
                <a:cs typeface="Times New Roman" panose="02020603050405020304" pitchFamily="18" charset="0"/>
              </a:rPr>
              <a:t>Η διαδικασία ανακατασκευής καθοδηγείται εν μέρει από:</a:t>
            </a:r>
          </a:p>
          <a:p>
            <a:pPr marL="457200" indent="-457200">
              <a:buFont typeface="+mj-lt"/>
              <a:buAutoNum type="arabicPeriod"/>
            </a:pPr>
            <a:r>
              <a:rPr lang="el-GR" sz="2000" dirty="0" smtClean="0">
                <a:latin typeface="Times New Roman" panose="02020603050405020304" pitchFamily="18" charset="0"/>
                <a:cs typeface="Times New Roman" panose="02020603050405020304" pitchFamily="18" charset="0"/>
              </a:rPr>
              <a:t>Την ανάγκη προσαρμογής παλιών ιδεών σε νέες συνθήκες</a:t>
            </a:r>
          </a:p>
          <a:p>
            <a:pPr marL="457200" indent="-457200">
              <a:buFont typeface="+mj-lt"/>
              <a:buAutoNum type="arabicPeriod"/>
            </a:pPr>
            <a:r>
              <a:rPr lang="el-GR" sz="2000" dirty="0" smtClean="0">
                <a:latin typeface="Times New Roman" panose="02020603050405020304" pitchFamily="18" charset="0"/>
                <a:cs typeface="Times New Roman" panose="02020603050405020304" pitchFamily="18" charset="0"/>
              </a:rPr>
              <a:t>Εντάσεις μεταξύ παραδοσιακών μορφών και νέων μηνυμάτων</a:t>
            </a:r>
          </a:p>
          <a:p>
            <a:pPr marL="457200" indent="-457200">
              <a:buFont typeface="+mj-lt"/>
              <a:buAutoNum type="arabicPeriod"/>
            </a:pPr>
            <a:r>
              <a:rPr lang="el-GR" sz="2000" dirty="0" smtClean="0">
                <a:latin typeface="Times New Roman" panose="02020603050405020304" pitchFamily="18" charset="0"/>
                <a:cs typeface="Times New Roman" panose="02020603050405020304" pitchFamily="18" charset="0"/>
              </a:rPr>
              <a:t>Την «εσωτερική σύγκρουση της παράδοσης» (δηλαδ</a:t>
            </a:r>
            <a:r>
              <a:rPr lang="el-GR" sz="2000" dirty="0">
                <a:latin typeface="Times New Roman" panose="02020603050405020304" pitchFamily="18" charset="0"/>
                <a:cs typeface="Times New Roman" panose="02020603050405020304" pitchFamily="18" charset="0"/>
              </a:rPr>
              <a:t>ή</a:t>
            </a:r>
            <a:r>
              <a:rPr lang="el-GR" sz="2000" dirty="0" smtClean="0">
                <a:latin typeface="Times New Roman" panose="02020603050405020304" pitchFamily="18" charset="0"/>
                <a:cs typeface="Times New Roman" panose="02020603050405020304" pitchFamily="18" charset="0"/>
              </a:rPr>
              <a:t> σύγκρουση ανάμεσα στην  προσπάθεια εύρεσης οικουμενικών λύσεων για τα ανθρώπινα προβλήματα).</a:t>
            </a:r>
          </a:p>
          <a:p>
            <a:pPr marL="0" indent="0">
              <a:buNone/>
            </a:pPr>
            <a:endParaRPr lang="el-GR" sz="2400" i="1" dirty="0" smtClean="0">
              <a:latin typeface="Times New Roman" panose="02020603050405020304" pitchFamily="18" charset="0"/>
              <a:cs typeface="Times New Roman" panose="02020603050405020304" pitchFamily="18" charset="0"/>
            </a:endParaRPr>
          </a:p>
          <a:p>
            <a:endParaRPr lang="el-G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86201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852998"/>
          </a:xfrm>
        </p:spPr>
        <p:txBody>
          <a:bodyPr/>
          <a:lstStyle/>
          <a:p>
            <a:r>
              <a:rPr lang="el-GR" smtClean="0">
                <a:latin typeface="Times New Roman" pitchFamily="18" charset="0"/>
                <a:cs typeface="Times New Roman" pitchFamily="18" charset="0"/>
              </a:rPr>
              <a:t>Κριτική</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p:txBody>
          <a:bodyPr>
            <a:normAutofit/>
          </a:bodyPr>
          <a:lstStyle/>
          <a:p>
            <a:r>
              <a:rPr lang="el-GR" sz="2000" dirty="0">
                <a:latin typeface="Times New Roman" pitchFamily="18" charset="0"/>
                <a:cs typeface="Times New Roman" pitchFamily="18" charset="0"/>
              </a:rPr>
              <a:t>Η έννοια της </a:t>
            </a:r>
            <a:r>
              <a:rPr lang="el-GR" sz="2000" b="1" dirty="0">
                <a:latin typeface="Times New Roman" pitchFamily="18" charset="0"/>
                <a:cs typeface="Times New Roman" pitchFamily="18" charset="0"/>
              </a:rPr>
              <a:t>πολιτισμικής κατασκευής </a:t>
            </a:r>
            <a:r>
              <a:rPr lang="el-GR" sz="2000" dirty="0" smtClean="0">
                <a:latin typeface="Times New Roman" pitchFamily="18" charset="0"/>
                <a:cs typeface="Times New Roman" pitchFamily="18" charset="0"/>
              </a:rPr>
              <a:t>ερμηνεύεται </a:t>
            </a:r>
            <a:r>
              <a:rPr lang="el-GR" sz="2000" dirty="0">
                <a:latin typeface="Times New Roman" pitchFamily="18" charset="0"/>
                <a:cs typeface="Times New Roman" pitchFamily="18" charset="0"/>
              </a:rPr>
              <a:t>ως </a:t>
            </a:r>
            <a:r>
              <a:rPr lang="el-GR" sz="2000" dirty="0" smtClean="0">
                <a:latin typeface="Times New Roman" pitchFamily="18" charset="0"/>
                <a:cs typeface="Times New Roman" pitchFamily="18" charset="0"/>
              </a:rPr>
              <a:t>δείγμα μιας </a:t>
            </a:r>
            <a:r>
              <a:rPr lang="el-GR" sz="2000" dirty="0">
                <a:latin typeface="Times New Roman" pitchFamily="18" charset="0"/>
                <a:cs typeface="Times New Roman" pitchFamily="18" charset="0"/>
              </a:rPr>
              <a:t>πεποίθησης ότι όλα </a:t>
            </a:r>
            <a:r>
              <a:rPr lang="el-GR" sz="2000" dirty="0" smtClean="0">
                <a:latin typeface="Times New Roman" pitchFamily="18" charset="0"/>
                <a:cs typeface="Times New Roman" pitchFamily="18" charset="0"/>
              </a:rPr>
              <a:t>γίνονται ενώ </a:t>
            </a:r>
            <a:r>
              <a:rPr lang="el-GR" sz="2000" dirty="0">
                <a:latin typeface="Times New Roman" pitchFamily="18" charset="0"/>
                <a:cs typeface="Times New Roman" pitchFamily="18" charset="0"/>
              </a:rPr>
              <a:t>την ίδια στιγμή η </a:t>
            </a:r>
            <a:r>
              <a:rPr lang="el-GR" sz="2000" b="1" dirty="0" smtClean="0">
                <a:latin typeface="Times New Roman" pitchFamily="18" charset="0"/>
                <a:cs typeface="Times New Roman" pitchFamily="18" charset="0"/>
              </a:rPr>
              <a:t>πολιτισμική ιστορία </a:t>
            </a:r>
            <a:r>
              <a:rPr lang="el-GR" sz="2000" dirty="0">
                <a:latin typeface="Times New Roman" pitchFamily="18" charset="0"/>
                <a:cs typeface="Times New Roman" pitchFamily="18" charset="0"/>
              </a:rPr>
              <a:t>με την έμφαση που δίνει στον πολιτισμό και στην κουλτούρα κινδυνεύει να χάσει την επαφή ευρύτερα με το πολιτικό και </a:t>
            </a:r>
            <a:r>
              <a:rPr lang="el-GR" sz="2000" dirty="0" smtClean="0">
                <a:latin typeface="Times New Roman" pitchFamily="18" charset="0"/>
                <a:cs typeface="Times New Roman" pitchFamily="18" charset="0"/>
              </a:rPr>
              <a:t>κοινωνικό-ταξικό </a:t>
            </a:r>
            <a:r>
              <a:rPr lang="el-GR" sz="2000" dirty="0">
                <a:latin typeface="Times New Roman" pitchFamily="18" charset="0"/>
                <a:cs typeface="Times New Roman" pitchFamily="18" charset="0"/>
              </a:rPr>
              <a:t>πεδίο. </a:t>
            </a:r>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Σ’ αυτό </a:t>
            </a:r>
            <a:r>
              <a:rPr lang="el-GR" sz="2000" dirty="0">
                <a:latin typeface="Times New Roman" pitchFamily="18" charset="0"/>
                <a:cs typeface="Times New Roman" pitchFamily="18" charset="0"/>
              </a:rPr>
              <a:t>το σημείο τίθεται και ο προβληματισμός περί των ορίων, αλλά και των διαφορών τόσο στο αντικείμενο μελέτης όσο και στη διαφορά μεθοδολογίας ανάμεσα στην πολιτισμική και στην κοινωνική </a:t>
            </a:r>
            <a:r>
              <a:rPr lang="el-GR" sz="2000" dirty="0" smtClean="0">
                <a:latin typeface="Times New Roman" pitchFamily="18" charset="0"/>
                <a:cs typeface="Times New Roman" pitchFamily="18" charset="0"/>
              </a:rPr>
              <a:t>ιστορία.</a:t>
            </a:r>
            <a:endParaRPr lang="el-GR" sz="2000" dirty="0">
              <a:latin typeface="Times New Roman" pitchFamily="18" charset="0"/>
              <a:cs typeface="Times New Roman" pitchFamily="18" charset="0"/>
            </a:endParaRPr>
          </a:p>
        </p:txBody>
      </p:sp>
    </p:spTree>
    <p:extLst>
      <p:ext uri="{BB962C8B-B14F-4D97-AF65-F5344CB8AC3E}">
        <p14:creationId xmlns:p14="http://schemas.microsoft.com/office/powerpoint/2010/main" val="12758265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09"/>
            <a:ext cx="8911687" cy="4393367"/>
          </a:xfrm>
        </p:spPr>
        <p:txBody>
          <a:bodyPr/>
          <a:lstStyle/>
          <a:p>
            <a:pPr algn="ct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Σας ευχαριστούμε! </a:t>
            </a:r>
            <a:endParaRPr lang="el-GR" dirty="0"/>
          </a:p>
        </p:txBody>
      </p:sp>
    </p:spTree>
    <p:extLst>
      <p:ext uri="{BB962C8B-B14F-4D97-AF65-F5344CB8AC3E}">
        <p14:creationId xmlns:p14="http://schemas.microsoft.com/office/powerpoint/2010/main" val="3643619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25769" y="517153"/>
            <a:ext cx="9495507" cy="912401"/>
          </a:xfrm>
        </p:spPr>
        <p:txBody>
          <a:bodyPr/>
          <a:lstStyle/>
          <a:p>
            <a:r>
              <a:rPr lang="el-GR" dirty="0" smtClean="0">
                <a:latin typeface="Times New Roman" panose="02020603050405020304" pitchFamily="18" charset="0"/>
                <a:cs typeface="Times New Roman" panose="02020603050405020304" pitchFamily="18" charset="0"/>
              </a:rPr>
              <a:t>Εμφάνιση του κονστρουκτιβισμού 1/2</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120462" y="1429554"/>
            <a:ext cx="9824591" cy="4889359"/>
          </a:xfrm>
        </p:spPr>
        <p:txBody>
          <a:bodyPr>
            <a:noAutofit/>
          </a:bodyPr>
          <a:lstStyle/>
          <a:p>
            <a:r>
              <a:rPr lang="en-US" sz="2400" b="1" u="sng" dirty="0" smtClean="0">
                <a:latin typeface="Times New Roman" panose="02020603050405020304" pitchFamily="18" charset="0"/>
                <a:cs typeface="Times New Roman" panose="02020603050405020304" pitchFamily="18" charset="0"/>
              </a:rPr>
              <a:t>Einstein</a:t>
            </a:r>
            <a:r>
              <a:rPr lang="el-GR" sz="2400" dirty="0" smtClean="0">
                <a:latin typeface="Times New Roman" panose="02020603050405020304" pitchFamily="18" charset="0"/>
                <a:cs typeface="Times New Roman" panose="02020603050405020304" pitchFamily="18" charset="0"/>
              </a:rPr>
              <a:t>: Αυτό που καθορίζει τι μπορούμε να παρατηρήσουμε είναι η θεωρία μας. Συμφώνησε και ο </a:t>
            </a:r>
            <a:r>
              <a:rPr lang="en-US" sz="2400" b="1" u="sng" dirty="0" smtClean="0">
                <a:latin typeface="Times New Roman" panose="02020603050405020304" pitchFamily="18" charset="0"/>
                <a:cs typeface="Times New Roman" panose="02020603050405020304" pitchFamily="18" charset="0"/>
              </a:rPr>
              <a:t>Carl Popper</a:t>
            </a:r>
            <a:r>
              <a:rPr lang="en-US" sz="2400" dirty="0" smtClean="0">
                <a:latin typeface="Times New Roman" panose="02020603050405020304" pitchFamily="18" charset="0"/>
                <a:cs typeface="Times New Roman" panose="02020603050405020304" pitchFamily="18" charset="0"/>
              </a:rPr>
              <a:t>.</a:t>
            </a:r>
          </a:p>
          <a:p>
            <a:r>
              <a:rPr lang="en-US" sz="2400" b="1" u="sng" dirty="0" smtClean="0">
                <a:latin typeface="Times New Roman" panose="02020603050405020304" pitchFamily="18" charset="0"/>
                <a:cs typeface="Times New Roman" panose="02020603050405020304" pitchFamily="18" charset="0"/>
              </a:rPr>
              <a:t>Schopenhauer</a:t>
            </a:r>
            <a:r>
              <a:rPr lang="en-US" sz="2400" dirty="0" smtClean="0">
                <a:latin typeface="Times New Roman" panose="02020603050405020304" pitchFamily="18" charset="0"/>
                <a:cs typeface="Times New Roman" panose="02020603050405020304" pitchFamily="18" charset="0"/>
              </a:rPr>
              <a:t> </a:t>
            </a:r>
            <a:r>
              <a:rPr lang="el-GR" sz="2400" dirty="0" smtClean="0">
                <a:latin typeface="Times New Roman" panose="02020603050405020304" pitchFamily="18" charset="0"/>
                <a:cs typeface="Times New Roman" panose="02020603050405020304" pitchFamily="18" charset="0"/>
              </a:rPr>
              <a:t>: ο κόσμος είναι η δική μου αναπαράσταση</a:t>
            </a:r>
            <a:r>
              <a:rPr lang="en-US" sz="2400" dirty="0" smtClean="0">
                <a:latin typeface="Times New Roman" panose="02020603050405020304" pitchFamily="18" charset="0"/>
                <a:cs typeface="Times New Roman" panose="02020603050405020304" pitchFamily="18" charset="0"/>
              </a:rPr>
              <a:t>.</a:t>
            </a:r>
            <a:endParaRPr lang="el-GR" sz="2400" dirty="0" smtClean="0">
              <a:latin typeface="Times New Roman" panose="02020603050405020304" pitchFamily="18" charset="0"/>
              <a:cs typeface="Times New Roman" panose="02020603050405020304" pitchFamily="18" charset="0"/>
            </a:endParaRPr>
          </a:p>
          <a:p>
            <a:r>
              <a:rPr lang="el-GR" sz="2400" b="1" u="sng" dirty="0" smtClean="0">
                <a:latin typeface="Times New Roman" panose="02020603050405020304" pitchFamily="18" charset="0"/>
                <a:cs typeface="Times New Roman" panose="02020603050405020304" pitchFamily="18" charset="0"/>
              </a:rPr>
              <a:t>Νίτσε</a:t>
            </a:r>
            <a:r>
              <a:rPr lang="el-GR" sz="2400" dirty="0" smtClean="0">
                <a:latin typeface="Times New Roman" panose="02020603050405020304" pitchFamily="18" charset="0"/>
                <a:cs typeface="Times New Roman" panose="02020603050405020304" pitchFamily="18" charset="0"/>
              </a:rPr>
              <a:t>: Η αλήθεια δεν ανακαλύπτεται αλλά δημιουργείται.</a:t>
            </a:r>
          </a:p>
          <a:p>
            <a:r>
              <a:rPr lang="en-US" sz="2400" b="1" u="sng" dirty="0" smtClean="0">
                <a:latin typeface="Times New Roman" panose="02020603050405020304" pitchFamily="18" charset="0"/>
                <a:cs typeface="Times New Roman" panose="02020603050405020304" pitchFamily="18" charset="0"/>
              </a:rPr>
              <a:t>Wittgenstein</a:t>
            </a:r>
            <a:r>
              <a:rPr lang="el-GR" sz="2400" dirty="0" smtClean="0">
                <a:latin typeface="Times New Roman" panose="02020603050405020304" pitchFamily="18" charset="0"/>
                <a:cs typeface="Times New Roman" panose="02020603050405020304" pitchFamily="18" charset="0"/>
              </a:rPr>
              <a:t>: Τα όρια της γλώσσας μου είναι τα όρια του κόσμου.</a:t>
            </a:r>
          </a:p>
          <a:p>
            <a:r>
              <a:rPr lang="en-US" sz="2400" b="1" u="sng" dirty="0" smtClean="0">
                <a:latin typeface="Times New Roman" panose="02020603050405020304" pitchFamily="18" charset="0"/>
                <a:cs typeface="Times New Roman" panose="02020603050405020304" pitchFamily="18" charset="0"/>
              </a:rPr>
              <a:t>John Dewey</a:t>
            </a:r>
            <a:r>
              <a:rPr lang="el-GR" sz="2400" dirty="0" smtClean="0">
                <a:latin typeface="Times New Roman" panose="02020603050405020304" pitchFamily="18" charset="0"/>
                <a:cs typeface="Times New Roman" panose="02020603050405020304" pitchFamily="18" charset="0"/>
              </a:rPr>
              <a:t>: Εμείς είμαστε αυτοί που δημιουργούμε την πραγματικότητα.</a:t>
            </a:r>
          </a:p>
          <a:p>
            <a:r>
              <a:rPr lang="en-US" sz="2400" b="1" u="sng" dirty="0" smtClean="0">
                <a:latin typeface="Times New Roman" panose="02020603050405020304" pitchFamily="18" charset="0"/>
                <a:cs typeface="Times New Roman" panose="02020603050405020304" pitchFamily="18" charset="0"/>
              </a:rPr>
              <a:t>Edward </a:t>
            </a:r>
            <a:r>
              <a:rPr lang="en-US" sz="2400" b="1" u="sng" dirty="0">
                <a:latin typeface="Times New Roman" panose="02020603050405020304" pitchFamily="18" charset="0"/>
                <a:cs typeface="Times New Roman" panose="02020603050405020304" pitchFamily="18" charset="0"/>
              </a:rPr>
              <a:t>Thompson</a:t>
            </a:r>
            <a:r>
              <a:rPr lang="el-GR" sz="2400" b="1" u="sng"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l-GR" sz="2400" dirty="0" smtClean="0">
                <a:latin typeface="Times New Roman" panose="02020603050405020304" pitchFamily="18" charset="0"/>
                <a:cs typeface="Times New Roman" panose="02020603050405020304" pitchFamily="18" charset="0"/>
              </a:rPr>
              <a:t>«Η </a:t>
            </a:r>
            <a:r>
              <a:rPr lang="el-GR" sz="2400" dirty="0">
                <a:latin typeface="Times New Roman" panose="02020603050405020304" pitchFamily="18" charset="0"/>
                <a:cs typeface="Times New Roman" panose="02020603050405020304" pitchFamily="18" charset="0"/>
              </a:rPr>
              <a:t>ιστορία εκ των κάτω», προσπάθεια </a:t>
            </a:r>
            <a:r>
              <a:rPr lang="el-GR" sz="2400" dirty="0" smtClean="0">
                <a:latin typeface="Times New Roman" panose="02020603050405020304" pitchFamily="18" charset="0"/>
                <a:cs typeface="Times New Roman" panose="02020603050405020304" pitchFamily="18" charset="0"/>
              </a:rPr>
              <a:t>παρουσίασης </a:t>
            </a:r>
            <a:r>
              <a:rPr lang="el-GR" sz="2400" dirty="0">
                <a:latin typeface="Times New Roman" panose="02020603050405020304" pitchFamily="18" charset="0"/>
                <a:cs typeface="Times New Roman" panose="02020603050405020304" pitchFamily="18" charset="0"/>
              </a:rPr>
              <a:t>του </a:t>
            </a:r>
            <a:r>
              <a:rPr lang="el-GR" sz="2400" dirty="0" smtClean="0">
                <a:latin typeface="Times New Roman" panose="02020603050405020304" pitchFamily="18" charset="0"/>
                <a:cs typeface="Times New Roman" panose="02020603050405020304" pitchFamily="18" charset="0"/>
              </a:rPr>
              <a:t>παρελθόντος </a:t>
            </a:r>
            <a:r>
              <a:rPr lang="el-GR" sz="2400" dirty="0">
                <a:latin typeface="Times New Roman" panose="02020603050405020304" pitchFamily="18" charset="0"/>
                <a:cs typeface="Times New Roman" panose="02020603050405020304" pitchFamily="18" charset="0"/>
              </a:rPr>
              <a:t>από την οπτική γωνία των </a:t>
            </a:r>
            <a:r>
              <a:rPr lang="el-GR" sz="2400" dirty="0" smtClean="0">
                <a:latin typeface="Times New Roman" panose="02020603050405020304" pitchFamily="18" charset="0"/>
                <a:cs typeface="Times New Roman" panose="02020603050405020304" pitchFamily="18" charset="0"/>
              </a:rPr>
              <a:t>απλών </a:t>
            </a:r>
            <a:r>
              <a:rPr lang="el-GR" sz="2400" dirty="0">
                <a:latin typeface="Times New Roman" panose="02020603050405020304" pitchFamily="18" charset="0"/>
                <a:cs typeface="Times New Roman" panose="02020603050405020304" pitchFamily="18" charset="0"/>
              </a:rPr>
              <a:t>ανθρώπων</a:t>
            </a:r>
            <a:r>
              <a:rPr lang="el-GR" sz="2400" dirty="0" smtClean="0">
                <a:latin typeface="Times New Roman" panose="02020603050405020304" pitchFamily="18" charset="0"/>
                <a:cs typeface="Times New Roman" panose="02020603050405020304" pitchFamily="18" charset="0"/>
              </a:rPr>
              <a:t>.</a:t>
            </a:r>
            <a:endParaRPr lang="el-GR" sz="2400" dirty="0" smtClean="0"/>
          </a:p>
        </p:txBody>
      </p:sp>
    </p:spTree>
    <p:extLst>
      <p:ext uri="{BB962C8B-B14F-4D97-AF65-F5344CB8AC3E}">
        <p14:creationId xmlns:p14="http://schemas.microsoft.com/office/powerpoint/2010/main" val="50369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51527" y="624110"/>
            <a:ext cx="9753085" cy="805445"/>
          </a:xfrm>
        </p:spPr>
        <p:txBody>
          <a:bodyPr/>
          <a:lstStyle/>
          <a:p>
            <a:r>
              <a:rPr lang="el-GR" dirty="0">
                <a:latin typeface="Times New Roman" panose="02020603050405020304" pitchFamily="18" charset="0"/>
                <a:cs typeface="Times New Roman" panose="02020603050405020304" pitchFamily="18" charset="0"/>
              </a:rPr>
              <a:t>Εμφάνιση του κονστρουκτιβισμού </a:t>
            </a:r>
            <a:r>
              <a:rPr lang="el-GR" dirty="0" smtClean="0">
                <a:latin typeface="Times New Roman" panose="02020603050405020304" pitchFamily="18" charset="0"/>
                <a:cs typeface="Times New Roman" panose="02020603050405020304" pitchFamily="18" charset="0"/>
              </a:rPr>
              <a:t>2/2</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043189" y="1904999"/>
            <a:ext cx="10120229" cy="4332027"/>
          </a:xfrm>
        </p:spPr>
        <p:txBody>
          <a:bodyPr>
            <a:normAutofit/>
          </a:bodyPr>
          <a:lstStyle/>
          <a:p>
            <a:r>
              <a:rPr lang="el-GR" sz="2400" b="1" u="sng" dirty="0" smtClean="0">
                <a:latin typeface="Times New Roman" panose="02020603050405020304" pitchFamily="18" charset="0"/>
                <a:cs typeface="Times New Roman" panose="02020603050405020304" pitchFamily="18" charset="0"/>
              </a:rPr>
              <a:t>Ψυχολόγοι</a:t>
            </a:r>
            <a:r>
              <a:rPr lang="el-GR" sz="2400" dirty="0" smtClean="0">
                <a:latin typeface="Times New Roman" panose="02020603050405020304" pitchFamily="18" charset="0"/>
                <a:cs typeface="Times New Roman" panose="02020603050405020304" pitchFamily="18" charset="0"/>
              </a:rPr>
              <a:t>: παρουσιάζουν την αντίληψη ως ενεργό διαδικασία, παρά ως αντανάκλαση αυτού που γίνεται αντιληπτό</a:t>
            </a:r>
            <a:r>
              <a:rPr lang="en-US" sz="2400" dirty="0" smtClean="0">
                <a:latin typeface="Times New Roman" panose="02020603050405020304" pitchFamily="18" charset="0"/>
                <a:cs typeface="Times New Roman" panose="02020603050405020304" pitchFamily="18" charset="0"/>
              </a:rPr>
              <a:t>.</a:t>
            </a:r>
            <a:endParaRPr lang="el-GR" sz="2400" dirty="0" smtClean="0">
              <a:latin typeface="Times New Roman" panose="02020603050405020304" pitchFamily="18" charset="0"/>
              <a:cs typeface="Times New Roman" panose="02020603050405020304" pitchFamily="18" charset="0"/>
            </a:endParaRPr>
          </a:p>
          <a:p>
            <a:r>
              <a:rPr lang="el-GR" sz="2400" b="1" u="sng" dirty="0" smtClean="0">
                <a:latin typeface="Times New Roman" panose="02020603050405020304" pitchFamily="18" charset="0"/>
                <a:cs typeface="Times New Roman" panose="02020603050405020304" pitchFamily="18" charset="0"/>
              </a:rPr>
              <a:t>Γλωσσολόγοι</a:t>
            </a:r>
            <a:r>
              <a:rPr lang="el-GR" sz="2400" dirty="0" smtClean="0">
                <a:latin typeface="Times New Roman" panose="02020603050405020304" pitchFamily="18" charset="0"/>
                <a:cs typeface="Times New Roman" panose="02020603050405020304" pitchFamily="18" charset="0"/>
              </a:rPr>
              <a:t>: έγραψαν λιγότερα σχετικά με την γλώσσα ως αντανάκλαση της κοινωνικής πραγματικότητας και περισσότερα σχετικά με «πράξεις» ομιλίας και τις επενέργειές τους.</a:t>
            </a:r>
          </a:p>
          <a:p>
            <a:r>
              <a:rPr lang="el-GR" sz="2400" b="1" u="sng" dirty="0" smtClean="0">
                <a:latin typeface="Times New Roman" panose="02020603050405020304" pitchFamily="18" charset="0"/>
                <a:cs typeface="Times New Roman" panose="02020603050405020304" pitchFamily="18" charset="0"/>
              </a:rPr>
              <a:t>Κοινωνιολόγοι, ανθρωπολόγοι και ιστορικοί</a:t>
            </a:r>
            <a:r>
              <a:rPr lang="el-GR" sz="2400" dirty="0" smtClean="0">
                <a:latin typeface="Times New Roman" panose="02020603050405020304" pitchFamily="18" charset="0"/>
                <a:cs typeface="Times New Roman" panose="02020603050405020304" pitchFamily="18" charset="0"/>
              </a:rPr>
              <a:t>: μιλούν όλο και περισσότερο για την «επινόηση» ή την «συγκρότηση» της εθνικότητας ή της κοινωνικής τάξης, του φύλου ή ακόμα και της ίδια της κοινωνίας.</a:t>
            </a:r>
          </a:p>
          <a:p>
            <a:r>
              <a:rPr lang="en-US" sz="2400" b="1" u="sng" dirty="0" smtClean="0">
                <a:latin typeface="Times New Roman" panose="02020603050405020304" pitchFamily="18" charset="0"/>
                <a:cs typeface="Times New Roman" panose="02020603050405020304" pitchFamily="18" charset="0"/>
              </a:rPr>
              <a:t>Zygmunt Bauman</a:t>
            </a:r>
            <a:r>
              <a:rPr lang="el-G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el-GR" sz="2400" dirty="0" smtClean="0">
                <a:latin typeface="Times New Roman" panose="02020603050405020304" pitchFamily="18" charset="0"/>
                <a:cs typeface="Times New Roman" panose="02020603050405020304" pitchFamily="18" charset="0"/>
              </a:rPr>
              <a:t>Υγρή μοντερνικότητα</a:t>
            </a:r>
            <a:r>
              <a:rPr lang="en-US" sz="2400" dirty="0" smtClean="0">
                <a:latin typeface="Times New Roman" panose="02020603050405020304" pitchFamily="18" charset="0"/>
                <a:cs typeface="Times New Roman" panose="02020603050405020304" pitchFamily="18" charset="0"/>
              </a:rPr>
              <a:t>”</a:t>
            </a:r>
            <a:r>
              <a:rPr lang="el-GR" sz="2400" dirty="0" smtClean="0">
                <a:latin typeface="Times New Roman" panose="02020603050405020304" pitchFamily="18" charset="0"/>
                <a:cs typeface="Times New Roman" panose="02020603050405020304" pitchFamily="18" charset="0"/>
              </a:rPr>
              <a:t>.</a:t>
            </a:r>
          </a:p>
          <a:p>
            <a:endParaRPr lang="el-GR" sz="2400" dirty="0" smtClean="0"/>
          </a:p>
        </p:txBody>
      </p:sp>
    </p:spTree>
    <p:extLst>
      <p:ext uri="{BB962C8B-B14F-4D97-AF65-F5344CB8AC3E}">
        <p14:creationId xmlns:p14="http://schemas.microsoft.com/office/powerpoint/2010/main" val="3687891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56509" y="401782"/>
            <a:ext cx="9648103" cy="1085824"/>
          </a:xfrm>
        </p:spPr>
        <p:txBody>
          <a:bodyPr>
            <a:normAutofit/>
          </a:bodyPr>
          <a:lstStyle/>
          <a:p>
            <a:pPr algn="ctr"/>
            <a:r>
              <a:rPr lang="el-GR" dirty="0" smtClean="0">
                <a:latin typeface="Times New Roman" pitchFamily="18" charset="0"/>
                <a:cs typeface="Times New Roman" pitchFamily="18" charset="0"/>
              </a:rPr>
              <a:t>Ξαναγυρνώντας στον</a:t>
            </a:r>
            <a:r>
              <a:rPr lang="en-US" dirty="0" smtClean="0">
                <a:latin typeface="Times New Roman" pitchFamily="18" charset="0"/>
                <a:cs typeface="Times New Roman" pitchFamily="18" charset="0"/>
              </a:rPr>
              <a:t> Michel de Certeau (1/2)</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1068946" y="1352282"/>
            <a:ext cx="10435666" cy="5403360"/>
          </a:xfrm>
        </p:spPr>
        <p:txBody>
          <a:bodyPr>
            <a:normAutofit/>
          </a:bodyPr>
          <a:lstStyle/>
          <a:p>
            <a:r>
              <a:rPr lang="en-US" sz="2400" b="1" u="sng" dirty="0" smtClean="0">
                <a:latin typeface="Times New Roman" pitchFamily="18" charset="0"/>
                <a:cs typeface="Times New Roman" pitchFamily="18" charset="0"/>
              </a:rPr>
              <a:t>Foucault</a:t>
            </a:r>
            <a:r>
              <a:rPr lang="en-US" sz="2400" dirty="0" smtClean="0">
                <a:latin typeface="Times New Roman" pitchFamily="18" charset="0"/>
                <a:cs typeface="Times New Roman" pitchFamily="18" charset="0"/>
              </a:rPr>
              <a:t> (1969,</a:t>
            </a:r>
            <a:r>
              <a:rPr lang="el-GR" sz="2400" dirty="0" smtClean="0">
                <a:latin typeface="Times New Roman" pitchFamily="18" charset="0"/>
                <a:cs typeface="Times New Roman" pitchFamily="18" charset="0"/>
              </a:rPr>
              <a:t> Η αρχαιολογία της γνώσης): όρισε τις «κατηγορίες συνεχούς λόγου» ως πρακτικές οι οποίες «κατασκευάζουν και διαμορφώνουν συστηματικά τα αντικείμενα για τα οποία μιλούν».</a:t>
            </a:r>
          </a:p>
          <a:p>
            <a:pPr marL="0" indent="0">
              <a:buNone/>
            </a:pPr>
            <a:r>
              <a:rPr lang="en-US" sz="2400" b="1" u="sng" dirty="0" smtClean="0">
                <a:latin typeface="Times New Roman" pitchFamily="18" charset="0"/>
                <a:cs typeface="Times New Roman" pitchFamily="18" charset="0"/>
              </a:rPr>
              <a:t>Michel</a:t>
            </a:r>
            <a:r>
              <a:rPr lang="el-GR" sz="2400" b="1" u="sng"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de</a:t>
            </a:r>
            <a:r>
              <a:rPr lang="el-GR" sz="2400" b="1" u="sng"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Certeau</a:t>
            </a:r>
            <a:r>
              <a:rPr lang="el-GR" sz="2400" dirty="0" smtClean="0">
                <a:latin typeface="Times New Roman" pitchFamily="18" charset="0"/>
                <a:cs typeface="Times New Roman" pitchFamily="18" charset="0"/>
              </a:rPr>
              <a:t>: </a:t>
            </a:r>
          </a:p>
          <a:p>
            <a:pPr marL="457200" indent="-457200">
              <a:buFont typeface="+mj-lt"/>
              <a:buAutoNum type="arabicPeriod"/>
            </a:pPr>
            <a:r>
              <a:rPr lang="el-GR" sz="2400" dirty="0">
                <a:latin typeface="Times New Roman" pitchFamily="18" charset="0"/>
                <a:cs typeface="Times New Roman" pitchFamily="18" charset="0"/>
              </a:rPr>
              <a:t>Έ</a:t>
            </a:r>
            <a:r>
              <a:rPr lang="el-GR" sz="2400" dirty="0" smtClean="0">
                <a:latin typeface="Times New Roman" pitchFamily="18" charset="0"/>
                <a:cs typeface="Times New Roman" pitchFamily="18" charset="0"/>
              </a:rPr>
              <a:t>κανε χρήση της «αναλογίες του θεατρικού δράματος». Μίλησε για «πρακτικές»</a:t>
            </a:r>
            <a:r>
              <a:rPr lang="el-GR" sz="2400" dirty="0">
                <a:latin typeface="Times New Roman" pitchFamily="18" charset="0"/>
                <a:cs typeface="Times New Roman" pitchFamily="18" charset="0"/>
              </a:rPr>
              <a:t>,</a:t>
            </a:r>
            <a:r>
              <a:rPr lang="el-GR" sz="2400" dirty="0" smtClean="0">
                <a:latin typeface="Times New Roman" pitchFamily="18" charset="0"/>
                <a:cs typeface="Times New Roman" pitchFamily="18" charset="0"/>
              </a:rPr>
              <a:t> </a:t>
            </a:r>
          </a:p>
          <a:p>
            <a:pPr marL="457200" indent="-457200">
              <a:buFont typeface="+mj-lt"/>
              <a:buAutoNum type="arabicPeriod"/>
            </a:pPr>
            <a:r>
              <a:rPr lang="el-GR" sz="2400" dirty="0">
                <a:latin typeface="Times New Roman" pitchFamily="18" charset="0"/>
                <a:cs typeface="Times New Roman" pitchFamily="18" charset="0"/>
              </a:rPr>
              <a:t>Έ</a:t>
            </a:r>
            <a:r>
              <a:rPr lang="el-GR" sz="2400" dirty="0" smtClean="0">
                <a:latin typeface="Times New Roman" pitchFamily="18" charset="0"/>
                <a:cs typeface="Times New Roman" pitchFamily="18" charset="0"/>
              </a:rPr>
              <a:t>δωσε έμφαση στην δημιουργικότητα και την εφευρετικότητα των απλών ανθρώπων, </a:t>
            </a:r>
          </a:p>
          <a:p>
            <a:pPr marL="457200" indent="-457200">
              <a:buFont typeface="+mj-lt"/>
              <a:buAutoNum type="arabicPeriod"/>
            </a:pPr>
            <a:r>
              <a:rPr lang="el-GR" sz="2400" dirty="0" smtClean="0">
                <a:latin typeface="Times New Roman" pitchFamily="18" charset="0"/>
                <a:cs typeface="Times New Roman" pitchFamily="18" charset="0"/>
              </a:rPr>
              <a:t>Έδωσε έμφαση στις επιλογές που έκαναν οι άνθρωποί μεταξύ των μαζικά παραγόμενων αντικειμένων που πωλούνταν στα μαγαζιά,</a:t>
            </a:r>
          </a:p>
          <a:p>
            <a:pPr marL="457200" indent="-457200">
              <a:buFont typeface="+mj-lt"/>
              <a:buAutoNum type="arabicPeriod"/>
            </a:pPr>
            <a:r>
              <a:rPr lang="el-GR" sz="2400" dirty="0" smtClean="0">
                <a:latin typeface="Times New Roman" pitchFamily="18" charset="0"/>
                <a:cs typeface="Times New Roman" pitchFamily="18" charset="0"/>
              </a:rPr>
              <a:t>και στην ελευθερία με την οποία ερμήνευαν ό,τι διάβαζαν ή έβλεπαν στην τηλεοπτική οθόνη. </a:t>
            </a:r>
          </a:p>
          <a:p>
            <a:pPr marL="457200" indent="-457200">
              <a:buFont typeface="+mj-lt"/>
              <a:buAutoNum type="arabicPeriod"/>
            </a:pPr>
            <a:endParaRPr lang="el-GR" sz="2000"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p:txBody>
      </p:sp>
    </p:spTree>
    <p:extLst>
      <p:ext uri="{BB962C8B-B14F-4D97-AF65-F5344CB8AC3E}">
        <p14:creationId xmlns:p14="http://schemas.microsoft.com/office/powerpoint/2010/main" val="3036932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10437" y="502277"/>
            <a:ext cx="9894176" cy="643944"/>
          </a:xfrm>
        </p:spPr>
        <p:txBody>
          <a:bodyPr>
            <a:normAutofit fontScale="90000"/>
          </a:bodyPr>
          <a:lstStyle/>
          <a:p>
            <a:r>
              <a:rPr lang="el-GR" dirty="0"/>
              <a:t>Ξαναγυρνώντας στον Michel de Certeau </a:t>
            </a:r>
            <a:r>
              <a:rPr lang="el-GR" dirty="0" smtClean="0"/>
              <a:t>(</a:t>
            </a:r>
            <a:r>
              <a:rPr lang="en-US" dirty="0" smtClean="0"/>
              <a:t>2</a:t>
            </a:r>
            <a:r>
              <a:rPr lang="el-GR" dirty="0" smtClean="0"/>
              <a:t>/2</a:t>
            </a:r>
            <a:r>
              <a:rPr lang="el-GR" dirty="0"/>
              <a:t>)</a:t>
            </a:r>
          </a:p>
        </p:txBody>
      </p:sp>
      <p:sp>
        <p:nvSpPr>
          <p:cNvPr id="3" name="Θέση περιεχομένου 2"/>
          <p:cNvSpPr>
            <a:spLocks noGrp="1"/>
          </p:cNvSpPr>
          <p:nvPr>
            <p:ph idx="1"/>
          </p:nvPr>
        </p:nvSpPr>
        <p:spPr>
          <a:xfrm>
            <a:off x="1238865" y="1415846"/>
            <a:ext cx="10471353" cy="4830408"/>
          </a:xfrm>
        </p:spPr>
        <p:txBody>
          <a:bodyPr>
            <a:noAutofit/>
          </a:bodyPr>
          <a:lstStyle/>
          <a:p>
            <a:pPr marL="0" indent="0">
              <a:buNone/>
            </a:pPr>
            <a:r>
              <a:rPr lang="el-GR" sz="2400" dirty="0" smtClean="0">
                <a:solidFill>
                  <a:schemeClr val="accent1"/>
                </a:solidFill>
                <a:latin typeface="Times New Roman" pitchFamily="18" charset="0"/>
                <a:cs typeface="Times New Roman" pitchFamily="18" charset="0"/>
              </a:rPr>
              <a:t>5. </a:t>
            </a:r>
            <a:r>
              <a:rPr lang="el-GR" sz="2400" dirty="0" smtClean="0">
                <a:latin typeface="Times New Roman" pitchFamily="18" charset="0"/>
                <a:cs typeface="Times New Roman" pitchFamily="18" charset="0"/>
              </a:rPr>
              <a:t>Έγραψε</a:t>
            </a:r>
            <a:r>
              <a:rPr lang="el-GR" sz="2400" dirty="0">
                <a:latin typeface="Times New Roman" pitchFamily="18" charset="0"/>
                <a:cs typeface="Times New Roman" pitchFamily="18" charset="0"/>
              </a:rPr>
              <a:t>, προσδιορίζοντας ένα συγκεκριμένο είδος επινόησης σχετικά με «χρήσεις», «ιδιοποίηση» και ειδικά «χρήση εκ </a:t>
            </a:r>
            <a:r>
              <a:rPr lang="el-GR" sz="2400" dirty="0" smtClean="0">
                <a:latin typeface="Times New Roman" pitchFamily="18" charset="0"/>
                <a:cs typeface="Times New Roman" pitchFamily="18" charset="0"/>
              </a:rPr>
              <a:t>νέου».</a:t>
            </a:r>
          </a:p>
          <a:p>
            <a:pPr marL="0" indent="0">
              <a:buNone/>
            </a:pPr>
            <a:r>
              <a:rPr lang="el-GR" sz="2400" dirty="0" smtClean="0">
                <a:solidFill>
                  <a:schemeClr val="accent1"/>
                </a:solidFill>
                <a:latin typeface="Times New Roman" pitchFamily="18" charset="0"/>
                <a:cs typeface="Times New Roman" pitchFamily="18" charset="0"/>
              </a:rPr>
              <a:t>6. </a:t>
            </a:r>
            <a:r>
              <a:rPr lang="el-GR" sz="2400" dirty="0" smtClean="0">
                <a:latin typeface="Times New Roman" pitchFamily="18" charset="0"/>
                <a:cs typeface="Times New Roman" pitchFamily="18" charset="0"/>
              </a:rPr>
              <a:t>Η κατασκευή του καθημερινού μέσω πρακτικών «χρήσης εκ νέου» ορίζεται ως «τακτική».</a:t>
            </a:r>
          </a:p>
          <a:p>
            <a:pPr marL="0" indent="0">
              <a:buNone/>
            </a:pPr>
            <a:r>
              <a:rPr lang="el-GR" sz="2400" dirty="0" smtClean="0">
                <a:solidFill>
                  <a:schemeClr val="accent1"/>
                </a:solidFill>
                <a:latin typeface="Times New Roman" pitchFamily="18" charset="0"/>
                <a:cs typeface="Times New Roman" pitchFamily="18" charset="0"/>
              </a:rPr>
              <a:t>7. </a:t>
            </a:r>
            <a:r>
              <a:rPr lang="el-GR" sz="2400" dirty="0" smtClean="0">
                <a:latin typeface="Times New Roman" pitchFamily="18" charset="0"/>
                <a:cs typeface="Times New Roman" pitchFamily="18" charset="0"/>
              </a:rPr>
              <a:t>Υποστήριξε ότι οι κυριαρχούμενοι χρησιμοποιούν τακτικές και όχι στρατηγικές.</a:t>
            </a:r>
            <a:endParaRPr lang="en-US" sz="2400" dirty="0" smtClean="0">
              <a:latin typeface="Times New Roman" pitchFamily="18" charset="0"/>
              <a:cs typeface="Times New Roman" pitchFamily="18" charset="0"/>
            </a:endParaRPr>
          </a:p>
          <a:p>
            <a:pPr marL="0" indent="0">
              <a:buNone/>
            </a:pPr>
            <a:r>
              <a:rPr lang="el-GR" sz="2400" dirty="0" smtClean="0">
                <a:solidFill>
                  <a:schemeClr val="accent1"/>
                </a:solidFill>
                <a:latin typeface="Times New Roman" pitchFamily="18" charset="0"/>
                <a:cs typeface="Times New Roman" pitchFamily="18" charset="0"/>
              </a:rPr>
              <a:t>8. </a:t>
            </a:r>
            <a:r>
              <a:rPr lang="el-GR" sz="2400" dirty="0">
                <a:latin typeface="Times New Roman" pitchFamily="18" charset="0"/>
                <a:cs typeface="Times New Roman" pitchFamily="18" charset="0"/>
              </a:rPr>
              <a:t>Α</a:t>
            </a:r>
            <a:r>
              <a:rPr lang="el-GR" sz="2400" dirty="0" smtClean="0">
                <a:latin typeface="Times New Roman" pitchFamily="18" charset="0"/>
                <a:cs typeface="Times New Roman" pitchFamily="18" charset="0"/>
              </a:rPr>
              <a:t>νέτρεψε τον</a:t>
            </a:r>
            <a:r>
              <a:rPr lang="el-GR" sz="2400" b="1" u="sng"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Foucault</a:t>
            </a:r>
            <a:r>
              <a:rPr lang="el-GR" sz="2400" b="1" u="sng"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αντικαθιστώντας την έννοια της πειθαρχίας με την «αντιπειθαρχία».</a:t>
            </a:r>
          </a:p>
          <a:p>
            <a:pPr marL="0" indent="0">
              <a:buNone/>
            </a:pPr>
            <a:r>
              <a:rPr lang="el-GR" sz="2400" dirty="0" smtClean="0">
                <a:solidFill>
                  <a:schemeClr val="accent1"/>
                </a:solidFill>
                <a:latin typeface="Times New Roman" pitchFamily="18" charset="0"/>
                <a:cs typeface="Times New Roman" pitchFamily="18" charset="0"/>
              </a:rPr>
              <a:t>9. </a:t>
            </a:r>
            <a:r>
              <a:rPr lang="el-GR" sz="2400" dirty="0" smtClean="0">
                <a:solidFill>
                  <a:schemeClr val="tx1"/>
                </a:solidFill>
                <a:latin typeface="Times New Roman" pitchFamily="18" charset="0"/>
                <a:cs typeface="Times New Roman" pitchFamily="18" charset="0"/>
              </a:rPr>
              <a:t>Αντιτέθηκε σ</a:t>
            </a:r>
            <a:r>
              <a:rPr lang="el-GR" sz="2400" dirty="0" smtClean="0">
                <a:latin typeface="Times New Roman" pitchFamily="18" charset="0"/>
                <a:cs typeface="Times New Roman" pitchFamily="18" charset="0"/>
              </a:rPr>
              <a:t>την έννοια της «στρατηγικής» του </a:t>
            </a:r>
            <a:r>
              <a:rPr lang="en-US" sz="2400" b="1" u="sng" dirty="0" smtClean="0">
                <a:latin typeface="Times New Roman" pitchFamily="18" charset="0"/>
                <a:cs typeface="Times New Roman" pitchFamily="18" charset="0"/>
              </a:rPr>
              <a:t>Bourdieu</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 που δίνει έμφαση στην άποψη των «εκ των πάνω».</a:t>
            </a:r>
            <a:endParaRPr lang="el-GR" sz="2400" dirty="0">
              <a:latin typeface="Times New Roman" pitchFamily="18" charset="0"/>
              <a:cs typeface="Times New Roman" pitchFamily="18" charset="0"/>
            </a:endParaRPr>
          </a:p>
        </p:txBody>
      </p:sp>
    </p:spTree>
    <p:extLst>
      <p:ext uri="{BB962C8B-B14F-4D97-AF65-F5344CB8AC3E}">
        <p14:creationId xmlns:p14="http://schemas.microsoft.com/office/powerpoint/2010/main" val="3884216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98073" y="651164"/>
            <a:ext cx="9606540" cy="894301"/>
          </a:xfrm>
        </p:spPr>
        <p:txBody>
          <a:bodyPr/>
          <a:lstStyle/>
          <a:p>
            <a:r>
              <a:rPr lang="el-GR" dirty="0" smtClean="0">
                <a:latin typeface="Times New Roman" pitchFamily="18" charset="0"/>
                <a:cs typeface="Times New Roman" pitchFamily="18" charset="0"/>
              </a:rPr>
              <a:t>Η υποδοχή της Λογοτεχνίας και της Τέχνης</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1898073" y="2147454"/>
            <a:ext cx="9606539" cy="4362528"/>
          </a:xfrm>
        </p:spPr>
        <p:txBody>
          <a:bodyPr>
            <a:normAutofit/>
          </a:bodyPr>
          <a:lstStyle/>
          <a:p>
            <a:r>
              <a:rPr lang="el-GR" sz="2400" dirty="0" smtClean="0">
                <a:latin typeface="Times New Roman" pitchFamily="18" charset="0"/>
                <a:cs typeface="Times New Roman" pitchFamily="18" charset="0"/>
              </a:rPr>
              <a:t>Ο </a:t>
            </a:r>
            <a:r>
              <a:rPr lang="en-US" sz="2400" b="1" u="sng" dirty="0" smtClean="0">
                <a:latin typeface="Times New Roman" pitchFamily="18" charset="0"/>
                <a:cs typeface="Times New Roman" pitchFamily="18" charset="0"/>
              </a:rPr>
              <a:t>Certeau</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είναι μια σημαντική μορφή της μεταστροφής της προηγούμενης γενιάς στις μελέτες με θέμα την τέχνη , την λογοτεχνία και την μουσική.</a:t>
            </a:r>
          </a:p>
          <a:p>
            <a:endParaRPr lang="el-GR" sz="2400" dirty="0" smtClean="0">
              <a:latin typeface="Times New Roman" pitchFamily="18" charset="0"/>
              <a:cs typeface="Times New Roman" pitchFamily="18" charset="0"/>
            </a:endParaRPr>
          </a:p>
          <a:p>
            <a:endParaRPr lang="el-GR" sz="2400" dirty="0" smtClean="0">
              <a:latin typeface="Times New Roman" pitchFamily="18" charset="0"/>
              <a:cs typeface="Times New Roman" pitchFamily="18" charset="0"/>
            </a:endParaRPr>
          </a:p>
          <a:p>
            <a:r>
              <a:rPr lang="el-GR" sz="2400" b="1" u="sng" dirty="0" smtClean="0">
                <a:latin typeface="Times New Roman" pitchFamily="18" charset="0"/>
                <a:cs typeface="Times New Roman" pitchFamily="18" charset="0"/>
              </a:rPr>
              <a:t>Παράδειγμα</a:t>
            </a:r>
            <a:r>
              <a:rPr lang="el-GR" sz="2400" dirty="0" smtClean="0">
                <a:latin typeface="Times New Roman" pitchFamily="18" charset="0"/>
                <a:cs typeface="Times New Roman" pitchFamily="18" charset="0"/>
              </a:rPr>
              <a:t>: ο διαλογισμός στα πάθη του Χριστού ενισχύθηκε από πίνακες ζωγραφικής όπως η σταύρωση του </a:t>
            </a:r>
            <a:r>
              <a:rPr lang="en-US" sz="2400" b="1" u="sng" dirty="0" smtClean="0">
                <a:latin typeface="Times New Roman" pitchFamily="18" charset="0"/>
                <a:cs typeface="Times New Roman" pitchFamily="18" charset="0"/>
              </a:rPr>
              <a:t>Mathias Grunewald </a:t>
            </a:r>
            <a:r>
              <a:rPr lang="el-GR" sz="2400" dirty="0" smtClean="0">
                <a:latin typeface="Times New Roman" pitchFamily="18" charset="0"/>
                <a:cs typeface="Times New Roman" pitchFamily="18" charset="0"/>
              </a:rPr>
              <a:t>ή τα πολύ φθηνά ξυλόγλυπτα που κυκλοφόρησαν μετά τον 15</a:t>
            </a:r>
            <a:r>
              <a:rPr lang="el-GR" sz="2400" baseline="30000" dirty="0" smtClean="0">
                <a:latin typeface="Times New Roman" pitchFamily="18" charset="0"/>
                <a:cs typeface="Times New Roman" pitchFamily="18" charset="0"/>
              </a:rPr>
              <a:t>ο</a:t>
            </a:r>
            <a:r>
              <a:rPr lang="el-GR" sz="2400" dirty="0" smtClean="0">
                <a:latin typeface="Times New Roman" pitchFamily="18" charset="0"/>
                <a:cs typeface="Times New Roman" pitchFamily="18" charset="0"/>
              </a:rPr>
              <a:t> αιώνα.</a:t>
            </a:r>
            <a:endParaRPr lang="el-GR" sz="2400" dirty="0">
              <a:latin typeface="Times New Roman" pitchFamily="18" charset="0"/>
              <a:cs typeface="Times New Roman" pitchFamily="18" charset="0"/>
            </a:endParaRPr>
          </a:p>
        </p:txBody>
      </p:sp>
    </p:spTree>
    <p:extLst>
      <p:ext uri="{BB962C8B-B14F-4D97-AF65-F5344CB8AC3E}">
        <p14:creationId xmlns:p14="http://schemas.microsoft.com/office/powerpoint/2010/main" val="4038074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87133" y="595746"/>
            <a:ext cx="9817480" cy="775856"/>
          </a:xfrm>
        </p:spPr>
        <p:txBody>
          <a:bodyPr/>
          <a:lstStyle/>
          <a:p>
            <a:r>
              <a:rPr lang="el-GR" dirty="0" smtClean="0">
                <a:latin typeface="Times New Roman" pitchFamily="18" charset="0"/>
                <a:cs typeface="Times New Roman" pitchFamily="18" charset="0"/>
              </a:rPr>
              <a:t>Η επινόηση της επινόησης</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870155" y="1371601"/>
            <a:ext cx="10634457" cy="5220268"/>
          </a:xfrm>
        </p:spPr>
        <p:txBody>
          <a:bodyPr>
            <a:noAutofit/>
          </a:bodyPr>
          <a:lstStyle/>
          <a:p>
            <a:r>
              <a:rPr lang="el-GR" sz="2400" dirty="0" smtClean="0">
                <a:latin typeface="Times New Roman" pitchFamily="18" charset="0"/>
                <a:cs typeface="Times New Roman" pitchFamily="18" charset="0"/>
              </a:rPr>
              <a:t>Αν ο </a:t>
            </a:r>
            <a:r>
              <a:rPr lang="en-US" sz="2400" b="1" u="sng" dirty="0" smtClean="0">
                <a:latin typeface="Times New Roman" pitchFamily="18" charset="0"/>
                <a:cs typeface="Times New Roman" pitchFamily="18" charset="0"/>
              </a:rPr>
              <a:t>Foucault </a:t>
            </a:r>
            <a:r>
              <a:rPr lang="el-GR" sz="2400" dirty="0" smtClean="0">
                <a:latin typeface="Times New Roman" pitchFamily="18" charset="0"/>
                <a:cs typeface="Times New Roman" pitchFamily="18" charset="0"/>
              </a:rPr>
              <a:t> και ο </a:t>
            </a:r>
            <a:r>
              <a:rPr lang="en-US" sz="2400" b="1" u="sng" dirty="0" smtClean="0">
                <a:latin typeface="Times New Roman" pitchFamily="18" charset="0"/>
                <a:cs typeface="Times New Roman" pitchFamily="18" charset="0"/>
              </a:rPr>
              <a:t>Certeau</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έχουν δίκιο σχετικά με την σημασία της πολιτισμικής κατασκευής, τότε όλη η ιστορία είναι πολιτισμική ιστορία.</a:t>
            </a:r>
          </a:p>
          <a:p>
            <a:r>
              <a:rPr lang="el-GR" sz="2400" b="1" u="sng" dirty="0" smtClean="0">
                <a:latin typeface="Times New Roman" pitchFamily="18" charset="0"/>
                <a:cs typeface="Times New Roman" pitchFamily="18" charset="0"/>
              </a:rPr>
              <a:t>Παράδειγμά:  </a:t>
            </a:r>
            <a:r>
              <a:rPr lang="el-GR" sz="2400" dirty="0" smtClean="0">
                <a:latin typeface="Times New Roman" pitchFamily="18" charset="0"/>
                <a:cs typeface="Times New Roman" pitchFamily="18" charset="0"/>
              </a:rPr>
              <a:t>η περίπτωση της ασθένειας.  Η νέα πολιτισμική ιστορία του σώματος διακρίνεται από την πιο παραδοσιακή ιστορία της ιατρικής, λόγω της έμφασης που δίνει η πρώτη στην πολιτισμική κατασκευή της ασθένειας και πιο συγκεκριμένα της τρέλας.</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O </a:t>
            </a:r>
            <a:r>
              <a:rPr lang="en-US" sz="2400" b="1" u="sng" dirty="0">
                <a:latin typeface="Times New Roman" pitchFamily="18" charset="0"/>
                <a:cs typeface="Times New Roman" pitchFamily="18" charset="0"/>
              </a:rPr>
              <a:t>F</a:t>
            </a:r>
            <a:r>
              <a:rPr lang="en-US" sz="2400" b="1" u="sng" dirty="0" smtClean="0">
                <a:latin typeface="Times New Roman" pitchFamily="18" charset="0"/>
                <a:cs typeface="Times New Roman" pitchFamily="18" charset="0"/>
              </a:rPr>
              <a:t>oucault</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εισήγαγε αυτή την θέση στο έργο </a:t>
            </a:r>
            <a:r>
              <a:rPr lang="el-GR" sz="2400" i="1" dirty="0" smtClean="0">
                <a:latin typeface="Times New Roman" pitchFamily="18" charset="0"/>
                <a:cs typeface="Times New Roman" pitchFamily="18" charset="0"/>
              </a:rPr>
              <a:t>τρέλα και πολιτισμός</a:t>
            </a:r>
            <a:r>
              <a:rPr lang="en-US" sz="2400" dirty="0" smtClean="0">
                <a:latin typeface="Times New Roman" pitchFamily="18" charset="0"/>
                <a:cs typeface="Times New Roman" pitchFamily="18" charset="0"/>
              </a:rPr>
              <a:t>. O</a:t>
            </a:r>
            <a:r>
              <a:rPr lang="en-US" sz="2400" b="1" u="sng" dirty="0" smtClean="0">
                <a:latin typeface="Times New Roman" pitchFamily="18" charset="0"/>
                <a:cs typeface="Times New Roman" pitchFamily="18" charset="0"/>
              </a:rPr>
              <a:t> Roy Porter </a:t>
            </a:r>
            <a:r>
              <a:rPr lang="el-GR" sz="2400" dirty="0" smtClean="0">
                <a:latin typeface="Times New Roman" pitchFamily="18" charset="0"/>
                <a:cs typeface="Times New Roman" pitchFamily="18" charset="0"/>
              </a:rPr>
              <a:t>υποστηρίζει ότι σε διάφορες ιστορικές περιόδους υπάρχουν διαφορετικές κουλτούρες της τρέλας και στερεότυπα των τρελών ανθρώπων (ανόητοι, κορόιδα, μελαγχολικοί).</a:t>
            </a:r>
          </a:p>
          <a:p>
            <a:r>
              <a:rPr lang="el-GR" sz="2400" dirty="0" smtClean="0">
                <a:latin typeface="Times New Roman" pitchFamily="18" charset="0"/>
                <a:cs typeface="Times New Roman" pitchFamily="18" charset="0"/>
              </a:rPr>
              <a:t>Ο </a:t>
            </a:r>
            <a:r>
              <a:rPr lang="en-US" sz="2400" b="1" u="sng" dirty="0" smtClean="0">
                <a:latin typeface="Times New Roman" pitchFamily="18" charset="0"/>
                <a:cs typeface="Times New Roman" pitchFamily="18" charset="0"/>
              </a:rPr>
              <a:t>Thomas Szasz </a:t>
            </a:r>
            <a:r>
              <a:rPr lang="el-GR" sz="2400" b="1" u="sng"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ισχυρίστηκε ότι η βιομηχανία της τρέλας ήταν ένα είδος σκευωρίας.</a:t>
            </a:r>
          </a:p>
        </p:txBody>
      </p:sp>
    </p:spTree>
    <p:extLst>
      <p:ext uri="{BB962C8B-B14F-4D97-AF65-F5344CB8AC3E}">
        <p14:creationId xmlns:p14="http://schemas.microsoft.com/office/powerpoint/2010/main" val="479482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98073" y="554182"/>
            <a:ext cx="9606539" cy="715060"/>
          </a:xfrm>
        </p:spPr>
        <p:txBody>
          <a:bodyPr/>
          <a:lstStyle/>
          <a:p>
            <a:r>
              <a:rPr lang="el-GR" dirty="0" smtClean="0">
                <a:latin typeface="Times New Roman" pitchFamily="18" charset="0"/>
                <a:cs typeface="Times New Roman" pitchFamily="18" charset="0"/>
              </a:rPr>
              <a:t>Νέες κατασκευές</a:t>
            </a:r>
            <a:endParaRPr lang="el-GR"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1351722" y="1542196"/>
            <a:ext cx="9848090" cy="5076967"/>
          </a:xfrm>
        </p:spPr>
        <p:txBody>
          <a:bodyPr>
            <a:normAutofit lnSpcReduction="10000"/>
          </a:bodyPr>
          <a:lstStyle/>
          <a:p>
            <a:r>
              <a:rPr lang="el-GR" sz="2000" dirty="0" smtClean="0">
                <a:latin typeface="Times New Roman" pitchFamily="18" charset="0"/>
                <a:cs typeface="Times New Roman" pitchFamily="18" charset="0"/>
              </a:rPr>
              <a:t>Ο </a:t>
            </a:r>
            <a:r>
              <a:rPr lang="en-US" sz="2000" b="1" u="sng" dirty="0" smtClean="0">
                <a:latin typeface="Times New Roman" pitchFamily="18" charset="0"/>
                <a:cs typeface="Times New Roman" pitchFamily="18" charset="0"/>
              </a:rPr>
              <a:t>Hayden White </a:t>
            </a:r>
            <a:r>
              <a:rPr lang="en-US" sz="2000" b="1"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1973</a:t>
            </a:r>
            <a:r>
              <a:rPr lang="el-GR" sz="2000" dirty="0" smtClean="0">
                <a:latin typeface="Times New Roman" pitchFamily="18" charset="0"/>
                <a:cs typeface="Times New Roman" pitchFamily="18" charset="0"/>
              </a:rPr>
              <a:t>, Μεταϊστορία) έθεσε ως στόχο να δημιουργήσει τη «Φορμαλιστική» ανάλυση των ιστορικών κειμένων.</a:t>
            </a:r>
          </a:p>
          <a:p>
            <a:r>
              <a:rPr lang="el-GR"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Jules Michelet</a:t>
            </a:r>
            <a:r>
              <a:rPr lang="el-GR" sz="2000" b="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«διατύπωσε» τις ιστορίες του μέσα από την μορφή του ρομαντικού διηγήματος,</a:t>
            </a:r>
          </a:p>
          <a:p>
            <a:r>
              <a:rPr lang="en-US" sz="2000" b="1" u="sng" dirty="0" smtClean="0">
                <a:latin typeface="Times New Roman" pitchFamily="18" charset="0"/>
                <a:cs typeface="Times New Roman" pitchFamily="18" charset="0"/>
              </a:rPr>
              <a:t>Leopold von Ranke</a:t>
            </a:r>
            <a:r>
              <a:rPr lang="el-GR" sz="2000" dirty="0" smtClean="0">
                <a:latin typeface="Times New Roman" pitchFamily="18" charset="0"/>
                <a:cs typeface="Times New Roman" pitchFamily="18" charset="0"/>
              </a:rPr>
              <a:t>: μέσα από την μορφή της κωμωδίας,</a:t>
            </a:r>
          </a:p>
          <a:p>
            <a:r>
              <a:rPr lang="en-US" sz="2000" b="1" u="sng" dirty="0" smtClean="0">
                <a:latin typeface="Times New Roman" pitchFamily="18" charset="0"/>
                <a:cs typeface="Times New Roman" pitchFamily="18" charset="0"/>
              </a:rPr>
              <a:t>Alexis de Tocqueville</a:t>
            </a:r>
            <a:r>
              <a:rPr lang="el-GR" sz="2000" dirty="0" smtClean="0">
                <a:latin typeface="Times New Roman" pitchFamily="18" charset="0"/>
                <a:cs typeface="Times New Roman" pitchFamily="18" charset="0"/>
              </a:rPr>
              <a:t>: μέσα από την μορφή της τραγωδίας,</a:t>
            </a:r>
          </a:p>
          <a:p>
            <a:r>
              <a:rPr lang="en-US" sz="2000" b="1" u="sng" dirty="0" smtClean="0">
                <a:latin typeface="Times New Roman" pitchFamily="18" charset="0"/>
                <a:cs typeface="Times New Roman" pitchFamily="18" charset="0"/>
              </a:rPr>
              <a:t>Jacob Burckhardt</a:t>
            </a:r>
            <a:r>
              <a:rPr lang="el-GR" sz="2000" dirty="0" smtClean="0">
                <a:latin typeface="Times New Roman" pitchFamily="18" charset="0"/>
                <a:cs typeface="Times New Roman" pitchFamily="18" charset="0"/>
              </a:rPr>
              <a:t>: μέσα από την μορφή της σάτιρας.</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Ο </a:t>
            </a:r>
            <a:r>
              <a:rPr lang="en-US" sz="2000" b="1" u="sng" dirty="0" smtClean="0">
                <a:latin typeface="Times New Roman" pitchFamily="18" charset="0"/>
                <a:cs typeface="Times New Roman" pitchFamily="18" charset="0"/>
              </a:rPr>
              <a:t>Frye</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έγραψε : «όταν το σχέδιο ενός ιστορικού φτάνει σε ένα συγκεκριμένο σημείο ως προς την περιεκτικότητα, τότε αποκτά μυθική μορφή.</a:t>
            </a:r>
          </a:p>
          <a:p>
            <a:r>
              <a:rPr lang="el-GR" sz="2000" dirty="0" smtClean="0">
                <a:latin typeface="Times New Roman" pitchFamily="18" charset="0"/>
                <a:cs typeface="Times New Roman" pitchFamily="18" charset="0"/>
              </a:rPr>
              <a:t>Ο </a:t>
            </a:r>
            <a:r>
              <a:rPr lang="en-US" sz="2000" b="1" u="sng" dirty="0" smtClean="0">
                <a:latin typeface="Times New Roman" pitchFamily="18" charset="0"/>
                <a:cs typeface="Times New Roman" pitchFamily="18" charset="0"/>
              </a:rPr>
              <a:t>White</a:t>
            </a:r>
            <a:r>
              <a:rPr lang="el-GR" sz="2000" dirty="0" smtClean="0">
                <a:latin typeface="Times New Roman" pitchFamily="18" charset="0"/>
                <a:cs typeface="Times New Roman" pitchFamily="18" charset="0"/>
              </a:rPr>
              <a:t> στέκεται στο όριο μεταξύ δυο θέσεων ή προτάσεων: </a:t>
            </a:r>
          </a:p>
          <a:p>
            <a:r>
              <a:rPr lang="el-GR" sz="2000" dirty="0" smtClean="0">
                <a:latin typeface="Times New Roman" pitchFamily="18" charset="0"/>
                <a:cs typeface="Times New Roman" pitchFamily="18" charset="0"/>
              </a:rPr>
              <a:t>1. Συμβατική άποψη</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και </a:t>
            </a:r>
          </a:p>
          <a:p>
            <a:r>
              <a:rPr lang="el-GR" sz="2000" dirty="0" smtClean="0">
                <a:latin typeface="Times New Roman" pitchFamily="18" charset="0"/>
                <a:cs typeface="Times New Roman" pitchFamily="18" charset="0"/>
              </a:rPr>
              <a:t>2. μη συμβατική θέση.</a:t>
            </a:r>
          </a:p>
          <a:p>
            <a:pPr marL="0" indent="0">
              <a:buNone/>
            </a:pPr>
            <a:endParaRPr lang="el-GR" dirty="0"/>
          </a:p>
        </p:txBody>
      </p:sp>
    </p:spTree>
    <p:extLst>
      <p:ext uri="{BB962C8B-B14F-4D97-AF65-F5344CB8AC3E}">
        <p14:creationId xmlns:p14="http://schemas.microsoft.com/office/powerpoint/2010/main" val="756282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1306</TotalTime>
  <Words>2562</Words>
  <Application>Microsoft Office PowerPoint</Application>
  <PresentationFormat>Ευρεία οθόνη</PresentationFormat>
  <Paragraphs>240</Paragraphs>
  <Slides>29</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29</vt:i4>
      </vt:variant>
    </vt:vector>
  </HeadingPairs>
  <TitlesOfParts>
    <vt:vector size="35" baseType="lpstr">
      <vt:lpstr>Arial</vt:lpstr>
      <vt:lpstr>Calibri</vt:lpstr>
      <vt:lpstr>Century Gothic</vt:lpstr>
      <vt:lpstr>Times New Roman</vt:lpstr>
      <vt:lpstr>Wingdings 3</vt:lpstr>
      <vt:lpstr>Wisp</vt:lpstr>
      <vt:lpstr>Μάθημα: Ιστορία και Πολιτισμός στην εκπαίδευση. Θέμα: Τι είναι η πολιτισμική ιστορία; Peter Burke  Από την αναπαράσταση στην κατασκευή (5ο  κεφάλαιο)  Διδάσκων: Α. Ανδρέου </vt:lpstr>
      <vt:lpstr>Από την Αναπαράσταση στην Κατασκευή</vt:lpstr>
      <vt:lpstr>Εμφάνιση του κονστρουκτιβισμού 1/2</vt:lpstr>
      <vt:lpstr>Εμφάνιση του κονστρουκτιβισμού 2/2</vt:lpstr>
      <vt:lpstr>Ξαναγυρνώντας στον Michel de Certeau (1/2)</vt:lpstr>
      <vt:lpstr>Ξαναγυρνώντας στον Michel de Certeau (2/2)</vt:lpstr>
      <vt:lpstr>Η υποδοχή της Λογοτεχνίας και της Τέχνης</vt:lpstr>
      <vt:lpstr>Η επινόηση της επινόησης</vt:lpstr>
      <vt:lpstr>Νέες κατασκευές</vt:lpstr>
      <vt:lpstr>Κατασκευάζοντας την κοινωνική τάξη και το φύλο</vt:lpstr>
      <vt:lpstr>Κατασκευάζοντας κοινότητες 1/3</vt:lpstr>
      <vt:lpstr>          Κατασκευάζοντας κοινότητες  2/3</vt:lpstr>
      <vt:lpstr>Κατασκευάζοντας κοινότητες 3/3</vt:lpstr>
      <vt:lpstr>Κατασκευή της μοναρχίας 1/2</vt:lpstr>
      <vt:lpstr>Κατασκευή της μοναρχίας 2/2</vt:lpstr>
      <vt:lpstr>Δημιουργώντας ατομικές ταυτότητες (1/2) </vt:lpstr>
      <vt:lpstr>Δημιουργώντας ατομικές ταυτότητες (2/2) </vt:lpstr>
      <vt:lpstr>Εκτελέσεις και περιστασιακές εκδηλώσεις – πολιτισμική Ιστορία 1/3</vt:lpstr>
      <vt:lpstr>Εκτελέσεις και περιστασιακές εκδηλώσεις – πολιτισμική Ιστορία 2/3</vt:lpstr>
      <vt:lpstr>Εκτελέσεις και περιστασιακές εκδηλώσεις – πολιτισμική Ιστορία 3/3</vt:lpstr>
      <vt:lpstr>Η εμφάνιση της συμπτωσιοκρατίας 1/2</vt:lpstr>
      <vt:lpstr>Η εμφάνιση της συμπτωσιοκρατίας 2/2</vt:lpstr>
      <vt:lpstr>Αποδόμηση (1/2)</vt:lpstr>
      <vt:lpstr>Αποδόμηση (2/2)</vt:lpstr>
      <vt:lpstr>Ποιος κατασκευάζει; </vt:lpstr>
      <vt:lpstr>Με τι περιορισμούς; </vt:lpstr>
      <vt:lpstr>Με τι υλικά ή μέσα; </vt:lpstr>
      <vt:lpstr>Κριτική</vt:lpstr>
      <vt:lpstr>    Σας ευχαριστούμε!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ΙΣΤΟΡΙΑ ΚΑΙ ΠΟΛΙΤΙΣΜΟΣ ΣΤΗΝ ΕΚΠΑΙΔΕΥΣΗ Θέμα: Τι είναι η πολιτισμική ιστορία- 5ο Κεφάλαιο Διδάσκων: Α.Ανδρέου</dc:title>
  <dc:creator>Pc</dc:creator>
  <cp:lastModifiedBy>Pc</cp:lastModifiedBy>
  <cp:revision>157</cp:revision>
  <dcterms:created xsi:type="dcterms:W3CDTF">2016-11-21T08:37:10Z</dcterms:created>
  <dcterms:modified xsi:type="dcterms:W3CDTF">2016-11-29T22:19:53Z</dcterms:modified>
</cp:coreProperties>
</file>