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1" r:id="rId3"/>
    <p:sldId id="272" r:id="rId4"/>
    <p:sldId id="269" r:id="rId5"/>
    <p:sldId id="256" r:id="rId6"/>
    <p:sldId id="258" r:id="rId7"/>
    <p:sldId id="267" r:id="rId8"/>
    <p:sldId id="266" r:id="rId9"/>
    <p:sldId id="262" r:id="rId10"/>
    <p:sldId id="274" r:id="rId11"/>
    <p:sldId id="260" r:id="rId12"/>
    <p:sldId id="273" r:id="rId13"/>
    <p:sldId id="268" r:id="rId14"/>
    <p:sldId id="275" r:id="rId15"/>
    <p:sldId id="265" r:id="rId16"/>
    <p:sldId id="259" r:id="rId17"/>
    <p:sldId id="271" r:id="rId18"/>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5" d="100"/>
          <a:sy n="55" d="100"/>
        </p:scale>
        <p:origin x="-102" y="-3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E16AE404-F39C-4FBE-B021-CA8F57C7122C}" type="datetimeFigureOut">
              <a:rPr lang="el-GR"/>
              <a:pPr>
                <a:defRPr/>
              </a:pPr>
              <a:t>20/2/2017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BB437850-FE56-4D7A-B062-87649E99AD1F}"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97C8B506-50FD-43EF-A91C-6714B58076D5}" type="datetimeFigureOut">
              <a:rPr lang="el-GR"/>
              <a:pPr>
                <a:defRPr/>
              </a:pPr>
              <a:t>20/2/2017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F15E87BB-0B25-4E48-BB32-6E148286A061}"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A3192EA6-489F-4F52-BC28-6F2B35D19A1D}" type="datetimeFigureOut">
              <a:rPr lang="el-GR"/>
              <a:pPr>
                <a:defRPr/>
              </a:pPr>
              <a:t>20/2/2017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EA13C3C4-CA36-4B0C-9FB6-34A224E98160}"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041D4C03-61BE-469F-9089-66156C6A0BCC}" type="datetimeFigureOut">
              <a:rPr lang="el-GR"/>
              <a:pPr>
                <a:defRPr/>
              </a:pPr>
              <a:t>20/2/2017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124CF474-040E-40F6-9416-36BBBBBCD235}"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6E5573FE-860F-42C7-8840-A4268BDDD880}" type="datetimeFigureOut">
              <a:rPr lang="el-GR"/>
              <a:pPr>
                <a:defRPr/>
              </a:pPr>
              <a:t>20/2/2017</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EFC735C4-5E33-4787-A0E8-02D24D51167C}"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013D17C5-7522-454A-9EAE-A17E833D9385}" type="datetimeFigureOut">
              <a:rPr lang="el-GR"/>
              <a:pPr>
                <a:defRPr/>
              </a:pPr>
              <a:t>20/2/2017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6DB10175-AE40-484D-B83C-E56396C451C3}"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1CCE1428-E3D4-40EF-AEA8-DE404CCEE57F}" type="datetimeFigureOut">
              <a:rPr lang="el-GR"/>
              <a:pPr>
                <a:defRPr/>
              </a:pPr>
              <a:t>20/2/2017</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0C0AD094-9F74-4D7D-BF32-8235DC1AA774}"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E649640C-09C7-425E-AEC9-1A7F9198164C}" type="datetimeFigureOut">
              <a:rPr lang="el-GR"/>
              <a:pPr>
                <a:defRPr/>
              </a:pPr>
              <a:t>20/2/2017</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7679FCE7-785C-4BFE-8BDC-11B10AE5FD73}"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62CE2266-60C9-4AA9-B39D-8152D46BFD2F}" type="datetimeFigureOut">
              <a:rPr lang="el-GR"/>
              <a:pPr>
                <a:defRPr/>
              </a:pPr>
              <a:t>20/2/2017</a:t>
            </a:fld>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B40B242C-F6F3-461E-A7A0-7A6A7BEF2C0E}"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D40FCAFF-F412-4914-8CD0-A2E1000E85BF}" type="datetimeFigureOut">
              <a:rPr lang="el-GR"/>
              <a:pPr>
                <a:defRPr/>
              </a:pPr>
              <a:t>20/2/2017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EE1E09FA-A34C-443C-990C-1226E9D2B567}"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D746EA50-1115-4390-BED3-E3F6798A2B56}" type="datetimeFigureOut">
              <a:rPr lang="el-GR"/>
              <a:pPr>
                <a:defRPr/>
              </a:pPr>
              <a:t>20/2/2017</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412BA71A-137E-4EF6-9C01-ED836E0EECCC}"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ABB2EEA-DFC2-4CA0-A681-4FB65BBF2725}" type="datetimeFigureOut">
              <a:rPr lang="el-GR"/>
              <a:pPr>
                <a:defRPr/>
              </a:pPr>
              <a:t>20/2/2017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B19B463-350D-4462-900E-8A30B54E76B5}"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www.didaktorika.gr/eadd/handle/10442/19010"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 Τίτλος"/>
          <p:cNvSpPr>
            <a:spLocks noGrp="1"/>
          </p:cNvSpPr>
          <p:nvPr>
            <p:ph type="title"/>
          </p:nvPr>
        </p:nvSpPr>
        <p:spPr>
          <a:xfrm>
            <a:off x="457200" y="285750"/>
            <a:ext cx="8229600" cy="5786438"/>
          </a:xfrm>
        </p:spPr>
        <p:txBody>
          <a:bodyPr/>
          <a:lstStyle/>
          <a:p>
            <a:pPr eaLnBrk="1" hangingPunct="1"/>
            <a:r>
              <a:rPr lang="el-GR" b="1" smtClean="0"/>
              <a:t>«Από το «</a:t>
            </a:r>
            <a:r>
              <a:rPr lang="el-GR" b="1" i="1" smtClean="0"/>
              <a:t>μυθιστόρημα της εφηβικής ηλικίας</a:t>
            </a:r>
            <a:r>
              <a:rPr lang="el-GR" b="1" smtClean="0"/>
              <a:t>» του μεσοπολέμου στο «</a:t>
            </a:r>
            <a:r>
              <a:rPr lang="el-GR" b="1" i="1" smtClean="0"/>
              <a:t>νεανικό μυθιστόρημα</a:t>
            </a:r>
            <a:r>
              <a:rPr lang="el-GR" b="1" smtClean="0"/>
              <a:t>» της μεταπολίτευσης: συγκλίσεις, αποκλίσεις, και συνέχειες»</a:t>
            </a:r>
            <a:endParaRPr lang="el-GR"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ctrTitle"/>
          </p:nvPr>
        </p:nvSpPr>
        <p:spPr>
          <a:xfrm>
            <a:off x="685800" y="142875"/>
            <a:ext cx="7772400" cy="500063"/>
          </a:xfrm>
        </p:spPr>
        <p:txBody>
          <a:bodyPr/>
          <a:lstStyle/>
          <a:p>
            <a:pPr eaLnBrk="1" hangingPunct="1"/>
            <a:r>
              <a:rPr lang="el-GR" sz="2400" b="1" smtClean="0"/>
              <a:t>Σύγχρονα έργα (2000+) με ήρωες έφηβους και νέους</a:t>
            </a:r>
          </a:p>
        </p:txBody>
      </p:sp>
      <p:sp>
        <p:nvSpPr>
          <p:cNvPr id="3" name="2 - Υπότιτλος"/>
          <p:cNvSpPr>
            <a:spLocks noGrp="1"/>
          </p:cNvSpPr>
          <p:nvPr>
            <p:ph type="subTitle" idx="1"/>
          </p:nvPr>
        </p:nvSpPr>
        <p:spPr>
          <a:xfrm>
            <a:off x="214313" y="785813"/>
            <a:ext cx="8501062" cy="5786437"/>
          </a:xfrm>
        </p:spPr>
        <p:txBody>
          <a:bodyPr rtlCol="0">
            <a:normAutofit/>
          </a:bodyPr>
          <a:lstStyle/>
          <a:p>
            <a:pPr algn="just" eaLnBrk="1" fontAlgn="auto" hangingPunct="1">
              <a:spcAft>
                <a:spcPts val="0"/>
              </a:spcAft>
              <a:buFont typeface="Arial" pitchFamily="34" charset="0"/>
              <a:buNone/>
              <a:defRPr/>
            </a:pPr>
            <a:r>
              <a:rPr lang="el-GR" sz="2000" b="1" dirty="0" smtClean="0"/>
              <a:t>Σύγχρονα έργα που στοχεύουν σε εφηβικό-νεανικό κοινό:</a:t>
            </a:r>
          </a:p>
          <a:p>
            <a:pPr algn="just" eaLnBrk="1" fontAlgn="auto" hangingPunct="1">
              <a:spcAft>
                <a:spcPts val="0"/>
              </a:spcAft>
              <a:buFont typeface="Arial" pitchFamily="34" charset="0"/>
              <a:buNone/>
              <a:defRPr/>
            </a:pPr>
            <a:endParaRPr lang="el-GR" sz="2000" b="1" dirty="0" smtClean="0"/>
          </a:p>
          <a:p>
            <a:pPr algn="just" eaLnBrk="1" fontAlgn="auto" hangingPunct="1">
              <a:spcAft>
                <a:spcPts val="0"/>
              </a:spcAft>
              <a:buFont typeface="Arial" pitchFamily="34" charset="0"/>
              <a:buNone/>
              <a:defRPr/>
            </a:pPr>
            <a:r>
              <a:rPr lang="el-GR" sz="2000" dirty="0" smtClean="0"/>
              <a:t>Λένα Διβάνη, </a:t>
            </a:r>
            <a:r>
              <a:rPr lang="el-GR" sz="2000" i="1" dirty="0" smtClean="0"/>
              <a:t>Νάντια</a:t>
            </a:r>
            <a:r>
              <a:rPr lang="el-GR" sz="2000" dirty="0" smtClean="0"/>
              <a:t>, Εκδόσεις Μιλάν, </a:t>
            </a:r>
            <a:r>
              <a:rPr lang="el-GR" sz="2000" baseline="30000" dirty="0" smtClean="0"/>
              <a:t>6</a:t>
            </a:r>
            <a:r>
              <a:rPr lang="el-GR" sz="2000" dirty="0" smtClean="0"/>
              <a:t>2006 (νέα πρωταγωνίστρια, 22 χρόνων)</a:t>
            </a:r>
          </a:p>
          <a:p>
            <a:pPr algn="just" eaLnBrk="1" fontAlgn="auto" hangingPunct="1">
              <a:spcAft>
                <a:spcPts val="0"/>
              </a:spcAft>
              <a:buFont typeface="Arial" pitchFamily="34" charset="0"/>
              <a:buNone/>
              <a:defRPr/>
            </a:pPr>
            <a:r>
              <a:rPr lang="en-US" sz="2000" dirty="0" smtClean="0"/>
              <a:t>Kevin Brooks, </a:t>
            </a:r>
            <a:r>
              <a:rPr lang="en-US" sz="2000" i="1" dirty="0" smtClean="0"/>
              <a:t>Being</a:t>
            </a:r>
            <a:r>
              <a:rPr lang="el-GR" sz="2000" i="1" dirty="0" smtClean="0"/>
              <a:t> </a:t>
            </a:r>
            <a:r>
              <a:rPr lang="el-GR" sz="2000" dirty="0" smtClean="0"/>
              <a:t>(2007)</a:t>
            </a:r>
            <a:r>
              <a:rPr lang="en-US" sz="2000" i="1" dirty="0" smtClean="0"/>
              <a:t>, </a:t>
            </a:r>
            <a:r>
              <a:rPr lang="el-GR" sz="2000" i="1" dirty="0" smtClean="0"/>
              <a:t>Υπάρχω</a:t>
            </a:r>
            <a:r>
              <a:rPr lang="el-GR" sz="2000" dirty="0" smtClean="0"/>
              <a:t> (2008) Πατάκης (έφηβος ήρωας πρωταγωνιστής, 16 ετών)</a:t>
            </a:r>
            <a:endParaRPr lang="el-GR" sz="2000"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Τίτλος"/>
          <p:cNvSpPr>
            <a:spLocks noGrp="1"/>
          </p:cNvSpPr>
          <p:nvPr>
            <p:ph type="ctrTitle"/>
          </p:nvPr>
        </p:nvSpPr>
        <p:spPr>
          <a:xfrm>
            <a:off x="685800" y="0"/>
            <a:ext cx="7772400" cy="571500"/>
          </a:xfrm>
        </p:spPr>
        <p:txBody>
          <a:bodyPr/>
          <a:lstStyle/>
          <a:p>
            <a:pPr eaLnBrk="1" hangingPunct="1"/>
            <a:r>
              <a:rPr lang="el-GR" sz="2000" b="1" smtClean="0"/>
              <a:t>Τα χαρακτηριστικά της  σύγχρονης νεανικής λογοτεχνίας (ΣΝΛ) </a:t>
            </a:r>
          </a:p>
        </p:txBody>
      </p:sp>
      <p:sp>
        <p:nvSpPr>
          <p:cNvPr id="3" name="2 - Υπότιτλος"/>
          <p:cNvSpPr>
            <a:spLocks noGrp="1"/>
          </p:cNvSpPr>
          <p:nvPr>
            <p:ph type="subTitle" idx="1"/>
          </p:nvPr>
        </p:nvSpPr>
        <p:spPr>
          <a:xfrm>
            <a:off x="285750" y="428625"/>
            <a:ext cx="8643938" cy="7286625"/>
          </a:xfrm>
        </p:spPr>
        <p:txBody>
          <a:bodyPr rtlCol="0">
            <a:noAutofit/>
          </a:bodyPr>
          <a:lstStyle/>
          <a:p>
            <a:pPr algn="just" eaLnBrk="1" fontAlgn="auto" hangingPunct="1">
              <a:spcAft>
                <a:spcPts val="0"/>
              </a:spcAft>
              <a:buFont typeface="Arial" pitchFamily="34" charset="0"/>
              <a:buNone/>
              <a:defRPr/>
            </a:pPr>
            <a:r>
              <a:rPr lang="el-GR" sz="1600" dirty="0" smtClean="0"/>
              <a:t>Τα τελευταία πενήντα χρόνια οι ειδικοί για να ορίσουν τη λογοτεχνία που απευθύνεται στους νέους (ΣΝΛ) χρησιμοποίησαν τους όρους:</a:t>
            </a:r>
            <a:r>
              <a:rPr lang="en-US" sz="1600" dirty="0" smtClean="0"/>
              <a:t> </a:t>
            </a:r>
            <a:r>
              <a:rPr lang="en-US" sz="1600" i="1" dirty="0" smtClean="0"/>
              <a:t>Young adult</a:t>
            </a:r>
            <a:r>
              <a:rPr lang="el-GR" sz="1600" i="1" dirty="0" smtClean="0"/>
              <a:t> </a:t>
            </a:r>
            <a:r>
              <a:rPr lang="en-US" sz="1600" i="1" dirty="0" smtClean="0"/>
              <a:t>literature, adolescent literature, juvenile literature, junior books, children’s literature, books for teens, and</a:t>
            </a:r>
            <a:r>
              <a:rPr lang="el-GR" sz="1600" i="1" dirty="0" smtClean="0"/>
              <a:t> </a:t>
            </a:r>
            <a:r>
              <a:rPr lang="en-US" sz="1600" i="1" dirty="0" smtClean="0"/>
              <a:t>books for tweeners </a:t>
            </a:r>
            <a:r>
              <a:rPr lang="el-GR" sz="1600" i="1" dirty="0" smtClean="0"/>
              <a:t>για να περιγράψουν τα κείμενα που γεφυρώνουν την παιδική με τη λογοτεχνία των ενηλίκων.</a:t>
            </a:r>
            <a:r>
              <a:rPr lang="en-US" sz="1600" i="1" dirty="0" smtClean="0"/>
              <a:t> </a:t>
            </a:r>
            <a:r>
              <a:rPr lang="el-GR" sz="1600" i="1" dirty="0" smtClean="0"/>
              <a:t>Για να αποφύγουν την αρνητική συνδήλωση των όρων εφηβικός/ </a:t>
            </a:r>
            <a:r>
              <a:rPr lang="en-US" sz="1600" i="1" dirty="0" smtClean="0"/>
              <a:t>adolescents and teens, </a:t>
            </a:r>
            <a:r>
              <a:rPr lang="el-GR" sz="1600" i="1" dirty="0" smtClean="0"/>
              <a:t>πολλοί προτιμούν τον όρο νεανική λογοτεχνία/ </a:t>
            </a:r>
            <a:r>
              <a:rPr lang="en-US" sz="1600" i="1" dirty="0" smtClean="0"/>
              <a:t>young adult literature. </a:t>
            </a:r>
            <a:r>
              <a:rPr lang="el-GR" sz="1600" i="1" dirty="0" smtClean="0"/>
              <a:t> </a:t>
            </a:r>
            <a:r>
              <a:rPr lang="el-GR" sz="1600" dirty="0" smtClean="0"/>
              <a:t>Τα κύρια χαρακτηριστικά της είναι τα εξής:</a:t>
            </a:r>
            <a:endParaRPr lang="en-US" sz="1600" dirty="0" smtClean="0"/>
          </a:p>
          <a:p>
            <a:pPr algn="just" eaLnBrk="1" fontAlgn="auto" hangingPunct="1">
              <a:spcAft>
                <a:spcPts val="0"/>
              </a:spcAft>
              <a:buFont typeface="Arial" pitchFamily="34" charset="0"/>
              <a:buNone/>
              <a:defRPr/>
            </a:pPr>
            <a:r>
              <a:rPr lang="en-US" sz="1600" dirty="0" smtClean="0"/>
              <a:t>1. </a:t>
            </a:r>
            <a:r>
              <a:rPr lang="el-GR" sz="1600" dirty="0" smtClean="0"/>
              <a:t>Ο πρωταγωνιστής είναι ένας/μία έφηβος/η- </a:t>
            </a:r>
            <a:r>
              <a:rPr lang="en-US" sz="1600" dirty="0" smtClean="0"/>
              <a:t>The protagonist is a teenager.</a:t>
            </a:r>
          </a:p>
          <a:p>
            <a:pPr algn="just" eaLnBrk="1" fontAlgn="auto" hangingPunct="1">
              <a:spcAft>
                <a:spcPts val="0"/>
              </a:spcAft>
              <a:buFont typeface="Arial" pitchFamily="34" charset="0"/>
              <a:buNone/>
              <a:defRPr/>
            </a:pPr>
            <a:r>
              <a:rPr lang="en-US" sz="1600" dirty="0" smtClean="0"/>
              <a:t>2. </a:t>
            </a:r>
            <a:r>
              <a:rPr lang="el-GR" sz="1600" dirty="0" smtClean="0"/>
              <a:t>Τα γεγονότα περιστρέφονται γύρω από τον πρωταγωνιστή και από την αγωνία του/της  να επιλύσει ψυχικές συγκρούσεις/ηθικά διλήμματα- </a:t>
            </a:r>
            <a:r>
              <a:rPr lang="en-US" sz="1600" dirty="0" smtClean="0"/>
              <a:t>Events revolve around the protagonist and his/her struggle to resolve conflict.</a:t>
            </a:r>
          </a:p>
          <a:p>
            <a:pPr algn="just" eaLnBrk="1" fontAlgn="auto" hangingPunct="1">
              <a:spcAft>
                <a:spcPts val="0"/>
              </a:spcAft>
              <a:buFont typeface="Arial" pitchFamily="34" charset="0"/>
              <a:buNone/>
              <a:defRPr/>
            </a:pPr>
            <a:r>
              <a:rPr lang="en-US" sz="1600" dirty="0" smtClean="0"/>
              <a:t>3. </a:t>
            </a:r>
            <a:r>
              <a:rPr lang="el-GR" sz="1600" dirty="0" smtClean="0"/>
              <a:t>Η ιστορία καθίσταται αντικείμενο αφήγησης από την οπτική γωνία και με τη φωνή ενός νέου/έφηβου/-ης-</a:t>
            </a:r>
            <a:r>
              <a:rPr lang="en-US" sz="1600" dirty="0" smtClean="0"/>
              <a:t>The story is told from the viewpoint and in the voice of a young adult.</a:t>
            </a:r>
          </a:p>
          <a:p>
            <a:pPr algn="just" eaLnBrk="1" fontAlgn="auto" hangingPunct="1">
              <a:spcAft>
                <a:spcPts val="0"/>
              </a:spcAft>
              <a:buFont typeface="Arial" pitchFamily="34" charset="0"/>
              <a:buNone/>
              <a:defRPr/>
            </a:pPr>
            <a:r>
              <a:rPr lang="en-US" sz="1600" dirty="0" smtClean="0"/>
              <a:t>4. </a:t>
            </a:r>
            <a:r>
              <a:rPr lang="el-GR" sz="1600" dirty="0" smtClean="0"/>
              <a:t>Η Λογοτεχνία γράφεται για και απευθύνεται σε νεαρούς ενήλικες- </a:t>
            </a:r>
            <a:r>
              <a:rPr lang="en-US" sz="1600" dirty="0" smtClean="0"/>
              <a:t>Literature is written by and for young adults.</a:t>
            </a:r>
          </a:p>
          <a:p>
            <a:pPr algn="just" eaLnBrk="1" fontAlgn="auto" hangingPunct="1">
              <a:spcAft>
                <a:spcPts val="0"/>
              </a:spcAft>
              <a:buFont typeface="Arial" pitchFamily="34" charset="0"/>
              <a:buNone/>
              <a:defRPr/>
            </a:pPr>
            <a:r>
              <a:rPr lang="en-US" sz="1600" dirty="0" smtClean="0"/>
              <a:t>5.</a:t>
            </a:r>
            <a:r>
              <a:rPr lang="el-GR" sz="1600" dirty="0" smtClean="0"/>
              <a:t> Η Λογοτεχνία απευθύνεται εμπορικά σε κοινό νεαρών ενηλίκων-</a:t>
            </a:r>
            <a:r>
              <a:rPr lang="en-US" sz="1600" dirty="0" smtClean="0"/>
              <a:t> Literature is marketed to the young adult audience.</a:t>
            </a:r>
          </a:p>
          <a:p>
            <a:pPr algn="just" eaLnBrk="1" fontAlgn="auto" hangingPunct="1">
              <a:spcAft>
                <a:spcPts val="0"/>
              </a:spcAft>
              <a:defRPr/>
            </a:pPr>
            <a:r>
              <a:rPr lang="en-US" sz="1600" dirty="0" smtClean="0"/>
              <a:t>6. </a:t>
            </a:r>
            <a:r>
              <a:rPr lang="el-GR" sz="1600" dirty="0" smtClean="0"/>
              <a:t>Η ιστορία δεν έχει «ευτυχές τέλος», χαρακτηριστικό των παιδικών βιβλίων. </a:t>
            </a:r>
            <a:r>
              <a:rPr lang="en-US" sz="1600" dirty="0" smtClean="0"/>
              <a:t>Story doesn’t have a “storybook” or “happily-ever-after” ending—a characteristic of</a:t>
            </a:r>
            <a:r>
              <a:rPr lang="el-GR" sz="1600" dirty="0" smtClean="0"/>
              <a:t> </a:t>
            </a:r>
            <a:r>
              <a:rPr lang="en-US" sz="1600" dirty="0" smtClean="0"/>
              <a:t>children’s books.</a:t>
            </a:r>
            <a:r>
              <a:rPr lang="el-GR" sz="1600" dirty="0" smtClean="0"/>
              <a:t>.</a:t>
            </a:r>
            <a:endParaRPr lang="en-US" sz="1600" dirty="0" smtClean="0"/>
          </a:p>
          <a:p>
            <a:pPr algn="just" eaLnBrk="1" fontAlgn="auto" hangingPunct="1">
              <a:spcAft>
                <a:spcPts val="0"/>
              </a:spcAft>
              <a:buFont typeface="Arial" pitchFamily="34" charset="0"/>
              <a:buNone/>
              <a:defRPr/>
            </a:pPr>
            <a:r>
              <a:rPr lang="en-US" sz="1600" dirty="0" smtClean="0"/>
              <a:t>7.</a:t>
            </a:r>
            <a:r>
              <a:rPr lang="el-GR" sz="1600" dirty="0" smtClean="0"/>
              <a:t> Οι γονείς  καταφανώς απουσιάζουν</a:t>
            </a:r>
            <a:r>
              <a:rPr lang="en-US" sz="1600" dirty="0" smtClean="0"/>
              <a:t> </a:t>
            </a:r>
            <a:r>
              <a:rPr lang="el-GR" sz="1600" dirty="0" smtClean="0"/>
              <a:t>ή διαφωνούν με τους νέους-</a:t>
            </a:r>
            <a:r>
              <a:rPr lang="en-US" sz="1600" dirty="0" smtClean="0"/>
              <a:t>Parents are noticeably absent or at odds with young adults.</a:t>
            </a:r>
          </a:p>
          <a:p>
            <a:pPr algn="just" eaLnBrk="1" fontAlgn="auto" hangingPunct="1">
              <a:spcAft>
                <a:spcPts val="0"/>
              </a:spcAft>
              <a:buFont typeface="Arial" pitchFamily="34" charset="0"/>
              <a:buNone/>
              <a:defRPr/>
            </a:pPr>
            <a:r>
              <a:rPr lang="en-US" sz="1600" dirty="0" smtClean="0"/>
              <a:t>8.</a:t>
            </a:r>
            <a:r>
              <a:rPr lang="el-GR" sz="1600" dirty="0" smtClean="0"/>
              <a:t> Τα θέματα καταπιάνονται με ζητήματα ενηλικίωσης/ωρίμανσης (ωριμότητα, ερωτισμός, σχέσεις, ναρκωτικά)-</a:t>
            </a:r>
            <a:r>
              <a:rPr lang="en-US" sz="1600" dirty="0" smtClean="0"/>
              <a:t> Themes address coming-of-age issues (e.g., maturity, sexuality, relationships, drugs).</a:t>
            </a:r>
          </a:p>
          <a:p>
            <a:pPr algn="just" eaLnBrk="1" fontAlgn="auto" hangingPunct="1">
              <a:spcAft>
                <a:spcPts val="0"/>
              </a:spcAft>
              <a:buFont typeface="Arial" pitchFamily="34" charset="0"/>
              <a:buNone/>
              <a:defRPr/>
            </a:pPr>
            <a:r>
              <a:rPr lang="en-US" sz="1600" dirty="0" smtClean="0"/>
              <a:t>9.</a:t>
            </a:r>
            <a:r>
              <a:rPr lang="el-GR" sz="1600" dirty="0" smtClean="0"/>
              <a:t> Τα βιβλία εκτείνονται κάτω από 300, κοντά στις 200 σελίδες-</a:t>
            </a:r>
            <a:r>
              <a:rPr lang="en-US" sz="1600" dirty="0" smtClean="0"/>
              <a:t> Books contain under 300 pages, closer </a:t>
            </a:r>
            <a:r>
              <a:rPr lang="en-US" sz="1800" dirty="0" smtClean="0"/>
              <a:t>to 200.</a:t>
            </a:r>
            <a:endParaRPr lang="el-GR"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ctrTitle"/>
          </p:nvPr>
        </p:nvSpPr>
        <p:spPr>
          <a:xfrm>
            <a:off x="685800" y="0"/>
            <a:ext cx="7772400" cy="857250"/>
          </a:xfrm>
        </p:spPr>
        <p:txBody>
          <a:bodyPr/>
          <a:lstStyle/>
          <a:p>
            <a:pPr eaLnBrk="1" hangingPunct="1"/>
            <a:r>
              <a:rPr lang="el-GR" sz="2000" b="1" smtClean="0"/>
              <a:t>Η εφηβική λογοτεχνία ή λογοτεχνία για νεαρούς ενήλικες (</a:t>
            </a:r>
            <a:r>
              <a:rPr lang="en-US" sz="2000" b="1" smtClean="0"/>
              <a:t>young adults) </a:t>
            </a:r>
            <a:r>
              <a:rPr lang="el-GR" sz="2000" b="1" smtClean="0"/>
              <a:t>ή λογοτεχνία για νέους και εφήβους</a:t>
            </a:r>
            <a:r>
              <a:rPr lang="en-US" sz="2000" b="1" smtClean="0"/>
              <a:t> </a:t>
            </a:r>
            <a:r>
              <a:rPr lang="el-GR" sz="2000" b="1" smtClean="0"/>
              <a:t>ή σύγχρονη νεανική λογοτεχνία (ΣΝΛ) και η σύγχρονη κριτική της- Ορισμοί, κριτήρια</a:t>
            </a:r>
          </a:p>
        </p:txBody>
      </p:sp>
      <p:sp>
        <p:nvSpPr>
          <p:cNvPr id="3" name="2 - Υπότιτλος"/>
          <p:cNvSpPr>
            <a:spLocks noGrp="1"/>
          </p:cNvSpPr>
          <p:nvPr>
            <p:ph type="subTitle" idx="1"/>
          </p:nvPr>
        </p:nvSpPr>
        <p:spPr>
          <a:xfrm>
            <a:off x="714375" y="857250"/>
            <a:ext cx="8072438" cy="5857875"/>
          </a:xfrm>
        </p:spPr>
        <p:txBody>
          <a:bodyPr rtlCol="0">
            <a:noAutofit/>
          </a:bodyPr>
          <a:lstStyle/>
          <a:p>
            <a:pPr algn="just" eaLnBrk="1" fontAlgn="auto" hangingPunct="1">
              <a:spcAft>
                <a:spcPts val="0"/>
              </a:spcAft>
              <a:defRPr/>
            </a:pPr>
            <a:r>
              <a:rPr lang="el-GR" sz="1800" dirty="0" smtClean="0"/>
              <a:t>Ένας </a:t>
            </a:r>
            <a:r>
              <a:rPr lang="el-GR" sz="1800" b="1" dirty="0" smtClean="0"/>
              <a:t>τριμερής ορισμός </a:t>
            </a:r>
            <a:r>
              <a:rPr lang="el-GR" sz="1800" dirty="0" smtClean="0"/>
              <a:t>της λογοτεχνίας αυτής που είναι πραγματιστικός και βρίσκεται πολύ κοντά στην πραγματικότητα (Roberta Seelinger Trites): </a:t>
            </a:r>
            <a:r>
              <a:rPr lang="el-GR" sz="1800" b="1" dirty="0" smtClean="0"/>
              <a:t>βιβλία που είναι αποκλειστικά γραμμένα για εφήβους, εκείνα που απευθύνονται σε ευρύτερο κοινό και οι ήρωες είναι έφηβοι και έφηβες και βιβλία γενικού ενδιαφέροντος που στοχεύουν σε εφηβικό κοινό</a:t>
            </a:r>
            <a:r>
              <a:rPr lang="el-GR" sz="1800" dirty="0" smtClean="0"/>
              <a:t>. </a:t>
            </a:r>
          </a:p>
          <a:p>
            <a:pPr algn="just" eaLnBrk="1" fontAlgn="auto" hangingPunct="1">
              <a:spcAft>
                <a:spcPts val="0"/>
              </a:spcAft>
              <a:defRPr/>
            </a:pPr>
            <a:r>
              <a:rPr lang="el-GR" sz="1800" dirty="0" smtClean="0"/>
              <a:t>Η </a:t>
            </a:r>
            <a:r>
              <a:rPr lang="el-GR" sz="1800" dirty="0" smtClean="0">
                <a:cs typeface="Aldhabi" pitchFamily="2" charset="-78"/>
              </a:rPr>
              <a:t>Σαββίδου (2014) ερευνώντας </a:t>
            </a:r>
            <a:r>
              <a:rPr lang="el-GR" sz="1800" dirty="0" smtClean="0"/>
              <a:t>το θέμα </a:t>
            </a:r>
            <a:r>
              <a:rPr lang="el-GR" sz="1800" b="1" dirty="0" smtClean="0"/>
              <a:t>της έφηβης ηρωίδας </a:t>
            </a:r>
            <a:r>
              <a:rPr lang="el-GR" sz="1800" dirty="0" smtClean="0"/>
              <a:t>στην ευρωπαϊκή και ελληνική πραγματικότητα συμπεραίνει ότι «οι περιοχές παιδική, εφηβική, νεανική λογοτεχνία δεν έχουν οριοθετηθεί με σαφήνεια, με αποτέλεσμα να επικαλύπτονται μεταξύ τους».</a:t>
            </a:r>
          </a:p>
          <a:p>
            <a:pPr algn="just" eaLnBrk="1" fontAlgn="auto" hangingPunct="1">
              <a:spcAft>
                <a:spcPts val="0"/>
              </a:spcAft>
              <a:buFont typeface="Arial" pitchFamily="34" charset="0"/>
              <a:buNone/>
              <a:defRPr/>
            </a:pPr>
            <a:r>
              <a:rPr lang="el-GR" sz="1800" dirty="0" smtClean="0"/>
              <a:t>Η </a:t>
            </a:r>
            <a:r>
              <a:rPr lang="el-GR" sz="1800" b="1" dirty="0" smtClean="0"/>
              <a:t>εφηβική λογοτεχνία </a:t>
            </a:r>
            <a:r>
              <a:rPr lang="el-GR" sz="1800" i="1" dirty="0" smtClean="0"/>
              <a:t>έγινε διακριτή λογοτεχνική κατηγορία μετά τον Β’ παγκόσμιο πόλεμο για λόγους εμπορικούς, επιστημονικούς παιδαγωγικούς και κοινωνικούς.</a:t>
            </a:r>
          </a:p>
          <a:p>
            <a:pPr algn="just" eaLnBrk="1" fontAlgn="auto" hangingPunct="1">
              <a:spcAft>
                <a:spcPts val="0"/>
              </a:spcAft>
              <a:buFont typeface="Arial" pitchFamily="34" charset="0"/>
              <a:buNone/>
              <a:defRPr/>
            </a:pPr>
            <a:r>
              <a:rPr lang="el-GR" sz="1800" dirty="0" smtClean="0"/>
              <a:t>Στην Ελλάδα ως τα μέσα της δεκαετίας του 90 δεν υπήρχε προβληματισμός για μια τέτοια λογοτεχνία. Καλυπτόταν ή και γινόταν σύγχυση των ορίων (παιδικής και εφηβικής λογοτεχνίας)</a:t>
            </a:r>
          </a:p>
          <a:p>
            <a:pPr algn="just" eaLnBrk="1" fontAlgn="auto" hangingPunct="1">
              <a:spcAft>
                <a:spcPts val="0"/>
              </a:spcAft>
              <a:buFont typeface="Arial" pitchFamily="34" charset="0"/>
              <a:buNone/>
              <a:defRPr/>
            </a:pPr>
            <a:r>
              <a:rPr lang="el-GR" sz="1800" b="1" dirty="0" smtClean="0"/>
              <a:t>Η διαφορετική αντιμετώπιση της εφηβείας και η στόχευση σε συγκεκριμένο κοινό, τους εφήβους, αποτελούν από τα σημαντικότερα κριτήρια για τη διαφοροποίηση του μυθιστορήματος εφηβικής ηλικίας του Μεσοπολέμου από το σύγχρονο εφηβικό μυθιστόρημα της Μεταπολίτευσης. Το πρώτο εξακολουθεί να αποτελεί μέρος της γενικής λογοτεχνίας. </a:t>
            </a:r>
          </a:p>
          <a:p>
            <a:pPr algn="just" eaLnBrk="1" fontAlgn="auto" hangingPunct="1">
              <a:spcAft>
                <a:spcPts val="0"/>
              </a:spcAft>
              <a:buFont typeface="Arial" pitchFamily="34" charset="0"/>
              <a:buNone/>
              <a:defRPr/>
            </a:pPr>
            <a:r>
              <a:rPr lang="el-GR" sz="1800" b="1" dirty="0" smtClean="0"/>
              <a:t>Τι σχέση μπορεί να έχει το δεύτερο αναφορικά με τη γενική λογοτεχνία;</a:t>
            </a:r>
            <a:endParaRPr lang="el-GR" sz="18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ctrTitle"/>
          </p:nvPr>
        </p:nvSpPr>
        <p:spPr>
          <a:xfrm>
            <a:off x="642938" y="0"/>
            <a:ext cx="7772400" cy="785813"/>
          </a:xfrm>
        </p:spPr>
        <p:txBody>
          <a:bodyPr/>
          <a:lstStyle/>
          <a:p>
            <a:pPr eaLnBrk="1" hangingPunct="1"/>
            <a:r>
              <a:rPr lang="el-GR" sz="2000" b="1" smtClean="0"/>
              <a:t/>
            </a:r>
            <a:br>
              <a:rPr lang="el-GR" sz="2000" b="1" smtClean="0"/>
            </a:br>
            <a:r>
              <a:rPr lang="el-GR" sz="2000" b="1" smtClean="0"/>
              <a:t>Εφηβική λογοτεχνία και Β</a:t>
            </a:r>
            <a:r>
              <a:rPr lang="en-US" sz="2000" b="1" smtClean="0"/>
              <a:t>ildungsroman</a:t>
            </a:r>
            <a:r>
              <a:rPr lang="el-GR" sz="2000" b="1" smtClean="0"/>
              <a:t>:</a:t>
            </a:r>
            <a:r>
              <a:rPr lang="en-US" sz="2000" b="1" smtClean="0"/>
              <a:t> </a:t>
            </a:r>
            <a:r>
              <a:rPr lang="el-GR" sz="2000" b="1" smtClean="0"/>
              <a:t>εφηβεία, ωρίμανση,</a:t>
            </a:r>
            <a:r>
              <a:rPr lang="en-US" sz="2000" b="1" smtClean="0"/>
              <a:t> </a:t>
            </a:r>
            <a:r>
              <a:rPr lang="el-GR" sz="2000" b="1" smtClean="0"/>
              <a:t>μαθητεία και μυθιστόρημα/</a:t>
            </a:r>
            <a:r>
              <a:rPr lang="en-US" sz="2000" b="1" smtClean="0"/>
              <a:t>bildungsroman</a:t>
            </a:r>
            <a:r>
              <a:rPr lang="el-GR" sz="2000" b="1" smtClean="0"/>
              <a:t/>
            </a:r>
            <a:br>
              <a:rPr lang="el-GR" sz="2000" b="1" smtClean="0"/>
            </a:br>
            <a:endParaRPr lang="el-GR" sz="2000" b="1" smtClean="0"/>
          </a:p>
        </p:txBody>
      </p:sp>
      <p:sp>
        <p:nvSpPr>
          <p:cNvPr id="3" name="2 - Υπότιτλος"/>
          <p:cNvSpPr>
            <a:spLocks noGrp="1"/>
          </p:cNvSpPr>
          <p:nvPr>
            <p:ph type="subTitle" idx="1"/>
          </p:nvPr>
        </p:nvSpPr>
        <p:spPr>
          <a:xfrm>
            <a:off x="571500" y="857250"/>
            <a:ext cx="7400925" cy="5500688"/>
          </a:xfrm>
        </p:spPr>
        <p:txBody>
          <a:bodyPr rtlCol="0">
            <a:normAutofit fontScale="92500" lnSpcReduction="20000"/>
          </a:bodyPr>
          <a:lstStyle/>
          <a:p>
            <a:pPr algn="just" eaLnBrk="1" fontAlgn="auto" hangingPunct="1">
              <a:spcAft>
                <a:spcPts val="0"/>
              </a:spcAft>
              <a:buFont typeface="Arial" pitchFamily="34" charset="0"/>
              <a:buNone/>
              <a:defRPr/>
            </a:pPr>
            <a:r>
              <a:rPr lang="el-GR" sz="1800" b="1" dirty="0" smtClean="0"/>
              <a:t>Ένα ιδιαίτερο είδος με ιστορία που αφορά στους εφήβους και τους νέους</a:t>
            </a:r>
          </a:p>
          <a:p>
            <a:pPr algn="just" eaLnBrk="1" fontAlgn="auto" hangingPunct="1">
              <a:spcAft>
                <a:spcPts val="0"/>
              </a:spcAft>
              <a:buFont typeface="Arial" pitchFamily="34" charset="0"/>
              <a:buNone/>
              <a:defRPr/>
            </a:pPr>
            <a:endParaRPr lang="el-GR" sz="1800" b="1" dirty="0" smtClean="0"/>
          </a:p>
          <a:p>
            <a:pPr algn="just" eaLnBrk="1" fontAlgn="auto" hangingPunct="1">
              <a:spcAft>
                <a:spcPts val="0"/>
              </a:spcAft>
              <a:buFont typeface="Arial" pitchFamily="34" charset="0"/>
              <a:buNone/>
              <a:defRPr/>
            </a:pPr>
            <a:r>
              <a:rPr lang="el-GR" sz="1800" b="1" dirty="0" smtClean="0"/>
              <a:t>Bildungsroman</a:t>
            </a:r>
            <a:r>
              <a:rPr lang="el-GR" sz="1800" dirty="0" smtClean="0"/>
              <a:t>/</a:t>
            </a:r>
            <a:r>
              <a:rPr lang="en-US" sz="1800" b="1" dirty="0" smtClean="0"/>
              <a:t> novel of formation</a:t>
            </a:r>
            <a:r>
              <a:rPr lang="en-US" sz="1800" dirty="0" smtClean="0"/>
              <a:t>, </a:t>
            </a:r>
            <a:r>
              <a:rPr lang="en-US" sz="1800" b="1" dirty="0" smtClean="0"/>
              <a:t>novel of education</a:t>
            </a:r>
            <a:r>
              <a:rPr lang="en-US" sz="1800" dirty="0" smtClean="0"/>
              <a:t>, or </a:t>
            </a:r>
            <a:r>
              <a:rPr lang="en-US" sz="1800" b="1" dirty="0" smtClean="0"/>
              <a:t>coming-of age </a:t>
            </a:r>
            <a:r>
              <a:rPr lang="en-US" sz="1800" dirty="0" smtClean="0"/>
              <a:t>story </a:t>
            </a:r>
            <a:r>
              <a:rPr lang="el-GR" sz="1800" dirty="0" smtClean="0"/>
              <a:t>(μυθιστορήματα διαμόρφωσης ή μαθητείας ή ενηλικίωσης): είναι ο τύπος μυθιστορήματος που ασχολείται/έχει ως κεντρικό θέμα την εκπαίδευση/μύηση/μαθητεία, την ανάπτυξη και την ωρίμαση του πρωταγωνιστή ήρωα/-δας</a:t>
            </a:r>
          </a:p>
          <a:p>
            <a:pPr algn="just" eaLnBrk="1" fontAlgn="auto" hangingPunct="1">
              <a:spcAft>
                <a:spcPts val="0"/>
              </a:spcAft>
              <a:buFont typeface="Arial" pitchFamily="34" charset="0"/>
              <a:buNone/>
              <a:defRPr/>
            </a:pPr>
            <a:r>
              <a:rPr lang="el-GR" sz="1800" dirty="0" smtClean="0"/>
              <a:t>Η γένεση του </a:t>
            </a:r>
            <a:r>
              <a:rPr lang="el-GR" sz="1800" b="1" dirty="0" smtClean="0"/>
              <a:t>Β</a:t>
            </a:r>
            <a:r>
              <a:rPr lang="en-US" sz="1800" b="1" dirty="0" smtClean="0"/>
              <a:t>ildungsroman </a:t>
            </a:r>
            <a:r>
              <a:rPr lang="el-GR" sz="1800" dirty="0" smtClean="0"/>
              <a:t>χρονολογείται κανονικά από τη δημοσίευση του</a:t>
            </a:r>
            <a:r>
              <a:rPr lang="el-GR" sz="1800" b="1" dirty="0" smtClean="0"/>
              <a:t> </a:t>
            </a:r>
            <a:r>
              <a:rPr lang="en-US" sz="1800" b="1" i="1" dirty="0" smtClean="0"/>
              <a:t>Wilhelm Meister Meister’s Apprenticeship </a:t>
            </a:r>
            <a:r>
              <a:rPr lang="el-GR" sz="1800" b="1" dirty="0" smtClean="0"/>
              <a:t>τ</a:t>
            </a:r>
            <a:r>
              <a:rPr lang="el-GR" sz="1800" dirty="0" smtClean="0"/>
              <a:t>ου</a:t>
            </a:r>
            <a:r>
              <a:rPr lang="el-GR" sz="1800" b="1" dirty="0" smtClean="0"/>
              <a:t> </a:t>
            </a:r>
            <a:r>
              <a:rPr lang="en-US" sz="1800" b="1" dirty="0" smtClean="0"/>
              <a:t> Johann Wolfgang Goethe </a:t>
            </a:r>
            <a:r>
              <a:rPr lang="el-GR" sz="1800" dirty="0" smtClean="0"/>
              <a:t>το</a:t>
            </a:r>
            <a:r>
              <a:rPr lang="en-US" sz="1800" dirty="0" smtClean="0"/>
              <a:t> (1795-96)</a:t>
            </a:r>
            <a:endParaRPr lang="el-GR" sz="1800" dirty="0" smtClean="0"/>
          </a:p>
          <a:p>
            <a:pPr algn="just" eaLnBrk="1" fontAlgn="auto" hangingPunct="1">
              <a:spcAft>
                <a:spcPts val="0"/>
              </a:spcAft>
              <a:buFont typeface="Arial" pitchFamily="34" charset="0"/>
              <a:buNone/>
              <a:defRPr/>
            </a:pPr>
            <a:r>
              <a:rPr lang="el-GR" sz="1800" dirty="0" smtClean="0"/>
              <a:t>Ελληνικά μυθιστορήματα του είδους</a:t>
            </a:r>
          </a:p>
          <a:p>
            <a:pPr algn="just" eaLnBrk="1" fontAlgn="auto" hangingPunct="1">
              <a:spcAft>
                <a:spcPts val="0"/>
              </a:spcAft>
              <a:buFont typeface="Arial" pitchFamily="34" charset="0"/>
              <a:buNone/>
              <a:defRPr/>
            </a:pPr>
            <a:r>
              <a:rPr lang="el-GR" sz="1800" dirty="0" smtClean="0"/>
              <a:t>Γυναικείο Bildungsroman:</a:t>
            </a:r>
          </a:p>
          <a:p>
            <a:pPr algn="just" eaLnBrk="1" fontAlgn="auto" hangingPunct="1">
              <a:spcAft>
                <a:spcPts val="0"/>
              </a:spcAft>
              <a:defRPr/>
            </a:pPr>
            <a:r>
              <a:rPr lang="el-GR" sz="1800" i="1" dirty="0" smtClean="0"/>
              <a:t>Μιμίκα Κρανάκη , Contre – Temps </a:t>
            </a:r>
          </a:p>
          <a:p>
            <a:pPr algn="just" eaLnBrk="1" fontAlgn="auto" hangingPunct="1">
              <a:spcAft>
                <a:spcPts val="0"/>
              </a:spcAft>
              <a:defRPr/>
            </a:pPr>
            <a:r>
              <a:rPr lang="el-GR" sz="1800" dirty="0" smtClean="0"/>
              <a:t>Μέλπω Αξιώτη,</a:t>
            </a:r>
            <a:r>
              <a:rPr lang="el-GR" sz="1800" i="1" dirty="0" smtClean="0"/>
              <a:t>  Εικοστός αιώνας </a:t>
            </a:r>
            <a:endParaRPr lang="el-GR" sz="1800" dirty="0" smtClean="0"/>
          </a:p>
          <a:p>
            <a:pPr algn="just" eaLnBrk="1" fontAlgn="auto" hangingPunct="1">
              <a:spcAft>
                <a:spcPts val="0"/>
              </a:spcAft>
              <a:defRPr/>
            </a:pPr>
            <a:r>
              <a:rPr lang="el-GR" sz="1800" dirty="0" smtClean="0"/>
              <a:t>Ζωρζ Σαρρή, </a:t>
            </a:r>
            <a:r>
              <a:rPr lang="el-GR" sz="1800" i="1" dirty="0" smtClean="0"/>
              <a:t> Νινέτ</a:t>
            </a:r>
            <a:endParaRPr lang="el-GR" sz="1800" dirty="0" smtClean="0"/>
          </a:p>
          <a:p>
            <a:pPr algn="just" eaLnBrk="1" fontAlgn="auto" hangingPunct="1">
              <a:spcAft>
                <a:spcPts val="0"/>
              </a:spcAft>
              <a:buFont typeface="Arial" pitchFamily="34" charset="0"/>
              <a:buNone/>
              <a:defRPr/>
            </a:pPr>
            <a:endParaRPr lang="el-GR" sz="1800" dirty="0" smtClean="0"/>
          </a:p>
          <a:p>
            <a:pPr algn="just" eaLnBrk="1" fontAlgn="auto" hangingPunct="1">
              <a:spcAft>
                <a:spcPts val="0"/>
              </a:spcAft>
              <a:buFont typeface="Arial" pitchFamily="34" charset="0"/>
              <a:buNone/>
              <a:defRPr/>
            </a:pPr>
            <a:r>
              <a:rPr lang="el-GR" sz="1800" dirty="0" smtClean="0"/>
              <a:t>Μάνος Κοντολέων,</a:t>
            </a:r>
            <a:r>
              <a:rPr lang="el-GR" sz="1800" i="1" dirty="0" smtClean="0"/>
              <a:t> Δομήνικος </a:t>
            </a:r>
            <a:r>
              <a:rPr lang="el-GR" sz="1800" dirty="0" smtClean="0"/>
              <a:t>(παιδικό μυθιστόρημα μύησης) (συμβολικό) </a:t>
            </a:r>
          </a:p>
          <a:p>
            <a:pPr algn="just" eaLnBrk="1" fontAlgn="auto" hangingPunct="1">
              <a:spcAft>
                <a:spcPts val="0"/>
              </a:spcAft>
              <a:buFont typeface="Arial" pitchFamily="34" charset="0"/>
              <a:buNone/>
              <a:defRPr/>
            </a:pPr>
            <a:endParaRPr lang="el-GR" sz="1800" dirty="0" smtClean="0"/>
          </a:p>
          <a:p>
            <a:pPr algn="just" eaLnBrk="1" fontAlgn="auto" hangingPunct="1">
              <a:spcAft>
                <a:spcPts val="0"/>
              </a:spcAft>
              <a:buFont typeface="Arial" pitchFamily="34" charset="0"/>
              <a:buNone/>
              <a:defRPr/>
            </a:pPr>
            <a:r>
              <a:rPr lang="el-GR" sz="1800" b="1" dirty="0" smtClean="0"/>
              <a:t>Για τη σύγχρονη φαινομενικότητα της ωρίμανσης</a:t>
            </a:r>
            <a:r>
              <a:rPr lang="el-GR" sz="1800" dirty="0" smtClean="0"/>
              <a:t>: οι έφηβοι και οι νέοι σήμερα κατακλυζόμενοι από τον εικονικό κόσμο των πληροφοριών των σύγχρονων τεχνολογιών στερούνται πραγματικών εμπειριών σε διάφορα πεδία της ζωής με κύριο αυτό της εργασίας, με αποτέλεσμα να βιώνουν  μακροχρόνιας εξάρτησης   -καταστάσεις που δεν εντάσσονται στον κλασικό τρόπο ωρίμανσης.</a:t>
            </a:r>
            <a:endParaRPr lang="el-GR" dirty="0"/>
          </a:p>
        </p:txBody>
      </p:sp>
      <p:sp>
        <p:nvSpPr>
          <p:cNvPr id="14340" name="3 - Ορθογώνιο"/>
          <p:cNvSpPr>
            <a:spLocks noChangeArrowheads="1"/>
          </p:cNvSpPr>
          <p:nvPr/>
        </p:nvSpPr>
        <p:spPr bwMode="auto">
          <a:xfrm>
            <a:off x="2286000" y="2274888"/>
            <a:ext cx="4572000" cy="369887"/>
          </a:xfrm>
          <a:prstGeom prst="rect">
            <a:avLst/>
          </a:prstGeom>
          <a:noFill/>
          <a:ln w="9525">
            <a:noFill/>
            <a:miter lim="800000"/>
            <a:headEnd/>
            <a:tailEnd/>
          </a:ln>
        </p:spPr>
        <p:txBody>
          <a:bodyPr>
            <a:spAutoFit/>
          </a:bodyPr>
          <a:lstStyle/>
          <a:p>
            <a:r>
              <a:rPr lang="el-GR" i="1">
                <a:latin typeface="Calibri" pitchFamily="34" charset="0"/>
              </a:rPr>
              <a:t>.</a:t>
            </a:r>
            <a:endParaRPr lang="el-GR">
              <a:latin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ctrTitle"/>
          </p:nvPr>
        </p:nvSpPr>
        <p:spPr>
          <a:xfrm>
            <a:off x="285750" y="0"/>
            <a:ext cx="7772400" cy="500063"/>
          </a:xfrm>
        </p:spPr>
        <p:txBody>
          <a:bodyPr/>
          <a:lstStyle/>
          <a:p>
            <a:r>
              <a:rPr lang="el-GR" sz="2400" smtClean="0"/>
              <a:t>21 ος αιώνας – Δύο παραδείγματα</a:t>
            </a:r>
          </a:p>
        </p:txBody>
      </p:sp>
      <p:sp>
        <p:nvSpPr>
          <p:cNvPr id="3" name="2 - Υπότιτλος"/>
          <p:cNvSpPr>
            <a:spLocks noGrp="1"/>
          </p:cNvSpPr>
          <p:nvPr>
            <p:ph type="subTitle" idx="1"/>
          </p:nvPr>
        </p:nvSpPr>
        <p:spPr>
          <a:xfrm>
            <a:off x="428625" y="500063"/>
            <a:ext cx="8501063" cy="6357937"/>
          </a:xfrm>
        </p:spPr>
        <p:txBody>
          <a:bodyPr/>
          <a:lstStyle/>
          <a:p>
            <a:pPr algn="just">
              <a:defRPr/>
            </a:pPr>
            <a:r>
              <a:rPr lang="el-GR" sz="1800" dirty="0" smtClean="0"/>
              <a:t>1. Λένα Διβάνη,</a:t>
            </a:r>
            <a:r>
              <a:rPr lang="el-GR" sz="1800" i="1" dirty="0" smtClean="0"/>
              <a:t> Νάντια</a:t>
            </a:r>
            <a:r>
              <a:rPr lang="el-GR" sz="1800" dirty="0" smtClean="0"/>
              <a:t>, Εκ. Μιλάν </a:t>
            </a:r>
            <a:r>
              <a:rPr lang="el-GR" sz="1800" baseline="30000" dirty="0" smtClean="0"/>
              <a:t>6</a:t>
            </a:r>
            <a:r>
              <a:rPr lang="el-GR" sz="1800" dirty="0" smtClean="0"/>
              <a:t>2006, (Νουβέλα)</a:t>
            </a:r>
          </a:p>
          <a:p>
            <a:pPr algn="just">
              <a:defRPr/>
            </a:pPr>
            <a:r>
              <a:rPr lang="el-GR" sz="1800" dirty="0" smtClean="0"/>
              <a:t>Η Νάντια, νέα γυναίκα 22 ετών, εργαζόμενη αισθητικός το επάγγελμα, κάνει μια εντελώς συμβατική ζωή, μέσα στην πόλη, ώσπου κάποια μέρα αντιδρά στο κλίμα της συμβατικότητας, όπου όλα μοιάζουν ωραία, ελεύθερα και ηθικά αλλά δεν είναι. Ξυπνάει από τον λήθαργο της καταπιεστικής καθημερινότητας και αναζητεί την κλεμμένη ελευθερία και αυθεντικότητά της. Κατακτά το σημαντικό βήμα προς την αυτογνωσία και την ελευθερία.</a:t>
            </a:r>
          </a:p>
          <a:p>
            <a:pPr algn="just">
              <a:defRPr/>
            </a:pPr>
            <a:r>
              <a:rPr lang="el-GR" sz="1800" dirty="0" smtClean="0"/>
              <a:t>2. Κέβιν Μπρουκς,</a:t>
            </a:r>
            <a:r>
              <a:rPr lang="el-GR" sz="1800" i="1" dirty="0" smtClean="0"/>
              <a:t> </a:t>
            </a:r>
            <a:r>
              <a:rPr lang="en-US" sz="1800" i="1" dirty="0" smtClean="0"/>
              <a:t>Being</a:t>
            </a:r>
            <a:r>
              <a:rPr lang="en-US" sz="1800" dirty="0" smtClean="0"/>
              <a:t>, </a:t>
            </a:r>
            <a:r>
              <a:rPr lang="el-GR" sz="1800" dirty="0" smtClean="0"/>
              <a:t>(2007, )ελλ. μτφρ.</a:t>
            </a:r>
            <a:r>
              <a:rPr lang="el-GR" sz="1800" i="1" dirty="0" smtClean="0"/>
              <a:t> Υπάρχω,</a:t>
            </a:r>
            <a:r>
              <a:rPr lang="el-GR" sz="1800" dirty="0" smtClean="0"/>
              <a:t> Πατάκης, 2008 (μυθιστόρημα)</a:t>
            </a:r>
          </a:p>
          <a:p>
            <a:pPr algn="just">
              <a:defRPr/>
            </a:pPr>
            <a:r>
              <a:rPr lang="el-GR" sz="1800" dirty="0" smtClean="0"/>
              <a:t>Η πλοκή παίρνει τη δράση αστυνομικού μυθιστορήματος, η ψυχολογική ανάπτυξη παρακολουθεί την επιστημονική φαντασία, την υπαρξιακή αγωνία ενός αγοριού που έφυγε από το σπίτι του, η οποία δεν σταματάει ποτέ παρά στην έξοδο του μυθιστορήματος.</a:t>
            </a:r>
          </a:p>
          <a:p>
            <a:pPr algn="just">
              <a:defRPr/>
            </a:pPr>
            <a:r>
              <a:rPr lang="el-GR" sz="1800" dirty="0" smtClean="0"/>
              <a:t>Σε συμβολικό και ιδεολογικό επίπεδο, από την εργαλειοποίηση του σώματός του (απάγεται και γίνονται πειράματα εντελώς προηγμένης τεχνολογίας στο σώμα του) επιδιώκεται και η εργαλειοποίηση της σκέψης του 16χρονου ήρωα. Σε αυτήν αντιστέκεται με όλες του τις δυνάμεις.</a:t>
            </a:r>
          </a:p>
          <a:p>
            <a:pPr algn="just">
              <a:defRPr/>
            </a:pPr>
            <a:r>
              <a:rPr lang="el-GR" sz="1800" dirty="0" smtClean="0"/>
              <a:t>Ο νέος ήρωας σε διαρκή προβληματισμό, μετά από εμπειρίες αλλοτρίωσης, κυνισμού, και μηδενισμού που βιώνει, στο πρόσωπο μιας μεγαλύτερης του νέας γυναίκας θα βρει προστασία και θα πορευτεί στην αυτογνωσία, ακολουθώντας μια πορεία από τον ανοίκειο/παράξενο και παράλογο στο οικείο και καθημερινό. Σύγχρονη λογοτεχνία του σκληρού ρεαλισμού της εποχής μας, όπου έχει αποκλειστεί κάθε ρομαντικό στοιχείο.</a:t>
            </a:r>
            <a:endParaRPr lang="el-GR"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p:cNvSpPr>
            <a:spLocks noGrp="1"/>
          </p:cNvSpPr>
          <p:nvPr>
            <p:ph type="ctrTitle"/>
          </p:nvPr>
        </p:nvSpPr>
        <p:spPr>
          <a:xfrm>
            <a:off x="785813" y="142875"/>
            <a:ext cx="7772400" cy="571500"/>
          </a:xfrm>
        </p:spPr>
        <p:txBody>
          <a:bodyPr/>
          <a:lstStyle/>
          <a:p>
            <a:pPr eaLnBrk="1" hangingPunct="1"/>
            <a:r>
              <a:rPr lang="el-GR" sz="2800" b="1" smtClean="0"/>
              <a:t>Συμπεράσματα και προβληματισμοί</a:t>
            </a:r>
          </a:p>
        </p:txBody>
      </p:sp>
      <p:sp>
        <p:nvSpPr>
          <p:cNvPr id="3" name="2 - Υπότιτλος"/>
          <p:cNvSpPr>
            <a:spLocks noGrp="1"/>
          </p:cNvSpPr>
          <p:nvPr>
            <p:ph type="subTitle" idx="1"/>
          </p:nvPr>
        </p:nvSpPr>
        <p:spPr>
          <a:xfrm>
            <a:off x="214313" y="714375"/>
            <a:ext cx="8715375" cy="6000750"/>
          </a:xfrm>
        </p:spPr>
        <p:txBody>
          <a:bodyPr rtlCol="0">
            <a:normAutofit fontScale="92500" lnSpcReduction="10000"/>
          </a:bodyPr>
          <a:lstStyle/>
          <a:p>
            <a:pPr algn="just" eaLnBrk="1" fontAlgn="auto" hangingPunct="1">
              <a:spcAft>
                <a:spcPts val="0"/>
              </a:spcAft>
              <a:buFont typeface="Arial" pitchFamily="34" charset="0"/>
              <a:buNone/>
              <a:defRPr/>
            </a:pPr>
            <a:r>
              <a:rPr lang="el-GR" sz="2000" dirty="0" smtClean="0"/>
              <a:t>Κατά τον 20ό  αιώνα ο έφηβος, η εφηβική ηλικία εμφανίζεται στη λογοτεχνική παραγωγή (Συγγραφέας -Κείμενο-Αναγνώστης):</a:t>
            </a:r>
          </a:p>
          <a:p>
            <a:pPr algn="just" eaLnBrk="1" fontAlgn="auto" hangingPunct="1">
              <a:spcAft>
                <a:spcPts val="0"/>
              </a:spcAft>
              <a:buFont typeface="Arial" pitchFamily="34" charset="0"/>
              <a:buNone/>
              <a:defRPr/>
            </a:pPr>
            <a:endParaRPr lang="el-GR" sz="2000" dirty="0" smtClean="0"/>
          </a:p>
          <a:p>
            <a:pPr algn="just" eaLnBrk="1" fontAlgn="auto" hangingPunct="1">
              <a:spcAft>
                <a:spcPts val="0"/>
              </a:spcAft>
              <a:buFont typeface="Arial" pitchFamily="34" charset="0"/>
              <a:buNone/>
              <a:defRPr/>
            </a:pPr>
            <a:r>
              <a:rPr lang="el-GR" sz="2000" dirty="0" smtClean="0"/>
              <a:t>Α΄  φάση:  μόνον ως πρωταγωνιστής ήρωας</a:t>
            </a:r>
          </a:p>
          <a:p>
            <a:pPr algn="just" eaLnBrk="1" fontAlgn="auto" hangingPunct="1">
              <a:spcAft>
                <a:spcPts val="0"/>
              </a:spcAft>
              <a:buFont typeface="Arial" pitchFamily="34" charset="0"/>
              <a:buNone/>
              <a:defRPr/>
            </a:pPr>
            <a:r>
              <a:rPr lang="el-GR" sz="2000" dirty="0" smtClean="0"/>
              <a:t>                    ποιητική πλευρά</a:t>
            </a:r>
          </a:p>
          <a:p>
            <a:pPr algn="just" eaLnBrk="1" fontAlgn="auto" hangingPunct="1">
              <a:spcAft>
                <a:spcPts val="0"/>
              </a:spcAft>
              <a:buFont typeface="Arial" pitchFamily="34" charset="0"/>
              <a:buNone/>
              <a:defRPr/>
            </a:pPr>
            <a:endParaRPr lang="el-GR" sz="2000" dirty="0" smtClean="0"/>
          </a:p>
          <a:p>
            <a:pPr algn="just" eaLnBrk="1" fontAlgn="auto" hangingPunct="1">
              <a:spcAft>
                <a:spcPts val="0"/>
              </a:spcAft>
              <a:buFont typeface="Arial" pitchFamily="34" charset="0"/>
              <a:buNone/>
              <a:defRPr/>
            </a:pPr>
            <a:r>
              <a:rPr lang="el-GR" sz="2000" dirty="0" smtClean="0"/>
              <a:t>Β΄ φάση: ως πρωταγωνιστής ήρωας, ως αφηγητής-ήρωας, και ως   αναγνώστης</a:t>
            </a:r>
          </a:p>
          <a:p>
            <a:pPr algn="just" eaLnBrk="1" fontAlgn="auto" hangingPunct="1">
              <a:spcAft>
                <a:spcPts val="0"/>
              </a:spcAft>
              <a:defRPr/>
            </a:pPr>
            <a:r>
              <a:rPr lang="el-GR" sz="2000" dirty="0" smtClean="0"/>
              <a:t> τοποθέτηση στα ιστορικοκοινωνικά συμφραζόμενα</a:t>
            </a:r>
          </a:p>
          <a:p>
            <a:pPr algn="just" eaLnBrk="1" fontAlgn="auto" hangingPunct="1">
              <a:spcAft>
                <a:spcPts val="0"/>
              </a:spcAft>
              <a:defRPr/>
            </a:pPr>
            <a:endParaRPr lang="el-GR" sz="2000" dirty="0" smtClean="0"/>
          </a:p>
          <a:p>
            <a:pPr algn="just" eaLnBrk="1" fontAlgn="auto" hangingPunct="1">
              <a:spcAft>
                <a:spcPts val="0"/>
              </a:spcAft>
              <a:defRPr/>
            </a:pPr>
            <a:r>
              <a:rPr lang="el-GR" sz="2000" dirty="0" smtClean="0"/>
              <a:t>Οι περιοχές παιδική, εφηβική, νεανική λογοτεχνία δεν έχουν οριοθετηθεί με σαφήνεια, με αποτέλεσμα να επικαλύπτονται μεταξύ τους στην ελληνική παραγωγή. Η  διαπίστωση αυτή έχει να κάνει/σχετίζεται τόσο με τη συγγραφική πρόθεση όσο και την εκδοτική/ εμπορική διακίνηση/ διάδοση και στοχεύει στη διεύρυνση του αναγνωστικού κοινού.</a:t>
            </a:r>
          </a:p>
          <a:p>
            <a:pPr algn="just" eaLnBrk="1" fontAlgn="auto" hangingPunct="1">
              <a:spcAft>
                <a:spcPts val="0"/>
              </a:spcAft>
              <a:defRPr/>
            </a:pPr>
            <a:r>
              <a:rPr lang="el-GR" sz="2000" dirty="0" smtClean="0"/>
              <a:t>Συγκριτικά και διαχρονικά:</a:t>
            </a:r>
          </a:p>
          <a:p>
            <a:pPr algn="just" eaLnBrk="1" fontAlgn="auto" hangingPunct="1">
              <a:spcAft>
                <a:spcPts val="0"/>
              </a:spcAft>
              <a:defRPr/>
            </a:pPr>
            <a:r>
              <a:rPr lang="el-GR" sz="2000" dirty="0" smtClean="0"/>
              <a:t>Οι αλλαγές στη λογοτεχνική παραγωγή ξεπέρασαν το λογοτεχνικό είδος του «εφηβικού μυθιστορήματος» του Μεσοπολέμου και διαμόρφωσαν μια ολόκληρη λογοτεχνία, τη νεανική λογοτεχνία,  πεζογραφική σχεδόν στο σύνολό της, με επιμέρους είδη, αστυνομικό είδος, επιστημονικής φαντασίας, κοινωνικό μυθιστόρημα ή νουβέλα, κλπ.</a:t>
            </a:r>
          </a:p>
          <a:p>
            <a:pPr algn="just" eaLnBrk="1" fontAlgn="auto" hangingPunct="1">
              <a:spcAft>
                <a:spcPts val="0"/>
              </a:spcAft>
              <a:defRPr/>
            </a:pPr>
            <a:endParaRPr lang="el-GR"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75" y="0"/>
            <a:ext cx="7772400" cy="500063"/>
          </a:xfrm>
        </p:spPr>
        <p:txBody>
          <a:bodyPr rtlCol="0">
            <a:normAutofit fontScale="90000"/>
          </a:bodyPr>
          <a:lstStyle/>
          <a:p>
            <a:pPr eaLnBrk="1" fontAlgn="auto" hangingPunct="1">
              <a:spcAft>
                <a:spcPts val="0"/>
              </a:spcAft>
              <a:defRPr/>
            </a:pPr>
            <a:r>
              <a:rPr lang="el-GR" sz="2800" b="1" dirty="0" smtClean="0"/>
              <a:t>Βιβλιογραφία Ι</a:t>
            </a:r>
            <a:endParaRPr lang="el-GR" sz="2800" b="1" dirty="0"/>
          </a:p>
        </p:txBody>
      </p:sp>
      <p:sp>
        <p:nvSpPr>
          <p:cNvPr id="3" name="2 - Υπότιτλος"/>
          <p:cNvSpPr>
            <a:spLocks noGrp="1"/>
          </p:cNvSpPr>
          <p:nvPr>
            <p:ph type="subTitle" idx="1"/>
          </p:nvPr>
        </p:nvSpPr>
        <p:spPr>
          <a:xfrm>
            <a:off x="285750" y="1071563"/>
            <a:ext cx="8572500" cy="5572125"/>
          </a:xfrm>
        </p:spPr>
        <p:txBody>
          <a:bodyPr rtlCol="0">
            <a:normAutofit fontScale="70000" lnSpcReduction="20000"/>
          </a:bodyPr>
          <a:lstStyle/>
          <a:p>
            <a:pPr algn="just" eaLnBrk="1" fontAlgn="auto" hangingPunct="1">
              <a:spcAft>
                <a:spcPts val="0"/>
              </a:spcAft>
              <a:buFont typeface="Arial" pitchFamily="34" charset="0"/>
              <a:buNone/>
              <a:defRPr/>
            </a:pPr>
            <a:r>
              <a:rPr lang="el-GR" sz="2900" dirty="0" smtClean="0">
                <a:solidFill>
                  <a:schemeClr val="tx1"/>
                </a:solidFill>
              </a:rPr>
              <a:t>Αγγέλα Καστρινάκη, Νεανικότητα και νεανικός λόγος στην ελληνική πεζογραφία. Η σχέση του συγγραφέα με τη νεότητα μέσω της αφηγηματικής τεχνικής και του νεανικού λόγου. Εκδόθηκε: </a:t>
            </a:r>
            <a:r>
              <a:rPr lang="el-GR" sz="2900" i="1" dirty="0" smtClean="0">
                <a:solidFill>
                  <a:schemeClr val="tx1"/>
                </a:solidFill>
              </a:rPr>
              <a:t>Οι περιπέτειες της νεότητας. Η αντίθεση των γενεών στην ελληνική πεζογραφία (1890-1945)</a:t>
            </a:r>
            <a:r>
              <a:rPr lang="el-GR" sz="2900" dirty="0" smtClean="0">
                <a:solidFill>
                  <a:schemeClr val="tx1"/>
                </a:solidFill>
              </a:rPr>
              <a:t>, Αθήνα, Καστανιώτης. 1995, σ. 500.</a:t>
            </a:r>
          </a:p>
          <a:p>
            <a:pPr algn="just" eaLnBrk="1" fontAlgn="auto" hangingPunct="1">
              <a:spcAft>
                <a:spcPts val="0"/>
              </a:spcAft>
              <a:buFont typeface="Arial" pitchFamily="34" charset="0"/>
              <a:buNone/>
              <a:defRPr/>
            </a:pPr>
            <a:r>
              <a:rPr lang="el-GR" sz="2900" dirty="0" smtClean="0">
                <a:solidFill>
                  <a:schemeClr val="tx1"/>
                </a:solidFill>
              </a:rPr>
              <a:t>Αικατερίνη Δ. Σαββίδου, Η έφηβη στο ευρωπαϊκό και νεοελληνικό μυθιστόρημα εφηβικής ηλικίας (1911-1947), Θεσσαλονίκη, Α.Π.Θ., 2014.</a:t>
            </a:r>
          </a:p>
          <a:p>
            <a:pPr algn="just" eaLnBrk="1" fontAlgn="auto" hangingPunct="1">
              <a:spcAft>
                <a:spcPts val="0"/>
              </a:spcAft>
              <a:buFont typeface="Arial" pitchFamily="34" charset="0"/>
              <a:buNone/>
              <a:defRPr/>
            </a:pPr>
            <a:r>
              <a:rPr lang="el-GR" sz="2900" dirty="0" smtClean="0">
                <a:solidFill>
                  <a:schemeClr val="tx1"/>
                </a:solidFill>
              </a:rPr>
              <a:t>Αλέξανδρος Ν. Ακριτόπουλος, «</a:t>
            </a:r>
            <a:r>
              <a:rPr lang="en-US" sz="2900" dirty="0" smtClean="0">
                <a:solidFill>
                  <a:schemeClr val="tx1"/>
                </a:solidFill>
              </a:rPr>
              <a:t>M</a:t>
            </a:r>
            <a:r>
              <a:rPr lang="el-GR" sz="2900" dirty="0" smtClean="0">
                <a:solidFill>
                  <a:schemeClr val="tx1"/>
                </a:solidFill>
              </a:rPr>
              <a:t>ύηση και απελευθέρωση στο παιδικό-εφηβικό μυθιστόρημα: </a:t>
            </a:r>
            <a:r>
              <a:rPr lang="en-US" sz="2900" dirty="0" smtClean="0">
                <a:solidFill>
                  <a:schemeClr val="tx1"/>
                </a:solidFill>
              </a:rPr>
              <a:t>O </a:t>
            </a:r>
            <a:r>
              <a:rPr lang="el-GR" sz="2900" i="1" dirty="0" smtClean="0">
                <a:solidFill>
                  <a:schemeClr val="tx1"/>
                </a:solidFill>
              </a:rPr>
              <a:t>Δομήνικος</a:t>
            </a:r>
            <a:r>
              <a:rPr lang="el-GR" sz="2900" dirty="0" smtClean="0">
                <a:solidFill>
                  <a:schemeClr val="tx1"/>
                </a:solidFill>
              </a:rPr>
              <a:t> του Μάνου Κοντολέοντος», στο </a:t>
            </a:r>
            <a:r>
              <a:rPr lang="el-GR" sz="2900" i="1" dirty="0" smtClean="0">
                <a:solidFill>
                  <a:schemeClr val="tx1"/>
                </a:solidFill>
              </a:rPr>
              <a:t>Σύγχρονη εφηβική Λογοτεχνία. Από την ποιητική της εφηβείας στην αναζήτηση της ερμηνείας της</a:t>
            </a:r>
            <a:r>
              <a:rPr lang="el-GR" sz="2900" dirty="0" smtClean="0">
                <a:solidFill>
                  <a:schemeClr val="tx1"/>
                </a:solidFill>
              </a:rPr>
              <a:t>, Εκδόσεις Πατάκη, 2011.</a:t>
            </a:r>
          </a:p>
          <a:p>
            <a:pPr algn="just" eaLnBrk="1" fontAlgn="auto" hangingPunct="1">
              <a:spcAft>
                <a:spcPts val="0"/>
              </a:spcAft>
              <a:buFont typeface="Arial" pitchFamily="34" charset="0"/>
              <a:buNone/>
              <a:defRPr/>
            </a:pPr>
            <a:r>
              <a:rPr lang="el-GR" sz="2900" dirty="0" smtClean="0">
                <a:solidFill>
                  <a:schemeClr val="tx1"/>
                </a:solidFill>
              </a:rPr>
              <a:t>Αλέξανδρος Ν. Ακριτόπουλος, Η σημασία και η χρησιμότητα της ιστορικότητας της ανάγνωσης ενός μυθιστορήματος: </a:t>
            </a:r>
            <a:r>
              <a:rPr lang="el-GR" sz="2900" i="1" dirty="0" smtClean="0">
                <a:solidFill>
                  <a:schemeClr val="tx1"/>
                </a:solidFill>
              </a:rPr>
              <a:t>Αστραδενή</a:t>
            </a:r>
            <a:r>
              <a:rPr lang="el-GR" sz="2900" dirty="0" smtClean="0">
                <a:solidFill>
                  <a:schemeClr val="tx1"/>
                </a:solidFill>
              </a:rPr>
              <a:t>, της  Ευγενίας Φακίνου</a:t>
            </a:r>
          </a:p>
          <a:p>
            <a:pPr algn="just" eaLnBrk="1" fontAlgn="auto" hangingPunct="1">
              <a:spcAft>
                <a:spcPts val="0"/>
              </a:spcAft>
              <a:buFont typeface="Arial" pitchFamily="34" charset="0"/>
              <a:buNone/>
              <a:defRPr/>
            </a:pPr>
            <a:r>
              <a:rPr lang="el-GR" sz="2900" dirty="0" smtClean="0">
                <a:solidFill>
                  <a:schemeClr val="tx1"/>
                </a:solidFill>
              </a:rPr>
              <a:t>Αγγέλα Καστρινάκη, Οι περιπέτειες της νεότητας. Η αντίθεση των γενεών στην ελληνική πεζογραφία (1890-1945),</a:t>
            </a:r>
            <a:r>
              <a:rPr lang="el-GR" sz="2900" b="1" dirty="0" smtClean="0">
                <a:solidFill>
                  <a:schemeClr val="tx1"/>
                </a:solidFill>
              </a:rPr>
              <a:t> </a:t>
            </a:r>
            <a:r>
              <a:rPr lang="el-GR" sz="2900" dirty="0" err="1" smtClean="0">
                <a:solidFill>
                  <a:schemeClr val="tx1"/>
                </a:solidFill>
              </a:rPr>
              <a:t>διδ</a:t>
            </a:r>
            <a:r>
              <a:rPr lang="el-GR" sz="2900" dirty="0" smtClean="0">
                <a:solidFill>
                  <a:schemeClr val="tx1"/>
                </a:solidFill>
              </a:rPr>
              <a:t>. </a:t>
            </a:r>
            <a:r>
              <a:rPr lang="el-GR" sz="2900" dirty="0" err="1" smtClean="0">
                <a:solidFill>
                  <a:schemeClr val="tx1"/>
                </a:solidFill>
              </a:rPr>
              <a:t>διατρ</a:t>
            </a:r>
            <a:r>
              <a:rPr lang="el-GR" sz="2900" dirty="0" smtClean="0">
                <a:solidFill>
                  <a:schemeClr val="tx1"/>
                </a:solidFill>
              </a:rPr>
              <a:t>. , 1994, Θεσσαλονίκη, ΑΠΘ, ΕΚΤ, ΕΑΔΔ.</a:t>
            </a:r>
          </a:p>
          <a:p>
            <a:pPr algn="just" eaLnBrk="1" fontAlgn="auto" hangingPunct="1">
              <a:spcAft>
                <a:spcPts val="0"/>
              </a:spcAft>
              <a:buFont typeface="Arial" pitchFamily="34" charset="0"/>
              <a:buNone/>
              <a:defRPr/>
            </a:pPr>
            <a:r>
              <a:rPr lang="el-GR" sz="2900" dirty="0" smtClean="0">
                <a:solidFill>
                  <a:schemeClr val="tx1"/>
                </a:solidFill>
              </a:rPr>
              <a:t>Πάγκαλος, Ιωάννης Α.</a:t>
            </a:r>
            <a:r>
              <a:rPr lang="el-GR" sz="2900" dirty="0" smtClean="0">
                <a:solidFill>
                  <a:schemeClr val="tx1"/>
                </a:solidFill>
                <a:hlinkClick r:id="rId2"/>
              </a:rPr>
              <a:t> Αρρενωπότητα και Bildungsroman: ένα παράδειγμα συγκριτικής ανάλυσης (</a:t>
            </a:r>
            <a:r>
              <a:rPr lang="el-GR" sz="2900" dirty="0" err="1" smtClean="0">
                <a:solidFill>
                  <a:schemeClr val="tx1"/>
                </a:solidFill>
                <a:hlinkClick r:id="rId2"/>
              </a:rPr>
              <a:t>Johann</a:t>
            </a:r>
            <a:r>
              <a:rPr lang="el-GR" sz="2900" dirty="0" smtClean="0">
                <a:solidFill>
                  <a:schemeClr val="tx1"/>
                </a:solidFill>
                <a:hlinkClick r:id="rId2"/>
              </a:rPr>
              <a:t> </a:t>
            </a:r>
            <a:r>
              <a:rPr lang="el-GR" sz="2900" dirty="0" err="1" smtClean="0">
                <a:solidFill>
                  <a:schemeClr val="tx1"/>
                </a:solidFill>
                <a:hlinkClick r:id="rId2"/>
              </a:rPr>
              <a:t>Wolfrang</a:t>
            </a:r>
            <a:r>
              <a:rPr lang="el-GR" sz="2900" dirty="0" smtClean="0">
                <a:solidFill>
                  <a:schemeClr val="tx1"/>
                </a:solidFill>
                <a:hlinkClick r:id="rId2"/>
              </a:rPr>
              <a:t> </a:t>
            </a:r>
            <a:r>
              <a:rPr lang="el-GR" sz="2900" dirty="0" err="1" smtClean="0">
                <a:solidFill>
                  <a:schemeClr val="tx1"/>
                </a:solidFill>
                <a:hlinkClick r:id="rId2"/>
              </a:rPr>
              <a:t>Goethe</a:t>
            </a:r>
            <a:r>
              <a:rPr lang="el-GR" sz="2900" dirty="0" smtClean="0">
                <a:solidFill>
                  <a:schemeClr val="tx1"/>
                </a:solidFill>
                <a:hlinkClick r:id="rId2"/>
              </a:rPr>
              <a:t> </a:t>
            </a:r>
            <a:r>
              <a:rPr lang="el-GR" sz="2900" i="1" dirty="0" err="1" smtClean="0">
                <a:solidFill>
                  <a:schemeClr val="tx1"/>
                </a:solidFill>
                <a:hlinkClick r:id="rId2"/>
              </a:rPr>
              <a:t>Wilhelm</a:t>
            </a:r>
            <a:r>
              <a:rPr lang="el-GR" sz="2900" i="1" dirty="0" smtClean="0">
                <a:solidFill>
                  <a:schemeClr val="tx1"/>
                </a:solidFill>
                <a:hlinkClick r:id="rId2"/>
              </a:rPr>
              <a:t> </a:t>
            </a:r>
            <a:r>
              <a:rPr lang="el-GR" sz="2900" i="1" dirty="0" err="1" smtClean="0">
                <a:solidFill>
                  <a:schemeClr val="tx1"/>
                </a:solidFill>
                <a:hlinkClick r:id="rId2"/>
              </a:rPr>
              <a:t>Meisters</a:t>
            </a:r>
            <a:r>
              <a:rPr lang="el-GR" sz="2900" i="1" dirty="0" smtClean="0">
                <a:solidFill>
                  <a:schemeClr val="tx1"/>
                </a:solidFill>
                <a:hlinkClick r:id="rId2"/>
              </a:rPr>
              <a:t> </a:t>
            </a:r>
            <a:r>
              <a:rPr lang="el-GR" sz="2900" i="1" dirty="0" err="1" smtClean="0">
                <a:solidFill>
                  <a:schemeClr val="tx1"/>
                </a:solidFill>
                <a:hlinkClick r:id="rId2"/>
              </a:rPr>
              <a:t>Lehrjahre</a:t>
            </a:r>
            <a:r>
              <a:rPr lang="el-GR" sz="2900" i="1" dirty="0" smtClean="0">
                <a:solidFill>
                  <a:schemeClr val="tx1"/>
                </a:solidFill>
                <a:hlinkClick r:id="rId2"/>
              </a:rPr>
              <a:t> </a:t>
            </a:r>
            <a:r>
              <a:rPr lang="el-GR" sz="2900" dirty="0" smtClean="0">
                <a:solidFill>
                  <a:schemeClr val="tx1"/>
                </a:solidFill>
                <a:hlinkClick r:id="rId2"/>
              </a:rPr>
              <a:t>και Στρατής Τσίρκας </a:t>
            </a:r>
            <a:r>
              <a:rPr lang="el-GR" sz="2900" i="1" dirty="0" smtClean="0">
                <a:solidFill>
                  <a:schemeClr val="tx1"/>
                </a:solidFill>
                <a:hlinkClick r:id="rId2"/>
              </a:rPr>
              <a:t>Ακυβέρνητες Πολιτείες</a:t>
            </a:r>
            <a:r>
              <a:rPr lang="el-GR" sz="2900" dirty="0" smtClean="0">
                <a:solidFill>
                  <a:schemeClr val="tx1"/>
                </a:solidFill>
                <a:hlinkClick r:id="rId2"/>
              </a:rPr>
              <a:t>)</a:t>
            </a:r>
            <a:r>
              <a:rPr lang="el-GR" sz="2900" dirty="0" smtClean="0">
                <a:solidFill>
                  <a:schemeClr val="tx1"/>
                </a:solidFill>
              </a:rPr>
              <a:t>,</a:t>
            </a:r>
            <a:r>
              <a:rPr lang="el-GR" sz="2900" i="1" dirty="0" smtClean="0">
                <a:solidFill>
                  <a:schemeClr val="tx1"/>
                </a:solidFill>
              </a:rPr>
              <a:t> 2005,</a:t>
            </a:r>
            <a:r>
              <a:rPr lang="el-GR" sz="2900" dirty="0" smtClean="0">
                <a:solidFill>
                  <a:schemeClr val="tx1"/>
                </a:solidFill>
              </a:rPr>
              <a:t> Θεσσαλονίκη, ΑΠΘ, ΕΚΤ, ΕΑΔΔ.</a:t>
            </a:r>
          </a:p>
          <a:p>
            <a:pPr algn="just" eaLnBrk="1" fontAlgn="auto" hangingPunct="1">
              <a:spcAft>
                <a:spcPts val="0"/>
              </a:spcAft>
              <a:buFont typeface="Arial" pitchFamily="34" charset="0"/>
              <a:buNone/>
              <a:defRPr/>
            </a:pPr>
            <a:endParaRPr lang="el-GR" sz="2900" dirty="0" smtClean="0">
              <a:solidFill>
                <a:schemeClr val="tx1"/>
              </a:solidFill>
            </a:endParaRPr>
          </a:p>
          <a:p>
            <a:pPr eaLnBrk="1" fontAlgn="auto" hangingPunct="1">
              <a:spcAft>
                <a:spcPts val="0"/>
              </a:spcAft>
              <a:buFont typeface="Arial" pitchFamily="34" charset="0"/>
              <a:buNone/>
              <a:defRPr/>
            </a:pP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4313"/>
            <a:ext cx="7772400" cy="357187"/>
          </a:xfrm>
        </p:spPr>
        <p:txBody>
          <a:bodyPr rtlCol="0">
            <a:normAutofit fontScale="90000"/>
          </a:bodyPr>
          <a:lstStyle/>
          <a:p>
            <a:pPr eaLnBrk="1" fontAlgn="auto" hangingPunct="1">
              <a:spcAft>
                <a:spcPts val="0"/>
              </a:spcAft>
              <a:defRPr/>
            </a:pPr>
            <a:r>
              <a:rPr lang="el-GR" sz="2400" b="1" dirty="0" smtClean="0"/>
              <a:t>Βιβλιογραφία ΙΙ</a:t>
            </a:r>
            <a:endParaRPr lang="el-GR" sz="2400" b="1" dirty="0"/>
          </a:p>
        </p:txBody>
      </p:sp>
      <p:sp>
        <p:nvSpPr>
          <p:cNvPr id="18435" name="3 - Ορθογώνιο"/>
          <p:cNvSpPr>
            <a:spLocks noChangeArrowheads="1"/>
          </p:cNvSpPr>
          <p:nvPr/>
        </p:nvSpPr>
        <p:spPr bwMode="auto">
          <a:xfrm>
            <a:off x="500063" y="785813"/>
            <a:ext cx="8215312" cy="3692525"/>
          </a:xfrm>
          <a:prstGeom prst="rect">
            <a:avLst/>
          </a:prstGeom>
          <a:noFill/>
          <a:ln w="9525">
            <a:noFill/>
            <a:miter lim="800000"/>
            <a:headEnd/>
            <a:tailEnd/>
          </a:ln>
        </p:spPr>
        <p:txBody>
          <a:bodyPr>
            <a:spAutoFit/>
          </a:bodyPr>
          <a:lstStyle/>
          <a:p>
            <a:pPr algn="justLow"/>
            <a:r>
              <a:rPr lang="el-GR">
                <a:latin typeface="Times New Roman" pitchFamily="18" charset="0"/>
                <a:ea typeface="Calibri" pitchFamily="34" charset="0"/>
                <a:cs typeface="Times New Roman" pitchFamily="18" charset="0"/>
              </a:rPr>
              <a:t>Κομνινού, Νικολίτσα (2006). </a:t>
            </a:r>
            <a:r>
              <a:rPr lang="en-US" i="1">
                <a:latin typeface="Times New Roman" pitchFamily="18" charset="0"/>
                <a:ea typeface="Calibri" pitchFamily="34" charset="0"/>
                <a:cs typeface="Times New Roman" pitchFamily="18" charset="0"/>
              </a:rPr>
              <a:t>The awared young adult novel in Greece</a:t>
            </a:r>
            <a:r>
              <a:rPr lang="el-GR" i="1">
                <a:latin typeface="Times New Roman" pitchFamily="18" charset="0"/>
                <a:ea typeface="Calibri" pitchFamily="34" charset="0"/>
                <a:cs typeface="Times New Roman" pitchFamily="18" charset="0"/>
              </a:rPr>
              <a:t> (1985-2004)</a:t>
            </a:r>
            <a:r>
              <a:rPr lang="el-GR">
                <a:latin typeface="Times New Roman" pitchFamily="18" charset="0"/>
                <a:ea typeface="Calibri" pitchFamily="34" charset="0"/>
                <a:cs typeface="Times New Roman" pitchFamily="18" charset="0"/>
              </a:rPr>
              <a:t>, </a:t>
            </a:r>
            <a:r>
              <a:rPr lang="el-GR" i="1">
                <a:latin typeface="Times New Roman" pitchFamily="18" charset="0"/>
                <a:ea typeface="Calibri" pitchFamily="34" charset="0"/>
                <a:cs typeface="Times New Roman" pitchFamily="18" charset="0"/>
              </a:rPr>
              <a:t>Το βραβευμένο ελληνικό εφηβικό μυθιστόρημα (1985-2004),</a:t>
            </a:r>
            <a:r>
              <a:rPr lang="el-GR">
                <a:latin typeface="Times New Roman" pitchFamily="18" charset="0"/>
                <a:ea typeface="Calibri" pitchFamily="34" charset="0"/>
                <a:cs typeface="Times New Roman" pitchFamily="18" charset="0"/>
              </a:rPr>
              <a:t> Διατριβή για το πτυχίο/Τμήμα Νεοελληνικών Σπουδών, Πανεπιστήμιο του Σύδνεϋ.</a:t>
            </a:r>
            <a:r>
              <a:rPr lang="el-GR">
                <a:latin typeface="Calibri" pitchFamily="34" charset="0"/>
                <a:ea typeface="Calibri" pitchFamily="34" charset="0"/>
                <a:cs typeface="Times New Roman" pitchFamily="18" charset="0"/>
              </a:rPr>
              <a:t> </a:t>
            </a:r>
          </a:p>
          <a:p>
            <a:r>
              <a:rPr lang="el-GR">
                <a:latin typeface="Calibri" pitchFamily="34" charset="0"/>
                <a:ea typeface="Calibri" pitchFamily="34" charset="0"/>
                <a:cs typeface="Times New Roman" pitchFamily="18" charset="0"/>
              </a:rPr>
              <a:t>Τσιλιμένη, Τασούλα (2004). (επιμέλεια). </a:t>
            </a:r>
            <a:r>
              <a:rPr lang="el-GR" i="1">
                <a:latin typeface="Calibri" pitchFamily="34" charset="0"/>
                <a:ea typeface="Calibri" pitchFamily="34" charset="0"/>
                <a:cs typeface="Times New Roman" pitchFamily="18" charset="0"/>
              </a:rPr>
              <a:t>Το σύγχρονο ελληνικό παιδικό-νεανικό μυθιστόρημα</a:t>
            </a:r>
            <a:r>
              <a:rPr lang="el-GR">
                <a:latin typeface="Calibri" pitchFamily="34" charset="0"/>
                <a:ea typeface="Calibri" pitchFamily="34" charset="0"/>
                <a:cs typeface="Times New Roman" pitchFamily="18" charset="0"/>
              </a:rPr>
              <a:t>,  Σύγχρονοι Ορίζοντες, Αθήνα-Θεσσαλονίκη.</a:t>
            </a:r>
          </a:p>
          <a:p>
            <a:r>
              <a:rPr lang="en-US">
                <a:latin typeface="Calibri" pitchFamily="34" charset="0"/>
                <a:ea typeface="Calibri" pitchFamily="34" charset="0"/>
                <a:cs typeface="Times New Roman" pitchFamily="18" charset="0"/>
              </a:rPr>
              <a:t>Nilsen, Alleen Pace</a:t>
            </a:r>
            <a:r>
              <a:rPr lang="el-GR">
                <a:latin typeface="Calibri" pitchFamily="34" charset="0"/>
                <a:ea typeface="Calibri" pitchFamily="34" charset="0"/>
                <a:cs typeface="Times New Roman" pitchFamily="18" charset="0"/>
              </a:rPr>
              <a:t>, </a:t>
            </a:r>
            <a:r>
              <a:rPr lang="en-US">
                <a:latin typeface="Calibri" pitchFamily="34" charset="0"/>
                <a:ea typeface="Calibri" pitchFamily="34" charset="0"/>
                <a:cs typeface="Times New Roman" pitchFamily="18" charset="0"/>
              </a:rPr>
              <a:t>Kenneth L. Donelson.</a:t>
            </a:r>
            <a:r>
              <a:rPr lang="el-GR">
                <a:latin typeface="Calibri" pitchFamily="34" charset="0"/>
                <a:ea typeface="Calibri" pitchFamily="34" charset="0"/>
                <a:cs typeface="Times New Roman" pitchFamily="18" charset="0"/>
              </a:rPr>
              <a:t> </a:t>
            </a:r>
            <a:r>
              <a:rPr lang="en-US" i="1">
                <a:latin typeface="Calibri" pitchFamily="34" charset="0"/>
                <a:ea typeface="Calibri" pitchFamily="34" charset="0"/>
                <a:cs typeface="Times New Roman" pitchFamily="18" charset="0"/>
              </a:rPr>
              <a:t>Literature for today’s young adults</a:t>
            </a:r>
            <a:r>
              <a:rPr lang="en-US">
                <a:latin typeface="Calibri" pitchFamily="34" charset="0"/>
                <a:ea typeface="Calibri" pitchFamily="34" charset="0"/>
                <a:cs typeface="Times New Roman" pitchFamily="18" charset="0"/>
              </a:rPr>
              <a:t>. — 8th ed.</a:t>
            </a:r>
            <a:r>
              <a:rPr lang="el-GR">
                <a:latin typeface="Calibri" pitchFamily="34" charset="0"/>
                <a:ea typeface="Calibri" pitchFamily="34" charset="0"/>
                <a:cs typeface="Times New Roman" pitchFamily="18" charset="0"/>
              </a:rPr>
              <a:t> </a:t>
            </a:r>
            <a:r>
              <a:rPr lang="en-US">
                <a:latin typeface="Calibri" pitchFamily="34" charset="0"/>
                <a:ea typeface="Calibri" pitchFamily="34" charset="0"/>
                <a:cs typeface="Times New Roman" pitchFamily="18" charset="0"/>
              </a:rPr>
              <a:t>p. cm. 2009, 2005, 2001</a:t>
            </a:r>
            <a:r>
              <a:rPr lang="el-GR">
                <a:latin typeface="Calibri" pitchFamily="34" charset="0"/>
                <a:ea typeface="Calibri" pitchFamily="34" charset="0"/>
                <a:cs typeface="Times New Roman" pitchFamily="18" charset="0"/>
              </a:rPr>
              <a:t>,</a:t>
            </a:r>
            <a:r>
              <a:rPr lang="en-US">
                <a:latin typeface="Calibri" pitchFamily="34" charset="0"/>
                <a:ea typeface="Calibri" pitchFamily="34" charset="0"/>
                <a:cs typeface="Times New Roman" pitchFamily="18" charset="0"/>
              </a:rPr>
              <a:t> Pearson Education, Inc. </a:t>
            </a:r>
            <a:endParaRPr lang="el-GR">
              <a:latin typeface="Calibri" pitchFamily="34" charset="0"/>
              <a:ea typeface="Calibri" pitchFamily="34" charset="0"/>
              <a:cs typeface="Times New Roman" pitchFamily="18" charset="0"/>
            </a:endParaRPr>
          </a:p>
          <a:p>
            <a:pPr algn="just"/>
            <a:r>
              <a:rPr lang="el-GR">
                <a:latin typeface="Calibri" pitchFamily="34" charset="0"/>
                <a:ea typeface="Calibri" pitchFamily="34" charset="0"/>
                <a:cs typeface="Times New Roman" pitchFamily="18" charset="0"/>
              </a:rPr>
              <a:t>Σπυρίδων Γ. Κιοσσές, </a:t>
            </a:r>
            <a:r>
              <a:rPr lang="el-GR" i="1">
                <a:latin typeface="Calibri" pitchFamily="34" charset="0"/>
                <a:ea typeface="Calibri" pitchFamily="34" charset="0"/>
                <a:cs typeface="Times New Roman" pitchFamily="18" charset="0"/>
              </a:rPr>
              <a:t>Το γυναικείο </a:t>
            </a:r>
            <a:r>
              <a:rPr lang="en-US" i="1">
                <a:latin typeface="Calibri" pitchFamily="34" charset="0"/>
                <a:ea typeface="Calibri" pitchFamily="34" charset="0"/>
                <a:cs typeface="Times New Roman" pitchFamily="18" charset="0"/>
              </a:rPr>
              <a:t>bildungsroman </a:t>
            </a:r>
            <a:r>
              <a:rPr lang="el-GR" i="1">
                <a:latin typeface="Calibri" pitchFamily="34" charset="0"/>
                <a:ea typeface="Calibri" pitchFamily="34" charset="0"/>
                <a:cs typeface="Times New Roman" pitchFamily="18" charset="0"/>
              </a:rPr>
              <a:t> στη νέα ελληνική λογοτεχνία: παραδειγματεικές αφηγηματικές δομές διαμόρφωσης της μυθοπλαστικής ηρωίδας κατά την πρώτη μεταπολεμική περίοδο</a:t>
            </a:r>
            <a:r>
              <a:rPr lang="el-GR">
                <a:latin typeface="Calibri" pitchFamily="34" charset="0"/>
                <a:ea typeface="Calibri" pitchFamily="34" charset="0"/>
                <a:cs typeface="Times New Roman" pitchFamily="18" charset="0"/>
              </a:rPr>
              <a:t>,  διδ. Διατριβή, Βόλος, 2008.</a:t>
            </a:r>
          </a:p>
          <a:p>
            <a:endParaRPr lang="en-US">
              <a:latin typeface="Calibri" pitchFamily="34" charset="0"/>
              <a:ea typeface="Calibri" pitchFamily="34" charset="0"/>
              <a:cs typeface="Times New Roman" pitchFamily="18" charset="0"/>
            </a:endParaRPr>
          </a:p>
          <a:p>
            <a:endParaRPr lang="el-GR">
              <a:latin typeface="Calibri" pitchFamily="34" charset="0"/>
              <a:ea typeface="Calibri" pitchFamily="34" charset="0"/>
              <a:cs typeface="Times New Roman" pitchFamily="18" charset="0"/>
            </a:endParaRPr>
          </a:p>
          <a:p>
            <a:pPr algn="justLow"/>
            <a:endParaRPr lang="el-GR">
              <a:latin typeface="Calibri" pitchFamily="34" charset="0"/>
              <a:ea typeface="Calibri" pitchFamily="34" charset="0"/>
              <a:cs typeface="Times New Roman" pitchFamily="18" charset="0"/>
            </a:endParaRPr>
          </a:p>
        </p:txBody>
      </p:sp>
      <p:sp>
        <p:nvSpPr>
          <p:cNvPr id="18436" name="Rectangle 5"/>
          <p:cNvSpPr>
            <a:spLocks noGrp="1" noChangeArrowheads="1"/>
          </p:cNvSpPr>
          <p:nvPr>
            <p:ph type="subTitle" idx="1"/>
          </p:nvPr>
        </p:nvSpPr>
        <p:spPr>
          <a:xfrm>
            <a:off x="428625" y="3929063"/>
            <a:ext cx="8429625" cy="1323975"/>
          </a:xfrm>
          <a:noFill/>
        </p:spPr>
        <p:txBody>
          <a:bodyPr anchor="ctr">
            <a:spAutoFit/>
          </a:bodyPr>
          <a:lstStyle/>
          <a:p>
            <a:pPr algn="justLow">
              <a:spcBef>
                <a:spcPct val="0"/>
              </a:spcBef>
              <a:buFontTx/>
              <a:buNone/>
            </a:pPr>
            <a:r>
              <a:rPr lang="el-GR" sz="1600" smtClean="0">
                <a:solidFill>
                  <a:schemeClr val="tx1"/>
                </a:solidFill>
                <a:latin typeface="Arial" charset="0"/>
                <a:ea typeface="Calibri" pitchFamily="34" charset="0"/>
                <a:cs typeface="Arial" charset="0"/>
              </a:rPr>
              <a:t>Λία Παπαδάκη, Το εφηβικό πρότυπο στον Σικελιανό. Εκδόθηκε: ΙΑΕΝ αρ. 28, Αθήνα 1995, σ. 159.</a:t>
            </a:r>
            <a:br>
              <a:rPr lang="el-GR" sz="1600" smtClean="0">
                <a:solidFill>
                  <a:schemeClr val="tx1"/>
                </a:solidFill>
                <a:latin typeface="Arial" charset="0"/>
                <a:ea typeface="Calibri" pitchFamily="34" charset="0"/>
                <a:cs typeface="Arial" charset="0"/>
              </a:rPr>
            </a:br>
            <a:endParaRPr lang="el-GR" sz="1600" smtClean="0">
              <a:solidFill>
                <a:schemeClr val="tx1"/>
              </a:solidFill>
              <a:latin typeface="Arial" charset="0"/>
              <a:ea typeface="Calibri" pitchFamily="34" charset="0"/>
              <a:cs typeface="Arial" charset="0"/>
            </a:endParaRPr>
          </a:p>
          <a:p>
            <a:pPr algn="justLow">
              <a:spcBef>
                <a:spcPct val="0"/>
              </a:spcBef>
              <a:buFontTx/>
              <a:buNone/>
            </a:pPr>
            <a:r>
              <a:rPr lang="el-GR" sz="1600" smtClean="0">
                <a:solidFill>
                  <a:schemeClr val="tx1"/>
                </a:solidFill>
                <a:latin typeface="Arial" charset="0"/>
                <a:ea typeface="Calibri" pitchFamily="34" charset="0"/>
                <a:cs typeface="Arial" charset="0"/>
              </a:rPr>
              <a:t>Αλέξανδρος Ν. Ακριτόπουλος, </a:t>
            </a:r>
            <a:r>
              <a:rPr lang="el-GR" sz="1600" smtClean="0">
                <a:solidFill>
                  <a:schemeClr val="tx1"/>
                </a:solidFill>
                <a:latin typeface="Times New Roman" pitchFamily="18" charset="0"/>
                <a:ea typeface="Calibri" pitchFamily="34" charset="0"/>
                <a:cs typeface="Arial" charset="0"/>
              </a:rPr>
              <a:t>Η σημασία και η χρησιμότητα της ιστορικότητας της ανάγνωσης ενός μυθιστορήματος: </a:t>
            </a:r>
            <a:r>
              <a:rPr lang="el-GR" sz="1600" i="1" smtClean="0">
                <a:solidFill>
                  <a:schemeClr val="tx1"/>
                </a:solidFill>
                <a:latin typeface="Times New Roman" pitchFamily="18" charset="0"/>
                <a:ea typeface="Calibri" pitchFamily="34" charset="0"/>
                <a:cs typeface="Arial" charset="0"/>
              </a:rPr>
              <a:t>Αστραδενή</a:t>
            </a:r>
            <a:r>
              <a:rPr lang="el-GR" sz="1600" smtClean="0">
                <a:solidFill>
                  <a:schemeClr val="tx1"/>
                </a:solidFill>
                <a:latin typeface="Times New Roman" pitchFamily="18" charset="0"/>
                <a:ea typeface="Calibri" pitchFamily="34" charset="0"/>
                <a:cs typeface="Arial" charset="0"/>
              </a:rPr>
              <a:t>, της  Ευγενίας Φακίνου</a:t>
            </a:r>
            <a:endParaRPr lang="el-GR" sz="1600" smtClean="0">
              <a:solidFill>
                <a:schemeClr val="tx1"/>
              </a:solidFill>
              <a:latin typeface="Arial"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 Τίτλος"/>
          <p:cNvSpPr>
            <a:spLocks noGrp="1"/>
          </p:cNvSpPr>
          <p:nvPr>
            <p:ph type="title"/>
          </p:nvPr>
        </p:nvSpPr>
        <p:spPr>
          <a:xfrm>
            <a:off x="457200" y="142875"/>
            <a:ext cx="8229600" cy="500063"/>
          </a:xfrm>
        </p:spPr>
        <p:txBody>
          <a:bodyPr/>
          <a:lstStyle/>
          <a:p>
            <a:pPr eaLnBrk="1" hangingPunct="1"/>
            <a:r>
              <a:rPr lang="el-GR" sz="2400" b="1" smtClean="0"/>
              <a:t>Ερευνητικά ζητούμενα Ι</a:t>
            </a:r>
          </a:p>
        </p:txBody>
      </p:sp>
      <p:sp>
        <p:nvSpPr>
          <p:cNvPr id="3075" name="2 - Θέση περιεχομένου"/>
          <p:cNvSpPr>
            <a:spLocks noGrp="1"/>
          </p:cNvSpPr>
          <p:nvPr>
            <p:ph idx="1"/>
          </p:nvPr>
        </p:nvSpPr>
        <p:spPr>
          <a:xfrm>
            <a:off x="457200" y="785813"/>
            <a:ext cx="8229600" cy="5340350"/>
          </a:xfrm>
        </p:spPr>
        <p:txBody>
          <a:bodyPr/>
          <a:lstStyle/>
          <a:p>
            <a:pPr marL="457200" indent="-457200" algn="just" eaLnBrk="1" hangingPunct="1">
              <a:buFont typeface="Arial" charset="0"/>
              <a:buAutoNum type="arabicPeriod"/>
            </a:pPr>
            <a:endParaRPr lang="el-GR" sz="2000" smtClean="0"/>
          </a:p>
          <a:p>
            <a:pPr marL="457200" indent="-457200" algn="just" eaLnBrk="1" hangingPunct="1">
              <a:buFont typeface="Arial" charset="0"/>
              <a:buAutoNum type="arabicPeriod"/>
            </a:pPr>
            <a:r>
              <a:rPr lang="el-GR" sz="2000" smtClean="0"/>
              <a:t>Πώς αντιμετωπίστηκε </a:t>
            </a:r>
            <a:r>
              <a:rPr lang="el-GR" sz="2000" b="1" smtClean="0"/>
              <a:t>η «εφηβική ηλικία/εφηβεία» και η «νεότητα» </a:t>
            </a:r>
            <a:r>
              <a:rPr lang="el-GR" sz="2000" smtClean="0"/>
              <a:t>κατά τη διάρκεια του 20ού αιώνα από την </a:t>
            </a:r>
            <a:r>
              <a:rPr lang="el-GR" sz="2000" b="1" smtClean="0"/>
              <a:t>επιστήμη</a:t>
            </a:r>
            <a:r>
              <a:rPr lang="el-GR" sz="2000" smtClean="0"/>
              <a:t> και την </a:t>
            </a:r>
            <a:r>
              <a:rPr lang="el-GR" sz="2000" b="1" smtClean="0"/>
              <a:t>τέχνη/λογοτεχνία</a:t>
            </a:r>
            <a:r>
              <a:rPr lang="el-GR" sz="2000" smtClean="0"/>
              <a:t>; </a:t>
            </a:r>
          </a:p>
          <a:p>
            <a:pPr marL="457200" indent="-457200" algn="just" eaLnBrk="1" hangingPunct="1">
              <a:buFont typeface="Arial" charset="0"/>
              <a:buAutoNum type="arabicPeriod"/>
            </a:pPr>
            <a:r>
              <a:rPr lang="el-GR" sz="2000" smtClean="0"/>
              <a:t>Ποιοι είναι </a:t>
            </a:r>
            <a:r>
              <a:rPr lang="el-GR" sz="2000" b="1" smtClean="0"/>
              <a:t>οι αποδέκτες </a:t>
            </a:r>
            <a:r>
              <a:rPr lang="el-GR" sz="2000" smtClean="0"/>
              <a:t>των λεγόμενων «μυθιστορημάτων της εφηβικής ηλικίας» και στη συνέχεια των άλλων μυθιστορημάτων με θέμα τον/την έφηβο/-η και την εφηβική ηλικία; </a:t>
            </a:r>
            <a:r>
              <a:rPr lang="el-GR" sz="2000" b="1" smtClean="0"/>
              <a:t>Σε ποιους απευθύνουν οι συγγραφείς τα έργα τους</a:t>
            </a:r>
            <a:r>
              <a:rPr lang="el-GR" sz="2000" smtClean="0"/>
              <a:t>; Είναι μέσα στη </a:t>
            </a:r>
            <a:r>
              <a:rPr lang="el-GR" sz="2000" b="1" smtClean="0"/>
              <a:t>στόχευση του αναγνώστη </a:t>
            </a:r>
            <a:r>
              <a:rPr lang="el-GR" sz="2000" smtClean="0"/>
              <a:t>ο ίδιος ο έφηβος/-η και η εφηβική ηλικία;</a:t>
            </a:r>
          </a:p>
          <a:p>
            <a:pPr marL="457200" indent="-457200" algn="just" eaLnBrk="1" hangingPunct="1">
              <a:buFont typeface="Arial" charset="0"/>
              <a:buAutoNum type="arabicPeriod"/>
            </a:pPr>
            <a:r>
              <a:rPr lang="el-GR" sz="2000" smtClean="0"/>
              <a:t>Ποια είναι τα </a:t>
            </a:r>
            <a:r>
              <a:rPr lang="el-GR" sz="2000" b="1" smtClean="0"/>
              <a:t>κοινά χαρακτηριστικά </a:t>
            </a:r>
            <a:r>
              <a:rPr lang="el-GR" sz="2000" smtClean="0"/>
              <a:t>αυτών των λογοτεχνικών κειμένων;</a:t>
            </a:r>
          </a:p>
          <a:p>
            <a:pPr marL="457200" indent="-457200" algn="just" eaLnBrk="1" hangingPunct="1">
              <a:buFont typeface="Arial" charset="0"/>
              <a:buAutoNum type="arabicPeriod"/>
            </a:pPr>
            <a:r>
              <a:rPr lang="el-GR" sz="2000" smtClean="0"/>
              <a:t>Υπάρχει συνέχεια σε </a:t>
            </a:r>
            <a:r>
              <a:rPr lang="el-GR" sz="2000" b="1" smtClean="0"/>
              <a:t>θέματα γραφής </a:t>
            </a:r>
            <a:r>
              <a:rPr lang="el-GR" sz="2000" smtClean="0"/>
              <a:t>έργων που αφορούν στην εφηβική ηλικία;</a:t>
            </a:r>
          </a:p>
          <a:p>
            <a:pPr marL="457200" indent="-457200" algn="just" eaLnBrk="1" hangingPunct="1">
              <a:buFont typeface="Arial" charset="0"/>
              <a:buAutoNum type="arabicPeriod"/>
            </a:pPr>
            <a:r>
              <a:rPr lang="el-GR" sz="2000" smtClean="0"/>
              <a:t>Μπορούμε να εντάξουμε τα κείμενα της ΣΝΛ στο κύριο σώμα της λογοτεχνίας μας; Με ποια κριτήρια;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 Τίτλος"/>
          <p:cNvSpPr>
            <a:spLocks noGrp="1"/>
          </p:cNvSpPr>
          <p:nvPr>
            <p:ph type="title"/>
          </p:nvPr>
        </p:nvSpPr>
        <p:spPr>
          <a:xfrm>
            <a:off x="285750" y="285750"/>
            <a:ext cx="8229600" cy="368300"/>
          </a:xfrm>
        </p:spPr>
        <p:txBody>
          <a:bodyPr/>
          <a:lstStyle/>
          <a:p>
            <a:pPr eaLnBrk="1" hangingPunct="1"/>
            <a:r>
              <a:rPr lang="el-GR" sz="2800" b="1" smtClean="0"/>
              <a:t>Ερευνητικά ζητούμενα ΙΙ</a:t>
            </a:r>
          </a:p>
        </p:txBody>
      </p:sp>
      <p:sp>
        <p:nvSpPr>
          <p:cNvPr id="3" name="2 - Θέση περιεχομένου"/>
          <p:cNvSpPr>
            <a:spLocks noGrp="1"/>
          </p:cNvSpPr>
          <p:nvPr>
            <p:ph idx="1"/>
          </p:nvPr>
        </p:nvSpPr>
        <p:spPr>
          <a:xfrm>
            <a:off x="357188" y="785813"/>
            <a:ext cx="8229600" cy="5383212"/>
          </a:xfrm>
        </p:spPr>
        <p:txBody>
          <a:bodyPr rtlCol="0">
            <a:normAutofit/>
          </a:bodyPr>
          <a:lstStyle/>
          <a:p>
            <a:pPr marL="457200" indent="-457200" algn="just" eaLnBrk="1" fontAlgn="auto" hangingPunct="1">
              <a:spcAft>
                <a:spcPts val="0"/>
              </a:spcAft>
              <a:buFont typeface="Arial" charset="0"/>
              <a:buNone/>
              <a:defRPr/>
            </a:pPr>
            <a:r>
              <a:rPr lang="el-GR" sz="2000" dirty="0" smtClean="0"/>
              <a:t>Με τι είδους/κατηγορίες  κριτήρια αντιμετώπισε η κριτική το θέμα του μυθιστορήματος για την εφηβική ηλικία;</a:t>
            </a:r>
          </a:p>
          <a:p>
            <a:pPr marL="457200" indent="-457200" algn="just" eaLnBrk="1" fontAlgn="auto" hangingPunct="1">
              <a:spcAft>
                <a:spcPts val="0"/>
              </a:spcAft>
              <a:buFont typeface="Arial" charset="0"/>
              <a:buNone/>
              <a:defRPr/>
            </a:pPr>
            <a:r>
              <a:rPr lang="el-GR" sz="2000" dirty="0" smtClean="0"/>
              <a:t>Υπάρχουν δύο ευδιάκριτες κατηγορίες:</a:t>
            </a:r>
          </a:p>
          <a:p>
            <a:pPr marL="457200" indent="-457200" algn="just" eaLnBrk="1" fontAlgn="auto" hangingPunct="1">
              <a:spcAft>
                <a:spcPts val="0"/>
              </a:spcAft>
              <a:buFont typeface="Arial" pitchFamily="34" charset="0"/>
              <a:buAutoNum type="arabicPeriod"/>
              <a:defRPr/>
            </a:pPr>
            <a:endParaRPr lang="el-GR" sz="2000" dirty="0" smtClean="0"/>
          </a:p>
          <a:p>
            <a:pPr marL="457200" indent="-457200" algn="just" eaLnBrk="1" fontAlgn="auto" hangingPunct="1">
              <a:spcAft>
                <a:spcPts val="0"/>
              </a:spcAft>
              <a:buFont typeface="Arial" pitchFamily="34" charset="0"/>
              <a:buAutoNum type="arabicPeriod"/>
              <a:defRPr/>
            </a:pPr>
            <a:r>
              <a:rPr lang="el-GR" sz="2000" dirty="0" smtClean="0"/>
              <a:t>Ο Απόστολος Σαχίνης (1951) - (αισθητικά- ειδολογικά κριτήρια, λογοτεχνικό είδος,  εφηβεία/μυθιστορηματικό πρόσωπο).</a:t>
            </a:r>
          </a:p>
          <a:p>
            <a:pPr algn="just" eaLnBrk="1" fontAlgn="auto" hangingPunct="1">
              <a:spcAft>
                <a:spcPts val="0"/>
              </a:spcAft>
              <a:buFont typeface="Arial" pitchFamily="34" charset="0"/>
              <a:buNone/>
              <a:defRPr/>
            </a:pPr>
            <a:r>
              <a:rPr lang="el-GR" sz="2000" dirty="0" smtClean="0"/>
              <a:t> </a:t>
            </a:r>
            <a:r>
              <a:rPr lang="en-US" sz="2000" dirty="0" smtClean="0"/>
              <a:t>2. </a:t>
            </a:r>
            <a:r>
              <a:rPr lang="el-GR" sz="2000" dirty="0" smtClean="0"/>
              <a:t> Η Αγγέλα Καστρινάκη (1995) - (ιστορικοκοινωνικά κριτήρια,  η έννοια της «νεότητας» ως κοινωνική κατηγορία: «η εφηβεία και η νεότητα ως ηλικίες (από 17-30 χρόνων) εφάπτονται ή αλληλεπικαλύπτονται εν μέρει».</a:t>
            </a:r>
          </a:p>
          <a:p>
            <a:pPr algn="just" eaLnBrk="1" fontAlgn="auto" hangingPunct="1">
              <a:spcAft>
                <a:spcPts val="0"/>
              </a:spcAft>
              <a:buFont typeface="Arial" pitchFamily="34" charset="0"/>
              <a:buNone/>
              <a:defRPr/>
            </a:pPr>
            <a:r>
              <a:rPr lang="el-GR" sz="2000" dirty="0" smtClean="0"/>
              <a:t>    «Πολλοί συγγραφείς της γενιάς του 30 έχουν ασχοληθεί και με την εφηβεία και με τη νεότητα (μυθιστορηματικά πρόσωπα), λ.χ. ο Γ. Θεοτοκάς </a:t>
            </a:r>
            <a:r>
              <a:rPr lang="el-GR" sz="2000" i="1" dirty="0" smtClean="0"/>
              <a:t>Λεωνής</a:t>
            </a:r>
            <a:r>
              <a:rPr lang="el-GR" sz="2000" dirty="0" smtClean="0"/>
              <a:t>, </a:t>
            </a:r>
            <a:r>
              <a:rPr lang="el-GR" sz="2000" i="1" dirty="0" smtClean="0"/>
              <a:t>Αργώ</a:t>
            </a:r>
            <a:r>
              <a:rPr lang="el-GR" sz="2000" dirty="0" smtClean="0"/>
              <a:t>, και Τερζάκης, Πολίτης, Λυμπεράκη, Ι. Μ. Παναγιωτόπουλος), </a:t>
            </a:r>
            <a:r>
              <a:rPr lang="el-GR" sz="2000" i="1" dirty="0" smtClean="0"/>
              <a:t>Αστροφεγγιά. </a:t>
            </a:r>
            <a:r>
              <a:rPr lang="el-GR" sz="2000" dirty="0" smtClean="0"/>
              <a:t>Για την Καστρινάκη «Η νεότητα-φύση και η νεότητα- κοινωνία είναι δυο συνειδητά διακριτές κατηγορίες»).</a:t>
            </a:r>
          </a:p>
          <a:p>
            <a:pPr marL="457200" indent="-457200" eaLnBrk="1" fontAlgn="auto" hangingPunct="1">
              <a:spcAft>
                <a:spcPts val="0"/>
              </a:spcAft>
              <a:buFont typeface="Arial" pitchFamily="34" charset="0"/>
              <a:buNone/>
              <a:defRPr/>
            </a:pPr>
            <a:endParaRPr lang="el-G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 Τίτλος"/>
          <p:cNvSpPr>
            <a:spLocks noGrp="1"/>
          </p:cNvSpPr>
          <p:nvPr>
            <p:ph type="ctrTitle"/>
          </p:nvPr>
        </p:nvSpPr>
        <p:spPr>
          <a:xfrm>
            <a:off x="685800" y="0"/>
            <a:ext cx="7772400" cy="500063"/>
          </a:xfrm>
        </p:spPr>
        <p:txBody>
          <a:bodyPr/>
          <a:lstStyle/>
          <a:p>
            <a:pPr eaLnBrk="1" hangingPunct="1"/>
            <a:r>
              <a:rPr lang="el-GR" sz="2400" b="1" smtClean="0"/>
              <a:t>Η ευρωπαϊκή παράδοση</a:t>
            </a:r>
          </a:p>
        </p:txBody>
      </p:sp>
      <p:sp>
        <p:nvSpPr>
          <p:cNvPr id="3" name="2 - Υπότιτλος"/>
          <p:cNvSpPr>
            <a:spLocks noGrp="1"/>
          </p:cNvSpPr>
          <p:nvPr>
            <p:ph type="subTitle" idx="1"/>
          </p:nvPr>
        </p:nvSpPr>
        <p:spPr>
          <a:xfrm>
            <a:off x="214313" y="428625"/>
            <a:ext cx="8929687" cy="6215063"/>
          </a:xfrm>
        </p:spPr>
        <p:txBody>
          <a:bodyPr rtlCol="0">
            <a:normAutofit fontScale="62500" lnSpcReduction="20000"/>
          </a:bodyPr>
          <a:lstStyle/>
          <a:p>
            <a:pPr algn="just" eaLnBrk="1" fontAlgn="auto" hangingPunct="1">
              <a:spcAft>
                <a:spcPts val="0"/>
              </a:spcAft>
              <a:buFont typeface="Arial" pitchFamily="34" charset="0"/>
              <a:buNone/>
              <a:defRPr/>
            </a:pPr>
            <a:r>
              <a:rPr lang="el-GR" sz="2600" dirty="0" smtClean="0">
                <a:latin typeface="Arial" pitchFamily="34" charset="0"/>
                <a:cs typeface="Arial" pitchFamily="34" charset="0"/>
              </a:rPr>
              <a:t>Ήδη στις αρχές του 20</a:t>
            </a:r>
            <a:r>
              <a:rPr lang="el-GR" sz="2600" baseline="30000" dirty="0" smtClean="0">
                <a:latin typeface="Arial" pitchFamily="34" charset="0"/>
                <a:cs typeface="Arial" pitchFamily="34" charset="0"/>
              </a:rPr>
              <a:t>ου</a:t>
            </a:r>
            <a:r>
              <a:rPr lang="el-GR" sz="2600" dirty="0" smtClean="0">
                <a:latin typeface="Arial" pitchFamily="34" charset="0"/>
                <a:cs typeface="Arial" pitchFamily="34" charset="0"/>
              </a:rPr>
              <a:t>  αιώνα η επιστήμη της ψυχολογίας και η ψυχανάλυση </a:t>
            </a:r>
            <a:r>
              <a:rPr lang="en-US" sz="2600" dirty="0" smtClean="0">
                <a:latin typeface="Algerian" pitchFamily="82" charset="0"/>
                <a:cs typeface="Arial" pitchFamily="34" charset="0"/>
              </a:rPr>
              <a:t>(Freud) </a:t>
            </a:r>
            <a:r>
              <a:rPr lang="el-GR" sz="2600" dirty="0" smtClean="0">
                <a:latin typeface="Arial" pitchFamily="34" charset="0"/>
                <a:cs typeface="Arial" pitchFamily="34" charset="0"/>
              </a:rPr>
              <a:t>αποδίδουν ιδιαίτερη σημασία και αντιμετωπίζουν με ξεχωριστό ενδιαφέρον την παιδική και εφηβική ηλικία.</a:t>
            </a:r>
            <a:r>
              <a:rPr lang="el-GR" sz="2600" dirty="0" smtClean="0"/>
              <a:t> </a:t>
            </a:r>
          </a:p>
          <a:p>
            <a:pPr algn="just" eaLnBrk="1" fontAlgn="auto" hangingPunct="1">
              <a:spcAft>
                <a:spcPts val="0"/>
              </a:spcAft>
              <a:buFont typeface="Arial" pitchFamily="34" charset="0"/>
              <a:buNone/>
              <a:defRPr/>
            </a:pPr>
            <a:r>
              <a:rPr lang="el-GR" sz="2600" dirty="0" smtClean="0"/>
              <a:t>«Η ιδιαιτερότητα της εφηβικής ηλικίας έγκειται στο ότι βρίσκεται στο μεταίχμιο μεταξύ της παιδικής εξάρτησης και της ενήλικης αυτονομίας και ότι πρόκειται για μια περίοδο συνεχών αλλαγών» (Σαββίδου, 2014) </a:t>
            </a:r>
            <a:endParaRPr lang="el-GR" sz="2600" dirty="0" smtClean="0">
              <a:latin typeface="Arial" pitchFamily="34" charset="0"/>
              <a:cs typeface="Arial" pitchFamily="34" charset="0"/>
            </a:endParaRPr>
          </a:p>
          <a:p>
            <a:pPr algn="just" eaLnBrk="1" fontAlgn="auto" hangingPunct="1">
              <a:spcAft>
                <a:spcPts val="0"/>
              </a:spcAft>
              <a:buFont typeface="Arial" pitchFamily="34" charset="0"/>
              <a:buNone/>
              <a:defRPr/>
            </a:pPr>
            <a:r>
              <a:rPr lang="el-GR" sz="2600" dirty="0" smtClean="0">
                <a:latin typeface="Arial" pitchFamily="34" charset="0"/>
                <a:cs typeface="Arial" pitchFamily="34" charset="0"/>
              </a:rPr>
              <a:t> Πριν από την άνθηση του «είδους» στην ελληνική πεζογραφία, στον ευρωπαϊκό χώρο έχουμε τα εξής έργα</a:t>
            </a:r>
            <a:r>
              <a:rPr lang="en-US" sz="2600" dirty="0" smtClean="0">
                <a:latin typeface="Algerian" pitchFamily="82" charset="0"/>
                <a:cs typeface="Arial" pitchFamily="34" charset="0"/>
              </a:rPr>
              <a:t> </a:t>
            </a:r>
            <a:r>
              <a:rPr lang="el-GR" sz="2600" dirty="0" smtClean="0">
                <a:latin typeface="Arial" pitchFamily="34" charset="0"/>
                <a:cs typeface="Arial" pitchFamily="34" charset="0"/>
              </a:rPr>
              <a:t>για την εφηβική ηλικία που επηρέασαν την ελληνική παραγωγή :</a:t>
            </a:r>
            <a:endParaRPr lang="en-US" sz="2600" dirty="0" smtClean="0">
              <a:latin typeface="Algerian" pitchFamily="82" charset="0"/>
              <a:cs typeface="Arial" pitchFamily="34" charset="0"/>
            </a:endParaRPr>
          </a:p>
          <a:p>
            <a:pPr algn="just" eaLnBrk="1" fontAlgn="auto" hangingPunct="1">
              <a:spcAft>
                <a:spcPts val="0"/>
              </a:spcAft>
              <a:buFont typeface="Arial" pitchFamily="34" charset="0"/>
              <a:buNone/>
              <a:defRPr/>
            </a:pPr>
            <a:endParaRPr lang="el-GR" sz="2600" dirty="0" smtClean="0">
              <a:latin typeface="Arial" pitchFamily="34" charset="0"/>
              <a:cs typeface="Arial" pitchFamily="34" charset="0"/>
            </a:endParaRPr>
          </a:p>
          <a:p>
            <a:pPr algn="just" eaLnBrk="1" fontAlgn="auto" hangingPunct="1">
              <a:spcAft>
                <a:spcPts val="0"/>
              </a:spcAft>
              <a:buFont typeface="Arial" pitchFamily="34" charset="0"/>
              <a:buNone/>
              <a:defRPr/>
            </a:pPr>
            <a:r>
              <a:rPr lang="en-US" sz="2600" dirty="0" smtClean="0">
                <a:latin typeface="Algerian" pitchFamily="82" charset="0"/>
                <a:cs typeface="Arial" pitchFamily="34" charset="0"/>
              </a:rPr>
              <a:t>Alain Fournier, </a:t>
            </a:r>
            <a:r>
              <a:rPr lang="en-US" sz="2600" i="1" dirty="0" smtClean="0">
                <a:latin typeface="Algerian" pitchFamily="82" charset="0"/>
                <a:cs typeface="Arial" pitchFamily="34" charset="0"/>
              </a:rPr>
              <a:t>Grand Meaulnes</a:t>
            </a:r>
            <a:r>
              <a:rPr lang="en-US" sz="2600" dirty="0" smtClean="0">
                <a:latin typeface="Algerian" pitchFamily="82" charset="0"/>
                <a:cs typeface="Arial" pitchFamily="34" charset="0"/>
              </a:rPr>
              <a:t>, </a:t>
            </a:r>
            <a:r>
              <a:rPr lang="el-GR" sz="2600" dirty="0" smtClean="0">
                <a:latin typeface="Arial" pitchFamily="34" charset="0"/>
                <a:cs typeface="Arial" pitchFamily="34" charset="0"/>
              </a:rPr>
              <a:t> </a:t>
            </a:r>
            <a:r>
              <a:rPr lang="el-GR" sz="2600" i="1" dirty="0" smtClean="0">
                <a:latin typeface="Arial" pitchFamily="34" charset="0"/>
                <a:cs typeface="Arial" pitchFamily="34" charset="0"/>
              </a:rPr>
              <a:t>Ο μεγάλος Μωλν,</a:t>
            </a:r>
            <a:r>
              <a:rPr lang="en-US" sz="2600" dirty="0" smtClean="0">
                <a:latin typeface="Algerian" pitchFamily="82" charset="0"/>
                <a:cs typeface="Arial" pitchFamily="34" charset="0"/>
              </a:rPr>
              <a:t>191</a:t>
            </a:r>
            <a:r>
              <a:rPr lang="el-GR" sz="2600" dirty="0" smtClean="0">
                <a:latin typeface="Arial" pitchFamily="34" charset="0"/>
                <a:cs typeface="Arial" pitchFamily="34" charset="0"/>
              </a:rPr>
              <a:t>3</a:t>
            </a:r>
            <a:endParaRPr lang="en-US" sz="2600" dirty="0" smtClean="0">
              <a:latin typeface="Algerian" pitchFamily="82" charset="0"/>
              <a:cs typeface="Arial" pitchFamily="34" charset="0"/>
            </a:endParaRPr>
          </a:p>
          <a:p>
            <a:pPr algn="just" eaLnBrk="1" fontAlgn="auto" hangingPunct="1">
              <a:spcAft>
                <a:spcPts val="0"/>
              </a:spcAft>
              <a:buFont typeface="Arial" pitchFamily="34" charset="0"/>
              <a:buNone/>
              <a:defRPr/>
            </a:pPr>
            <a:r>
              <a:rPr lang="en-US" sz="2600" dirty="0" smtClean="0">
                <a:latin typeface="Algerian" pitchFamily="82" charset="0"/>
                <a:cs typeface="Arial" pitchFamily="34" charset="0"/>
              </a:rPr>
              <a:t>Raymond Radiguet, </a:t>
            </a:r>
            <a:r>
              <a:rPr lang="en-US" sz="2600" i="1" dirty="0" smtClean="0">
                <a:latin typeface="Algerian" pitchFamily="82" charset="0"/>
                <a:cs typeface="Arial" pitchFamily="34" charset="0"/>
              </a:rPr>
              <a:t>Le diable au corps</a:t>
            </a:r>
            <a:r>
              <a:rPr lang="en-US" sz="2600" dirty="0" smtClean="0">
                <a:latin typeface="Algerian" pitchFamily="82" charset="0"/>
                <a:cs typeface="Arial" pitchFamily="34" charset="0"/>
              </a:rPr>
              <a:t>, 1923</a:t>
            </a:r>
          </a:p>
          <a:p>
            <a:pPr algn="just" eaLnBrk="1" fontAlgn="auto" hangingPunct="1">
              <a:spcAft>
                <a:spcPts val="0"/>
              </a:spcAft>
              <a:buFont typeface="Arial" pitchFamily="34" charset="0"/>
              <a:buNone/>
              <a:defRPr/>
            </a:pPr>
            <a:r>
              <a:rPr lang="en-US" sz="2600" dirty="0" smtClean="0">
                <a:latin typeface="Algerian" pitchFamily="82" charset="0"/>
                <a:cs typeface="Arial" pitchFamily="34" charset="0"/>
              </a:rPr>
              <a:t>Rosamond Lehmann, </a:t>
            </a:r>
            <a:r>
              <a:rPr lang="en-US" sz="2600" i="1" dirty="0" smtClean="0">
                <a:latin typeface="Algerian" pitchFamily="82" charset="0"/>
                <a:cs typeface="Arial" pitchFamily="34" charset="0"/>
              </a:rPr>
              <a:t>Dusty Answer</a:t>
            </a:r>
            <a:r>
              <a:rPr lang="en-US" sz="2600" dirty="0" smtClean="0">
                <a:latin typeface="Algerian" pitchFamily="82" charset="0"/>
                <a:cs typeface="Arial" pitchFamily="34" charset="0"/>
              </a:rPr>
              <a:t>, </a:t>
            </a:r>
            <a:r>
              <a:rPr lang="el-GR" sz="2600" i="1" dirty="0" smtClean="0"/>
              <a:t>Σκονισμένα χρόνια, </a:t>
            </a:r>
            <a:r>
              <a:rPr lang="en-US" sz="2600" dirty="0" smtClean="0">
                <a:latin typeface="Algerian" pitchFamily="82" charset="0"/>
                <a:cs typeface="Arial" pitchFamily="34" charset="0"/>
              </a:rPr>
              <a:t>1927</a:t>
            </a:r>
          </a:p>
          <a:p>
            <a:pPr algn="just" eaLnBrk="1" fontAlgn="auto" hangingPunct="1">
              <a:spcAft>
                <a:spcPts val="0"/>
              </a:spcAft>
              <a:buFont typeface="Arial" pitchFamily="34" charset="0"/>
              <a:buNone/>
              <a:defRPr/>
            </a:pPr>
            <a:r>
              <a:rPr lang="en-US" sz="2600" dirty="0" smtClean="0">
                <a:latin typeface="Algerian" pitchFamily="82" charset="0"/>
                <a:cs typeface="Arial" pitchFamily="34" charset="0"/>
              </a:rPr>
              <a:t>Rosamond Lehmann, </a:t>
            </a:r>
            <a:r>
              <a:rPr lang="en-US" sz="2600" i="1" dirty="0" smtClean="0">
                <a:latin typeface="Algerian" pitchFamily="82" charset="0"/>
                <a:cs typeface="Arial" pitchFamily="34" charset="0"/>
              </a:rPr>
              <a:t>Invitation to the Waltz</a:t>
            </a:r>
            <a:r>
              <a:rPr lang="en-US" sz="2600" dirty="0" smtClean="0">
                <a:latin typeface="Algerian" pitchFamily="82" charset="0"/>
                <a:cs typeface="Arial" pitchFamily="34" charset="0"/>
              </a:rPr>
              <a:t>,</a:t>
            </a:r>
            <a:r>
              <a:rPr lang="el-GR" sz="2600" dirty="0" smtClean="0">
                <a:latin typeface="Arial" pitchFamily="34" charset="0"/>
                <a:cs typeface="Arial" pitchFamily="34" charset="0"/>
              </a:rPr>
              <a:t> </a:t>
            </a:r>
            <a:r>
              <a:rPr lang="el-GR" sz="2600" i="1" dirty="0" smtClean="0">
                <a:latin typeface="Arial" pitchFamily="34" charset="0"/>
                <a:cs typeface="Arial" pitchFamily="34" charset="0"/>
              </a:rPr>
              <a:t>Πρόσκληση σε βαλς,</a:t>
            </a:r>
            <a:r>
              <a:rPr lang="en-US" sz="2600" i="1" dirty="0" smtClean="0">
                <a:latin typeface="Algerian" pitchFamily="82" charset="0"/>
                <a:cs typeface="Arial" pitchFamily="34" charset="0"/>
              </a:rPr>
              <a:t> </a:t>
            </a:r>
            <a:r>
              <a:rPr lang="en-US" sz="2600" dirty="0" smtClean="0">
                <a:latin typeface="Algerian" pitchFamily="82" charset="0"/>
                <a:cs typeface="Arial" pitchFamily="34" charset="0"/>
              </a:rPr>
              <a:t>1932</a:t>
            </a:r>
            <a:endParaRPr lang="el-GR" sz="2600" dirty="0" smtClean="0">
              <a:latin typeface="Arial" pitchFamily="34" charset="0"/>
              <a:cs typeface="Arial" pitchFamily="34" charset="0"/>
            </a:endParaRPr>
          </a:p>
          <a:p>
            <a:pPr algn="just" eaLnBrk="1" fontAlgn="auto" hangingPunct="1">
              <a:spcAft>
                <a:spcPts val="0"/>
              </a:spcAft>
              <a:buFont typeface="Arial" pitchFamily="34" charset="0"/>
              <a:buNone/>
              <a:defRPr/>
            </a:pPr>
            <a:r>
              <a:rPr lang="en-US" sz="2600" dirty="0" smtClean="0">
                <a:latin typeface="Algerian" pitchFamily="82" charset="0"/>
              </a:rPr>
              <a:t>Collette</a:t>
            </a:r>
            <a:r>
              <a:rPr lang="el-GR" sz="2600" dirty="0" smtClean="0"/>
              <a:t>, </a:t>
            </a:r>
            <a:r>
              <a:rPr lang="el-GR" sz="2600" i="1" dirty="0" smtClean="0"/>
              <a:t>Τα άγουρα στάχυα, μτφρ. Μαρσέλα Πετρακοπούλου, Άτλας, Αθήνα 1957 </a:t>
            </a:r>
            <a:endParaRPr lang="el-GR" sz="2600" dirty="0" smtClean="0">
              <a:latin typeface="Arial" pitchFamily="34" charset="0"/>
              <a:cs typeface="Arial" pitchFamily="34" charset="0"/>
            </a:endParaRPr>
          </a:p>
          <a:p>
            <a:pPr algn="just" eaLnBrk="1" fontAlgn="auto" hangingPunct="1">
              <a:spcAft>
                <a:spcPts val="0"/>
              </a:spcAft>
              <a:buFont typeface="Arial" pitchFamily="34" charset="0"/>
              <a:buNone/>
              <a:defRPr/>
            </a:pPr>
            <a:r>
              <a:rPr lang="de-DE" sz="2600" dirty="0" smtClean="0">
                <a:latin typeface="Algerian" pitchFamily="82" charset="0"/>
              </a:rPr>
              <a:t>Held, Kurt, </a:t>
            </a:r>
            <a:r>
              <a:rPr lang="de-DE" sz="2600" i="1" dirty="0" smtClean="0">
                <a:latin typeface="Algerian" pitchFamily="82" charset="0"/>
              </a:rPr>
              <a:t>Die rote Zora und ihre Bande, </a:t>
            </a:r>
            <a:r>
              <a:rPr lang="el-GR" sz="2600" i="1" dirty="0" smtClean="0"/>
              <a:t>Η κόκκινη Zora και η συμμορία της </a:t>
            </a:r>
            <a:r>
              <a:rPr lang="de-DE" sz="2600" i="1" dirty="0" smtClean="0">
                <a:latin typeface="Algerian" pitchFamily="82" charset="0"/>
              </a:rPr>
              <a:t>Sauerländer, Düsseldorf </a:t>
            </a:r>
            <a:r>
              <a:rPr lang="de-DE" sz="2600" i="1" baseline="30000" dirty="0" smtClean="0">
                <a:latin typeface="Algerian" pitchFamily="82" charset="0"/>
              </a:rPr>
              <a:t>39</a:t>
            </a:r>
            <a:r>
              <a:rPr lang="de-DE" sz="2600" i="1" dirty="0" smtClean="0">
                <a:latin typeface="Algerian" pitchFamily="82" charset="0"/>
              </a:rPr>
              <a:t>2009 </a:t>
            </a:r>
            <a:endParaRPr lang="el-GR" sz="2600" dirty="0" smtClean="0">
              <a:latin typeface="Arial" pitchFamily="34" charset="0"/>
              <a:cs typeface="Arial" pitchFamily="34" charset="0"/>
            </a:endParaRPr>
          </a:p>
          <a:p>
            <a:pPr algn="just" eaLnBrk="1" fontAlgn="auto" hangingPunct="1">
              <a:spcAft>
                <a:spcPts val="0"/>
              </a:spcAft>
              <a:buFont typeface="Arial" pitchFamily="34" charset="0"/>
              <a:buNone/>
              <a:defRPr/>
            </a:pPr>
            <a:endParaRPr lang="el-GR" sz="2600" dirty="0" smtClean="0">
              <a:latin typeface="Arial" pitchFamily="34" charset="0"/>
              <a:cs typeface="Arial" pitchFamily="34" charset="0"/>
            </a:endParaRPr>
          </a:p>
          <a:p>
            <a:pPr algn="just" eaLnBrk="1" fontAlgn="auto" hangingPunct="1">
              <a:spcAft>
                <a:spcPts val="0"/>
              </a:spcAft>
              <a:buFont typeface="Arial" pitchFamily="34" charset="0"/>
              <a:buNone/>
              <a:defRPr/>
            </a:pPr>
            <a:r>
              <a:rPr lang="el-GR" sz="2600" dirty="0" smtClean="0">
                <a:latin typeface="Arial" pitchFamily="34" charset="0"/>
                <a:cs typeface="Arial" pitchFamily="34" charset="0"/>
              </a:rPr>
              <a:t>Ένας λόγος για την ανάπτυξη του «είδους» στην ελληνική πεζογραφία, κατά τον Σαχίνη,  «στάθηκε η </a:t>
            </a:r>
            <a:r>
              <a:rPr lang="el-GR" sz="2600" b="1" dirty="0" smtClean="0">
                <a:latin typeface="Arial" pitchFamily="34" charset="0"/>
                <a:cs typeface="Arial" pitchFamily="34" charset="0"/>
              </a:rPr>
              <a:t>αδυναμία για τη μορφοποίηση του αντικειμενικού και η εσωτερική πίεση για την έκφραση του υποκειμενικού</a:t>
            </a:r>
            <a:r>
              <a:rPr lang="el-GR" sz="2600" dirty="0" smtClean="0">
                <a:latin typeface="Arial" pitchFamily="34" charset="0"/>
                <a:cs typeface="Arial" pitchFamily="34" charset="0"/>
              </a:rPr>
              <a:t>, που παρακολουθούσαν πάντα τους πεζογράφους μας» (Σαχίνης 1951: 15)</a:t>
            </a:r>
          </a:p>
          <a:p>
            <a:pPr algn="just" eaLnBrk="1" fontAlgn="auto" hangingPunct="1">
              <a:spcAft>
                <a:spcPts val="0"/>
              </a:spcAft>
              <a:buFont typeface="Arial" pitchFamily="34" charset="0"/>
              <a:buNone/>
              <a:defRPr/>
            </a:pPr>
            <a:endParaRPr lang="el-GR" sz="2600" dirty="0" smtClean="0">
              <a:latin typeface="Arial" pitchFamily="34" charset="0"/>
              <a:cs typeface="Arial" pitchFamily="34" charset="0"/>
            </a:endParaRPr>
          </a:p>
          <a:p>
            <a:pPr algn="just" eaLnBrk="1" fontAlgn="auto" hangingPunct="1">
              <a:spcAft>
                <a:spcPts val="0"/>
              </a:spcAft>
              <a:buFont typeface="Arial" pitchFamily="34" charset="0"/>
              <a:buNone/>
              <a:defRPr/>
            </a:pPr>
            <a:r>
              <a:rPr lang="el-GR" sz="2600" dirty="0" smtClean="0">
                <a:latin typeface="Arial" pitchFamily="34" charset="0"/>
                <a:cs typeface="Arial" pitchFamily="34" charset="0"/>
              </a:rPr>
              <a:t>Ωστόσο, η </a:t>
            </a:r>
            <a:r>
              <a:rPr lang="el-GR" sz="2600" b="1" dirty="0" smtClean="0">
                <a:latin typeface="Arial" pitchFamily="34" charset="0"/>
                <a:cs typeface="Arial" pitchFamily="34" charset="0"/>
              </a:rPr>
              <a:t>αξιολόγηση των έργων αυτών δεν δικαιώνει την αιτία της ανάπτυξης, αδυναμία, φυγή από το σύγχρονο, κλπ,  αλλά τα αποτελέσματά της</a:t>
            </a:r>
            <a:r>
              <a:rPr lang="el-GR" sz="2600" dirty="0" smtClean="0">
                <a:latin typeface="Arial" pitchFamily="34" charset="0"/>
                <a:cs typeface="Arial" pitchFamily="34" charset="0"/>
              </a:rPr>
              <a:t>, δηλαδή τα ίδια τα λογοτεχνικά έργα καθαυτά.</a:t>
            </a:r>
          </a:p>
          <a:p>
            <a:pPr eaLnBrk="1" fontAlgn="auto" hangingPunct="1">
              <a:spcAft>
                <a:spcPts val="0"/>
              </a:spcAft>
              <a:buFont typeface="Arial" pitchFamily="34" charset="0"/>
              <a:buNone/>
              <a:defRPr/>
            </a:pPr>
            <a:endParaRPr lang="el-GR"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 Τίτλος"/>
          <p:cNvSpPr>
            <a:spLocks noGrp="1"/>
          </p:cNvSpPr>
          <p:nvPr>
            <p:ph type="ctrTitle"/>
          </p:nvPr>
        </p:nvSpPr>
        <p:spPr>
          <a:xfrm>
            <a:off x="685800" y="142875"/>
            <a:ext cx="7772400" cy="642938"/>
          </a:xfrm>
        </p:spPr>
        <p:txBody>
          <a:bodyPr/>
          <a:lstStyle/>
          <a:p>
            <a:pPr eaLnBrk="1" hangingPunct="1"/>
            <a:r>
              <a:rPr lang="el-GR" sz="2000" b="1" smtClean="0"/>
              <a:t>«Το μυθιστόρημα της εφηβικής ηλικίας»</a:t>
            </a:r>
          </a:p>
        </p:txBody>
      </p:sp>
      <p:sp>
        <p:nvSpPr>
          <p:cNvPr id="3" name="2 - Υπότιτλος"/>
          <p:cNvSpPr>
            <a:spLocks noGrp="1"/>
          </p:cNvSpPr>
          <p:nvPr>
            <p:ph type="subTitle" idx="1"/>
          </p:nvPr>
        </p:nvSpPr>
        <p:spPr>
          <a:xfrm>
            <a:off x="214313" y="857250"/>
            <a:ext cx="8643937" cy="5786438"/>
          </a:xfrm>
        </p:spPr>
        <p:txBody>
          <a:bodyPr rtlCol="0">
            <a:normAutofit/>
          </a:bodyPr>
          <a:lstStyle/>
          <a:p>
            <a:pPr algn="just" eaLnBrk="1" fontAlgn="auto" hangingPunct="1">
              <a:spcAft>
                <a:spcPts val="0"/>
              </a:spcAft>
              <a:buFont typeface="Arial" pitchFamily="34" charset="0"/>
              <a:buNone/>
              <a:defRPr/>
            </a:pPr>
            <a:r>
              <a:rPr lang="el-GR" sz="2000" dirty="0" smtClean="0"/>
              <a:t>Τα κείμενα που δημιούργησαν  μια νέα τάση στην πεζογραφία μας  και ομαδοποιήθηκαν από την κριτική για τα κοινά τους  χαρακτηριστικά με τον ειδολογικό χαρακτηρισμό «το μυθιστόρημα της εφηβικής ηλικίας», είναι  επτά (Σαχίνης 1951), κατά χρονολογική σειρά:</a:t>
            </a:r>
          </a:p>
          <a:p>
            <a:pPr algn="just" eaLnBrk="1" fontAlgn="auto" hangingPunct="1">
              <a:spcAft>
                <a:spcPts val="0"/>
              </a:spcAft>
              <a:buFont typeface="Arial" pitchFamily="34" charset="0"/>
              <a:buNone/>
              <a:defRPr/>
            </a:pPr>
            <a:r>
              <a:rPr lang="el-GR" sz="2000" dirty="0" smtClean="0"/>
              <a:t>Θανάσης Πετσάλης, </a:t>
            </a:r>
            <a:r>
              <a:rPr lang="el-GR" sz="2000" i="1" dirty="0" smtClean="0"/>
              <a:t>Ο απόγονος</a:t>
            </a:r>
            <a:r>
              <a:rPr lang="el-GR" sz="2000" dirty="0" smtClean="0"/>
              <a:t>, 1935</a:t>
            </a:r>
          </a:p>
          <a:p>
            <a:pPr algn="just" eaLnBrk="1" fontAlgn="auto" hangingPunct="1">
              <a:spcAft>
                <a:spcPts val="0"/>
              </a:spcAft>
              <a:buFont typeface="Arial" pitchFamily="34" charset="0"/>
              <a:buNone/>
              <a:defRPr/>
            </a:pPr>
            <a:r>
              <a:rPr lang="el-GR" sz="2000" dirty="0" smtClean="0"/>
              <a:t>Κοσμάς Πολίτης, </a:t>
            </a:r>
            <a:r>
              <a:rPr lang="en-US" sz="2000" i="1" dirty="0" smtClean="0"/>
              <a:t>Eroica</a:t>
            </a:r>
            <a:r>
              <a:rPr lang="el-GR" sz="2000" i="1" dirty="0" smtClean="0"/>
              <a:t>, </a:t>
            </a:r>
            <a:r>
              <a:rPr lang="el-GR" sz="2000" dirty="0" smtClean="0"/>
              <a:t>1938</a:t>
            </a:r>
          </a:p>
          <a:p>
            <a:pPr algn="just" eaLnBrk="1" fontAlgn="auto" hangingPunct="1">
              <a:spcAft>
                <a:spcPts val="0"/>
              </a:spcAft>
              <a:buFont typeface="Arial" pitchFamily="34" charset="0"/>
              <a:buNone/>
              <a:defRPr/>
            </a:pPr>
            <a:r>
              <a:rPr lang="el-GR" sz="2000" dirty="0" smtClean="0"/>
              <a:t>Γιώργος Θεοτοκάς, </a:t>
            </a:r>
            <a:r>
              <a:rPr lang="el-GR" sz="2000" i="1" dirty="0" smtClean="0"/>
              <a:t>Λεωνής, </a:t>
            </a:r>
            <a:r>
              <a:rPr lang="el-GR" sz="2000" dirty="0" smtClean="0"/>
              <a:t>1940</a:t>
            </a:r>
          </a:p>
          <a:p>
            <a:pPr algn="just" eaLnBrk="1" fontAlgn="auto" hangingPunct="1">
              <a:spcAft>
                <a:spcPts val="0"/>
              </a:spcAft>
              <a:buFont typeface="Arial" pitchFamily="34" charset="0"/>
              <a:buNone/>
              <a:defRPr/>
            </a:pPr>
            <a:r>
              <a:rPr lang="el-GR" sz="2000" dirty="0" smtClean="0"/>
              <a:t>Αντώνης Βουσβούνης, </a:t>
            </a:r>
            <a:r>
              <a:rPr lang="el-GR" sz="2000" i="1" dirty="0" smtClean="0"/>
              <a:t>Το προμήνυμα</a:t>
            </a:r>
            <a:r>
              <a:rPr lang="el-GR" sz="2000" dirty="0" smtClean="0"/>
              <a:t>, 1943</a:t>
            </a:r>
          </a:p>
          <a:p>
            <a:pPr algn="just" eaLnBrk="1" fontAlgn="auto" hangingPunct="1">
              <a:spcAft>
                <a:spcPts val="0"/>
              </a:spcAft>
              <a:buFont typeface="Arial" pitchFamily="34" charset="0"/>
              <a:buNone/>
              <a:defRPr/>
            </a:pPr>
            <a:r>
              <a:rPr lang="el-GR" sz="2000" dirty="0" smtClean="0"/>
              <a:t>Ηλίας Βενέζης, </a:t>
            </a:r>
            <a:r>
              <a:rPr lang="el-GR" sz="2000" i="1" dirty="0" smtClean="0"/>
              <a:t>Αιολική γη</a:t>
            </a:r>
            <a:r>
              <a:rPr lang="el-GR" sz="2000" dirty="0" smtClean="0"/>
              <a:t>, 1943</a:t>
            </a:r>
          </a:p>
          <a:p>
            <a:pPr algn="just" eaLnBrk="1" fontAlgn="auto" hangingPunct="1">
              <a:spcAft>
                <a:spcPts val="0"/>
              </a:spcAft>
              <a:buFont typeface="Arial" pitchFamily="34" charset="0"/>
              <a:buNone/>
              <a:defRPr/>
            </a:pPr>
            <a:r>
              <a:rPr lang="el-GR" sz="2000" dirty="0" smtClean="0"/>
              <a:t> Άγγελος Τερζάκης, </a:t>
            </a:r>
            <a:r>
              <a:rPr lang="el-GR" sz="2000" i="1" dirty="0" smtClean="0"/>
              <a:t>Ταξίδι με τον Έσπερο </a:t>
            </a:r>
            <a:r>
              <a:rPr lang="el-GR" sz="2000" dirty="0" smtClean="0"/>
              <a:t>,1946</a:t>
            </a:r>
          </a:p>
          <a:p>
            <a:pPr algn="just" eaLnBrk="1" fontAlgn="auto" hangingPunct="1">
              <a:spcAft>
                <a:spcPts val="0"/>
              </a:spcAft>
              <a:buFont typeface="Arial" pitchFamily="34" charset="0"/>
              <a:buNone/>
              <a:defRPr/>
            </a:pPr>
            <a:r>
              <a:rPr lang="el-GR" sz="2000" dirty="0" smtClean="0"/>
              <a:t>Μαργαρίτα Λυμπεράκη, </a:t>
            </a:r>
            <a:r>
              <a:rPr lang="el-GR" sz="2000" i="1" dirty="0" smtClean="0"/>
              <a:t>Τα ψάθινα καπέλα</a:t>
            </a:r>
            <a:r>
              <a:rPr lang="el-GR" sz="2000" dirty="0" smtClean="0"/>
              <a:t>, 1946</a:t>
            </a:r>
          </a:p>
          <a:p>
            <a:pPr algn="just" eaLnBrk="1" fontAlgn="auto" hangingPunct="1">
              <a:spcAft>
                <a:spcPts val="0"/>
              </a:spcAft>
              <a:buFont typeface="Arial" pitchFamily="34" charset="0"/>
              <a:buNone/>
              <a:defRPr/>
            </a:pPr>
            <a:r>
              <a:rPr lang="en-US" sz="2000" dirty="0" smtClean="0"/>
              <a:t>                                        ****</a:t>
            </a:r>
            <a:endParaRPr lang="el-GR" sz="2000" dirty="0" smtClean="0"/>
          </a:p>
          <a:p>
            <a:pPr algn="just" eaLnBrk="1" fontAlgn="auto" hangingPunct="1">
              <a:spcAft>
                <a:spcPts val="0"/>
              </a:spcAft>
              <a:buFont typeface="Arial" pitchFamily="34" charset="0"/>
              <a:buNone/>
              <a:defRPr/>
            </a:pPr>
            <a:r>
              <a:rPr lang="el-GR" sz="2000" dirty="0" smtClean="0"/>
              <a:t>Λιλίκα Νάκου, Παραστρατημένοι 1935</a:t>
            </a:r>
          </a:p>
          <a:p>
            <a:pPr algn="just" eaLnBrk="1" fontAlgn="auto" hangingPunct="1">
              <a:spcAft>
                <a:spcPts val="0"/>
              </a:spcAft>
              <a:buFont typeface="Arial" pitchFamily="34" charset="0"/>
              <a:buNone/>
              <a:defRPr/>
            </a:pPr>
            <a:r>
              <a:rPr lang="el-GR" sz="2000" i="1" dirty="0" smtClean="0"/>
              <a:t>Μιμίκα Κρανάκη, Contre-</a:t>
            </a:r>
            <a:r>
              <a:rPr lang="en-US" sz="2000" i="1" dirty="0" smtClean="0"/>
              <a:t> </a:t>
            </a:r>
            <a:r>
              <a:rPr lang="el-GR" sz="2000" i="1" dirty="0" smtClean="0"/>
              <a:t>temps, 1947 </a:t>
            </a:r>
          </a:p>
          <a:p>
            <a:pPr algn="just" eaLnBrk="1" fontAlgn="auto" hangingPunct="1">
              <a:spcAft>
                <a:spcPts val="0"/>
              </a:spcAft>
              <a:buFont typeface="Arial" pitchFamily="34" charset="0"/>
              <a:buNone/>
              <a:defRPr/>
            </a:pPr>
            <a:endParaRPr lang="el-GR" sz="2000" dirty="0" smtClean="0"/>
          </a:p>
          <a:p>
            <a:pPr algn="just" eaLnBrk="1" fontAlgn="auto" hangingPunct="1">
              <a:spcAft>
                <a:spcPts val="0"/>
              </a:spcAft>
              <a:buFont typeface="Arial" pitchFamily="34" charset="0"/>
              <a:buNone/>
              <a:defRPr/>
            </a:pPr>
            <a:endParaRPr lang="el-GR" sz="2000" dirty="0" smtClean="0"/>
          </a:p>
          <a:p>
            <a:pPr algn="just" eaLnBrk="1" fontAlgn="auto" hangingPunct="1">
              <a:spcAft>
                <a:spcPts val="0"/>
              </a:spcAft>
              <a:buFont typeface="Arial" pitchFamily="34" charset="0"/>
              <a:buNone/>
              <a:defRPr/>
            </a:pPr>
            <a:endParaRPr lang="el-GR" sz="2000" dirty="0"/>
          </a:p>
          <a:p>
            <a:pPr algn="just" eaLnBrk="1" fontAlgn="auto" hangingPunct="1">
              <a:spcAft>
                <a:spcPts val="0"/>
              </a:spcAft>
              <a:buFont typeface="Arial" pitchFamily="34" charset="0"/>
              <a:buNone/>
              <a:defRPr/>
            </a:pPr>
            <a:endParaRPr lang="el-GR" sz="2000" dirty="0" smtClean="0"/>
          </a:p>
          <a:p>
            <a:pPr algn="just" eaLnBrk="1" fontAlgn="auto" hangingPunct="1">
              <a:spcAft>
                <a:spcPts val="0"/>
              </a:spcAft>
              <a:buFont typeface="Arial" pitchFamily="34" charset="0"/>
              <a:buNone/>
              <a:defRPr/>
            </a:pPr>
            <a:endParaRPr lang="el-G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 Τίτλος"/>
          <p:cNvSpPr>
            <a:spLocks noGrp="1"/>
          </p:cNvSpPr>
          <p:nvPr>
            <p:ph type="ctrTitle"/>
          </p:nvPr>
        </p:nvSpPr>
        <p:spPr>
          <a:xfrm>
            <a:off x="685800" y="214313"/>
            <a:ext cx="7772400" cy="714375"/>
          </a:xfrm>
        </p:spPr>
        <p:txBody>
          <a:bodyPr/>
          <a:lstStyle/>
          <a:p>
            <a:pPr eaLnBrk="1" hangingPunct="1"/>
            <a:r>
              <a:rPr lang="el-GR" sz="2000" b="1" smtClean="0"/>
              <a:t>Πώς αντιμετωπίζεται η εφηβική ηλικία από τους συγγραφείς; 1</a:t>
            </a:r>
          </a:p>
        </p:txBody>
      </p:sp>
      <p:sp>
        <p:nvSpPr>
          <p:cNvPr id="3" name="2 - Υπότιτλος"/>
          <p:cNvSpPr>
            <a:spLocks noGrp="1"/>
          </p:cNvSpPr>
          <p:nvPr>
            <p:ph type="subTitle" idx="1"/>
          </p:nvPr>
        </p:nvSpPr>
        <p:spPr>
          <a:xfrm>
            <a:off x="0" y="785813"/>
            <a:ext cx="8786813" cy="5857875"/>
          </a:xfrm>
        </p:spPr>
        <p:txBody>
          <a:bodyPr rtlCol="0">
            <a:normAutofit fontScale="92500" lnSpcReduction="20000"/>
          </a:bodyPr>
          <a:lstStyle/>
          <a:p>
            <a:pPr algn="just" eaLnBrk="1" fontAlgn="auto" hangingPunct="1">
              <a:spcAft>
                <a:spcPts val="0"/>
              </a:spcAft>
              <a:buFont typeface="Arial" pitchFamily="34" charset="0"/>
              <a:buNone/>
              <a:defRPr/>
            </a:pPr>
            <a:r>
              <a:rPr lang="el-GR" sz="2000" dirty="0" smtClean="0"/>
              <a:t>Από την πρώτη περίοδο ανάπτυξης (1935-1950):</a:t>
            </a:r>
          </a:p>
          <a:p>
            <a:pPr algn="just" eaLnBrk="1" fontAlgn="auto" hangingPunct="1">
              <a:spcAft>
                <a:spcPts val="0"/>
              </a:spcAft>
              <a:buFont typeface="Arial" pitchFamily="34" charset="0"/>
              <a:buNone/>
              <a:defRPr/>
            </a:pPr>
            <a:r>
              <a:rPr lang="el-GR" sz="2000" dirty="0" smtClean="0"/>
              <a:t>Το παιδί και ο έφηβος αντιμετωπίζεται πάνω στην πλατιά υπόθεση ότι «το παιδί είναι η ποίηση και η ποίηση είναι το παιδί», (Σαχίνης 1951).  Βέβαια, κάθε ένας και διαφορετικά στο βιβλίο του, ποτέ όμως δεν ξεπερνά ή δεν ξεστρατίζει από </a:t>
            </a:r>
            <a:r>
              <a:rPr lang="el-GR" sz="2000" b="1" dirty="0" smtClean="0"/>
              <a:t>την </a:t>
            </a:r>
            <a:r>
              <a:rPr lang="el-GR" sz="2000" b="1" i="1" dirty="0" smtClean="0"/>
              <a:t>ποιητική ματιά της ηλικίας της εφηβείας</a:t>
            </a:r>
            <a:r>
              <a:rPr lang="el-GR" sz="2000" dirty="0" smtClean="0"/>
              <a:t>, της ματιάς που ως ποιητικό αίτιο τον εμπνέει.</a:t>
            </a:r>
          </a:p>
          <a:p>
            <a:pPr algn="just" eaLnBrk="1" fontAlgn="auto" hangingPunct="1">
              <a:spcAft>
                <a:spcPts val="0"/>
              </a:spcAft>
              <a:buFont typeface="Arial" pitchFamily="34" charset="0"/>
              <a:buNone/>
              <a:defRPr/>
            </a:pPr>
            <a:r>
              <a:rPr lang="el-GR" sz="2000" dirty="0" smtClean="0"/>
              <a:t>Η άποψη αυτή προώθησε και καθιέρωσε τα χαρακτηριστικά της πεζογραφικής παραγωγής του είδους (1935-1946):</a:t>
            </a:r>
          </a:p>
          <a:p>
            <a:pPr marL="457200" indent="-457200" algn="just" eaLnBrk="1" fontAlgn="auto" hangingPunct="1">
              <a:spcAft>
                <a:spcPts val="0"/>
              </a:spcAft>
              <a:buFont typeface="Arial" pitchFamily="34" charset="0"/>
              <a:buAutoNum type="arabicPeriod"/>
              <a:defRPr/>
            </a:pPr>
            <a:r>
              <a:rPr lang="el-GR" sz="2000" dirty="0" smtClean="0"/>
              <a:t>Το θέμα. Οι πρώτοι έρωτες των νέων ανθρώπων, αγοριών και κοριτσιών, που πρωτογνωρίζουν τη ζωή.</a:t>
            </a:r>
          </a:p>
          <a:p>
            <a:pPr marL="457200" indent="-457200" algn="just" eaLnBrk="1" fontAlgn="auto" hangingPunct="1">
              <a:spcAft>
                <a:spcPts val="0"/>
              </a:spcAft>
              <a:buFont typeface="Arial" pitchFamily="34" charset="0"/>
              <a:buAutoNum type="arabicPeriod"/>
              <a:defRPr/>
            </a:pPr>
            <a:r>
              <a:rPr lang="el-GR" sz="2000" dirty="0" smtClean="0"/>
              <a:t>Ο χρονότοπος.  Η εξοχή, η ελληνική φύση. Το καλοκαίρι, στα νησιά</a:t>
            </a:r>
          </a:p>
          <a:p>
            <a:pPr marL="457200" indent="-457200" algn="just" eaLnBrk="1" fontAlgn="auto" hangingPunct="1">
              <a:spcAft>
                <a:spcPts val="0"/>
              </a:spcAft>
              <a:buFont typeface="Arial" pitchFamily="34" charset="0"/>
              <a:buAutoNum type="arabicPeriod"/>
              <a:defRPr/>
            </a:pPr>
            <a:r>
              <a:rPr lang="el-GR" sz="2000" dirty="0" smtClean="0"/>
              <a:t>Οι ήρωες είναι έφηβοι, κατά κανόνα μοναχικοί και ευαίσθητοι.</a:t>
            </a:r>
          </a:p>
          <a:p>
            <a:pPr marL="457200" indent="-457200" algn="just" eaLnBrk="1" fontAlgn="auto" hangingPunct="1">
              <a:spcAft>
                <a:spcPts val="0"/>
              </a:spcAft>
              <a:buFont typeface="Arial" pitchFamily="34" charset="0"/>
              <a:buAutoNum type="arabicPeriod"/>
              <a:defRPr/>
            </a:pPr>
            <a:r>
              <a:rPr lang="el-GR" sz="2000" dirty="0"/>
              <a:t> </a:t>
            </a:r>
            <a:r>
              <a:rPr lang="el-GR" sz="2000" dirty="0" smtClean="0"/>
              <a:t>Οι εκφραστικοί τρόποι και τα μέσα εκμετάλλευσης του θέματος  ζητούνται πάντοτε από την πλευρά της γοητείας και της χάρης και τείνουν προς τη δημιουργία ενός μουσικού κόσμου που αποκαλύπτει και αποδίδει το θαύμα της ζωής.</a:t>
            </a:r>
          </a:p>
          <a:p>
            <a:pPr marL="457200" indent="-457200" algn="just" eaLnBrk="1" fontAlgn="auto" hangingPunct="1">
              <a:spcAft>
                <a:spcPts val="0"/>
              </a:spcAft>
              <a:buFont typeface="Arial" pitchFamily="34" charset="0"/>
              <a:buNone/>
              <a:defRPr/>
            </a:pPr>
            <a:r>
              <a:rPr lang="el-GR" sz="2000" dirty="0" smtClean="0"/>
              <a:t>(Σαχίνης 1951: 15-16)</a:t>
            </a:r>
          </a:p>
          <a:p>
            <a:pPr marL="457200" indent="-457200" algn="just" eaLnBrk="1" fontAlgn="auto" hangingPunct="1">
              <a:spcAft>
                <a:spcPts val="0"/>
              </a:spcAft>
              <a:defRPr/>
            </a:pPr>
            <a:r>
              <a:rPr lang="el-GR" sz="2000" dirty="0" smtClean="0"/>
              <a:t>Γράφουν λοιπόν «περί εφηβείας και όχι για τους εφήβους και θεωρούν τον έφηβο από την πλευρά της ποίησης περισσότερο και όχι από την πλευρά της ιστορικοκοινωνικής πραγματικότητας» Σοφία Χατζηδημητρίου – Παράσχου, «Μυθιστόρημα εφηβείας: Παράδοση και νεοτερικότητα», </a:t>
            </a:r>
            <a:r>
              <a:rPr lang="el-GR" sz="2000" i="1" dirty="0" smtClean="0"/>
              <a:t>Διαδρομές, 43(Φθινόπωρο 1996), σελ. 176. </a:t>
            </a:r>
          </a:p>
          <a:p>
            <a:pPr marL="457200" indent="-457200" algn="just" eaLnBrk="1" fontAlgn="auto" hangingPunct="1">
              <a:spcAft>
                <a:spcPts val="0"/>
              </a:spcAft>
              <a:buFont typeface="Arial" pitchFamily="34" charset="0"/>
              <a:buNone/>
              <a:defRPr/>
            </a:pPr>
            <a:endParaRPr lang="el-G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 Τίτλος"/>
          <p:cNvSpPr>
            <a:spLocks noGrp="1"/>
          </p:cNvSpPr>
          <p:nvPr>
            <p:ph type="ctrTitle"/>
          </p:nvPr>
        </p:nvSpPr>
        <p:spPr>
          <a:xfrm>
            <a:off x="685800" y="214313"/>
            <a:ext cx="7772400" cy="642937"/>
          </a:xfrm>
        </p:spPr>
        <p:txBody>
          <a:bodyPr/>
          <a:lstStyle/>
          <a:p>
            <a:pPr eaLnBrk="1" hangingPunct="1"/>
            <a:r>
              <a:rPr lang="el-GR" sz="2000" b="1" smtClean="0"/>
              <a:t>Πώς αντιμετωπίζεται η εφηβική ηλικία από τους συγγραφείς; 2</a:t>
            </a:r>
            <a:endParaRPr lang="el-GR" sz="2000" smtClean="0"/>
          </a:p>
        </p:txBody>
      </p:sp>
      <p:sp>
        <p:nvSpPr>
          <p:cNvPr id="3" name="2 - Υπότιτλος"/>
          <p:cNvSpPr>
            <a:spLocks noGrp="1"/>
          </p:cNvSpPr>
          <p:nvPr>
            <p:ph type="subTitle" idx="1"/>
          </p:nvPr>
        </p:nvSpPr>
        <p:spPr>
          <a:xfrm>
            <a:off x="500063" y="785813"/>
            <a:ext cx="8429625" cy="6072187"/>
          </a:xfrm>
        </p:spPr>
        <p:txBody>
          <a:bodyPr rtlCol="0">
            <a:normAutofit/>
          </a:bodyPr>
          <a:lstStyle/>
          <a:p>
            <a:pPr algn="just" eaLnBrk="1" fontAlgn="auto" hangingPunct="1">
              <a:spcAft>
                <a:spcPts val="0"/>
              </a:spcAft>
              <a:buFont typeface="Arial" pitchFamily="34" charset="0"/>
              <a:buNone/>
              <a:defRPr/>
            </a:pPr>
            <a:r>
              <a:rPr lang="el-GR" sz="2000" dirty="0" smtClean="0"/>
              <a:t>Στην περίοδο της Μεταπολίτευσης η εφηβική ηλικία, σαφώς ευδιάκριτη κοινωνική κατηγορία, αντιμετωπίζεται ρεαλιστικά, μέσα από τα κοινωνικά συμφραζόμενα που την προσδιορίζουν.</a:t>
            </a:r>
          </a:p>
          <a:p>
            <a:pPr algn="just" eaLnBrk="1" fontAlgn="auto" hangingPunct="1">
              <a:spcAft>
                <a:spcPts val="0"/>
              </a:spcAft>
              <a:defRPr/>
            </a:pPr>
            <a:r>
              <a:rPr lang="el-GR" sz="2000" dirty="0" smtClean="0"/>
              <a:t>Από αυτά τα συμφραζόμενα προκύπτουν και όσα κοινωνικά  προβλήματα και  καταστάσεις (βία, ναρκωτικά, κλπ) όπου εμπλέκονται οι έφηβοι και οι νέοι.</a:t>
            </a:r>
          </a:p>
          <a:p>
            <a:pPr algn="just" eaLnBrk="1" fontAlgn="auto" hangingPunct="1">
              <a:spcAft>
                <a:spcPts val="0"/>
              </a:spcAft>
              <a:defRPr/>
            </a:pPr>
            <a:r>
              <a:rPr lang="el-GR" sz="2000" dirty="0" smtClean="0"/>
              <a:t>Η περίοδος της εφηβικής ηλικίας, όπως βιολογικά εννοούμε την εφηβεία, αρχίζει νωρίτερα (σύγχρονες έρευνες Βουλγαρία-Ηνωμένες πολιτείες), ενώ πολιτισμικά γίνεται πιο ελαστική, διευρύνεται εξαιτίας του σύγχρονου τρόπου ζωής, της ανεργίας, της κρίσης, γι’ αυτό και η χρονική περίοδος εκτείνεται με τον χαρακτηρισμό «νεανική» μέχρι και την τρίτη δεκαετία της ζωής.</a:t>
            </a:r>
          </a:p>
          <a:p>
            <a:pPr algn="just" eaLnBrk="1" fontAlgn="auto" hangingPunct="1">
              <a:spcAft>
                <a:spcPts val="0"/>
              </a:spcAft>
              <a:defRPr/>
            </a:pPr>
            <a:r>
              <a:rPr lang="el-GR" sz="2000" dirty="0" smtClean="0"/>
              <a:t>Οι συγγραφείς προτιμούν τους έφηβους ήρωες, αλλά και τους νέους μετά την ενηλικίωση, διότι το τέλος της εφηβείας δεν καταλήγει στην ωριμότητα της ενήλικης ζωής αλλά στους προβληματισμούς, σε αμφιταλαντεύσεις, σε αποκαλύψεις των νέων.</a:t>
            </a:r>
          </a:p>
          <a:p>
            <a:pPr algn="just" eaLnBrk="1" fontAlgn="auto" hangingPunct="1">
              <a:spcAft>
                <a:spcPts val="0"/>
              </a:spcAft>
              <a:defRPr/>
            </a:pPr>
            <a:r>
              <a:rPr lang="el-GR" sz="2000" dirty="0" smtClean="0"/>
              <a:t>Όλες αυτές οι αλλαγές ξεπέρασαν το λογοτεχνικό είδος του «εφηβικού μυθιστορήματος» και διαμόρφωσαν μια ολόκληρη λογοτεχνία, τη νεανική λογοτεχνία,  πεζογραφική σχεδόν στο σύνολό της, με επιμέρους είδη, λ.χ. αστυνομικό είδος, επιστημονικής φαντασίας, κοινωνικό, κλπ.</a:t>
            </a:r>
          </a:p>
          <a:p>
            <a:pPr eaLnBrk="1" fontAlgn="auto" hangingPunct="1">
              <a:spcAft>
                <a:spcPts val="0"/>
              </a:spcAft>
              <a:buFont typeface="Arial" pitchFamily="34" charset="0"/>
              <a:buNone/>
              <a:defRPr/>
            </a:pPr>
            <a:endParaRPr lang="el-GR" sz="2000" dirty="0" smtClean="0"/>
          </a:p>
          <a:p>
            <a:pPr eaLnBrk="1" fontAlgn="auto" hangingPunct="1">
              <a:spcAft>
                <a:spcPts val="0"/>
              </a:spcAft>
              <a:buFont typeface="Arial" pitchFamily="34" charset="0"/>
              <a:buNone/>
              <a:defRPr/>
            </a:pPr>
            <a:endParaRPr lang="el-G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ctrTitle"/>
          </p:nvPr>
        </p:nvSpPr>
        <p:spPr>
          <a:xfrm>
            <a:off x="685800" y="214313"/>
            <a:ext cx="7772400" cy="785812"/>
          </a:xfrm>
        </p:spPr>
        <p:txBody>
          <a:bodyPr/>
          <a:lstStyle/>
          <a:p>
            <a:pPr eaLnBrk="1" hangingPunct="1"/>
            <a:r>
              <a:rPr lang="el-GR" sz="2400" b="1" smtClean="0"/>
              <a:t>Μυθιστορήματα με θέμα την εφηβική ηλικία (1950-1980)</a:t>
            </a:r>
            <a:endParaRPr lang="el-GR" sz="2400" smtClean="0"/>
          </a:p>
        </p:txBody>
      </p:sp>
      <p:sp>
        <p:nvSpPr>
          <p:cNvPr id="3" name="2 - Υπότιτλος"/>
          <p:cNvSpPr>
            <a:spLocks noGrp="1"/>
          </p:cNvSpPr>
          <p:nvPr>
            <p:ph type="subTitle" idx="1"/>
          </p:nvPr>
        </p:nvSpPr>
        <p:spPr>
          <a:xfrm>
            <a:off x="500063" y="1285875"/>
            <a:ext cx="8429625" cy="5286375"/>
          </a:xfrm>
        </p:spPr>
        <p:txBody>
          <a:bodyPr rtlCol="0">
            <a:normAutofit/>
          </a:bodyPr>
          <a:lstStyle/>
          <a:p>
            <a:pPr algn="just" eaLnBrk="1" fontAlgn="auto" hangingPunct="1">
              <a:spcAft>
                <a:spcPts val="0"/>
              </a:spcAft>
              <a:buFont typeface="Arial" pitchFamily="34" charset="0"/>
              <a:buNone/>
              <a:defRPr/>
            </a:pPr>
            <a:r>
              <a:rPr lang="el-GR" sz="2000" b="1" dirty="0" smtClean="0"/>
              <a:t>Τα έργα αυτά δεν στοχεύουν το εφηβικό αναγνωστικό κοινό:</a:t>
            </a:r>
          </a:p>
          <a:p>
            <a:pPr algn="just" eaLnBrk="1" fontAlgn="auto" hangingPunct="1">
              <a:spcAft>
                <a:spcPts val="0"/>
              </a:spcAft>
              <a:buFont typeface="Arial" pitchFamily="34" charset="0"/>
              <a:buNone/>
              <a:defRPr/>
            </a:pPr>
            <a:endParaRPr lang="el-GR" sz="2000" dirty="0" smtClean="0"/>
          </a:p>
          <a:p>
            <a:pPr algn="just" eaLnBrk="1" fontAlgn="auto" hangingPunct="1">
              <a:spcAft>
                <a:spcPts val="0"/>
              </a:spcAft>
              <a:buFont typeface="Arial" pitchFamily="34" charset="0"/>
              <a:buNone/>
              <a:defRPr/>
            </a:pPr>
            <a:r>
              <a:rPr lang="el-GR" sz="2000" dirty="0" smtClean="0"/>
              <a:t>Μενέλαος Λουντέμης, </a:t>
            </a:r>
            <a:r>
              <a:rPr lang="el-GR" sz="2000" i="1" dirty="0" smtClean="0"/>
              <a:t>Ένα παιδί μετράει τ’ άστρα </a:t>
            </a:r>
            <a:r>
              <a:rPr lang="el-GR" sz="2000" dirty="0" smtClean="0"/>
              <a:t>(1956) </a:t>
            </a:r>
          </a:p>
          <a:p>
            <a:pPr algn="just" eaLnBrk="1" fontAlgn="auto" hangingPunct="1">
              <a:spcAft>
                <a:spcPts val="0"/>
              </a:spcAft>
              <a:buFont typeface="Arial" pitchFamily="34" charset="0"/>
              <a:buNone/>
              <a:defRPr/>
            </a:pPr>
            <a:r>
              <a:rPr lang="el-GR" sz="2000" dirty="0" smtClean="0"/>
              <a:t>Γιώργος Χειμωνάς, </a:t>
            </a:r>
            <a:r>
              <a:rPr lang="el-GR" sz="2000" i="1" dirty="0" smtClean="0"/>
              <a:t>Πεισίστρατος (1960) </a:t>
            </a:r>
          </a:p>
          <a:p>
            <a:pPr algn="just" eaLnBrk="1" fontAlgn="auto" hangingPunct="1">
              <a:spcAft>
                <a:spcPts val="0"/>
              </a:spcAft>
              <a:buFont typeface="Arial" pitchFamily="34" charset="0"/>
              <a:buNone/>
              <a:defRPr/>
            </a:pPr>
            <a:r>
              <a:rPr lang="el-GR" sz="2000" i="1" dirty="0" smtClean="0"/>
              <a:t>Πέτρος Τατσόπουλος, Οι Ανήλικοι (1980)</a:t>
            </a:r>
          </a:p>
          <a:p>
            <a:pPr algn="just" eaLnBrk="1" fontAlgn="auto" hangingPunct="1">
              <a:spcAft>
                <a:spcPts val="0"/>
              </a:spcAft>
              <a:buFont typeface="Arial" pitchFamily="34" charset="0"/>
              <a:buNone/>
              <a:defRPr/>
            </a:pPr>
            <a:r>
              <a:rPr lang="el-GR" sz="2000" i="1" dirty="0" smtClean="0"/>
              <a:t>Βαγγέλης Ραπτόπουλος, Διόδια (1982)</a:t>
            </a:r>
            <a:endParaRPr lang="el-GR"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a:xfrm>
            <a:off x="457200" y="0"/>
            <a:ext cx="8229600" cy="571500"/>
          </a:xfrm>
        </p:spPr>
        <p:txBody>
          <a:bodyPr/>
          <a:lstStyle/>
          <a:p>
            <a:pPr eaLnBrk="1" hangingPunct="1"/>
            <a:r>
              <a:rPr lang="el-GR" sz="2400" b="1" smtClean="0"/>
              <a:t>Σύγχρονα μυθιστορήματα με θέμα την εφηβική ηλικία</a:t>
            </a:r>
          </a:p>
        </p:txBody>
      </p:sp>
      <p:sp>
        <p:nvSpPr>
          <p:cNvPr id="10243" name="2 - Θέση περιεχομένου"/>
          <p:cNvSpPr>
            <a:spLocks noGrp="1"/>
          </p:cNvSpPr>
          <p:nvPr>
            <p:ph idx="1"/>
          </p:nvPr>
        </p:nvSpPr>
        <p:spPr>
          <a:xfrm>
            <a:off x="0" y="571500"/>
            <a:ext cx="8715375" cy="6286500"/>
          </a:xfrm>
        </p:spPr>
        <p:txBody>
          <a:bodyPr/>
          <a:lstStyle/>
          <a:p>
            <a:pPr eaLnBrk="1" hangingPunct="1">
              <a:buFont typeface="Arial" charset="0"/>
              <a:buNone/>
            </a:pPr>
            <a:r>
              <a:rPr lang="el-GR" sz="2000" b="1" smtClean="0"/>
              <a:t>Έργα που στοχεύουν το εφηβικό κοινό</a:t>
            </a:r>
          </a:p>
          <a:p>
            <a:pPr eaLnBrk="1" hangingPunct="1">
              <a:buFont typeface="Arial" charset="0"/>
              <a:buNone/>
            </a:pPr>
            <a:r>
              <a:rPr lang="el-GR" sz="2000" b="1" smtClean="0"/>
              <a:t>Βραβευμένα </a:t>
            </a:r>
          </a:p>
          <a:p>
            <a:pPr eaLnBrk="1" hangingPunct="1">
              <a:buFont typeface="Arial" charset="0"/>
              <a:buNone/>
            </a:pPr>
            <a:r>
              <a:rPr lang="el-GR" sz="2000" smtClean="0"/>
              <a:t>Ζέη Άλκη, </a:t>
            </a:r>
            <a:r>
              <a:rPr lang="el-GR" sz="2000" i="1" smtClean="0"/>
              <a:t>Η Κωνσταντίνα και οι αράχνες της, </a:t>
            </a:r>
            <a:r>
              <a:rPr lang="el-GR" sz="2000" smtClean="0"/>
              <a:t>Κέδρος</a:t>
            </a:r>
            <a:r>
              <a:rPr lang="el-GR" sz="2000" i="1" smtClean="0"/>
              <a:t>, Αθήνα, 2002, </a:t>
            </a:r>
            <a:r>
              <a:rPr lang="el-GR" sz="2000" i="1" baseline="30000" smtClean="0"/>
              <a:t>5</a:t>
            </a:r>
            <a:r>
              <a:rPr lang="el-GR" sz="2000" i="1" smtClean="0"/>
              <a:t>2003. </a:t>
            </a:r>
          </a:p>
          <a:p>
            <a:pPr eaLnBrk="1" hangingPunct="1">
              <a:buFont typeface="Arial" charset="0"/>
              <a:buNone/>
            </a:pPr>
            <a:r>
              <a:rPr lang="el-GR" sz="2000" smtClean="0"/>
              <a:t>Κοκκινάκη Νένα, </a:t>
            </a:r>
            <a:r>
              <a:rPr lang="el-GR" sz="2000" i="1" smtClean="0"/>
              <a:t>Μαργαρίτα, </a:t>
            </a:r>
            <a:r>
              <a:rPr lang="el-GR" sz="2000" smtClean="0"/>
              <a:t>Πατάκης, Αθήνα, 1996, </a:t>
            </a:r>
            <a:r>
              <a:rPr lang="el-GR" sz="2000" baseline="30000" smtClean="0"/>
              <a:t>7</a:t>
            </a:r>
            <a:r>
              <a:rPr lang="el-GR" sz="2000" smtClean="0"/>
              <a:t>2002. </a:t>
            </a:r>
          </a:p>
          <a:p>
            <a:pPr eaLnBrk="1" hangingPunct="1">
              <a:buFont typeface="Arial" charset="0"/>
              <a:buNone/>
            </a:pPr>
            <a:r>
              <a:rPr lang="el-GR" sz="2000" smtClean="0"/>
              <a:t>Σαρή Ζωρζ, </a:t>
            </a:r>
            <a:r>
              <a:rPr lang="el-GR" sz="2000" i="1" smtClean="0"/>
              <a:t>Νινέτ, </a:t>
            </a:r>
            <a:r>
              <a:rPr lang="el-GR" sz="2000" smtClean="0"/>
              <a:t>Πατάκης, Αθήνα, 1993, </a:t>
            </a:r>
            <a:r>
              <a:rPr lang="el-GR" sz="2000" baseline="30000" smtClean="0"/>
              <a:t>20</a:t>
            </a:r>
            <a:r>
              <a:rPr lang="el-GR" sz="2000" smtClean="0"/>
              <a:t>2002. </a:t>
            </a:r>
          </a:p>
          <a:p>
            <a:pPr eaLnBrk="1" hangingPunct="1">
              <a:buFont typeface="Arial" charset="0"/>
              <a:buNone/>
            </a:pPr>
            <a:r>
              <a:rPr lang="el-GR" sz="2000" smtClean="0"/>
              <a:t>Δελώνης Αντώνης, </a:t>
            </a:r>
            <a:r>
              <a:rPr lang="el-GR" sz="2000" i="1" smtClean="0"/>
              <a:t>Η εξομολόγηση, </a:t>
            </a:r>
            <a:r>
              <a:rPr lang="el-GR" sz="2000" smtClean="0"/>
              <a:t>Άγκυρα, Αθήνα, 1997, </a:t>
            </a:r>
            <a:r>
              <a:rPr lang="el-GR" sz="2000" baseline="30000" smtClean="0"/>
              <a:t>15</a:t>
            </a:r>
            <a:r>
              <a:rPr lang="el-GR" sz="2000" smtClean="0"/>
              <a:t>1997</a:t>
            </a:r>
          </a:p>
          <a:p>
            <a:pPr eaLnBrk="1" hangingPunct="1">
              <a:buFont typeface="Arial" charset="0"/>
              <a:buNone/>
            </a:pPr>
            <a:r>
              <a:rPr lang="el-GR" sz="2000" smtClean="0"/>
              <a:t>Κοντολέων Μάνος, </a:t>
            </a:r>
            <a:r>
              <a:rPr lang="el-GR" sz="2000" i="1" smtClean="0"/>
              <a:t>Το ταξίδι που σκοτώνει,</a:t>
            </a:r>
            <a:r>
              <a:rPr lang="el-GR" sz="2000" smtClean="0"/>
              <a:t> Καστανιώτης, Αθήνα, 1989, </a:t>
            </a:r>
            <a:r>
              <a:rPr lang="el-GR" sz="2000" baseline="30000" smtClean="0"/>
              <a:t>2</a:t>
            </a:r>
            <a:r>
              <a:rPr lang="el-GR" sz="2000" smtClean="0"/>
              <a:t>1990. </a:t>
            </a:r>
          </a:p>
          <a:p>
            <a:pPr eaLnBrk="1" hangingPunct="1">
              <a:buFont typeface="Arial" charset="0"/>
              <a:buNone/>
            </a:pPr>
            <a:r>
              <a:rPr lang="el-GR" sz="2000" smtClean="0"/>
              <a:t>Τίγκα Τούλα, </a:t>
            </a:r>
            <a:r>
              <a:rPr lang="el-GR" sz="2000" i="1" smtClean="0"/>
              <a:t>Η εποχή των Υακίνθων, </a:t>
            </a:r>
            <a:r>
              <a:rPr lang="el-GR" sz="2000" smtClean="0"/>
              <a:t>Πατάκης, Αθήνα, 1993, </a:t>
            </a:r>
            <a:r>
              <a:rPr lang="el-GR" sz="2000" baseline="30000" smtClean="0"/>
              <a:t>12</a:t>
            </a:r>
            <a:r>
              <a:rPr lang="el-GR" sz="2000" smtClean="0"/>
              <a:t>2003. </a:t>
            </a:r>
          </a:p>
          <a:p>
            <a:pPr eaLnBrk="1" hangingPunct="1">
              <a:buFont typeface="Arial" charset="0"/>
              <a:buNone/>
            </a:pPr>
            <a:r>
              <a:rPr lang="el-GR" sz="2000" smtClean="0"/>
              <a:t>Λίτσα Ψαραύτη, </a:t>
            </a:r>
            <a:r>
              <a:rPr lang="el-GR" sz="2000" i="1" smtClean="0"/>
              <a:t>Το χαμόγελο της Εκάτης, </a:t>
            </a:r>
            <a:r>
              <a:rPr lang="el-GR" sz="2000" smtClean="0"/>
              <a:t>Πατάκης, Αθήνα, 2002, </a:t>
            </a:r>
            <a:r>
              <a:rPr lang="el-GR" sz="2000" baseline="30000" smtClean="0"/>
              <a:t>9</a:t>
            </a:r>
            <a:r>
              <a:rPr lang="el-GR" sz="2000" smtClean="0"/>
              <a:t>2003.</a:t>
            </a:r>
          </a:p>
          <a:p>
            <a:pPr eaLnBrk="1" hangingPunct="1">
              <a:buFont typeface="Arial" charset="0"/>
              <a:buNone/>
            </a:pPr>
            <a:r>
              <a:rPr lang="el-GR" sz="2000" smtClean="0"/>
              <a:t>Βαγγέλης Ηλιόπουλος, </a:t>
            </a:r>
            <a:r>
              <a:rPr lang="el-GR" sz="2000" i="1" smtClean="0"/>
              <a:t>Έτοιμος από καιρό, Πατάκης, Αθήνα, </a:t>
            </a:r>
            <a:r>
              <a:rPr lang="el-GR" sz="2000" baseline="30000" smtClean="0"/>
              <a:t>2</a:t>
            </a:r>
            <a:r>
              <a:rPr lang="el-GR" sz="2000" i="1" smtClean="0"/>
              <a:t>2001. </a:t>
            </a:r>
            <a:endParaRPr lang="el-GR" sz="2000" smtClean="0"/>
          </a:p>
          <a:p>
            <a:pPr eaLnBrk="1" hangingPunct="1">
              <a:buFont typeface="Arial" charset="0"/>
              <a:buNone/>
            </a:pPr>
            <a:r>
              <a:rPr lang="el-GR" sz="2000" b="1" smtClean="0"/>
              <a:t>Μη βραβευμένα</a:t>
            </a:r>
          </a:p>
          <a:p>
            <a:pPr eaLnBrk="1" hangingPunct="1">
              <a:buFont typeface="Arial" charset="0"/>
              <a:buNone/>
            </a:pPr>
            <a:r>
              <a:rPr lang="el-GR" sz="2000" smtClean="0"/>
              <a:t>Λίτσα Ψαραύτη,  </a:t>
            </a:r>
            <a:r>
              <a:rPr lang="el-GR" sz="2000" i="1" smtClean="0"/>
              <a:t>Το αυγό της έχιδνας</a:t>
            </a:r>
            <a:r>
              <a:rPr lang="el-GR" sz="2000" smtClean="0"/>
              <a:t>, 1990.</a:t>
            </a:r>
          </a:p>
          <a:p>
            <a:pPr eaLnBrk="1" hangingPunct="1">
              <a:buFont typeface="Arial" charset="0"/>
              <a:buNone/>
            </a:pPr>
            <a:r>
              <a:rPr lang="el-GR" sz="2000" smtClean="0"/>
              <a:t>Λότη Πέτροβιτς-Ανδρουτσοπούλου, </a:t>
            </a:r>
            <a:r>
              <a:rPr lang="el-GR" sz="2000" i="1" smtClean="0"/>
              <a:t>Στο τσιμεντένιο δάσος</a:t>
            </a:r>
            <a:r>
              <a:rPr lang="el-GR" sz="2000" smtClean="0"/>
              <a:t>, 1980.</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1232</TotalTime>
  <Words>2887</Words>
  <Application>Microsoft Office PowerPoint</Application>
  <PresentationFormat>Προβολή στην οθόνη (4:3)</PresentationFormat>
  <Paragraphs>154</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Θέμα του Office</vt:lpstr>
      <vt:lpstr>«Από το «μυθιστόρημα της εφηβικής ηλικίας» του μεσοπολέμου στο «νεανικό μυθιστόρημα» της μεταπολίτευσης: συγκλίσεις, αποκλίσεις, και συνέχειες»</vt:lpstr>
      <vt:lpstr>Ερευνητικά ζητούμενα Ι</vt:lpstr>
      <vt:lpstr>Ερευνητικά ζητούμενα ΙΙ</vt:lpstr>
      <vt:lpstr>Η ευρωπαϊκή παράδοση</vt:lpstr>
      <vt:lpstr>«Το μυθιστόρημα της εφηβικής ηλικίας»</vt:lpstr>
      <vt:lpstr>Πώς αντιμετωπίζεται η εφηβική ηλικία από τους συγγραφείς; 1</vt:lpstr>
      <vt:lpstr>Πώς αντιμετωπίζεται η εφηβική ηλικία από τους συγγραφείς; 2</vt:lpstr>
      <vt:lpstr>Μυθιστορήματα με θέμα την εφηβική ηλικία (1950-1980)</vt:lpstr>
      <vt:lpstr>Σύγχρονα μυθιστορήματα με θέμα την εφηβική ηλικία</vt:lpstr>
      <vt:lpstr>Σύγχρονα έργα (2000+) με ήρωες έφηβους και νέους</vt:lpstr>
      <vt:lpstr>Τα χαρακτηριστικά της  σύγχρονης νεανικής λογοτεχνίας (ΣΝΛ) </vt:lpstr>
      <vt:lpstr>Η εφηβική λογοτεχνία ή λογοτεχνία για νεαρούς ενήλικες (young adults) ή λογοτεχνία για νέους και εφήβους ή σύγχρονη νεανική λογοτεχνία (ΣΝΛ) και η σύγχρονη κριτική της- Ορισμοί, κριτήρια</vt:lpstr>
      <vt:lpstr> Εφηβική λογοτεχνία και Βildungsroman: εφηβεία, ωρίμανση, μαθητεία και μυθιστόρημα/bildungsroman </vt:lpstr>
      <vt:lpstr>21 ος αιώνας – Δύο παραδείγματα</vt:lpstr>
      <vt:lpstr>Συμπεράσματα και προβληματισμοί</vt:lpstr>
      <vt:lpstr>Βιβλιογραφία Ι</vt:lpstr>
      <vt:lpstr>Βιβλιογραφία ΙΙ</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Από το «εφηβικό μυθιστόρημα» του μεσοπολέμου στο «νεανικό μυθιστόρημα» της μεταπολίτευσης (1974-2000): συγκλίσεις, αποκλίσεις, και συνέχειες</dc:title>
  <dc:creator>alex</dc:creator>
  <cp:lastModifiedBy>alex</cp:lastModifiedBy>
  <cp:revision>130</cp:revision>
  <dcterms:created xsi:type="dcterms:W3CDTF">2016-03-11T15:19:28Z</dcterms:created>
  <dcterms:modified xsi:type="dcterms:W3CDTF">2017-02-20T16:42:34Z</dcterms:modified>
</cp:coreProperties>
</file>