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4" r:id="rId14"/>
    <p:sldId id="275" r:id="rId15"/>
    <p:sldId id="262" r:id="rId16"/>
    <p:sldId id="261" r:id="rId17"/>
    <p:sldId id="263" r:id="rId18"/>
    <p:sldId id="264" r:id="rId19"/>
    <p:sldId id="265" r:id="rId20"/>
    <p:sldId id="266"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8" autoAdjust="0"/>
    <p:restoredTop sz="94660"/>
  </p:normalViewPr>
  <p:slideViewPr>
    <p:cSldViewPr>
      <p:cViewPr varScale="1">
        <p:scale>
          <a:sx n="83" d="100"/>
          <a:sy n="83" d="100"/>
        </p:scale>
        <p:origin x="-189"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2469-1F42-441A-8ECD-E79906BAC461}" type="datetimeFigureOut">
              <a:rPr lang="el-GR" smtClean="0"/>
              <a:t>28/10/2016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B004A-66EB-4D4D-8A7A-EBAD2082EBEF}" type="slidenum">
              <a:rPr lang="el-GR" smtClean="0"/>
              <a:t>‹#›</a:t>
            </a:fld>
            <a:endParaRPr lang="el-GR"/>
          </a:p>
        </p:txBody>
      </p:sp>
    </p:spTree>
    <p:extLst>
      <p:ext uri="{BB962C8B-B14F-4D97-AF65-F5344CB8AC3E}">
        <p14:creationId xmlns:p14="http://schemas.microsoft.com/office/powerpoint/2010/main" val="5368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1371600" y="3886200"/>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Θέση ημερομηνίας 3"/>
          <p:cNvSpPr>
            <a:spLocks noGrp="1"/>
          </p:cNvSpPr>
          <p:nvPr>
            <p:ph type="dt" sz="half" idx="10"/>
          </p:nvPr>
        </p:nvSpPr>
        <p:spPr/>
        <p:txBody>
          <a:bodyPr/>
          <a:lstStyle/>
          <a:p>
            <a:fld id="{015CB64E-6737-4DFD-98E3-379F8F0005DB}"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
        <p:nvSpPr>
          <p:cNvPr id="9" name="Title 1"/>
          <p:cNvSpPr txBox="1">
            <a:spLocks/>
          </p:cNvSpPr>
          <p:nvPr userDrawn="1"/>
        </p:nvSpPr>
        <p:spPr bwMode="auto">
          <a:xfrm>
            <a:off x="251519" y="311696"/>
            <a:ext cx="8655755" cy="8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Πανεπιστήμιο Δυτικής Μακεδονίας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Παιδαγωγικό Τμήμα Νηπιαγωγών</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endParaRPr kumimoji="0" lang="el-GR" sz="2600" b="1" i="0" u="none" strike="noStrike" kern="0" cap="none" spc="0" normalizeH="0" baseline="0" noProof="0" dirty="0">
              <a:ln>
                <a:noFill/>
              </a:ln>
              <a:solidFill>
                <a:srgbClr val="000000"/>
              </a:solidFill>
              <a:effectLst/>
              <a:uLnTx/>
              <a:uFillTx/>
              <a:latin typeface="Arial"/>
              <a:ea typeface="ＭＳ Ｐゴシック" charset="-128"/>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44" y="404664"/>
            <a:ext cx="5629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90764" y="6336938"/>
            <a:ext cx="8568952"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eaLnBrk="1" hangingPunct="1"/>
            <a:r>
              <a:rPr lang="el-GR" sz="1200" dirty="0" smtClean="0"/>
              <a:t> </a:t>
            </a:r>
            <a:endParaRPr lang="el-GR" sz="1400" dirty="0" smtClean="0">
              <a:solidFill>
                <a:srgbClr val="000000"/>
              </a:solidFill>
            </a:endParaRPr>
          </a:p>
        </p:txBody>
      </p:sp>
    </p:spTree>
    <p:extLst>
      <p:ext uri="{BB962C8B-B14F-4D97-AF65-F5344CB8AC3E}">
        <p14:creationId xmlns:p14="http://schemas.microsoft.com/office/powerpoint/2010/main" val="404306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2C42B1-B3C0-4C5E-A764-F7BF15999750}"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4673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910A68A-E52B-40E2-AC97-1FE45E071797}"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0466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CC4C466-407A-4A6A-8222-4328B1A82D03}"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7621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D8C1AF9-C5B9-4F03-BB49-46C55890B292}"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42933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6599DC-F6F7-49F4-85C8-69D5D1B07918}"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0063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8D59C52-5454-4E41-8E08-3B1EDEB275BE}" type="datetime1">
              <a:rPr lang="el-GR" smtClean="0"/>
              <a:t>28/10/2016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20316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1"/>
            </a:lvl1p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p>
            <a:fld id="{418A2E75-D3B9-4A55-97AA-4BF2AC101A1C}" type="datetime1">
              <a:rPr lang="el-GR" smtClean="0"/>
              <a:t>28/10/2016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1771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6E1568-E4DD-44EF-9D99-D38ADEED5DFF}" type="datetime1">
              <a:rPr lang="el-GR" smtClean="0"/>
              <a:t>28/10/2016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3639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CDD1FBA-9501-4A04-9E13-40D5BF437177}"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0291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DE308D2-BF7F-4866-BF6E-65A1B56D1499}"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5175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403898"/>
            <a:ext cx="8229600" cy="464137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AD539-5A64-487B-A5B2-B41656749417}" type="datetime1">
              <a:rPr lang="el-GR" smtClean="0"/>
              <a:t>28/10/2016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65ED-FD8C-4697-988C-39E77CBFEA0E}" type="slidenum">
              <a:rPr lang="el-GR" smtClean="0"/>
              <a:t>‹#›</a:t>
            </a:fld>
            <a:endParaRPr lang="el-GR"/>
          </a:p>
        </p:txBody>
      </p:sp>
      <p:sp>
        <p:nvSpPr>
          <p:cNvPr id="7" name="Footer Placeholder 4"/>
          <p:cNvSpPr txBox="1">
            <a:spLocks/>
          </p:cNvSpPr>
          <p:nvPr/>
        </p:nvSpPr>
        <p:spPr>
          <a:xfrm>
            <a:off x="683568" y="6336938"/>
            <a:ext cx="7951698"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l" eaLnBrk="1" hangingPunct="1"/>
            <a:r>
              <a:rPr lang="el-GR" sz="1200" dirty="0" smtClean="0"/>
              <a:t> </a:t>
            </a:r>
            <a:r>
              <a:rPr lang="el-GR" sz="1400" dirty="0" smtClean="0"/>
              <a:t>Πανεπιστήμιο Δυτικής Μακεδονίας</a:t>
            </a:r>
            <a:endParaRPr lang="el-GR" sz="1400" dirty="0" smtClean="0">
              <a:solidFill>
                <a:srgbClr val="000000"/>
              </a:solidFill>
            </a:endParaRPr>
          </a:p>
        </p:txBody>
      </p:sp>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74" y="6309320"/>
            <a:ext cx="425502" cy="43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Ευθεία γραμμή σύνδεσης 8"/>
          <p:cNvCxnSpPr/>
          <p:nvPr/>
        </p:nvCxnSpPr>
        <p:spPr>
          <a:xfrm>
            <a:off x="436726" y="6165304"/>
            <a:ext cx="82397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67544" y="1233248"/>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t>Αρχές Πληροφορικής</a:t>
            </a:r>
            <a:endParaRPr lang="el-GR" dirty="0"/>
          </a:p>
        </p:txBody>
      </p:sp>
      <p:sp>
        <p:nvSpPr>
          <p:cNvPr id="3" name="Υπότιτλος 2"/>
          <p:cNvSpPr>
            <a:spLocks noGrp="1"/>
          </p:cNvSpPr>
          <p:nvPr>
            <p:ph type="subTitle" idx="1"/>
          </p:nvPr>
        </p:nvSpPr>
        <p:spPr/>
        <p:txBody>
          <a:bodyPr>
            <a:normAutofit fontScale="85000" lnSpcReduction="20000"/>
          </a:bodyPr>
          <a:lstStyle/>
          <a:p>
            <a:r>
              <a:rPr lang="el-GR" b="1" dirty="0">
                <a:solidFill>
                  <a:schemeClr val="tx1"/>
                </a:solidFill>
              </a:rPr>
              <a:t>Ενότητα </a:t>
            </a:r>
            <a:r>
              <a:rPr lang="en-US" b="1" dirty="0">
                <a:solidFill>
                  <a:schemeClr val="tx1"/>
                </a:solidFill>
              </a:rPr>
              <a:t># </a:t>
            </a:r>
            <a:r>
              <a:rPr lang="el-GR" b="1" smtClean="0">
                <a:solidFill>
                  <a:schemeClr val="tx1"/>
                </a:solidFill>
              </a:rPr>
              <a:t>5:</a:t>
            </a:r>
            <a:r>
              <a:rPr lang="en-US" dirty="0" smtClean="0">
                <a:solidFill>
                  <a:schemeClr val="tx1"/>
                </a:solidFill>
              </a:rPr>
              <a:t> </a:t>
            </a:r>
            <a:r>
              <a:rPr lang="el-GR" dirty="0" smtClean="0">
                <a:solidFill>
                  <a:schemeClr val="tx1"/>
                </a:solidFill>
              </a:rPr>
              <a:t>Περιφερειακές συσκευές</a:t>
            </a:r>
            <a:endParaRPr lang="en-US" dirty="0">
              <a:solidFill>
                <a:schemeClr val="tx1"/>
              </a:solidFill>
            </a:endParaRPr>
          </a:p>
          <a:p>
            <a:r>
              <a:rPr lang="el-GR" dirty="0" smtClean="0">
                <a:solidFill>
                  <a:schemeClr val="tx1"/>
                </a:solidFill>
              </a:rPr>
              <a:t> </a:t>
            </a:r>
            <a:endParaRPr lang="en-US" dirty="0">
              <a:solidFill>
                <a:schemeClr val="tx1"/>
              </a:solidFill>
            </a:endParaRPr>
          </a:p>
          <a:p>
            <a:r>
              <a:rPr lang="el-GR" dirty="0" smtClean="0">
                <a:solidFill>
                  <a:schemeClr val="tx1"/>
                </a:solidFill>
              </a:rPr>
              <a:t>Θαρρενός Μπράτιτσης</a:t>
            </a:r>
            <a:endParaRPr lang="el-GR" dirty="0">
              <a:solidFill>
                <a:schemeClr val="tx1"/>
              </a:solidFill>
            </a:endParaRPr>
          </a:p>
          <a:p>
            <a:r>
              <a:rPr lang="el-GR" dirty="0" smtClean="0">
                <a:solidFill>
                  <a:schemeClr val="tx1"/>
                </a:solidFill>
              </a:rPr>
              <a:t>Παιδαγωγικό</a:t>
            </a:r>
            <a:r>
              <a:rPr lang="el-GR" dirty="0">
                <a:solidFill>
                  <a:schemeClr val="tx1"/>
                </a:solidFill>
              </a:rPr>
              <a:t> </a:t>
            </a:r>
            <a:r>
              <a:rPr lang="el-GR" dirty="0" smtClean="0">
                <a:solidFill>
                  <a:schemeClr val="tx1"/>
                </a:solidFill>
              </a:rPr>
              <a:t>Τμήμα Νηπιαγωγών</a:t>
            </a:r>
            <a:endParaRPr lang="el-GR" dirty="0">
              <a:solidFill>
                <a:schemeClr val="tx1"/>
              </a:solidFill>
            </a:endParaRPr>
          </a:p>
          <a:p>
            <a:endParaRPr lang="el-GR"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5220456" y="6399909"/>
            <a:ext cx="819136" cy="286595"/>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6084168" y="6237312"/>
            <a:ext cx="2232248" cy="531288"/>
          </a:xfrm>
          <a:prstGeom prst="rect">
            <a:avLst/>
          </a:prstGeom>
          <a:noFill/>
        </p:spPr>
      </p:pic>
    </p:spTree>
    <p:extLst>
      <p:ext uri="{BB962C8B-B14F-4D97-AF65-F5344CB8AC3E}">
        <p14:creationId xmlns:p14="http://schemas.microsoft.com/office/powerpoint/2010/main" val="128708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idx="4294967295"/>
          </p:nvPr>
        </p:nvSpPr>
        <p:spPr>
          <a:xfrm>
            <a:off x="467545" y="228600"/>
            <a:ext cx="8371656" cy="823913"/>
          </a:xfrm>
        </p:spPr>
        <p:txBody>
          <a:bodyPr/>
          <a:lstStyle/>
          <a:p>
            <a:r>
              <a:rPr lang="el-GR" altLang="el-GR" dirty="0" smtClean="0"/>
              <a:t>Σκληρός δίσκος</a:t>
            </a:r>
            <a:endParaRPr lang="en-US" altLang="el-GR" dirty="0" smtClean="0"/>
          </a:p>
        </p:txBody>
      </p:sp>
      <p:sp>
        <p:nvSpPr>
          <p:cNvPr id="365571" name="Rectangle 3"/>
          <p:cNvSpPr>
            <a:spLocks noGrp="1" noChangeArrowheads="1"/>
          </p:cNvSpPr>
          <p:nvPr>
            <p:ph type="body" idx="4294967295"/>
          </p:nvPr>
        </p:nvSpPr>
        <p:spPr>
          <a:xfrm>
            <a:off x="539553" y="1340767"/>
            <a:ext cx="8064895" cy="4680521"/>
          </a:xfrm>
        </p:spPr>
        <p:txBody>
          <a:bodyPr>
            <a:normAutofit/>
          </a:bodyPr>
          <a:lstStyle/>
          <a:p>
            <a:pPr>
              <a:lnSpc>
                <a:spcPct val="80000"/>
              </a:lnSpc>
              <a:buFont typeface="Wingdings" pitchFamily="2" charset="2"/>
              <a:buNone/>
            </a:pPr>
            <a:r>
              <a:rPr lang="el-GR" altLang="el-GR" sz="1800" dirty="0" smtClean="0"/>
              <a:t>Είναι το σημαντικότερο και πιο διαδεδομένο μέσο αποθήκευσης. </a:t>
            </a:r>
          </a:p>
          <a:p>
            <a:pPr algn="just" eaLnBrk="1" hangingPunct="1">
              <a:lnSpc>
                <a:spcPct val="80000"/>
              </a:lnSpc>
              <a:spcBef>
                <a:spcPct val="0"/>
              </a:spcBef>
              <a:buClrTx/>
              <a:buSzTx/>
              <a:buFontTx/>
              <a:buNone/>
            </a:pPr>
            <a:r>
              <a:rPr lang="el-GR" altLang="el-GR" sz="1800" dirty="0" smtClean="0">
                <a:solidFill>
                  <a:srgbClr val="003300"/>
                </a:solidFill>
              </a:rPr>
              <a:t>Αποτελείται</a:t>
            </a:r>
            <a:r>
              <a:rPr lang="el-GR" altLang="el-GR" sz="1800" dirty="0" smtClean="0"/>
              <a:t> από ένα μεταλλικό περίβλημα, αεροστεγώς κλεισμένο, όπου μέσα υπάρχουν κυκλικοί μεταλλικοί δίσκοι τοποθετημένοι παράλληλα, και πάνω σε αυτούς κινείται μια κεφαλή εγγραφής - ανάγνωσης. Οι μεταλλικοί δίσκοι περιστρέφονται διαρκώς γύρω από τον κοινό άξονά τους.</a:t>
            </a:r>
          </a:p>
          <a:p>
            <a:pPr algn="just" eaLnBrk="1" hangingPunct="1">
              <a:lnSpc>
                <a:spcPct val="80000"/>
              </a:lnSpc>
              <a:spcBef>
                <a:spcPct val="0"/>
              </a:spcBef>
              <a:buClrTx/>
              <a:buSzTx/>
              <a:buFontTx/>
              <a:buNone/>
            </a:pPr>
            <a:r>
              <a:rPr lang="el-GR" altLang="el-GR" sz="1800" dirty="0" smtClean="0"/>
              <a:t>Οι κεφαλές ανάγνωσης/εγγραφής (μία για κάθε επιφάνεια δίσκου) είναι κινούμενες</a:t>
            </a:r>
          </a:p>
          <a:p>
            <a:pPr algn="just" eaLnBrk="1" hangingPunct="1">
              <a:lnSpc>
                <a:spcPct val="80000"/>
              </a:lnSpc>
              <a:spcBef>
                <a:spcPct val="0"/>
              </a:spcBef>
              <a:buClrTx/>
              <a:buSzTx/>
              <a:buFontTx/>
              <a:buNone/>
            </a:pPr>
            <a:endParaRPr lang="el-GR" altLang="el-GR" sz="1800" dirty="0" smtClean="0"/>
          </a:p>
          <a:p>
            <a:pPr algn="just" eaLnBrk="1" hangingPunct="1">
              <a:lnSpc>
                <a:spcPct val="80000"/>
              </a:lnSpc>
              <a:spcBef>
                <a:spcPct val="0"/>
              </a:spcBef>
              <a:buClrTx/>
              <a:buSzTx/>
              <a:buFontTx/>
              <a:buNone/>
            </a:pPr>
            <a:r>
              <a:rPr lang="el-GR" altLang="el-GR" sz="1800" dirty="0" smtClean="0"/>
              <a:t>Η ανάγνωση/εγγραφή λαμβάνει χώρα σε προκαθορισμένα τμήματα του δίσκου, ο οποίος χωρίζεται τελικά σε τομείς σταθερού μεγέθους (βλ. επόμενη διαφάνεια). </a:t>
            </a:r>
          </a:p>
          <a:p>
            <a:pPr algn="just" eaLnBrk="1" hangingPunct="1">
              <a:lnSpc>
                <a:spcPct val="80000"/>
              </a:lnSpc>
              <a:spcBef>
                <a:spcPct val="0"/>
              </a:spcBef>
              <a:buClrTx/>
              <a:buSzTx/>
              <a:buFontTx/>
              <a:buNone/>
            </a:pPr>
            <a:r>
              <a:rPr lang="el-GR" altLang="el-GR" sz="1800" dirty="0" smtClean="0"/>
              <a:t>Το μέγεθος του τομέα εξαρτάται από τη χωρητικότητα του δίσκου και τον τύπο διαμόρφωσης (βλ. παρακάτω). Για παράδειγμα, αν το μέγεθος του τομέα είναι 4ΚΒ και θέλουμε να εγγράψουμε πληροφορία μεγέθους 2 </a:t>
            </a:r>
            <a:r>
              <a:rPr lang="en-US" altLang="el-GR" sz="1800" dirty="0" smtClean="0"/>
              <a:t>byte, </a:t>
            </a:r>
            <a:r>
              <a:rPr lang="el-GR" altLang="el-GR" sz="1800" dirty="0" smtClean="0"/>
              <a:t>τότε θα καταληφθεί όλος ο τομέας. Με τον τρόπο αυτό κατασκευάζεται ένας «χάρτης» τομέων που ονομάζεται </a:t>
            </a:r>
            <a:r>
              <a:rPr lang="en-US" altLang="el-GR" sz="1800" dirty="0" smtClean="0"/>
              <a:t>FAT (File Allocation Table). </a:t>
            </a:r>
            <a:r>
              <a:rPr lang="el-GR" altLang="el-GR" sz="1800" dirty="0" smtClean="0"/>
              <a:t>Όταν αποθηκεύεται ένα αρχείο, τότε </a:t>
            </a:r>
            <a:r>
              <a:rPr lang="el-GR" altLang="el-GR" sz="1800" dirty="0" smtClean="0"/>
              <a:t>γίνονται </a:t>
            </a:r>
            <a:r>
              <a:rPr lang="el-GR" altLang="el-GR" sz="1800" dirty="0" smtClean="0"/>
              <a:t>οι απαραίτητες εγγραφές στον </a:t>
            </a:r>
            <a:r>
              <a:rPr lang="en-US" altLang="el-GR" sz="1800" dirty="0" smtClean="0"/>
              <a:t>FAT, </a:t>
            </a:r>
            <a:r>
              <a:rPr lang="el-GR" altLang="el-GR" sz="1800" dirty="0" smtClean="0"/>
              <a:t>για να γνωρίζει ο υπολογιστής που πρέπει να μετακινηθούν οι κεφαλές ώστε να συγκεντρώσουν τα τμήματα του αρχείου</a:t>
            </a:r>
          </a:p>
          <a:p>
            <a:pPr>
              <a:lnSpc>
                <a:spcPct val="80000"/>
              </a:lnSpc>
              <a:buFont typeface="Wingdings" pitchFamily="2" charset="2"/>
              <a:buNone/>
            </a:pPr>
            <a:r>
              <a:rPr lang="el-GR" altLang="el-GR" sz="1800" dirty="0" smtClean="0"/>
              <a:t>Πριν να χρησιμοποιηθεί ένας μαγνητικός δίσκος πρέπει να μορφοποιηθεί. Η μορφοποίηση ενός δίσκου (</a:t>
            </a:r>
            <a:r>
              <a:rPr lang="en-US" altLang="el-GR" sz="1800" b="1" dirty="0" smtClean="0">
                <a:solidFill>
                  <a:srgbClr val="CC3300"/>
                </a:solidFill>
              </a:rPr>
              <a:t>format</a:t>
            </a:r>
            <a:r>
              <a:rPr lang="en-US" altLang="el-GR" sz="1800" dirty="0" smtClean="0"/>
              <a:t>) </a:t>
            </a:r>
            <a:r>
              <a:rPr lang="el-GR" altLang="el-GR" sz="1800" dirty="0" smtClean="0"/>
              <a:t> διαιρεί τον δίσκο σε τομείς και τροχιές.</a:t>
            </a:r>
          </a:p>
          <a:p>
            <a:pPr algn="just" eaLnBrk="1" hangingPunct="1">
              <a:lnSpc>
                <a:spcPct val="80000"/>
              </a:lnSpc>
              <a:spcBef>
                <a:spcPct val="0"/>
              </a:spcBef>
              <a:buClrTx/>
              <a:buSzTx/>
              <a:buFontTx/>
              <a:buNone/>
            </a:pPr>
            <a:endParaRPr lang="en-US" altLang="el-GR" sz="18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10</a:t>
            </a:fld>
            <a:endParaRPr lang="el-GR" dirty="0"/>
          </a:p>
        </p:txBody>
      </p:sp>
    </p:spTree>
    <p:extLst>
      <p:ext uri="{BB962C8B-B14F-4D97-AF65-F5344CB8AC3E}">
        <p14:creationId xmlns:p14="http://schemas.microsoft.com/office/powerpoint/2010/main" val="64892313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2"/>
          <p:cNvSpPr>
            <a:spLocks noGrp="1"/>
          </p:cNvSpPr>
          <p:nvPr>
            <p:ph idx="1"/>
          </p:nvPr>
        </p:nvSpPr>
        <p:spPr>
          <a:xfrm>
            <a:off x="457200" y="1403898"/>
            <a:ext cx="8229600" cy="4641379"/>
          </a:xfrm>
        </p:spPr>
        <p:txBody>
          <a:bodyPr>
            <a:normAutofit/>
          </a:bodyPr>
          <a:lstStyle/>
          <a:p>
            <a:pPr>
              <a:defRPr/>
            </a:pPr>
            <a:endParaRPr lang="en-US" dirty="0">
              <a:effectLst>
                <a:outerShdw blurRad="38100" dist="38100" dir="2700000" algn="tl">
                  <a:srgbClr val="FFFFFF"/>
                </a:outerShdw>
              </a:effectLst>
            </a:endParaRPr>
          </a:p>
        </p:txBody>
      </p:sp>
      <p:sp>
        <p:nvSpPr>
          <p:cNvPr id="366594" name="Rectangle 2"/>
          <p:cNvSpPr>
            <a:spLocks noGrp="1" noChangeArrowheads="1"/>
          </p:cNvSpPr>
          <p:nvPr>
            <p:ph type="title" idx="4294967295"/>
          </p:nvPr>
        </p:nvSpPr>
        <p:spPr/>
        <p:txBody>
          <a:bodyPr/>
          <a:lstStyle/>
          <a:p>
            <a:r>
              <a:rPr lang="el-GR" altLang="el-GR" dirty="0" smtClean="0"/>
              <a:t>Δομή σκληρού δίσκου</a:t>
            </a:r>
            <a:endParaRPr lang="en-US" altLang="el-GR" dirty="0" smtClean="0"/>
          </a:p>
        </p:txBody>
      </p:sp>
      <p:pic>
        <p:nvPicPr>
          <p:cNvPr id="366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73" y="1412777"/>
            <a:ext cx="453650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65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17033"/>
            <a:ext cx="2484438" cy="2376264"/>
          </a:xfrm>
          <a:prstGeom prst="rect">
            <a:avLst/>
          </a:prstGeom>
          <a:noFill/>
          <a:extLst>
            <a:ext uri="{909E8E84-426E-40DD-AFC4-6F175D3DCCD1}">
              <a14:hiddenFill xmlns:a14="http://schemas.microsoft.com/office/drawing/2010/main">
                <a:solidFill>
                  <a:srgbClr val="FFFFFF"/>
                </a:solidFill>
              </a14:hiddenFill>
            </a:ext>
          </a:extLst>
        </p:spPr>
      </p:pic>
      <p:sp>
        <p:nvSpPr>
          <p:cNvPr id="366598" name="Rectangle 6"/>
          <p:cNvSpPr>
            <a:spLocks noGrp="1" noChangeArrowheads="1"/>
          </p:cNvSpPr>
          <p:nvPr>
            <p:ph type="body" idx="4294967295"/>
          </p:nvPr>
        </p:nvSpPr>
        <p:spPr>
          <a:xfrm>
            <a:off x="503238" y="4581129"/>
            <a:ext cx="4968875" cy="1512168"/>
          </a:xfrm>
          <a:noFill/>
        </p:spPr>
        <p:txBody>
          <a:bodyPr/>
          <a:lstStyle/>
          <a:p>
            <a:pPr>
              <a:lnSpc>
                <a:spcPct val="80000"/>
              </a:lnSpc>
              <a:buFont typeface="Wingdings" pitchFamily="2" charset="2"/>
              <a:buNone/>
            </a:pPr>
            <a:r>
              <a:rPr lang="el-GR" altLang="el-GR" sz="1600" dirty="0" smtClean="0"/>
              <a:t>Η επικοινωνία μεταξύ μαγνητικού δίσκου και </a:t>
            </a:r>
            <a:r>
              <a:rPr lang="en-US" altLang="el-GR" sz="1600" dirty="0" smtClean="0"/>
              <a:t>CPU </a:t>
            </a:r>
            <a:r>
              <a:rPr lang="el-GR" altLang="el-GR" sz="1600" dirty="0" smtClean="0"/>
              <a:t>γίνεται με τον ελεγκτή (</a:t>
            </a:r>
            <a:r>
              <a:rPr lang="en-US" altLang="el-GR" sz="1600" dirty="0" smtClean="0"/>
              <a:t>controller</a:t>
            </a:r>
            <a:r>
              <a:rPr lang="el-GR" altLang="el-GR" sz="1600" dirty="0" smtClean="0"/>
              <a:t>) που είναι υπεύθυνος: </a:t>
            </a:r>
          </a:p>
          <a:p>
            <a:pPr>
              <a:lnSpc>
                <a:spcPct val="80000"/>
              </a:lnSpc>
            </a:pPr>
            <a:r>
              <a:rPr lang="el-GR" altLang="el-GR" sz="1600" dirty="0" smtClean="0"/>
              <a:t>για την ανάγνωση και την αποθήκευση των δεδομένων.</a:t>
            </a:r>
          </a:p>
          <a:p>
            <a:pPr>
              <a:lnSpc>
                <a:spcPct val="80000"/>
              </a:lnSpc>
            </a:pPr>
            <a:r>
              <a:rPr lang="el-GR" altLang="el-GR" sz="1600" dirty="0" smtClean="0"/>
              <a:t>για τη διαχείριση των κατεστραμμένων τομέων (</a:t>
            </a:r>
            <a:r>
              <a:rPr lang="en-US" altLang="el-GR" sz="1600" dirty="0" smtClean="0"/>
              <a:t>bad sectors</a:t>
            </a:r>
            <a:r>
              <a:rPr lang="el-GR" altLang="el-GR" sz="1600" dirty="0" smtClean="0"/>
              <a:t>)</a:t>
            </a:r>
            <a:r>
              <a:rPr lang="en-US" altLang="el-GR" sz="1600" dirty="0" smtClean="0"/>
              <a:t>.</a:t>
            </a:r>
            <a:r>
              <a:rPr lang="el-GR" altLang="el-GR" sz="1600" dirty="0" smtClean="0"/>
              <a:t> </a:t>
            </a:r>
            <a:endParaRPr lang="en-US" altLang="el-GR" sz="1600" dirty="0" smtClean="0"/>
          </a:p>
        </p:txBody>
      </p:sp>
      <p:pic>
        <p:nvPicPr>
          <p:cNvPr id="3665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569" y="1412777"/>
            <a:ext cx="3671887"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27339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467545" y="228600"/>
            <a:ext cx="8371656" cy="896938"/>
          </a:xfrm>
        </p:spPr>
        <p:txBody>
          <a:bodyPr/>
          <a:lstStyle/>
          <a:p>
            <a:r>
              <a:rPr lang="el-GR" altLang="el-GR" dirty="0" smtClean="0"/>
              <a:t>Οπτικοί δίσκοι</a:t>
            </a:r>
            <a:endParaRPr lang="en-US" altLang="el-GR" dirty="0" smtClean="0"/>
          </a:p>
        </p:txBody>
      </p:sp>
      <p:sp>
        <p:nvSpPr>
          <p:cNvPr id="367619" name="Rectangle 3"/>
          <p:cNvSpPr>
            <a:spLocks noGrp="1" noChangeArrowheads="1"/>
          </p:cNvSpPr>
          <p:nvPr>
            <p:ph type="body" idx="4294967295"/>
          </p:nvPr>
        </p:nvSpPr>
        <p:spPr>
          <a:xfrm>
            <a:off x="467545" y="1340768"/>
            <a:ext cx="8208911" cy="4680520"/>
          </a:xfrm>
        </p:spPr>
        <p:txBody>
          <a:bodyPr>
            <a:normAutofit/>
          </a:bodyPr>
          <a:lstStyle/>
          <a:p>
            <a:pPr algn="just" eaLnBrk="1" hangingPunct="1">
              <a:lnSpc>
                <a:spcPct val="80000"/>
              </a:lnSpc>
              <a:spcBef>
                <a:spcPct val="0"/>
              </a:spcBef>
              <a:buClrTx/>
              <a:buSzTx/>
              <a:buFontTx/>
              <a:buNone/>
            </a:pPr>
            <a:r>
              <a:rPr lang="el-GR" altLang="el-GR" sz="1600" dirty="0" smtClean="0"/>
              <a:t>Οι οπτικοί δίσκοι είναι φορητές συσκευές αποθήκευσης οι οποίες μπορούν να αποθηκεύσουν μεγάλες ποσότητες πληροφοριών.</a:t>
            </a:r>
            <a:r>
              <a:rPr lang="en-US" altLang="el-GR" sz="1600" dirty="0" smtClean="0"/>
              <a:t> </a:t>
            </a:r>
            <a:r>
              <a:rPr lang="el-GR" altLang="el-GR" sz="1600" dirty="0" smtClean="0"/>
              <a:t>Στους οπτικούς δίσκους έχουμε ακολουθίες σημείων ανάκλασης (1) ή διάχυσης (0) φωτός πάνω στην επιφάνεια του δίσκου και αυτά ανιχνεύονται από μία δέσμη </a:t>
            </a:r>
            <a:r>
              <a:rPr lang="el-GR" altLang="el-GR" sz="1600" dirty="0" err="1" smtClean="0"/>
              <a:t>laser</a:t>
            </a:r>
            <a:r>
              <a:rPr lang="el-GR" altLang="el-GR" sz="1600" dirty="0" smtClean="0"/>
              <a:t>. </a:t>
            </a:r>
          </a:p>
          <a:p>
            <a:pPr>
              <a:lnSpc>
                <a:spcPct val="80000"/>
              </a:lnSpc>
              <a:buFont typeface="Wingdings" pitchFamily="2" charset="2"/>
              <a:buNone/>
            </a:pPr>
            <a:r>
              <a:rPr lang="el-GR" altLang="el-GR" sz="1600" dirty="0" smtClean="0"/>
              <a:t>Τα δεδομένα είναι γραμμένα πάνω σε ειδικό στρώμα όπου σχηματίζονται κοιλότητες (εσοχές) και λείες επιφάνειες (νησίδες). Όταν η ακτίνα λέιζερ πέσει σε μια λεία επιφάνεια (νησίδα) ανακλάται ισχυρά και ο ανιχνευτής (φωτοκύτταρο) σηματοδοτεί το 1. Όταν πέσει σε κοίλωμα (εσοχή) δεν ανακλάται ισχυρά λόγω διάχυσης και ο ανιχνευτής αντιστοιχεί στην μειωμένη ένταση φωτός το 0.</a:t>
            </a:r>
          </a:p>
          <a:p>
            <a:pPr>
              <a:lnSpc>
                <a:spcPct val="80000"/>
              </a:lnSpc>
              <a:buFont typeface="Wingdings" pitchFamily="2" charset="2"/>
              <a:buNone/>
            </a:pPr>
            <a:r>
              <a:rPr lang="el-GR" altLang="el-GR" sz="1600" dirty="0" smtClean="0"/>
              <a:t>Οι κατηγορίες των οπτικών δίσκων είναι:</a:t>
            </a:r>
            <a:endParaRPr lang="en-US" altLang="el-GR" sz="1600" dirty="0" smtClean="0"/>
          </a:p>
          <a:p>
            <a:pPr>
              <a:lnSpc>
                <a:spcPct val="80000"/>
              </a:lnSpc>
              <a:buFont typeface="Wingdings" pitchFamily="2" charset="2"/>
              <a:buNone/>
            </a:pPr>
            <a:r>
              <a:rPr lang="el-GR" altLang="el-GR" sz="1600" dirty="0" smtClean="0"/>
              <a:t>CD-R</a:t>
            </a:r>
            <a:r>
              <a:rPr lang="en-US" altLang="el-GR" sz="1600" dirty="0" smtClean="0"/>
              <a:t>OM</a:t>
            </a:r>
            <a:r>
              <a:rPr lang="el-GR" altLang="el-GR" sz="1600" dirty="0" smtClean="0"/>
              <a:t> (</a:t>
            </a:r>
            <a:r>
              <a:rPr lang="el-GR" altLang="el-GR" sz="1600" dirty="0" err="1" smtClean="0"/>
              <a:t>Compact</a:t>
            </a:r>
            <a:r>
              <a:rPr lang="el-GR" altLang="el-GR" sz="1600" dirty="0" smtClean="0"/>
              <a:t> </a:t>
            </a:r>
            <a:r>
              <a:rPr lang="el-GR" altLang="el-GR" sz="1600" dirty="0" err="1" smtClean="0"/>
              <a:t>Disc</a:t>
            </a:r>
            <a:r>
              <a:rPr lang="el-GR" altLang="el-GR" sz="1600" dirty="0" smtClean="0"/>
              <a:t> -</a:t>
            </a:r>
            <a:r>
              <a:rPr lang="el-GR" altLang="el-GR" sz="1600" dirty="0" err="1" smtClean="0"/>
              <a:t>Read</a:t>
            </a:r>
            <a:r>
              <a:rPr lang="el-GR" altLang="el-GR" sz="1600" dirty="0" smtClean="0"/>
              <a:t> </a:t>
            </a:r>
            <a:r>
              <a:rPr lang="el-GR" altLang="el-GR" sz="1600" dirty="0" err="1" smtClean="0"/>
              <a:t>Only</a:t>
            </a:r>
            <a:r>
              <a:rPr lang="el-GR" altLang="el-GR" sz="1600" dirty="0" smtClean="0"/>
              <a:t> </a:t>
            </a:r>
            <a:r>
              <a:rPr lang="el-GR" altLang="el-GR" sz="1600" dirty="0" err="1" smtClean="0"/>
              <a:t>Memory</a:t>
            </a:r>
            <a:r>
              <a:rPr lang="el-GR" altLang="el-GR" sz="1600" dirty="0" smtClean="0"/>
              <a:t>): ακολουθούν το πρότυπο του </a:t>
            </a:r>
            <a:r>
              <a:rPr lang="en-US" altLang="el-GR" sz="1600" dirty="0" smtClean="0"/>
              <a:t>CD. </a:t>
            </a:r>
            <a:r>
              <a:rPr lang="el-GR" altLang="el-GR" sz="1600" dirty="0" smtClean="0"/>
              <a:t>Με κατάλληλη συσκευή εγγραφής στον υπολογιστή ή με βιομηχανικό τρόπο (πρέσα) εγγράφονται οι πληροφορίες αλλά μόνο μια φορά</a:t>
            </a:r>
            <a:r>
              <a:rPr lang="en-US" altLang="el-GR" sz="1600" dirty="0" smtClean="0"/>
              <a:t>. </a:t>
            </a:r>
            <a:r>
              <a:rPr lang="el-GR" altLang="el-GR" sz="1600" dirty="0" smtClean="0"/>
              <a:t>Η χωρητικότητά του </a:t>
            </a:r>
            <a:r>
              <a:rPr lang="en-US" altLang="el-GR" sz="1600" dirty="0" smtClean="0"/>
              <a:t>CD-ROM </a:t>
            </a:r>
            <a:r>
              <a:rPr lang="el-GR" altLang="el-GR" sz="1600" dirty="0" smtClean="0"/>
              <a:t>κυμαίνεται από 650-700 ΜΒ</a:t>
            </a:r>
          </a:p>
          <a:p>
            <a:pPr>
              <a:lnSpc>
                <a:spcPct val="80000"/>
              </a:lnSpc>
              <a:buFont typeface="Wingdings" pitchFamily="2" charset="2"/>
              <a:buNone/>
            </a:pPr>
            <a:r>
              <a:rPr lang="el-GR" altLang="el-GR" sz="1600" dirty="0" smtClean="0"/>
              <a:t>CD-RW (</a:t>
            </a:r>
            <a:r>
              <a:rPr lang="el-GR" altLang="el-GR" sz="1600" dirty="0" err="1" smtClean="0"/>
              <a:t>Compact</a:t>
            </a:r>
            <a:r>
              <a:rPr lang="el-GR" altLang="el-GR" sz="1600" dirty="0" smtClean="0"/>
              <a:t> </a:t>
            </a:r>
            <a:r>
              <a:rPr lang="el-GR" altLang="el-GR" sz="1600" dirty="0" err="1" smtClean="0"/>
              <a:t>Disc</a:t>
            </a:r>
            <a:r>
              <a:rPr lang="el-GR" altLang="el-GR" sz="1600" dirty="0" smtClean="0"/>
              <a:t> –</a:t>
            </a:r>
            <a:r>
              <a:rPr lang="en-US" altLang="el-GR" sz="1600" dirty="0" smtClean="0"/>
              <a:t>Rewritable): </a:t>
            </a:r>
            <a:r>
              <a:rPr lang="el-GR" altLang="el-GR" sz="1600" dirty="0" smtClean="0"/>
              <a:t>πρόκειται για </a:t>
            </a:r>
            <a:r>
              <a:rPr lang="el-GR" altLang="el-GR" sz="1600" dirty="0" err="1" smtClean="0"/>
              <a:t>επανεγγράψιμο</a:t>
            </a:r>
            <a:r>
              <a:rPr lang="el-GR" altLang="el-GR" sz="1600" dirty="0" smtClean="0"/>
              <a:t> </a:t>
            </a:r>
            <a:r>
              <a:rPr lang="en-US" altLang="el-GR" sz="1600" dirty="0" smtClean="0"/>
              <a:t>CD</a:t>
            </a:r>
            <a:r>
              <a:rPr lang="el-GR" altLang="el-GR" sz="1600" dirty="0" smtClean="0"/>
              <a:t>, όπου οι κοιλότητες και οι εσοχές </a:t>
            </a:r>
            <a:r>
              <a:rPr lang="el-GR" altLang="el-GR" sz="1600" dirty="0" err="1" smtClean="0"/>
              <a:t>επαναδημιουργούνται</a:t>
            </a:r>
            <a:r>
              <a:rPr lang="el-GR" altLang="el-GR" sz="1600" dirty="0" smtClean="0"/>
              <a:t> με μαγνητικό τρόπο, αλλά διαβάζονται με οπτικό.</a:t>
            </a:r>
          </a:p>
          <a:p>
            <a:pPr>
              <a:lnSpc>
                <a:spcPct val="80000"/>
              </a:lnSpc>
              <a:buFont typeface="Wingdings" pitchFamily="2" charset="2"/>
              <a:buNone/>
            </a:pPr>
            <a:r>
              <a:rPr lang="el-GR" altLang="el-GR" sz="1600" dirty="0" smtClean="0"/>
              <a:t>DV</a:t>
            </a:r>
            <a:r>
              <a:rPr lang="en-US" altLang="el-GR" sz="1600" dirty="0" smtClean="0"/>
              <a:t>D (</a:t>
            </a:r>
            <a:r>
              <a:rPr lang="el-GR" altLang="el-GR" sz="1600" dirty="0" err="1" smtClean="0"/>
              <a:t>digital</a:t>
            </a:r>
            <a:r>
              <a:rPr lang="el-GR" altLang="el-GR" sz="1600" dirty="0" smtClean="0"/>
              <a:t> </a:t>
            </a:r>
            <a:r>
              <a:rPr lang="el-GR" altLang="el-GR" sz="1600" dirty="0" err="1" smtClean="0"/>
              <a:t>versatile</a:t>
            </a:r>
            <a:r>
              <a:rPr lang="el-GR" altLang="el-GR" sz="1600" dirty="0" smtClean="0"/>
              <a:t> </a:t>
            </a:r>
            <a:r>
              <a:rPr lang="el-GR" altLang="el-GR" sz="1600" dirty="0" err="1" smtClean="0"/>
              <a:t>disc</a:t>
            </a:r>
            <a:r>
              <a:rPr lang="el-GR" altLang="el-GR" sz="1600" dirty="0" smtClean="0"/>
              <a:t> ή </a:t>
            </a:r>
            <a:r>
              <a:rPr lang="el-GR" altLang="el-GR" sz="1600" dirty="0" err="1" smtClean="0"/>
              <a:t>digital</a:t>
            </a:r>
            <a:r>
              <a:rPr lang="el-GR" altLang="el-GR" sz="1600" dirty="0" smtClean="0"/>
              <a:t> </a:t>
            </a:r>
            <a:r>
              <a:rPr lang="el-GR" altLang="el-GR" sz="1600" dirty="0" err="1" smtClean="0"/>
              <a:t>video</a:t>
            </a:r>
            <a:r>
              <a:rPr lang="el-GR" altLang="el-GR" sz="1600" dirty="0" smtClean="0"/>
              <a:t> </a:t>
            </a:r>
            <a:r>
              <a:rPr lang="el-GR" altLang="el-GR" sz="1600" dirty="0" err="1" smtClean="0"/>
              <a:t>disc</a:t>
            </a:r>
            <a:r>
              <a:rPr lang="en-US" altLang="el-GR" sz="1600" dirty="0" smtClean="0"/>
              <a:t>)</a:t>
            </a:r>
            <a:r>
              <a:rPr lang="el-GR" altLang="el-GR" sz="1600" dirty="0" smtClean="0"/>
              <a:t>: το νεότερο από τα οπτικά μέσα αποθήκευσης, το οποίο έχει χωρητικότητα 4,7GB. Μελλοντικές επεκτάσεις του DVD θα υποστηρίζουν δίσκους των 9,4GB και 17GB. Όπως και στην περίπτωση των CD, υπάρχουν συσκευές και δίσκοι DVD-R που εγγράφονται μόνο μια φορά, καθώς και </a:t>
            </a:r>
            <a:r>
              <a:rPr lang="el-GR" altLang="el-GR" sz="1600" dirty="0" err="1" smtClean="0"/>
              <a:t>επανεγγράψιμα</a:t>
            </a:r>
            <a:r>
              <a:rPr lang="el-GR" altLang="el-GR" sz="1600" dirty="0" smtClean="0"/>
              <a:t> DVD-RW. </a:t>
            </a:r>
          </a:p>
          <a:p>
            <a:pPr>
              <a:lnSpc>
                <a:spcPct val="80000"/>
              </a:lnSpc>
              <a:buFont typeface="Wingdings" pitchFamily="2" charset="2"/>
              <a:buNone/>
            </a:pPr>
            <a:r>
              <a:rPr lang="el-GR" altLang="el-GR" sz="1600" dirty="0" smtClean="0"/>
              <a:t>Ένας δίσκος DVD μπορεί να διαβαστεί μόνο από οδηγούς DVD, ενώ ένας δίσκος CD μπορεί να διαβαστεί και από οδηγούς CD-ROM και από οδηγούς DVD.</a:t>
            </a:r>
          </a:p>
          <a:p>
            <a:pPr algn="just" eaLnBrk="1" hangingPunct="1">
              <a:lnSpc>
                <a:spcPct val="80000"/>
              </a:lnSpc>
              <a:spcBef>
                <a:spcPct val="0"/>
              </a:spcBef>
              <a:buClrTx/>
              <a:buSzTx/>
              <a:buFontTx/>
              <a:buNone/>
            </a:pPr>
            <a:endParaRPr lang="el-GR" altLang="el-GR" sz="1600" dirty="0" smtClean="0"/>
          </a:p>
          <a:p>
            <a:pPr>
              <a:lnSpc>
                <a:spcPct val="80000"/>
              </a:lnSpc>
              <a:buFont typeface="Wingdings" pitchFamily="2" charset="2"/>
              <a:buNone/>
            </a:pPr>
            <a:endParaRPr lang="en-US" altLang="el-GR" sz="16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12</a:t>
            </a:fld>
            <a:endParaRPr lang="el-GR" dirty="0"/>
          </a:p>
        </p:txBody>
      </p:sp>
    </p:spTree>
    <p:extLst>
      <p:ext uri="{BB962C8B-B14F-4D97-AF65-F5344CB8AC3E}">
        <p14:creationId xmlns:p14="http://schemas.microsoft.com/office/powerpoint/2010/main" val="284072799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idx="4294967295"/>
          </p:nvPr>
        </p:nvSpPr>
        <p:spPr/>
        <p:txBody>
          <a:bodyPr/>
          <a:lstStyle/>
          <a:p>
            <a:r>
              <a:rPr lang="en-US" altLang="el-GR" smtClean="0"/>
              <a:t>USB Flash Disk</a:t>
            </a:r>
          </a:p>
        </p:txBody>
      </p:sp>
      <p:sp>
        <p:nvSpPr>
          <p:cNvPr id="368643" name="Rectangle 3"/>
          <p:cNvSpPr>
            <a:spLocks noGrp="1" noChangeArrowheads="1"/>
          </p:cNvSpPr>
          <p:nvPr>
            <p:ph type="body" idx="4294967295"/>
          </p:nvPr>
        </p:nvSpPr>
        <p:spPr>
          <a:xfrm>
            <a:off x="539553" y="1340768"/>
            <a:ext cx="8136904" cy="4680520"/>
          </a:xfrm>
        </p:spPr>
        <p:txBody>
          <a:bodyPr/>
          <a:lstStyle/>
          <a:p>
            <a:pPr>
              <a:buFont typeface="Wingdings" pitchFamily="2" charset="2"/>
              <a:buNone/>
            </a:pPr>
            <a:r>
              <a:rPr lang="el-GR" altLang="el-GR" sz="1600" dirty="0" smtClean="0"/>
              <a:t>Η μονάδα δίσκου </a:t>
            </a:r>
            <a:r>
              <a:rPr lang="el-GR" altLang="el-GR" sz="1600" dirty="0" err="1" smtClean="0"/>
              <a:t>Flash</a:t>
            </a:r>
            <a:r>
              <a:rPr lang="el-GR" altLang="el-GR" sz="1600" dirty="0" smtClean="0"/>
              <a:t> USB είναι μία φορητή  μαγνητική μονάδα αποθήκευσης (σε μορφή ολοκληρωμένου κυκλώματος)  που συνδέεται στη θύρα </a:t>
            </a:r>
            <a:r>
              <a:rPr lang="en-US" altLang="el-GR" sz="1600" dirty="0" smtClean="0"/>
              <a:t>USB </a:t>
            </a:r>
            <a:r>
              <a:rPr lang="el-GR" altLang="el-GR" sz="1600" dirty="0" smtClean="0"/>
              <a:t>του υπολογιστή και αποθηκεύει πληροφορίες πολλών GB.</a:t>
            </a:r>
          </a:p>
          <a:p>
            <a:pPr>
              <a:buFont typeface="Wingdings" pitchFamily="2" charset="2"/>
              <a:buNone/>
            </a:pPr>
            <a:r>
              <a:rPr lang="el-GR" altLang="el-GR" sz="1600" dirty="0" smtClean="0"/>
              <a:t>Η ίδια τεχνολογία χρησιμοποιείται και στις κάρτες μνήμης </a:t>
            </a:r>
            <a:r>
              <a:rPr lang="en-US" altLang="el-GR" sz="1600" dirty="0" smtClean="0"/>
              <a:t>(</a:t>
            </a:r>
            <a:r>
              <a:rPr lang="el-GR" altLang="el-GR" sz="1600" dirty="0" smtClean="0"/>
              <a:t>π.χ. </a:t>
            </a:r>
            <a:r>
              <a:rPr lang="en-US" altLang="el-GR" sz="1600" dirty="0" smtClean="0"/>
              <a:t>SD).</a:t>
            </a:r>
            <a:endParaRPr lang="el-GR" altLang="el-GR" sz="1600" dirty="0" smtClean="0"/>
          </a:p>
          <a:p>
            <a:pPr>
              <a:buFont typeface="Wingdings" pitchFamily="2" charset="2"/>
              <a:buNone/>
            </a:pPr>
            <a:r>
              <a:rPr lang="el-GR" altLang="el-GR" sz="1600" dirty="0" smtClean="0"/>
              <a:t>Η ταχύτητα μεταφοράς δεδομένων είναι εκατοντάδες </a:t>
            </a:r>
            <a:r>
              <a:rPr lang="en-US" altLang="el-GR" sz="1600" dirty="0" smtClean="0"/>
              <a:t>megabits/sec.</a:t>
            </a:r>
            <a:endParaRPr lang="el-GR" altLang="el-GR" sz="1600" dirty="0" smtClean="0"/>
          </a:p>
        </p:txBody>
      </p:sp>
      <p:sp>
        <p:nvSpPr>
          <p:cNvPr id="368644" name="AutoShape 4" descr="USB-MET-2"/>
          <p:cNvSpPr>
            <a:spLocks noChangeArrowheads="1"/>
          </p:cNvSpPr>
          <p:nvPr/>
        </p:nvSpPr>
        <p:spPr bwMode="auto">
          <a:xfrm>
            <a:off x="1403350" y="2708920"/>
            <a:ext cx="6625034" cy="3311773"/>
          </a:xfrm>
          <a:prstGeom prst="roundRect">
            <a:avLst>
              <a:gd name="adj" fmla="val 16667"/>
            </a:avLst>
          </a:prstGeom>
          <a:blipFill dpi="0" rotWithShape="1">
            <a:blip r:embed="rId2"/>
            <a:srcRect/>
            <a:stretch>
              <a:fillRect/>
            </a:stretch>
          </a:blip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13</a:t>
            </a:fld>
            <a:endParaRPr lang="el-GR" dirty="0"/>
          </a:p>
        </p:txBody>
      </p:sp>
    </p:spTree>
    <p:extLst>
      <p:ext uri="{BB962C8B-B14F-4D97-AF65-F5344CB8AC3E}">
        <p14:creationId xmlns:p14="http://schemas.microsoft.com/office/powerpoint/2010/main" val="98814457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Θέση περιεχομένου 2"/>
          <p:cNvSpPr>
            <a:spLocks noGrp="1"/>
          </p:cNvSpPr>
          <p:nvPr>
            <p:ph idx="1"/>
          </p:nvPr>
        </p:nvSpPr>
        <p:spPr>
          <a:xfrm>
            <a:off x="457200" y="1403898"/>
            <a:ext cx="8229600" cy="4641379"/>
          </a:xfrm>
        </p:spPr>
        <p:txBody>
          <a:bodyPr>
            <a:normAutofit/>
          </a:bodyPr>
          <a:lstStyle/>
          <a:p>
            <a:pPr>
              <a:defRPr/>
            </a:pPr>
            <a:endParaRPr lang="en-US" dirty="0">
              <a:effectLst>
                <a:outerShdw blurRad="38100" dist="38100" dir="2700000" algn="tl">
                  <a:srgbClr val="FFFFFF"/>
                </a:outerShdw>
              </a:effectLst>
            </a:endParaRPr>
          </a:p>
        </p:txBody>
      </p:sp>
      <p:sp>
        <p:nvSpPr>
          <p:cNvPr id="369666" name="Rectangle 2"/>
          <p:cNvSpPr>
            <a:spLocks noGrp="1" noChangeArrowheads="1"/>
          </p:cNvSpPr>
          <p:nvPr>
            <p:ph type="title" idx="4294967295"/>
          </p:nvPr>
        </p:nvSpPr>
        <p:spPr/>
        <p:txBody>
          <a:bodyPr/>
          <a:lstStyle/>
          <a:p>
            <a:r>
              <a:rPr lang="el-GR" altLang="el-GR" dirty="0" smtClean="0"/>
              <a:t>Ταξινόμηση μνήμης υπολογιστή</a:t>
            </a:r>
            <a:endParaRPr lang="en-US" altLang="el-GR" dirty="0" smtClean="0"/>
          </a:p>
        </p:txBody>
      </p:sp>
      <p:sp>
        <p:nvSpPr>
          <p:cNvPr id="369669" name="AutoShape 5"/>
          <p:cNvSpPr>
            <a:spLocks noChangeArrowheads="1"/>
          </p:cNvSpPr>
          <p:nvPr/>
        </p:nvSpPr>
        <p:spPr bwMode="auto">
          <a:xfrm rot="16200000" flipH="1" flipV="1">
            <a:off x="2860569" y="2491147"/>
            <a:ext cx="647700" cy="2881313"/>
          </a:xfrm>
          <a:prstGeom prst="roundRect">
            <a:avLst>
              <a:gd name="adj" fmla="val 14222"/>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l-GR" b="0">
              <a:latin typeface="Arial" charset="0"/>
            </a:endParaRPr>
          </a:p>
        </p:txBody>
      </p:sp>
      <p:sp>
        <p:nvSpPr>
          <p:cNvPr id="369670" name="AutoShape 6"/>
          <p:cNvSpPr>
            <a:spLocks noChangeArrowheads="1"/>
          </p:cNvSpPr>
          <p:nvPr/>
        </p:nvSpPr>
        <p:spPr bwMode="auto">
          <a:xfrm rot="16200000" flipH="1" flipV="1">
            <a:off x="3878950" y="3561916"/>
            <a:ext cx="628650" cy="720725"/>
          </a:xfrm>
          <a:prstGeom prst="roundRect">
            <a:avLst>
              <a:gd name="adj" fmla="val 13634"/>
            </a:avLst>
          </a:prstGeom>
          <a:gradFill rotWithShape="1">
            <a:gsLst>
              <a:gs pos="0">
                <a:schemeClr val="bg2">
                  <a:gamma/>
                  <a:tint val="22353"/>
                  <a:invGamma/>
                </a:schemeClr>
              </a:gs>
              <a:gs pos="100000">
                <a:schemeClr val="bg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9671" name="AutoShape 7"/>
          <p:cNvSpPr>
            <a:spLocks noChangeArrowheads="1"/>
          </p:cNvSpPr>
          <p:nvPr/>
        </p:nvSpPr>
        <p:spPr bwMode="auto">
          <a:xfrm rot="32400000" flipH="1" flipV="1">
            <a:off x="1378637" y="1590241"/>
            <a:ext cx="360363" cy="4224338"/>
          </a:xfrm>
          <a:prstGeom prst="upArrow">
            <a:avLst>
              <a:gd name="adj1" fmla="val 51546"/>
              <a:gd name="adj2" fmla="val 79995"/>
            </a:avLst>
          </a:prstGeom>
          <a:gradFill rotWithShape="1">
            <a:gsLst>
              <a:gs pos="0">
                <a:srgbClr val="969696">
                  <a:gamma/>
                  <a:shade val="46275"/>
                  <a:invGamma/>
                </a:srgbClr>
              </a:gs>
              <a:gs pos="100000">
                <a:srgbClr val="969696"/>
              </a:gs>
            </a:gsLst>
            <a:lin ang="5400000" scaled="1"/>
          </a:gradFill>
          <a:ln w="9525"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369672" name="Group 8"/>
          <p:cNvGrpSpPr>
            <a:grpSpLocks/>
          </p:cNvGrpSpPr>
          <p:nvPr/>
        </p:nvGrpSpPr>
        <p:grpSpPr bwMode="auto">
          <a:xfrm>
            <a:off x="1743762" y="1977591"/>
            <a:ext cx="2232025" cy="646113"/>
            <a:chOff x="1610" y="1480"/>
            <a:chExt cx="1361" cy="407"/>
          </a:xfrm>
        </p:grpSpPr>
        <p:sp>
          <p:nvSpPr>
            <p:cNvPr id="369673" name="AutoShape 9"/>
            <p:cNvSpPr>
              <a:spLocks noChangeArrowheads="1"/>
            </p:cNvSpPr>
            <p:nvPr/>
          </p:nvSpPr>
          <p:spPr bwMode="auto">
            <a:xfrm rot="5400000" flipH="1">
              <a:off x="2087" y="1003"/>
              <a:ext cx="407" cy="1361"/>
            </a:xfrm>
            <a:prstGeom prst="roundRect">
              <a:avLst>
                <a:gd name="adj" fmla="val 14222"/>
              </a:avLst>
            </a:prstGeom>
            <a:solidFill>
              <a:srgbClr val="4B9806"/>
            </a:solidFill>
            <a:ln>
              <a:noFill/>
            </a:ln>
            <a:effectLst/>
            <a:extLst>
              <a:ext uri="{91240B29-F687-4F45-9708-019B960494DF}">
                <a14:hiddenLine xmlns:a14="http://schemas.microsoft.com/office/drawing/2010/main" w="9525">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l-GR" b="0">
                <a:latin typeface="Arial" charset="0"/>
              </a:endParaRPr>
            </a:p>
          </p:txBody>
        </p:sp>
        <p:sp>
          <p:nvSpPr>
            <p:cNvPr id="369674" name="AutoShape 10"/>
            <p:cNvSpPr>
              <a:spLocks noChangeArrowheads="1"/>
            </p:cNvSpPr>
            <p:nvPr/>
          </p:nvSpPr>
          <p:spPr bwMode="auto">
            <a:xfrm rot="16200000" flipH="1" flipV="1">
              <a:off x="2502" y="1434"/>
              <a:ext cx="350" cy="499"/>
            </a:xfrm>
            <a:prstGeom prst="roundRect">
              <a:avLst>
                <a:gd name="adj" fmla="val 20000"/>
              </a:avLst>
            </a:prstGeom>
            <a:gradFill rotWithShape="1">
              <a:gsLst>
                <a:gs pos="0">
                  <a:schemeClr val="hlink">
                    <a:gamma/>
                    <a:tint val="22353"/>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9675" name="Text Box 11"/>
            <p:cNvSpPr txBox="1">
              <a:spLocks noChangeArrowheads="1"/>
            </p:cNvSpPr>
            <p:nvPr/>
          </p:nvSpPr>
          <p:spPr bwMode="auto">
            <a:xfrm>
              <a:off x="1656" y="1554"/>
              <a:ext cx="11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a:solidFill>
                    <a:schemeClr val="folHlink"/>
                  </a:solidFill>
                </a:rPr>
                <a:t>Καταχωρητές</a:t>
              </a:r>
            </a:p>
          </p:txBody>
        </p:sp>
      </p:grpSp>
      <p:sp>
        <p:nvSpPr>
          <p:cNvPr id="369676" name="Text Box 12"/>
          <p:cNvSpPr txBox="1">
            <a:spLocks noChangeArrowheads="1"/>
          </p:cNvSpPr>
          <p:nvPr/>
        </p:nvSpPr>
        <p:spPr bwMode="auto">
          <a:xfrm>
            <a:off x="1959662" y="3750829"/>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a:solidFill>
                  <a:schemeClr val="folHlink"/>
                </a:solidFill>
              </a:rPr>
              <a:t>RAM - ROM</a:t>
            </a:r>
            <a:endParaRPr lang="el-GR" altLang="el-GR">
              <a:solidFill>
                <a:schemeClr val="folHlink"/>
              </a:solidFill>
            </a:endParaRPr>
          </a:p>
        </p:txBody>
      </p:sp>
      <p:sp>
        <p:nvSpPr>
          <p:cNvPr id="369677" name="AutoShape 13"/>
          <p:cNvSpPr>
            <a:spLocks/>
          </p:cNvSpPr>
          <p:nvPr/>
        </p:nvSpPr>
        <p:spPr bwMode="auto">
          <a:xfrm>
            <a:off x="3904350" y="2166504"/>
            <a:ext cx="1079500" cy="1008062"/>
          </a:xfrm>
          <a:prstGeom prst="rightBrace">
            <a:avLst>
              <a:gd name="adj1" fmla="val 8333"/>
              <a:gd name="adj2" fmla="val 50000"/>
            </a:avLst>
          </a:prstGeom>
          <a:noFill/>
          <a:ln w="12700" cap="rnd">
            <a:solidFill>
              <a:srgbClr val="33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9678" name="Text Box 14"/>
          <p:cNvSpPr txBox="1">
            <a:spLocks noChangeArrowheads="1"/>
          </p:cNvSpPr>
          <p:nvPr/>
        </p:nvSpPr>
        <p:spPr bwMode="auto">
          <a:xfrm>
            <a:off x="5056875" y="2526866"/>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600">
                <a:solidFill>
                  <a:srgbClr val="003300"/>
                </a:solidFill>
              </a:rPr>
              <a:t>Κ</a:t>
            </a:r>
            <a:r>
              <a:rPr lang="en-US" altLang="el-GR" sz="1600">
                <a:solidFill>
                  <a:srgbClr val="003300"/>
                </a:solidFill>
              </a:rPr>
              <a:t>M</a:t>
            </a:r>
            <a:r>
              <a:rPr lang="el-GR" altLang="el-GR" sz="1600">
                <a:solidFill>
                  <a:srgbClr val="003300"/>
                </a:solidFill>
              </a:rPr>
              <a:t>Ε</a:t>
            </a:r>
          </a:p>
        </p:txBody>
      </p:sp>
      <p:grpSp>
        <p:nvGrpSpPr>
          <p:cNvPr id="369679" name="Group 15"/>
          <p:cNvGrpSpPr>
            <a:grpSpLocks/>
          </p:cNvGrpSpPr>
          <p:nvPr/>
        </p:nvGrpSpPr>
        <p:grpSpPr bwMode="auto">
          <a:xfrm rot="5400000" flipH="1">
            <a:off x="2731187" y="1828366"/>
            <a:ext cx="647700" cy="2622550"/>
            <a:chOff x="4014" y="2387"/>
            <a:chExt cx="408" cy="1315"/>
          </a:xfrm>
        </p:grpSpPr>
        <p:sp>
          <p:nvSpPr>
            <p:cNvPr id="369680" name="AutoShape 16"/>
            <p:cNvSpPr>
              <a:spLocks noChangeArrowheads="1"/>
            </p:cNvSpPr>
            <p:nvPr/>
          </p:nvSpPr>
          <p:spPr bwMode="auto">
            <a:xfrm>
              <a:off x="4014" y="2387"/>
              <a:ext cx="408" cy="1315"/>
            </a:xfrm>
            <a:prstGeom prst="roundRect">
              <a:avLst>
                <a:gd name="adj" fmla="val 14222"/>
              </a:avLst>
            </a:prstGeom>
            <a:solidFill>
              <a:srgbClr val="AEED2C"/>
            </a:solidFill>
            <a:ln>
              <a:noFill/>
            </a:ln>
            <a:effectLst/>
            <a:extLst>
              <a:ext uri="{91240B29-F687-4F45-9708-019B960494DF}">
                <a14:hiddenLine xmlns:a14="http://schemas.microsoft.com/office/drawing/2010/main" w="9525">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l-GR" b="0">
                <a:latin typeface="Arial" charset="0"/>
              </a:endParaRPr>
            </a:p>
          </p:txBody>
        </p:sp>
        <p:sp>
          <p:nvSpPr>
            <p:cNvPr id="369681" name="AutoShape 17"/>
            <p:cNvSpPr>
              <a:spLocks noChangeArrowheads="1"/>
            </p:cNvSpPr>
            <p:nvPr/>
          </p:nvSpPr>
          <p:spPr bwMode="auto">
            <a:xfrm>
              <a:off x="4020" y="2397"/>
              <a:ext cx="396" cy="320"/>
            </a:xfrm>
            <a:prstGeom prst="roundRect">
              <a:avLst>
                <a:gd name="adj" fmla="val 20000"/>
              </a:avLst>
            </a:prstGeom>
            <a:gradFill rotWithShape="1">
              <a:gsLst>
                <a:gs pos="0">
                  <a:srgbClr val="AEED2C">
                    <a:gamma/>
                    <a:tint val="22353"/>
                    <a:invGamma/>
                  </a:srgbClr>
                </a:gs>
                <a:gs pos="100000">
                  <a:srgbClr val="AEED2C">
                    <a:alpha val="0"/>
                  </a:srgbClr>
                </a:gs>
              </a:gsLst>
              <a:lin ang="5400000" scaled="1"/>
            </a:gradFill>
            <a:ln>
              <a:noFill/>
            </a:ln>
            <a:effectLst/>
            <a:extLst>
              <a:ext uri="{91240B29-F687-4F45-9708-019B960494DF}">
                <a14:hiddenLine xmlns:a14="http://schemas.microsoft.com/office/drawing/2010/main" w="9525">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69682" name="Text Box 18"/>
          <p:cNvSpPr txBox="1">
            <a:spLocks noChangeArrowheads="1"/>
          </p:cNvSpPr>
          <p:nvPr/>
        </p:nvSpPr>
        <p:spPr bwMode="auto">
          <a:xfrm>
            <a:off x="1816787" y="2958666"/>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a:solidFill>
                  <a:srgbClr val="003300"/>
                </a:solidFill>
              </a:rPr>
              <a:t>Κρυφή Μνήμη</a:t>
            </a:r>
          </a:p>
        </p:txBody>
      </p:sp>
      <p:sp>
        <p:nvSpPr>
          <p:cNvPr id="369683" name="Text Box 19"/>
          <p:cNvSpPr txBox="1">
            <a:spLocks noChangeArrowheads="1"/>
          </p:cNvSpPr>
          <p:nvPr/>
        </p:nvSpPr>
        <p:spPr bwMode="auto">
          <a:xfrm>
            <a:off x="5128312" y="3704791"/>
            <a:ext cx="1728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600">
                <a:solidFill>
                  <a:schemeClr val="bg2"/>
                </a:solidFill>
              </a:rPr>
              <a:t>Κύρια Μνήμη</a:t>
            </a:r>
          </a:p>
        </p:txBody>
      </p:sp>
      <p:sp>
        <p:nvSpPr>
          <p:cNvPr id="369684" name="AutoShape 20"/>
          <p:cNvSpPr>
            <a:spLocks/>
          </p:cNvSpPr>
          <p:nvPr/>
        </p:nvSpPr>
        <p:spPr bwMode="auto">
          <a:xfrm>
            <a:off x="5272775" y="4542991"/>
            <a:ext cx="719137" cy="1225550"/>
          </a:xfrm>
          <a:prstGeom prst="rightBrace">
            <a:avLst>
              <a:gd name="adj1" fmla="val 14202"/>
              <a:gd name="adj2" fmla="val 50000"/>
            </a:avLst>
          </a:prstGeom>
          <a:noFill/>
          <a:ln w="12700"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9685" name="AutoShape 21"/>
          <p:cNvSpPr>
            <a:spLocks noChangeArrowheads="1"/>
          </p:cNvSpPr>
          <p:nvPr/>
        </p:nvSpPr>
        <p:spPr bwMode="auto">
          <a:xfrm rot="16200000" flipH="1" flipV="1">
            <a:off x="3112981" y="3029310"/>
            <a:ext cx="646112" cy="3384550"/>
          </a:xfrm>
          <a:prstGeom prst="roundRect">
            <a:avLst>
              <a:gd name="adj" fmla="val 14222"/>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l-GR" b="0">
              <a:latin typeface="Arial" charset="0"/>
            </a:endParaRPr>
          </a:p>
        </p:txBody>
      </p:sp>
      <p:sp>
        <p:nvSpPr>
          <p:cNvPr id="369686" name="AutoShape 22"/>
          <p:cNvSpPr>
            <a:spLocks noChangeArrowheads="1"/>
          </p:cNvSpPr>
          <p:nvPr/>
        </p:nvSpPr>
        <p:spPr bwMode="auto">
          <a:xfrm rot="16200000" flipH="1" flipV="1">
            <a:off x="4314718" y="4302485"/>
            <a:ext cx="649288" cy="895350"/>
          </a:xfrm>
          <a:prstGeom prst="roundRect">
            <a:avLst>
              <a:gd name="adj" fmla="val 28139"/>
            </a:avLst>
          </a:prstGeom>
          <a:gradFill rotWithShape="1">
            <a:gsLst>
              <a:gs pos="0">
                <a:schemeClr val="accent2">
                  <a:gamma/>
                  <a:tint val="22353"/>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9687" name="Text Box 23"/>
          <p:cNvSpPr txBox="1">
            <a:spLocks noChangeArrowheads="1"/>
          </p:cNvSpPr>
          <p:nvPr/>
        </p:nvSpPr>
        <p:spPr bwMode="auto">
          <a:xfrm>
            <a:off x="1973950" y="4542991"/>
            <a:ext cx="2389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a:solidFill>
                  <a:schemeClr val="folHlink"/>
                </a:solidFill>
              </a:rPr>
              <a:t>Μαγνητικοί Δίσκοι</a:t>
            </a:r>
          </a:p>
        </p:txBody>
      </p:sp>
      <p:grpSp>
        <p:nvGrpSpPr>
          <p:cNvPr id="369688" name="Group 24"/>
          <p:cNvGrpSpPr>
            <a:grpSpLocks/>
          </p:cNvGrpSpPr>
          <p:nvPr/>
        </p:nvGrpSpPr>
        <p:grpSpPr bwMode="auto">
          <a:xfrm>
            <a:off x="1743762" y="5190691"/>
            <a:ext cx="3889375" cy="649288"/>
            <a:chOff x="2154" y="3475"/>
            <a:chExt cx="2450" cy="409"/>
          </a:xfrm>
        </p:grpSpPr>
        <p:grpSp>
          <p:nvGrpSpPr>
            <p:cNvPr id="369689" name="Group 25"/>
            <p:cNvGrpSpPr>
              <a:grpSpLocks/>
            </p:cNvGrpSpPr>
            <p:nvPr/>
          </p:nvGrpSpPr>
          <p:grpSpPr bwMode="auto">
            <a:xfrm>
              <a:off x="2154" y="3475"/>
              <a:ext cx="2450" cy="409"/>
              <a:chOff x="2154" y="3475"/>
              <a:chExt cx="2359" cy="409"/>
            </a:xfrm>
          </p:grpSpPr>
          <p:sp>
            <p:nvSpPr>
              <p:cNvPr id="369690" name="AutoShape 26"/>
              <p:cNvSpPr>
                <a:spLocks noChangeArrowheads="1"/>
              </p:cNvSpPr>
              <p:nvPr/>
            </p:nvSpPr>
            <p:spPr bwMode="auto">
              <a:xfrm rot="16200000" flipH="1" flipV="1">
                <a:off x="3130" y="2499"/>
                <a:ext cx="408" cy="2359"/>
              </a:xfrm>
              <a:prstGeom prst="roundRect">
                <a:avLst>
                  <a:gd name="adj" fmla="val 14222"/>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l-GR" b="0">
                  <a:latin typeface="Arial" charset="0"/>
                </a:endParaRPr>
              </a:p>
            </p:txBody>
          </p:sp>
          <p:sp>
            <p:nvSpPr>
              <p:cNvPr id="369691" name="AutoShape 27"/>
              <p:cNvSpPr>
                <a:spLocks noChangeArrowheads="1"/>
              </p:cNvSpPr>
              <p:nvPr/>
            </p:nvSpPr>
            <p:spPr bwMode="auto">
              <a:xfrm rot="16200000" flipH="1" flipV="1">
                <a:off x="4059" y="3475"/>
                <a:ext cx="409" cy="409"/>
              </a:xfrm>
              <a:prstGeom prst="roundRect">
                <a:avLst>
                  <a:gd name="adj" fmla="val 28139"/>
                </a:avLst>
              </a:prstGeom>
              <a:gradFill rotWithShape="1">
                <a:gsLst>
                  <a:gs pos="0">
                    <a:schemeClr val="accent2">
                      <a:gamma/>
                      <a:tint val="22353"/>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69692" name="Text Box 28"/>
            <p:cNvSpPr txBox="1">
              <a:spLocks noChangeArrowheads="1"/>
            </p:cNvSpPr>
            <p:nvPr/>
          </p:nvSpPr>
          <p:spPr bwMode="auto">
            <a:xfrm>
              <a:off x="2290" y="3566"/>
              <a:ext cx="13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a:solidFill>
                    <a:schemeClr val="folHlink"/>
                  </a:solidFill>
                </a:rPr>
                <a:t>Οπτικοί Δίσκοι</a:t>
              </a:r>
            </a:p>
          </p:txBody>
        </p:sp>
      </p:grpSp>
      <p:sp>
        <p:nvSpPr>
          <p:cNvPr id="369693" name="Text Box 29"/>
          <p:cNvSpPr txBox="1">
            <a:spLocks noChangeArrowheads="1"/>
          </p:cNvSpPr>
          <p:nvPr/>
        </p:nvSpPr>
        <p:spPr bwMode="auto">
          <a:xfrm>
            <a:off x="5920475" y="4928754"/>
            <a:ext cx="1692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600">
                <a:solidFill>
                  <a:schemeClr val="accent2"/>
                </a:solidFill>
              </a:rPr>
              <a:t>Δευτερεύουσα Μνήμη</a:t>
            </a:r>
          </a:p>
        </p:txBody>
      </p:sp>
      <p:sp>
        <p:nvSpPr>
          <p:cNvPr id="369694" name="Line 30"/>
          <p:cNvSpPr>
            <a:spLocks noChangeShapeType="1"/>
          </p:cNvSpPr>
          <p:nvPr/>
        </p:nvSpPr>
        <p:spPr bwMode="auto">
          <a:xfrm>
            <a:off x="4623487" y="3920691"/>
            <a:ext cx="431800" cy="0"/>
          </a:xfrm>
          <a:prstGeom prst="line">
            <a:avLst/>
          </a:prstGeom>
          <a:noFill/>
          <a:ln w="28575" cap="rnd">
            <a:solidFill>
              <a:schemeClr val="bg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9695" name="WordArt 31"/>
          <p:cNvSpPr>
            <a:spLocks noChangeArrowheads="1" noChangeShapeType="1" noTextEdit="1"/>
          </p:cNvSpPr>
          <p:nvPr/>
        </p:nvSpPr>
        <p:spPr bwMode="auto">
          <a:xfrm rot="5400000">
            <a:off x="-518425" y="3950853"/>
            <a:ext cx="3384550" cy="301625"/>
          </a:xfrm>
          <a:prstGeom prst="rect">
            <a:avLst/>
          </a:prstGeom>
        </p:spPr>
        <p:txBody>
          <a:bodyPr vert="wordArtVert" wrap="none" fromWordArt="1">
            <a:prstTxWarp prst="textPlain">
              <a:avLst>
                <a:gd name="adj" fmla="val 50000"/>
              </a:avLst>
            </a:prstTxWarp>
          </a:bodyPr>
          <a:lstStyle/>
          <a:p>
            <a:pPr algn="ctr" fontAlgn="auto"/>
            <a:r>
              <a:rPr lang="el-GR" sz="3600" kern="10" dirty="0">
                <a:ln w="12700">
                  <a:solidFill>
                    <a:srgbClr val="FF6600"/>
                  </a:solidFill>
                  <a:round/>
                  <a:headEnd/>
                  <a:tailEnd/>
                </a:ln>
                <a:solidFill>
                  <a:srgbClr val="FF9900"/>
                </a:solidFill>
                <a:effectLst>
                  <a:outerShdw dist="53882" dir="2700000" algn="ctr" rotWithShape="0">
                    <a:srgbClr val="CBCBCB">
                      <a:alpha val="80000"/>
                    </a:srgbClr>
                  </a:outerShdw>
                </a:effectLst>
                <a:latin typeface="Times New Roman"/>
                <a:cs typeface="Times New Roman"/>
              </a:rPr>
              <a:t>Κόστος ανά </a:t>
            </a:r>
            <a:r>
              <a:rPr lang="en-US" sz="3600" kern="10" dirty="0">
                <a:ln w="12700">
                  <a:solidFill>
                    <a:srgbClr val="FF6600"/>
                  </a:solidFill>
                  <a:round/>
                  <a:headEnd/>
                  <a:tailEnd/>
                </a:ln>
                <a:solidFill>
                  <a:srgbClr val="FF9900"/>
                </a:solidFill>
                <a:effectLst>
                  <a:outerShdw dist="53882" dir="2700000" algn="ctr" rotWithShape="0">
                    <a:srgbClr val="CBCBCB">
                      <a:alpha val="80000"/>
                    </a:srgbClr>
                  </a:outerShdw>
                </a:effectLst>
                <a:latin typeface="Times New Roman"/>
                <a:cs typeface="Times New Roman"/>
              </a:rPr>
              <a:t>bit</a:t>
            </a:r>
            <a:endParaRPr lang="el-GR" sz="3600" kern="10" dirty="0">
              <a:ln w="12700">
                <a:solidFill>
                  <a:srgbClr val="FF6600"/>
                </a:solidFill>
                <a:round/>
                <a:headEnd/>
                <a:tailEnd/>
              </a:ln>
              <a:solidFill>
                <a:srgbClr val="FF9900"/>
              </a:solidFill>
              <a:effectLst>
                <a:outerShdw dist="53882" dir="2700000" algn="ctr" rotWithShape="0">
                  <a:srgbClr val="CBCBCB">
                    <a:alpha val="80000"/>
                  </a:srgbClr>
                </a:outerShdw>
              </a:effectLst>
              <a:latin typeface="Times New Roman"/>
              <a:cs typeface="Times New Roman"/>
            </a:endParaRPr>
          </a:p>
        </p:txBody>
      </p:sp>
      <p:sp>
        <p:nvSpPr>
          <p:cNvPr id="369696" name="WordArt 32"/>
          <p:cNvSpPr>
            <a:spLocks noChangeArrowheads="1" noChangeShapeType="1" noTextEdit="1"/>
          </p:cNvSpPr>
          <p:nvPr/>
        </p:nvSpPr>
        <p:spPr bwMode="auto">
          <a:xfrm rot="5400000">
            <a:off x="5818082" y="3662722"/>
            <a:ext cx="3960812" cy="301625"/>
          </a:xfrm>
          <a:prstGeom prst="rect">
            <a:avLst/>
          </a:prstGeom>
        </p:spPr>
        <p:txBody>
          <a:bodyPr vert="wordArtVert" wrap="none" fromWordArt="1">
            <a:prstTxWarp prst="textPlain">
              <a:avLst>
                <a:gd name="adj" fmla="val 50000"/>
              </a:avLst>
            </a:prstTxWarp>
          </a:bodyPr>
          <a:lstStyle/>
          <a:p>
            <a:pPr algn="ctr" fontAlgn="auto"/>
            <a:r>
              <a:rPr lang="el-GR" sz="3600" kern="10">
                <a:ln w="12700">
                  <a:solidFill>
                    <a:srgbClr val="FF6600"/>
                  </a:solidFill>
                  <a:round/>
                  <a:headEnd/>
                  <a:tailEnd/>
                </a:ln>
                <a:solidFill>
                  <a:srgbClr val="FF9900"/>
                </a:solidFill>
                <a:effectLst>
                  <a:outerShdw dist="53882" dir="2700000" algn="ctr" rotWithShape="0">
                    <a:srgbClr val="CBCBCB">
                      <a:alpha val="80000"/>
                    </a:srgbClr>
                  </a:outerShdw>
                </a:effectLst>
                <a:latin typeface="Times New Roman"/>
                <a:cs typeface="Times New Roman"/>
              </a:rPr>
              <a:t>Χρόνος Προσπέλασης</a:t>
            </a:r>
          </a:p>
        </p:txBody>
      </p:sp>
      <p:sp>
        <p:nvSpPr>
          <p:cNvPr id="369697" name="AutoShape 33"/>
          <p:cNvSpPr>
            <a:spLocks noChangeArrowheads="1"/>
          </p:cNvSpPr>
          <p:nvPr/>
        </p:nvSpPr>
        <p:spPr bwMode="auto">
          <a:xfrm rot="10800000" flipH="1">
            <a:off x="7288900" y="1617229"/>
            <a:ext cx="360362" cy="4224337"/>
          </a:xfrm>
          <a:prstGeom prst="upArrow">
            <a:avLst>
              <a:gd name="adj1" fmla="val 51546"/>
              <a:gd name="adj2" fmla="val 79995"/>
            </a:avLst>
          </a:prstGeom>
          <a:gradFill rotWithShape="1">
            <a:gsLst>
              <a:gs pos="0">
                <a:srgbClr val="969696">
                  <a:gamma/>
                  <a:shade val="46275"/>
                  <a:invGamma/>
                </a:srgbClr>
              </a:gs>
              <a:gs pos="100000">
                <a:srgbClr val="969696"/>
              </a:gs>
            </a:gsLst>
            <a:lin ang="5400000" scaled="1"/>
          </a:gradFill>
          <a:ln w="9525" cap="rnd">
            <a:solidFill>
              <a:srgbClr val="808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9698" name="Line 34"/>
          <p:cNvSpPr>
            <a:spLocks noChangeShapeType="1"/>
          </p:cNvSpPr>
          <p:nvPr/>
        </p:nvSpPr>
        <p:spPr bwMode="auto">
          <a:xfrm>
            <a:off x="1888225" y="1688666"/>
            <a:ext cx="51847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14</a:t>
            </a:fld>
            <a:endParaRPr lang="el-GR" dirty="0"/>
          </a:p>
        </p:txBody>
      </p:sp>
    </p:spTree>
    <p:extLst>
      <p:ext uri="{BB962C8B-B14F-4D97-AF65-F5344CB8AC3E}">
        <p14:creationId xmlns:p14="http://schemas.microsoft.com/office/powerpoint/2010/main" val="22330169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Οδηγίες (</a:t>
            </a:r>
            <a:r>
              <a:rPr lang="en-US" dirty="0"/>
              <a:t>1</a:t>
            </a:r>
            <a:r>
              <a:rPr lang="el-GR" dirty="0"/>
              <a:t> από 4)</a:t>
            </a:r>
          </a:p>
        </p:txBody>
      </p:sp>
      <p:sp>
        <p:nvSpPr>
          <p:cNvPr id="6" name="Θέση περιεχομένου 5"/>
          <p:cNvSpPr>
            <a:spLocks noGrp="1"/>
          </p:cNvSpPr>
          <p:nvPr>
            <p:ph sz="half" idx="1"/>
          </p:nvPr>
        </p:nvSpPr>
        <p:spPr/>
        <p:txBody>
          <a:bodyPr/>
          <a:lstStyle/>
          <a:p>
            <a:r>
              <a:rPr lang="el-GR" sz="2400" dirty="0"/>
              <a:t>Το πρότυπο παρουσίασης (</a:t>
            </a:r>
            <a:r>
              <a:rPr lang="en-US" sz="2400" dirty="0"/>
              <a:t>template</a:t>
            </a:r>
            <a:r>
              <a:rPr lang="el-GR" sz="2400" dirty="0"/>
              <a:t>)</a:t>
            </a:r>
            <a:r>
              <a:rPr lang="en-US" sz="2400" dirty="0"/>
              <a:t> </a:t>
            </a:r>
            <a:r>
              <a:rPr lang="el-GR" sz="2400" dirty="0"/>
              <a:t>περιέχει συγκεκριμένες διατάξεις διαφανειών. Προτιμήστε μια από τις 9 προκαθορισμένες διατάξεις.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15</a:t>
            </a:fld>
            <a:endParaRPr lang="el-GR" dirty="0"/>
          </a:p>
        </p:txBody>
      </p:sp>
      <p:pic>
        <p:nvPicPr>
          <p:cNvPr id="10" name="Θέση περιεχομένου 5" descr="Εικόνα με τις 9 διαφορετικές διατάξεις διαφανειών.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864" y="2348880"/>
            <a:ext cx="4038600" cy="2813329"/>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682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(2 </a:t>
            </a:r>
            <a:r>
              <a:rPr lang="el-GR" dirty="0"/>
              <a:t>από 4)</a:t>
            </a:r>
          </a:p>
        </p:txBody>
      </p:sp>
      <p:sp>
        <p:nvSpPr>
          <p:cNvPr id="3" name="Θέση περιεχομένου 2"/>
          <p:cNvSpPr>
            <a:spLocks noGrp="1"/>
          </p:cNvSpPr>
          <p:nvPr>
            <p:ph idx="1"/>
          </p:nvPr>
        </p:nvSpPr>
        <p:spPr/>
        <p:txBody>
          <a:bodyPr>
            <a:normAutofit fontScale="70000" lnSpcReduction="20000"/>
          </a:bodyPr>
          <a:lstStyle/>
          <a:p>
            <a:pPr marL="514350" indent="-514350">
              <a:buFont typeface="+mj-lt"/>
              <a:buAutoNum type="arabicPeriod" startAt="2"/>
            </a:pPr>
            <a:r>
              <a:rPr lang="el-GR" sz="3400" dirty="0"/>
              <a:t>Κάθε διαφάνεια πρέπει να έχει τίτλο που να είναι μοναδικός.</a:t>
            </a:r>
          </a:p>
          <a:p>
            <a:pPr marL="514350" indent="-514350">
              <a:buFont typeface="+mj-lt"/>
              <a:buAutoNum type="arabicPeriod" startAt="2"/>
            </a:pPr>
            <a:r>
              <a:rPr lang="el-GR" sz="3400" dirty="0"/>
              <a:t>Ο τίτλος διαφάνειας είναι </a:t>
            </a:r>
            <a:r>
              <a:rPr lang="en-US" sz="3400" b="1" dirty="0"/>
              <a:t>bold</a:t>
            </a:r>
            <a:r>
              <a:rPr lang="en-US" sz="3400" dirty="0"/>
              <a:t> </a:t>
            </a:r>
            <a:r>
              <a:rPr lang="el-GR" sz="3400" dirty="0"/>
              <a:t>44</a:t>
            </a:r>
            <a:r>
              <a:rPr lang="en-US" sz="3400" dirty="0" err="1"/>
              <a:t>pt</a:t>
            </a:r>
            <a:r>
              <a:rPr lang="en-US" sz="3400" dirty="0"/>
              <a:t> </a:t>
            </a:r>
            <a:r>
              <a:rPr lang="el-GR" sz="3400" dirty="0"/>
              <a:t>και δεν πρέπει να ξεπερνάει τις 2 γραμμές. (Στις 2 γραμμές το μέγεθος γραμματοσειράς προσαρμόζεται αυτόματα από το πρόγραμμα σε </a:t>
            </a:r>
            <a:r>
              <a:rPr lang="en-US" sz="3400" dirty="0"/>
              <a:t>40pt).</a:t>
            </a:r>
          </a:p>
          <a:p>
            <a:pPr marL="514350" indent="-514350">
              <a:buFont typeface="+mj-lt"/>
              <a:buAutoNum type="arabicPeriod" startAt="2"/>
            </a:pPr>
            <a:r>
              <a:rPr lang="el-GR" sz="3400" dirty="0"/>
              <a:t>Χρησιμοποιήστε τα ορισμένα μεγέθη γραμματοσειρών για το κείμενο: 32</a:t>
            </a:r>
            <a:r>
              <a:rPr lang="en-US" sz="3400" dirty="0" err="1"/>
              <a:t>pt</a:t>
            </a:r>
            <a:r>
              <a:rPr lang="el-GR" sz="3400" dirty="0"/>
              <a:t> για το πρώτο επίπεδο, 28</a:t>
            </a:r>
            <a:r>
              <a:rPr lang="en-US" sz="3400" dirty="0" err="1"/>
              <a:t>pt</a:t>
            </a:r>
            <a:r>
              <a:rPr lang="en-US" sz="3400" dirty="0"/>
              <a:t> </a:t>
            </a:r>
            <a:r>
              <a:rPr lang="el-GR" sz="3400" dirty="0"/>
              <a:t>για το δεύτερο, 24</a:t>
            </a:r>
            <a:r>
              <a:rPr lang="en-US" sz="3400" dirty="0" err="1"/>
              <a:t>pt</a:t>
            </a:r>
            <a:r>
              <a:rPr lang="en-US" sz="3400" dirty="0"/>
              <a:t> </a:t>
            </a:r>
            <a:r>
              <a:rPr lang="el-GR" sz="3400" dirty="0"/>
              <a:t>για το τρίτο, 22</a:t>
            </a:r>
            <a:r>
              <a:rPr lang="en-US" sz="3400" dirty="0" err="1"/>
              <a:t>pt</a:t>
            </a:r>
            <a:r>
              <a:rPr lang="el-GR" sz="3400" dirty="0"/>
              <a:t> για το τέταρτο και 20</a:t>
            </a:r>
            <a:r>
              <a:rPr lang="en-US" sz="3400" dirty="0" err="1"/>
              <a:t>pt</a:t>
            </a:r>
            <a:r>
              <a:rPr lang="el-GR" sz="3400" dirty="0"/>
              <a:t> για το πέμπτο. Μη χρησιμοποιείτε προσαρμοσμένο μέγεθος μικρότερο από 20</a:t>
            </a:r>
            <a:r>
              <a:rPr lang="en-US" sz="3400" dirty="0" err="1"/>
              <a:t>pt</a:t>
            </a:r>
            <a:r>
              <a:rPr lang="el-GR" sz="3400" dirty="0"/>
              <a:t>.</a:t>
            </a:r>
            <a:endParaRPr lang="en-US" sz="3400" dirty="0"/>
          </a:p>
          <a:p>
            <a:pPr marL="514350" indent="-514350">
              <a:buFont typeface="+mj-lt"/>
              <a:buAutoNum type="arabicPeriod" startAt="2"/>
            </a:pPr>
            <a:r>
              <a:rPr lang="el-GR" sz="3400" dirty="0"/>
              <a:t>Επιλέξτε γραμματοσειρές που είναι εύκολο να διαβαστούν και συναντώνται συχνά στα έγγραφα (π.χ. τύπου </a:t>
            </a:r>
            <a:r>
              <a:rPr lang="el-GR" sz="3400" dirty="0" err="1"/>
              <a:t>Sans</a:t>
            </a:r>
            <a:r>
              <a:rPr lang="el-GR" sz="3400" dirty="0"/>
              <a:t> </a:t>
            </a:r>
            <a:r>
              <a:rPr lang="el-GR" sz="3400" dirty="0" err="1"/>
              <a:t>Serif</a:t>
            </a:r>
            <a:r>
              <a:rPr lang="el-GR" sz="3400" dirty="0"/>
              <a:t>), όπως για παράδειγμα οι </a:t>
            </a:r>
            <a:r>
              <a:rPr lang="en-US" sz="3400" dirty="0"/>
              <a:t>Arial</a:t>
            </a:r>
            <a:r>
              <a:rPr lang="el-GR" sz="3400" dirty="0"/>
              <a:t>, </a:t>
            </a:r>
            <a:r>
              <a:rPr lang="en-US" sz="3400" dirty="0"/>
              <a:t>Verdana</a:t>
            </a:r>
            <a:r>
              <a:rPr lang="el-GR" sz="3400" dirty="0"/>
              <a:t>, </a:t>
            </a:r>
            <a:r>
              <a:rPr lang="en-US" sz="3400" dirty="0"/>
              <a:t>Tahoma, Calibri</a:t>
            </a:r>
            <a:r>
              <a:rPr lang="el-GR" sz="3400" dirty="0"/>
              <a:t>.</a:t>
            </a:r>
            <a:endParaRPr lang="en-US" sz="34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16</a:t>
            </a:fld>
            <a:endParaRPr lang="el-GR"/>
          </a:p>
        </p:txBody>
      </p:sp>
    </p:spTree>
    <p:extLst>
      <p:ext uri="{BB962C8B-B14F-4D97-AF65-F5344CB8AC3E}">
        <p14:creationId xmlns:p14="http://schemas.microsoft.com/office/powerpoint/2010/main" val="298690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(3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6"/>
            </a:pPr>
            <a:r>
              <a:rPr lang="el-GR" sz="2600" b="1" dirty="0"/>
              <a:t>Μην </a:t>
            </a:r>
            <a:r>
              <a:rPr lang="el-GR" sz="2600" dirty="0"/>
              <a:t>αλλοιώνετε</a:t>
            </a:r>
            <a:r>
              <a:rPr lang="el-GR" sz="2600" b="1" dirty="0"/>
              <a:t> </a:t>
            </a:r>
            <a:r>
              <a:rPr lang="el-GR" sz="2600" dirty="0"/>
              <a:t>τα πλαίσια του τίτλου και του κειμένου ως προς το μέγεθος και τη θέση τους.</a:t>
            </a:r>
          </a:p>
          <a:p>
            <a:pPr marL="514350" indent="-514350">
              <a:buFont typeface="+mj-lt"/>
              <a:buAutoNum type="arabicPeriod" startAt="6"/>
            </a:pPr>
            <a:r>
              <a:rPr lang="el-GR" sz="2600" dirty="0"/>
              <a:t>Μη χρησιμοποιείται αλλαγή χρώματος για επισήμανση λέξεων. Συνίσταται η χρήση </a:t>
            </a:r>
            <a:r>
              <a:rPr lang="en-US" sz="2600" b="1" dirty="0"/>
              <a:t>bold</a:t>
            </a:r>
            <a:r>
              <a:rPr lang="en-US" sz="2600" dirty="0"/>
              <a:t>.</a:t>
            </a:r>
            <a:endParaRPr lang="el-GR" sz="2600" dirty="0"/>
          </a:p>
          <a:p>
            <a:pPr marL="514350" indent="-514350">
              <a:buFont typeface="+mj-lt"/>
              <a:buAutoNum type="arabicPeriod" startAt="6"/>
            </a:pPr>
            <a:r>
              <a:rPr lang="el-GR" sz="2600" dirty="0"/>
              <a:t>Συνίσταται να χρησιμοποιείται  </a:t>
            </a:r>
            <a:r>
              <a:rPr lang="el-GR" sz="2600" b="1" dirty="0"/>
              <a:t>1</a:t>
            </a:r>
            <a:r>
              <a:rPr lang="el-GR" sz="2600" dirty="0"/>
              <a:t> σχήμα, γράφημα, εικόνα, φωτογραφία ανά διαφάνεια</a:t>
            </a:r>
            <a:r>
              <a:rPr lang="en-US" sz="2600" dirty="0"/>
              <a:t>.</a:t>
            </a:r>
            <a:r>
              <a:rPr lang="el-GR" sz="2600" dirty="0"/>
              <a:t> Συνίσταται να χρησιμοποιούνται μόνο όσα σχήματα χρειάζονται για να αποδώσουν την απαιτούμενη πληροφορία και όχι για «διακόσμηση».</a:t>
            </a:r>
          </a:p>
          <a:p>
            <a:pPr marL="514350" indent="-514350">
              <a:buFont typeface="+mj-lt"/>
              <a:buAutoNum type="arabicPeriod" startAt="6"/>
            </a:pPr>
            <a:r>
              <a:rPr lang="el-GR" sz="2600" dirty="0"/>
              <a:t>Συνίσταται να χρησιμοποιούνται μέχρι 6 </a:t>
            </a:r>
            <a:r>
              <a:rPr lang="en-US" sz="2600" dirty="0"/>
              <a:t>bullets </a:t>
            </a:r>
            <a:r>
              <a:rPr lang="el-GR" sz="2600" dirty="0"/>
              <a:t>ανά διαφάνεια. Διαφάνειες που περιέχουν μεγάλη ποσότητα πληροφορίας καλό είναι να αναλύονται σε επιμέρους διαφάνειες.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17</a:t>
            </a:fld>
            <a:endParaRPr lang="el-GR"/>
          </a:p>
        </p:txBody>
      </p:sp>
    </p:spTree>
    <p:extLst>
      <p:ext uri="{BB962C8B-B14F-4D97-AF65-F5344CB8AC3E}">
        <p14:creationId xmlns:p14="http://schemas.microsoft.com/office/powerpoint/2010/main" val="3220899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(4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10"/>
            </a:pPr>
            <a:r>
              <a:rPr lang="el-GR" sz="2600" dirty="0"/>
              <a:t>Μην χρησιμοποιείτε εικόνες πίσω από γράμματα ως φόντο ούτε χρωματιστά πλαίσια. Για πλαίσια προτιμήστε μαύρο περίγραμμα τουλάχιστον 2</a:t>
            </a:r>
            <a:r>
              <a:rPr lang="en-US" sz="2600" dirty="0"/>
              <a:t>pt.</a:t>
            </a:r>
            <a:endParaRPr lang="el-GR" sz="2600" dirty="0"/>
          </a:p>
          <a:p>
            <a:pPr marL="514350" indent="-514350">
              <a:buFont typeface="+mj-lt"/>
              <a:buAutoNum type="arabicPeriod" startAt="10"/>
            </a:pPr>
            <a:r>
              <a:rPr lang="el-GR" sz="2600" dirty="0"/>
              <a:t>Μην χρησιμοποιείτε σκιά στα γράμματα</a:t>
            </a:r>
            <a:r>
              <a:rPr lang="en-US" sz="2600" dirty="0"/>
              <a:t>.</a:t>
            </a:r>
            <a:r>
              <a:rPr lang="el-GR" sz="2600" dirty="0"/>
              <a:t> </a:t>
            </a:r>
          </a:p>
          <a:p>
            <a:pPr marL="514350" indent="-514350">
              <a:buFont typeface="+mj-lt"/>
              <a:buAutoNum type="arabicPeriod" startAt="10"/>
            </a:pPr>
            <a:r>
              <a:rPr lang="el-GR" sz="2600" dirty="0"/>
              <a:t>Μην στοιχίζετε το κείμενο σε πλήρη στοίχιση (</a:t>
            </a:r>
            <a:r>
              <a:rPr lang="en-US" sz="2600" dirty="0"/>
              <a:t>justify</a:t>
            </a:r>
            <a:r>
              <a:rPr lang="el-GR" sz="2600" dirty="0"/>
              <a:t>)</a:t>
            </a:r>
            <a:r>
              <a:rPr lang="en-US" sz="2600" dirty="0"/>
              <a:t>.</a:t>
            </a:r>
            <a:endParaRPr lang="el-GR" sz="2600" dirty="0"/>
          </a:p>
          <a:p>
            <a:pPr marL="514350" indent="-514350">
              <a:buFont typeface="+mj-lt"/>
              <a:buAutoNum type="arabicPeriod" startAt="10"/>
            </a:pPr>
            <a:r>
              <a:rPr lang="el-GR" sz="2600" dirty="0"/>
              <a:t>Οι υπερσυνδέσεις να συνοδεύονται από αντιπροσωπευτικό κείμενο.</a:t>
            </a:r>
          </a:p>
          <a:p>
            <a:pPr marL="514350" indent="-514350">
              <a:buFont typeface="+mj-lt"/>
              <a:buAutoNum type="arabicPeriod" startAt="10"/>
            </a:pPr>
            <a:r>
              <a:rPr lang="el-GR" sz="2600" dirty="0"/>
              <a:t>Να είναι ενεργοποιημένος ο αυτόματος ορθογραφικός έλεγχος.</a:t>
            </a:r>
          </a:p>
          <a:p>
            <a:pPr marL="514350" indent="-514350">
              <a:buFont typeface="+mj-lt"/>
              <a:buAutoNum type="arabicPeriod" startAt="10"/>
            </a:pPr>
            <a:r>
              <a:rPr lang="el-GR" sz="2600" dirty="0"/>
              <a:t>Κατά την παρουσίαση, η μετάβαση μεταξύ διαφανειών να γίνεται με τον προκαθορισμένο τρόπο (</a:t>
            </a:r>
            <a:r>
              <a:rPr lang="en-US" sz="2600" dirty="0"/>
              <a:t>enter, </a:t>
            </a:r>
            <a:r>
              <a:rPr lang="el-GR" sz="2600" dirty="0"/>
              <a:t>βέλος, κλικ) και χωρίς όριο χρόνου.</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18</a:t>
            </a:fld>
            <a:endParaRPr lang="el-GR"/>
          </a:p>
        </p:txBody>
      </p:sp>
    </p:spTree>
    <p:extLst>
      <p:ext uri="{BB962C8B-B14F-4D97-AF65-F5344CB8AC3E}">
        <p14:creationId xmlns:p14="http://schemas.microsoft.com/office/powerpoint/2010/main" val="2565954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Οδηγίες Προσβασιμότητας</a:t>
            </a:r>
          </a:p>
        </p:txBody>
      </p:sp>
      <p:sp>
        <p:nvSpPr>
          <p:cNvPr id="3" name="Θέση περιεχομένου 2"/>
          <p:cNvSpPr>
            <a:spLocks noGrp="1"/>
          </p:cNvSpPr>
          <p:nvPr>
            <p:ph idx="1"/>
          </p:nvPr>
        </p:nvSpPr>
        <p:spPr/>
        <p:txBody>
          <a:bodyPr>
            <a:normAutofit fontScale="92500" lnSpcReduction="10000"/>
          </a:bodyPr>
          <a:lstStyle/>
          <a:p>
            <a:r>
              <a:rPr lang="el-GR" sz="2800" dirty="0"/>
              <a:t>Όλα τα αντικείμενα (π</a:t>
            </a:r>
            <a:r>
              <a:rPr lang="en-US" sz="2800" dirty="0"/>
              <a:t>.</a:t>
            </a:r>
            <a:r>
              <a:rPr lang="el-GR" sz="2800" dirty="0"/>
              <a:t>χ</a:t>
            </a:r>
            <a:r>
              <a:rPr lang="en-US" sz="2800" dirty="0"/>
              <a:t>.</a:t>
            </a:r>
            <a:r>
              <a:rPr lang="el-GR" sz="2800" dirty="0"/>
              <a:t> εικόνες, φωτογραφίες, σχήματα, γραφικά) πρέπει να συνοδεύονται από εναλλακτικό κείμενο περιγραφής τους. </a:t>
            </a:r>
          </a:p>
          <a:p>
            <a:r>
              <a:rPr lang="el-GR" sz="2800" dirty="0"/>
              <a:t>Διασφαλίστε ότι η σειρά αυτόματης ανάγνωσης σε κάθε διαφάνεια είναι λογική: η μετατροπή κειμένου σε ομιλία «διαβάζει» τον τίτλο, τα κείμενα και τα εναλλακτικά κείμενα των αντικειμένων με τη σειρά που έχουν εισαχθεί και όχι με τη σειρά που εμφανίζονται στη διαφάνεια. </a:t>
            </a:r>
          </a:p>
          <a:p>
            <a:r>
              <a:rPr lang="el-GR" sz="2800" dirty="0"/>
              <a:t>Ελέγξτε την ορατότητα για χρήστες με αχρωματοψία.</a:t>
            </a:r>
          </a:p>
          <a:p>
            <a:r>
              <a:rPr lang="el-GR" sz="2800" dirty="0"/>
              <a:t>Ακολουθείστε τις ειδικές οδηγίες για επιστημονικά σύμβολα, ηχητικά αρχεία και </a:t>
            </a:r>
            <a:r>
              <a:rPr lang="en-US" sz="2800" dirty="0"/>
              <a:t>video clips. </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19</a:t>
            </a:fld>
            <a:endParaRPr lang="el-GR"/>
          </a:p>
        </p:txBody>
      </p:sp>
    </p:spTree>
    <p:extLst>
      <p:ext uri="{BB962C8B-B14F-4D97-AF65-F5344CB8AC3E}">
        <p14:creationId xmlns:p14="http://schemas.microsoft.com/office/powerpoint/2010/main" val="1382145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Άδειες Χρήσης</a:t>
            </a:r>
          </a:p>
        </p:txBody>
      </p:sp>
      <p:sp>
        <p:nvSpPr>
          <p:cNvPr id="3" name="Θέση περιεχομένου 2"/>
          <p:cNvSpPr>
            <a:spLocks noGrp="1"/>
          </p:cNvSpPr>
          <p:nvPr>
            <p:ph idx="1"/>
          </p:nvPr>
        </p:nvSpPr>
        <p:spPr/>
        <p:txBody>
          <a:bodyPr/>
          <a:lstStyle/>
          <a:p>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r>
              <a:rPr lang="el-GR" sz="2800" dirty="0"/>
              <a:t>Για εκπαιδευτικό υλικό, όπως εικόνες, που υπόκειται σε άλλου τύπου άδειας χρήσης, η άδεια χρήσης αναφέρεται ρητώς.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a:t>
            </a:fld>
            <a:endParaRPr lang="el-GR"/>
          </a:p>
        </p:txBody>
      </p:sp>
      <p:pic>
        <p:nvPicPr>
          <p:cNvPr id="5" name="7 - Εικόνα" descr="Λογότυπο για Άδειες χρήσης Creative Commons BY-NC-ND"/>
          <p:cNvPicPr>
            <a:picLocks noChangeAspect="1"/>
          </p:cNvPicPr>
          <p:nvPr/>
        </p:nvPicPr>
        <p:blipFill>
          <a:blip r:embed="rId2" cstate="print"/>
          <a:stretch>
            <a:fillRect/>
          </a:stretch>
        </p:blipFill>
        <p:spPr>
          <a:xfrm>
            <a:off x="3782403" y="5035847"/>
            <a:ext cx="1581685" cy="553393"/>
          </a:xfrm>
          <a:prstGeom prst="rect">
            <a:avLst/>
          </a:prstGeom>
        </p:spPr>
      </p:pic>
    </p:spTree>
    <p:extLst>
      <p:ext uri="{BB962C8B-B14F-4D97-AF65-F5344CB8AC3E}">
        <p14:creationId xmlns:p14="http://schemas.microsoft.com/office/powerpoint/2010/main" val="922867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722313" y="2492896"/>
            <a:ext cx="7772400" cy="1500187"/>
          </a:xfrm>
        </p:spPr>
        <p:txBody>
          <a:bodyPr anchor="ctr" anchorCtr="0">
            <a:normAutofit/>
          </a:bodyPr>
          <a:lstStyle/>
          <a:p>
            <a:pPr algn="ctr"/>
            <a:r>
              <a:rPr lang="el-GR" sz="4000" dirty="0" smtClean="0">
                <a:solidFill>
                  <a:schemeClr val="tx1"/>
                </a:solidFill>
              </a:rPr>
              <a:t>Τέλος ενότητας</a:t>
            </a:r>
            <a:endParaRPr lang="el-GR" sz="4000" dirty="0">
              <a:solidFill>
                <a:schemeClr val="tx1"/>
              </a:solidFill>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20</a:t>
            </a:fld>
            <a:endParaRPr lang="el-GR"/>
          </a:p>
        </p:txBody>
      </p:sp>
      <p:pic>
        <p:nvPicPr>
          <p:cNvPr id="9" name="7 - Εικόνα" descr="Λογότυπο για Άδειες χρήσης Creative Commons"/>
          <p:cNvPicPr>
            <a:picLocks noChangeAspect="1"/>
          </p:cNvPicPr>
          <p:nvPr/>
        </p:nvPicPr>
        <p:blipFill>
          <a:blip r:embed="rId2" cstate="print"/>
          <a:stretch>
            <a:fillRect/>
          </a:stretch>
        </p:blipFill>
        <p:spPr>
          <a:xfrm>
            <a:off x="2080877" y="5251871"/>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157192"/>
            <a:ext cx="3240360" cy="771224"/>
          </a:xfrm>
          <a:prstGeom prst="rect">
            <a:avLst/>
          </a:prstGeom>
          <a:noFill/>
        </p:spPr>
      </p:pic>
    </p:spTree>
    <p:extLst>
      <p:ext uri="{BB962C8B-B14F-4D97-AF65-F5344CB8AC3E}">
        <p14:creationId xmlns:p14="http://schemas.microsoft.com/office/powerpoint/2010/main" val="3330456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a:t>
            </a:r>
          </a:p>
        </p:txBody>
      </p:sp>
      <p:sp>
        <p:nvSpPr>
          <p:cNvPr id="3" name="Θέση περιεχομένου 2"/>
          <p:cNvSpPr>
            <a:spLocks noGrp="1"/>
          </p:cNvSpPr>
          <p:nvPr>
            <p:ph idx="1"/>
          </p:nvPr>
        </p:nvSpPr>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a:t>
            </a:fld>
            <a:endParaRPr lang="el-G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2259534" y="4955500"/>
            <a:ext cx="4608512" cy="1096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19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ενότητας</a:t>
            </a:r>
          </a:p>
        </p:txBody>
      </p:sp>
      <p:sp>
        <p:nvSpPr>
          <p:cNvPr id="3" name="Θέση περιεχομένου 2"/>
          <p:cNvSpPr>
            <a:spLocks noGrp="1"/>
          </p:cNvSpPr>
          <p:nvPr>
            <p:ph idx="1"/>
          </p:nvPr>
        </p:nvSpPr>
        <p:spPr/>
        <p:txBody>
          <a:bodyPr>
            <a:normAutofit/>
          </a:bodyPr>
          <a:lstStyle/>
          <a:p>
            <a:r>
              <a:rPr lang="el-GR" dirty="0" smtClean="0"/>
              <a:t>Η ενότητα αυτή συνεχίζει τη μελέτη της δομής του υπολογιστικού συστήματος και ασχολείται κυρίως με τις περιφερειακές συσκευές, κυρίως αποθήκευσης δεδομένων. Στόχος είναι να κατανοήσει ο φοιτητής τη χρησιμότητα της κάθε επιμέρους συσκευής, να μάθει τη σωστή ορολογία και να είναι σε θέση να αναγνωρίζει πιθανές βλάβες.</a:t>
            </a:r>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4</a:t>
            </a:fld>
            <a:endParaRPr lang="el-GR"/>
          </a:p>
        </p:txBody>
      </p:sp>
    </p:spTree>
    <p:extLst>
      <p:ext uri="{BB962C8B-B14F-4D97-AF65-F5344CB8AC3E}">
        <p14:creationId xmlns:p14="http://schemas.microsoft.com/office/powerpoint/2010/main" val="222933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ενότητας</a:t>
            </a:r>
          </a:p>
        </p:txBody>
      </p:sp>
      <p:sp>
        <p:nvSpPr>
          <p:cNvPr id="3" name="Θέση περιεχομένου 2"/>
          <p:cNvSpPr>
            <a:spLocks noGrp="1"/>
          </p:cNvSpPr>
          <p:nvPr>
            <p:ph idx="1"/>
          </p:nvPr>
        </p:nvSpPr>
        <p:spPr/>
        <p:txBody>
          <a:bodyPr>
            <a:normAutofit/>
          </a:bodyPr>
          <a:lstStyle/>
          <a:p>
            <a:pPr>
              <a:defRPr/>
            </a:pPr>
            <a:r>
              <a:rPr lang="el-GR" dirty="0" smtClean="0">
                <a:effectLst>
                  <a:outerShdw blurRad="38100" dist="38100" dir="2700000" algn="tl">
                    <a:srgbClr val="FFFFFF"/>
                  </a:outerShdw>
                </a:effectLst>
              </a:rPr>
              <a:t>Περιφερειακές συσκευές – λογική δομή</a:t>
            </a:r>
          </a:p>
          <a:p>
            <a:pPr>
              <a:defRPr/>
            </a:pPr>
            <a:r>
              <a:rPr lang="el-GR" dirty="0" smtClean="0">
                <a:effectLst>
                  <a:outerShdw blurRad="38100" dist="38100" dir="2700000" algn="tl">
                    <a:srgbClr val="FFFFFF"/>
                  </a:outerShdw>
                </a:effectLst>
              </a:rPr>
              <a:t>Σκληρός δίσκος</a:t>
            </a:r>
          </a:p>
          <a:p>
            <a:pPr>
              <a:defRPr/>
            </a:pPr>
            <a:r>
              <a:rPr lang="el-GR" dirty="0" smtClean="0">
                <a:effectLst>
                  <a:outerShdw blurRad="38100" dist="38100" dir="2700000" algn="tl">
                    <a:srgbClr val="FFFFFF"/>
                  </a:outerShdw>
                </a:effectLst>
              </a:rPr>
              <a:t>Οπτικός δίσκος</a:t>
            </a:r>
          </a:p>
          <a:p>
            <a:pPr>
              <a:defRPr/>
            </a:pPr>
            <a:r>
              <a:rPr lang="el-GR" dirty="0" smtClean="0">
                <a:effectLst>
                  <a:outerShdw blurRad="38100" dist="38100" dir="2700000" algn="tl">
                    <a:srgbClr val="FFFFFF"/>
                  </a:outerShdw>
                </a:effectLst>
              </a:rPr>
              <a:t>Μνήμες και ταξινόμηση</a:t>
            </a:r>
            <a:endParaRPr lang="en-US" dirty="0">
              <a:effectLst>
                <a:outerShdw blurRad="38100" dist="38100" dir="2700000" algn="tl">
                  <a:srgbClr val="FFFFFF"/>
                </a:outerShdw>
              </a:effectLst>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5</a:t>
            </a:fld>
            <a:endParaRPr lang="el-GR"/>
          </a:p>
        </p:txBody>
      </p:sp>
    </p:spTree>
    <p:extLst>
      <p:ext uri="{BB962C8B-B14F-4D97-AF65-F5344CB8AC3E}">
        <p14:creationId xmlns:p14="http://schemas.microsoft.com/office/powerpoint/2010/main" val="20825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idx="4294967295"/>
          </p:nvPr>
        </p:nvSpPr>
        <p:spPr/>
        <p:txBody>
          <a:bodyPr/>
          <a:lstStyle/>
          <a:p>
            <a:r>
              <a:rPr lang="el-GR" altLang="el-GR" dirty="0" smtClean="0"/>
              <a:t>Περιφερειακές συσκευές</a:t>
            </a:r>
            <a:endParaRPr lang="en-US" altLang="el-GR" dirty="0" smtClean="0"/>
          </a:p>
        </p:txBody>
      </p:sp>
      <p:sp>
        <p:nvSpPr>
          <p:cNvPr id="361475" name="Rectangle 3"/>
          <p:cNvSpPr>
            <a:spLocks noGrp="1" noChangeArrowheads="1"/>
          </p:cNvSpPr>
          <p:nvPr>
            <p:ph type="body" idx="4294967295"/>
          </p:nvPr>
        </p:nvSpPr>
        <p:spPr>
          <a:xfrm>
            <a:off x="521097" y="1340768"/>
            <a:ext cx="8155359" cy="4680520"/>
          </a:xfrm>
        </p:spPr>
        <p:txBody>
          <a:bodyPr>
            <a:normAutofit lnSpcReduction="10000"/>
          </a:bodyPr>
          <a:lstStyle/>
          <a:p>
            <a:pPr algn="just" eaLnBrk="1" hangingPunct="1">
              <a:lnSpc>
                <a:spcPct val="80000"/>
              </a:lnSpc>
              <a:spcBef>
                <a:spcPct val="50000"/>
              </a:spcBef>
              <a:buClrTx/>
              <a:buSzTx/>
              <a:buFontTx/>
              <a:buNone/>
            </a:pPr>
            <a:r>
              <a:rPr lang="el-GR" altLang="el-GR" sz="2400" dirty="0" smtClean="0"/>
              <a:t>Οι </a:t>
            </a:r>
            <a:r>
              <a:rPr lang="el-GR" altLang="el-GR" sz="2400" b="1" dirty="0" smtClean="0"/>
              <a:t>Περιφερειακές συσκευές </a:t>
            </a:r>
            <a:r>
              <a:rPr lang="el-GR" altLang="el-GR" sz="2400" dirty="0" smtClean="0"/>
              <a:t>συνδέονται στον Ηλεκτρονικό Υπολογιστή μέσω ειδικών υποδοχών του συστήματος και του επιτρέπουν την:</a:t>
            </a:r>
          </a:p>
          <a:p>
            <a:pPr>
              <a:lnSpc>
                <a:spcPct val="80000"/>
              </a:lnSpc>
            </a:pPr>
            <a:r>
              <a:rPr lang="el-GR" altLang="el-GR" sz="2400" dirty="0" smtClean="0"/>
              <a:t>Επικοινωνία και αλληλεπίδραση με τον εξωτερικό κόσμο (πληκτρολόγιο, εκτυπωτής)</a:t>
            </a:r>
          </a:p>
          <a:p>
            <a:pPr>
              <a:lnSpc>
                <a:spcPct val="80000"/>
              </a:lnSpc>
            </a:pPr>
            <a:r>
              <a:rPr lang="el-GR" altLang="el-GR" sz="2400" dirty="0" smtClean="0"/>
              <a:t>Αποθήκευση ή ανάκτηση  πληροφοριών από τις μονάδες της δευτερεύουσας (βοηθητικής) μνήμης (Σκληροί δίσκοι, δισκέτες).</a:t>
            </a:r>
          </a:p>
          <a:p>
            <a:pPr>
              <a:lnSpc>
                <a:spcPct val="80000"/>
              </a:lnSpc>
              <a:buFont typeface="Wingdings" pitchFamily="2" charset="2"/>
              <a:buNone/>
            </a:pPr>
            <a:endParaRPr lang="el-GR" altLang="el-GR" sz="2400" dirty="0" smtClean="0"/>
          </a:p>
          <a:p>
            <a:pPr>
              <a:lnSpc>
                <a:spcPct val="80000"/>
              </a:lnSpc>
              <a:buFont typeface="Wingdings" pitchFamily="2" charset="2"/>
              <a:buNone/>
            </a:pPr>
            <a:r>
              <a:rPr lang="el-GR" altLang="el-GR" sz="2400" dirty="0" smtClean="0"/>
              <a:t>Οι περιφερειακές συσκευές διακρίνονται σε: Εισόδου, Εξόδου, Επικοινωνίας και Βοηθητικής Μνήμης</a:t>
            </a:r>
          </a:p>
          <a:p>
            <a:pPr>
              <a:lnSpc>
                <a:spcPct val="80000"/>
              </a:lnSpc>
              <a:buFont typeface="Wingdings" pitchFamily="2" charset="2"/>
              <a:buNone/>
            </a:pPr>
            <a:endParaRPr lang="el-GR" altLang="el-GR" sz="2400" dirty="0" smtClean="0"/>
          </a:p>
          <a:p>
            <a:pPr>
              <a:lnSpc>
                <a:spcPct val="80000"/>
              </a:lnSpc>
              <a:buFont typeface="Wingdings" pitchFamily="2" charset="2"/>
              <a:buNone/>
            </a:pPr>
            <a:r>
              <a:rPr lang="el-GR" altLang="el-GR" sz="2400" dirty="0" smtClean="0"/>
              <a:t>Δευτερεύουσα ή </a:t>
            </a:r>
            <a:r>
              <a:rPr lang="el-GR" altLang="el-GR" sz="2400" b="1" dirty="0" smtClean="0"/>
              <a:t>βοηθητική μνήμη </a:t>
            </a:r>
            <a:r>
              <a:rPr lang="el-GR" altLang="el-GR" sz="2400" dirty="0" smtClean="0"/>
              <a:t>καλείται η μνήμη που δεν είναι άμεσα προσπελάσιμη αλλά είναι προσπελάσιμη μόνο μέσω του συστήματος εισόδου-εξόδου (I/O)</a:t>
            </a:r>
            <a:endParaRPr lang="en-US" altLang="el-GR" sz="24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6</a:t>
            </a:fld>
            <a:endParaRPr lang="el-GR" dirty="0"/>
          </a:p>
        </p:txBody>
      </p:sp>
    </p:spTree>
    <p:extLst>
      <p:ext uri="{BB962C8B-B14F-4D97-AF65-F5344CB8AC3E}">
        <p14:creationId xmlns:p14="http://schemas.microsoft.com/office/powerpoint/2010/main" val="13874020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Θέση περιεχομένου 2"/>
          <p:cNvSpPr>
            <a:spLocks noGrp="1"/>
          </p:cNvSpPr>
          <p:nvPr>
            <p:ph idx="1"/>
          </p:nvPr>
        </p:nvSpPr>
        <p:spPr>
          <a:xfrm>
            <a:off x="457200" y="1403898"/>
            <a:ext cx="8229600" cy="4641379"/>
          </a:xfrm>
        </p:spPr>
        <p:txBody>
          <a:bodyPr>
            <a:normAutofit/>
          </a:bodyPr>
          <a:lstStyle/>
          <a:p>
            <a:pPr>
              <a:defRPr/>
            </a:pPr>
            <a:endParaRPr lang="en-US" dirty="0">
              <a:effectLst>
                <a:outerShdw blurRad="38100" dist="38100" dir="2700000" algn="tl">
                  <a:srgbClr val="FFFFFF"/>
                </a:outerShdw>
              </a:effectLst>
            </a:endParaRPr>
          </a:p>
        </p:txBody>
      </p:sp>
      <p:sp>
        <p:nvSpPr>
          <p:cNvPr id="362498" name="Rectangle 2"/>
          <p:cNvSpPr>
            <a:spLocks noGrp="1" noChangeArrowheads="1"/>
          </p:cNvSpPr>
          <p:nvPr>
            <p:ph type="title" idx="4294967295"/>
          </p:nvPr>
        </p:nvSpPr>
        <p:spPr>
          <a:xfrm>
            <a:off x="457200" y="116632"/>
            <a:ext cx="8229600" cy="1143000"/>
          </a:xfrm>
        </p:spPr>
        <p:txBody>
          <a:bodyPr>
            <a:noAutofit/>
          </a:bodyPr>
          <a:lstStyle/>
          <a:p>
            <a:r>
              <a:rPr lang="el-GR" altLang="el-GR" sz="3600" dirty="0" smtClean="0"/>
              <a:t>Λειτουργικό διάγραμμα περιφερειακών συσκευών</a:t>
            </a:r>
            <a:endParaRPr lang="en-US" altLang="el-GR" sz="3600" dirty="0" smtClean="0"/>
          </a:p>
        </p:txBody>
      </p:sp>
      <p:grpSp>
        <p:nvGrpSpPr>
          <p:cNvPr id="362558" name="Group 62"/>
          <p:cNvGrpSpPr>
            <a:grpSpLocks/>
          </p:cNvGrpSpPr>
          <p:nvPr/>
        </p:nvGrpSpPr>
        <p:grpSpPr bwMode="auto">
          <a:xfrm>
            <a:off x="971600" y="1268760"/>
            <a:ext cx="7445196" cy="4845141"/>
            <a:chOff x="1383" y="754"/>
            <a:chExt cx="3674" cy="3478"/>
          </a:xfrm>
        </p:grpSpPr>
        <p:sp>
          <p:nvSpPr>
            <p:cNvPr id="362510" name="Text Box 14"/>
            <p:cNvSpPr txBox="1">
              <a:spLocks noChangeArrowheads="1"/>
            </p:cNvSpPr>
            <p:nvPr/>
          </p:nvSpPr>
          <p:spPr bwMode="auto">
            <a:xfrm>
              <a:off x="2698" y="935"/>
              <a:ext cx="8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400">
                  <a:solidFill>
                    <a:srgbClr val="CC3300"/>
                  </a:solidFill>
                </a:rPr>
                <a:t>Αποθήκευση</a:t>
              </a:r>
            </a:p>
          </p:txBody>
        </p:sp>
        <p:sp>
          <p:nvSpPr>
            <p:cNvPr id="362511" name="Text Box 15"/>
            <p:cNvSpPr txBox="1">
              <a:spLocks noChangeArrowheads="1"/>
            </p:cNvSpPr>
            <p:nvPr/>
          </p:nvSpPr>
          <p:spPr bwMode="auto">
            <a:xfrm>
              <a:off x="2335" y="754"/>
              <a:ext cx="15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400">
                  <a:solidFill>
                    <a:srgbClr val="000066"/>
                  </a:solidFill>
                </a:rPr>
                <a:t>Μονάδες Βοηθητικής Μνήμης</a:t>
              </a:r>
            </a:p>
          </p:txBody>
        </p:sp>
        <p:pic>
          <p:nvPicPr>
            <p:cNvPr id="362512" name="Picture 16" descr="Fujitsu_25H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 y="1117"/>
              <a:ext cx="499" cy="443"/>
            </a:xfrm>
            <a:prstGeom prst="rect">
              <a:avLst/>
            </a:prstGeom>
            <a:noFill/>
            <a:extLst>
              <a:ext uri="{909E8E84-426E-40DD-AFC4-6F175D3DCCD1}">
                <a14:hiddenFill xmlns:a14="http://schemas.microsoft.com/office/drawing/2010/main">
                  <a:solidFill>
                    <a:srgbClr val="FFFFFF"/>
                  </a:solidFill>
                </a14:hiddenFill>
              </a:ext>
            </a:extLst>
          </p:spPr>
        </p:pic>
        <p:pic>
          <p:nvPicPr>
            <p:cNvPr id="362513" name="Picture 17" descr="MCj043385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 y="1162"/>
              <a:ext cx="395" cy="395"/>
            </a:xfrm>
            <a:prstGeom prst="rect">
              <a:avLst/>
            </a:prstGeom>
            <a:noFill/>
            <a:extLst>
              <a:ext uri="{909E8E84-426E-40DD-AFC4-6F175D3DCCD1}">
                <a14:hiddenFill xmlns:a14="http://schemas.microsoft.com/office/drawing/2010/main">
                  <a:solidFill>
                    <a:srgbClr val="FFFFFF"/>
                  </a:solidFill>
                </a14:hiddenFill>
              </a:ext>
            </a:extLst>
          </p:spPr>
        </p:pic>
        <p:pic>
          <p:nvPicPr>
            <p:cNvPr id="362514" name="Picture 18" descr="MCj043387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 y="1117"/>
              <a:ext cx="272" cy="272"/>
            </a:xfrm>
            <a:prstGeom prst="rect">
              <a:avLst/>
            </a:prstGeom>
            <a:noFill/>
            <a:extLst>
              <a:ext uri="{909E8E84-426E-40DD-AFC4-6F175D3DCCD1}">
                <a14:hiddenFill xmlns:a14="http://schemas.microsoft.com/office/drawing/2010/main">
                  <a:solidFill>
                    <a:srgbClr val="FFFFFF"/>
                  </a:solidFill>
                </a14:hiddenFill>
              </a:ext>
            </a:extLst>
          </p:spPr>
        </p:pic>
        <p:sp>
          <p:nvSpPr>
            <p:cNvPr id="362515" name="AutoShape 19"/>
            <p:cNvSpPr>
              <a:spLocks noChangeArrowheads="1"/>
            </p:cNvSpPr>
            <p:nvPr/>
          </p:nvSpPr>
          <p:spPr bwMode="auto">
            <a:xfrm>
              <a:off x="1383" y="2024"/>
              <a:ext cx="997" cy="953"/>
            </a:xfrm>
            <a:prstGeom prst="roundRect">
              <a:avLst>
                <a:gd name="adj" fmla="val 16667"/>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362516" name="Picture 20" descr="j04031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 y="2433"/>
              <a:ext cx="474" cy="317"/>
            </a:xfrm>
            <a:prstGeom prst="rect">
              <a:avLst/>
            </a:prstGeom>
            <a:noFill/>
            <a:extLst>
              <a:ext uri="{909E8E84-426E-40DD-AFC4-6F175D3DCCD1}">
                <a14:hiddenFill xmlns:a14="http://schemas.microsoft.com/office/drawing/2010/main">
                  <a:solidFill>
                    <a:srgbClr val="FFFFFF"/>
                  </a:solidFill>
                </a14:hiddenFill>
              </a:ext>
            </a:extLst>
          </p:spPr>
        </p:pic>
        <p:pic>
          <p:nvPicPr>
            <p:cNvPr id="362517" name="Picture 21" descr="MCj039848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8" y="2160"/>
              <a:ext cx="714" cy="268"/>
            </a:xfrm>
            <a:prstGeom prst="rect">
              <a:avLst/>
            </a:prstGeom>
            <a:noFill/>
            <a:extLst>
              <a:ext uri="{909E8E84-426E-40DD-AFC4-6F175D3DCCD1}">
                <a14:hiddenFill xmlns:a14="http://schemas.microsoft.com/office/drawing/2010/main">
                  <a:solidFill>
                    <a:srgbClr val="FFFFFF"/>
                  </a:solidFill>
                </a14:hiddenFill>
              </a:ext>
            </a:extLst>
          </p:spPr>
        </p:pic>
        <p:sp>
          <p:nvSpPr>
            <p:cNvPr id="362518" name="Text Box 22"/>
            <p:cNvSpPr txBox="1">
              <a:spLocks noChangeArrowheads="1"/>
            </p:cNvSpPr>
            <p:nvPr/>
          </p:nvSpPr>
          <p:spPr bwMode="auto">
            <a:xfrm>
              <a:off x="1609" y="2023"/>
              <a:ext cx="7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200"/>
                <a:t>πληκτρολόγιο</a:t>
              </a:r>
            </a:p>
          </p:txBody>
        </p:sp>
        <p:sp>
          <p:nvSpPr>
            <p:cNvPr id="362519" name="Text Box 23"/>
            <p:cNvSpPr txBox="1">
              <a:spLocks noChangeArrowheads="1"/>
            </p:cNvSpPr>
            <p:nvPr/>
          </p:nvSpPr>
          <p:spPr bwMode="auto">
            <a:xfrm>
              <a:off x="1881" y="2523"/>
              <a:ext cx="45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200"/>
                <a:t>ποντίκι</a:t>
              </a:r>
            </a:p>
          </p:txBody>
        </p:sp>
        <p:sp>
          <p:nvSpPr>
            <p:cNvPr id="362520" name="AutoShape 24"/>
            <p:cNvSpPr>
              <a:spLocks noChangeArrowheads="1"/>
            </p:cNvSpPr>
            <p:nvPr/>
          </p:nvSpPr>
          <p:spPr bwMode="auto">
            <a:xfrm>
              <a:off x="2652" y="2024"/>
              <a:ext cx="1089" cy="953"/>
            </a:xfrm>
            <a:prstGeom prst="roundRect">
              <a:avLst>
                <a:gd name="adj" fmla="val 16667"/>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362521" name="Picture 25" descr="MCj0433905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4" y="2024"/>
              <a:ext cx="495" cy="495"/>
            </a:xfrm>
            <a:prstGeom prst="rect">
              <a:avLst/>
            </a:prstGeom>
            <a:noFill/>
            <a:extLst>
              <a:ext uri="{909E8E84-426E-40DD-AFC4-6F175D3DCCD1}">
                <a14:hiddenFill xmlns:a14="http://schemas.microsoft.com/office/drawing/2010/main">
                  <a:solidFill>
                    <a:srgbClr val="FFFFFF"/>
                  </a:solidFill>
                </a14:hiddenFill>
              </a:ext>
            </a:extLst>
          </p:spPr>
        </p:pic>
        <p:sp>
          <p:nvSpPr>
            <p:cNvPr id="362522" name="Text Box 26"/>
            <p:cNvSpPr txBox="1">
              <a:spLocks noChangeArrowheads="1"/>
            </p:cNvSpPr>
            <p:nvPr/>
          </p:nvSpPr>
          <p:spPr bwMode="auto">
            <a:xfrm>
              <a:off x="2788" y="2478"/>
              <a:ext cx="771"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200"/>
                <a:t>επεξεργαστής</a:t>
              </a:r>
            </a:p>
          </p:txBody>
        </p:sp>
        <p:sp>
          <p:nvSpPr>
            <p:cNvPr id="362523" name="AutoShape 27"/>
            <p:cNvSpPr>
              <a:spLocks noChangeArrowheads="1"/>
            </p:cNvSpPr>
            <p:nvPr/>
          </p:nvSpPr>
          <p:spPr bwMode="auto">
            <a:xfrm>
              <a:off x="3968" y="2024"/>
              <a:ext cx="1088" cy="952"/>
            </a:xfrm>
            <a:prstGeom prst="roundRect">
              <a:avLst>
                <a:gd name="adj" fmla="val 16667"/>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362524" name="Picture 28" descr="MCj0432661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 y="2342"/>
              <a:ext cx="404" cy="404"/>
            </a:xfrm>
            <a:prstGeom prst="rect">
              <a:avLst/>
            </a:prstGeom>
            <a:noFill/>
            <a:extLst>
              <a:ext uri="{909E8E84-426E-40DD-AFC4-6F175D3DCCD1}">
                <a14:hiddenFill xmlns:a14="http://schemas.microsoft.com/office/drawing/2010/main">
                  <a:solidFill>
                    <a:srgbClr val="FFFFFF"/>
                  </a:solidFill>
                </a14:hiddenFill>
              </a:ext>
            </a:extLst>
          </p:spPr>
        </p:pic>
        <p:pic>
          <p:nvPicPr>
            <p:cNvPr id="362525" name="Picture 29" descr="CG6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8" y="2070"/>
              <a:ext cx="449" cy="449"/>
            </a:xfrm>
            <a:prstGeom prst="rect">
              <a:avLst/>
            </a:prstGeom>
            <a:noFill/>
            <a:extLst>
              <a:ext uri="{909E8E84-426E-40DD-AFC4-6F175D3DCCD1}">
                <a14:hiddenFill xmlns:a14="http://schemas.microsoft.com/office/drawing/2010/main">
                  <a:solidFill>
                    <a:srgbClr val="FFFFFF"/>
                  </a:solidFill>
                </a14:hiddenFill>
              </a:ext>
            </a:extLst>
          </p:spPr>
        </p:pic>
        <p:sp>
          <p:nvSpPr>
            <p:cNvPr id="362526" name="Text Box 30"/>
            <p:cNvSpPr txBox="1">
              <a:spLocks noChangeArrowheads="1"/>
            </p:cNvSpPr>
            <p:nvPr/>
          </p:nvSpPr>
          <p:spPr bwMode="auto">
            <a:xfrm>
              <a:off x="4331" y="2160"/>
              <a:ext cx="4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200"/>
                <a:t>οθόνη</a:t>
              </a:r>
            </a:p>
          </p:txBody>
        </p:sp>
        <p:sp>
          <p:nvSpPr>
            <p:cNvPr id="362527" name="Text Box 31"/>
            <p:cNvSpPr txBox="1">
              <a:spLocks noChangeArrowheads="1"/>
            </p:cNvSpPr>
            <p:nvPr/>
          </p:nvSpPr>
          <p:spPr bwMode="auto">
            <a:xfrm>
              <a:off x="4013" y="2569"/>
              <a:ext cx="590"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200"/>
                <a:t>εκτυπωτής</a:t>
              </a:r>
            </a:p>
          </p:txBody>
        </p:sp>
        <p:sp>
          <p:nvSpPr>
            <p:cNvPr id="362528" name="Text Box 32"/>
            <p:cNvSpPr txBox="1">
              <a:spLocks noChangeArrowheads="1"/>
            </p:cNvSpPr>
            <p:nvPr/>
          </p:nvSpPr>
          <p:spPr bwMode="auto">
            <a:xfrm>
              <a:off x="1428" y="2976"/>
              <a:ext cx="9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400">
                  <a:solidFill>
                    <a:srgbClr val="000066"/>
                  </a:solidFill>
                </a:rPr>
                <a:t>Μονάδες Εισόδου</a:t>
              </a:r>
            </a:p>
          </p:txBody>
        </p:sp>
        <p:sp>
          <p:nvSpPr>
            <p:cNvPr id="362529" name="Text Box 33"/>
            <p:cNvSpPr txBox="1">
              <a:spLocks noChangeArrowheads="1"/>
            </p:cNvSpPr>
            <p:nvPr/>
          </p:nvSpPr>
          <p:spPr bwMode="auto">
            <a:xfrm>
              <a:off x="4059" y="2976"/>
              <a:ext cx="9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400">
                  <a:solidFill>
                    <a:srgbClr val="000066"/>
                  </a:solidFill>
                </a:rPr>
                <a:t>Μονάδες Εξόδου</a:t>
              </a:r>
            </a:p>
          </p:txBody>
        </p:sp>
        <p:sp>
          <p:nvSpPr>
            <p:cNvPr id="362530" name="AutoShape 34"/>
            <p:cNvSpPr>
              <a:spLocks noChangeArrowheads="1"/>
            </p:cNvSpPr>
            <p:nvPr/>
          </p:nvSpPr>
          <p:spPr bwMode="auto">
            <a:xfrm>
              <a:off x="2108" y="935"/>
              <a:ext cx="1996" cy="909"/>
            </a:xfrm>
            <a:prstGeom prst="roundRect">
              <a:avLst>
                <a:gd name="adj" fmla="val 16667"/>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362531" name="Picture 35" descr="03-C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0" y="1117"/>
              <a:ext cx="454" cy="409"/>
            </a:xfrm>
            <a:prstGeom prst="rect">
              <a:avLst/>
            </a:prstGeom>
            <a:noFill/>
            <a:extLst>
              <a:ext uri="{909E8E84-426E-40DD-AFC4-6F175D3DCCD1}">
                <a14:hiddenFill xmlns:a14="http://schemas.microsoft.com/office/drawing/2010/main">
                  <a:solidFill>
                    <a:srgbClr val="FFFFFF"/>
                  </a:solidFill>
                </a14:hiddenFill>
              </a:ext>
            </a:extLst>
          </p:spPr>
        </p:pic>
        <p:sp>
          <p:nvSpPr>
            <p:cNvPr id="362532" name="Line 36"/>
            <p:cNvSpPr>
              <a:spLocks noChangeShapeType="1"/>
            </p:cNvSpPr>
            <p:nvPr/>
          </p:nvSpPr>
          <p:spPr bwMode="auto">
            <a:xfrm flipV="1">
              <a:off x="3015" y="1843"/>
              <a:ext cx="0" cy="181"/>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2533" name="Line 37"/>
            <p:cNvSpPr>
              <a:spLocks noChangeShapeType="1"/>
            </p:cNvSpPr>
            <p:nvPr/>
          </p:nvSpPr>
          <p:spPr bwMode="auto">
            <a:xfrm>
              <a:off x="3378" y="1843"/>
              <a:ext cx="0" cy="181"/>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2534" name="Line 38"/>
            <p:cNvSpPr>
              <a:spLocks noChangeShapeType="1"/>
            </p:cNvSpPr>
            <p:nvPr/>
          </p:nvSpPr>
          <p:spPr bwMode="auto">
            <a:xfrm>
              <a:off x="2380" y="2387"/>
              <a:ext cx="272" cy="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2535" name="Line 39"/>
            <p:cNvSpPr>
              <a:spLocks noChangeShapeType="1"/>
            </p:cNvSpPr>
            <p:nvPr/>
          </p:nvSpPr>
          <p:spPr bwMode="auto">
            <a:xfrm>
              <a:off x="3741" y="2433"/>
              <a:ext cx="227" cy="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2536" name="Text Box 40"/>
            <p:cNvSpPr txBox="1">
              <a:spLocks noChangeArrowheads="1"/>
            </p:cNvSpPr>
            <p:nvPr/>
          </p:nvSpPr>
          <p:spPr bwMode="auto">
            <a:xfrm>
              <a:off x="2698" y="2795"/>
              <a:ext cx="9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400">
                  <a:solidFill>
                    <a:srgbClr val="CC3300"/>
                  </a:solidFill>
                </a:rPr>
                <a:t>Επεξεργασία</a:t>
              </a:r>
            </a:p>
          </p:txBody>
        </p:sp>
        <p:sp>
          <p:nvSpPr>
            <p:cNvPr id="362537" name="Text Box 41"/>
            <p:cNvSpPr txBox="1">
              <a:spLocks noChangeArrowheads="1"/>
            </p:cNvSpPr>
            <p:nvPr/>
          </p:nvSpPr>
          <p:spPr bwMode="auto">
            <a:xfrm>
              <a:off x="1473" y="2795"/>
              <a:ext cx="9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400">
                  <a:solidFill>
                    <a:srgbClr val="CC3300"/>
                  </a:solidFill>
                </a:rPr>
                <a:t>Είσοδος</a:t>
              </a:r>
            </a:p>
          </p:txBody>
        </p:sp>
        <p:sp>
          <p:nvSpPr>
            <p:cNvPr id="362538" name="Text Box 42"/>
            <p:cNvSpPr txBox="1">
              <a:spLocks noChangeArrowheads="1"/>
            </p:cNvSpPr>
            <p:nvPr/>
          </p:nvSpPr>
          <p:spPr bwMode="auto">
            <a:xfrm>
              <a:off x="4059" y="2795"/>
              <a:ext cx="9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400">
                  <a:solidFill>
                    <a:srgbClr val="CC3300"/>
                  </a:solidFill>
                </a:rPr>
                <a:t>Έξοδος</a:t>
              </a:r>
            </a:p>
          </p:txBody>
        </p:sp>
        <p:sp>
          <p:nvSpPr>
            <p:cNvPr id="362539" name="Text Box 43"/>
            <p:cNvSpPr txBox="1">
              <a:spLocks noChangeArrowheads="1"/>
            </p:cNvSpPr>
            <p:nvPr/>
          </p:nvSpPr>
          <p:spPr bwMode="auto">
            <a:xfrm>
              <a:off x="2153" y="1570"/>
              <a:ext cx="5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200"/>
                <a:t>δισκέτες</a:t>
              </a:r>
            </a:p>
          </p:txBody>
        </p:sp>
        <p:sp>
          <p:nvSpPr>
            <p:cNvPr id="362540" name="Text Box 44"/>
            <p:cNvSpPr txBox="1">
              <a:spLocks noChangeArrowheads="1"/>
            </p:cNvSpPr>
            <p:nvPr/>
          </p:nvSpPr>
          <p:spPr bwMode="auto">
            <a:xfrm>
              <a:off x="2652" y="1525"/>
              <a:ext cx="499"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200"/>
                <a:t>σκληρός δίσκος</a:t>
              </a:r>
            </a:p>
          </p:txBody>
        </p:sp>
        <p:sp>
          <p:nvSpPr>
            <p:cNvPr id="362541" name="Text Box 45"/>
            <p:cNvSpPr txBox="1">
              <a:spLocks noChangeArrowheads="1"/>
            </p:cNvSpPr>
            <p:nvPr/>
          </p:nvSpPr>
          <p:spPr bwMode="auto">
            <a:xfrm>
              <a:off x="3650" y="1570"/>
              <a:ext cx="6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1200"/>
                <a:t>CD / DVD</a:t>
              </a:r>
              <a:endParaRPr lang="el-GR" altLang="el-GR" sz="1200"/>
            </a:p>
          </p:txBody>
        </p:sp>
        <p:sp>
          <p:nvSpPr>
            <p:cNvPr id="362542" name="Text Box 46"/>
            <p:cNvSpPr txBox="1">
              <a:spLocks noChangeArrowheads="1"/>
            </p:cNvSpPr>
            <p:nvPr/>
          </p:nvSpPr>
          <p:spPr bwMode="auto">
            <a:xfrm>
              <a:off x="3151" y="1389"/>
              <a:ext cx="54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200"/>
                <a:t>μνήμη </a:t>
              </a:r>
              <a:r>
                <a:rPr lang="en-US" altLang="el-GR" sz="1200"/>
                <a:t>flash</a:t>
              </a:r>
              <a:endParaRPr lang="el-GR" altLang="el-GR" sz="1200"/>
            </a:p>
          </p:txBody>
        </p:sp>
        <p:sp>
          <p:nvSpPr>
            <p:cNvPr id="362543" name="Text Box 47"/>
            <p:cNvSpPr txBox="1">
              <a:spLocks noChangeArrowheads="1"/>
            </p:cNvSpPr>
            <p:nvPr/>
          </p:nvSpPr>
          <p:spPr bwMode="auto">
            <a:xfrm>
              <a:off x="2834" y="2976"/>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400">
                  <a:solidFill>
                    <a:srgbClr val="000066"/>
                  </a:solidFill>
                </a:rPr>
                <a:t>Κ.Μ.Ε.</a:t>
              </a:r>
            </a:p>
          </p:txBody>
        </p:sp>
        <p:sp>
          <p:nvSpPr>
            <p:cNvPr id="362544" name="AutoShape 48"/>
            <p:cNvSpPr>
              <a:spLocks noChangeArrowheads="1"/>
            </p:cNvSpPr>
            <p:nvPr/>
          </p:nvSpPr>
          <p:spPr bwMode="auto">
            <a:xfrm>
              <a:off x="2018" y="3249"/>
              <a:ext cx="2223" cy="771"/>
            </a:xfrm>
            <a:prstGeom prst="roundRect">
              <a:avLst>
                <a:gd name="adj" fmla="val 16667"/>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2546" name="Rectangle 50"/>
            <p:cNvSpPr>
              <a:spLocks noChangeArrowheads="1"/>
            </p:cNvSpPr>
            <p:nvPr/>
          </p:nvSpPr>
          <p:spPr bwMode="auto">
            <a:xfrm>
              <a:off x="2800" y="4020"/>
              <a:ext cx="9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a:solidFill>
                    <a:srgbClr val="000066"/>
                  </a:solidFill>
                </a:rPr>
                <a:t>Μονάδες Επικοινωνίας</a:t>
              </a:r>
              <a:endParaRPr lang="en-US" altLang="ko-KR" sz="1400">
                <a:solidFill>
                  <a:srgbClr val="000066"/>
                </a:solidFill>
                <a:ea typeface="굴림" charset="-127"/>
              </a:endParaRPr>
            </a:p>
          </p:txBody>
        </p:sp>
        <p:sp>
          <p:nvSpPr>
            <p:cNvPr id="362547" name="Line 51"/>
            <p:cNvSpPr>
              <a:spLocks noChangeShapeType="1"/>
            </p:cNvSpPr>
            <p:nvPr/>
          </p:nvSpPr>
          <p:spPr bwMode="auto">
            <a:xfrm flipV="1">
              <a:off x="2925" y="3022"/>
              <a:ext cx="0" cy="181"/>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2548" name="Line 52"/>
            <p:cNvSpPr>
              <a:spLocks noChangeShapeType="1"/>
            </p:cNvSpPr>
            <p:nvPr/>
          </p:nvSpPr>
          <p:spPr bwMode="auto">
            <a:xfrm>
              <a:off x="3378" y="3022"/>
              <a:ext cx="0" cy="181"/>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362549" name="Picture 53" descr="card_shot_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9" y="3385"/>
              <a:ext cx="544" cy="485"/>
            </a:xfrm>
            <a:prstGeom prst="rect">
              <a:avLst/>
            </a:prstGeom>
            <a:noFill/>
            <a:extLst>
              <a:ext uri="{909E8E84-426E-40DD-AFC4-6F175D3DCCD1}">
                <a14:hiddenFill xmlns:a14="http://schemas.microsoft.com/office/drawing/2010/main">
                  <a:solidFill>
                    <a:srgbClr val="FFFFFF"/>
                  </a:solidFill>
                </a14:hiddenFill>
              </a:ext>
            </a:extLst>
          </p:spPr>
        </p:pic>
        <p:sp>
          <p:nvSpPr>
            <p:cNvPr id="362550" name="Text Box 54"/>
            <p:cNvSpPr txBox="1">
              <a:spLocks noChangeArrowheads="1"/>
            </p:cNvSpPr>
            <p:nvPr/>
          </p:nvSpPr>
          <p:spPr bwMode="auto">
            <a:xfrm>
              <a:off x="2154" y="3837"/>
              <a:ext cx="5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200"/>
                <a:t>εσωτερικό</a:t>
              </a:r>
            </a:p>
          </p:txBody>
        </p:sp>
        <p:pic>
          <p:nvPicPr>
            <p:cNvPr id="362551" name="Picture 55" descr="External_Mode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4" y="3294"/>
              <a:ext cx="544" cy="544"/>
            </a:xfrm>
            <a:prstGeom prst="rect">
              <a:avLst/>
            </a:prstGeom>
            <a:noFill/>
            <a:extLst>
              <a:ext uri="{909E8E84-426E-40DD-AFC4-6F175D3DCCD1}">
                <a14:hiddenFill xmlns:a14="http://schemas.microsoft.com/office/drawing/2010/main">
                  <a:solidFill>
                    <a:srgbClr val="FFFFFF"/>
                  </a:solidFill>
                </a14:hiddenFill>
              </a:ext>
            </a:extLst>
          </p:spPr>
        </p:pic>
        <p:sp>
          <p:nvSpPr>
            <p:cNvPr id="362552" name="Text Box 56"/>
            <p:cNvSpPr txBox="1">
              <a:spLocks noChangeArrowheads="1"/>
            </p:cNvSpPr>
            <p:nvPr/>
          </p:nvSpPr>
          <p:spPr bwMode="auto">
            <a:xfrm>
              <a:off x="2789" y="3837"/>
              <a:ext cx="5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sz="1200"/>
                <a:t>εξωτερικό</a:t>
              </a:r>
            </a:p>
          </p:txBody>
        </p:sp>
        <p:sp>
          <p:nvSpPr>
            <p:cNvPr id="362553" name="Text Box 57"/>
            <p:cNvSpPr txBox="1">
              <a:spLocks noChangeArrowheads="1"/>
            </p:cNvSpPr>
            <p:nvPr/>
          </p:nvSpPr>
          <p:spPr bwMode="auto">
            <a:xfrm>
              <a:off x="2697" y="3249"/>
              <a:ext cx="45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l-GR" sz="1200"/>
                <a:t>modem</a:t>
              </a:r>
              <a:endParaRPr lang="el-GR" altLang="el-GR" sz="1200"/>
            </a:p>
          </p:txBody>
        </p:sp>
        <p:sp>
          <p:nvSpPr>
            <p:cNvPr id="362554" name="Line 58"/>
            <p:cNvSpPr>
              <a:spLocks noChangeShapeType="1"/>
            </p:cNvSpPr>
            <p:nvPr/>
          </p:nvSpPr>
          <p:spPr bwMode="auto">
            <a:xfrm flipH="1">
              <a:off x="2698" y="3385"/>
              <a:ext cx="91"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2555" name="Line 59"/>
            <p:cNvSpPr>
              <a:spLocks noChangeShapeType="1"/>
            </p:cNvSpPr>
            <p:nvPr/>
          </p:nvSpPr>
          <p:spPr bwMode="auto">
            <a:xfrm>
              <a:off x="2789" y="3385"/>
              <a:ext cx="91"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362556" name="Picture 60" descr="ni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8" y="3339"/>
              <a:ext cx="681" cy="511"/>
            </a:xfrm>
            <a:prstGeom prst="rect">
              <a:avLst/>
            </a:prstGeom>
            <a:noFill/>
            <a:extLst>
              <a:ext uri="{909E8E84-426E-40DD-AFC4-6F175D3DCCD1}">
                <a14:hiddenFill xmlns:a14="http://schemas.microsoft.com/office/drawing/2010/main">
                  <a:solidFill>
                    <a:srgbClr val="FFFFFF"/>
                  </a:solidFill>
                </a14:hiddenFill>
              </a:ext>
            </a:extLst>
          </p:spPr>
        </p:pic>
        <p:sp>
          <p:nvSpPr>
            <p:cNvPr id="362557" name="Text Box 61"/>
            <p:cNvSpPr txBox="1">
              <a:spLocks noChangeArrowheads="1"/>
            </p:cNvSpPr>
            <p:nvPr/>
          </p:nvSpPr>
          <p:spPr bwMode="auto">
            <a:xfrm>
              <a:off x="3424" y="3837"/>
              <a:ext cx="7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200"/>
                <a:t>κάρτα δικτύου </a:t>
              </a:r>
            </a:p>
          </p:txBody>
        </p:sp>
      </p:grpSp>
      <p:sp>
        <p:nvSpPr>
          <p:cNvPr id="52"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7</a:t>
            </a:fld>
            <a:endParaRPr lang="el-GR" dirty="0"/>
          </a:p>
        </p:txBody>
      </p:sp>
    </p:spTree>
    <p:extLst>
      <p:ext uri="{BB962C8B-B14F-4D97-AF65-F5344CB8AC3E}">
        <p14:creationId xmlns:p14="http://schemas.microsoft.com/office/powerpoint/2010/main" val="206865603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idx="4294967295"/>
          </p:nvPr>
        </p:nvSpPr>
        <p:spPr>
          <a:xfrm>
            <a:off x="467545" y="228600"/>
            <a:ext cx="8371656" cy="752475"/>
          </a:xfrm>
        </p:spPr>
        <p:txBody>
          <a:bodyPr>
            <a:normAutofit fontScale="90000"/>
          </a:bodyPr>
          <a:lstStyle/>
          <a:p>
            <a:r>
              <a:rPr lang="el-GR" altLang="el-GR" dirty="0" smtClean="0"/>
              <a:t>Κατηγορίες περιφερειακών</a:t>
            </a:r>
            <a:endParaRPr lang="en-US" altLang="el-GR" dirty="0" smtClean="0"/>
          </a:p>
        </p:txBody>
      </p:sp>
      <p:sp>
        <p:nvSpPr>
          <p:cNvPr id="363523" name="Rectangle 3"/>
          <p:cNvSpPr>
            <a:spLocks noGrp="1" noChangeArrowheads="1"/>
          </p:cNvSpPr>
          <p:nvPr>
            <p:ph type="body" idx="4294967295"/>
          </p:nvPr>
        </p:nvSpPr>
        <p:spPr>
          <a:xfrm>
            <a:off x="467545" y="1340767"/>
            <a:ext cx="8208912" cy="4680521"/>
          </a:xfrm>
        </p:spPr>
        <p:txBody>
          <a:bodyPr>
            <a:normAutofit/>
          </a:bodyPr>
          <a:lstStyle/>
          <a:p>
            <a:pPr algn="just" eaLnBrk="1" hangingPunct="1">
              <a:lnSpc>
                <a:spcPct val="80000"/>
              </a:lnSpc>
              <a:spcBef>
                <a:spcPct val="50000"/>
              </a:spcBef>
              <a:buClrTx/>
              <a:buSzTx/>
              <a:buFontTx/>
              <a:buNone/>
            </a:pPr>
            <a:r>
              <a:rPr lang="el-GR" altLang="el-GR" sz="1800" dirty="0" smtClean="0"/>
              <a:t>Οι συσκευές </a:t>
            </a:r>
            <a:r>
              <a:rPr lang="el-GR" altLang="el-GR" sz="1800" b="1" dirty="0" smtClean="0">
                <a:solidFill>
                  <a:schemeClr val="hlink"/>
                </a:solidFill>
              </a:rPr>
              <a:t>εισόδου</a:t>
            </a:r>
            <a:r>
              <a:rPr lang="el-GR" altLang="el-GR" sz="1800" dirty="0" smtClean="0"/>
              <a:t> εξυπηρετούν την εισαγωγή δεδομένων στην κεντρική μονάδα του υπολογιστή, όπου και τα δεδομένα αποθηκεύονται, επεξεργάζονται κ.λπ. Συνδέονται συνήθως ενσύρματα με την κεντρική μονάδα και συνδέουν το χρήστη με τον υπολογιστή, επιτρέποντας τη μεταξύ τους επικοινωνία και αλληλεπίδραση.</a:t>
            </a:r>
            <a:endParaRPr lang="en-US" altLang="ko-KR" sz="1800" dirty="0" smtClean="0">
              <a:ea typeface="굴림" charset="-127"/>
            </a:endParaRPr>
          </a:p>
          <a:p>
            <a:pPr algn="just" eaLnBrk="1" hangingPunct="1">
              <a:lnSpc>
                <a:spcPct val="80000"/>
              </a:lnSpc>
              <a:spcBef>
                <a:spcPct val="50000"/>
              </a:spcBef>
              <a:buClrTx/>
              <a:buSzTx/>
              <a:buFontTx/>
              <a:buNone/>
            </a:pPr>
            <a:r>
              <a:rPr lang="el-GR" altLang="el-GR" sz="1800" dirty="0" smtClean="0"/>
              <a:t>Οι  συσκευές </a:t>
            </a:r>
            <a:r>
              <a:rPr lang="el-GR" altLang="el-GR" sz="1800" b="1" dirty="0" smtClean="0">
                <a:solidFill>
                  <a:schemeClr val="hlink"/>
                </a:solidFill>
              </a:rPr>
              <a:t>εξόδου</a:t>
            </a:r>
            <a:r>
              <a:rPr lang="el-GR" altLang="el-GR" sz="1800" dirty="0" smtClean="0"/>
              <a:t> εξυπηρετούν την εξαγωγή δεδομένων από την κεντρική μονάδα του υπολογιστή σε αναλογική ή ψηφιακή μορφή. Οι συσκευές εξόδου συνδέονται ενσύρματα ή ασύρματα με την κεντρική μονάδα και επιτρέπουν στο χρήστη να λαμβάνει τα αποτελέσματα της εργασίας του.</a:t>
            </a:r>
          </a:p>
          <a:p>
            <a:pPr algn="just" eaLnBrk="1" hangingPunct="1">
              <a:spcBef>
                <a:spcPct val="50000"/>
              </a:spcBef>
              <a:buClrTx/>
              <a:buSzTx/>
              <a:buFontTx/>
              <a:buNone/>
            </a:pPr>
            <a:r>
              <a:rPr lang="el-GR" altLang="el-GR" sz="1800" dirty="0" smtClean="0"/>
              <a:t>Οι μονάδες </a:t>
            </a:r>
            <a:r>
              <a:rPr lang="el-GR" altLang="el-GR" sz="1800" b="1" dirty="0" smtClean="0">
                <a:solidFill>
                  <a:schemeClr val="hlink"/>
                </a:solidFill>
              </a:rPr>
              <a:t>βοηθητικής μνήμης</a:t>
            </a:r>
            <a:r>
              <a:rPr lang="el-GR" altLang="el-GR" sz="1800" dirty="0" smtClean="0"/>
              <a:t> ή </a:t>
            </a:r>
            <a:r>
              <a:rPr lang="el-GR" altLang="el-GR" sz="1800" b="1" dirty="0" smtClean="0">
                <a:solidFill>
                  <a:schemeClr val="hlink"/>
                </a:solidFill>
              </a:rPr>
              <a:t>δευτερεύουσας μνήμης</a:t>
            </a:r>
            <a:r>
              <a:rPr lang="el-GR" altLang="el-GR" sz="1800" dirty="0" smtClean="0"/>
              <a:t> είναι τα αποθηκευτικά μέσα που δεν βρίσκονται ενσωματωμένα στην κεντρική μονάδα επεξεργασίας (όπως οι μνήμες RAM και ROM), αλλά είναι φορητά, εισάγονται δηλαδή και εξάγονται από τον υπολογιστή. Καλύπτουν ανάγκες αποθήκευσης, μεταφοράς δεδομένων από έναν υπολογιστή σε άλλο και δημιουργίας αντιγράφων ασφάλειας (</a:t>
            </a:r>
            <a:r>
              <a:rPr lang="el-GR" altLang="el-GR" sz="1800" dirty="0" err="1" smtClean="0"/>
              <a:t>backup</a:t>
            </a:r>
            <a:r>
              <a:rPr lang="el-GR" altLang="el-GR" sz="1800" dirty="0" smtClean="0"/>
              <a:t>).</a:t>
            </a:r>
            <a:endParaRPr lang="en-US" altLang="ko-KR" sz="1800" dirty="0" smtClean="0">
              <a:ea typeface="굴림" charset="-127"/>
            </a:endParaRPr>
          </a:p>
          <a:p>
            <a:pPr algn="just" eaLnBrk="1" hangingPunct="1">
              <a:spcBef>
                <a:spcPct val="0"/>
              </a:spcBef>
              <a:buClrTx/>
              <a:buSzTx/>
              <a:buFontTx/>
              <a:buNone/>
            </a:pPr>
            <a:r>
              <a:rPr lang="el-GR" altLang="el-GR" sz="1800" dirty="0" smtClean="0"/>
              <a:t>Οι μονάδες </a:t>
            </a:r>
            <a:r>
              <a:rPr lang="el-GR" altLang="el-GR" sz="1800" b="1" dirty="0" smtClean="0">
                <a:solidFill>
                  <a:schemeClr val="hlink"/>
                </a:solidFill>
              </a:rPr>
              <a:t>επικοινωνίας</a:t>
            </a:r>
            <a:r>
              <a:rPr lang="el-GR" altLang="el-GR" sz="1800" dirty="0" smtClean="0"/>
              <a:t> είναι συσκευές που επιτρέπουν στον υπολογιστή να συνδέεται με άλλους υπολογιστές, μέσα από διάφορα τηλεπικοινωνιακά κανάλια.</a:t>
            </a:r>
            <a:endParaRPr lang="en-US" altLang="ko-KR" sz="1800" dirty="0" smtClean="0">
              <a:ea typeface="굴림" charset="-127"/>
            </a:endParaRPr>
          </a:p>
          <a:p>
            <a:pPr>
              <a:lnSpc>
                <a:spcPct val="80000"/>
              </a:lnSpc>
            </a:pPr>
            <a:endParaRPr lang="en-US" altLang="el-GR" sz="18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8</a:t>
            </a:fld>
            <a:endParaRPr lang="el-GR" dirty="0"/>
          </a:p>
        </p:txBody>
      </p:sp>
    </p:spTree>
    <p:extLst>
      <p:ext uri="{BB962C8B-B14F-4D97-AF65-F5344CB8AC3E}">
        <p14:creationId xmlns:p14="http://schemas.microsoft.com/office/powerpoint/2010/main" val="52213347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idx="4294967295"/>
          </p:nvPr>
        </p:nvSpPr>
        <p:spPr/>
        <p:txBody>
          <a:bodyPr/>
          <a:lstStyle/>
          <a:p>
            <a:r>
              <a:rPr lang="el-GR" altLang="el-GR" dirty="0" smtClean="0"/>
              <a:t>Περιφερειακή μνήμη</a:t>
            </a:r>
            <a:endParaRPr lang="en-US" altLang="el-GR" dirty="0" smtClean="0"/>
          </a:p>
        </p:txBody>
      </p:sp>
      <p:sp>
        <p:nvSpPr>
          <p:cNvPr id="364547" name="Rectangle 3"/>
          <p:cNvSpPr>
            <a:spLocks noGrp="1" noChangeArrowheads="1"/>
          </p:cNvSpPr>
          <p:nvPr>
            <p:ph type="body" idx="4294967295"/>
          </p:nvPr>
        </p:nvSpPr>
        <p:spPr/>
        <p:txBody>
          <a:bodyPr/>
          <a:lstStyle/>
          <a:p>
            <a:pPr algn="just">
              <a:lnSpc>
                <a:spcPct val="80000"/>
              </a:lnSpc>
              <a:spcBef>
                <a:spcPct val="50000"/>
              </a:spcBef>
              <a:buFont typeface="Wingdings" pitchFamily="2" charset="2"/>
              <a:buNone/>
            </a:pPr>
            <a:r>
              <a:rPr lang="el-GR" altLang="el-GR" sz="2400" smtClean="0">
                <a:solidFill>
                  <a:srgbClr val="CC3300"/>
                </a:solidFill>
                <a:latin typeface="Calibri" pitchFamily="34" charset="0"/>
              </a:rPr>
              <a:t>Περιφερειακή Μνήμη </a:t>
            </a:r>
            <a:r>
              <a:rPr lang="el-GR" altLang="el-GR" sz="2400" smtClean="0">
                <a:latin typeface="Calibri" pitchFamily="34" charset="0"/>
              </a:rPr>
              <a:t>ονομάζονται οι μαγνητικές συσκευές εναποθήκευσης οι οποίες δεν είναι ενσωματωμένες σε ένα σύστημα ηλεκτρονικού υπολογιστή, αλλά είναι άμεσα συνδεδεμένες και ελεγχόμενες από την Κεντρική Μονάδα Επεξεργασίας.</a:t>
            </a:r>
          </a:p>
          <a:p>
            <a:pPr algn="just">
              <a:lnSpc>
                <a:spcPct val="80000"/>
              </a:lnSpc>
              <a:spcBef>
                <a:spcPct val="50000"/>
              </a:spcBef>
              <a:buFont typeface="Wingdings" pitchFamily="2" charset="2"/>
              <a:buNone/>
            </a:pPr>
            <a:r>
              <a:rPr lang="el-GR" altLang="el-GR" sz="2400" smtClean="0">
                <a:latin typeface="Calibri" pitchFamily="34" charset="0"/>
              </a:rPr>
              <a:t>Αυτές μπορεί να είναι:</a:t>
            </a:r>
          </a:p>
          <a:p>
            <a:pPr lvl="1" algn="just">
              <a:lnSpc>
                <a:spcPct val="80000"/>
              </a:lnSpc>
              <a:spcBef>
                <a:spcPct val="50000"/>
              </a:spcBef>
              <a:buClr>
                <a:schemeClr val="tx1"/>
              </a:buClr>
              <a:buFont typeface="Wingdings" pitchFamily="2" charset="2"/>
              <a:buBlip>
                <a:blip r:embed="rId2"/>
              </a:buBlip>
            </a:pPr>
            <a:r>
              <a:rPr lang="el-GR" altLang="el-GR" sz="2400" smtClean="0">
                <a:latin typeface="Calibri" pitchFamily="34" charset="0"/>
              </a:rPr>
              <a:t>Μαγνητική ταινία - Κασέτα Μαγνητικής Εγγραφής</a:t>
            </a:r>
          </a:p>
          <a:p>
            <a:pPr lvl="1" algn="just">
              <a:lnSpc>
                <a:spcPct val="80000"/>
              </a:lnSpc>
              <a:spcBef>
                <a:spcPct val="50000"/>
              </a:spcBef>
              <a:buClr>
                <a:schemeClr val="tx1"/>
              </a:buClr>
              <a:buFont typeface="Wingdings" pitchFamily="2" charset="2"/>
              <a:buBlip>
                <a:blip r:embed="rId2"/>
              </a:buBlip>
            </a:pPr>
            <a:r>
              <a:rPr lang="en-US" altLang="el-GR" sz="2400" smtClean="0">
                <a:latin typeface="Calibri" pitchFamily="34" charset="0"/>
              </a:rPr>
              <a:t>Zip Drive</a:t>
            </a:r>
            <a:endParaRPr lang="el-GR" altLang="el-GR" sz="2400" smtClean="0">
              <a:latin typeface="Calibri" pitchFamily="34" charset="0"/>
            </a:endParaRPr>
          </a:p>
          <a:p>
            <a:pPr lvl="1" algn="just">
              <a:lnSpc>
                <a:spcPct val="80000"/>
              </a:lnSpc>
              <a:spcBef>
                <a:spcPct val="50000"/>
              </a:spcBef>
              <a:buClr>
                <a:schemeClr val="tx1"/>
              </a:buClr>
              <a:buFont typeface="Wingdings" pitchFamily="2" charset="2"/>
              <a:buBlip>
                <a:blip r:embed="rId2"/>
              </a:buBlip>
            </a:pPr>
            <a:r>
              <a:rPr lang="el-GR" altLang="el-GR" sz="2400" smtClean="0">
                <a:latin typeface="Calibri" pitchFamily="34" charset="0"/>
              </a:rPr>
              <a:t>Μαγνητικός δίσκος</a:t>
            </a:r>
          </a:p>
          <a:p>
            <a:pPr lvl="1" algn="just">
              <a:lnSpc>
                <a:spcPct val="80000"/>
              </a:lnSpc>
              <a:spcBef>
                <a:spcPct val="50000"/>
              </a:spcBef>
              <a:buClr>
                <a:schemeClr val="tx1"/>
              </a:buClr>
              <a:buFont typeface="Wingdings" pitchFamily="2" charset="2"/>
              <a:buBlip>
                <a:blip r:embed="rId2"/>
              </a:buBlip>
            </a:pPr>
            <a:r>
              <a:rPr lang="el-GR" altLang="el-GR" sz="2400" smtClean="0">
                <a:latin typeface="Calibri" pitchFamily="34" charset="0"/>
              </a:rPr>
              <a:t>Οπτικός δίσκος (</a:t>
            </a:r>
            <a:r>
              <a:rPr lang="en-US" altLang="el-GR" sz="2400" smtClean="0">
                <a:latin typeface="Calibri" pitchFamily="34" charset="0"/>
              </a:rPr>
              <a:t>CD, DVD, Blue Ray)</a:t>
            </a:r>
          </a:p>
          <a:p>
            <a:pPr lvl="1" algn="just">
              <a:lnSpc>
                <a:spcPct val="80000"/>
              </a:lnSpc>
              <a:spcBef>
                <a:spcPct val="50000"/>
              </a:spcBef>
              <a:buClr>
                <a:schemeClr val="tx1"/>
              </a:buClr>
              <a:buFont typeface="Wingdings" pitchFamily="2" charset="2"/>
              <a:buBlip>
                <a:blip r:embed="rId2"/>
              </a:buBlip>
            </a:pPr>
            <a:r>
              <a:rPr lang="el-GR" altLang="el-GR" sz="2400" smtClean="0">
                <a:latin typeface="Calibri" pitchFamily="34" charset="0"/>
              </a:rPr>
              <a:t>Μονάδα Δίσκου </a:t>
            </a:r>
            <a:r>
              <a:rPr lang="en-US" altLang="el-GR" sz="2400" smtClean="0">
                <a:latin typeface="Calibri" pitchFamily="34" charset="0"/>
              </a:rPr>
              <a:t>Flash USB</a:t>
            </a:r>
            <a:endParaRPr lang="en-US" altLang="el-GR" sz="200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9</a:t>
            </a:fld>
            <a:endParaRPr lang="el-GR" dirty="0"/>
          </a:p>
        </p:txBody>
      </p:sp>
    </p:spTree>
    <p:extLst>
      <p:ext uri="{BB962C8B-B14F-4D97-AF65-F5344CB8AC3E}">
        <p14:creationId xmlns:p14="http://schemas.microsoft.com/office/powerpoint/2010/main" val="331031048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P NHPIA">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1796</TotalTime>
  <Words>1590</Words>
  <Application>Microsoft Office PowerPoint</Application>
  <PresentationFormat>On-screen Show (4:3)</PresentationFormat>
  <Paragraphs>141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TEMP NHPIA</vt:lpstr>
      <vt:lpstr>Αρχές Πληροφορικής</vt:lpstr>
      <vt:lpstr>Άδειες Χρήσης</vt:lpstr>
      <vt:lpstr>Χρηματοδότηση</vt:lpstr>
      <vt:lpstr>Σκοποί  ενότητας</vt:lpstr>
      <vt:lpstr>Περιεχόμενα ενότητας</vt:lpstr>
      <vt:lpstr>Περιφερειακές συσκευές</vt:lpstr>
      <vt:lpstr>Λειτουργικό διάγραμμα περιφερειακών συσκευών</vt:lpstr>
      <vt:lpstr>Κατηγορίες περιφερειακών</vt:lpstr>
      <vt:lpstr>Περιφερειακή μνήμη</vt:lpstr>
      <vt:lpstr>Σκληρός δίσκος</vt:lpstr>
      <vt:lpstr>Δομή σκληρού δίσκου</vt:lpstr>
      <vt:lpstr>Οπτικοί δίσκοι</vt:lpstr>
      <vt:lpstr>USB Flash Disk</vt:lpstr>
      <vt:lpstr>Ταξινόμηση μνήμης υπολογιστή</vt:lpstr>
      <vt:lpstr>Οδηγίες (1 από 4)</vt:lpstr>
      <vt:lpstr>Οδηγίες (2 από 4)</vt:lpstr>
      <vt:lpstr>Οδηγίες (3 από 4)</vt:lpstr>
      <vt:lpstr>Οδηγίες (4 από 4)</vt:lpstr>
      <vt:lpstr>Βασικές Οδηγίες Προσβασιμότητας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Katerina</dc:creator>
  <cp:lastModifiedBy>akis</cp:lastModifiedBy>
  <cp:revision>38</cp:revision>
  <dcterms:created xsi:type="dcterms:W3CDTF">2012-11-26T09:41:26Z</dcterms:created>
  <dcterms:modified xsi:type="dcterms:W3CDTF">2016-10-28T18:00:53Z</dcterms:modified>
</cp:coreProperties>
</file>