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4" d="100"/>
          <a:sy n="94" d="100"/>
        </p:scale>
        <p:origin x="-1114" y="-5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A64F6795-E242-4E4F-A73F-F7F238041FF3}" type="datetimeFigureOut">
              <a:rPr lang="el-GR" smtClean="0"/>
              <a:pPr/>
              <a:t>4/4/2024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A64F6795-E242-4E4F-A73F-F7F238041FF3}" type="datetimeFigureOut">
              <a:rPr lang="el-GR" smtClean="0"/>
              <a:pPr/>
              <a:t>4/4/2024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64F6795-E242-4E4F-A73F-F7F238041FF3}" type="datetimeFigureOut">
              <a:rPr lang="el-GR" smtClean="0"/>
              <a:pPr/>
              <a:t>4/4/2024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6FCB79-1E65-4B33-938D-0259EA9B1ED2}" type="slidenum">
              <a:rPr lang="el-GR" smtClean="0"/>
              <a:pPr/>
              <a:t>‹#›</a:t>
            </a:fld>
            <a:endParaRPr lang="el-G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A64F6795-E242-4E4F-A73F-F7F238041FF3}" type="datetimeFigureOut">
              <a:rPr lang="el-GR" smtClean="0"/>
              <a:pPr/>
              <a:t>4/4/2024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6FCB79-1E65-4B33-938D-0259EA9B1ED2}" type="slidenum">
              <a:rPr lang="el-GR" smtClean="0"/>
              <a:pPr/>
              <a:t>‹#›</a:t>
            </a:fld>
            <a:endParaRPr lang="el-GR"/>
          </a:p>
        </p:txBody>
      </p:sp>
      <p:sp>
        <p:nvSpPr>
          <p:cNvPr id="7" name="Title 6"/>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A64F6795-E242-4E4F-A73F-F7F238041FF3}" type="datetimeFigureOut">
              <a:rPr lang="el-GR" smtClean="0"/>
              <a:pPr/>
              <a:t>4/4/2024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A64F6795-E242-4E4F-A73F-F7F238041FF3}" type="datetimeFigureOut">
              <a:rPr lang="el-GR" smtClean="0"/>
              <a:pPr/>
              <a:t>4/4/2024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16FCB79-1E65-4B33-938D-0259EA9B1ED2}" type="slidenum">
              <a:rPr lang="el-GR" smtClean="0"/>
              <a:pPr/>
              <a:t>‹#›</a:t>
            </a:fld>
            <a:endParaRPr lang="el-GR"/>
          </a:p>
        </p:txBody>
      </p:sp>
      <p:sp>
        <p:nvSpPr>
          <p:cNvPr id="9" name="Content Placeholder 8"/>
          <p:cNvSpPr>
            <a:spLocks noGrp="1"/>
          </p:cNvSpPr>
          <p:nvPr>
            <p:ph sz="quarter" idx="13"/>
          </p:nvPr>
        </p:nvSpPr>
        <p:spPr>
          <a:xfrm>
            <a:off x="676655"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A64F6795-E242-4E4F-A73F-F7F238041FF3}" type="datetimeFigureOut">
              <a:rPr lang="el-GR" smtClean="0"/>
              <a:pPr/>
              <a:t>4/4/2024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A64F6795-E242-4E4F-A73F-F7F238041FF3}" type="datetimeFigureOut">
              <a:rPr lang="el-GR" smtClean="0"/>
              <a:pPr/>
              <a:t>4/4/2024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64F6795-E242-4E4F-A73F-F7F238041FF3}" type="datetimeFigureOut">
              <a:rPr lang="el-GR" smtClean="0"/>
              <a:pPr/>
              <a:t>4/4/2024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16FCB79-1E65-4B33-938D-0259EA9B1ED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64F6795-E242-4E4F-A73F-F7F238041FF3}" type="datetimeFigureOut">
              <a:rPr lang="el-GR" smtClean="0"/>
              <a:pPr/>
              <a:t>4/4/2024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16FCB79-1E65-4B33-938D-0259EA9B1ED2}" type="slidenum">
              <a:rPr lang="el-GR" smtClean="0"/>
              <a:pPr/>
              <a:t>‹#›</a:t>
            </a:fld>
            <a:endParaRPr lang="el-G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A64F6795-E242-4E4F-A73F-F7F238041FF3}" type="datetimeFigureOut">
              <a:rPr lang="el-GR" smtClean="0"/>
              <a:pPr/>
              <a:t>4/4/2024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16FCB79-1E65-4B33-938D-0259EA9B1ED2}" type="slidenum">
              <a:rPr lang="el-GR" smtClean="0"/>
              <a:pPr/>
              <a:t>‹#›</a:t>
            </a:fld>
            <a:endParaRPr lang="el-G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64F6795-E242-4E4F-A73F-F7F238041FF3}" type="datetimeFigureOut">
              <a:rPr lang="el-GR" smtClean="0"/>
              <a:pPr/>
              <a:t>4/4/2024</a:t>
            </a:fld>
            <a:endParaRPr lang="el-G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l-G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16FCB79-1E65-4B33-938D-0259EA9B1ED2}" type="slidenum">
              <a:rPr lang="el-GR" smtClean="0"/>
              <a:pPr/>
              <a:t>‹#›</a:t>
            </a:fld>
            <a:endParaRPr lang="el-G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ΕΠΙΧΕΙΡΗΜΑΤΙΚΑ ΣΧΕΔΙΑ</a:t>
            </a:r>
            <a:endParaRPr lang="el-GR" dirty="0"/>
          </a:p>
        </p:txBody>
      </p:sp>
      <p:sp>
        <p:nvSpPr>
          <p:cNvPr id="3" name="Υπότιτλος 2"/>
          <p:cNvSpPr>
            <a:spLocks noGrp="1"/>
          </p:cNvSpPr>
          <p:nvPr>
            <p:ph type="subTitle" idx="1"/>
          </p:nvPr>
        </p:nvSpPr>
        <p:spPr/>
        <p:txBody>
          <a:bodyPr/>
          <a:lstStyle/>
          <a:p>
            <a:r>
              <a:rPr lang="el-GR" dirty="0" smtClean="0"/>
              <a:t>Δρ. </a:t>
            </a:r>
            <a:r>
              <a:rPr lang="el-GR" dirty="0" err="1" smtClean="0"/>
              <a:t>Νικολαος</a:t>
            </a:r>
            <a:r>
              <a:rPr lang="el-GR" dirty="0" smtClean="0"/>
              <a:t> </a:t>
            </a:r>
            <a:r>
              <a:rPr lang="el-GR" dirty="0" err="1" smtClean="0"/>
              <a:t>Καρταλης</a:t>
            </a:r>
            <a:endParaRPr lang="el-GR" dirty="0"/>
          </a:p>
        </p:txBody>
      </p:sp>
    </p:spTree>
    <p:extLst>
      <p:ext uri="{BB962C8B-B14F-4D97-AF65-F5344CB8AC3E}">
        <p14:creationId xmlns:p14="http://schemas.microsoft.com/office/powerpoint/2010/main" xmlns="" val="241787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a:t>Τα αναγκαία αποθέματα πρώτων υλών και ο χρονισμός παραγγελίας –παραλαβής</a:t>
            </a:r>
          </a:p>
          <a:p>
            <a:pPr lvl="0"/>
            <a:r>
              <a:rPr lang="el-GR" dirty="0"/>
              <a:t>Τα αναγκαία αποθέματα </a:t>
            </a:r>
            <a:r>
              <a:rPr lang="el-GR" dirty="0" err="1"/>
              <a:t>ημικατεργασμένων</a:t>
            </a:r>
            <a:r>
              <a:rPr lang="el-GR" dirty="0"/>
              <a:t> προϊόντων</a:t>
            </a:r>
          </a:p>
          <a:p>
            <a:pPr lvl="0"/>
            <a:r>
              <a:rPr lang="el-GR" dirty="0"/>
              <a:t>Οι ιδιαίτερες συνθήκες αποθήκευσης (</a:t>
            </a:r>
            <a:r>
              <a:rPr lang="el-GR" dirty="0" err="1"/>
              <a:t>π.χ</a:t>
            </a:r>
            <a:r>
              <a:rPr lang="el-GR" dirty="0"/>
              <a:t> ιδιαίτερες συνθήκες ψύξης, υγρασίας, εξαερισμού, κτλ)</a:t>
            </a:r>
          </a:p>
          <a:p>
            <a:pPr lvl="0"/>
            <a:r>
              <a:rPr lang="el-GR" dirty="0"/>
              <a:t>Οι αναγκαίοι χώροι συσκευαστηρίου</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411780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342900" lvl="1" indent="-342900">
              <a:buFont typeface="Arial" pitchFamily="34" charset="0"/>
              <a:buChar char="•"/>
            </a:pPr>
            <a:r>
              <a:rPr lang="el-GR" b="1" dirty="0"/>
              <a:t>Εκτίμηση αναγκών σε οικόπεδα, κτίρια και μεταφορικά μέσα:</a:t>
            </a:r>
            <a:r>
              <a:rPr lang="el-GR" dirty="0"/>
              <a:t> Στην περίπτωση που η επιχείρηση αποφασίσει την ανέγερση δικών της κτιριακών εγκαταστάσεων, θα πρέπει να συνυπολογίσει την αγορά ενός οικοπέδου που να καλύπτει τις παρούσες ανάγκες της επιχείρησης, αλλά και για προβλεπόμενες ανάγκες μελλοντικής επεκτάσεως. </a:t>
            </a:r>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403099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342900" lvl="1" indent="-342900">
              <a:buFont typeface="Arial" pitchFamily="34" charset="0"/>
              <a:buChar char="•"/>
            </a:pPr>
            <a:r>
              <a:rPr lang="el-GR" dirty="0" smtClean="0"/>
              <a:t>Όσον αφορά τις κτιριακές εγκαταστάσεις αυτό που θα πρέπει να λάβει υπόψη της η επιχείρηση είναι να εκτιμηθεί αν είναι προτιμότερο να προβεί στην ανέγερση, την αγορά ή την μίσθωση κάποιου ήδη υπάρχοντος κτιρίου. Σε οποιαδήποτε περίπτωση είναι αναγκαία προϋπόθεση το ακίνητο το οποίο θα χρησιμοποιηθεί από την εταιρεία να είναι προσαρμοσμένο στις λειτουργικές απαιτήσεις της. </a:t>
            </a:r>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2873177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342900" lvl="1" indent="-342900">
              <a:buFont typeface="Arial" pitchFamily="34" charset="0"/>
              <a:buChar char="•"/>
            </a:pPr>
            <a:r>
              <a:rPr lang="el-GR" dirty="0" smtClean="0"/>
              <a:t>Τέλος, η εκτίμηση των αναγκών για μεταφορικά μέσα  είναι συνάρτηση της μορφής του προϊόντος (</a:t>
            </a:r>
            <a:r>
              <a:rPr lang="el-GR" dirty="0" err="1" smtClean="0"/>
              <a:t>π.χ</a:t>
            </a:r>
            <a:r>
              <a:rPr lang="el-GR" dirty="0" smtClean="0"/>
              <a:t> ευπαθές ή όχι), της ποσότητας πωλούμενων προϊόντων και το αν συμφέρει να ανατεθούν οι μεταφορές σε μεταφορική εταιρεία.</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2241087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342900" lvl="1" indent="-342900">
              <a:buFont typeface="Arial" pitchFamily="34" charset="0"/>
              <a:buChar char="•"/>
            </a:pPr>
            <a:r>
              <a:rPr lang="el-GR" b="1" dirty="0"/>
              <a:t>Ιδρυτικά κεφάλαια:</a:t>
            </a:r>
            <a:r>
              <a:rPr lang="el-GR" dirty="0"/>
              <a:t> ιδρυτικά κεφάλαια μιας επιχείρησης ορίζουμε το άθροισμα των παγίων </a:t>
            </a:r>
            <a:r>
              <a:rPr lang="el-GR" dirty="0" err="1"/>
              <a:t>κεφαλαίων(κεφάλαια</a:t>
            </a:r>
            <a:r>
              <a:rPr lang="el-GR" dirty="0"/>
              <a:t> που χρειάζονται για την αγορά οικοπέδων, κτιρίων και εξοπλισμού) και των κεφαλαίων κίνησης (οι χρηματικοί πόροι που χρειάζονται για την αγορά πρώτων υλών, πληρωμή μισθών, λογαριασμούς ΔΕΗ, ΟΤΕ), δηλαδή:</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339643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a:bodyPr>
          <a:lstStyle/>
          <a:p>
            <a:r>
              <a:rPr lang="el-GR" b="1" dirty="0"/>
              <a:t> ΙΔΡΥΤΙΚΑ ΚΕΦΑΛΑΙΑ = ΚΕΦΑΛΑΙΑ ΠΑΓΙΩΝ + ΚΕΦΑΛΑΙΑ ΕΚΚΙΝΗΣΗΣ</a:t>
            </a:r>
            <a:endParaRPr lang="el-GR" dirty="0"/>
          </a:p>
          <a:p>
            <a:r>
              <a:rPr lang="el-GR" dirty="0"/>
              <a:t>Μία επιχείρηση μπορεί να αντλήσει τα κεφάλαια που είναι απαραίτητα για να ξεκινήσει την παραγωγική της διαδικασία από τις ακόλουθες χρηματοδοτικές πηγές:</a:t>
            </a:r>
          </a:p>
          <a:p>
            <a:r>
              <a:rPr lang="el-GR" dirty="0"/>
              <a:t>--- ΙΔΙΑ ΚΕΦΑΛΑΙΑ (αυτοχρηματοδότηση)</a:t>
            </a:r>
          </a:p>
          <a:p>
            <a:r>
              <a:rPr lang="el-GR" dirty="0"/>
              <a:t>--- ΚΡΑΤΙΚΕΣ ΕΠΙΧΟΡΗΓΗΣΕΙΣ</a:t>
            </a:r>
          </a:p>
          <a:p>
            <a:r>
              <a:rPr lang="el-GR" dirty="0"/>
              <a:t>--- ΔΑΝΕΙΣΜΟΣ (συνήθως από ιδιωτικές τράπεζες)</a:t>
            </a:r>
          </a:p>
          <a:p>
            <a:r>
              <a:rPr lang="el-GR" dirty="0"/>
              <a:t>--- ΠΙΣΤΩΣΕΙΣ ΠΡΟΜΗΘΕΥΤΩΝ</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3284702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dirty="0"/>
              <a:t>Το </a:t>
            </a:r>
            <a:r>
              <a:rPr lang="en-US" dirty="0"/>
              <a:t>Mission Statement </a:t>
            </a:r>
            <a:r>
              <a:rPr lang="el-GR" dirty="0"/>
              <a:t>μιας επιχείρησης αποτελεί μία σύντομη απεικόνιση που προσδιορίζει το είδος της δραστηριότητας την οποία αναλαμβάνει η επιχείρηση. Ουσιαστικά,  καταδεικνύει τα όρια της επιχείρησης εντός των οποίων θα κινηθεί η επιχείρηση. Οι στόχοι της εταιρείας (</a:t>
            </a:r>
            <a:r>
              <a:rPr lang="en-US" dirty="0"/>
              <a:t>mission statement</a:t>
            </a:r>
            <a:r>
              <a:rPr lang="el-GR" dirty="0"/>
              <a:t>) πρέπει να παρουσιάζουν κάτι το νέο κάτι το διαφορετικό σε σχέση με τους ανταγωνιστές της εταιρείας. </a:t>
            </a:r>
          </a:p>
        </p:txBody>
      </p:sp>
      <p:sp>
        <p:nvSpPr>
          <p:cNvPr id="2" name="Τίτλος 1"/>
          <p:cNvSpPr>
            <a:spLocks noGrp="1"/>
          </p:cNvSpPr>
          <p:nvPr>
            <p:ph type="title"/>
          </p:nvPr>
        </p:nvSpPr>
        <p:spPr/>
        <p:txBody>
          <a:bodyPr/>
          <a:lstStyle/>
          <a:p>
            <a:pPr lvl="1" algn="ctr" rtl="0">
              <a:spcBef>
                <a:spcPct val="0"/>
              </a:spcBef>
            </a:pPr>
            <a:r>
              <a:rPr lang="el-GR" sz="2400" b="1" u="sng" dirty="0" smtClean="0"/>
              <a:t>Η επιλογή των στόχων της επιχείρησης </a:t>
            </a:r>
            <a:r>
              <a:rPr lang="el-GR" dirty="0" smtClean="0"/>
              <a:t/>
            </a:r>
            <a:br>
              <a:rPr lang="el-GR" dirty="0" smtClean="0"/>
            </a:br>
            <a:endParaRPr lang="el-GR" dirty="0"/>
          </a:p>
        </p:txBody>
      </p:sp>
    </p:spTree>
    <p:extLst>
      <p:ext uri="{BB962C8B-B14F-4D97-AF65-F5344CB8AC3E}">
        <p14:creationId xmlns:p14="http://schemas.microsoft.com/office/powerpoint/2010/main" xmlns="" val="561982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r>
              <a:rPr lang="el-GR" dirty="0" smtClean="0"/>
              <a:t>Για αυτό και θα πρέπει να επικεντρώνεται στα πλεονεκτήματα που χαρακτηρίζουν το νέο προϊόν που θέλει να προωθήσει στην αγορά, σε σχέση με αυτά των ανταγωνιστών. Το </a:t>
            </a:r>
            <a:r>
              <a:rPr lang="en-US" dirty="0" smtClean="0"/>
              <a:t>Mission Statement </a:t>
            </a:r>
            <a:r>
              <a:rPr lang="el-GR" dirty="0" smtClean="0"/>
              <a:t>πρέπει να μεταδίδει μία εικόνα, ένα όραμα το οποίο οι εργαζόμενοι της επιχείρησης να μπορούν εύκολα να κατανοήσουν  και να εργαστούν για την καλύτερη δυνατή επίτευξή του. </a:t>
            </a:r>
          </a:p>
          <a:p>
            <a:endParaRPr lang="el-GR" dirty="0"/>
          </a:p>
          <a:p>
            <a:r>
              <a:rPr lang="el-GR" dirty="0" smtClean="0"/>
              <a:t>Τέλος, θα πρέπει οι στόχοι που τίθενται να μπορούν να </a:t>
            </a:r>
            <a:r>
              <a:rPr lang="el-GR" dirty="0" err="1" smtClean="0"/>
              <a:t>ποσοτικοποιηθούν</a:t>
            </a:r>
            <a:r>
              <a:rPr lang="el-GR" dirty="0" smtClean="0"/>
              <a:t>, ώστε να γίνεται κατανοητό αν τελικά επιτεύχθηκαν οι στόχοι.</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2835573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10000"/>
          </a:bodyPr>
          <a:lstStyle/>
          <a:p>
            <a:r>
              <a:rPr lang="el-GR" dirty="0"/>
              <a:t>Μία επιχείρηση εκτός από την κατάστρωση του επιχειρηματικού πλάνου για την οργάνωση της εσωτερικής της λειτουργίας, θα πρέπει να λάβει σοβαρά υπόψη της το ευρύτερο οικονομικό περιβάλλον στο οποίο πρόκειται να λειτουργήσει. Βασικό εργαλείο για να προσδιορίσει η εταιρεία τη θέση της μέσα στα ευρύτερα πλαίσια της οικονομικής αγοράς είναι η «Έρευνα Θέσεως της Εταιρείας», γνωστή ως </a:t>
            </a:r>
            <a:r>
              <a:rPr lang="en-US" b="1" dirty="0"/>
              <a:t>SWOT Analysis</a:t>
            </a:r>
            <a:r>
              <a:rPr lang="el-GR" dirty="0"/>
              <a:t> (</a:t>
            </a:r>
            <a:r>
              <a:rPr lang="en-US" dirty="0"/>
              <a:t>Strengths</a:t>
            </a:r>
            <a:r>
              <a:rPr lang="el-GR" dirty="0"/>
              <a:t>, </a:t>
            </a:r>
            <a:r>
              <a:rPr lang="en-US" dirty="0"/>
              <a:t>Weaknesses</a:t>
            </a:r>
            <a:r>
              <a:rPr lang="el-GR" dirty="0"/>
              <a:t>, </a:t>
            </a:r>
            <a:r>
              <a:rPr lang="en-US" dirty="0"/>
              <a:t>Opportunities</a:t>
            </a:r>
            <a:r>
              <a:rPr lang="el-GR" dirty="0"/>
              <a:t>, </a:t>
            </a:r>
            <a:r>
              <a:rPr lang="en-US" dirty="0"/>
              <a:t>Threats</a:t>
            </a:r>
            <a:r>
              <a:rPr lang="el-GR" dirty="0" smtClean="0"/>
              <a:t>).</a:t>
            </a:r>
          </a:p>
          <a:p>
            <a:r>
              <a:rPr lang="el-GR" dirty="0" smtClean="0"/>
              <a:t> </a:t>
            </a:r>
            <a:endParaRPr lang="el-GR" dirty="0"/>
          </a:p>
        </p:txBody>
      </p:sp>
      <p:sp>
        <p:nvSpPr>
          <p:cNvPr id="2" name="Τίτλος 1"/>
          <p:cNvSpPr>
            <a:spLocks noGrp="1"/>
          </p:cNvSpPr>
          <p:nvPr>
            <p:ph type="title"/>
          </p:nvPr>
        </p:nvSpPr>
        <p:spPr/>
        <p:txBody>
          <a:bodyPr>
            <a:normAutofit fontScale="90000"/>
          </a:bodyPr>
          <a:lstStyle/>
          <a:p>
            <a:r>
              <a:rPr lang="el-GR" b="1" u="sng" dirty="0"/>
              <a:t>Ο προσδιορισμός της θέσεως της επιχείρησης στην αγορά</a:t>
            </a:r>
            <a:r>
              <a:rPr lang="el-GR" dirty="0"/>
              <a:t> </a:t>
            </a:r>
            <a:br>
              <a:rPr lang="el-GR" dirty="0"/>
            </a:br>
            <a:endParaRPr lang="el-GR" dirty="0"/>
          </a:p>
        </p:txBody>
      </p:sp>
    </p:spTree>
    <p:extLst>
      <p:ext uri="{BB962C8B-B14F-4D97-AF65-F5344CB8AC3E}">
        <p14:creationId xmlns:p14="http://schemas.microsoft.com/office/powerpoint/2010/main" xmlns="" val="3606923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smtClean="0"/>
              <a:t>Η </a:t>
            </a:r>
            <a:r>
              <a:rPr lang="en-US" dirty="0" smtClean="0"/>
              <a:t>SWOT Analysis</a:t>
            </a:r>
            <a:r>
              <a:rPr lang="el-GR" dirty="0" smtClean="0"/>
              <a:t> μας προσδιορίζει τα Πλεονεκτήματα / Μειονεκτήματα και τις Ευκαιρίες / Απειλές που αντιμετωπίζει η επιχείρηση από το ευρύτερο χρηματοοικονομικό περιβάλλον και από τις άλλες επιχειρήσεις του κλάδου.</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155223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b="1" dirty="0">
                <a:effectLst>
                  <a:outerShdw blurRad="50800" dist="38100" algn="tr" rotWithShape="0">
                    <a:prstClr val="black">
                      <a:alpha val="40000"/>
                    </a:prstClr>
                  </a:outerShdw>
                </a:effectLst>
              </a:rPr>
              <a:t> </a:t>
            </a:r>
            <a:r>
              <a:rPr lang="el-GR" dirty="0"/>
              <a:t>Το επιχειρηματικό σχέδιο αποτελεί μία συνήθη πρακτική που βοηθά τον επιχειρηματία-ιδιοκτήτη μιας επιχείρησης να αποκρυσταλλώσει τις ιδέες και να επικεντρώσει την προσοχή του στην εφαρμογή των κατάλληλων πολιτικών που θα οδηγήσουν στην υλοποίηση των ιδεών αυτών. </a:t>
            </a:r>
            <a:endParaRPr lang="el-GR" dirty="0" smtClean="0"/>
          </a:p>
          <a:p>
            <a:endParaRPr lang="el-GR" dirty="0"/>
          </a:p>
        </p:txBody>
      </p:sp>
      <p:sp>
        <p:nvSpPr>
          <p:cNvPr id="2" name="Τίτλος 1"/>
          <p:cNvSpPr>
            <a:spLocks noGrp="1"/>
          </p:cNvSpPr>
          <p:nvPr>
            <p:ph type="title"/>
          </p:nvPr>
        </p:nvSpPr>
        <p:spPr/>
        <p:txBody>
          <a:bodyPr>
            <a:normAutofit fontScale="90000"/>
          </a:bodyPr>
          <a:lstStyle/>
          <a:p>
            <a:r>
              <a:rPr lang="el-GR" b="1" u="sng" dirty="0">
                <a:effectLst>
                  <a:outerShdw blurRad="50800" dist="38100" algn="tr" rotWithShape="0">
                    <a:prstClr val="black">
                      <a:alpha val="40000"/>
                    </a:prstClr>
                  </a:outerShdw>
                </a:effectLst>
              </a:rPr>
              <a:t>Ορισμός του επιχειρηματικού σχεδίου</a:t>
            </a:r>
            <a:endParaRPr lang="el-GR" dirty="0"/>
          </a:p>
        </p:txBody>
      </p:sp>
    </p:spTree>
    <p:extLst>
      <p:ext uri="{BB962C8B-B14F-4D97-AF65-F5344CB8AC3E}">
        <p14:creationId xmlns:p14="http://schemas.microsoft.com/office/powerpoint/2010/main" xmlns="" val="3839140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342900" lvl="1" indent="-342900">
              <a:buFont typeface="Arial" pitchFamily="34" charset="0"/>
              <a:buChar char="•"/>
            </a:pPr>
            <a:r>
              <a:rPr lang="el-GR" b="1" u="sng" cap="all" dirty="0"/>
              <a:t> Περιεχόμενα – Περίληψη</a:t>
            </a:r>
            <a:endParaRPr lang="el-GR" dirty="0"/>
          </a:p>
          <a:p>
            <a:r>
              <a:rPr lang="el-GR" b="1" cap="all" dirty="0"/>
              <a:t>Γενικά στοιχεία Επιχείρησης</a:t>
            </a:r>
            <a:endParaRPr lang="el-GR" dirty="0"/>
          </a:p>
          <a:p>
            <a:r>
              <a:rPr lang="el-GR" b="1" dirty="0"/>
              <a:t>-</a:t>
            </a:r>
            <a:r>
              <a:rPr lang="el-GR" dirty="0"/>
              <a:t>-- Επωνυμία Επιχείρησης</a:t>
            </a:r>
          </a:p>
          <a:p>
            <a:r>
              <a:rPr lang="el-GR" b="1" dirty="0"/>
              <a:t>-</a:t>
            </a:r>
            <a:r>
              <a:rPr lang="el-GR" dirty="0"/>
              <a:t>-- Κλάδος Δραστηριότητας</a:t>
            </a:r>
          </a:p>
          <a:p>
            <a:r>
              <a:rPr lang="el-GR" b="1" dirty="0"/>
              <a:t>-</a:t>
            </a:r>
            <a:r>
              <a:rPr lang="el-GR" dirty="0"/>
              <a:t>-- Αντικείμενο Εργασιών</a:t>
            </a:r>
          </a:p>
          <a:p>
            <a:r>
              <a:rPr lang="el-GR" b="1" dirty="0"/>
              <a:t>-</a:t>
            </a:r>
            <a:r>
              <a:rPr lang="el-GR" dirty="0"/>
              <a:t>-- Έτος Ίδρυσης</a:t>
            </a:r>
          </a:p>
          <a:p>
            <a:r>
              <a:rPr lang="el-GR" b="1" dirty="0"/>
              <a:t>-</a:t>
            </a:r>
            <a:r>
              <a:rPr lang="el-GR" dirty="0"/>
              <a:t>-- Νομική Μορφή Επιχείρησης.</a:t>
            </a:r>
          </a:p>
          <a:p>
            <a:endParaRPr lang="el-GR" dirty="0"/>
          </a:p>
        </p:txBody>
      </p:sp>
      <p:sp>
        <p:nvSpPr>
          <p:cNvPr id="2" name="Τίτλος 1"/>
          <p:cNvSpPr>
            <a:spLocks noGrp="1"/>
          </p:cNvSpPr>
          <p:nvPr>
            <p:ph type="title"/>
          </p:nvPr>
        </p:nvSpPr>
        <p:spPr/>
        <p:txBody>
          <a:bodyPr>
            <a:noAutofit/>
          </a:bodyPr>
          <a:lstStyle/>
          <a:p>
            <a:r>
              <a:rPr lang="el-GR" sz="2400" b="1" cap="all" dirty="0"/>
              <a:t>Μεθοδολογία Κατάρτισης Επιχειρηματικού Σχεδίου (</a:t>
            </a:r>
            <a:r>
              <a:rPr lang="en-US" sz="2400" b="1" cap="all" dirty="0"/>
              <a:t>Business Plan</a:t>
            </a:r>
            <a:r>
              <a:rPr lang="el-GR" sz="2400" b="1" cap="all" dirty="0"/>
              <a:t>)</a:t>
            </a:r>
            <a:r>
              <a:rPr lang="el-GR" sz="2400" dirty="0"/>
              <a:t/>
            </a:r>
            <a:br>
              <a:rPr lang="el-GR" sz="2400" dirty="0"/>
            </a:br>
            <a:endParaRPr lang="el-GR" sz="2400" dirty="0"/>
          </a:p>
        </p:txBody>
      </p:sp>
    </p:spTree>
    <p:extLst>
      <p:ext uri="{BB962C8B-B14F-4D97-AF65-F5344CB8AC3E}">
        <p14:creationId xmlns:p14="http://schemas.microsoft.com/office/powerpoint/2010/main" xmlns="" val="616457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b="1" cap="all" dirty="0"/>
              <a:t>Β)  Στοιχεία Επιχειρηματικού Σχεδίου</a:t>
            </a:r>
            <a:endParaRPr lang="el-GR" dirty="0"/>
          </a:p>
          <a:p>
            <a:r>
              <a:rPr lang="el-GR" b="1" dirty="0"/>
              <a:t>-</a:t>
            </a:r>
            <a:r>
              <a:rPr lang="el-GR" dirty="0"/>
              <a:t>--  Τίτλος του επιχειρηματικού σχεδίου</a:t>
            </a:r>
          </a:p>
          <a:p>
            <a:r>
              <a:rPr lang="el-GR" b="1" dirty="0"/>
              <a:t>-</a:t>
            </a:r>
            <a:r>
              <a:rPr lang="el-GR" dirty="0"/>
              <a:t>-- Σύντομη περιγραφή του προτεινόμενου επιχειρηματικού σχεδίου</a:t>
            </a:r>
          </a:p>
          <a:p>
            <a:r>
              <a:rPr lang="el-GR" dirty="0"/>
              <a:t> </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797532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77500" lnSpcReduction="20000"/>
          </a:bodyPr>
          <a:lstStyle/>
          <a:p>
            <a:r>
              <a:rPr lang="el-GR" dirty="0"/>
              <a:t>Το τμήμα αυτό του επιχειρηματικού σχεδίου είναι πολύ σημαντικό διότι παρουσιάζει την εικόνα της επιχείρησης διαχρονικά στα μάτια των υποψήφιων επενδυτών. Στο τμήμα αυτό του επιχειρηματικού σχεδίου περιλαμβάνει:</a:t>
            </a:r>
          </a:p>
          <a:p>
            <a:r>
              <a:rPr lang="el-GR" dirty="0"/>
              <a:t> </a:t>
            </a:r>
          </a:p>
          <a:p>
            <a:r>
              <a:rPr lang="el-GR" dirty="0"/>
              <a:t>--- </a:t>
            </a:r>
            <a:r>
              <a:rPr lang="el-GR" b="1" dirty="0"/>
              <a:t>Τον σκοπό &amp; συνοπτική περιγραφή της επιχείρησης και ανάληψης επιχειρηματικής δέσμευσης</a:t>
            </a:r>
            <a:r>
              <a:rPr lang="el-GR" dirty="0"/>
              <a:t> (περιγραφή του σκοπού, της βασικής ιδέας πάνω στην οποία στηρίζεται η επιχείρηση).</a:t>
            </a:r>
          </a:p>
          <a:p>
            <a:r>
              <a:rPr lang="el-GR" dirty="0"/>
              <a:t> </a:t>
            </a:r>
          </a:p>
          <a:p>
            <a:r>
              <a:rPr lang="el-GR" dirty="0"/>
              <a:t>--- </a:t>
            </a:r>
            <a:r>
              <a:rPr lang="el-GR" b="1" dirty="0"/>
              <a:t>Στόχοι της Επιχείρησης</a:t>
            </a:r>
            <a:r>
              <a:rPr lang="el-GR" dirty="0"/>
              <a:t> (αναφέρονται αναλυτικά και οριοθετούνται οι στόχοι της επιχείρησης, τόσο ποιοτικά όσο και ποσοτικά).</a:t>
            </a:r>
          </a:p>
          <a:p>
            <a:r>
              <a:rPr lang="el-GR" dirty="0"/>
              <a:t> </a:t>
            </a:r>
          </a:p>
          <a:p>
            <a:endParaRPr lang="el-GR" dirty="0"/>
          </a:p>
        </p:txBody>
      </p:sp>
      <p:sp>
        <p:nvSpPr>
          <p:cNvPr id="2" name="Τίτλος 1"/>
          <p:cNvSpPr>
            <a:spLocks noGrp="1"/>
          </p:cNvSpPr>
          <p:nvPr>
            <p:ph type="title"/>
          </p:nvPr>
        </p:nvSpPr>
        <p:spPr/>
        <p:txBody>
          <a:bodyPr/>
          <a:lstStyle/>
          <a:p>
            <a:pPr lvl="1" algn="ctr" rtl="0">
              <a:spcBef>
                <a:spcPct val="0"/>
              </a:spcBef>
            </a:pPr>
            <a:r>
              <a:rPr lang="el-GR" b="1" u="sng" cap="all" dirty="0"/>
              <a:t>Η επιχείρηση και ο κλάδος </a:t>
            </a:r>
            <a:r>
              <a:rPr lang="el-GR" b="1" u="sng" cap="all" dirty="0" err="1"/>
              <a:t>οπου</a:t>
            </a:r>
            <a:r>
              <a:rPr lang="el-GR" b="1" u="sng" cap="all" dirty="0"/>
              <a:t> θα δραστηριοποιηθεί.</a:t>
            </a:r>
            <a:r>
              <a:rPr lang="el-GR" dirty="0"/>
              <a:t/>
            </a:r>
            <a:br>
              <a:rPr lang="el-GR" dirty="0"/>
            </a:br>
            <a:endParaRPr lang="el-GR" dirty="0"/>
          </a:p>
        </p:txBody>
      </p:sp>
    </p:spTree>
    <p:extLst>
      <p:ext uri="{BB962C8B-B14F-4D97-AF65-F5344CB8AC3E}">
        <p14:creationId xmlns:p14="http://schemas.microsoft.com/office/powerpoint/2010/main" xmlns="" val="2866999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nvPr>
        </p:nvGraphicFramePr>
        <p:xfrm>
          <a:off x="786384" y="2183289"/>
          <a:ext cx="7571232" cy="3359785"/>
        </p:xfrm>
        <a:graphic>
          <a:graphicData uri="http://schemas.openxmlformats.org/drawingml/2006/table">
            <a:tbl>
              <a:tblPr firstRow="1" firstCol="1" lastRow="1" lastCol="1" bandRow="1" bandCol="1">
                <a:tableStyleId>{5C22544A-7EE6-4342-B048-85BDC9FD1C3A}</a:tableStyleId>
              </a:tblPr>
              <a:tblGrid>
                <a:gridCol w="3146604"/>
                <a:gridCol w="1016059"/>
                <a:gridCol w="1014545"/>
                <a:gridCol w="1185655"/>
                <a:gridCol w="1208369"/>
              </a:tblGrid>
              <a:tr h="502285">
                <a:tc gridSpan="5">
                  <a:txBody>
                    <a:bodyPr/>
                    <a:lstStyle/>
                    <a:p>
                      <a:pPr algn="ctr">
                        <a:lnSpc>
                          <a:spcPct val="150000"/>
                        </a:lnSpc>
                        <a:spcAft>
                          <a:spcPts val="600"/>
                        </a:spcAft>
                      </a:pPr>
                      <a:r>
                        <a:rPr lang="el-GR" sz="1200">
                          <a:effectLst/>
                        </a:rPr>
                        <a:t>ΧΡΗΜΑΤΟΔΟΤΗΣΗ ΤΗΣ ΕΠΙΧΕΙΡΗΣΗΣ</a:t>
                      </a:r>
                      <a:endParaRPr lang="el-GR" sz="1200">
                        <a:effectLst/>
                        <a:latin typeface="Times New Roman"/>
                        <a:ea typeface="Times New Roman"/>
                      </a:endParaRPr>
                    </a:p>
                  </a:txBody>
                  <a:tcPr marL="68580" marR="6858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50825">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Έτος 1</a:t>
                      </a:r>
                      <a:r>
                        <a:rPr lang="el-GR" sz="1200" baseline="30000">
                          <a:effectLst/>
                        </a:rPr>
                        <a:t>ο</a:t>
                      </a: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Έτος 2</a:t>
                      </a:r>
                      <a:r>
                        <a:rPr lang="el-GR" sz="1200" baseline="30000">
                          <a:effectLst/>
                        </a:rPr>
                        <a:t>ο</a:t>
                      </a: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Έτος 3</a:t>
                      </a:r>
                      <a:r>
                        <a:rPr lang="el-GR" sz="1200" baseline="30000">
                          <a:effectLst/>
                        </a:rPr>
                        <a:t>ο</a:t>
                      </a: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Σύνολο</a:t>
                      </a:r>
                      <a:endParaRPr lang="el-GR" sz="1200">
                        <a:effectLst/>
                        <a:latin typeface="Times New Roman"/>
                        <a:ea typeface="Times New Roman"/>
                      </a:endParaRPr>
                    </a:p>
                  </a:txBody>
                  <a:tcPr marL="68580" marR="68580" marT="0" marB="0"/>
                </a:tc>
              </a:tr>
              <a:tr h="339725">
                <a:tc>
                  <a:txBody>
                    <a:bodyPr/>
                    <a:lstStyle/>
                    <a:p>
                      <a:pPr algn="just">
                        <a:lnSpc>
                          <a:spcPct val="150000"/>
                        </a:lnSpc>
                        <a:spcAft>
                          <a:spcPts val="600"/>
                        </a:spcAft>
                      </a:pPr>
                      <a:r>
                        <a:rPr lang="el-GR" sz="1200">
                          <a:effectLst/>
                        </a:rPr>
                        <a:t>Ίδια Κεφάλαια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35915">
                <a:tc>
                  <a:txBody>
                    <a:bodyPr/>
                    <a:lstStyle/>
                    <a:p>
                      <a:pPr algn="just">
                        <a:lnSpc>
                          <a:spcPct val="150000"/>
                        </a:lnSpc>
                        <a:spcAft>
                          <a:spcPts val="600"/>
                        </a:spcAft>
                      </a:pPr>
                      <a:r>
                        <a:rPr lang="el-GR" sz="1200">
                          <a:effectLst/>
                        </a:rPr>
                        <a:t>Ίδια Κεφάλαια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35915">
                <a:tc>
                  <a:txBody>
                    <a:bodyPr/>
                    <a:lstStyle/>
                    <a:p>
                      <a:pPr algn="just">
                        <a:lnSpc>
                          <a:spcPct val="150000"/>
                        </a:lnSpc>
                        <a:spcAft>
                          <a:spcPts val="600"/>
                        </a:spcAft>
                      </a:pPr>
                      <a:r>
                        <a:rPr lang="el-GR" sz="1200">
                          <a:effectLst/>
                        </a:rPr>
                        <a:t>Δάνεια τραπεζών εσωτερικού</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40995">
                <a:tc>
                  <a:txBody>
                    <a:bodyPr/>
                    <a:lstStyle/>
                    <a:p>
                      <a:pPr algn="just">
                        <a:spcAft>
                          <a:spcPts val="600"/>
                        </a:spcAft>
                      </a:pPr>
                      <a:r>
                        <a:rPr lang="el-GR" sz="1200" dirty="0">
                          <a:effectLst/>
                        </a:rPr>
                        <a:t>Δάνεια τραπεζών εσωτερικού %</a:t>
                      </a:r>
                      <a:endParaRPr lang="el-GR" sz="1200" dirty="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40995">
                <a:tc>
                  <a:txBody>
                    <a:bodyPr/>
                    <a:lstStyle/>
                    <a:p>
                      <a:pPr algn="just">
                        <a:spcAft>
                          <a:spcPts val="600"/>
                        </a:spcAft>
                      </a:pPr>
                      <a:r>
                        <a:rPr lang="el-GR" sz="1200">
                          <a:effectLst/>
                        </a:rPr>
                        <a:t>Επιχορήγηση Δημοσίου</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340995">
                <a:tc>
                  <a:txBody>
                    <a:bodyPr/>
                    <a:lstStyle/>
                    <a:p>
                      <a:pPr algn="just">
                        <a:spcAft>
                          <a:spcPts val="600"/>
                        </a:spcAft>
                      </a:pPr>
                      <a:r>
                        <a:rPr lang="el-GR" sz="1200">
                          <a:effectLst/>
                        </a:rPr>
                        <a:t>Επιχορήγηση Δημοσίου %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213995">
                <a:tc>
                  <a:txBody>
                    <a:bodyPr/>
                    <a:lstStyle/>
                    <a:p>
                      <a:pPr algn="ctr">
                        <a:lnSpc>
                          <a:spcPct val="150000"/>
                        </a:lnSpc>
                        <a:spcAft>
                          <a:spcPts val="600"/>
                        </a:spcAft>
                      </a:pPr>
                      <a:r>
                        <a:rPr lang="el-GR" sz="1200">
                          <a:effectLst/>
                        </a:rPr>
                        <a:t>Σύνολα</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r>
              <a:tr h="213995">
                <a:tc>
                  <a:txBody>
                    <a:bodyPr/>
                    <a:lstStyle/>
                    <a:p>
                      <a:pPr algn="ctr">
                        <a:lnSpc>
                          <a:spcPct val="150000"/>
                        </a:lnSpc>
                        <a:spcAft>
                          <a:spcPts val="600"/>
                        </a:spcAft>
                      </a:pPr>
                      <a:r>
                        <a:rPr lang="el-GR" sz="1200">
                          <a:effectLst/>
                        </a:rPr>
                        <a:t>Σύνολα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dirty="0">
                          <a:effectLst/>
                        </a:rPr>
                        <a:t> </a:t>
                      </a:r>
                      <a:endParaRPr lang="el-GR" sz="1200" dirty="0">
                        <a:effectLst/>
                        <a:latin typeface="Times New Roman"/>
                        <a:ea typeface="Times New Roman"/>
                      </a:endParaRPr>
                    </a:p>
                  </a:txBody>
                  <a:tcPr marL="68580" marR="68580" marT="0" marB="0"/>
                </a:tc>
              </a:tr>
            </a:tbl>
          </a:graphicData>
        </a:graphic>
      </p:graphicFrame>
      <p:sp>
        <p:nvSpPr>
          <p:cNvPr id="2" name="Τίτλος 1"/>
          <p:cNvSpPr>
            <a:spLocks noGrp="1"/>
          </p:cNvSpPr>
          <p:nvPr>
            <p:ph type="title"/>
          </p:nvPr>
        </p:nvSpPr>
        <p:spPr/>
        <p:txBody>
          <a:bodyPr/>
          <a:lstStyle/>
          <a:p>
            <a:pPr lvl="1" algn="ctr" rtl="0">
              <a:spcBef>
                <a:spcPct val="0"/>
              </a:spcBef>
            </a:pPr>
            <a:r>
              <a:rPr lang="el-GR" sz="2800" b="1" u="sng" cap="all" dirty="0"/>
              <a:t>Τρόποι χρηματοδότησης.</a:t>
            </a:r>
            <a:r>
              <a:rPr lang="el-GR" dirty="0"/>
              <a:t/>
            </a:r>
            <a:br>
              <a:rPr lang="el-GR" dirty="0"/>
            </a:br>
            <a:endParaRPr lang="el-GR" dirty="0"/>
          </a:p>
        </p:txBody>
      </p:sp>
      <p:sp>
        <p:nvSpPr>
          <p:cNvPr id="5" name="Rectangle 1"/>
          <p:cNvSpPr>
            <a:spLocks noChangeArrowheads="1"/>
          </p:cNvSpPr>
          <p:nvPr/>
        </p:nvSpPr>
        <p:spPr bwMode="auto">
          <a:xfrm>
            <a:off x="785813" y="2182813"/>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401492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r>
              <a:rPr lang="el-GR" dirty="0"/>
              <a:t>Σε αυτό το σημείο του επιχειρηματικού σχεδίου αναφέρεται η καινοτομία που ενδεχομένως έχει ανακαλυφθεί και που θα οδηγήσει την επιχείρηση να παράγει ένα νέο προϊόν, ή να επεκτείνει τις δραστηριότητές της ή ενσωματώνει υψηλή τεχνολογία ή τεχνογνωσία ή εν τέλει οτιδήποτε νέο που θα δώσει στην επιχείρησή μας ένα ανταγωνιστικό πλεονέκτημα έναντι των υπολοίπων επιχειρήσεων που δραστηριοποιούνται στον ίδιο κλάδο. </a:t>
            </a:r>
          </a:p>
        </p:txBody>
      </p:sp>
      <p:sp>
        <p:nvSpPr>
          <p:cNvPr id="2" name="Τίτλος 1"/>
          <p:cNvSpPr>
            <a:spLocks noGrp="1"/>
          </p:cNvSpPr>
          <p:nvPr>
            <p:ph type="title"/>
          </p:nvPr>
        </p:nvSpPr>
        <p:spPr/>
        <p:txBody>
          <a:bodyPr/>
          <a:lstStyle/>
          <a:p>
            <a:pPr lvl="1" algn="ctr" rtl="0">
              <a:spcBef>
                <a:spcPct val="0"/>
              </a:spcBef>
            </a:pPr>
            <a:r>
              <a:rPr lang="el-GR" b="1" u="sng" cap="all" dirty="0"/>
              <a:t>ΠΡΩΤΟΤΥΠΙΑ ΚΑΙ ΚΑΙΝΟΤΟΜΙΑ.</a:t>
            </a:r>
            <a:r>
              <a:rPr lang="el-GR" dirty="0"/>
              <a:t/>
            </a:r>
            <a:br>
              <a:rPr lang="el-GR" dirty="0"/>
            </a:br>
            <a:endParaRPr lang="el-GR" dirty="0"/>
          </a:p>
        </p:txBody>
      </p:sp>
    </p:spTree>
    <p:extLst>
      <p:ext uri="{BB962C8B-B14F-4D97-AF65-F5344CB8AC3E}">
        <p14:creationId xmlns:p14="http://schemas.microsoft.com/office/powerpoint/2010/main" xmlns="" val="2354337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smtClean="0"/>
              <a:t>Επίσης θα πρέπει να δοθεί ιδιαίτερη έμφαση στη μοναδικότητα του προϊόντος που το καθιστά και ανταγωνιστικό στα πλαίσια της αγοράς. Στα πλαίσια αυτής της προσέγγισης μπορεί να δοθεί έμφαση στα ποιοτικά </a:t>
            </a:r>
            <a:r>
              <a:rPr lang="en-US" dirty="0" smtClean="0"/>
              <a:t>standards</a:t>
            </a:r>
            <a:r>
              <a:rPr lang="el-GR" dirty="0" smtClean="0"/>
              <a:t>, στο χαμηλό κόστος παραγωγής κλπ.</a:t>
            </a:r>
          </a:p>
          <a:p>
            <a:endParaRPr lang="el-GR" dirty="0" smtClean="0"/>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1219453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r>
              <a:rPr lang="el-GR" dirty="0"/>
              <a:t>Είναι σημαντικό να οριστεί επακριβώς το κομμάτι της αγοράς που η επιχείρηση θα προσπαθήσει να προσελκύσει. Να βρεθεί το «</a:t>
            </a:r>
            <a:r>
              <a:rPr lang="en-US" dirty="0"/>
              <a:t>target group</a:t>
            </a:r>
            <a:r>
              <a:rPr lang="el-GR" dirty="0"/>
              <a:t>» των καταναλωτών στους οποίους στοχεύει. Οι νέες τεχνολογίες και οι ιδιοφυείς ανακαλύψεις πολλές φορές μπορεί να είναι άχρηστες χωρίς την ύπαρξη καταναλωτικού κοινού που θα ενδιαφερθεί για το καινοτόμο προϊόν. Στα πλαίσια του τμήματος αυτού προκύπτει:</a:t>
            </a:r>
          </a:p>
          <a:p>
            <a:r>
              <a:rPr lang="el-GR" dirty="0"/>
              <a:t> </a:t>
            </a:r>
          </a:p>
          <a:p>
            <a:r>
              <a:rPr lang="el-GR" dirty="0"/>
              <a:t>--- </a:t>
            </a:r>
            <a:r>
              <a:rPr lang="el-GR" b="1" dirty="0"/>
              <a:t>Η τμηματοποίηση της Αγοράς</a:t>
            </a:r>
            <a:r>
              <a:rPr lang="el-GR" dirty="0"/>
              <a:t> (σε ποιο αγοραστικό κοινό απευθύνεται το προϊόν της εταιρείας και γιατί)</a:t>
            </a:r>
          </a:p>
          <a:p>
            <a:endParaRPr lang="el-GR" dirty="0"/>
          </a:p>
        </p:txBody>
      </p:sp>
      <p:sp>
        <p:nvSpPr>
          <p:cNvPr id="2" name="Τίτλος 1"/>
          <p:cNvSpPr>
            <a:spLocks noGrp="1"/>
          </p:cNvSpPr>
          <p:nvPr>
            <p:ph type="title"/>
          </p:nvPr>
        </p:nvSpPr>
        <p:spPr/>
        <p:txBody>
          <a:bodyPr/>
          <a:lstStyle/>
          <a:p>
            <a:pPr lvl="1" algn="ctr" rtl="0">
              <a:spcBef>
                <a:spcPct val="0"/>
              </a:spcBef>
            </a:pPr>
            <a:r>
              <a:rPr lang="el-GR" sz="2000" b="1" u="sng" cap="all" dirty="0"/>
              <a:t> </a:t>
            </a:r>
            <a:r>
              <a:rPr lang="el-GR" sz="2000" b="1" u="sng" cap="all" dirty="0" err="1"/>
              <a:t>Αγορα</a:t>
            </a:r>
            <a:r>
              <a:rPr lang="el-GR" dirty="0"/>
              <a:t/>
            </a:r>
            <a:br>
              <a:rPr lang="el-GR" dirty="0"/>
            </a:br>
            <a:endParaRPr lang="el-GR" dirty="0"/>
          </a:p>
        </p:txBody>
      </p:sp>
    </p:spTree>
    <p:extLst>
      <p:ext uri="{BB962C8B-B14F-4D97-AF65-F5344CB8AC3E}">
        <p14:creationId xmlns:p14="http://schemas.microsoft.com/office/powerpoint/2010/main" xmlns="" val="3497591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r>
              <a:rPr lang="el-GR" dirty="0"/>
              <a:t>---</a:t>
            </a:r>
            <a:r>
              <a:rPr lang="el-GR" b="1" dirty="0"/>
              <a:t>Ανάλυση του τόπου εγκατάστασης</a:t>
            </a:r>
            <a:r>
              <a:rPr lang="el-GR" dirty="0"/>
              <a:t> (αιτιολόγηση του τόπου εγκατάστασης της Επιχείρησης, τι πλεονεκτήματα προσδίδει το συγκεκριμένος μέρος που θα επιλεχθεί)</a:t>
            </a:r>
          </a:p>
          <a:p>
            <a:r>
              <a:rPr lang="el-GR" dirty="0"/>
              <a:t> </a:t>
            </a:r>
          </a:p>
          <a:p>
            <a:r>
              <a:rPr lang="el-GR" dirty="0"/>
              <a:t>--- </a:t>
            </a:r>
            <a:r>
              <a:rPr lang="el-GR" b="1" dirty="0"/>
              <a:t>Ανταγωνισμό που έχει να αντιμετωπίσει η εταιρεία από τις άλλες επιχειρήσεις</a:t>
            </a:r>
            <a:r>
              <a:rPr lang="el-GR" dirty="0"/>
              <a:t> (αναφέρεται η τρέχουσα κατάσταση, η πιθανή αντίδραση των ανταγωνιστών στην εμφάνιση της δικής μας επιχείρησης και πώς σκοπεύει να τους αντιμετωπίσει, ποιες διαθέσιμες αξιόπιστες πληροφορίες υπάρχουν για το άμεσο μέλλον κτλ)</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3009734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20000"/>
          </a:bodyPr>
          <a:lstStyle/>
          <a:p>
            <a:r>
              <a:rPr lang="el-GR" dirty="0"/>
              <a:t>--- </a:t>
            </a:r>
            <a:r>
              <a:rPr lang="el-GR" b="1" dirty="0"/>
              <a:t>Χαρακτηριστικά και συνολική εκτίμηση του κλάδου και θέση της επιχείρησης σε αυτόν </a:t>
            </a:r>
            <a:r>
              <a:rPr lang="el-GR" dirty="0"/>
              <a:t>(αξιολόγηση του κλάδου και της αγοράς μέσα στην οποία δραστηριοποιείται η εταιρεία και περιγραφή της εξέλιξης που αναμένεται να έχει ο συγκεκριμένος κλάδος τα επόμενα χρόνια).</a:t>
            </a:r>
          </a:p>
          <a:p>
            <a:r>
              <a:rPr lang="el-GR" dirty="0"/>
              <a:t> </a:t>
            </a:r>
          </a:p>
          <a:p>
            <a:r>
              <a:rPr lang="el-GR" b="1" dirty="0"/>
              <a:t>--- </a:t>
            </a:r>
            <a:r>
              <a:rPr lang="en-US" b="1" dirty="0"/>
              <a:t>SWOT ANALYSIS</a:t>
            </a:r>
            <a:r>
              <a:rPr lang="el-GR" b="1" dirty="0"/>
              <a:t>. </a:t>
            </a:r>
            <a:r>
              <a:rPr lang="el-GR" dirty="0"/>
              <a:t>Η </a:t>
            </a:r>
            <a:r>
              <a:rPr lang="en-US" dirty="0"/>
              <a:t>SWOT Analysis</a:t>
            </a:r>
            <a:r>
              <a:rPr lang="el-GR" dirty="0"/>
              <a:t> μας προσδιορίζει τα Πλεονεκτήματα / Μειονεκτήματα και τις Ευκαιρίες / Απειλές που αντιμετωπίζει η επιχείρηση από το ευρύτερο χρηματοοικονομικό περιβάλλον και από τις άλλες επιχειρήσεις του κλάδου. Συνήθως παρουσιάζεται σε μορφή πίνακα όπως φαίνεται παρακάτω:</a:t>
            </a:r>
          </a:p>
          <a:p>
            <a:r>
              <a:rPr lang="el-GR" dirty="0"/>
              <a:t> </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3057430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nvPr>
        </p:nvGraphicFramePr>
        <p:xfrm>
          <a:off x="2471737" y="2536984"/>
          <a:ext cx="4200525" cy="2652395"/>
        </p:xfrm>
        <a:graphic>
          <a:graphicData uri="http://schemas.openxmlformats.org/drawingml/2006/table">
            <a:tbl>
              <a:tblPr firstRow="1" firstCol="1" lastRow="1" lastCol="1" bandRow="1" bandCol="1">
                <a:tableStyleId>{5C22544A-7EE6-4342-B048-85BDC9FD1C3A}</a:tableStyleId>
              </a:tblPr>
              <a:tblGrid>
                <a:gridCol w="1783080"/>
                <a:gridCol w="228600"/>
                <a:gridCol w="2188845"/>
              </a:tblGrid>
              <a:tr h="344170">
                <a:tc>
                  <a:txBody>
                    <a:bodyPr/>
                    <a:lstStyle/>
                    <a:p>
                      <a:pPr algn="ctr">
                        <a:lnSpc>
                          <a:spcPct val="150000"/>
                        </a:lnSpc>
                        <a:spcAft>
                          <a:spcPts val="600"/>
                        </a:spcAft>
                      </a:pPr>
                      <a:r>
                        <a:rPr lang="el-GR" sz="1200">
                          <a:effectLst/>
                        </a:rPr>
                        <a:t>ΠΛΕΟΝΕΚΤΗΜΑΤΑ</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ctr">
                        <a:lnSpc>
                          <a:spcPct val="150000"/>
                        </a:lnSpc>
                        <a:spcAft>
                          <a:spcPts val="600"/>
                        </a:spcAft>
                      </a:pPr>
                      <a:r>
                        <a:rPr lang="el-GR" sz="1200">
                          <a:effectLst/>
                        </a:rPr>
                        <a:t>ΜΕΙΟΝΕΚΤΗΜΑΤΑ</a:t>
                      </a:r>
                      <a:endParaRPr lang="el-GR" sz="1200">
                        <a:effectLst/>
                        <a:latin typeface="Times New Roman"/>
                        <a:ea typeface="Times New Roman"/>
                      </a:endParaRPr>
                    </a:p>
                  </a:txBody>
                  <a:tcPr marL="68580" marR="68580" marT="0" marB="0"/>
                </a:tc>
              </a:tr>
              <a:tr h="1016000">
                <a:tc>
                  <a:txBody>
                    <a:bodyPr/>
                    <a:lstStyle/>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endParaRPr lang="el-GR" sz="1200">
                        <a:effectLst/>
                        <a:latin typeface="Times New Roman"/>
                        <a:ea typeface="Times New Roman"/>
                      </a:endParaRPr>
                    </a:p>
                  </a:txBody>
                  <a:tcPr marL="68580" marR="68580" marT="0" marB="0"/>
                </a:tc>
              </a:tr>
              <a:tr h="0">
                <a:tc>
                  <a:txBody>
                    <a:bodyPr/>
                    <a:lstStyle/>
                    <a:p>
                      <a:pPr algn="ctr">
                        <a:lnSpc>
                          <a:spcPct val="150000"/>
                        </a:lnSpc>
                        <a:spcAft>
                          <a:spcPts val="600"/>
                        </a:spcAft>
                      </a:pPr>
                      <a:r>
                        <a:rPr lang="el-GR" sz="1200">
                          <a:effectLst/>
                        </a:rPr>
                        <a:t>ΕΥΚΑΙΡΙΕΣ</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algn="ctr">
                        <a:lnSpc>
                          <a:spcPct val="150000"/>
                        </a:lnSpc>
                        <a:spcAft>
                          <a:spcPts val="600"/>
                        </a:spcAft>
                      </a:pPr>
                      <a:r>
                        <a:rPr lang="el-GR" sz="1200">
                          <a:effectLst/>
                        </a:rPr>
                        <a:t>ΑΠΕΙΛΕΣ</a:t>
                      </a:r>
                      <a:endParaRPr lang="el-GR" sz="1200">
                        <a:effectLst/>
                        <a:latin typeface="Times New Roman"/>
                        <a:ea typeface="Times New Roman"/>
                      </a:endParaRPr>
                    </a:p>
                  </a:txBody>
                  <a:tcPr marL="68580" marR="68580" marT="0" marB="0"/>
                </a:tc>
              </a:tr>
              <a:tr h="1017905">
                <a:tc>
                  <a:txBody>
                    <a:bodyPr/>
                    <a:lstStyle/>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p>
                    <a:p>
                      <a:pPr marL="342900" lvl="0" indent="-342900" algn="just">
                        <a:lnSpc>
                          <a:spcPct val="150000"/>
                        </a:lnSpc>
                        <a:spcAft>
                          <a:spcPts val="600"/>
                        </a:spcAft>
                        <a:buFont typeface="Symbol"/>
                        <a:buChar char=""/>
                        <a:tabLst>
                          <a:tab pos="457200" algn="l"/>
                        </a:tabLst>
                      </a:pPr>
                      <a:r>
                        <a:rPr lang="el-GR" sz="1200">
                          <a:effectLst/>
                        </a:rPr>
                        <a:t>.......</a:t>
                      </a:r>
                      <a:endParaRPr lang="el-GR" sz="1200">
                        <a:effectLst/>
                        <a:latin typeface="Times New Roman"/>
                        <a:ea typeface="Times New Roman"/>
                      </a:endParaRPr>
                    </a:p>
                  </a:txBody>
                  <a:tcPr marL="68580" marR="68580" marT="0" marB="0"/>
                </a:tc>
                <a:tc>
                  <a:txBody>
                    <a:bodyPr/>
                    <a:lstStyle/>
                    <a:p>
                      <a:pPr algn="just">
                        <a:lnSpc>
                          <a:spcPct val="150000"/>
                        </a:lnSpc>
                        <a:spcAft>
                          <a:spcPts val="600"/>
                        </a:spcAft>
                      </a:pPr>
                      <a:r>
                        <a:rPr lang="el-GR" sz="1200">
                          <a:effectLst/>
                        </a:rPr>
                        <a:t> </a:t>
                      </a:r>
                      <a:endParaRPr lang="el-GR" sz="1200">
                        <a:effectLst/>
                        <a:latin typeface="Times New Roman"/>
                        <a:ea typeface="Times New Roman"/>
                      </a:endParaRPr>
                    </a:p>
                  </a:txBody>
                  <a:tcPr marL="68580" marR="68580" marT="0" marB="0"/>
                </a:tc>
                <a:tc>
                  <a:txBody>
                    <a:bodyPr/>
                    <a:lstStyle/>
                    <a:p>
                      <a:pPr marL="342900" lvl="0" indent="-342900" algn="just">
                        <a:lnSpc>
                          <a:spcPct val="150000"/>
                        </a:lnSpc>
                        <a:spcAft>
                          <a:spcPts val="600"/>
                        </a:spcAft>
                        <a:buFont typeface="Symbol"/>
                        <a:buChar char=""/>
                        <a:tabLst>
                          <a:tab pos="457200" algn="l"/>
                        </a:tabLst>
                      </a:pPr>
                      <a:r>
                        <a:rPr lang="el-GR" sz="1200" dirty="0">
                          <a:effectLst/>
                        </a:rPr>
                        <a:t>........</a:t>
                      </a:r>
                    </a:p>
                    <a:p>
                      <a:pPr marL="342900" lvl="0" indent="-342900" algn="just">
                        <a:lnSpc>
                          <a:spcPct val="150000"/>
                        </a:lnSpc>
                        <a:spcAft>
                          <a:spcPts val="600"/>
                        </a:spcAft>
                        <a:buFont typeface="Symbol"/>
                        <a:buChar char=""/>
                        <a:tabLst>
                          <a:tab pos="457200" algn="l"/>
                        </a:tabLst>
                      </a:pPr>
                      <a:r>
                        <a:rPr lang="el-GR" sz="1200" dirty="0">
                          <a:effectLst/>
                        </a:rPr>
                        <a:t>........</a:t>
                      </a:r>
                    </a:p>
                    <a:p>
                      <a:pPr marL="342900" lvl="0" indent="-342900" algn="just">
                        <a:lnSpc>
                          <a:spcPct val="150000"/>
                        </a:lnSpc>
                        <a:spcAft>
                          <a:spcPts val="600"/>
                        </a:spcAft>
                        <a:buFont typeface="Symbol"/>
                        <a:buChar char=""/>
                        <a:tabLst>
                          <a:tab pos="457200" algn="l"/>
                        </a:tabLst>
                      </a:pPr>
                      <a:r>
                        <a:rPr lang="el-GR" sz="1200" dirty="0">
                          <a:effectLst/>
                        </a:rPr>
                        <a:t>........</a:t>
                      </a:r>
                      <a:endParaRPr lang="el-GR" sz="1200" dirty="0">
                        <a:effectLst/>
                        <a:latin typeface="Times New Roman"/>
                        <a:ea typeface="Times New Roman"/>
                      </a:endParaRPr>
                    </a:p>
                  </a:txBody>
                  <a:tcPr marL="68580" marR="68580" marT="0" marB="0"/>
                </a:tc>
              </a:tr>
            </a:tbl>
          </a:graphicData>
        </a:graphic>
      </p:graphicFrame>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57745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smtClean="0"/>
              <a:t>Το επιχειρηματικό σχέδιο είναι σχετικά απλό στην εκπόνησή του. Κάθε επιχείρηση, είτε πρόκειται για μία μικρή βιοτεχνία, είτε για μία μεγάλη πολυεθνική εταιρεία, έχει την υποχρέωση να καταστρώνει και να εφαρμόζει ένα επιχειρηματικό σχέδιο.</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4181593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endParaRPr lang="el-GR" dirty="0"/>
          </a:p>
          <a:p>
            <a:r>
              <a:rPr lang="el-GR" dirty="0"/>
              <a:t>Σε αυτή την ενότητα περιγράφουμε το προϊόν ή τις υπηρεσίες που θα προσφέρει η επιχείρηση, τα χαρακτηριστικά του προϊόντος και αναλύουμε τα συγκριτικά πλεονεκτήματα που πιθανώς να στοιχειοθετούν τη μοναδικότητα του προϊόντος ή της υπηρεσίας. Επίσης σε αυτό το σημείο ορίζεται επίσης η πιθανή γκάμα των προϊόντων που θα προσφέρονται.</a:t>
            </a:r>
          </a:p>
          <a:p>
            <a:endParaRPr lang="el-GR" dirty="0"/>
          </a:p>
        </p:txBody>
      </p:sp>
      <p:sp>
        <p:nvSpPr>
          <p:cNvPr id="2" name="Τίτλος 1"/>
          <p:cNvSpPr>
            <a:spLocks noGrp="1"/>
          </p:cNvSpPr>
          <p:nvPr>
            <p:ph type="title"/>
          </p:nvPr>
        </p:nvSpPr>
        <p:spPr/>
        <p:txBody>
          <a:bodyPr/>
          <a:lstStyle/>
          <a:p>
            <a:pPr lvl="1" algn="ctr" rtl="0">
              <a:spcBef>
                <a:spcPct val="0"/>
              </a:spcBef>
            </a:pPr>
            <a:r>
              <a:rPr lang="el-GR" b="1" u="sng" dirty="0" smtClean="0"/>
              <a:t>ΠΡΟΪΟΝΤΑ ΚΑΙ ΥΠΗΡΕΣΙΕΣ</a:t>
            </a:r>
            <a:r>
              <a:rPr lang="el-GR" dirty="0" smtClean="0"/>
              <a:t/>
            </a:r>
            <a:br>
              <a:rPr lang="el-GR" dirty="0" smtClean="0"/>
            </a:br>
            <a:endParaRPr lang="el-GR" dirty="0"/>
          </a:p>
        </p:txBody>
      </p:sp>
    </p:spTree>
    <p:extLst>
      <p:ext uri="{BB962C8B-B14F-4D97-AF65-F5344CB8AC3E}">
        <p14:creationId xmlns:p14="http://schemas.microsoft.com/office/powerpoint/2010/main" xmlns="" val="4133960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62500" lnSpcReduction="20000"/>
          </a:bodyPr>
          <a:lstStyle/>
          <a:p>
            <a:r>
              <a:rPr lang="el-GR" b="1" dirty="0"/>
              <a:t> </a:t>
            </a:r>
            <a:endParaRPr lang="el-GR" dirty="0"/>
          </a:p>
          <a:p>
            <a:r>
              <a:rPr lang="el-GR" dirty="0"/>
              <a:t>Σε αυτό το κομμάτι του επιχειρησιακού σχεδίου παρέχονται όλες οι πληροφορίες για το πώς θα τελεστεί η παραγωγική διαδικασία και πως θα λειτουργήσει η γραμμή παραγωγής, ενώ αναφέρονται και τα πιθανά προβλήματα που ενδεχομένως παρουσιαστούν από τη χρήση νέων τεχνολογιών. Πιο αναλυτικά:</a:t>
            </a:r>
          </a:p>
          <a:p>
            <a:r>
              <a:rPr lang="el-GR" b="1" dirty="0"/>
              <a:t>--- Περιγραφή της παραγωγικής διαδικασίας.</a:t>
            </a:r>
            <a:r>
              <a:rPr lang="el-GR" dirty="0"/>
              <a:t> Αναφερόμαστε στα στάδια παραγωγής και την οργάνωση της παραγωγικής διαδικασίας ή του τρόπου σχεδιασμού και υλοποίησης της προσφερόμενης υπηρεσίας ?(εάν πρόκειται για την παροχή υπηρεσιών).</a:t>
            </a:r>
          </a:p>
          <a:p>
            <a:r>
              <a:rPr lang="el-GR" dirty="0"/>
              <a:t> </a:t>
            </a:r>
          </a:p>
          <a:p>
            <a:r>
              <a:rPr lang="el-GR" b="1" dirty="0"/>
              <a:t>--- Προμηθευτές.</a:t>
            </a:r>
            <a:r>
              <a:rPr lang="el-GR" dirty="0"/>
              <a:t> Αναφέρουμε τους προμηθευτές που έχει εντοπίσει η επιχείρησή μας προκειμένου να προμηθευτεί τις πρώτες ύλες που είναι απαραίτητες για την παραγωγή του προϊόντος της. Επιπλέον αναφέρουμε τη σχέση της επιχείρησής μας με τους προμηθευτές όσον αφορά κάποιους διακανονισμούς που πιθανώς μπορεί να λάβουν χώρα για την αποπληρωμή τους.</a:t>
            </a:r>
          </a:p>
          <a:p>
            <a:r>
              <a:rPr lang="el-GR" dirty="0"/>
              <a:t> </a:t>
            </a:r>
          </a:p>
        </p:txBody>
      </p:sp>
      <p:sp>
        <p:nvSpPr>
          <p:cNvPr id="2" name="Τίτλος 1"/>
          <p:cNvSpPr>
            <a:spLocks noGrp="1"/>
          </p:cNvSpPr>
          <p:nvPr>
            <p:ph type="title"/>
          </p:nvPr>
        </p:nvSpPr>
        <p:spPr/>
        <p:txBody>
          <a:bodyPr/>
          <a:lstStyle/>
          <a:p>
            <a:pPr lvl="1" algn="ctr" rtl="0">
              <a:spcBef>
                <a:spcPct val="0"/>
              </a:spcBef>
            </a:pPr>
            <a:r>
              <a:rPr lang="el-GR" b="1" u="sng" dirty="0" smtClean="0"/>
              <a:t>ΠΑΡΑΓΩΓΙΚΗ ΔΙΑΔΙΚΑΣΙΑ</a:t>
            </a:r>
            <a:r>
              <a:rPr lang="el-GR" dirty="0" smtClean="0"/>
              <a:t/>
            </a:r>
            <a:br>
              <a:rPr lang="el-GR" dirty="0" smtClean="0"/>
            </a:br>
            <a:endParaRPr lang="el-GR" dirty="0"/>
          </a:p>
        </p:txBody>
      </p:sp>
    </p:spTree>
    <p:extLst>
      <p:ext uri="{BB962C8B-B14F-4D97-AF65-F5344CB8AC3E}">
        <p14:creationId xmlns:p14="http://schemas.microsoft.com/office/powerpoint/2010/main" xmlns="" val="2234199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55000" lnSpcReduction="20000"/>
          </a:bodyPr>
          <a:lstStyle/>
          <a:p>
            <a:r>
              <a:rPr lang="el-GR" b="1" dirty="0" smtClean="0"/>
              <a:t>--- Προσωπικό Παραγωγής.</a:t>
            </a:r>
            <a:r>
              <a:rPr lang="el-GR" dirty="0" smtClean="0"/>
              <a:t> Διατυπώνουμε αναλυτικά τι προσωπικό θα απασχοληθεί για την παραγωγή του νέου προϊόντος, τι ειδικότητας εργατικό προσωπικό χρειάζεται να προσληφθεί, με τι δεξιότητες και το συνολικό αριθμό των ατόμων που θα απασχοληθούν.</a:t>
            </a:r>
          </a:p>
          <a:p>
            <a:r>
              <a:rPr lang="el-GR" dirty="0" smtClean="0"/>
              <a:t> </a:t>
            </a:r>
          </a:p>
          <a:p>
            <a:r>
              <a:rPr lang="el-GR" b="1" dirty="0" smtClean="0"/>
              <a:t>--- Οργανόγραμμα.</a:t>
            </a:r>
            <a:r>
              <a:rPr lang="el-GR" dirty="0" smtClean="0"/>
              <a:t> Η συνηθέστερη μέθοδος ομαδοποίησης των λειτουργιών που κάθε άτομο αναλαμβάνει μέσα στην επιχείρηση γίνεται με το οργανόγραμμα. Μέσα από αυτό φαίνεται η κάθε κατηγορία λειτουργιών που αναλαμβάνει ο καθένας όπως: η προώθηση των πωλήσεων, η οικονομική διαχείριση, ο υπεύθυνος προσωπικού, οι πωλητές κτλ. </a:t>
            </a:r>
          </a:p>
          <a:p>
            <a:r>
              <a:rPr lang="el-GR" dirty="0" smtClean="0"/>
              <a:t> </a:t>
            </a:r>
          </a:p>
          <a:p>
            <a:r>
              <a:rPr lang="el-GR" b="1" dirty="0" smtClean="0"/>
              <a:t>--- Ανάλυση παραγωγικού εξοπλισμού.</a:t>
            </a:r>
            <a:r>
              <a:rPr lang="el-GR" dirty="0" smtClean="0"/>
              <a:t> Αν σε αυτό το σημείο τι εξοπλισμός χρειάζεται να αποκτηθεί προκειμένου να ξεκινήσει η παραγωγική διαδικασία.</a:t>
            </a:r>
          </a:p>
          <a:p>
            <a:r>
              <a:rPr lang="el-GR" b="1" dirty="0" smtClean="0"/>
              <a:t> </a:t>
            </a:r>
            <a:endParaRPr lang="el-GR" dirty="0" smtClean="0"/>
          </a:p>
          <a:p>
            <a:r>
              <a:rPr lang="el-GR" b="1" dirty="0" smtClean="0"/>
              <a:t> </a:t>
            </a:r>
            <a:endParaRPr lang="el-GR" dirty="0" smtClean="0"/>
          </a:p>
          <a:p>
            <a:r>
              <a:rPr lang="el-GR" b="1" dirty="0" smtClean="0"/>
              <a:t> </a:t>
            </a:r>
            <a:endParaRPr lang="el-GR" dirty="0" smtClean="0"/>
          </a:p>
          <a:p>
            <a:r>
              <a:rPr lang="el-GR" b="1" dirty="0" smtClean="0"/>
              <a:t> </a:t>
            </a:r>
            <a:endParaRPr lang="el-GR" dirty="0" smtClean="0"/>
          </a:p>
          <a:p>
            <a:endParaRPr lang="el-GR" dirty="0" smtClean="0"/>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132203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b="1" dirty="0"/>
              <a:t>--- Προσδιορισμός τιμών πώλησης. </a:t>
            </a:r>
            <a:r>
              <a:rPr lang="el-GR" dirty="0"/>
              <a:t>Περιγράφουμε την τιμολογιακή πολιτική που προτίθεται να ακολουθήσει η επιχείρηση, τη διαμόρφωση των τιμών της σε σχέση με τον ανταγωνισμό και τους στόχους της για προσέλκυση και ικανοποίηση των πελατών.</a:t>
            </a:r>
          </a:p>
          <a:p>
            <a:r>
              <a:rPr lang="el-GR" dirty="0"/>
              <a:t> </a:t>
            </a:r>
          </a:p>
          <a:p>
            <a:endParaRPr lang="el-GR" dirty="0"/>
          </a:p>
        </p:txBody>
      </p:sp>
      <p:sp>
        <p:nvSpPr>
          <p:cNvPr id="2" name="Τίτλος 1"/>
          <p:cNvSpPr>
            <a:spLocks noGrp="1"/>
          </p:cNvSpPr>
          <p:nvPr>
            <p:ph type="title"/>
          </p:nvPr>
        </p:nvSpPr>
        <p:spPr/>
        <p:txBody>
          <a:bodyPr>
            <a:normAutofit fontScale="90000"/>
          </a:bodyPr>
          <a:lstStyle/>
          <a:p>
            <a:r>
              <a:rPr lang="el-GR" b="1" dirty="0" smtClean="0"/>
              <a:t> </a:t>
            </a:r>
            <a:r>
              <a:rPr lang="el-GR" dirty="0" smtClean="0"/>
              <a:t/>
            </a:r>
            <a:br>
              <a:rPr lang="el-GR" dirty="0" smtClean="0"/>
            </a:br>
            <a:r>
              <a:rPr lang="el-GR" b="1" u="sng" dirty="0" smtClean="0"/>
              <a:t>ΣΤΡΑΤΗΓΙΚΉ ΣΥΜΦΩΝΑ ΜΕ ΤΟ ΜΙΓΜΑ ΜΑΡΚΕΤΙΝΓΚ</a:t>
            </a:r>
            <a:r>
              <a:rPr lang="el-GR" dirty="0" smtClean="0"/>
              <a:t/>
            </a:r>
            <a:br>
              <a:rPr lang="el-GR" dirty="0" smtClean="0"/>
            </a:br>
            <a:endParaRPr lang="el-GR" dirty="0"/>
          </a:p>
        </p:txBody>
      </p:sp>
    </p:spTree>
    <p:extLst>
      <p:ext uri="{BB962C8B-B14F-4D97-AF65-F5344CB8AC3E}">
        <p14:creationId xmlns:p14="http://schemas.microsoft.com/office/powerpoint/2010/main" xmlns="" val="2659225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20000"/>
          </a:bodyPr>
          <a:lstStyle/>
          <a:p>
            <a:r>
              <a:rPr lang="el-GR" b="1" dirty="0" smtClean="0"/>
              <a:t>--- Στρατηγική Πωλήσεων και Διανομής. </a:t>
            </a:r>
            <a:r>
              <a:rPr lang="el-GR" dirty="0" smtClean="0"/>
              <a:t>Συγκεκριμενοποιούμε τους στόχους που έχουμε θέσει για τις πωλήσεις ανά προϊόν της εταιρείας, με ποιο τρόπο διατίθεται να προωθήσει τα προϊόντα στην αγορά, πιθανές συνεργασίες με άλλες παρεμφερείς ή συμπληρωματικές επιχειρήσεις, ως προς το αντικείμενο της δικής μας επιχείρησης. Τέλος, αναφέρουμε πιθανές εξαγωγές του προϊόντος στο εξωτερικό.</a:t>
            </a:r>
          </a:p>
          <a:p>
            <a:r>
              <a:rPr lang="el-GR" dirty="0" smtClean="0"/>
              <a:t> </a:t>
            </a:r>
          </a:p>
          <a:p>
            <a:r>
              <a:rPr lang="el-GR" b="1" dirty="0" smtClean="0"/>
              <a:t>--- Πλάνο Προώθησης και Επικοινωνίας. </a:t>
            </a:r>
            <a:r>
              <a:rPr lang="el-GR" dirty="0" smtClean="0"/>
              <a:t>Αναφέρουμε πώς σκοπεύει η εταιρεία να προωθήσει το προϊόν της (</a:t>
            </a:r>
            <a:r>
              <a:rPr lang="el-GR" dirty="0" err="1" smtClean="0"/>
              <a:t>π.χ</a:t>
            </a:r>
            <a:r>
              <a:rPr lang="el-GR" dirty="0" smtClean="0"/>
              <a:t> διαφήμιση), το χρονοδιάγραμμα και το κόστος της διαφημιστικής καμπάνιας.</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24678362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1679115333"/>
              </p:ext>
            </p:extLst>
          </p:nvPr>
        </p:nvGraphicFramePr>
        <p:xfrm>
          <a:off x="1619672" y="1894354"/>
          <a:ext cx="4983480" cy="2560320"/>
        </p:xfrm>
        <a:graphic>
          <a:graphicData uri="http://schemas.openxmlformats.org/drawingml/2006/table">
            <a:tbl>
              <a:tblPr>
                <a:tableStyleId>{5C22544A-7EE6-4342-B048-85BDC9FD1C3A}</a:tableStyleId>
              </a:tblPr>
              <a:tblGrid>
                <a:gridCol w="2349500"/>
                <a:gridCol w="1005205"/>
                <a:gridCol w="1005205"/>
                <a:gridCol w="623570"/>
              </a:tblGrid>
              <a:tr h="181111">
                <a:tc>
                  <a:txBody>
                    <a:bodyPr/>
                    <a:lstStyle/>
                    <a:p>
                      <a:pPr algn="ctr">
                        <a:spcBef>
                          <a:spcPts val="100"/>
                        </a:spcBef>
                        <a:spcAft>
                          <a:spcPts val="100"/>
                        </a:spcAft>
                      </a:pPr>
                      <a:r>
                        <a:rPr lang="el-GR" sz="1200" dirty="0">
                          <a:effectLst/>
                        </a:rPr>
                        <a:t>Στοιχεία Κόστους</a:t>
                      </a:r>
                      <a:endParaRPr lang="el-GR" sz="1200" dirty="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1</a:t>
                      </a:r>
                      <a:r>
                        <a:rPr lang="el-GR" sz="1200" baseline="30000">
                          <a:effectLst/>
                        </a:rPr>
                        <a:t>ο</a:t>
                      </a:r>
                      <a:r>
                        <a:rPr lang="el-GR" sz="1200">
                          <a:effectLst/>
                        </a:rPr>
                        <a:t> έτος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2</a:t>
                      </a:r>
                      <a:r>
                        <a:rPr lang="el-GR" sz="1200" baseline="30000">
                          <a:effectLst/>
                        </a:rPr>
                        <a:t>ο</a:t>
                      </a:r>
                      <a:r>
                        <a:rPr lang="el-GR" sz="1200">
                          <a:effectLst/>
                        </a:rPr>
                        <a:t> έτος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3</a:t>
                      </a:r>
                      <a:r>
                        <a:rPr lang="el-GR" sz="1200" baseline="30000">
                          <a:effectLst/>
                        </a:rPr>
                        <a:t>ο</a:t>
                      </a:r>
                      <a:r>
                        <a:rPr lang="el-GR" sz="1200">
                          <a:effectLst/>
                        </a:rPr>
                        <a:t> έτος</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Εξοπλισμός</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Μισθοδοσία</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Υπηρεσίες τρίτων</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dirty="0">
                          <a:effectLst/>
                        </a:rPr>
                        <a:t>Ενοίκιο</a:t>
                      </a:r>
                      <a:endParaRPr lang="el-GR" sz="1200" dirty="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dirty="0">
                          <a:effectLst/>
                        </a:rPr>
                        <a:t> </a:t>
                      </a:r>
                      <a:endParaRPr lang="el-GR" sz="1200" dirty="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Διάφορα λειτουργικά έξοδα</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Διαφήμιση</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Ασφάλεια κτιρίου</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Έξοδα μετακινήσεων</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Πάγια έξοδα λειτουργίας</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Μεταφορικά μέσα</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Διάφοροι φόροι</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a:effectLst/>
                        </a:rPr>
                        <a:t>Χρεωστικοί τόκοι</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142513">
                <a:tc>
                  <a:txBody>
                    <a:bodyPr/>
                    <a:lstStyle/>
                    <a:p>
                      <a:pPr>
                        <a:spcBef>
                          <a:spcPts val="100"/>
                        </a:spcBef>
                        <a:spcAft>
                          <a:spcPts val="100"/>
                        </a:spcAft>
                      </a:pPr>
                      <a:r>
                        <a:rPr lang="el-GR" sz="1200" dirty="0">
                          <a:effectLst/>
                        </a:rPr>
                        <a:t>Σύνολα</a:t>
                      </a:r>
                      <a:endParaRPr lang="el-GR" sz="1200" dirty="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marR="106045" algn="r">
                        <a:spcBef>
                          <a:spcPts val="100"/>
                        </a:spcBef>
                        <a:spcAft>
                          <a:spcPts val="100"/>
                        </a:spcAft>
                      </a:pPr>
                      <a:r>
                        <a:rPr lang="el-GR" sz="1200" dirty="0">
                          <a:effectLst/>
                        </a:rPr>
                        <a:t> </a:t>
                      </a:r>
                      <a:endParaRPr lang="el-GR" sz="1200" dirty="0">
                        <a:effectLst/>
                        <a:latin typeface="Times New Roman"/>
                        <a:ea typeface="Times New Roman"/>
                      </a:endParaRPr>
                    </a:p>
                  </a:txBody>
                  <a:tcPr marL="68580" marR="68580" marT="0" marB="0"/>
                </a:tc>
              </a:tr>
            </a:tbl>
          </a:graphicData>
        </a:graphic>
      </p:graphicFrame>
      <p:sp>
        <p:nvSpPr>
          <p:cNvPr id="2" name="Τίτλος 1"/>
          <p:cNvSpPr>
            <a:spLocks noGrp="1"/>
          </p:cNvSpPr>
          <p:nvPr>
            <p:ph type="title"/>
          </p:nvPr>
        </p:nvSpPr>
        <p:spPr>
          <a:xfrm>
            <a:off x="457200" y="274638"/>
            <a:ext cx="8229600" cy="490066"/>
          </a:xfrm>
        </p:spPr>
        <p:txBody>
          <a:bodyPr>
            <a:normAutofit fontScale="90000"/>
          </a:bodyPr>
          <a:lstStyle/>
          <a:p>
            <a:pPr lvl="0"/>
            <a:r>
              <a:rPr lang="el-GR" b="1" u="sng" dirty="0"/>
              <a:t>ΧΡΗΜΑΤΟΟΙΚΟΝΟΜΙΚΗ ΔΙΑΧΕΙΡΙΣΗ</a:t>
            </a:r>
            <a:r>
              <a:rPr lang="el-GR" dirty="0"/>
              <a:t/>
            </a:r>
            <a:br>
              <a:rPr lang="el-GR" dirty="0"/>
            </a:br>
            <a:r>
              <a:rPr kumimoji="0" lang="el-GR" sz="6600" b="1" i="1" u="none" strike="noStrike" cap="none" normalizeH="0" baseline="0" dirty="0" smtClean="0">
                <a:ln>
                  <a:noFill/>
                </a:ln>
                <a:solidFill>
                  <a:schemeClr val="tx1"/>
                </a:solidFill>
                <a:effectLst/>
                <a:latin typeface="Arial" pitchFamily="34" charset="0"/>
                <a:cs typeface="Arial" pitchFamily="34" charset="0"/>
              </a:rPr>
              <a:t/>
            </a:r>
            <a:br>
              <a:rPr kumimoji="0" lang="el-GR" sz="6600" b="1" i="1" u="none" strike="noStrike" cap="none" normalizeH="0" baseline="0" dirty="0" smtClean="0">
                <a:ln>
                  <a:noFill/>
                </a:ln>
                <a:solidFill>
                  <a:schemeClr val="tx1"/>
                </a:solidFill>
                <a:effectLst/>
                <a:latin typeface="Arial" pitchFamily="34" charset="0"/>
                <a:cs typeface="Arial" pitchFamily="34" charset="0"/>
              </a:rPr>
            </a:br>
            <a:endParaRPr lang="el-GR" dirty="0"/>
          </a:p>
        </p:txBody>
      </p:sp>
      <p:sp>
        <p:nvSpPr>
          <p:cNvPr id="8" name="Ορθογώνιο 7"/>
          <p:cNvSpPr/>
          <p:nvPr/>
        </p:nvSpPr>
        <p:spPr>
          <a:xfrm>
            <a:off x="1331640" y="1334672"/>
            <a:ext cx="5012010" cy="523220"/>
          </a:xfrm>
          <a:prstGeom prst="rect">
            <a:avLst/>
          </a:prstGeom>
        </p:spPr>
        <p:txBody>
          <a:bodyPr wrap="square">
            <a:spAutoFit/>
          </a:bodyPr>
          <a:lstStyle/>
          <a:p>
            <a:pPr lvl="0" fontAlgn="base">
              <a:spcBef>
                <a:spcPct val="0"/>
              </a:spcBef>
              <a:spcAft>
                <a:spcPct val="0"/>
              </a:spcAft>
            </a:pPr>
            <a:r>
              <a:rPr lang="el-GR" sz="1000" b="1" dirty="0">
                <a:solidFill>
                  <a:prstClr val="black"/>
                </a:solidFill>
                <a:latin typeface="Times New Roman" pitchFamily="18" charset="0"/>
                <a:cs typeface="Times New Roman" pitchFamily="18" charset="0"/>
              </a:rPr>
              <a:t>ΠΡΟΫΠΟΛΟΓΙΣΜΟΣ ΓΕΝΙΚΩΝ ΛΕΙΤΟΥΡΓΙΚΩΝ ΕΞΟΔΩΝ</a:t>
            </a:r>
            <a:endParaRPr lang="el-GR" sz="1400" b="1" i="1" dirty="0">
              <a:solidFill>
                <a:prstClr val="black"/>
              </a:solidFill>
              <a:latin typeface="Arial" pitchFamily="34" charset="0"/>
              <a:cs typeface="Arial" pitchFamily="34" charset="0"/>
            </a:endParaRPr>
          </a:p>
          <a:p>
            <a:pPr lvl="0" eaLnBrk="0" fontAlgn="base" hangingPunct="0">
              <a:spcBef>
                <a:spcPct val="0"/>
              </a:spcBef>
              <a:spcAft>
                <a:spcPct val="0"/>
              </a:spcAft>
            </a:pPr>
            <a:endParaRPr lang="el-G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xmlns="" val="272581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1669320639"/>
              </p:ext>
            </p:extLst>
          </p:nvPr>
        </p:nvGraphicFramePr>
        <p:xfrm>
          <a:off x="971600" y="1340768"/>
          <a:ext cx="6092140" cy="3612073"/>
        </p:xfrm>
        <a:graphic>
          <a:graphicData uri="http://schemas.openxmlformats.org/drawingml/2006/table">
            <a:tbl>
              <a:tblPr>
                <a:tableStyleId>{5C22544A-7EE6-4342-B048-85BDC9FD1C3A}</a:tableStyleId>
              </a:tblPr>
              <a:tblGrid>
                <a:gridCol w="4415404"/>
                <a:gridCol w="1676736"/>
              </a:tblGrid>
              <a:tr h="277852">
                <a:tc>
                  <a:txBody>
                    <a:bodyPr/>
                    <a:lstStyle/>
                    <a:p>
                      <a:pPr algn="ctr">
                        <a:spcBef>
                          <a:spcPts val="100"/>
                        </a:spcBef>
                        <a:spcAft>
                          <a:spcPts val="100"/>
                        </a:spcAft>
                      </a:pPr>
                      <a:r>
                        <a:rPr lang="el-GR" sz="1100" dirty="0">
                          <a:effectLst/>
                        </a:rPr>
                        <a:t>ΕΠΕΝΔΥΣΕΙΣ</a:t>
                      </a:r>
                      <a:endParaRPr lang="el-GR" sz="1200" dirty="0">
                        <a:effectLst/>
                        <a:latin typeface="Times New Roman"/>
                        <a:ea typeface="Times New Roman"/>
                      </a:endParaRPr>
                    </a:p>
                  </a:txBody>
                  <a:tcPr marL="68580" marR="68580" marT="0" marB="0"/>
                </a:tc>
                <a:tc>
                  <a:txBody>
                    <a:bodyPr/>
                    <a:lstStyle/>
                    <a:p>
                      <a:pPr algn="ctr">
                        <a:spcBef>
                          <a:spcPts val="100"/>
                        </a:spcBef>
                        <a:spcAft>
                          <a:spcPts val="100"/>
                        </a:spcAft>
                      </a:pPr>
                      <a:r>
                        <a:rPr lang="el-GR" sz="1100">
                          <a:effectLst/>
                        </a:rPr>
                        <a:t>ΠΟΣΑ</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Υπηρεσίες τρίτων</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Άδεια λειτουργίας</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Ενοίκιο</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Κόστος προσωπικού</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dirty="0">
                          <a:effectLst/>
                        </a:rPr>
                        <a:t>Βελτιωτικά έργα</a:t>
                      </a:r>
                      <a:endParaRPr lang="el-GR" sz="1200" dirty="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Φωτεινή επιγραφή</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Εξοπλισμός</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Μεταφορικά μέσα</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Λοιπός εξοπλισμός (Υ/Τ)</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Ασφάλιση κτιρίου</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a:effectLst/>
                        </a:rPr>
                        <a:t> </a:t>
                      </a:r>
                      <a:endParaRPr lang="el-GR" sz="1200">
                        <a:effectLst/>
                        <a:latin typeface="Times New Roman"/>
                        <a:ea typeface="Times New Roman"/>
                      </a:endParaRPr>
                    </a:p>
                  </a:txBody>
                  <a:tcPr marL="68580" marR="68580" marT="0" marB="0"/>
                </a:tc>
              </a:tr>
              <a:tr h="303111">
                <a:tc>
                  <a:txBody>
                    <a:bodyPr/>
                    <a:lstStyle/>
                    <a:p>
                      <a:pPr>
                        <a:spcBef>
                          <a:spcPts val="100"/>
                        </a:spcBef>
                        <a:spcAft>
                          <a:spcPts val="100"/>
                        </a:spcAft>
                      </a:pPr>
                      <a:r>
                        <a:rPr lang="el-GR" sz="1200">
                          <a:effectLst/>
                        </a:rPr>
                        <a:t>Σύνολο</a:t>
                      </a:r>
                      <a:endParaRPr lang="el-GR" sz="1200">
                        <a:effectLst/>
                        <a:latin typeface="Times New Roman"/>
                        <a:ea typeface="Times New Roman"/>
                      </a:endParaRPr>
                    </a:p>
                  </a:txBody>
                  <a:tcPr marL="68580" marR="68580" marT="0" marB="0"/>
                </a:tc>
                <a:tc>
                  <a:txBody>
                    <a:bodyPr/>
                    <a:lstStyle/>
                    <a:p>
                      <a:pPr marR="236220" algn="r">
                        <a:spcBef>
                          <a:spcPts val="100"/>
                        </a:spcBef>
                        <a:spcAft>
                          <a:spcPts val="100"/>
                        </a:spcAft>
                      </a:pPr>
                      <a:r>
                        <a:rPr lang="el-GR" sz="1100" dirty="0">
                          <a:effectLst/>
                        </a:rPr>
                        <a:t> </a:t>
                      </a:r>
                      <a:endParaRPr lang="el-GR" sz="1200" dirty="0">
                        <a:effectLst/>
                        <a:latin typeface="Times New Roman"/>
                        <a:ea typeface="Times New Roman"/>
                      </a:endParaRPr>
                    </a:p>
                  </a:txBody>
                  <a:tcPr marL="68580" marR="68580" marT="0" marB="0"/>
                </a:tc>
              </a:tr>
            </a:tbl>
          </a:graphicData>
        </a:graphic>
      </p:graphicFrame>
      <p:sp>
        <p:nvSpPr>
          <p:cNvPr id="2" name="Τίτλος 1"/>
          <p:cNvSpPr>
            <a:spLocks noGrp="1"/>
          </p:cNvSpPr>
          <p:nvPr>
            <p:ph type="title"/>
          </p:nvPr>
        </p:nvSpPr>
        <p:spPr/>
        <p:txBody>
          <a:bodyPr>
            <a:normAutofit fontScale="90000"/>
          </a:bodyPr>
          <a:lstStyle/>
          <a:p>
            <a:pPr lvl="0"/>
            <a:r>
              <a:rPr kumimoji="0" lang="el-GR" b="1" i="0" u="none" strike="noStrike" cap="none" normalizeH="0" baseline="0" dirty="0" smtClean="0">
                <a:ln>
                  <a:noFill/>
                </a:ln>
                <a:solidFill>
                  <a:schemeClr val="tx1"/>
                </a:solidFill>
                <a:effectLst/>
                <a:latin typeface="Times New Roman" pitchFamily="18" charset="0"/>
                <a:cs typeface="Times New Roman" pitchFamily="18" charset="0"/>
              </a:rPr>
              <a:t>ΠΡΟΫΠΟΛΟΓΙΣΜΟΣ ΕΝΑΡΞΗΣ</a:t>
            </a:r>
            <a:r>
              <a:rPr kumimoji="0" lang="el-GR" sz="6600" b="1" i="1" u="none" strike="noStrike" cap="none" normalizeH="0" baseline="0" dirty="0" smtClean="0">
                <a:ln>
                  <a:noFill/>
                </a:ln>
                <a:solidFill>
                  <a:schemeClr val="tx1"/>
                </a:solidFill>
                <a:effectLst/>
                <a:latin typeface="Arial" pitchFamily="34" charset="0"/>
                <a:cs typeface="Arial" pitchFamily="34" charset="0"/>
              </a:rPr>
              <a:t/>
            </a:r>
            <a:br>
              <a:rPr kumimoji="0" lang="el-GR" sz="6600" b="1" i="1" u="none" strike="noStrike" cap="none" normalizeH="0" baseline="0" dirty="0" smtClean="0">
                <a:ln>
                  <a:noFill/>
                </a:ln>
                <a:solidFill>
                  <a:schemeClr val="tx1"/>
                </a:solidFill>
                <a:effectLst/>
                <a:latin typeface="Arial" pitchFamily="34" charset="0"/>
                <a:cs typeface="Arial" pitchFamily="34" charset="0"/>
              </a:rPr>
            </a:br>
            <a:endParaRPr lang="el-GR" dirty="0"/>
          </a:p>
        </p:txBody>
      </p:sp>
    </p:spTree>
    <p:extLst>
      <p:ext uri="{BB962C8B-B14F-4D97-AF65-F5344CB8AC3E}">
        <p14:creationId xmlns:p14="http://schemas.microsoft.com/office/powerpoint/2010/main" xmlns="" val="27580274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2158188397"/>
              </p:ext>
            </p:extLst>
          </p:nvPr>
        </p:nvGraphicFramePr>
        <p:xfrm>
          <a:off x="2080260" y="2132859"/>
          <a:ext cx="4983480" cy="2278962"/>
        </p:xfrm>
        <a:graphic>
          <a:graphicData uri="http://schemas.openxmlformats.org/drawingml/2006/table">
            <a:tbl>
              <a:tblPr firstRow="1" firstCol="1" lastRow="1" lastCol="1" bandRow="1" bandCol="1">
                <a:tableStyleId>{5C22544A-7EE6-4342-B048-85BDC9FD1C3A}</a:tableStyleId>
              </a:tblPr>
              <a:tblGrid>
                <a:gridCol w="2125980"/>
                <a:gridCol w="914400"/>
                <a:gridCol w="1028700"/>
                <a:gridCol w="914400"/>
              </a:tblGrid>
              <a:tr h="379827">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Έτος 1</a:t>
                      </a:r>
                      <a:r>
                        <a:rPr lang="el-GR" sz="1200" baseline="30000">
                          <a:effectLst/>
                        </a:rPr>
                        <a:t>ο</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Έτος 2</a:t>
                      </a:r>
                      <a:r>
                        <a:rPr lang="el-GR" sz="1200" baseline="30000">
                          <a:effectLst/>
                        </a:rPr>
                        <a:t>ο</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Έτος 3</a:t>
                      </a:r>
                      <a:r>
                        <a:rPr lang="el-GR" sz="1200" baseline="30000">
                          <a:effectLst/>
                        </a:rPr>
                        <a:t>ο</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Δείκτες Αποδοτικότητας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Δείκτες Ρευστότητας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r>
              <a:tr h="379827">
                <a:tc>
                  <a:txBody>
                    <a:bodyPr/>
                    <a:lstStyle/>
                    <a:p>
                      <a:pPr>
                        <a:spcBef>
                          <a:spcPts val="100"/>
                        </a:spcBef>
                        <a:spcAft>
                          <a:spcPts val="100"/>
                        </a:spcAft>
                      </a:pPr>
                      <a:r>
                        <a:rPr lang="el-GR" sz="1200">
                          <a:effectLst/>
                        </a:rPr>
                        <a:t>Δείκτες Δραστηριότητας</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00"/>
                        </a:spcBef>
                        <a:spcAft>
                          <a:spcPts val="100"/>
                        </a:spcAft>
                      </a:pPr>
                      <a:r>
                        <a:rPr lang="el-GR" sz="1200" dirty="0">
                          <a:effectLst/>
                        </a:rPr>
                        <a:t> </a:t>
                      </a:r>
                      <a:endParaRPr lang="el-GR" sz="1200" dirty="0">
                        <a:effectLst/>
                        <a:latin typeface="Times New Roman"/>
                        <a:ea typeface="Times New Roman"/>
                      </a:endParaRPr>
                    </a:p>
                  </a:txBody>
                  <a:tcPr marL="68580" marR="68580" marT="0" marB="0"/>
                </a:tc>
              </a:tr>
            </a:tbl>
          </a:graphicData>
        </a:graphic>
      </p:graphicFrame>
      <p:sp>
        <p:nvSpPr>
          <p:cNvPr id="2" name="Τίτλος 1"/>
          <p:cNvSpPr>
            <a:spLocks noGrp="1"/>
          </p:cNvSpPr>
          <p:nvPr>
            <p:ph type="title"/>
          </p:nvPr>
        </p:nvSpPr>
        <p:spPr/>
        <p:txBody>
          <a:bodyPr>
            <a:normAutofit/>
          </a:bodyPr>
          <a:lstStyle/>
          <a:p>
            <a:pPr lvl="0"/>
            <a:r>
              <a:rPr kumimoji="0" lang="el-GR"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l-GR" sz="3100" b="1" i="0" u="none" strike="noStrike" cap="none" normalizeH="0" baseline="0" dirty="0" smtClean="0">
                <a:ln>
                  <a:noFill/>
                </a:ln>
                <a:solidFill>
                  <a:schemeClr val="tx1"/>
                </a:solidFill>
                <a:effectLst/>
                <a:latin typeface="Times New Roman" pitchFamily="18" charset="0"/>
                <a:cs typeface="Times New Roman" pitchFamily="18" charset="0"/>
              </a:rPr>
              <a:t>ΠΡΟΒΛΕΠΟΜΕΝΟΙ ΑΡΙΘΜΟΔΕΙΚΤΕΣ</a:t>
            </a:r>
            <a:r>
              <a:rPr kumimoji="0" lang="el-GR" sz="3100" b="1" i="1" u="none" strike="noStrike" cap="none" normalizeH="0" baseline="0" dirty="0" smtClean="0">
                <a:ln>
                  <a:noFill/>
                </a:ln>
                <a:solidFill>
                  <a:schemeClr val="tx1"/>
                </a:solidFill>
                <a:effectLst/>
                <a:latin typeface="Arial" pitchFamily="34" charset="0"/>
                <a:cs typeface="Arial" pitchFamily="34" charset="0"/>
              </a:rPr>
              <a:t/>
            </a:r>
            <a:br>
              <a:rPr kumimoji="0" lang="el-GR" sz="3100" b="1" i="1" u="none" strike="noStrike" cap="none" normalizeH="0" baseline="0" dirty="0" smtClean="0">
                <a:ln>
                  <a:noFill/>
                </a:ln>
                <a:solidFill>
                  <a:schemeClr val="tx1"/>
                </a:solidFill>
                <a:effectLst/>
                <a:latin typeface="Arial" pitchFamily="34" charset="0"/>
                <a:cs typeface="Arial" pitchFamily="34" charset="0"/>
              </a:rPr>
            </a:br>
            <a:endParaRPr lang="el-GR" sz="3100" dirty="0"/>
          </a:p>
        </p:txBody>
      </p:sp>
    </p:spTree>
    <p:extLst>
      <p:ext uri="{BB962C8B-B14F-4D97-AF65-F5344CB8AC3E}">
        <p14:creationId xmlns:p14="http://schemas.microsoft.com/office/powerpoint/2010/main" xmlns="" val="2732387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3182725397"/>
              </p:ext>
            </p:extLst>
          </p:nvPr>
        </p:nvGraphicFramePr>
        <p:xfrm>
          <a:off x="827583" y="2491581"/>
          <a:ext cx="6984776" cy="2377440"/>
        </p:xfrm>
        <a:graphic>
          <a:graphicData uri="http://schemas.openxmlformats.org/drawingml/2006/table">
            <a:tbl>
              <a:tblPr firstRow="1" firstCol="1" lastRow="1" lastCol="1" bandRow="1" bandCol="1">
                <a:tableStyleId>{5C22544A-7EE6-4342-B048-85BDC9FD1C3A}</a:tableStyleId>
              </a:tblPr>
              <a:tblGrid>
                <a:gridCol w="2979744"/>
                <a:gridCol w="1281610"/>
                <a:gridCol w="1441812"/>
                <a:gridCol w="1281610"/>
              </a:tblGrid>
              <a:tr h="0">
                <a:tc>
                  <a:txBody>
                    <a:bodyPr/>
                    <a:lstStyle/>
                    <a:p>
                      <a:pP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ctr">
                        <a:spcBef>
                          <a:spcPts val="150"/>
                        </a:spcBef>
                        <a:spcAft>
                          <a:spcPts val="150"/>
                        </a:spcAft>
                      </a:pPr>
                      <a:r>
                        <a:rPr lang="el-GR" sz="1200">
                          <a:effectLst/>
                        </a:rPr>
                        <a:t>2004</a:t>
                      </a:r>
                      <a:endParaRPr lang="el-GR" sz="1200">
                        <a:effectLst/>
                        <a:latin typeface="Times New Roman"/>
                        <a:ea typeface="Times New Roman"/>
                      </a:endParaRPr>
                    </a:p>
                  </a:txBody>
                  <a:tcPr marL="68580" marR="68580" marT="0" marB="0"/>
                </a:tc>
                <a:tc>
                  <a:txBody>
                    <a:bodyPr/>
                    <a:lstStyle/>
                    <a:p>
                      <a:pPr algn="ctr">
                        <a:spcBef>
                          <a:spcPts val="150"/>
                        </a:spcBef>
                        <a:spcAft>
                          <a:spcPts val="150"/>
                        </a:spcAft>
                      </a:pPr>
                      <a:r>
                        <a:rPr lang="el-GR" sz="1200">
                          <a:effectLst/>
                        </a:rPr>
                        <a:t>2005</a:t>
                      </a:r>
                      <a:endParaRPr lang="el-GR" sz="1200">
                        <a:effectLst/>
                        <a:latin typeface="Times New Roman"/>
                        <a:ea typeface="Times New Roman"/>
                      </a:endParaRPr>
                    </a:p>
                  </a:txBody>
                  <a:tcPr marL="68580" marR="68580" marT="0" marB="0"/>
                </a:tc>
                <a:tc>
                  <a:txBody>
                    <a:bodyPr/>
                    <a:lstStyle/>
                    <a:p>
                      <a:pPr algn="ctr">
                        <a:spcBef>
                          <a:spcPts val="150"/>
                        </a:spcBef>
                        <a:spcAft>
                          <a:spcPts val="150"/>
                        </a:spcAft>
                      </a:pPr>
                      <a:r>
                        <a:rPr lang="el-GR" sz="1200">
                          <a:effectLst/>
                        </a:rPr>
                        <a:t>2006</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Κύκλος Εργασιών</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Κόστος Πωλήσεων</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Μικτό Κέρδος Εκμετάλλευσης</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Μισθοδοσία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Διάφορα έξοδα λειτουργίας</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Ενοίκια</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Έξοδα διαφήμισης</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Αποτέλεσμα προ φόρων, τόκων</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Τόκοι χρεωστικοί</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Καθαρό αποτέλεσμα χρήσεως προ φόρων</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marL="342900" lvl="0" indent="-342900" algn="just" fontAlgn="base" hangingPunct="0">
                        <a:spcBef>
                          <a:spcPts val="150"/>
                        </a:spcBef>
                        <a:spcAft>
                          <a:spcPts val="150"/>
                        </a:spcAft>
                        <a:buFont typeface="Times New Roman"/>
                        <a:buChar char="–"/>
                        <a:tabLst>
                          <a:tab pos="192405" algn="l"/>
                        </a:tabLst>
                      </a:pPr>
                      <a:r>
                        <a:rPr lang="el-GR" sz="1200">
                          <a:effectLst/>
                        </a:rPr>
                        <a:t>Φόρος εισοδήματος</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r>
              <a:tr h="0">
                <a:tc>
                  <a:txBody>
                    <a:bodyPr/>
                    <a:lstStyle/>
                    <a:p>
                      <a:pPr>
                        <a:spcBef>
                          <a:spcPts val="150"/>
                        </a:spcBef>
                        <a:spcAft>
                          <a:spcPts val="150"/>
                        </a:spcAft>
                      </a:pPr>
                      <a:r>
                        <a:rPr lang="el-GR" sz="1200">
                          <a:effectLst/>
                        </a:rPr>
                        <a:t>Κέρδη προς Διάθεση</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a:effectLst/>
                        </a:rPr>
                        <a:t> </a:t>
                      </a:r>
                      <a:endParaRPr lang="el-GR" sz="1200">
                        <a:effectLst/>
                        <a:latin typeface="Times New Roman"/>
                        <a:ea typeface="Times New Roman"/>
                      </a:endParaRPr>
                    </a:p>
                  </a:txBody>
                  <a:tcPr marL="68580" marR="68580" marT="0" marB="0"/>
                </a:tc>
                <a:tc>
                  <a:txBody>
                    <a:bodyPr/>
                    <a:lstStyle/>
                    <a:p>
                      <a:pPr algn="r">
                        <a:spcBef>
                          <a:spcPts val="150"/>
                        </a:spcBef>
                        <a:spcAft>
                          <a:spcPts val="150"/>
                        </a:spcAft>
                      </a:pPr>
                      <a:r>
                        <a:rPr lang="el-GR" sz="1200" dirty="0">
                          <a:effectLst/>
                        </a:rPr>
                        <a:t> </a:t>
                      </a:r>
                      <a:endParaRPr lang="el-GR" sz="1200" dirty="0">
                        <a:effectLst/>
                        <a:latin typeface="Times New Roman"/>
                        <a:ea typeface="Times New Roman"/>
                      </a:endParaRPr>
                    </a:p>
                  </a:txBody>
                  <a:tcPr marL="68580" marR="68580" marT="0" marB="0"/>
                </a:tc>
              </a:tr>
            </a:tbl>
          </a:graphicData>
        </a:graphic>
      </p:graphicFrame>
      <p:sp>
        <p:nvSpPr>
          <p:cNvPr id="2" name="Τίτλος 1"/>
          <p:cNvSpPr>
            <a:spLocks noGrp="1"/>
          </p:cNvSpPr>
          <p:nvPr>
            <p:ph type="title"/>
          </p:nvPr>
        </p:nvSpPr>
        <p:spPr/>
        <p:txBody>
          <a:bodyPr>
            <a:normAutofit/>
          </a:bodyPr>
          <a:lstStyle/>
          <a:p>
            <a:pPr lvl="0"/>
            <a:r>
              <a:rPr kumimoji="0" lang="el-GR" sz="2000" b="1" i="0" u="none" strike="noStrike" cap="none" normalizeH="0" baseline="0" dirty="0" smtClean="0">
                <a:ln>
                  <a:noFill/>
                </a:ln>
                <a:solidFill>
                  <a:schemeClr val="tx1"/>
                </a:solidFill>
                <a:effectLst/>
                <a:latin typeface="Times New Roman" pitchFamily="18" charset="0"/>
                <a:cs typeface="Times New Roman" pitchFamily="18" charset="0"/>
              </a:rPr>
              <a:t>ΠΡΟΒΛΕΠΟΜΕΝΟΣ ΛΟΓΑΡΙΑΣΜΟΣ ΑΠΟΤΕΛΕΣΜΑΤΩΝ  ΕΚΜΕΤΑΛΛΕΥΣΗΣ &amp; ΧΡΗΣΕΩΣ</a:t>
            </a:r>
            <a:r>
              <a:rPr kumimoji="0" lang="el-GR" sz="2000" b="1" i="1" u="none" strike="noStrike" cap="none" normalizeH="0" baseline="0" dirty="0" smtClean="0">
                <a:ln>
                  <a:noFill/>
                </a:ln>
                <a:solidFill>
                  <a:schemeClr val="tx1"/>
                </a:solidFill>
                <a:effectLst/>
                <a:latin typeface="Arial" pitchFamily="34" charset="0"/>
                <a:cs typeface="Arial" pitchFamily="34" charset="0"/>
              </a:rPr>
              <a:t/>
            </a:r>
            <a:br>
              <a:rPr kumimoji="0" lang="el-GR" sz="2000" b="1" i="1" u="none" strike="noStrike" cap="none" normalizeH="0" baseline="0" dirty="0" smtClean="0">
                <a:ln>
                  <a:noFill/>
                </a:ln>
                <a:solidFill>
                  <a:schemeClr val="tx1"/>
                </a:solidFill>
                <a:effectLst/>
                <a:latin typeface="Arial" pitchFamily="34" charset="0"/>
                <a:cs typeface="Arial" pitchFamily="34" charset="0"/>
              </a:rPr>
            </a:br>
            <a:endParaRPr lang="el-GR" sz="2000" dirty="0"/>
          </a:p>
        </p:txBody>
      </p:sp>
      <p:sp>
        <p:nvSpPr>
          <p:cNvPr id="5" name="Rectangle 1"/>
          <p:cNvSpPr>
            <a:spLocks noChangeArrowheads="1"/>
          </p:cNvSpPr>
          <p:nvPr/>
        </p:nvSpPr>
        <p:spPr bwMode="auto">
          <a:xfrm>
            <a:off x="2081213" y="2407795"/>
            <a:ext cx="314510" cy="623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92088" algn="l"/>
              </a:tabLst>
            </a:pPr>
            <a:r>
              <a:rPr kumimoji="0" lang="el-GR" sz="10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6074762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nvPr>
        </p:nvGraphicFramePr>
        <p:xfrm>
          <a:off x="457200" y="1851501"/>
          <a:ext cx="8229600" cy="4023360"/>
        </p:xfrm>
        <a:graphic>
          <a:graphicData uri="http://schemas.openxmlformats.org/drawingml/2006/table">
            <a:tbl>
              <a:tblPr>
                <a:tableStyleId>{5C22544A-7EE6-4342-B048-85BDC9FD1C3A}</a:tableStyleId>
              </a:tblPr>
              <a:tblGrid>
                <a:gridCol w="3113319"/>
                <a:gridCol w="1210665"/>
                <a:gridCol w="3021266"/>
                <a:gridCol w="884350"/>
              </a:tblGrid>
              <a:tr h="182838">
                <a:tc>
                  <a:txBody>
                    <a:bodyPr/>
                    <a:lstStyle/>
                    <a:p>
                      <a:pPr algn="ctr">
                        <a:spcBef>
                          <a:spcPts val="100"/>
                        </a:spcBef>
                        <a:spcAft>
                          <a:spcPts val="100"/>
                        </a:spcAft>
                      </a:pPr>
                      <a:r>
                        <a:rPr lang="el-GR" sz="1200">
                          <a:effectLst/>
                        </a:rPr>
                        <a:t>ΕΝΕΡΓΗΤΙΚΟ</a:t>
                      </a:r>
                      <a:endParaRPr lang="el-GR" sz="1200">
                        <a:effectLst/>
                        <a:latin typeface="Times New Roman"/>
                        <a:ea typeface="Times New Roman"/>
                      </a:endParaRPr>
                    </a:p>
                  </a:txBody>
                  <a:tcPr marL="68564" marR="68564" marT="0" marB="0"/>
                </a:tc>
                <a:tc>
                  <a:txBody>
                    <a:bodyPr/>
                    <a:lstStyle/>
                    <a:p>
                      <a:pPr algn="ctr">
                        <a:spcBef>
                          <a:spcPts val="100"/>
                        </a:spcBef>
                        <a:spcAft>
                          <a:spcPts val="100"/>
                        </a:spcAft>
                      </a:pPr>
                      <a:r>
                        <a:rPr lang="el-GR" sz="1200">
                          <a:effectLst/>
                        </a:rPr>
                        <a:t>ΠΟΣΑ</a:t>
                      </a:r>
                      <a:endParaRPr lang="el-GR" sz="1200">
                        <a:effectLst/>
                        <a:latin typeface="Times New Roman"/>
                        <a:ea typeface="Times New Roman"/>
                      </a:endParaRPr>
                    </a:p>
                  </a:txBody>
                  <a:tcPr marL="68564" marR="68564" marT="0" marB="0"/>
                </a:tc>
                <a:tc>
                  <a:txBody>
                    <a:bodyPr/>
                    <a:lstStyle/>
                    <a:p>
                      <a:pPr algn="ctr">
                        <a:spcBef>
                          <a:spcPts val="100"/>
                        </a:spcBef>
                        <a:spcAft>
                          <a:spcPts val="100"/>
                        </a:spcAft>
                      </a:pPr>
                      <a:r>
                        <a:rPr lang="el-GR" sz="1200">
                          <a:effectLst/>
                        </a:rPr>
                        <a:t>ΠΑΘΗΤΙΚΟ</a:t>
                      </a:r>
                      <a:endParaRPr lang="el-GR" sz="1200">
                        <a:effectLst/>
                        <a:latin typeface="Times New Roman"/>
                        <a:ea typeface="Times New Roman"/>
                      </a:endParaRPr>
                    </a:p>
                  </a:txBody>
                  <a:tcPr marL="68564" marR="68564" marT="0" marB="0"/>
                </a:tc>
                <a:tc>
                  <a:txBody>
                    <a:bodyPr/>
                    <a:lstStyle/>
                    <a:p>
                      <a:pPr algn="ctr">
                        <a:spcBef>
                          <a:spcPts val="100"/>
                        </a:spcBef>
                        <a:spcAft>
                          <a:spcPts val="100"/>
                        </a:spcAft>
                      </a:pPr>
                      <a:r>
                        <a:rPr lang="el-GR" sz="1200">
                          <a:effectLst/>
                        </a:rPr>
                        <a:t>ΠΟΣΑ</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Έξοδα εγκατάστασης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ΙΔΙΑ ΚΕΦΑΛΑΙΑ</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Μετοχικό κεφάλαιο</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Αποτελέσματα εις Νέον</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ΠΑΓΙΟ ΕΝΕΡΓΗΤΙΚΟ</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Σύνολο ιδίων κεφαλαίων</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Γήπεδα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Κτίρια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Μηχανήματα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ΥΠΟΧΡΕΩΣΕΙΣ</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Μεταφορικά μέσα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Προμηθευτές</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Έπιπλα και λοιπός Εξοπλισμός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Διάφοροι πιστωτές</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Τράπεζες</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ΚΥΚΛΟΦΟΡΟΥΝ ΕΝΕΡΓΗΤΙΚΟ</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Απαιτήσεις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Πελάτες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Επισφαλείς Πελάτες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Σύνολο υποχρεώσεων</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Διαθέσιμα</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Ταμείο Καταθέσεις Όψεως</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Σύνολο κυκλοφορούντος ενεργητικού</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r>
              <a:tr h="182838">
                <a:tc>
                  <a:txBody>
                    <a:bodyPr/>
                    <a:lstStyle/>
                    <a:p>
                      <a:pPr>
                        <a:spcBef>
                          <a:spcPts val="100"/>
                        </a:spcBef>
                        <a:spcAft>
                          <a:spcPts val="100"/>
                        </a:spcAft>
                      </a:pPr>
                      <a:r>
                        <a:rPr lang="el-GR" sz="1200">
                          <a:effectLst/>
                        </a:rPr>
                        <a:t>ΓΕΝΙΚΟ ΣΥΝΟΛΟ ΕΝΕΡΓΗΤΙΚΟΥ</a:t>
                      </a:r>
                      <a:endParaRPr lang="el-GR" sz="1200">
                        <a:effectLst/>
                        <a:latin typeface="Times New Roman"/>
                        <a:ea typeface="Times New Roman"/>
                      </a:endParaRPr>
                    </a:p>
                  </a:txBody>
                  <a:tcPr marL="68564" marR="68564" marT="0" marB="0"/>
                </a:tc>
                <a:tc>
                  <a:txBody>
                    <a:bodyPr/>
                    <a:lstStyle/>
                    <a:p>
                      <a:pPr marR="222250" algn="r">
                        <a:spcBef>
                          <a:spcPts val="100"/>
                        </a:spcBef>
                        <a:spcAft>
                          <a:spcPts val="100"/>
                        </a:spcAft>
                      </a:pPr>
                      <a:r>
                        <a:rPr lang="el-GR" sz="1200">
                          <a:effectLst/>
                        </a:rPr>
                        <a:t> </a:t>
                      </a:r>
                      <a:endParaRPr lang="el-GR" sz="1200">
                        <a:effectLst/>
                        <a:latin typeface="Times New Roman"/>
                        <a:ea typeface="Times New Roman"/>
                      </a:endParaRPr>
                    </a:p>
                  </a:txBody>
                  <a:tcPr marL="68564" marR="68564" marT="0" marB="0"/>
                </a:tc>
                <a:tc>
                  <a:txBody>
                    <a:bodyPr/>
                    <a:lstStyle/>
                    <a:p>
                      <a:pPr>
                        <a:spcBef>
                          <a:spcPts val="100"/>
                        </a:spcBef>
                        <a:spcAft>
                          <a:spcPts val="100"/>
                        </a:spcAft>
                      </a:pPr>
                      <a:r>
                        <a:rPr lang="el-GR" sz="1200">
                          <a:effectLst/>
                        </a:rPr>
                        <a:t>ΓΕΝΙΚΟ ΣΥΝΟΛΟ ΠΑΘΗΤΙΚΟΥ</a:t>
                      </a:r>
                      <a:endParaRPr lang="el-GR" sz="1200">
                        <a:effectLst/>
                        <a:latin typeface="Times New Roman"/>
                        <a:ea typeface="Times New Roman"/>
                      </a:endParaRPr>
                    </a:p>
                  </a:txBody>
                  <a:tcPr marL="68564" marR="68564" marT="0" marB="0"/>
                </a:tc>
                <a:tc>
                  <a:txBody>
                    <a:bodyPr/>
                    <a:lstStyle/>
                    <a:p>
                      <a:pPr algn="r">
                        <a:spcBef>
                          <a:spcPts val="100"/>
                        </a:spcBef>
                        <a:spcAft>
                          <a:spcPts val="100"/>
                        </a:spcAft>
                      </a:pPr>
                      <a:r>
                        <a:rPr lang="el-GR" sz="1200" dirty="0">
                          <a:effectLst/>
                        </a:rPr>
                        <a:t> </a:t>
                      </a:r>
                      <a:endParaRPr lang="el-GR" sz="1200" dirty="0">
                        <a:effectLst/>
                        <a:latin typeface="Times New Roman"/>
                        <a:ea typeface="Times New Roman"/>
                      </a:endParaRPr>
                    </a:p>
                  </a:txBody>
                  <a:tcPr marL="68564" marR="68564" marT="0" marB="0"/>
                </a:tc>
              </a:tr>
            </a:tbl>
          </a:graphicData>
        </a:graphic>
      </p:graphicFrame>
      <p:sp>
        <p:nvSpPr>
          <p:cNvPr id="2" name="Τίτλος 1"/>
          <p:cNvSpPr>
            <a:spLocks noGrp="1"/>
          </p:cNvSpPr>
          <p:nvPr>
            <p:ph type="title"/>
          </p:nvPr>
        </p:nvSpPr>
        <p:spPr/>
        <p:txBody>
          <a:bodyPr>
            <a:normAutofit fontScale="90000"/>
          </a:bodyPr>
          <a:lstStyle/>
          <a:p>
            <a:r>
              <a:rPr lang="el-GR" b="1" dirty="0"/>
              <a:t>--- ΠΡΟΒΛΕΠΟΜΕΝΟΣ ΙΣΟΛΟΓΙΣΜΟΣ ΧΡΗΣΗΣ …</a:t>
            </a:r>
            <a:r>
              <a:rPr lang="el-GR" b="1" i="1" dirty="0"/>
              <a:t/>
            </a:r>
            <a:br>
              <a:rPr lang="el-GR" b="1" i="1" dirty="0"/>
            </a:br>
            <a:endParaRPr lang="el-GR" dirty="0"/>
          </a:p>
        </p:txBody>
      </p:sp>
      <p:sp>
        <p:nvSpPr>
          <p:cNvPr id="5" name="Rectangle 1"/>
          <p:cNvSpPr>
            <a:spLocks noChangeArrowheads="1"/>
          </p:cNvSpPr>
          <p:nvPr/>
        </p:nvSpPr>
        <p:spPr bwMode="auto">
          <a:xfrm>
            <a:off x="457200" y="1851025"/>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169756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r>
              <a:rPr lang="el-GR" b="1" dirty="0"/>
              <a:t> </a:t>
            </a:r>
            <a:r>
              <a:rPr lang="el-GR" dirty="0"/>
              <a:t>Το επιχειρηματικό σχέδιο εμπεριέχει όλα τα βήματα που θα πρέπει να κάνει μία επιχείρηση, από την αρχή λειτουργίας της έως και μία μακροπρόθεσμη πρόβλεψη για την πορεία της επιχείρησης τα προσεχή έτη και τις μεταβολές του μακροοικονομικού περιβάλλοντός της. </a:t>
            </a:r>
          </a:p>
          <a:p>
            <a:endParaRPr lang="el-GR" dirty="0"/>
          </a:p>
        </p:txBody>
      </p:sp>
      <p:sp>
        <p:nvSpPr>
          <p:cNvPr id="2" name="Τίτλος 1"/>
          <p:cNvSpPr>
            <a:spLocks noGrp="1"/>
          </p:cNvSpPr>
          <p:nvPr>
            <p:ph type="title"/>
          </p:nvPr>
        </p:nvSpPr>
        <p:spPr/>
        <p:txBody>
          <a:bodyPr>
            <a:normAutofit fontScale="90000"/>
          </a:bodyPr>
          <a:lstStyle/>
          <a:p>
            <a:r>
              <a:rPr lang="el-GR" b="1" u="sng" dirty="0"/>
              <a:t>Η σημασία της κατάρτισης ενός επιχειρηματικού σχεδίου</a:t>
            </a:r>
            <a:endParaRPr lang="el-GR" dirty="0"/>
          </a:p>
        </p:txBody>
      </p:sp>
    </p:spTree>
    <p:extLst>
      <p:ext uri="{BB962C8B-B14F-4D97-AF65-F5344CB8AC3E}">
        <p14:creationId xmlns:p14="http://schemas.microsoft.com/office/powerpoint/2010/main" xmlns="" val="20052790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pPr lvl="1"/>
            <a:r>
              <a:rPr lang="el-GR" b="1" u="sng" cap="all" dirty="0"/>
              <a:t> Αξιολόγηση ευχέρειας της επιχείρησης</a:t>
            </a:r>
            <a:endParaRPr lang="el-GR" u="sng" dirty="0"/>
          </a:p>
          <a:p>
            <a:r>
              <a:rPr lang="el-GR" dirty="0"/>
              <a:t>Με βάση τα προηγούμενα στοιχεία αξιολογούμε πως αναμένουμε (πιστεύουμε) να εξελιχθεί η πορεία της επιχείρησης και του νέου προϊόντος (μία παράγραφο).</a:t>
            </a:r>
          </a:p>
          <a:p>
            <a:r>
              <a:rPr lang="el-GR" dirty="0"/>
              <a:t> </a:t>
            </a:r>
          </a:p>
          <a:p>
            <a:pPr lvl="1"/>
            <a:r>
              <a:rPr lang="el-GR" u="sng" dirty="0"/>
              <a:t>  </a:t>
            </a:r>
            <a:r>
              <a:rPr lang="el-GR" b="1" u="sng" dirty="0"/>
              <a:t>ΤΕΛΙΚΑ ΣΥΜΠΕΡΑΣΜΑΤΑ ΕΠΙΧΕΙΡΗΜΑΤΙΚΟΥ ΣΧΕΔΙΟΥ</a:t>
            </a:r>
            <a:endParaRPr lang="el-GR" u="sng" dirty="0"/>
          </a:p>
          <a:p>
            <a:r>
              <a:rPr lang="el-GR" b="1" dirty="0"/>
              <a:t> </a:t>
            </a:r>
            <a:endParaRPr lang="el-GR" dirty="0"/>
          </a:p>
          <a:p>
            <a:r>
              <a:rPr lang="el-GR" dirty="0"/>
              <a:t>Σε μία παράγραφο αναφέρουμε συνοπτικά ορισμένα τελικά συμπεράσματα που προκύπτουν από το σύνολο κατάρτισης του επιχειρηματικού σχεδίου. </a:t>
            </a:r>
          </a:p>
          <a:p>
            <a:r>
              <a:rPr lang="el-GR" dirty="0"/>
              <a:t> </a:t>
            </a:r>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22171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smtClean="0"/>
              <a:t>Ένα καλό επιχειρηματικό σχέδιο δίνει έμφαση στα πλεονεκτήματα της επιχείρησης και αναγνωρίζει τις όποιες αδυναμίες υλοποίησης ενός επενδυτικού σχεδίου. Πάνω από όλα όμως δείχνει το πώς θα επιτευχθεί ο επιδιωκόμενος στόχος και την ανάλυση της μεθόδου επίτευξής του.</a:t>
            </a:r>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3969782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r>
              <a:rPr lang="el-GR" dirty="0"/>
              <a:t>Ιδιαίτερο ρόλο στην εκπόνηση ενός επιχειρηματικού σχεδίου παίζουν δύο παράμετροι:</a:t>
            </a:r>
          </a:p>
          <a:p>
            <a:pPr lvl="0"/>
            <a:r>
              <a:rPr lang="el-GR" dirty="0"/>
              <a:t>Τι θα παράγει η επιχείρηση</a:t>
            </a:r>
          </a:p>
          <a:p>
            <a:pPr lvl="0"/>
            <a:r>
              <a:rPr lang="el-GR" dirty="0"/>
              <a:t>Πόσο θα παράγει η επιχείρηση</a:t>
            </a:r>
          </a:p>
          <a:p>
            <a:r>
              <a:rPr lang="el-GR" dirty="0"/>
              <a:t>Όλα τα υπόλοιπα στοιχεία της επιχειρηματικής δράσης ξεκινούν από αυτά τα δύο στοιχεία και προκύπτουν από τις προσωπικές εκτιμήσεις του επιχειρηματία</a:t>
            </a:r>
            <a:r>
              <a:rPr lang="el-GR" dirty="0" smtClean="0"/>
              <a:t>.</a:t>
            </a:r>
          </a:p>
          <a:p>
            <a:r>
              <a:rPr lang="el-GR" dirty="0" smtClean="0"/>
              <a:t> </a:t>
            </a:r>
            <a:r>
              <a:rPr lang="el-GR" dirty="0"/>
              <a:t>Ως εκ τούτου οφείλει κανείς να είναι ιδιαίτερα προσεκτικός στις εκτιμήσεις του. Οι φάσεις ενός επιχειρηματικού σχεδίου που καλύπτουν το σύνολο των δραστηριοτήτων της επιχείρησης  είναι οι ακόλουθες:</a:t>
            </a:r>
          </a:p>
          <a:p>
            <a:endParaRPr lang="el-GR" dirty="0"/>
          </a:p>
        </p:txBody>
      </p:sp>
      <p:sp>
        <p:nvSpPr>
          <p:cNvPr id="2" name="Τίτλος 1"/>
          <p:cNvSpPr>
            <a:spLocks noGrp="1"/>
          </p:cNvSpPr>
          <p:nvPr>
            <p:ph type="title"/>
          </p:nvPr>
        </p:nvSpPr>
        <p:spPr>
          <a:xfrm>
            <a:off x="457200" y="260648"/>
            <a:ext cx="8229600" cy="1156990"/>
          </a:xfrm>
        </p:spPr>
        <p:txBody>
          <a:bodyPr>
            <a:normAutofit fontScale="90000"/>
          </a:bodyPr>
          <a:lstStyle/>
          <a:p>
            <a:r>
              <a:rPr lang="el-GR" sz="3100" b="1" u="sng" dirty="0"/>
              <a:t>Οι φάσεις ενός επιχειρηματικού σχεδίου όσον αφορά την εσωτερική οργάνωση της εταιρείας</a:t>
            </a:r>
            <a:r>
              <a:rPr lang="el-GR" b="1" u="sng" dirty="0"/>
              <a:t>.</a:t>
            </a:r>
            <a:r>
              <a:rPr lang="el-GR" dirty="0"/>
              <a:t/>
            </a:r>
            <a:br>
              <a:rPr lang="el-GR" dirty="0"/>
            </a:br>
            <a:endParaRPr lang="el-GR" dirty="0"/>
          </a:p>
        </p:txBody>
      </p:sp>
    </p:spTree>
    <p:extLst>
      <p:ext uri="{BB962C8B-B14F-4D97-AF65-F5344CB8AC3E}">
        <p14:creationId xmlns:p14="http://schemas.microsoft.com/office/powerpoint/2010/main" xmlns="" val="2433170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a:bodyPr>
          <a:lstStyle/>
          <a:p>
            <a:pPr lvl="1"/>
            <a:r>
              <a:rPr lang="el-GR" b="1" dirty="0"/>
              <a:t>Εκτίμηση του κύκλου εργασιών:</a:t>
            </a:r>
            <a:r>
              <a:rPr lang="el-GR" dirty="0"/>
              <a:t> Κύκλος εργασιών είναι το σύνολο των πωλήσεων που πραγματοποιεί η επιχείρηση μέσα σε ένα έτος. Πόση ποσότητα θα αποφασίσει να παράγει μία επιχείρηση καθορίζει και την τιμή (ανά μονάδα προϊόντος) που θα χρεώσει στον καταναλωτή.</a:t>
            </a:r>
          </a:p>
          <a:p>
            <a:pPr lvl="1"/>
            <a:r>
              <a:rPr lang="el-GR" b="1" dirty="0"/>
              <a:t>Ανάλυση του προϊόντος:</a:t>
            </a:r>
            <a:r>
              <a:rPr lang="el-GR" dirty="0"/>
              <a:t> απόφαση σχετικά με το τι προϊόν θα παράγει η εταιρεία, ποιες είναι οι αναγκαίες πρώτες ύλες παραγωγής του, ποια είναι η παραγωγική διαδικασία που ακολουθείται μέχρι να λάβει την τελική του μορφή.</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695273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pPr lvl="1"/>
            <a:r>
              <a:rPr lang="el-GR" b="1" dirty="0"/>
              <a:t>Ανάλυση των εργασιών εντός της επιχείρησης:</a:t>
            </a:r>
            <a:r>
              <a:rPr lang="el-GR" dirty="0"/>
              <a:t> Τι χρειάζεται προκειμένου να μπορέσει η εταιρεία να ξεκινήσει την παραγωγική της διαδικασία, τον απαραίτητο εξοπλισμό, τις αντίστοιχες θέσεις εργασίας, τις ηλεκτρομηχανικές εγκαταστάσεις κτλ.</a:t>
            </a:r>
          </a:p>
          <a:p>
            <a:pPr lvl="1"/>
            <a:r>
              <a:rPr lang="el-GR" b="1" dirty="0"/>
              <a:t>Επιλογή- πρόκριση παραγωγικού εξοπλισμού:</a:t>
            </a:r>
            <a:r>
              <a:rPr lang="el-GR" dirty="0"/>
              <a:t> Η εταιρεία θα προμηθεύεται τον απαραίτητο εξοπλισμό με τα παρακάτω κριτήρια</a:t>
            </a:r>
          </a:p>
          <a:p>
            <a:pPr lvl="0"/>
            <a:r>
              <a:rPr lang="el-GR" dirty="0"/>
              <a:t>Αξιοπιστία</a:t>
            </a:r>
          </a:p>
          <a:p>
            <a:pPr lvl="0"/>
            <a:r>
              <a:rPr lang="el-GR" dirty="0"/>
              <a:t>Ύπαρξη </a:t>
            </a:r>
            <a:r>
              <a:rPr lang="en-US" dirty="0"/>
              <a:t>service </a:t>
            </a:r>
            <a:r>
              <a:rPr lang="el-GR" dirty="0"/>
              <a:t>και ανταλλακτικών</a:t>
            </a:r>
          </a:p>
          <a:p>
            <a:pPr lvl="0"/>
            <a:r>
              <a:rPr lang="el-GR" dirty="0"/>
              <a:t>Τιμή και διακανονισμός</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2200163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342900" lvl="1" indent="-342900">
              <a:buFont typeface="Arial" pitchFamily="34" charset="0"/>
              <a:buChar char="•"/>
            </a:pPr>
            <a:r>
              <a:rPr lang="el-GR" b="1" dirty="0"/>
              <a:t>Εκτίμηση αποθηκευτικών χώρων: </a:t>
            </a:r>
            <a:r>
              <a:rPr lang="el-GR" dirty="0"/>
              <a:t>Με βάση το τι και πόσο θα παράγει η επιχείρηση, τη μορφή και τη διάρκεια της παραγωγικής διαδικασίας, εκτιμάται και προσδιορίζεται η ανάγκη σε αποθηκευτικούς χώρους. Ειδικότερα συνεκτιμώνται:</a:t>
            </a:r>
          </a:p>
          <a:p>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xmlns="" val="2921798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υματομορφή">
  <a:themeElements>
    <a:clrScheme name="Κυματομορφή">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Κυματομορφή">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υματομορφή">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TotalTime>
  <Words>1760</Words>
  <Application>Microsoft Office PowerPoint</Application>
  <PresentationFormat>Προβολή στην οθόνη (4:3)</PresentationFormat>
  <Paragraphs>428</Paragraphs>
  <Slides>40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40</vt:i4>
      </vt:variant>
    </vt:vector>
  </HeadingPairs>
  <TitlesOfParts>
    <vt:vector size="41" baseType="lpstr">
      <vt:lpstr>Κυματομορφή</vt:lpstr>
      <vt:lpstr>ΕΠΙΧΕΙΡΗΜΑΤΙΚΑ ΣΧΕΔΙΑ</vt:lpstr>
      <vt:lpstr>Ορισμός του επιχειρηματικού σχεδίου</vt:lpstr>
      <vt:lpstr>Διαφάνεια 3</vt:lpstr>
      <vt:lpstr>Η σημασία της κατάρτισης ενός επιχειρηματικού σχεδίου</vt:lpstr>
      <vt:lpstr>Διαφάνεια 5</vt:lpstr>
      <vt:lpstr>Οι φάσεις ενός επιχειρηματικού σχεδίου όσον αφορά την εσωτερική οργάνωση της εταιρείας. </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Η επιλογή των στόχων της επιχείρησης  </vt:lpstr>
      <vt:lpstr>Διαφάνεια 17</vt:lpstr>
      <vt:lpstr>Ο προσδιορισμός της θέσεως της επιχείρησης στην αγορά  </vt:lpstr>
      <vt:lpstr>Διαφάνεια 19</vt:lpstr>
      <vt:lpstr>Μεθοδολογία Κατάρτισης Επιχειρηματικού Σχεδίου (Business Plan) </vt:lpstr>
      <vt:lpstr>Διαφάνεια 21</vt:lpstr>
      <vt:lpstr>Η επιχείρηση και ο κλάδος οπου θα δραστηριοποιηθεί. </vt:lpstr>
      <vt:lpstr>Τρόποι χρηματοδότησης. </vt:lpstr>
      <vt:lpstr>ΠΡΩΤΟΤΥΠΙΑ ΚΑΙ ΚΑΙΝΟΤΟΜΙΑ. </vt:lpstr>
      <vt:lpstr>Διαφάνεια 25</vt:lpstr>
      <vt:lpstr> Αγορα </vt:lpstr>
      <vt:lpstr>Διαφάνεια 27</vt:lpstr>
      <vt:lpstr>Διαφάνεια 28</vt:lpstr>
      <vt:lpstr>Διαφάνεια 29</vt:lpstr>
      <vt:lpstr>ΠΡΟΪΟΝΤΑ ΚΑΙ ΥΠΗΡΕΣΙΕΣ </vt:lpstr>
      <vt:lpstr>ΠΑΡΑΓΩΓΙΚΗ ΔΙΑΔΙΚΑΣΙΑ </vt:lpstr>
      <vt:lpstr>Διαφάνεια 32</vt:lpstr>
      <vt:lpstr>  ΣΤΡΑΤΗΓΙΚΉ ΣΥΜΦΩΝΑ ΜΕ ΤΟ ΜΙΓΜΑ ΜΑΡΚΕΤΙΝΓΚ </vt:lpstr>
      <vt:lpstr>Διαφάνεια 34</vt:lpstr>
      <vt:lpstr>ΧΡΗΜΑΤΟΟΙΚΟΝΟΜΙΚΗ ΔΙΑΧΕΙΡΙΣΗ  </vt:lpstr>
      <vt:lpstr>ΠΡΟΫΠΟΛΟΓΙΣΜΟΣ ΕΝΑΡΞΗΣ </vt:lpstr>
      <vt:lpstr>---ΠΡΟΒΛΕΠΟΜΕΝΟΙ ΑΡΙΘΜΟΔΕΙΚΤΕΣ </vt:lpstr>
      <vt:lpstr>ΠΡΟΒΛΕΠΟΜΕΝΟΣ ΛΟΓΑΡΙΑΣΜΟΣ ΑΠΟΤΕΛΕΣΜΑΤΩΝ  ΕΚΜΕΤΑΛΛΕΥΣΗΣ &amp; ΧΡΗΣΕΩΣ </vt:lpstr>
      <vt:lpstr>--- ΠΡΟΒΛΕΠΟΜΕΝΟΣ ΙΣΟΛΟΓΙΣΜΟΣ ΧΡΗΣΗΣ … </vt:lpstr>
      <vt:lpstr>Διαφάνεια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ΕΠΙΧΕΙΡΗΜΑΤΙΚΑ ΣΧΕΔΙΑ</dc:title>
  <dc:creator>kart</dc:creator>
  <cp:lastModifiedBy>User</cp:lastModifiedBy>
  <cp:revision>5</cp:revision>
  <dcterms:created xsi:type="dcterms:W3CDTF">2016-05-22T17:12:41Z</dcterms:created>
  <dcterms:modified xsi:type="dcterms:W3CDTF">2024-04-04T14:23:36Z</dcterms:modified>
</cp:coreProperties>
</file>