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5" r:id="rId27"/>
    <p:sldId id="282" r:id="rId28"/>
    <p:sldId id="286" r:id="rId29"/>
    <p:sldId id="283" r:id="rId30"/>
    <p:sldId id="284" r:id="rId3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p:restoredTop sz="94674"/>
  </p:normalViewPr>
  <p:slideViewPr>
    <p:cSldViewPr snapToGrid="0">
      <p:cViewPr varScale="1">
        <p:scale>
          <a:sx n="95" d="100"/>
          <a:sy n="95"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106CF08A-92D3-443C-9D80-8849E116FC5E}" type="datetimeFigureOut">
              <a:rPr lang="el-GR" smtClean="0"/>
              <a:t>16/12/2024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2272BCA-272E-4F0D-BF01-76D7703EC539}" type="slidenum">
              <a:rPr lang="el-GR" smtClean="0"/>
              <a:t>‹#›</a:t>
            </a:fld>
            <a:endParaRPr lang="el-GR"/>
          </a:p>
        </p:txBody>
      </p:sp>
    </p:spTree>
    <p:extLst>
      <p:ext uri="{BB962C8B-B14F-4D97-AF65-F5344CB8AC3E}">
        <p14:creationId xmlns:p14="http://schemas.microsoft.com/office/powerpoint/2010/main" val="91321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106CF08A-92D3-443C-9D80-8849E116FC5E}" type="datetimeFigureOut">
              <a:rPr lang="el-GR" smtClean="0"/>
              <a:t>16/12/2024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2272BCA-272E-4F0D-BF01-76D7703EC539}" type="slidenum">
              <a:rPr lang="el-GR" smtClean="0"/>
              <a:t>‹#›</a:t>
            </a:fld>
            <a:endParaRPr lang="el-GR"/>
          </a:p>
        </p:txBody>
      </p:sp>
    </p:spTree>
    <p:extLst>
      <p:ext uri="{BB962C8B-B14F-4D97-AF65-F5344CB8AC3E}">
        <p14:creationId xmlns:p14="http://schemas.microsoft.com/office/powerpoint/2010/main" val="193936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106CF08A-92D3-443C-9D80-8849E116FC5E}" type="datetimeFigureOut">
              <a:rPr lang="el-GR" smtClean="0"/>
              <a:t>16/12/2024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2272BCA-272E-4F0D-BF01-76D7703EC539}" type="slidenum">
              <a:rPr lang="el-GR" smtClean="0"/>
              <a:t>‹#›</a:t>
            </a:fld>
            <a:endParaRPr lang="el-GR"/>
          </a:p>
        </p:txBody>
      </p:sp>
    </p:spTree>
    <p:extLst>
      <p:ext uri="{BB962C8B-B14F-4D97-AF65-F5344CB8AC3E}">
        <p14:creationId xmlns:p14="http://schemas.microsoft.com/office/powerpoint/2010/main" val="2196445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106CF08A-92D3-443C-9D80-8849E116FC5E}" type="datetimeFigureOut">
              <a:rPr lang="el-GR" smtClean="0"/>
              <a:t>16/12/2024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2272BCA-272E-4F0D-BF01-76D7703EC539}" type="slidenum">
              <a:rPr lang="el-GR" smtClean="0"/>
              <a:t>‹#›</a:t>
            </a:fld>
            <a:endParaRPr lang="el-GR"/>
          </a:p>
        </p:txBody>
      </p:sp>
    </p:spTree>
    <p:extLst>
      <p:ext uri="{BB962C8B-B14F-4D97-AF65-F5344CB8AC3E}">
        <p14:creationId xmlns:p14="http://schemas.microsoft.com/office/powerpoint/2010/main" val="1221070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106CF08A-92D3-443C-9D80-8849E116FC5E}" type="datetimeFigureOut">
              <a:rPr lang="el-GR" smtClean="0"/>
              <a:t>16/12/2024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2272BCA-272E-4F0D-BF01-76D7703EC539}" type="slidenum">
              <a:rPr lang="el-GR" smtClean="0"/>
              <a:t>‹#›</a:t>
            </a:fld>
            <a:endParaRPr lang="el-GR"/>
          </a:p>
        </p:txBody>
      </p:sp>
    </p:spTree>
    <p:extLst>
      <p:ext uri="{BB962C8B-B14F-4D97-AF65-F5344CB8AC3E}">
        <p14:creationId xmlns:p14="http://schemas.microsoft.com/office/powerpoint/2010/main" val="651657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106CF08A-92D3-443C-9D80-8849E116FC5E}" type="datetimeFigureOut">
              <a:rPr lang="el-GR" smtClean="0"/>
              <a:t>16/12/2024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2272BCA-272E-4F0D-BF01-76D7703EC539}" type="slidenum">
              <a:rPr lang="el-GR" smtClean="0"/>
              <a:t>‹#›</a:t>
            </a:fld>
            <a:endParaRPr lang="el-GR"/>
          </a:p>
        </p:txBody>
      </p:sp>
    </p:spTree>
    <p:extLst>
      <p:ext uri="{BB962C8B-B14F-4D97-AF65-F5344CB8AC3E}">
        <p14:creationId xmlns:p14="http://schemas.microsoft.com/office/powerpoint/2010/main" val="1312454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106CF08A-92D3-443C-9D80-8849E116FC5E}" type="datetimeFigureOut">
              <a:rPr lang="el-GR" smtClean="0"/>
              <a:t>16/12/2024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82272BCA-272E-4F0D-BF01-76D7703EC539}" type="slidenum">
              <a:rPr lang="el-GR" smtClean="0"/>
              <a:t>‹#›</a:t>
            </a:fld>
            <a:endParaRPr lang="el-GR"/>
          </a:p>
        </p:txBody>
      </p:sp>
    </p:spTree>
    <p:extLst>
      <p:ext uri="{BB962C8B-B14F-4D97-AF65-F5344CB8AC3E}">
        <p14:creationId xmlns:p14="http://schemas.microsoft.com/office/powerpoint/2010/main" val="225145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106CF08A-92D3-443C-9D80-8849E116FC5E}" type="datetimeFigureOut">
              <a:rPr lang="el-GR" smtClean="0"/>
              <a:t>16/12/2024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82272BCA-272E-4F0D-BF01-76D7703EC539}" type="slidenum">
              <a:rPr lang="el-GR" smtClean="0"/>
              <a:t>‹#›</a:t>
            </a:fld>
            <a:endParaRPr lang="el-GR"/>
          </a:p>
        </p:txBody>
      </p:sp>
    </p:spTree>
    <p:extLst>
      <p:ext uri="{BB962C8B-B14F-4D97-AF65-F5344CB8AC3E}">
        <p14:creationId xmlns:p14="http://schemas.microsoft.com/office/powerpoint/2010/main" val="3094297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06CF08A-92D3-443C-9D80-8849E116FC5E}" type="datetimeFigureOut">
              <a:rPr lang="el-GR" smtClean="0"/>
              <a:t>16/12/2024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82272BCA-272E-4F0D-BF01-76D7703EC539}" type="slidenum">
              <a:rPr lang="el-GR" smtClean="0"/>
              <a:t>‹#›</a:t>
            </a:fld>
            <a:endParaRPr lang="el-GR"/>
          </a:p>
        </p:txBody>
      </p:sp>
    </p:spTree>
    <p:extLst>
      <p:ext uri="{BB962C8B-B14F-4D97-AF65-F5344CB8AC3E}">
        <p14:creationId xmlns:p14="http://schemas.microsoft.com/office/powerpoint/2010/main" val="3199362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106CF08A-92D3-443C-9D80-8849E116FC5E}" type="datetimeFigureOut">
              <a:rPr lang="el-GR" smtClean="0"/>
              <a:t>16/12/2024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2272BCA-272E-4F0D-BF01-76D7703EC539}" type="slidenum">
              <a:rPr lang="el-GR" smtClean="0"/>
              <a:t>‹#›</a:t>
            </a:fld>
            <a:endParaRPr lang="el-GR"/>
          </a:p>
        </p:txBody>
      </p:sp>
    </p:spTree>
    <p:extLst>
      <p:ext uri="{BB962C8B-B14F-4D97-AF65-F5344CB8AC3E}">
        <p14:creationId xmlns:p14="http://schemas.microsoft.com/office/powerpoint/2010/main" val="3292330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106CF08A-92D3-443C-9D80-8849E116FC5E}" type="datetimeFigureOut">
              <a:rPr lang="el-GR" smtClean="0"/>
              <a:t>16/12/2024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2272BCA-272E-4F0D-BF01-76D7703EC539}" type="slidenum">
              <a:rPr lang="el-GR" smtClean="0"/>
              <a:t>‹#›</a:t>
            </a:fld>
            <a:endParaRPr lang="el-GR"/>
          </a:p>
        </p:txBody>
      </p:sp>
    </p:spTree>
    <p:extLst>
      <p:ext uri="{BB962C8B-B14F-4D97-AF65-F5344CB8AC3E}">
        <p14:creationId xmlns:p14="http://schemas.microsoft.com/office/powerpoint/2010/main" val="1992961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6CF08A-92D3-443C-9D80-8849E116FC5E}" type="datetimeFigureOut">
              <a:rPr lang="el-GR" smtClean="0"/>
              <a:t>16/12/2024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272BCA-272E-4F0D-BF01-76D7703EC539}" type="slidenum">
              <a:rPr lang="el-GR" smtClean="0"/>
              <a:t>‹#›</a:t>
            </a:fld>
            <a:endParaRPr lang="el-GR"/>
          </a:p>
        </p:txBody>
      </p:sp>
    </p:spTree>
    <p:extLst>
      <p:ext uri="{BB962C8B-B14F-4D97-AF65-F5344CB8AC3E}">
        <p14:creationId xmlns:p14="http://schemas.microsoft.com/office/powerpoint/2010/main" val="2224198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ohchr.org/sites/default/files/UDHR/Documents/UDHR_Translations/grk.pdf" TargetMode="Externa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1904922"/>
          </a:xfrm>
        </p:spPr>
        <p:txBody>
          <a:bodyPr/>
          <a:lstStyle/>
          <a:p>
            <a:r>
              <a:rPr lang="el-GR" b="1" dirty="0"/>
              <a:t>Μεθοδολογία Έρευνας Freedom on the Net</a:t>
            </a:r>
          </a:p>
        </p:txBody>
      </p:sp>
      <p:sp>
        <p:nvSpPr>
          <p:cNvPr id="3" name="Υπότιτλος 2"/>
          <p:cNvSpPr>
            <a:spLocks noGrp="1"/>
          </p:cNvSpPr>
          <p:nvPr>
            <p:ph type="subTitle" idx="1"/>
          </p:nvPr>
        </p:nvSpPr>
        <p:spPr>
          <a:xfrm>
            <a:off x="1524000" y="3107184"/>
            <a:ext cx="9144000" cy="2150616"/>
          </a:xfrm>
        </p:spPr>
        <p:txBody>
          <a:bodyPr/>
          <a:lstStyle/>
          <a:p>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107183"/>
            <a:ext cx="9143999" cy="2150617"/>
          </a:xfrm>
          <a:prstGeom prst="rect">
            <a:avLst/>
          </a:prstGeom>
        </p:spPr>
      </p:pic>
    </p:spTree>
    <p:extLst>
      <p:ext uri="{BB962C8B-B14F-4D97-AF65-F5344CB8AC3E}">
        <p14:creationId xmlns:p14="http://schemas.microsoft.com/office/powerpoint/2010/main" val="2375790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b="1" dirty="0"/>
              <a:t>B. Όρια στο περιεχόμενο (0–35 βαθμοί)</a:t>
            </a:r>
            <a:br>
              <a:rPr lang="el-GR" dirty="0"/>
            </a:br>
            <a:endParaRPr lang="el-GR" dirty="0"/>
          </a:p>
        </p:txBody>
      </p:sp>
      <p:sp>
        <p:nvSpPr>
          <p:cNvPr id="6" name="Θέση περιεχομένου 5"/>
          <p:cNvSpPr>
            <a:spLocks noGrp="1"/>
          </p:cNvSpPr>
          <p:nvPr>
            <p:ph sz="half" idx="1"/>
          </p:nvPr>
        </p:nvSpPr>
        <p:spPr>
          <a:xfrm>
            <a:off x="838200" y="1133475"/>
            <a:ext cx="5181600" cy="5043488"/>
          </a:xfrm>
        </p:spPr>
        <p:txBody>
          <a:bodyPr>
            <a:normAutofit fontScale="92500" lnSpcReduction="10000"/>
          </a:bodyPr>
          <a:lstStyle/>
          <a:p>
            <a:pPr marL="0" indent="0">
              <a:buNone/>
            </a:pPr>
            <a:r>
              <a:rPr lang="el-GR" b="1" dirty="0"/>
              <a:t>1.Το κράτος μπλοκάρει ή φιλτράρει ή υποχρεώνει τους παρόχους υπηρεσιών να μπλοκάρουν ή να φιλτράρουν περιεχόμενο στο Διαδίκτυο, ιδιαίτερα υλικό που προστατεύεται από τα διεθνή πρότυπα ανθρωπίνων δικαιωμάτων; (0–6 βαθμοί)</a:t>
            </a:r>
          </a:p>
          <a:p>
            <a:r>
              <a:rPr lang="el-GR" dirty="0"/>
              <a:t>Χρησιμοποιεί το κράτος ή υποχρεώνει τους παρόχους υπηρεσιών να χρησιμοποιούν τεχνικά μέσα για να περιορίσουν την ελευθερία γνώμης και έκφρασης</a:t>
            </a:r>
          </a:p>
        </p:txBody>
      </p:sp>
      <p:sp>
        <p:nvSpPr>
          <p:cNvPr id="7" name="Θέση περιεχομένου 6"/>
          <p:cNvSpPr>
            <a:spLocks noGrp="1"/>
          </p:cNvSpPr>
          <p:nvPr>
            <p:ph sz="half" idx="2"/>
          </p:nvPr>
        </p:nvSpPr>
        <p:spPr>
          <a:xfrm>
            <a:off x="6172200" y="1200150"/>
            <a:ext cx="5181600" cy="4976813"/>
          </a:xfrm>
        </p:spPr>
        <p:txBody>
          <a:bodyPr>
            <a:normAutofit fontScale="92500" lnSpcReduction="10000"/>
          </a:bodyPr>
          <a:lstStyle/>
          <a:p>
            <a:r>
              <a:rPr lang="el-GR" dirty="0"/>
              <a:t>για παράδειγμα μπλοκάροντας ή φιλτράροντας ιστοτόπους </a:t>
            </a:r>
          </a:p>
          <a:p>
            <a:r>
              <a:rPr lang="el-GR" dirty="0"/>
              <a:t>και διαδικτυακό περιεχόμενο </a:t>
            </a:r>
          </a:p>
          <a:p>
            <a:r>
              <a:rPr lang="el-GR" dirty="0"/>
              <a:t>με </a:t>
            </a:r>
            <a:r>
              <a:rPr lang="el-GR" b="1" dirty="0"/>
              <a:t>δημοσιογραφία</a:t>
            </a:r>
            <a:r>
              <a:rPr lang="el-GR" dirty="0"/>
              <a:t>, </a:t>
            </a:r>
          </a:p>
          <a:p>
            <a:r>
              <a:rPr lang="el-GR" dirty="0"/>
              <a:t>συζήτηση για τα </a:t>
            </a:r>
            <a:r>
              <a:rPr lang="el-GR" b="1" dirty="0"/>
              <a:t>ανθρώπινα δικαιώματα</a:t>
            </a:r>
            <a:r>
              <a:rPr lang="el-GR" dirty="0"/>
              <a:t>, </a:t>
            </a:r>
          </a:p>
          <a:p>
            <a:r>
              <a:rPr lang="el-GR" dirty="0"/>
              <a:t>εκπαιδευτικό </a:t>
            </a:r>
            <a:r>
              <a:rPr lang="el-GR" b="1" dirty="0"/>
              <a:t>υλικό ή πολιτικό, κοινωνικό</a:t>
            </a:r>
            <a:r>
              <a:rPr lang="el-GR" dirty="0"/>
              <a:t>, </a:t>
            </a:r>
          </a:p>
          <a:p>
            <a:r>
              <a:rPr lang="el-GR" b="1" dirty="0"/>
              <a:t>πολιτιστικό</a:t>
            </a:r>
            <a:r>
              <a:rPr lang="el-GR" dirty="0"/>
              <a:t>, </a:t>
            </a:r>
          </a:p>
          <a:p>
            <a:r>
              <a:rPr lang="el-GR" dirty="0"/>
              <a:t>θρησκευτική και καλλιτεχνική έκφραση;</a:t>
            </a:r>
          </a:p>
          <a:p>
            <a:endParaRPr lang="el-GR" dirty="0"/>
          </a:p>
          <a:p>
            <a:endParaRPr lang="el-GR" dirty="0"/>
          </a:p>
        </p:txBody>
      </p:sp>
    </p:spTree>
    <p:extLst>
      <p:ext uri="{BB962C8B-B14F-4D97-AF65-F5344CB8AC3E}">
        <p14:creationId xmlns:p14="http://schemas.microsoft.com/office/powerpoint/2010/main" val="3807275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200" y="552450"/>
            <a:ext cx="5181600" cy="5624513"/>
          </a:xfrm>
        </p:spPr>
        <p:txBody>
          <a:bodyPr>
            <a:normAutofit fontScale="92500" lnSpcReduction="20000"/>
          </a:bodyPr>
          <a:lstStyle/>
          <a:p>
            <a:r>
              <a:rPr lang="el-GR" dirty="0"/>
              <a:t>Χρησιμοποιεί το κράτος ή υποχρεώνει τους παρόχους υπηρεσιών να χρησιμοποιήσουν τεχνικά μέσα για να μπλοκάρουν ή να φιλτράρουν την πρόσβαση σε ιστοτόπους που μπορεί να είναι κοινωνικά ή νομικά προβληματικοί (π.χ. ηλεκτρονικά τυχερά παιχνίδια)</a:t>
            </a:r>
          </a:p>
          <a:p>
            <a:r>
              <a:rPr lang="el-GR" dirty="0"/>
              <a:t>αντί για πιο αποτελεσματικά ένδικα μέσα </a:t>
            </a:r>
          </a:p>
          <a:p>
            <a:r>
              <a:rPr lang="el-GR" dirty="0"/>
              <a:t>ή με τρόπο που προκαλεί παράπλευρη ζημία σε περιεχόμενο και δραστηριότητες που προστατεύονται από τα διεθνή πρότυπα ανθρωπίνων δικαιωμάτων;</a:t>
            </a:r>
          </a:p>
          <a:p>
            <a:endParaRPr lang="el-GR" dirty="0"/>
          </a:p>
        </p:txBody>
      </p:sp>
      <p:sp>
        <p:nvSpPr>
          <p:cNvPr id="6" name="Θέση περιεχομένου 5"/>
          <p:cNvSpPr>
            <a:spLocks noGrp="1"/>
          </p:cNvSpPr>
          <p:nvPr>
            <p:ph sz="half" idx="2"/>
          </p:nvPr>
        </p:nvSpPr>
        <p:spPr>
          <a:xfrm>
            <a:off x="6172200" y="552450"/>
            <a:ext cx="5181600" cy="5624513"/>
          </a:xfrm>
        </p:spPr>
        <p:txBody>
          <a:bodyPr>
            <a:normAutofit fontScale="92500" lnSpcReduction="20000"/>
          </a:bodyPr>
          <a:lstStyle/>
          <a:p>
            <a:r>
              <a:rPr lang="el-GR" dirty="0"/>
              <a:t>Το κράτος μπλοκάρει ή διατάσσει τον αποκλεισμό ολόκληρων πλατφορμών μέσων κοινωνικής δικτύωσης, εφαρμογών επικοινωνίας, πλατφορμών φιλοξενίας ιστολογίων, φόρουμ συζητήσεων και άλλων τομέων ιστού με σκοπό τη λογοκρισία του περιεχομένου που εμφανίζεται σε αυτές;</a:t>
            </a:r>
          </a:p>
          <a:p>
            <a:r>
              <a:rPr lang="el-GR" dirty="0"/>
              <a:t>Υπάρχει αποκλεισμός εργαλείων που επιτρέπουν στους χρήστες να παρακάμψουν τη λογοκρισία;</a:t>
            </a:r>
          </a:p>
          <a:p>
            <a:r>
              <a:rPr lang="el-GR" dirty="0"/>
              <a:t>Προμηθεύεται το κράτος ή υποχρεώνει τους παρόχους υπηρεσιών να προμηθεύονται προηγμένη τεχνολογία για να αυτοματοποιήσουν τη λογοκρισία ή να αυξήσουν το εύρος της;</a:t>
            </a:r>
          </a:p>
          <a:p>
            <a:endParaRPr lang="el-GR" dirty="0"/>
          </a:p>
        </p:txBody>
      </p:sp>
    </p:spTree>
    <p:extLst>
      <p:ext uri="{BB962C8B-B14F-4D97-AF65-F5344CB8AC3E}">
        <p14:creationId xmlns:p14="http://schemas.microsoft.com/office/powerpoint/2010/main" val="28324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200" y="695325"/>
            <a:ext cx="5181600" cy="5481638"/>
          </a:xfrm>
        </p:spPr>
        <p:txBody>
          <a:bodyPr>
            <a:normAutofit fontScale="55000" lnSpcReduction="20000"/>
          </a:bodyPr>
          <a:lstStyle/>
          <a:p>
            <a:pPr marL="0" indent="0">
              <a:buNone/>
            </a:pPr>
            <a:r>
              <a:rPr lang="el-GR" sz="5100" b="1" dirty="0"/>
              <a:t>2</a:t>
            </a:r>
            <a:r>
              <a:rPr lang="el-GR" b="1" dirty="0"/>
              <a:t>. </a:t>
            </a:r>
            <a:r>
              <a:rPr lang="el-GR" sz="5100" b="1" dirty="0"/>
              <a:t>Χρησιμοποιούν οι κρατικοί ή μη φορείς</a:t>
            </a:r>
          </a:p>
          <a:p>
            <a:pPr marL="0" indent="0">
              <a:buNone/>
            </a:pPr>
            <a:r>
              <a:rPr lang="el-GR" sz="5100" b="1" dirty="0"/>
              <a:t> νομικά, </a:t>
            </a:r>
          </a:p>
          <a:p>
            <a:pPr marL="0" indent="0">
              <a:buNone/>
            </a:pPr>
            <a:r>
              <a:rPr lang="el-GR" sz="5100" b="1" dirty="0"/>
              <a:t>διοικητικά ή </a:t>
            </a:r>
          </a:p>
          <a:p>
            <a:pPr marL="0" indent="0">
              <a:buNone/>
            </a:pPr>
            <a:r>
              <a:rPr lang="el-GR" sz="5100" b="1" dirty="0"/>
              <a:t>άλλα μέσα </a:t>
            </a:r>
          </a:p>
          <a:p>
            <a:pPr marL="0" indent="0">
              <a:buNone/>
            </a:pPr>
            <a:r>
              <a:rPr lang="el-GR" sz="5100" b="1" dirty="0"/>
              <a:t>για να αναγκάσουν εκδότες, κεντρικούς υπολογιστές περιεχομένου </a:t>
            </a:r>
          </a:p>
          <a:p>
            <a:pPr marL="0" indent="0">
              <a:buNone/>
            </a:pPr>
            <a:r>
              <a:rPr lang="el-GR" sz="5100" b="1" dirty="0"/>
              <a:t>ή ψηφιακές πλατφόρμες </a:t>
            </a:r>
          </a:p>
          <a:p>
            <a:pPr marL="0" indent="0">
              <a:buNone/>
            </a:pPr>
            <a:r>
              <a:rPr lang="el-GR" sz="5100" b="1" dirty="0"/>
              <a:t>να διαγράψουν περιεχόμενο, ιδιαίτερα υλικό </a:t>
            </a:r>
          </a:p>
          <a:p>
            <a:pPr marL="0" indent="0">
              <a:buNone/>
            </a:pPr>
            <a:r>
              <a:rPr lang="el-GR" sz="5100" b="1" dirty="0"/>
              <a:t>που προστατεύεται από τα διεθνή πρότυπα ανθρωπίνων δικαιωμάτων; (0–4 βαθμοί)</a:t>
            </a:r>
            <a:endParaRPr lang="el-GR" sz="5100" dirty="0"/>
          </a:p>
        </p:txBody>
      </p:sp>
      <p:sp>
        <p:nvSpPr>
          <p:cNvPr id="6" name="Θέση περιεχομένου 5"/>
          <p:cNvSpPr>
            <a:spLocks noGrp="1"/>
          </p:cNvSpPr>
          <p:nvPr>
            <p:ph sz="half" idx="2"/>
          </p:nvPr>
        </p:nvSpPr>
        <p:spPr>
          <a:xfrm>
            <a:off x="6172200" y="695325"/>
            <a:ext cx="5181600" cy="5481638"/>
          </a:xfrm>
        </p:spPr>
        <p:txBody>
          <a:bodyPr>
            <a:normAutofit fontScale="55000" lnSpcReduction="20000"/>
          </a:bodyPr>
          <a:lstStyle/>
          <a:p>
            <a:r>
              <a:rPr lang="el-GR" sz="3800" dirty="0"/>
              <a:t>Χρησιμοποιούνται διοικητικά, δικαστικά ή εξωνομικά μέτρα για να διαταχθεί η διαγραφή περιεχομένου από το διαδίκτυο, ιδίως η δημοσιογραφία, η συζήτηση για τα ανθρώπινα δικαιώματα, το εκπαιδευτικό υλικό ή η πολιτική, κοινωνική, πολιτιστική, θρησκευτική και καλλιτεχνική έκφραση, είτε πριν είτε μετά τη δημοσίευσή του ? </a:t>
            </a:r>
          </a:p>
          <a:p>
            <a:r>
              <a:rPr lang="el-GR" sz="3800" dirty="0"/>
              <a:t>Οι ψηφιακές πλατφόρμες και οι οικοδεσπότες περιεχομένου αφαιρούν αυθαίρετα τέτοιο περιεχόμενο λόγω άτυπης ή επίσημης πίεσης από κυβερνητικούς αξιωματούχους ή άλλους ισχυρούς πολιτικούς παράγοντες; </a:t>
            </a:r>
          </a:p>
          <a:p>
            <a:r>
              <a:rPr lang="el-GR" sz="3800" dirty="0"/>
              <a:t>Είναι οι πάροχοι πρόσβασης, οι οικοδεσπότες περιεχομένου και τα τρίτα μέρη απαλλαγμένα από υπερβολική ή ακατάλληλη νομική ευθύνη για απόψεις που εκφράζονται από τρίτα μέρη που μεταδίδονται μέσω της τεχνολογίας που παρέχουν;</a:t>
            </a:r>
          </a:p>
          <a:p>
            <a:endParaRPr lang="el-GR" dirty="0"/>
          </a:p>
        </p:txBody>
      </p:sp>
    </p:spTree>
    <p:extLst>
      <p:ext uri="{BB962C8B-B14F-4D97-AF65-F5344CB8AC3E}">
        <p14:creationId xmlns:p14="http://schemas.microsoft.com/office/powerpoint/2010/main" val="1044055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περιεχομένου 5"/>
          <p:cNvSpPr>
            <a:spLocks noGrp="1"/>
          </p:cNvSpPr>
          <p:nvPr>
            <p:ph idx="1"/>
          </p:nvPr>
        </p:nvSpPr>
        <p:spPr>
          <a:xfrm>
            <a:off x="838200" y="542925"/>
            <a:ext cx="10515600" cy="5634038"/>
          </a:xfrm>
        </p:spPr>
        <p:txBody>
          <a:bodyPr>
            <a:normAutofit fontScale="92500" lnSpcReduction="20000"/>
          </a:bodyPr>
          <a:lstStyle/>
          <a:p>
            <a:pPr marL="0" indent="0">
              <a:buNone/>
            </a:pPr>
            <a:r>
              <a:rPr lang="el-GR" b="1" dirty="0"/>
              <a:t>3. Οι περιορισμοί στο διαδίκτυο και το ψηφιακό περιεχόμενο στερούνται διαφάνειας, αναλογικότητας προς τους δηλωθέντες στόχους ή ανεξάρτητης διαδικασίας προσφυγών; (0–4 βαθμοί)</a:t>
            </a:r>
            <a:endParaRPr lang="el-GR" dirty="0"/>
          </a:p>
          <a:p>
            <a:pPr lvl="1"/>
            <a:r>
              <a:rPr lang="el-GR" dirty="0"/>
              <a:t>Υπάρχουν εθνικοί νόμοι, ανεξάρτητοι εποπτικοί φορείς και άλλες δημοκρατικά υπεύθυνες διαδικασίες που διασφαλίζουν ότι οι αποφάσεις περιορισμού της πρόσβασης σε συγκεκριμένο περιεχόμενο είναι ανάλογες με τον δηλωμένο στόχο τους;</a:t>
            </a:r>
          </a:p>
          <a:p>
            <a:pPr lvl="1"/>
            <a:r>
              <a:rPr lang="el-GR" dirty="0"/>
              <a:t>Είναι αυτά που περιορίζουν το περιεχόμενο —συμπεριλαμβανομένων των κρατικών αρχών, των παρόχων υπηρεσιών Διαδικτύου, των κεντρικών υπολογιστών περιεχομένου, των ψηφιακών πλατφορμών και άλλων διαμεσολαβητών— διαφανή σχετικά με το περιεχόμενο που αποκλείεται ή διαγράφεται, συμπεριλαμβανομένου του κοινού και απευθείας στον επηρεαζόμενο χρήστη; </a:t>
            </a:r>
          </a:p>
          <a:p>
            <a:pPr lvl="1"/>
            <a:r>
              <a:rPr lang="el-GR" dirty="0"/>
              <a:t>Είναι σαφώς καθορισμένοι οι κανόνες για τον περιορισμό περιεχομένου, είναι ανοιχτά διαθέσιμοι για προβολή στους χρήστες και εφαρμόζονται με συνεπή και αμερόληπτο τρόπο;   </a:t>
            </a:r>
          </a:p>
          <a:p>
            <a:pPr lvl="1"/>
            <a:r>
              <a:rPr lang="el-GR" dirty="0"/>
              <a:t>Υπάρχουν αποτελεσματικοί και έγκαιροι δρόμοι προσφυγής για όσους βρίσκουν ότι το περιεχόμενο που παρήγαγαν έχει υποβληθεί σε λογοκρισία; </a:t>
            </a:r>
          </a:p>
          <a:p>
            <a:pPr lvl="1"/>
            <a:r>
              <a:rPr lang="el-GR" dirty="0"/>
              <a:t>Είναι αποτελεσματικοί οι μηχανισμοί αυτορρύθμισης και τα όργανα εποπτείας για να διασφαλίσουν ότι το περιεχόμενο που προστατεύεται από τα διεθνή πρότυπα ανθρωπίνων δικαιωμάτων δεν αφαιρείται; </a:t>
            </a:r>
          </a:p>
          <a:p>
            <a:pPr marL="0" indent="0">
              <a:buNone/>
            </a:pPr>
            <a:endParaRPr lang="el-GR" dirty="0"/>
          </a:p>
        </p:txBody>
      </p:sp>
    </p:spTree>
    <p:extLst>
      <p:ext uri="{BB962C8B-B14F-4D97-AF65-F5344CB8AC3E}">
        <p14:creationId xmlns:p14="http://schemas.microsoft.com/office/powerpoint/2010/main" val="3537066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Θέση περιεχομένου 9"/>
          <p:cNvSpPr>
            <a:spLocks noGrp="1"/>
          </p:cNvSpPr>
          <p:nvPr>
            <p:ph sz="half" idx="1"/>
          </p:nvPr>
        </p:nvSpPr>
        <p:spPr>
          <a:xfrm>
            <a:off x="838200" y="314325"/>
            <a:ext cx="5114925" cy="5862638"/>
          </a:xfrm>
        </p:spPr>
        <p:txBody>
          <a:bodyPr>
            <a:normAutofit fontScale="92500" lnSpcReduction="10000"/>
          </a:bodyPr>
          <a:lstStyle/>
          <a:p>
            <a:pPr marL="0" indent="0">
              <a:buNone/>
            </a:pPr>
            <a:r>
              <a:rPr lang="el-GR" b="1" dirty="0"/>
              <a:t>4. Οι διαδικτυακοί δημοσιογράφοι, οι σχολιαστές και οι απλοί χρήστες ασκούν αυτολογοκρισία; (0–4 βαθμοί)</a:t>
            </a:r>
            <a:endParaRPr lang="el-GR" dirty="0"/>
          </a:p>
          <a:p>
            <a:pPr lvl="1"/>
            <a:r>
              <a:rPr lang="el-GR" dirty="0"/>
              <a:t>Οι χρήστες του Διαδικτύου στη χώρα επιδίδονται σε αυτολογοκρισία σε σημαντικά πολιτικά, κοινωνικά ή θρησκευτικά ζητήματα, συμπεριλαμβανομένων των δημόσιων φόρουμ και των ιδιωτικών επικοινωνιών;</a:t>
            </a:r>
          </a:p>
          <a:p>
            <a:pPr lvl="1"/>
            <a:r>
              <a:rPr lang="el-GR" dirty="0"/>
              <a:t>Ο φόβος της τιμωρίας, η λογοκρισία, η κρατική επιτήρηση ή οι πρακτικές συλλογής δεδομένων έχουν ανατριχιαστικό αποτέλεσμα στον διαδικτυακό λόγο ή αναγκάζουν τους χρήστες να αποφεύγουν ορισμένες διαδικτυακές δραστηριότητες αστικού χαρακτήρα; </a:t>
            </a:r>
          </a:p>
          <a:p>
            <a:endParaRPr lang="el-GR" dirty="0"/>
          </a:p>
        </p:txBody>
      </p:sp>
      <p:sp>
        <p:nvSpPr>
          <p:cNvPr id="11" name="Θέση περιεχομένου 10"/>
          <p:cNvSpPr>
            <a:spLocks noGrp="1"/>
          </p:cNvSpPr>
          <p:nvPr>
            <p:ph sz="half" idx="2"/>
          </p:nvPr>
        </p:nvSpPr>
        <p:spPr>
          <a:xfrm>
            <a:off x="6172200" y="314325"/>
            <a:ext cx="5048250" cy="5862638"/>
          </a:xfrm>
        </p:spPr>
        <p:txBody>
          <a:bodyPr>
            <a:normAutofit fontScale="92500" lnSpcReduction="10000"/>
          </a:bodyPr>
          <a:lstStyle/>
          <a:p>
            <a:pPr lvl="1">
              <a:buFont typeface="Wingdings" panose="05000000000000000000" pitchFamily="2" charset="2"/>
              <a:buChar char="Ø"/>
            </a:pPr>
            <a:r>
              <a:rPr lang="el-GR" sz="3000" dirty="0">
                <a:solidFill>
                  <a:prstClr val="black"/>
                </a:solidFill>
              </a:rPr>
              <a:t>Όπου υπάρχει εκτεταμένη</a:t>
            </a:r>
          </a:p>
          <a:p>
            <a:pPr lvl="1">
              <a:buFont typeface="Wingdings" panose="05000000000000000000" pitchFamily="2" charset="2"/>
              <a:buChar char="Ø"/>
            </a:pPr>
            <a:r>
              <a:rPr lang="el-GR" sz="3000" dirty="0">
                <a:solidFill>
                  <a:prstClr val="black"/>
                </a:solidFill>
              </a:rPr>
              <a:t>αυτολογοκρισία, </a:t>
            </a:r>
          </a:p>
          <a:p>
            <a:pPr lvl="1">
              <a:buFont typeface="Wingdings" panose="05000000000000000000" pitchFamily="2" charset="2"/>
              <a:buChar char="Ø"/>
            </a:pPr>
            <a:r>
              <a:rPr lang="el-GR" sz="3000" dirty="0">
                <a:solidFill>
                  <a:prstClr val="black"/>
                </a:solidFill>
              </a:rPr>
              <a:t>ορισμένοι δημοσιογράφοι, </a:t>
            </a:r>
          </a:p>
          <a:p>
            <a:pPr lvl="1">
              <a:buFont typeface="Wingdings" panose="05000000000000000000" pitchFamily="2" charset="2"/>
              <a:buChar char="Ø"/>
            </a:pPr>
            <a:r>
              <a:rPr lang="el-GR" sz="3000" dirty="0">
                <a:solidFill>
                  <a:prstClr val="black"/>
                </a:solidFill>
              </a:rPr>
              <a:t>σχολιαστές ή απλοί χρήστες </a:t>
            </a:r>
          </a:p>
          <a:p>
            <a:pPr lvl="1">
              <a:buFont typeface="Wingdings" panose="05000000000000000000" pitchFamily="2" charset="2"/>
              <a:buChar char="Ø"/>
            </a:pPr>
            <a:r>
              <a:rPr lang="el-GR" sz="3000" dirty="0">
                <a:solidFill>
                  <a:prstClr val="black"/>
                </a:solidFill>
              </a:rPr>
              <a:t>συνεχίζουν να δοκιμάζουν τα όρια, παρά τις πιθανές επιπτώσεις</a:t>
            </a:r>
            <a:r>
              <a:rPr lang="el-GR" sz="2200" dirty="0">
                <a:solidFill>
                  <a:prstClr val="black"/>
                </a:solidFill>
              </a:rPr>
              <a:t>; </a:t>
            </a:r>
          </a:p>
          <a:p>
            <a:pPr marL="0" indent="0">
              <a:buNone/>
            </a:pPr>
            <a:endParaRPr lang="el-GR" dirty="0"/>
          </a:p>
        </p:txBody>
      </p:sp>
      <p:pic>
        <p:nvPicPr>
          <p:cNvPr id="12" name="Εικόνα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4675" y="3095624"/>
            <a:ext cx="4191000" cy="2924175"/>
          </a:xfrm>
          <a:prstGeom prst="rect">
            <a:avLst/>
          </a:prstGeom>
        </p:spPr>
      </p:pic>
    </p:spTree>
    <p:extLst>
      <p:ext uri="{BB962C8B-B14F-4D97-AF65-F5344CB8AC3E}">
        <p14:creationId xmlns:p14="http://schemas.microsoft.com/office/powerpoint/2010/main" val="87137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περιεχομένου 5"/>
          <p:cNvSpPr>
            <a:spLocks noGrp="1"/>
          </p:cNvSpPr>
          <p:nvPr>
            <p:ph idx="1"/>
          </p:nvPr>
        </p:nvSpPr>
        <p:spPr>
          <a:xfrm>
            <a:off x="838200" y="590550"/>
            <a:ext cx="10515600" cy="5586413"/>
          </a:xfrm>
        </p:spPr>
        <p:txBody>
          <a:bodyPr>
            <a:normAutofit fontScale="92500" lnSpcReduction="10000"/>
          </a:bodyPr>
          <a:lstStyle/>
          <a:p>
            <a:pPr marL="0" indent="0">
              <a:buNone/>
            </a:pPr>
            <a:r>
              <a:rPr lang="el-GR" b="1" dirty="0"/>
              <a:t>5.Οι διαδικτυακές πηγές πληροφοριών ελέγχονται ή χειραγωγούνται από την κυβέρνηση ή άλλους ισχυρούς παράγοντες για την προώθηση ενός συγκεκριμένου πολιτικού συμφέροντος; (0–4 βαθμοί)</a:t>
            </a:r>
            <a:r>
              <a:rPr lang="en-US" b="1" dirty="0"/>
              <a:t>.</a:t>
            </a:r>
          </a:p>
          <a:p>
            <a:pPr>
              <a:buFont typeface="Wingdings" pitchFamily="2" charset="2"/>
              <a:buChar char="Ø"/>
            </a:pPr>
            <a:r>
              <a:rPr lang="el-GR" dirty="0"/>
              <a:t>Οι πολιτικοί ηγέτες, οι κυβερνητικές υπηρεσίες, τα πολιτικά κόμματα ή άλλοι ισχυροί παράγοντες χειραγωγούν απευθείας πληροφορίες μέσω κρατικών ειδησεογραφικών πρακτορείων, επίσημων λογαριασμών/ομάδων μέσων κοινωνικής δικτύωσης ή άλλων επίσημων καναλιών; </a:t>
            </a:r>
          </a:p>
          <a:p>
            <a:r>
              <a:rPr lang="el-GR" dirty="0"/>
              <a:t>Οι κυβερνητικοί αξιωματούχοι ή άλλοι παράγοντες χρησιμοποιούν κρυφά ή ενθαρρύνουν άτομα ή αυτοματοποιημένα συστήματα να ενισχύουν τεχνητά τις πολιτικές αφηγήσεις ή να συκοφαντούν εκστρατείες στα μέσα κοινωνικής δικτύωσης; </a:t>
            </a:r>
          </a:p>
          <a:p>
            <a:r>
              <a:rPr lang="el-GR" dirty="0"/>
              <a:t>Οι κυβερνητικοί αξιωματούχοι ή άλλοι ισχυροί παράγοντες πιέζουν ή εξαναγκάζουν διαδικτυακά ειδησεογραφικά πρακτορεία, δημοσιογράφους ή μπλόγκερ να ακολουθήσουν μια συγκεκριμένη συντακτική κατεύθυνση στο ρεπορτάζ και τα σχόλιά τους; </a:t>
            </a:r>
          </a:p>
          <a:p>
            <a:endParaRPr lang="el-GR" dirty="0"/>
          </a:p>
        </p:txBody>
      </p:sp>
    </p:spTree>
    <p:extLst>
      <p:ext uri="{BB962C8B-B14F-4D97-AF65-F5344CB8AC3E}">
        <p14:creationId xmlns:p14="http://schemas.microsoft.com/office/powerpoint/2010/main" val="940996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19125"/>
            <a:ext cx="10515600" cy="5557838"/>
          </a:xfrm>
        </p:spPr>
        <p:txBody>
          <a:bodyPr/>
          <a:lstStyle/>
          <a:p>
            <a:r>
              <a:rPr lang="el-GR" dirty="0"/>
              <a:t>Εκδίδουν οι αρχές επίσημες κατευθυντήριες γραμμές ή οδηγίες σχετικά με την κάλυψη σε διαδικτυακά μέσα ενημέρωσης, συμπεριλαμβανομένων οδηγιών για την υποβάθμιση ή την ενίσχυση ορισμένων σχολίων ή θεμάτων προς συζήτηση; </a:t>
            </a:r>
          </a:p>
          <a:p>
            <a:r>
              <a:rPr lang="el-GR" dirty="0"/>
              <a:t>Κυβερνητικοί αξιωματούχοι ή άλλοι παράγοντες δωροδοκούν ή χρησιμοποιούν στενούς οικονομικούς δεσμούς με διαδικτυακούς δημοσιογράφους, bloggers ή ιδιοκτήτες </a:t>
            </a:r>
            <a:r>
              <a:rPr lang="el-GR" dirty="0" err="1"/>
              <a:t>ιστότοπων</a:t>
            </a:r>
            <a:r>
              <a:rPr lang="el-GR" dirty="0"/>
              <a:t> προκειμένου να επηρεάσουν το περιεχόμενο που παράγουν ή φιλοξενούν; </a:t>
            </a:r>
          </a:p>
          <a:p>
            <a:r>
              <a:rPr lang="el-GR" dirty="0"/>
              <a:t>Η παραπληροφόρηση, που συντονίζεται από ξένους ή εγχώριους παράγοντες για πολιτικούς σκοπούς, έχει σημαντικό αντίκτυπο στον δημόσιο διάλογο; </a:t>
            </a:r>
          </a:p>
          <a:p>
            <a:endParaRPr lang="el-GR" dirty="0"/>
          </a:p>
        </p:txBody>
      </p:sp>
    </p:spTree>
    <p:extLst>
      <p:ext uri="{BB962C8B-B14F-4D97-AF65-F5344CB8AC3E}">
        <p14:creationId xmlns:p14="http://schemas.microsoft.com/office/powerpoint/2010/main" val="431367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04825"/>
            <a:ext cx="10515600" cy="5672138"/>
          </a:xfrm>
        </p:spPr>
        <p:txBody>
          <a:bodyPr/>
          <a:lstStyle/>
          <a:p>
            <a:pPr marL="0" indent="0">
              <a:buNone/>
            </a:pPr>
            <a:r>
              <a:rPr lang="el-GR" b="1" dirty="0"/>
              <a:t>6. Υπάρχουν οικονομικοί, κανονιστικοί ή άλλοι περιορισμοί που επηρεάζουν αρνητικά την ικανότητα των χρηστών να δημοσιεύουν περιεχόμενο στο διαδίκτυο; (0–3 βαθμοί)</a:t>
            </a:r>
          </a:p>
          <a:p>
            <a:r>
              <a:rPr lang="el-GR" dirty="0"/>
              <a:t>Είναι απαραίτητες οι ευνοϊκές άτυπες συνδέσεις με κυβερνητικούς αξιωματούχους για να είναι οικονομικά βιώσιμα τα διαδικτυακά μέσα ενημέρωσης, οι κεντρικοί υπολογιστές περιεχομένου ή οι ψηφιακές πλατφόρμες (π.χ. μηχανές αναζήτησης, εφαρμογές ηλεκτρονικού ταχυδρομείου, πλατφόρμες φιλοξενίας ιστολογίων); </a:t>
            </a:r>
          </a:p>
          <a:p>
            <a:r>
              <a:rPr lang="el-GR" dirty="0"/>
              <a:t>Περιορίζει το κράτος τη δυνατότητα των διαδικτυακών μέσων να δέχονται διαφημίσεις ή επενδύσεις, ιδίως από ξένες πηγές, ή αποθαρρύνει τους διαφημιστές να συναλλάσσονται με δυσμενή διαδικτυακά μέσα ή παρόχους υπηρεσιών; </a:t>
            </a:r>
          </a:p>
          <a:p>
            <a:endParaRPr lang="el-GR" dirty="0"/>
          </a:p>
        </p:txBody>
      </p:sp>
    </p:spTree>
    <p:extLst>
      <p:ext uri="{BB962C8B-B14F-4D97-AF65-F5344CB8AC3E}">
        <p14:creationId xmlns:p14="http://schemas.microsoft.com/office/powerpoint/2010/main" val="1094101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71525"/>
            <a:ext cx="10515600" cy="5405438"/>
          </a:xfrm>
        </p:spPr>
        <p:txBody>
          <a:bodyPr>
            <a:normAutofit lnSpcReduction="10000"/>
          </a:bodyPr>
          <a:lstStyle/>
          <a:p>
            <a:r>
              <a:rPr lang="el-GR" sz="3200" dirty="0"/>
              <a:t>Οι επαχθείς φόροι, οι κανονισμοί ή τα τέλη αδειοδότησης αποτελούν εμπόδιο για τη συμμετοχή, τη δημιουργία ή τη διαχείριση ψηφιακών πλατφορμών, ειδησεογραφικών ειδήσεων, ιστολογίων ή ομάδων/καναλιών μέσων κοινωνικής δικτύωσης; </a:t>
            </a:r>
          </a:p>
          <a:p>
            <a:r>
              <a:rPr lang="el-GR" sz="3200" dirty="0"/>
              <a:t>Οι ISP διαχειρίζονται την κυκλοφορία δικτύου και τη διαθεσιμότητα εύρους ζώνης με τρόπο που είναι διαφανής, εφαρμόζεται ομοιόμορφα και δεν κάνει διακρίσεις σε βάρος των χρηστών ή των παραγωγών περιεχομένου με βάση τη φύση ή την πηγή του ίδιου του περιεχομένου (δηλαδή, σέβονται την «δικτυακή ουδετερότητα» με όσον αφορά το περιεχόμενο); </a:t>
            </a:r>
          </a:p>
          <a:p>
            <a:endParaRPr lang="el-GR" dirty="0"/>
          </a:p>
        </p:txBody>
      </p:sp>
    </p:spTree>
    <p:extLst>
      <p:ext uri="{BB962C8B-B14F-4D97-AF65-F5344CB8AC3E}">
        <p14:creationId xmlns:p14="http://schemas.microsoft.com/office/powerpoint/2010/main" val="2597185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19100"/>
            <a:ext cx="10515600" cy="5757863"/>
          </a:xfrm>
        </p:spPr>
        <p:txBody>
          <a:bodyPr>
            <a:normAutofit fontScale="92500"/>
          </a:bodyPr>
          <a:lstStyle/>
          <a:p>
            <a:r>
              <a:rPr lang="el-GR" dirty="0"/>
              <a:t>7.</a:t>
            </a:r>
            <a:r>
              <a:rPr lang="el-GR" b="1" dirty="0"/>
              <a:t> Μήπως το διαδικτυακό τοπίο πληροφοριών στερείται ποικιλομορφίας και αξιοπιστίας; (0–4 βαθμοί)</a:t>
            </a:r>
            <a:endParaRPr lang="en-US" b="1" dirty="0"/>
          </a:p>
          <a:p>
            <a:r>
              <a:rPr lang="el-GR" dirty="0"/>
              <a:t>Είναι σε θέση οι άνθρωποι να έχουν πρόσβαση σε μια σειρά από τοπικές, περιφερειακές και διεθνείς πηγές ειδήσεων που μεταφέρουν ανεξάρτητες, ισορροπημένες απόψεις στις κύριες γλώσσες που ομιλούνται στη χώρα; </a:t>
            </a:r>
          </a:p>
          <a:p>
            <a:r>
              <a:rPr lang="el-GR" dirty="0"/>
              <a:t>Τα διαδικτυακά μέσα ενημέρωσης, οι σελίδες κοινωνικών μέσων, τα ιστολόγια και οι ιστότοποι αντιπροσωπεύουν διαφορετικά ενδιαφέροντα, εμπειρίες και γλώσσες στην κοινωνία, για παράδειγμα παρέχοντας περιεχόμενο που παράγεται από διαφορετικές εθνοτικές, θρησκευτικές, φυλετικές, μετανάστες και άλλες σχετικές ομάδες; </a:t>
            </a:r>
          </a:p>
          <a:p>
            <a:r>
              <a:rPr lang="el-GR" dirty="0"/>
              <a:t>Η έλλειψη ανταγωνισμού μεταξύ των κεντρικών υπολογιστών περιεχομένου και των ψηφιακών πλατφορμών υπονομεύει την ποικιλία των πληροφοριών στις οποίες έχουν πρόσβαση οι άνθρωποι; </a:t>
            </a:r>
          </a:p>
          <a:p>
            <a:pPr marL="0" indent="0">
              <a:buNone/>
            </a:pPr>
            <a:endParaRPr lang="el-GR" dirty="0"/>
          </a:p>
        </p:txBody>
      </p:sp>
    </p:spTree>
    <p:extLst>
      <p:ext uri="{BB962C8B-B14F-4D97-AF65-F5344CB8AC3E}">
        <p14:creationId xmlns:p14="http://schemas.microsoft.com/office/powerpoint/2010/main" val="2110859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838200" y="365126"/>
            <a:ext cx="10515600" cy="1263648"/>
          </a:xfrm>
        </p:spPr>
        <p:txBody>
          <a:bodyPr>
            <a:normAutofit/>
          </a:bodyPr>
          <a:lstStyle/>
          <a:p>
            <a:pPr algn="ctr"/>
            <a:r>
              <a:rPr lang="en-US" sz="5400" b="1" dirty="0"/>
              <a:t>O δείκτης Freedom on the Net </a:t>
            </a:r>
            <a:endParaRPr lang="el-GR" sz="5400" b="1" dirty="0"/>
          </a:p>
        </p:txBody>
      </p:sp>
      <p:sp>
        <p:nvSpPr>
          <p:cNvPr id="5" name="Θέση περιεχομένου 4"/>
          <p:cNvSpPr>
            <a:spLocks noGrp="1"/>
          </p:cNvSpPr>
          <p:nvPr>
            <p:ph sz="half" idx="1"/>
          </p:nvPr>
        </p:nvSpPr>
        <p:spPr>
          <a:xfrm>
            <a:off x="838200" y="1628774"/>
            <a:ext cx="5181600" cy="4548189"/>
          </a:xfrm>
        </p:spPr>
        <p:txBody>
          <a:bodyPr>
            <a:normAutofit/>
          </a:bodyPr>
          <a:lstStyle/>
          <a:p>
            <a:r>
              <a:rPr lang="el-GR" dirty="0"/>
              <a:t>Ο δείκτης </a:t>
            </a:r>
            <a:r>
              <a:rPr lang="el-GR" sz="3200" b="1" dirty="0"/>
              <a:t>Freedom </a:t>
            </a:r>
          </a:p>
          <a:p>
            <a:pPr marL="0" indent="0">
              <a:buNone/>
            </a:pPr>
            <a:r>
              <a:rPr lang="el-GR" sz="3200" b="1" dirty="0"/>
              <a:t>   on the Net </a:t>
            </a:r>
            <a:r>
              <a:rPr lang="el-GR" dirty="0"/>
              <a:t>μετρά: </a:t>
            </a:r>
          </a:p>
          <a:p>
            <a:pPr>
              <a:buFont typeface="Wingdings" panose="05000000000000000000" pitchFamily="2" charset="2"/>
              <a:buChar char="Ø"/>
            </a:pPr>
            <a:r>
              <a:rPr lang="el-GR" dirty="0"/>
              <a:t>το </a:t>
            </a:r>
            <a:r>
              <a:rPr lang="el-GR" sz="4000" b="1" dirty="0"/>
              <a:t>επίπεδο ελευθερίας στο Διαδίκτυο κάθε χώρας </a:t>
            </a:r>
          </a:p>
          <a:p>
            <a:r>
              <a:rPr lang="el-GR" dirty="0"/>
              <a:t>με βάση ένα σύνολο ερωτήσεων μεθοδολογίας. </a:t>
            </a:r>
          </a:p>
        </p:txBody>
      </p:sp>
      <p:sp>
        <p:nvSpPr>
          <p:cNvPr id="7" name="Θέση περιεχομένου 6"/>
          <p:cNvSpPr>
            <a:spLocks noGrp="1"/>
          </p:cNvSpPr>
          <p:nvPr>
            <p:ph sz="half" idx="2"/>
          </p:nvPr>
        </p:nvSpPr>
        <p:spPr>
          <a:xfrm>
            <a:off x="6172200" y="1866899"/>
            <a:ext cx="5181600" cy="4310063"/>
          </a:xfrm>
        </p:spPr>
        <p:txBody>
          <a:bodyPr>
            <a:normAutofit/>
          </a:bodyPr>
          <a:lstStyle/>
          <a:p>
            <a:r>
              <a:rPr lang="el-GR" dirty="0"/>
              <a:t>Η </a:t>
            </a:r>
            <a:r>
              <a:rPr lang="el-GR" b="1" dirty="0"/>
              <a:t>μεθοδολογία</a:t>
            </a:r>
            <a:r>
              <a:rPr lang="el-GR" dirty="0"/>
              <a:t> </a:t>
            </a:r>
          </a:p>
          <a:p>
            <a:r>
              <a:rPr lang="el-GR" dirty="0"/>
              <a:t>αναπτύσσεται σε συνεννόηση με διεθνείς εμπειρογνώμονες </a:t>
            </a:r>
          </a:p>
          <a:p>
            <a:r>
              <a:rPr lang="el-GR" dirty="0"/>
              <a:t>για να καταγράψει το ευρύ φάσμα σχετικών ζητημάτων </a:t>
            </a:r>
          </a:p>
          <a:p>
            <a:pPr>
              <a:buFont typeface="Wingdings" panose="05000000000000000000" pitchFamily="2" charset="2"/>
              <a:buChar char="ü"/>
            </a:pPr>
            <a:r>
              <a:rPr lang="el-GR" dirty="0"/>
              <a:t>για τα </a:t>
            </a:r>
            <a:r>
              <a:rPr lang="el-GR" sz="3600" b="1" dirty="0"/>
              <a:t>ανθρώπινα δικαιώματα στο διαδίκτυο </a:t>
            </a:r>
          </a:p>
        </p:txBody>
      </p:sp>
    </p:spTree>
    <p:extLst>
      <p:ext uri="{BB962C8B-B14F-4D97-AF65-F5344CB8AC3E}">
        <p14:creationId xmlns:p14="http://schemas.microsoft.com/office/powerpoint/2010/main" val="224797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Θέση περιεχομένου 11"/>
          <p:cNvSpPr>
            <a:spLocks noGrp="1"/>
          </p:cNvSpPr>
          <p:nvPr>
            <p:ph sz="half" idx="1"/>
          </p:nvPr>
        </p:nvSpPr>
        <p:spPr>
          <a:xfrm>
            <a:off x="838200" y="666750"/>
            <a:ext cx="5181600" cy="5510213"/>
          </a:xfrm>
        </p:spPr>
        <p:txBody>
          <a:bodyPr>
            <a:normAutofit fontScale="85000" lnSpcReduction="10000"/>
          </a:bodyPr>
          <a:lstStyle/>
          <a:p>
            <a:r>
              <a:rPr lang="el-GR" dirty="0"/>
              <a:t>Η παρουσία παραπληροφόρησης υπονομεύει την ικανότητα των χρηστών να έχουν πρόσβαση σε ανεξάρτητες, αξιόπιστες και διαφορετικές πηγές πληροφοριών; </a:t>
            </a:r>
          </a:p>
          <a:p>
            <a:r>
              <a:rPr lang="el-GR" dirty="0"/>
              <a:t>Το ψευδές ή παραπλανητικό περιεχόμενο στο διαδίκτυο συμβάλλει σημαντικά σε βλάβες εκτός σύνδεσης, όπως παρενόχληση, καταστροφή ιδιοκτησίας, σωματική βία ή θάνατος; </a:t>
            </a:r>
          </a:p>
          <a:p>
            <a:r>
              <a:rPr lang="el-GR" dirty="0"/>
              <a:t>Εάν υπάρχει εκτεταμένη λογοκρισία, χρησιμοποιούν οι χρήστες εικονικά ιδιωτικά δίκτυα (VPN) και άλλα εργαλεία παράκαμψης για πρόσβαση σε ένα ευρύτερο φάσμα πηγών πληροφοριών;</a:t>
            </a:r>
          </a:p>
          <a:p>
            <a:endParaRPr lang="el-GR" dirty="0"/>
          </a:p>
        </p:txBody>
      </p:sp>
      <p:pic>
        <p:nvPicPr>
          <p:cNvPr id="14" name="Θέση περιεχομένου 13"/>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1038224"/>
            <a:ext cx="5181600" cy="4486275"/>
          </a:xfrm>
        </p:spPr>
      </p:pic>
    </p:spTree>
    <p:extLst>
      <p:ext uri="{BB962C8B-B14F-4D97-AF65-F5344CB8AC3E}">
        <p14:creationId xmlns:p14="http://schemas.microsoft.com/office/powerpoint/2010/main" val="2635285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838200" y="676275"/>
            <a:ext cx="5181600" cy="5657850"/>
          </a:xfrm>
        </p:spPr>
        <p:txBody>
          <a:bodyPr>
            <a:normAutofit fontScale="62500" lnSpcReduction="20000"/>
          </a:bodyPr>
          <a:lstStyle/>
          <a:p>
            <a:r>
              <a:rPr lang="en-US" dirty="0"/>
              <a:t>8.</a:t>
            </a:r>
            <a:r>
              <a:rPr lang="el-GR" b="1" dirty="0"/>
              <a:t> </a:t>
            </a:r>
            <a:r>
              <a:rPr lang="el-GR" sz="3400" b="1" dirty="0"/>
              <a:t>Οι συνθήκες εμποδίζουν την ικανότητα των χρηστών να σχηματίζουν κοινότητες, να κινητοποιούνται και να εκστρατεύουν, ιδιαίτερα σε πολιτικά και κοινωνικά ζητήματα; (0–6 βαθμοί) </a:t>
            </a:r>
            <a:endParaRPr lang="en-US" sz="3400" b="1" dirty="0"/>
          </a:p>
          <a:p>
            <a:r>
              <a:rPr lang="el-GR" sz="3400" dirty="0"/>
              <a:t>Μπορούν οι άνθρωποι να συμμετέχουν ελεύθερα σε διαδικτυακές κοινότητες που βασίζονται στις πολιτικές, κοινωνικές ή πολιτιστικές τους ταυτότητες, μεταξύ άλλων χωρίς φόβο τιμωρίας; </a:t>
            </a:r>
          </a:p>
          <a:p>
            <a:r>
              <a:rPr lang="el-GR" sz="3400" dirty="0"/>
              <a:t>Οργανώνονται οι οργανώσεις της κοινωνίας των πολιτών, οι ακτιβιστές και οι διαδικτυακές κοινότητες στο Διαδίκτυο για πολιτικά, κοινωνικά, </a:t>
            </a:r>
            <a:endParaRPr lang="en-US" sz="3400" dirty="0"/>
          </a:p>
          <a:p>
            <a:r>
              <a:rPr lang="el-GR" sz="3400" dirty="0"/>
              <a:t>πολιτιστικά και οικονομικά ζητήματα, μεταξύ άλλων κατά τη διάρκεια προεκλογικών εκστρατειών και μη βίαιων διαμαρτυριών, μεταξύ άλλων χωρίς φόβο αντεκδίκησης; </a:t>
            </a:r>
          </a:p>
          <a:p>
            <a:pPr marL="0" indent="0">
              <a:buNone/>
            </a:pPr>
            <a:r>
              <a:rPr lang="en-US" sz="3400" dirty="0"/>
              <a:t> </a:t>
            </a:r>
            <a:endParaRPr lang="el-GR" sz="3400" dirty="0"/>
          </a:p>
        </p:txBody>
      </p:sp>
      <p:sp>
        <p:nvSpPr>
          <p:cNvPr id="4" name="Θέση περιεχομένου 3"/>
          <p:cNvSpPr>
            <a:spLocks noGrp="1"/>
          </p:cNvSpPr>
          <p:nvPr>
            <p:ph sz="half" idx="2"/>
          </p:nvPr>
        </p:nvSpPr>
        <p:spPr>
          <a:xfrm>
            <a:off x="6172200" y="828675"/>
            <a:ext cx="5181600" cy="5348288"/>
          </a:xfrm>
        </p:spPr>
        <p:txBody>
          <a:bodyPr>
            <a:normAutofit fontScale="62500" lnSpcReduction="20000"/>
          </a:bodyPr>
          <a:lstStyle/>
          <a:p>
            <a:endParaRPr lang="en-US" dirty="0"/>
          </a:p>
          <a:p>
            <a:endParaRPr lang="en-US" dirty="0"/>
          </a:p>
          <a:p>
            <a:endParaRPr lang="en-US" dirty="0"/>
          </a:p>
          <a:p>
            <a:endParaRPr lang="en-US" dirty="0"/>
          </a:p>
          <a:p>
            <a:endParaRPr lang="en-US" dirty="0"/>
          </a:p>
          <a:p>
            <a:endParaRPr lang="en-US" dirty="0"/>
          </a:p>
          <a:p>
            <a:endParaRPr lang="en-US" dirty="0"/>
          </a:p>
          <a:p>
            <a:r>
              <a:rPr lang="el-GR" dirty="0"/>
              <a:t>Περιορίζουν το κράτος ή άλλοι παράγοντες την πρόσβαση σε διαδικτυακά εργαλεία και </a:t>
            </a:r>
            <a:r>
              <a:rPr lang="el-GR" dirty="0" err="1"/>
              <a:t>ιστότοπους</a:t>
            </a:r>
            <a:r>
              <a:rPr lang="el-GR" dirty="0"/>
              <a:t> (π.χ. πλατφόρμες μέσων κοινωνικής δικτύωσης, ομάδες ανταλλαγής μηνυμάτων, ιστότοποι αναφοράς) με σκοπό τον περιορισμό της δωρεάν συγκέντρωσης και σύνδεσης στο διαδίκτυο; </a:t>
            </a:r>
          </a:p>
          <a:p>
            <a:r>
              <a:rPr lang="el-GR" dirty="0"/>
              <a:t>Θέτει το κράτος νομικούς ή άλλους περιορισμούς (π.χ. ποινικές διατάξεις, κρατήσεις, επιτήρηση) με σκοπό τον περιορισμό της ελεύθερης συγκέντρωσης και του </a:t>
            </a:r>
            <a:r>
              <a:rPr lang="el-GR" dirty="0" err="1"/>
              <a:t>συνεταιρίζεσθαι</a:t>
            </a:r>
            <a:r>
              <a:rPr lang="el-GR" dirty="0"/>
              <a:t> στο Διαδίκτυο; </a:t>
            </a:r>
          </a:p>
          <a:p>
            <a:endParaRPr lang="el-GR" dirty="0"/>
          </a:p>
        </p:txBody>
      </p:sp>
      <p:pic>
        <p:nvPicPr>
          <p:cNvPr id="5" name="Εικόνα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86525" y="676275"/>
            <a:ext cx="4552950" cy="2343150"/>
          </a:xfrm>
          <a:prstGeom prst="rect">
            <a:avLst/>
          </a:prstGeom>
        </p:spPr>
      </p:pic>
    </p:spTree>
    <p:extLst>
      <p:ext uri="{BB962C8B-B14F-4D97-AF65-F5344CB8AC3E}">
        <p14:creationId xmlns:p14="http://schemas.microsoft.com/office/powerpoint/2010/main" val="2411387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Γ. Παραβιάσεις δικαιωμάτων χρήστη (0–40 βαθμοί</a:t>
            </a:r>
            <a:br>
              <a:rPr lang="el-GR" dirty="0"/>
            </a:br>
            <a:endParaRPr lang="el-GR" dirty="0"/>
          </a:p>
        </p:txBody>
      </p:sp>
      <p:sp>
        <p:nvSpPr>
          <p:cNvPr id="3" name="Θέση περιεχομένου 2"/>
          <p:cNvSpPr>
            <a:spLocks noGrp="1"/>
          </p:cNvSpPr>
          <p:nvPr>
            <p:ph sz="half" idx="1"/>
          </p:nvPr>
        </p:nvSpPr>
        <p:spPr>
          <a:xfrm>
            <a:off x="838200" y="1457325"/>
            <a:ext cx="5181600" cy="4719638"/>
          </a:xfrm>
        </p:spPr>
        <p:txBody>
          <a:bodyPr>
            <a:normAutofit fontScale="70000" lnSpcReduction="20000"/>
          </a:bodyPr>
          <a:lstStyle/>
          <a:p>
            <a:r>
              <a:rPr lang="el-GR" b="1" dirty="0"/>
              <a:t>Το σύνταγμα ή άλλοι νόμοι αποτυγχάνουν να προστατεύσουν δικαιώματα όπως η ελευθερία της έκφρασης, η πρόσβαση σε πληροφορίες και η ελευθερία του Τύπου, συμπεριλαμβανομένου του Διαδικτύου, και επιβάλλονται από ένα δικαστικό σώμα που δεν έχει ανεξαρτησία; (0–6 βαθμοί) </a:t>
            </a:r>
            <a:r>
              <a:rPr lang="el-GR" dirty="0"/>
              <a:t>Περιλαμβάνει το σύνταγμα γλώσσα που προβλέπει την ελευθερία της έκφρασης, την πρόσβαση σε πληροφορίες και την ελευθερία του Τύπου γενικά; </a:t>
            </a:r>
          </a:p>
          <a:p>
            <a:r>
              <a:rPr lang="el-GR" dirty="0"/>
              <a:t>Υπάρχουν νόμοι ή δεσμευτικές νομικές αποφάσεις που προστατεύουν ειδικά τους διαδικτυακούς τρόπους έκφρασης; </a:t>
            </a:r>
          </a:p>
          <a:p>
            <a:r>
              <a:rPr lang="el-GR" dirty="0"/>
              <a:t>Συμμορφώνονται οι εκτελεστικές, νομοθετικές και άλλες κυβερνητικές αρχές με αυτές τις νομικές αποφάσεις και επιβάλλονται αποτελεσματικά αυτές οι αποφάσεις; </a:t>
            </a:r>
          </a:p>
          <a:p>
            <a:endParaRPr lang="el-GR" dirty="0"/>
          </a:p>
        </p:txBody>
      </p:sp>
      <p:sp>
        <p:nvSpPr>
          <p:cNvPr id="4" name="Θέση περιεχομένου 3"/>
          <p:cNvSpPr>
            <a:spLocks noGrp="1"/>
          </p:cNvSpPr>
          <p:nvPr>
            <p:ph sz="half" idx="2"/>
          </p:nvPr>
        </p:nvSpPr>
        <p:spPr>
          <a:xfrm>
            <a:off x="6172200" y="1457325"/>
            <a:ext cx="5181600" cy="4719638"/>
          </a:xfrm>
        </p:spPr>
        <p:txBody>
          <a:bodyPr>
            <a:normAutofit fontScale="70000" lnSpcReduction="20000"/>
          </a:bodyPr>
          <a:lstStyle/>
          <a:p>
            <a:r>
              <a:rPr lang="el-GR" dirty="0"/>
              <a:t>Παρέχονται ισχυρά δικαιώματα και προστασία στους διαδικτυακούς δημοσιογράφους και στους bloggers για να εκτελέσουν τη δουλειά τους; </a:t>
            </a:r>
          </a:p>
          <a:p>
            <a:r>
              <a:rPr lang="el-GR" dirty="0"/>
              <a:t>Είναι το δικαστικό σώμα ανεξάρτητο και υποστηρίζουν τα ανώτερα δικαστικά όργανα και αξιωματούχοι την ελεύθερη έκφραση, την πρόσβαση σε πληροφορίες και την ελευθερία του Τύπου στο Διαδίκτυο; </a:t>
            </a:r>
          </a:p>
          <a:p>
            <a:endParaRPr lang="el-GR" dirty="0"/>
          </a:p>
        </p:txBody>
      </p:sp>
      <p:pic>
        <p:nvPicPr>
          <p:cNvPr id="6" name="Picture 5">
            <a:extLst>
              <a:ext uri="{FF2B5EF4-FFF2-40B4-BE49-F238E27FC236}">
                <a16:creationId xmlns:a16="http://schemas.microsoft.com/office/drawing/2014/main" id="{F8B6860F-06FA-1C40-9A7D-860464A3F5E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34363" y="3575406"/>
            <a:ext cx="4819437" cy="2601557"/>
          </a:xfrm>
          <a:prstGeom prst="rect">
            <a:avLst/>
          </a:prstGeom>
        </p:spPr>
      </p:pic>
    </p:spTree>
    <p:extLst>
      <p:ext uri="{BB962C8B-B14F-4D97-AF65-F5344CB8AC3E}">
        <p14:creationId xmlns:p14="http://schemas.microsoft.com/office/powerpoint/2010/main" val="3117170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838200" y="666750"/>
            <a:ext cx="5181600" cy="5510213"/>
          </a:xfrm>
        </p:spPr>
        <p:txBody>
          <a:bodyPr>
            <a:normAutofit fontScale="62500" lnSpcReduction="20000"/>
          </a:bodyPr>
          <a:lstStyle/>
          <a:p>
            <a:pPr marL="0" indent="0">
              <a:buNone/>
            </a:pPr>
            <a:r>
              <a:rPr lang="el-GR" b="1" dirty="0"/>
              <a:t>2.Υπάρχουν νόμοι που επιβάλλουν ποινικές κυρώσεις ή αστική ευθύνη για διαδικτυακές δραστηριότητες, ιδιαίτερα εκείνες που προστατεύονται από τα διεθνή πρότυπα ανθρωπίνων δικαιωμάτων; (0–4 βαθμοί)</a:t>
            </a:r>
            <a:endParaRPr lang="en-US" b="1" dirty="0"/>
          </a:p>
          <a:p>
            <a:pPr marL="0" indent="0">
              <a:buNone/>
            </a:pPr>
            <a:r>
              <a:rPr lang="el-GR" dirty="0"/>
              <a:t>Να ποινικοποιούν ειδικοί νόμοι—συμπεριλαμβανομένων των ποινικών κωδίκων και εκείνων που σχετίζονται με τα μέσα ενημέρωσης, τη δυσφήμιση, το έγκλημα στον κυβερνοχώρο, την ασφάλεια στον κυβερνοχώρο και την τρομοκρατία—ποινικοποιούν την διαδικτυακή έκφραση και δραστηριότητες που προστατεύονται από τα διεθνή πρότυπα ανθρωπίνων δικαιωμάτων (π.χ. δημοσιογραφία, συζήτηση για τα ανθρώπινα δικαιώματα, εκπαιδευτικό υλικό ή πολιτική, κοινωνική, πολιτιστική, θρησκευτική και καλλιτεχνική έκφραση);</a:t>
            </a:r>
          </a:p>
          <a:p>
            <a:r>
              <a:rPr lang="el-GR" dirty="0"/>
              <a:t>Οι περιορισμοί στην ελευθερία του Διαδικτύου ορίζονται από το νόμο, είναι στενά οριοθετημένοι και αναγκαίοι και αναλογικοί για την επίτευξη ενός θεμιτού σκοπού;</a:t>
            </a:r>
          </a:p>
          <a:p>
            <a:endParaRPr lang="el-GR" dirty="0"/>
          </a:p>
        </p:txBody>
      </p:sp>
      <p:sp>
        <p:nvSpPr>
          <p:cNvPr id="4" name="Θέση περιεχομένου 3"/>
          <p:cNvSpPr>
            <a:spLocks noGrp="1"/>
          </p:cNvSpPr>
          <p:nvPr>
            <p:ph sz="half" idx="2"/>
          </p:nvPr>
        </p:nvSpPr>
        <p:spPr>
          <a:xfrm>
            <a:off x="6172200" y="666750"/>
            <a:ext cx="5181600" cy="5510213"/>
          </a:xfrm>
        </p:spPr>
        <p:txBody>
          <a:bodyPr>
            <a:normAutofit fontScale="62500" lnSpcReduction="20000"/>
          </a:bodyPr>
          <a:lstStyle/>
          <a:p>
            <a:pPr marL="0" indent="0">
              <a:buNone/>
            </a:pPr>
            <a:r>
              <a:rPr lang="el-GR" b="1" dirty="0"/>
              <a:t>3. Τιμωρούνται τα άτομα για διαδικτυακές δραστηριότητες, ιδιαίτερα εκείνες που προστατεύονται από τα διεθνή πρότυπα ανθρωπίνων δικαιωμάτων; (0–6 βαθμοί)</a:t>
            </a:r>
            <a:endParaRPr lang="el-GR" dirty="0"/>
          </a:p>
          <a:p>
            <a:pPr lvl="1"/>
            <a:r>
              <a:rPr lang="el-GR" sz="3400" dirty="0"/>
              <a:t>Οι συγγραφείς, οι σχολιαστές, οι bloggers ή οι χρήστες των μέσων κοινωνικής δικτύωσης υπόκεινται σε αστική ευθύνη, φυλάκιση, αυθαίρετη κράτηση, αστυνομικές επιδρομές ή άλλη νομική κύρωση για δημοσίευση, κοινή χρήση ή πρόσβαση υλικού στο διαδίκτυο κατά παράβαση των διεθνών προτύπων ανθρωπίνων δικαιωμάτων;</a:t>
            </a:r>
          </a:p>
          <a:p>
            <a:pPr lvl="1"/>
            <a:r>
              <a:rPr lang="el-GR" sz="3400" dirty="0"/>
              <a:t>Είναι ποινές για συκοφαντική δυσφήμιση. διάδοση ψευδών πληροφοριών ή «ψευδών ειδήσεων»· κυβερνοασφάλεια, εθνική ασφάλεια, τρομοκρατία και εξτρεμισμός· βλασφημία; προσβολή κρατικών θεσμών και αξιωματούχων· ή βλάπτοντας τις εξωτερικές σχέσεις που εφαρμόζονται άσκοπα και δυσανάλογα; </a:t>
            </a:r>
          </a:p>
          <a:p>
            <a:endParaRPr lang="el-GR" dirty="0"/>
          </a:p>
        </p:txBody>
      </p:sp>
    </p:spTree>
    <p:extLst>
      <p:ext uri="{BB962C8B-B14F-4D97-AF65-F5344CB8AC3E}">
        <p14:creationId xmlns:p14="http://schemas.microsoft.com/office/powerpoint/2010/main" val="3272913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838200" y="762000"/>
            <a:ext cx="5181600" cy="5414963"/>
          </a:xfrm>
        </p:spPr>
        <p:txBody>
          <a:bodyPr>
            <a:normAutofit fontScale="85000" lnSpcReduction="20000"/>
          </a:bodyPr>
          <a:lstStyle/>
          <a:p>
            <a:pPr marL="0" indent="0">
              <a:buNone/>
            </a:pPr>
            <a:r>
              <a:rPr lang="el-GR" b="1" dirty="0"/>
              <a:t>4.Θέτει η κυβέρνηση περιορισμούς στην ανώνυμη επικοινωνία ή στην κρυπτογράφηση; (0–4 βαθμοί)</a:t>
            </a:r>
            <a:endParaRPr lang="el-GR" dirty="0"/>
          </a:p>
          <a:p>
            <a:pPr lvl="1"/>
            <a:r>
              <a:rPr lang="el-GR" dirty="0"/>
              <a:t>Οι ιδιοκτήτες </a:t>
            </a:r>
            <a:r>
              <a:rPr lang="el-GR" dirty="0" err="1"/>
              <a:t>ιστότοπων</a:t>
            </a:r>
            <a:r>
              <a:rPr lang="el-GR" dirty="0"/>
              <a:t>, οι bloggers ή οι χρήστες γενικά απαιτείται να εγγραφούν στην κυβέρνηση;</a:t>
            </a:r>
          </a:p>
          <a:p>
            <a:pPr lvl="1"/>
            <a:r>
              <a:rPr lang="el-GR" dirty="0"/>
              <a:t>Απαιτεί η κυβέρνηση από τα άτομα να χρησιμοποιούν τα πραγματικά τους ονόματα ή να εγγράφονται στις αρχές όταν δημοσιεύουν σχόλια ή αγοράζουν ηλεκτρονικές συσκευές, όπως κινητά τηλέφωνα;</a:t>
            </a:r>
          </a:p>
          <a:p>
            <a:pPr lvl="1"/>
            <a:r>
              <a:rPr lang="el-GR" dirty="0"/>
              <a:t>Απαγορεύεται στους χρήστες να χρησιμοποιούν υπηρεσίες κρυπτογράφησης για την προστασία των επικοινωνιών τους;</a:t>
            </a:r>
          </a:p>
          <a:p>
            <a:pPr lvl="1"/>
            <a:r>
              <a:rPr lang="el-GR" dirty="0"/>
              <a:t>Υπονομεύουν συγκεκριμένοι νόμοι ή δεσμευτικές νομικές αποφάσεις τα ισχυρά πρωτόκολλα κρυπτογράφησης, όπως οι εντολές ιχνηλασιμότητας ή οι απαιτήσεις να παραδίδονται τα κλειδιά αποκρυπτογράφησης στην κυβέρνηση; </a:t>
            </a:r>
          </a:p>
          <a:p>
            <a:endParaRPr lang="el-GR" dirty="0"/>
          </a:p>
        </p:txBody>
      </p:sp>
      <p:pic>
        <p:nvPicPr>
          <p:cNvPr id="2" name="Θέση περιεχομένου 1"/>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692630" y="1060315"/>
            <a:ext cx="4396902" cy="4455268"/>
          </a:xfrm>
        </p:spPr>
      </p:pic>
    </p:spTree>
    <p:extLst>
      <p:ext uri="{BB962C8B-B14F-4D97-AF65-F5344CB8AC3E}">
        <p14:creationId xmlns:p14="http://schemas.microsoft.com/office/powerpoint/2010/main" val="3108214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περιεχομένου 5"/>
          <p:cNvSpPr>
            <a:spLocks noGrp="1"/>
          </p:cNvSpPr>
          <p:nvPr>
            <p:ph idx="1"/>
          </p:nvPr>
        </p:nvSpPr>
        <p:spPr>
          <a:xfrm>
            <a:off x="838200" y="523875"/>
            <a:ext cx="10515600" cy="5653088"/>
          </a:xfrm>
        </p:spPr>
        <p:txBody>
          <a:bodyPr>
            <a:normAutofit fontScale="92500"/>
          </a:bodyPr>
          <a:lstStyle/>
          <a:p>
            <a:pPr marL="0" indent="0">
              <a:buNone/>
            </a:pPr>
            <a:r>
              <a:rPr lang="el-GR" b="1" dirty="0"/>
              <a:t>5. Η κρατική παρακολούθηση των δραστηριοτήτων του Διαδικτύου παραβιάζει το δικαίωμα των χρηστών στην ιδιωτική ζωή; (0–6 βαθμοί)</a:t>
            </a:r>
            <a:endParaRPr lang="el-GR" dirty="0"/>
          </a:p>
          <a:p>
            <a:pPr lvl="1"/>
            <a:r>
              <a:rPr lang="el-GR" dirty="0"/>
              <a:t>Το σύνταγμα, οι συγκεκριμένοι νόμοι ή οι δεσμευτικές νομικές αποφάσεις προστατεύουν από την κυβερνητική παρέμβαση στην ιδιωτική ζωή; </a:t>
            </a:r>
          </a:p>
          <a:p>
            <a:pPr lvl="1"/>
            <a:r>
              <a:rPr lang="el-GR" dirty="0"/>
              <a:t>Συμμετέχουν οι κρατικές αρχές στη γενική συλλογή μεταδεδομένων επικοινωνιών ή/και περιεχομένου που μεταδίδεται εντός της χώρας;</a:t>
            </a:r>
          </a:p>
          <a:p>
            <a:pPr lvl="1"/>
            <a:r>
              <a:rPr lang="el-GR" dirty="0"/>
              <a:t>Υπάρχουν νομικές κατευθυντήριες γραμμές και ανεξάρτητη εποπτεία σχετικά με τη συλλογή, τη διατήρηση και την επιθεώρηση των δεδομένων παρακολούθησης από τις κρατικές υπηρεσίες ασφαλείας, και εάν ναι, συμμορφώνονται αυτές οι κατευθυντήριες γραμμές με τα διεθνή πρότυπα ανθρωπίνων δικαιωμάτων σχετικά με τη διαφάνεια, την αναγκαιότητα και την αναλογικότητα;</a:t>
            </a:r>
          </a:p>
          <a:p>
            <a:pPr lvl="1"/>
            <a:r>
              <a:rPr lang="el-GR" dirty="0"/>
              <a:t>Παρακολουθούν οι κρατικές αρχές διαθέσιμες στο κοινό πληροφορίες που δημοσιεύονται στο διαδίκτυο (συμπεριλαμβανομένων </a:t>
            </a:r>
            <a:r>
              <a:rPr lang="el-GR" dirty="0" err="1"/>
              <a:t>ιστοτόπων</a:t>
            </a:r>
            <a:r>
              <a:rPr lang="el-GR" dirty="0"/>
              <a:t>, ιστολογίων, μέσων κοινωνικής δικτύωσης και άλλων ψηφιακών πλατφορμών), ιδίως με σκοπό την αποτροπή της ανεξάρτητης δημοσιογραφίας ή της πολιτικής, κοινωνικής, πολιτιστικής, θρησκευτικής και καλλιτεχνικής έκφρασης;</a:t>
            </a:r>
          </a:p>
          <a:p>
            <a:endParaRPr lang="el-GR" dirty="0"/>
          </a:p>
        </p:txBody>
      </p:sp>
    </p:spTree>
    <p:extLst>
      <p:ext uri="{BB962C8B-B14F-4D97-AF65-F5344CB8AC3E}">
        <p14:creationId xmlns:p14="http://schemas.microsoft.com/office/powerpoint/2010/main" val="19922401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B58A86-BE70-E148-82CA-6308182A29C1}"/>
              </a:ext>
            </a:extLst>
          </p:cNvPr>
          <p:cNvSpPr>
            <a:spLocks noGrp="1"/>
          </p:cNvSpPr>
          <p:nvPr>
            <p:ph idx="1"/>
          </p:nvPr>
        </p:nvSpPr>
        <p:spPr>
          <a:xfrm>
            <a:off x="838200" y="678094"/>
            <a:ext cx="10515600" cy="5498869"/>
          </a:xfrm>
        </p:spPr>
        <p:txBody>
          <a:bodyPr/>
          <a:lstStyle/>
          <a:p>
            <a:pPr lvl="1"/>
            <a:r>
              <a:rPr lang="el-GR" dirty="0"/>
              <a:t>Έχουν οι </a:t>
            </a:r>
            <a:r>
              <a:rPr lang="el-GR" b="1" dirty="0"/>
              <a:t>αρχές την τεχνική ικανότητα να παρακολουθούν ή να παρακολουθούν τακτικά το περιεχόμενο ιδιωτικών επικοινωνιών</a:t>
            </a:r>
            <a:r>
              <a:rPr lang="el-GR" dirty="0"/>
              <a:t>, όπως email και άλλα προσωπικά μηνύματα, μεταξύ άλλων μέσω spyware και τεχνολογίας εξόρυξης;</a:t>
            </a:r>
          </a:p>
          <a:p>
            <a:pPr lvl="1"/>
            <a:r>
              <a:rPr lang="el-GR" dirty="0"/>
              <a:t>Οι τοπικές αρχές, όπως τα αστυνομικά τμήματα, επιτηρούν τους κατοίκους (συμπεριλαμβανομένου του International </a:t>
            </a:r>
            <a:r>
              <a:rPr lang="el-GR" dirty="0" err="1"/>
              <a:t>Mobile</a:t>
            </a:r>
            <a:r>
              <a:rPr lang="el-GR" dirty="0"/>
              <a:t> </a:t>
            </a:r>
            <a:r>
              <a:rPr lang="el-GR" dirty="0" err="1"/>
              <a:t>Subscriber</a:t>
            </a:r>
            <a:r>
              <a:rPr lang="el-GR" dirty="0"/>
              <a:t> </a:t>
            </a:r>
            <a:r>
              <a:rPr lang="el-GR" dirty="0" err="1"/>
              <a:t>Identity-Catchers</a:t>
            </a:r>
            <a:r>
              <a:rPr lang="el-GR" dirty="0"/>
              <a:t> ή της τεχνολογίας IMSI </a:t>
            </a:r>
            <a:r>
              <a:rPr lang="el-GR" dirty="0" err="1"/>
              <a:t>Catcher</a:t>
            </a:r>
            <a:r>
              <a:rPr lang="el-GR" dirty="0"/>
              <a:t>) και αν ναι, υπόκεινται αυτές οι πρακτικές σε αυστηρές οδηγίες και δικαστική εποπτεία; </a:t>
            </a:r>
          </a:p>
          <a:p>
            <a:pPr lvl="1"/>
            <a:r>
              <a:rPr lang="el-GR" dirty="0"/>
              <a:t>Χρησιμοποιούν οι κρατικοί φορείς τεχνητή νοημοσύνη και άλλη προηγμένη τεχνολογία για σκοπούς διαδικτυακής παρακολούθησης χωρίς την κατάλληλη εποπτεία;</a:t>
            </a:r>
          </a:p>
          <a:p>
            <a:pPr lvl="1"/>
            <a:r>
              <a:rPr lang="el-GR" dirty="0"/>
              <a:t>Τα μέτρα επιτήρησης της κυβέρνησης στοχεύουν ή επηρεάζουν δυσανάλογα διαφωνούντες, υπερασπιστές των ανθρωπίνων δικαιωμάτων, δημοσιογράφους ή ορισμένες </a:t>
            </a:r>
            <a:r>
              <a:rPr lang="el-GR" dirty="0" err="1"/>
              <a:t>εθνοτικές</a:t>
            </a:r>
            <a:r>
              <a:rPr lang="el-GR" dirty="0"/>
              <a:t>, θρησκευτικές, φυλετικές, LGBT+, μετανάστες και άλλες σχετικές ομάδες;</a:t>
            </a:r>
          </a:p>
          <a:p>
            <a:endParaRPr lang="en-US" dirty="0"/>
          </a:p>
        </p:txBody>
      </p:sp>
    </p:spTree>
    <p:extLst>
      <p:ext uri="{BB962C8B-B14F-4D97-AF65-F5344CB8AC3E}">
        <p14:creationId xmlns:p14="http://schemas.microsoft.com/office/powerpoint/2010/main" val="1780979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28625"/>
            <a:ext cx="10515600" cy="5748338"/>
          </a:xfrm>
        </p:spPr>
        <p:txBody>
          <a:bodyPr>
            <a:normAutofit fontScale="85000" lnSpcReduction="20000"/>
          </a:bodyPr>
          <a:lstStyle/>
          <a:p>
            <a:pPr marL="0" indent="0">
              <a:buNone/>
            </a:pPr>
            <a:r>
              <a:rPr lang="el-GR" b="1" dirty="0"/>
              <a:t>6. </a:t>
            </a:r>
            <a:r>
              <a:rPr lang="el-GR" sz="2900" b="1" dirty="0"/>
              <a:t>Η παρακολούθηση και η συλλογή δεδομένων χρηστών από παρόχους υπηρεσιών και άλλες εταιρείες τεχνολογίας παραβιάζει το δικαίωμα των χρηστών στην ιδιωτική ζωή; (0–6 βαθμοί)</a:t>
            </a:r>
            <a:endParaRPr lang="el-GR" sz="2900" dirty="0"/>
          </a:p>
          <a:p>
            <a:pPr lvl="1"/>
            <a:r>
              <a:rPr lang="el-GR" sz="2900" dirty="0"/>
              <a:t>Κατοχυρώνουν συγκεκριμένοι νόμοι ή δεσμευτικές νομικές αποφάσεις τα δικαιώματα των χρηστών σε προσωπικά δεδομένα, συμπεριλαμβανομένων βιομετρικών πληροφοριών, που δημιουργούνται, συλλέγονται ή υποβάλλονται σε επεξεργασία από δημόσιους ή ιδιωτικούς φορείς;  </a:t>
            </a:r>
          </a:p>
          <a:p>
            <a:pPr lvl="1"/>
            <a:r>
              <a:rPr lang="el-GR" sz="2900" dirty="0"/>
              <a:t>Οι ρυθμιστικοί φορείς, όπως ένας οργανισμός προστασίας δεδομένων, προστατεύουν αποτελεσματικά το απόρρητο των χρηστών, μεταξύ άλλων μέσω της διερεύνησης της κακής διαχείρισης δεδομένων από εταιρείες και της επιβολής σχετικών νόμων ή νομικών αποφάσεων; </a:t>
            </a:r>
          </a:p>
          <a:p>
            <a:pPr lvl="1"/>
            <a:r>
              <a:rPr lang="el-GR" sz="2900" dirty="0"/>
              <a:t>Μπορεί η κυβέρνηση να λάβει πληροφορίες χρηστών από εταιρείες (π.χ. παρόχους υπηρεσιών, παρόχους δημόσιας πρόσβασης, </a:t>
            </a:r>
            <a:r>
              <a:rPr lang="el-GR" sz="2900" dirty="0" err="1"/>
              <a:t>internet</a:t>
            </a:r>
            <a:r>
              <a:rPr lang="el-GR" sz="2900" dirty="0"/>
              <a:t> </a:t>
            </a:r>
            <a:r>
              <a:rPr lang="el-GR" sz="2900" dirty="0" err="1"/>
              <a:t>café</a:t>
            </a:r>
            <a:r>
              <a:rPr lang="el-GR" sz="2900" dirty="0"/>
              <a:t>, πλατφόρμες μέσων κοινωνικής δικτύωσης, παρόχους email, κατασκευαστές συσκευών) χωρίς νομική διαδικασία; </a:t>
            </a:r>
          </a:p>
          <a:p>
            <a:pPr lvl="1"/>
            <a:r>
              <a:rPr lang="el-GR" sz="2900" dirty="0"/>
              <a:t>Απαιτείται από αυτές τις εταιρείες να συλλέγουν και να διατηρούν δεδομένα σχετικά με τους χρήστες τους;</a:t>
            </a:r>
          </a:p>
          <a:p>
            <a:endParaRPr lang="el-GR" sz="2900" dirty="0"/>
          </a:p>
        </p:txBody>
      </p:sp>
    </p:spTree>
    <p:extLst>
      <p:ext uri="{BB962C8B-B14F-4D97-AF65-F5344CB8AC3E}">
        <p14:creationId xmlns:p14="http://schemas.microsoft.com/office/powerpoint/2010/main" val="2117338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21D28-2F96-E84D-B275-1BEF7A1517A6}"/>
              </a:ext>
            </a:extLst>
          </p:cNvPr>
          <p:cNvSpPr>
            <a:spLocks noGrp="1"/>
          </p:cNvSpPr>
          <p:nvPr>
            <p:ph idx="1"/>
          </p:nvPr>
        </p:nvSpPr>
        <p:spPr>
          <a:xfrm>
            <a:off x="838200" y="636998"/>
            <a:ext cx="10515600" cy="5539965"/>
          </a:xfrm>
        </p:spPr>
        <p:txBody>
          <a:bodyPr>
            <a:normAutofit fontScale="92500" lnSpcReduction="20000"/>
          </a:bodyPr>
          <a:lstStyle/>
          <a:p>
            <a:pPr lvl="1"/>
            <a:r>
              <a:rPr lang="el-GR" sz="2900" dirty="0"/>
              <a:t>Απαιτείται από αυτές τις εταιρείες να αποθηκεύουν δεδομένα χρηστών σε διακομιστές που βρίσκονται στη χώρα, ιδίως δεδομένα που σχετίζονται με διαδικτυακές δραστηριότητες και έκφραση που προστατεύονται από τα διεθνή πρότυπα ανθρωπίνων δικαιωμάτων (δηλαδή, υπάρχουν απαιτήσεις "τοπικοποίησης δεδομένων");</a:t>
            </a:r>
          </a:p>
          <a:p>
            <a:pPr lvl="1"/>
            <a:r>
              <a:rPr lang="el-GR" sz="2900" dirty="0"/>
              <a:t>Αυτές οι εταιρείες παρακολουθούν τους χρήστες και παρέχουν πληροφορίες σχετικά με τις ψηφιακές δραστηριότητές τους στην κυβέρνηση ή σε άλλους ισχυρούς παράγοντες (είτε μέσω τεχνικής υποκλοπής, κοινής χρήσης δεδομένων ή άλλων μέσων);</a:t>
            </a:r>
          </a:p>
          <a:p>
            <a:pPr lvl="1"/>
            <a:r>
              <a:rPr lang="el-GR" sz="2900" dirty="0"/>
              <a:t>Προσπαθεί το κράτος να επιβάλει παρόμοιες απαιτήσεις σε αυτές τις εταιρείες μέσω λιγότερο επίσημων μεθόδων, όπως κώδικες συμπεριφοράς, απειλές λογοκρισίας ή άλλες οικονομικές ή πολιτικές συνέπειες;</a:t>
            </a:r>
          </a:p>
          <a:p>
            <a:pPr lvl="1"/>
            <a:r>
              <a:rPr lang="el-GR" sz="2900" dirty="0"/>
              <a:t>Είναι διαφανή τα κρατικά αιτήματα για δεδομένα χρηστών από αυτές τις εταιρείες και έχουν οι εταιρείες ρεαλιστικό τρόπο προσφυγής, για παράδειγμα μέσω ανεξάρτητων δικαστηρίων;</a:t>
            </a:r>
          </a:p>
          <a:p>
            <a:pPr marL="0" indent="0">
              <a:buNone/>
            </a:pPr>
            <a:endParaRPr lang="en-US" dirty="0"/>
          </a:p>
        </p:txBody>
      </p:sp>
    </p:spTree>
    <p:extLst>
      <p:ext uri="{BB962C8B-B14F-4D97-AF65-F5344CB8AC3E}">
        <p14:creationId xmlns:p14="http://schemas.microsoft.com/office/powerpoint/2010/main" val="7340215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81025"/>
            <a:ext cx="10515600" cy="5595938"/>
          </a:xfrm>
        </p:spPr>
        <p:txBody>
          <a:bodyPr>
            <a:normAutofit fontScale="92500" lnSpcReduction="20000"/>
          </a:bodyPr>
          <a:lstStyle/>
          <a:p>
            <a:pPr marL="0" indent="0">
              <a:buNone/>
            </a:pPr>
            <a:r>
              <a:rPr lang="el-GR" b="1" dirty="0"/>
              <a:t> 7.Υπόκεινται άτομα σε </a:t>
            </a:r>
            <a:r>
              <a:rPr lang="el-GR" b="1" dirty="0" err="1"/>
              <a:t>εξωνομικό</a:t>
            </a:r>
            <a:r>
              <a:rPr lang="el-GR" b="1" dirty="0"/>
              <a:t> εκφοβισμό ή σωματική βία από τις κρατικές αρχές ή οποιονδήποτε άλλο παράγοντα σε σχέση με τις διαδικτυακές δραστηριότητές τους; (0–5 βαθμοί)</a:t>
            </a:r>
            <a:endParaRPr lang="el-GR" dirty="0"/>
          </a:p>
          <a:p>
            <a:pPr lvl="1"/>
            <a:r>
              <a:rPr lang="el-GR" dirty="0"/>
              <a:t>Υπόκεινται άτομα σε σωματική βία —όπως δολοφονία, επίθεση, βασανιστήρια, σεξουαλική βία ή εξαναγκαστική εξαφάνιση— σε σχέση με τις διαδικτυακές τους δραστηριότητες, συμπεριλαμβανομένης της συμμετοχής σε ορισμένες διαδικτυακές κοινότητες;</a:t>
            </a:r>
          </a:p>
          <a:p>
            <a:pPr lvl="1"/>
            <a:r>
              <a:rPr lang="el-GR" dirty="0"/>
              <a:t>Τα άτομα υπόκεινται σε άλλο εκφοβισμό και παρενόχληση—όπως λεκτικές απειλές, ταξιδιωτικούς περιορισμούς, μη συναινετική κοινοποίηση προσωπικών εικόνων, δοξολογία ή καταστροφή ή κατάσχεση περιουσίας— σε σχέση με τις διαδικτυακές δραστηριότητές τους;</a:t>
            </a:r>
          </a:p>
          <a:p>
            <a:pPr lvl="1"/>
            <a:r>
              <a:rPr lang="el-GR" dirty="0"/>
              <a:t>Υπόκεινται άτομα σε διαδικτυακό εκφοβισμό και παρενόχληση ειδικά επειδή ανήκουν σε μια συγκεκριμένη εθνική, θρησκευτική, φύλο, LGBT+, μετανάστη ή άλλη σχετική ομάδα;</a:t>
            </a:r>
          </a:p>
          <a:p>
            <a:pPr lvl="1"/>
            <a:r>
              <a:rPr lang="el-GR" dirty="0"/>
              <a:t>Οι διαδικτυακοί δημοσιογράφοι, οι μπλόγκερ ή άλλοι έχουν εγκαταλείψει τη χώρα ή έχουν κρυφτεί για να αποφύγουν τέτοιες συνέπειες;</a:t>
            </a:r>
          </a:p>
          <a:p>
            <a:pPr lvl="1"/>
            <a:r>
              <a:rPr lang="el-GR" dirty="0"/>
              <a:t>Οι διαδικτυακές δραστηριότητες αντιφρονούντων, δημοσιογράφων, bloggers, υπερασπιστών των ανθρωπίνων δικαιωμάτων ή άλλων χρηστών που εδρεύουν εκτός της χώρας οδήγησαν σε συνέπειες για τα μέλη της οικογένειάς τους ή τους συνεργάτες τους που εδρεύουν στη χώρα;</a:t>
            </a:r>
          </a:p>
          <a:p>
            <a:endParaRPr lang="el-GR" dirty="0"/>
          </a:p>
        </p:txBody>
      </p:sp>
    </p:spTree>
    <p:extLst>
      <p:ext uri="{BB962C8B-B14F-4D97-AF65-F5344CB8AC3E}">
        <p14:creationId xmlns:p14="http://schemas.microsoft.com/office/powerpoint/2010/main" val="2750921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sz="half" idx="1"/>
          </p:nvPr>
        </p:nvSpPr>
        <p:spPr>
          <a:xfrm>
            <a:off x="838200" y="790575"/>
            <a:ext cx="5181600" cy="5386388"/>
          </a:xfrm>
        </p:spPr>
        <p:txBody>
          <a:bodyPr>
            <a:normAutofit/>
          </a:bodyPr>
          <a:lstStyle/>
          <a:p>
            <a:r>
              <a:rPr lang="el-GR" sz="3200" dirty="0"/>
              <a:t>Οι </a:t>
            </a:r>
            <a:r>
              <a:rPr lang="el-GR" sz="3200" b="1" dirty="0"/>
              <a:t>θεμελιώδεις αξίες </a:t>
            </a:r>
            <a:r>
              <a:rPr lang="el-GR" sz="3200" dirty="0"/>
              <a:t>του Freedom on Net: </a:t>
            </a:r>
          </a:p>
          <a:p>
            <a:pPr>
              <a:buFont typeface="Wingdings" panose="05000000000000000000" pitchFamily="2" charset="2"/>
              <a:buChar char="Ø"/>
            </a:pPr>
            <a:r>
              <a:rPr lang="el-GR" sz="3200" dirty="0"/>
              <a:t>βασίζονται στα </a:t>
            </a:r>
            <a:r>
              <a:rPr lang="el-GR" sz="3200" b="1" dirty="0"/>
              <a:t>διεθνή πρότυπα </a:t>
            </a:r>
          </a:p>
          <a:p>
            <a:pPr>
              <a:buFont typeface="Wingdings" panose="05000000000000000000" pitchFamily="2" charset="2"/>
              <a:buChar char="Ø"/>
            </a:pPr>
            <a:r>
              <a:rPr lang="el-GR" sz="3200" dirty="0"/>
              <a:t>ανθρωπίνων δικαιωμάτων, </a:t>
            </a:r>
          </a:p>
          <a:p>
            <a:r>
              <a:rPr lang="el-GR" sz="3200" dirty="0"/>
              <a:t>ιδιαίτερα στο </a:t>
            </a:r>
            <a:r>
              <a:rPr lang="el-GR" sz="3200" b="1" dirty="0"/>
              <a:t>άρθρο 19 </a:t>
            </a:r>
          </a:p>
          <a:p>
            <a:r>
              <a:rPr lang="el-GR" sz="3200" dirty="0"/>
              <a:t>της </a:t>
            </a:r>
            <a:r>
              <a:rPr lang="el-GR" sz="3600" b="1" u="sng" dirty="0"/>
              <a:t>Οικουμενικής Διακήρυξης των Ανθρωπίνων Δικαιωμάτων</a:t>
            </a:r>
            <a:r>
              <a:rPr lang="el-GR" sz="3200" dirty="0"/>
              <a:t>. </a:t>
            </a:r>
          </a:p>
        </p:txBody>
      </p:sp>
      <p:sp>
        <p:nvSpPr>
          <p:cNvPr id="7" name="Θέση περιεχομένου 6"/>
          <p:cNvSpPr>
            <a:spLocks noGrp="1"/>
          </p:cNvSpPr>
          <p:nvPr>
            <p:ph sz="half" idx="2"/>
          </p:nvPr>
        </p:nvSpPr>
        <p:spPr>
          <a:xfrm>
            <a:off x="6172200" y="790575"/>
            <a:ext cx="5181600" cy="5386388"/>
          </a:xfrm>
        </p:spPr>
        <p:txBody>
          <a:bodyPr/>
          <a:lstStyle/>
          <a:p>
            <a:r>
              <a:rPr lang="el-GR" b="1" u="sng" dirty="0"/>
              <a:t>ΑΡΘΡΟ 19</a:t>
            </a:r>
          </a:p>
          <a:p>
            <a:r>
              <a:rPr lang="el-GR" sz="2400" b="1" dirty="0"/>
              <a:t>Καθένας έχει το δικαίωμα της ελευθερίας της γνώμης και της έκφρασης, που</a:t>
            </a:r>
          </a:p>
          <a:p>
            <a:r>
              <a:rPr lang="el-GR" sz="2400" b="1" dirty="0"/>
              <a:t>σημαίνει το δικαίωμα να μην υφίσταται δυσμενείς συνέπειες για τις γνώμες του,</a:t>
            </a:r>
          </a:p>
          <a:p>
            <a:r>
              <a:rPr lang="el-GR" sz="2400" b="1" dirty="0"/>
              <a:t>και το δικαίωμα να αναζητεί, να παίρνει και να διαδίδει πληροφορίες και ιδέες, με</a:t>
            </a:r>
          </a:p>
          <a:p>
            <a:r>
              <a:rPr lang="el-GR" sz="2400" b="1" dirty="0"/>
              <a:t>οποιοδήποτε μέσο έκφρασης, και από όλο τον κόσμο</a:t>
            </a:r>
            <a:r>
              <a:rPr lang="el-GR" dirty="0"/>
              <a:t>. </a:t>
            </a:r>
          </a:p>
          <a:p>
            <a:r>
              <a:rPr lang="el-GR" dirty="0"/>
              <a:t>Όλη η </a:t>
            </a:r>
            <a:r>
              <a:rPr lang="el-GR" b="1" dirty="0">
                <a:hlinkClick r:id="rId2"/>
              </a:rPr>
              <a:t>συνθήκη εδώ</a:t>
            </a:r>
            <a:r>
              <a:rPr lang="el-GR" dirty="0"/>
              <a:t>. </a:t>
            </a:r>
          </a:p>
        </p:txBody>
      </p:sp>
    </p:spTree>
    <p:extLst>
      <p:ext uri="{BB962C8B-B14F-4D97-AF65-F5344CB8AC3E}">
        <p14:creationId xmlns:p14="http://schemas.microsoft.com/office/powerpoint/2010/main" val="33554557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81050"/>
            <a:ext cx="10515600" cy="5395913"/>
          </a:xfrm>
        </p:spPr>
        <p:txBody>
          <a:bodyPr>
            <a:normAutofit fontScale="92500"/>
          </a:bodyPr>
          <a:lstStyle/>
          <a:p>
            <a:pPr marL="0" indent="0">
              <a:buNone/>
            </a:pPr>
            <a:r>
              <a:rPr lang="el-GR" b="1" dirty="0"/>
              <a:t>8. Οι ιστότοποι, οι κυβερνητικές και ιδιωτικές οντότητες, οι πάροχοι υπηρεσιών ή οι μεμονωμένοι χρήστες υπόκεινται σε εκτεταμένη πειρατεία και άλλες μορφές κυβερνοεπίθεσης; (0–3 βαθμοί)</a:t>
            </a:r>
            <a:endParaRPr lang="el-GR" dirty="0"/>
          </a:p>
          <a:p>
            <a:pPr lvl="1"/>
            <a:r>
              <a:rPr lang="el-GR" dirty="0"/>
              <a:t>Οι ιστότοποι που ανήκουν σε αντιπολίτευση, ειδησεογραφικά πρακτορεία ή ομάδες της κοινωνίας των πολιτών στη χώρα έχουν απενεργοποιηθεί προσωρινά ή μόνιμα λόγω κυβερνοεπιθέσεων, ιδιαίτερα σε πολιτικά ευαίσθητους χρόνους;</a:t>
            </a:r>
          </a:p>
          <a:p>
            <a:pPr lvl="1"/>
            <a:r>
              <a:rPr lang="el-GR" dirty="0"/>
              <a:t>Οι ιστότοποι ή τα ιστολόγια υπόκεινται σε στοχευμένες τεχνικές επιθέσεις ως αντίποινα για τη δημοσίευση συγκεκριμένου περιεχομένου, για παράδειγμα για πολιτικά και κοινωνικά θέματα;</a:t>
            </a:r>
          </a:p>
          <a:p>
            <a:pPr lvl="1"/>
            <a:r>
              <a:rPr lang="el-GR" dirty="0"/>
              <a:t>Οι χρηματοοικονομικές, εμπορικές και κυβερνητικές οντότητες υπόκεινται σε σημαντικές και στοχευμένες επιθέσεις στον κυβερνοχώρο με σκοπό την κλοπή δεδομένων ή την απενεργοποίηση των κανονικών λειτουργιών, συμπεριλαμβανομένων των επιθέσεων που προέρχονται εκτός της χώρας; </a:t>
            </a:r>
          </a:p>
          <a:p>
            <a:pPr lvl="1"/>
            <a:r>
              <a:rPr lang="el-GR" dirty="0"/>
              <a:t>Υπάρχουν νόμοι και πολιτικές για την πρόληψη και την προστασία από επιθέσεις στον κυβερνοχώρο (συμπεριλαμβανομένων συστηματικών επιθέσεων από εγχώριους μη κρατικούς φορείς) και επιβάλλονται;</a:t>
            </a:r>
          </a:p>
          <a:p>
            <a:endParaRPr lang="el-GR" dirty="0"/>
          </a:p>
        </p:txBody>
      </p:sp>
    </p:spTree>
    <p:extLst>
      <p:ext uri="{BB962C8B-B14F-4D97-AF65-F5344CB8AC3E}">
        <p14:creationId xmlns:p14="http://schemas.microsoft.com/office/powerpoint/2010/main" val="2758342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Θέση περιεχομένου 6"/>
          <p:cNvSpPr>
            <a:spLocks noGrp="1"/>
          </p:cNvSpPr>
          <p:nvPr>
            <p:ph sz="half" idx="1"/>
          </p:nvPr>
        </p:nvSpPr>
        <p:spPr>
          <a:xfrm>
            <a:off x="838200" y="745724"/>
            <a:ext cx="5181600" cy="5431239"/>
          </a:xfrm>
        </p:spPr>
        <p:txBody>
          <a:bodyPr>
            <a:normAutofit lnSpcReduction="10000"/>
          </a:bodyPr>
          <a:lstStyle/>
          <a:p>
            <a:r>
              <a:rPr lang="el-GR" dirty="0"/>
              <a:t>Το έργο εστιάζει ιδιαίτερα:</a:t>
            </a:r>
          </a:p>
          <a:p>
            <a:pPr>
              <a:buFont typeface="Wingdings" panose="05000000000000000000" pitchFamily="2" charset="2"/>
              <a:buChar char="Ø"/>
            </a:pPr>
            <a:r>
              <a:rPr lang="el-GR" dirty="0"/>
              <a:t>στην </a:t>
            </a:r>
            <a:r>
              <a:rPr lang="el-GR" b="1" dirty="0"/>
              <a:t>ελεύθερη ροή πληροφοριών</a:t>
            </a:r>
            <a:r>
              <a:rPr lang="el-GR" dirty="0"/>
              <a:t> </a:t>
            </a:r>
          </a:p>
          <a:p>
            <a:pPr>
              <a:buFont typeface="Wingdings" panose="05000000000000000000" pitchFamily="2" charset="2"/>
              <a:buChar char="Ø"/>
            </a:pPr>
            <a:r>
              <a:rPr lang="el-GR" dirty="0"/>
              <a:t>την </a:t>
            </a:r>
            <a:r>
              <a:rPr lang="el-GR" b="1" dirty="0"/>
              <a:t>προστασία της ελεύθερης έκφρασης</a:t>
            </a:r>
            <a:r>
              <a:rPr lang="el-GR" dirty="0"/>
              <a:t> </a:t>
            </a:r>
          </a:p>
          <a:p>
            <a:pPr>
              <a:buFont typeface="Wingdings" panose="05000000000000000000" pitchFamily="2" charset="2"/>
              <a:buChar char="Ø"/>
            </a:pPr>
            <a:r>
              <a:rPr lang="el-GR" dirty="0"/>
              <a:t>την </a:t>
            </a:r>
            <a:r>
              <a:rPr lang="el-GR" b="1" dirty="0"/>
              <a:t>πρόσβαση σε πληροφορίες</a:t>
            </a:r>
          </a:p>
          <a:p>
            <a:pPr>
              <a:buFont typeface="Wingdings" panose="05000000000000000000" pitchFamily="2" charset="2"/>
              <a:buChar char="Ø"/>
            </a:pPr>
            <a:r>
              <a:rPr lang="el-GR" dirty="0"/>
              <a:t>τα </a:t>
            </a:r>
            <a:r>
              <a:rPr lang="el-GR" b="1" dirty="0"/>
              <a:t>δικαιώματα της ιδιωτικής ζωής</a:t>
            </a:r>
            <a:r>
              <a:rPr lang="el-GR" dirty="0"/>
              <a:t> </a:t>
            </a:r>
          </a:p>
          <a:p>
            <a:pPr>
              <a:buFont typeface="Wingdings" panose="05000000000000000000" pitchFamily="2" charset="2"/>
              <a:buChar char="Ø"/>
            </a:pPr>
            <a:r>
              <a:rPr lang="el-GR" b="1" dirty="0"/>
              <a:t>ελευθερία από νομικές </a:t>
            </a:r>
            <a:r>
              <a:rPr lang="el-GR" dirty="0"/>
              <a:t>και</a:t>
            </a:r>
          </a:p>
          <a:p>
            <a:pPr>
              <a:buFont typeface="Wingdings" panose="05000000000000000000" pitchFamily="2" charset="2"/>
              <a:buChar char="Ø"/>
            </a:pPr>
            <a:r>
              <a:rPr lang="el-GR" b="1" dirty="0"/>
              <a:t>εξωνομικές επιπτώσεις </a:t>
            </a:r>
          </a:p>
          <a:p>
            <a:r>
              <a:rPr lang="el-GR" dirty="0"/>
              <a:t>που προκύπτουν από διαδικτυακές δραστηριότητες. </a:t>
            </a:r>
          </a:p>
          <a:p>
            <a:endParaRPr lang="el-GR" dirty="0"/>
          </a:p>
        </p:txBody>
      </p:sp>
      <p:sp>
        <p:nvSpPr>
          <p:cNvPr id="8" name="Θέση περιεχομένου 7"/>
          <p:cNvSpPr>
            <a:spLocks noGrp="1"/>
          </p:cNvSpPr>
          <p:nvPr>
            <p:ph sz="half" idx="2"/>
          </p:nvPr>
        </p:nvSpPr>
        <p:spPr>
          <a:xfrm>
            <a:off x="6172200" y="745724"/>
            <a:ext cx="5181600" cy="5431239"/>
          </a:xfrm>
        </p:spPr>
        <p:txBody>
          <a:bodyPr>
            <a:normAutofit lnSpcReduction="10000"/>
          </a:bodyPr>
          <a:lstStyle/>
          <a:p>
            <a:r>
              <a:rPr lang="el-GR" dirty="0"/>
              <a:t>Το έργο </a:t>
            </a:r>
            <a:r>
              <a:rPr lang="el-GR" b="1" u="sng" dirty="0"/>
              <a:t>αξιολογεί επίσης</a:t>
            </a:r>
            <a:r>
              <a:rPr lang="el-GR" dirty="0"/>
              <a:t>: </a:t>
            </a:r>
          </a:p>
          <a:p>
            <a:r>
              <a:rPr lang="el-GR" dirty="0"/>
              <a:t>σε ποιο βαθμό προωθείται: </a:t>
            </a:r>
          </a:p>
          <a:p>
            <a:pPr>
              <a:buFont typeface="Wingdings" panose="05000000000000000000" pitchFamily="2" charset="2"/>
              <a:buChar char="Ø"/>
            </a:pPr>
            <a:r>
              <a:rPr lang="el-GR" dirty="0"/>
              <a:t>ένα </a:t>
            </a:r>
            <a:r>
              <a:rPr lang="el-GR" b="1" dirty="0"/>
              <a:t>διαδικτυακό περιβάλλον </a:t>
            </a:r>
          </a:p>
          <a:p>
            <a:pPr>
              <a:buFont typeface="Wingdings" panose="05000000000000000000" pitchFamily="2" charset="2"/>
              <a:buChar char="Ø"/>
            </a:pPr>
            <a:r>
              <a:rPr lang="el-GR" dirty="0"/>
              <a:t>που ευνοεί τα </a:t>
            </a:r>
            <a:r>
              <a:rPr lang="el-GR" b="1" dirty="0"/>
              <a:t>δικαιώματα</a:t>
            </a:r>
            <a:r>
              <a:rPr lang="el-GR" dirty="0"/>
              <a:t> </a:t>
            </a:r>
          </a:p>
          <a:p>
            <a:pPr>
              <a:buFont typeface="Wingdings" panose="05000000000000000000" pitchFamily="2" charset="2"/>
              <a:buChar char="Ø"/>
            </a:pPr>
            <a:r>
              <a:rPr lang="el-GR" dirty="0"/>
              <a:t>σε μια συγκεκριμένη χώρα</a:t>
            </a:r>
            <a:r>
              <a:rPr lang="en-US" dirty="0"/>
              <a:t>.</a:t>
            </a:r>
            <a:endParaRPr lang="el-GR" dirty="0"/>
          </a:p>
          <a:p>
            <a:endParaRPr lang="el-GR" dirty="0"/>
          </a:p>
        </p:txBody>
      </p:sp>
      <p:pic>
        <p:nvPicPr>
          <p:cNvPr id="9" name="Εικόνα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62724" y="3429000"/>
            <a:ext cx="4410075" cy="2428875"/>
          </a:xfrm>
          <a:prstGeom prst="rect">
            <a:avLst/>
          </a:prstGeom>
        </p:spPr>
      </p:pic>
    </p:spTree>
    <p:extLst>
      <p:ext uri="{BB962C8B-B14F-4D97-AF65-F5344CB8AC3E}">
        <p14:creationId xmlns:p14="http://schemas.microsoft.com/office/powerpoint/2010/main" val="2319420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b="1" dirty="0"/>
              <a:t>Λίστα ελέγχου ερωτήσεων </a:t>
            </a:r>
            <a:r>
              <a:rPr lang="en-US" b="1" dirty="0"/>
              <a:t>Freedom House</a:t>
            </a:r>
            <a:endParaRPr lang="el-GR" b="1" dirty="0"/>
          </a:p>
        </p:txBody>
      </p:sp>
      <p:sp>
        <p:nvSpPr>
          <p:cNvPr id="3" name="Θέση περιεχομένου 2"/>
          <p:cNvSpPr>
            <a:spLocks noGrp="1"/>
          </p:cNvSpPr>
          <p:nvPr>
            <p:ph idx="1"/>
          </p:nvPr>
        </p:nvSpPr>
        <p:spPr/>
        <p:txBody>
          <a:bodyPr>
            <a:normAutofit/>
          </a:bodyPr>
          <a:lstStyle/>
          <a:p>
            <a:r>
              <a:rPr lang="el-GR" b="1" dirty="0"/>
              <a:t>Α. </a:t>
            </a:r>
            <a:r>
              <a:rPr lang="el-GR" b="1" u="sng" dirty="0"/>
              <a:t>Εμπόδια πρόσβασης </a:t>
            </a:r>
            <a:r>
              <a:rPr lang="el-GR" b="1" dirty="0"/>
              <a:t>(0–25 βαθμοί)</a:t>
            </a:r>
            <a:endParaRPr lang="el-GR" dirty="0"/>
          </a:p>
          <a:p>
            <a:pPr marL="0" indent="0">
              <a:buNone/>
            </a:pPr>
            <a:r>
              <a:rPr lang="el-GR" b="1" dirty="0"/>
              <a:t>1. Περιορίζουν οι περιορισμοί υποδομής την πρόσβαση στο διαδίκτυο ή την ταχύτητα και την ποιότητα των συνδέσεων στο Διαδίκτυο; (0–6 βαθμοί)</a:t>
            </a:r>
            <a:endParaRPr lang="el-GR" dirty="0"/>
          </a:p>
          <a:p>
            <a:pPr lvl="1"/>
            <a:r>
              <a:rPr lang="el-GR" dirty="0"/>
              <a:t>Έχουν τα άτομα πρόσβαση σε υπηρεσίες διαδικτύου υψηλής ταχύτητας στο σπίτι τους, στον χώρο εργασίας τους, σε διαδικτυακά καφέ, βιβλιοθήκες, σχολεία και άλλους χώρους, καθώς και σε κινητές συσκευές;</a:t>
            </a:r>
          </a:p>
          <a:p>
            <a:pPr lvl="1"/>
            <a:r>
              <a:rPr lang="el-GR" dirty="0"/>
              <a:t>Η κακή υποδομή (συμπεριλαμβανομένης της αναξιόπιστης ηλεκτρικής ενέργειας) ή οι καταστροφικές ζημιές στις υποδομές (που προκαλούνται από γεγονότα όπως φυσικές καταστροφές ή ένοπλες συγκρούσεις) περιορίζουν τη δυνατότητα των κατοίκων να έχουν πρόσβαση στο διαδίκτυο;</a:t>
            </a:r>
          </a:p>
          <a:p>
            <a:pPr marL="0" indent="0">
              <a:buNone/>
            </a:pPr>
            <a:endParaRPr lang="el-GR" dirty="0"/>
          </a:p>
        </p:txBody>
      </p:sp>
    </p:spTree>
    <p:extLst>
      <p:ext uri="{BB962C8B-B14F-4D97-AF65-F5344CB8AC3E}">
        <p14:creationId xmlns:p14="http://schemas.microsoft.com/office/powerpoint/2010/main" val="1448423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14350"/>
            <a:ext cx="10515600" cy="5662613"/>
          </a:xfrm>
        </p:spPr>
        <p:txBody>
          <a:bodyPr/>
          <a:lstStyle/>
          <a:p>
            <a:pPr marL="0" indent="0">
              <a:buNone/>
            </a:pPr>
            <a:r>
              <a:rPr lang="en-US" b="1" dirty="0"/>
              <a:t>2. </a:t>
            </a:r>
            <a:r>
              <a:rPr lang="el-GR" b="1" dirty="0"/>
              <a:t>Είναι </a:t>
            </a:r>
            <a:r>
              <a:rPr lang="el-GR" b="1" u="sng" dirty="0"/>
              <a:t>απαγορευτικά δαπανηρή η πρόσβαση στο Διαδίκτυο </a:t>
            </a:r>
            <a:r>
              <a:rPr lang="el-GR" b="1" dirty="0"/>
              <a:t>ή πέρα ​​από την προσιτότητα ορισμένων τμημάτων του πληθυσμού για γεωγραφικούς, κοινωνικούς ή άλλους λόγους; (0–3 βαθμοί)</a:t>
            </a:r>
            <a:endParaRPr lang="el-GR" dirty="0"/>
          </a:p>
          <a:p>
            <a:pPr lvl="1"/>
            <a:r>
              <a:rPr lang="el-GR" dirty="0"/>
              <a:t>Οι οικονομικοί περιορισμοί —όπως οι υψηλές τιμές για τις υπηρεσίες Διαδικτύου, οι υπερβολικοί φόροι που επιβάλλονται σε τέτοιες υπηρεσίες ή η κρατική χειραγώγηση των σχετικών αγορών— καθιστούν την πρόσβαση στο Διαδίκτυο απαγορευτικά ακριβή για μεγάλα τμήματα του πληθυσμού;</a:t>
            </a:r>
          </a:p>
          <a:p>
            <a:pPr lvl="1"/>
            <a:r>
              <a:rPr lang="el-GR" dirty="0"/>
              <a:t>Υπάρχουν σημαντικές διαφορές στη διείσδυση και την πρόσβαση στο Διαδίκτυο με βάση τη γεωγραφική περιοχή ή για ορισμένες εθνοτικές, θρησκευτικές, φυλετικές, μετανάστες και άλλες σχετικές ομάδες;</a:t>
            </a:r>
          </a:p>
          <a:p>
            <a:pPr lvl="1"/>
            <a:r>
              <a:rPr lang="el-GR" dirty="0"/>
              <a:t>Συμβάλλουν οι πρακτικές τιμολόγησης, όπως τα σχέδια μηδενικής αξιολόγησης, από παρόχους υπηρεσιών και ψηφιακές πλατφόρμες σε ένα ψηφιακό χάσμα όσον αφορά τους τύπους περιεχομένου που μπορούν να έχουν πρόσβαση άτομα με διαφορετικά οικονομικά μέσα; </a:t>
            </a:r>
          </a:p>
          <a:p>
            <a:endParaRPr lang="el-GR" dirty="0"/>
          </a:p>
        </p:txBody>
      </p:sp>
    </p:spTree>
    <p:extLst>
      <p:ext uri="{BB962C8B-B14F-4D97-AF65-F5344CB8AC3E}">
        <p14:creationId xmlns:p14="http://schemas.microsoft.com/office/powerpoint/2010/main" val="2326368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28625"/>
            <a:ext cx="10515600" cy="5748338"/>
          </a:xfrm>
        </p:spPr>
        <p:txBody>
          <a:bodyPr>
            <a:normAutofit fontScale="92500" lnSpcReduction="10000"/>
          </a:bodyPr>
          <a:lstStyle/>
          <a:p>
            <a:pPr marL="0" indent="0">
              <a:buNone/>
            </a:pPr>
            <a:r>
              <a:rPr lang="el-GR" b="1" dirty="0"/>
              <a:t>  3.Ασκεί η κυβέρνηση τεχνικό ή νομικό έλεγχο στην υποδομή του Διαδικτύου με σκοπό τον περιορισμό της συνδεσιμότητας; (0–6 βαθμοί)</a:t>
            </a:r>
            <a:endParaRPr lang="el-GR" dirty="0"/>
          </a:p>
          <a:p>
            <a:pPr lvl="1"/>
            <a:r>
              <a:rPr lang="el-GR" dirty="0"/>
              <a:t>Περιορίζει η κυβέρνηση ή υποχρεώνει τους παρόχους υπηρεσιών να περιορίσουν τη σύνδεση στο Διαδίκτυο επιβραδύνοντας ή κλείνοντας τις συνδέσεις στο Διαδίκτυο κατά τη διάρκεια συγκεκριμένων εκδηλώσεων (όπως διαδηλώσεις ή εκλογές), είτε σε τοπικό είτε σε εθνικό επίπεδο;</a:t>
            </a:r>
          </a:p>
          <a:p>
            <a:pPr lvl="1"/>
            <a:r>
              <a:rPr lang="el-GR" dirty="0"/>
              <a:t>Συγκεντρώνει η κυβέρνηση την υποδομή του Διαδικτύου με τρόπο που θα μπορούσε να διευκολύνει τους περιορισμούς στη συνδεσιμότητα;</a:t>
            </a:r>
          </a:p>
          <a:p>
            <a:pPr lvl="1"/>
            <a:r>
              <a:rPr lang="el-GR" dirty="0"/>
              <a:t>Η κυβέρνηση μπλοκάρει ή υποχρεώνει τους παρόχους υπηρεσιών να μπλοκάρουν πλατφόρμες μέσων κοινωνικής δικτύωσης και εφαρμογές επικοινωνίας που λειτουργούν στην πράξη ως κύριοι αγωγοί για διαδικτυακή ενημέρωση;</a:t>
            </a:r>
          </a:p>
          <a:p>
            <a:pPr lvl="1"/>
            <a:r>
              <a:rPr lang="el-GR" dirty="0"/>
              <a:t>Η κυβέρνηση αποκλείει ή υποχρεώνει τους παρόχους υπηρεσιών να αποκλείσουν ορισμένα πρωτόκολλα, θύρες και λειτουργίες σε τέτοιες πλατφόρμες και εφαρμογές (π.χ. </a:t>
            </a:r>
            <a:r>
              <a:rPr lang="el-GR" dirty="0" err="1"/>
              <a:t>Voice</a:t>
            </a:r>
            <a:r>
              <a:rPr lang="el-GR" dirty="0"/>
              <a:t>-</a:t>
            </a:r>
            <a:r>
              <a:rPr lang="el-GR" dirty="0" err="1"/>
              <a:t>over</a:t>
            </a:r>
            <a:r>
              <a:rPr lang="el-GR" dirty="0"/>
              <a:t>-Internet-</a:t>
            </a:r>
            <a:r>
              <a:rPr lang="el-GR" dirty="0" err="1"/>
              <a:t>Protocol</a:t>
            </a:r>
            <a:r>
              <a:rPr lang="el-GR" dirty="0"/>
              <a:t> ή </a:t>
            </a:r>
            <a:r>
              <a:rPr lang="el-GR" dirty="0" err="1"/>
              <a:t>VoIP</a:t>
            </a:r>
            <a:r>
              <a:rPr lang="el-GR" dirty="0"/>
              <a:t>, ροή βίντεο, μηνύματα πολυμέσων, </a:t>
            </a:r>
            <a:r>
              <a:rPr lang="el-GR" dirty="0" err="1"/>
              <a:t>Secure</a:t>
            </a:r>
            <a:r>
              <a:rPr lang="el-GR" dirty="0"/>
              <a:t> </a:t>
            </a:r>
            <a:r>
              <a:rPr lang="el-GR" dirty="0" err="1"/>
              <a:t>Sockets</a:t>
            </a:r>
            <a:r>
              <a:rPr lang="el-GR" dirty="0"/>
              <a:t> </a:t>
            </a:r>
            <a:r>
              <a:rPr lang="el-GR" dirty="0" err="1"/>
              <a:t>Layer</a:t>
            </a:r>
            <a:r>
              <a:rPr lang="el-GR" dirty="0"/>
              <a:t> ή SSL); είτε μόνιμα είτε κατά τη διάρκεια συγκεκριμένων γεγονότων;</a:t>
            </a:r>
          </a:p>
          <a:p>
            <a:pPr lvl="1"/>
            <a:r>
              <a:rPr lang="el-GR" dirty="0"/>
              <a:t>Οι περιορισμοί στη συνδεσιμότητα επηρεάζουν δυσανάλογα τις περιθωριοποιημένες κοινότητες, όπως τους κατοίκους ορισμένων περιοχών ή εκείνων που ανήκουν σε διαφορετικές εθνοτικές, θρησκευτικές, φυλετικές, και άλλες σχετικές ομάδες;</a:t>
            </a:r>
          </a:p>
          <a:p>
            <a:endParaRPr lang="el-GR" dirty="0"/>
          </a:p>
        </p:txBody>
      </p:sp>
    </p:spTree>
    <p:extLst>
      <p:ext uri="{BB962C8B-B14F-4D97-AF65-F5344CB8AC3E}">
        <p14:creationId xmlns:p14="http://schemas.microsoft.com/office/powerpoint/2010/main" val="2480559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76250"/>
            <a:ext cx="5514975" cy="5700713"/>
          </a:xfrm>
        </p:spPr>
        <p:txBody>
          <a:bodyPr>
            <a:normAutofit fontScale="92500"/>
          </a:bodyPr>
          <a:lstStyle/>
          <a:p>
            <a:pPr marL="0" indent="0">
              <a:buNone/>
            </a:pPr>
            <a:r>
              <a:rPr lang="el-GR" b="1" dirty="0"/>
              <a:t>4. Υπάρχουν νομικά, ρυθμιστικά ή οικονομικά εμπόδια που περιορίζουν την ποικιλομορφία των παρόχων υπηρεσιών; (0–6 βαθμοί)</a:t>
            </a:r>
            <a:endParaRPr lang="el-GR" dirty="0"/>
          </a:p>
          <a:p>
            <a:pPr lvl="1"/>
            <a:r>
              <a:rPr lang="el-GR" dirty="0"/>
              <a:t>Υπάρχει νομικό ή de facto μονοπώλιο στην παροχή σταθερής, κινητής και δημόσιας πρόσβασης στο Διαδίκτυο; </a:t>
            </a:r>
          </a:p>
          <a:p>
            <a:pPr lvl="1"/>
            <a:r>
              <a:rPr lang="el-GR" dirty="0"/>
              <a:t>Θέτει το κράτος εκτενείς νομικές, ρυθμιστικές ή οικονομικές απαιτήσεις για την ίδρυση ή τη λειτουργία παρόχων υπηρεσιών;</a:t>
            </a:r>
          </a:p>
          <a:p>
            <a:pPr lvl="1"/>
            <a:r>
              <a:rPr lang="el-GR" dirty="0"/>
              <a:t>Οι απαιτήσεις αδειοδότησης, όπως η διατήρηση δεδομένων πελατών ή η αποτροπή πρόσβασης σε συγκεκριμένο περιεχόμενο, επιβαρύνουν επαχθή οικονομική επιβάρυνση τους παρόχους υπηρεσιών;</a:t>
            </a:r>
          </a:p>
          <a:p>
            <a:endParaRPr lang="el-GR" dirty="0"/>
          </a:p>
        </p:txBody>
      </p:sp>
      <p:pic>
        <p:nvPicPr>
          <p:cNvPr id="5" name="Εικόνα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53225" y="685800"/>
            <a:ext cx="4400550" cy="5086350"/>
          </a:xfrm>
          <a:prstGeom prst="rect">
            <a:avLst/>
          </a:prstGeom>
        </p:spPr>
      </p:pic>
    </p:spTree>
    <p:extLst>
      <p:ext uri="{BB962C8B-B14F-4D97-AF65-F5344CB8AC3E}">
        <p14:creationId xmlns:p14="http://schemas.microsoft.com/office/powerpoint/2010/main" val="3435796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838200" y="457200"/>
            <a:ext cx="5181600" cy="5719763"/>
          </a:xfrm>
        </p:spPr>
        <p:txBody>
          <a:bodyPr>
            <a:normAutofit fontScale="92500" lnSpcReduction="10000"/>
          </a:bodyPr>
          <a:lstStyle/>
          <a:p>
            <a:pPr marL="0" indent="0">
              <a:buNone/>
            </a:pPr>
            <a:r>
              <a:rPr lang="el-GR" b="1" dirty="0"/>
              <a:t>5. Αποτυγχάνουν οι εθνικοί ρυθμιστικοί φορείς που επιβλέπουν τους παρόχους υπηρεσιών και την ψηφιακή τεχνολογία να λειτουργούν με ελεύθερο, δίκαιο και ανεξάρτητο τρόπο; (0–4 βαθμοί)</a:t>
            </a:r>
            <a:endParaRPr lang="el-GR" dirty="0"/>
          </a:p>
          <a:p>
            <a:pPr lvl="1"/>
            <a:r>
              <a:rPr lang="el-GR" dirty="0"/>
              <a:t>Υπάρχουν ρητές νομικές εγγυήσεις που προστατεύουν την ανεξαρτησία και την αυτονομία οποιουδήποτε ρυθμιστικού φορέα που επιβλέπει το διαδίκτυο (αποκλειστικά ή ως μέρος μιας ευρύτερης εντολής) από πολιτικές ή εμπορικές παρεμβάσεις;</a:t>
            </a:r>
          </a:p>
          <a:p>
            <a:pPr lvl="1"/>
            <a:r>
              <a:rPr lang="el-GR" dirty="0"/>
              <a:t>Είναι η διαδικασία διορισμού μελών των ρυθμιστικών φορέων διαφανής και αντιπροσωπευτική των έννομων συμφερόντων των διαφόρων ενδιαφερομένων;</a:t>
            </a:r>
          </a:p>
        </p:txBody>
      </p:sp>
      <p:sp>
        <p:nvSpPr>
          <p:cNvPr id="5" name="Θέση περιεχομένου 4"/>
          <p:cNvSpPr>
            <a:spLocks noGrp="1"/>
          </p:cNvSpPr>
          <p:nvPr>
            <p:ph sz="half" idx="2"/>
          </p:nvPr>
        </p:nvSpPr>
        <p:spPr>
          <a:xfrm>
            <a:off x="6172200" y="533400"/>
            <a:ext cx="5181600" cy="5643563"/>
          </a:xfrm>
        </p:spPr>
        <p:txBody>
          <a:bodyPr>
            <a:normAutofit fontScale="92500" lnSpcReduction="10000"/>
          </a:bodyPr>
          <a:lstStyle/>
          <a:p>
            <a:pPr lvl="1"/>
            <a:r>
              <a:rPr lang="el-GR" dirty="0"/>
              <a:t>Θεωρείται ότι οι αποφάσεις που λαμβάνονται από ρυθμιστικούς φορείς σχετικά με το Διαδίκτυο είναι δίκαιες και λαμβάνουν ουσιαστική προσοχή στα σχόλια των ενδιαφερομένων στην κοινωνία; </a:t>
            </a:r>
          </a:p>
          <a:p>
            <a:pPr lvl="1"/>
            <a:r>
              <a:rPr lang="el-GR" dirty="0"/>
              <a:t>Θεωρείται ότι οι αποφάσεις που λαμβάνονται από ρυθμιστικούς φορείς είναι απολιτικές και ανεξάρτητες από αλλαγές στην κυβέρνηση; </a:t>
            </a:r>
          </a:p>
          <a:p>
            <a:pPr lvl="1"/>
            <a:r>
              <a:rPr lang="el-GR" dirty="0"/>
              <a:t>Θεωρείται ότι οι αποφάσεις που λαμβάνονται από ρυθμιστικούς φορείς προστατεύουν την ελευθερία του Διαδικτύου, μεταξύ άλλων διασφαλίζοντας ότι οι πάροχοι υπηρεσιών, οι ψηφιακές πλατφόρμες και άλλοι οικοδεσπότες περιεχομένου συμπεριφέρονται δίκαια;  </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315506752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3739</Words>
  <Application>Microsoft Office PowerPoint</Application>
  <PresentationFormat>Ευρεία οθόνη</PresentationFormat>
  <Paragraphs>179</Paragraphs>
  <Slides>30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30</vt:i4>
      </vt:variant>
    </vt:vector>
  </HeadingPairs>
  <TitlesOfParts>
    <vt:vector size="35" baseType="lpstr">
      <vt:lpstr>Arial</vt:lpstr>
      <vt:lpstr>Calibri</vt:lpstr>
      <vt:lpstr>Calibri Light</vt:lpstr>
      <vt:lpstr>Wingdings</vt:lpstr>
      <vt:lpstr>Θέμα του Office</vt:lpstr>
      <vt:lpstr>Μεθοδολογία Έρευνας Freedom on the Net</vt:lpstr>
      <vt:lpstr>O δείκτης Freedom on the Net </vt:lpstr>
      <vt:lpstr>Παρουσίαση του PowerPoint</vt:lpstr>
      <vt:lpstr>Παρουσίαση του PowerPoint</vt:lpstr>
      <vt:lpstr>Λίστα ελέγχου ερωτήσεων Freedom House</vt:lpstr>
      <vt:lpstr>Παρουσίαση του PowerPoint</vt:lpstr>
      <vt:lpstr>Παρουσίαση του PowerPoint</vt:lpstr>
      <vt:lpstr>Παρουσίαση του PowerPoint</vt:lpstr>
      <vt:lpstr>Παρουσίαση του PowerPoint</vt:lpstr>
      <vt:lpstr>B. Όρια στο περιεχόμενο (0–35 βαθμοί)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Γ. Παραβιάσεις δικαιωμάτων χρήστη (0–40 βαθμοί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Μεθοδολογία Έρευνας Freedom on the Net</dc:title>
  <dc:creator>Χρήστης των Windows</dc:creator>
  <cp:lastModifiedBy>Anastasios Stavropoulos</cp:lastModifiedBy>
  <cp:revision>56</cp:revision>
  <dcterms:created xsi:type="dcterms:W3CDTF">2022-12-02T10:29:46Z</dcterms:created>
  <dcterms:modified xsi:type="dcterms:W3CDTF">2024-12-16T21:12:53Z</dcterms:modified>
</cp:coreProperties>
</file>