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8" r:id="rId3"/>
    <p:sldId id="277" r:id="rId4"/>
    <p:sldId id="278" r:id="rId5"/>
    <p:sldId id="273" r:id="rId6"/>
    <p:sldId id="275" r:id="rId7"/>
    <p:sldId id="276" r:id="rId8"/>
    <p:sldId id="279" r:id="rId9"/>
    <p:sldId id="281" r:id="rId10"/>
    <p:sldId id="280" r:id="rId1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F0030A-2540-46C9-8E2F-E60769DE5E62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5144B-4551-49E0-B998-678B018A831F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08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3175199" y="1700784"/>
            <a:ext cx="8500062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63C7445-6C58-44E3-9F57-6C4688003FBB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C9008-FD63-4C0C-BABD-825EB40954A9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E970655-416C-4531-9EC4-F6D989E8CD43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E8913-4E6A-45CC-9BB7-65498C03418C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6C8E621-4969-4D5D-AFAA-D6820983903D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4041-F9AF-40B9-B0DE-43BE020EF30D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ADA88-D8D9-4379-9772-9852095DF5EC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FE0F5-B457-4713-979C-F38CFC02D1AE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9F303-AE07-4B36-ABB2-E03140A58CF0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2A9F9-D895-4046-BE2C-7AF4A1EECEC1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B4BE-C158-4AB2-B501-81A6745A4A4F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60745E4E-2F92-43E0-9625-65E832776AD1}" type="datetime1">
              <a:rPr lang="el-GR" smtClean="0"/>
              <a:t>13/3/2022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Ημερολόγιο-Καθολικό-Ισοζύγιο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Λογιστική ΙΙ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EC8BB5-9E55-4DBB-84A0-841CC7BB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320DAD-6B3D-45BA-AE2B-2E2B99230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προσαρμοσμένο ισοζύγιο χαρακτηρίζεται εκείνο που συντάσσεται μετά την μεταφορά των ημερολογιακών εγγραφών στους λογαριασμούς του γενικού καθολικού βιβλίου των επιχειρήσεων.</a:t>
            </a:r>
          </a:p>
          <a:p>
            <a:pPr algn="just"/>
            <a:r>
              <a:rPr lang="el-GR" dirty="0"/>
              <a:t>οριστικό ισοζύγιο χαρακτηρίζεται εκείνο που ακολουθεί το προηγούμενο και περιλαμβάνει και τα αποτελέσματα του κλεισίματος των λογαριασμών εσόδων - εξόδων και όλων των άλλων αποτελεσμάτων χρήσης.</a:t>
            </a:r>
          </a:p>
        </p:txBody>
      </p:sp>
    </p:spTree>
    <p:extLst>
      <p:ext uri="{BB962C8B-B14F-4D97-AF65-F5344CB8AC3E}">
        <p14:creationId xmlns:p14="http://schemas.microsoft.com/office/powerpoint/2010/main" val="24050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ΗΜΕΡΟΛΟΓΙΟ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dirty="0"/>
              <a:t>Ημερολόγιο είναι το λογιστικό βιβλίο της επιχείρησης στο οποίο καταχωρείται κάθε πράξη αυτής κατά ορισμένη σειρά και τάξη, χρονολογικά.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l-GR" dirty="0"/>
              <a:t>Σε αυτό γίνεται για πρώτη φορά η </a:t>
            </a:r>
            <a:r>
              <a:rPr lang="el-GR" dirty="0" err="1"/>
              <a:t>διγραφική</a:t>
            </a:r>
            <a:r>
              <a:rPr lang="el-GR" dirty="0"/>
              <a:t> καταχώρηση κάθε πράξης, με βάση τα διάφορα δικαιολογητικά όπως τιμολόγια, δελτία αποστολής, εντάλματα είσπραξης πληρωμών κ.ά..</a:t>
            </a:r>
          </a:p>
          <a:p>
            <a:pPr marL="0" indent="0" rtl="0">
              <a:buNone/>
            </a:pPr>
            <a:r>
              <a:rPr lang="el-GR" dirty="0"/>
              <a:t> Μετά την καταχώρηση της κάθε πράξης υπό μορφή «άρθρου» στο ημερολόγιο ακολουθεί η ενημέρωση των σχετικών λογαριασμών στο Γενικό Καθολικό και στα Αναλυτικά Καθολικά.</a:t>
            </a:r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F1F861-5C7D-4B80-87E7-1DC322A8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ημερολόγιο είναι το βασικότερο βιβλίο της οικονομικής μονάδας γιατί: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751D3F-32D3-40A8-A697-6AADC23D4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Καταχωρούνται όλα τα λογιστικά γεγονότα</a:t>
            </a:r>
          </a:p>
          <a:p>
            <a:endParaRPr lang="el-GR" dirty="0"/>
          </a:p>
          <a:p>
            <a:r>
              <a:rPr lang="el-GR" dirty="0"/>
              <a:t>Είναι ένα αρχείο όλων των οικονομικών συναλλαγών και των οικονομικών πράξεων της οικονομικής μονάδας</a:t>
            </a:r>
          </a:p>
          <a:p>
            <a:endParaRPr lang="el-GR" dirty="0"/>
          </a:p>
          <a:p>
            <a:r>
              <a:rPr lang="el-GR" dirty="0"/>
              <a:t>Συγκεντρώνει όλες τις οικονομικές πληροφορίες, που μπορούν να αποτυπωθούν σε χρηματικές αξίες και αφορούν την οικονομική της ζωή.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B97427-85A4-47FB-B56E-34648821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 βάση τις πληροφορίες του ημερολογίου ενημερώνονται όλα τα βιβλία της οικονομικής μονάδας.</a:t>
            </a:r>
          </a:p>
          <a:p>
            <a:endParaRPr lang="el-GR" dirty="0"/>
          </a:p>
          <a:p>
            <a:r>
              <a:rPr lang="el-GR" dirty="0"/>
              <a:t>Διευκολύνει τον έλεγχο των λογιστικών γεγονότων</a:t>
            </a:r>
          </a:p>
          <a:p>
            <a:endParaRPr lang="el-GR" dirty="0"/>
          </a:p>
          <a:p>
            <a:r>
              <a:rPr lang="el-GR" dirty="0"/>
              <a:t>Συμβάλλει στην διόρθωση των λογιστικών σφαλμάτων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44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F873BC-FDA2-43BA-92B8-E742678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3A4765-7946-4E5B-AA63-4593694F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λογιστικά γεγονότα καταχωρούνται στο ημερολόγιο με τις λογιστικές εγγραφές, που ονομάζονται άρθρα. Κάθε λογιστική εγγραφή, περιλαμβάνει:</a:t>
            </a:r>
          </a:p>
          <a:p>
            <a:r>
              <a:rPr lang="el-GR" dirty="0"/>
              <a:t>Την ημερομηνία</a:t>
            </a:r>
          </a:p>
          <a:p>
            <a:r>
              <a:rPr lang="el-GR" dirty="0"/>
              <a:t>Τους λογαριασμούς</a:t>
            </a:r>
          </a:p>
          <a:p>
            <a:r>
              <a:rPr lang="el-GR" dirty="0"/>
              <a:t>Τα ποσά</a:t>
            </a:r>
          </a:p>
          <a:p>
            <a:r>
              <a:rPr lang="el-GR" dirty="0"/>
              <a:t>Την αιτιολογία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71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6D8D77-2886-4903-B6CD-D6A12AD9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Γενικό Καθολικό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04FDCE-8DD3-412D-9EB9-3DAF00C16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Γενικό καθολικό είναι το αρχείο (βιβλίο ή Καρτέλες, ή Ηλεκτρονικός Υπολογιστής) το οποίο περιλαμβάνει όλους τους λογαριασμούς της επιχείρησης.</a:t>
            </a:r>
          </a:p>
          <a:p>
            <a:r>
              <a:rPr lang="el-GR" dirty="0"/>
              <a:t>Η τήρησή του είναι υποχρεωτική από το νόμο και οι λογαριασμοί που περιέχονται σε αυτό ενημερώνονται με βάση τις εγγραφές του ημερολογίου.</a:t>
            </a:r>
          </a:p>
          <a:p>
            <a:r>
              <a:rPr lang="el-GR" dirty="0"/>
              <a:t>Η διαδικασία αυτή λέγεται και μεταφορά των λογαριασμών από το ημερολόγιο στο γενικό καθολικό.</a:t>
            </a:r>
          </a:p>
        </p:txBody>
      </p:sp>
    </p:spTree>
    <p:extLst>
      <p:ext uri="{BB962C8B-B14F-4D97-AF65-F5344CB8AC3E}">
        <p14:creationId xmlns:p14="http://schemas.microsoft.com/office/powerpoint/2010/main" val="28240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5477F7-6542-4BF2-8EBB-BE700A8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8BA33F-3197-46C0-926F-D14CC2791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λογαριασμοί στους οποίους υποδιαιρείται ένας γενικός λογαριασμός λέγονται ειδικοί ή αναλυτικοί.</a:t>
            </a:r>
          </a:p>
          <a:p>
            <a:r>
              <a:rPr lang="el-GR" dirty="0"/>
              <a:t>•Πρωτοβάθμιοι, λέγονται οι γενικοί λογαριασμοί εκείνοι που τηρούνται στο Γενικό Καθολικό και παρακολουθούν τα περιουσιακά στοιχεία σε ομάδες όπως π.χ. λογαριασμοί "Εμπορεύματα", 'Προμηθευτές", "Γραμμάτια Εισπρακτέα", κ.ά.</a:t>
            </a:r>
          </a:p>
          <a:p>
            <a:r>
              <a:rPr lang="el-GR" dirty="0"/>
              <a:t>•Δευτεροβάθμιοι</a:t>
            </a:r>
            <a:r>
              <a:rPr lang="en-US" dirty="0"/>
              <a:t> </a:t>
            </a:r>
            <a:r>
              <a:rPr lang="el-GR" dirty="0"/>
              <a:t>λέγονται οι ειδικοί λογαριασμοί κάθε πρωτοβάθμιου περιληπτικού λογαριασμού που τηρούνται στο Αναλυτικό Καθολικό</a:t>
            </a:r>
            <a:r>
              <a:rPr lang="en-US" dirty="0"/>
              <a:t> </a:t>
            </a:r>
            <a:r>
              <a:rPr lang="el-GR" dirty="0"/>
              <a:t>πρώτης σειράς και παρακολουθούν με ανάλυση το περιουσιακό στοιχείο του Πρωτοβάθμιου.</a:t>
            </a:r>
          </a:p>
        </p:txBody>
      </p:sp>
    </p:spTree>
    <p:extLst>
      <p:ext uri="{BB962C8B-B14F-4D97-AF65-F5344CB8AC3E}">
        <p14:creationId xmlns:p14="http://schemas.microsoft.com/office/powerpoint/2010/main" val="2254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D0C640-E6FC-44CD-BB34-818DCCB9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E01B01-322B-4070-A90F-DE476A62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ανάλυση σήμερα στην πράξη, φθάνει μέχρι </a:t>
            </a:r>
            <a:r>
              <a:rPr lang="el-GR" dirty="0" err="1"/>
              <a:t>τεταρτοβάθμιο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–Αρχίζει από τον γενικό λογαριασμό</a:t>
            </a:r>
            <a:r>
              <a:rPr lang="en-US" dirty="0"/>
              <a:t> </a:t>
            </a:r>
            <a:r>
              <a:rPr lang="el-GR" dirty="0"/>
              <a:t>και προχωρεί προς τον ειδικότερο, όπως δείχνουν οι παρακάτω λογαριασμοί.</a:t>
            </a:r>
          </a:p>
          <a:p>
            <a:pPr marL="0" indent="0">
              <a:buNone/>
            </a:pPr>
            <a:r>
              <a:rPr lang="el-GR" dirty="0"/>
              <a:t>•Πρωτοβάθμιοι (στο Γενικό Καθολικό)π.χ. Εμπορεύματα.</a:t>
            </a:r>
          </a:p>
          <a:p>
            <a:pPr marL="0" indent="0">
              <a:buNone/>
            </a:pPr>
            <a:r>
              <a:rPr lang="el-GR" dirty="0"/>
              <a:t>–Δευτεροβάθμιοι (στο Αναλυτικό Καθολικό Α) </a:t>
            </a:r>
            <a:r>
              <a:rPr lang="el-GR" dirty="0" err="1"/>
              <a:t>π.χ</a:t>
            </a:r>
            <a:r>
              <a:rPr lang="el-GR" dirty="0"/>
              <a:t>-Υφάσματα,</a:t>
            </a:r>
            <a:r>
              <a:rPr lang="en-US" dirty="0"/>
              <a:t> </a:t>
            </a:r>
            <a:r>
              <a:rPr lang="el-GR" dirty="0"/>
              <a:t>υποδήματα, κλπ.</a:t>
            </a:r>
          </a:p>
          <a:p>
            <a:pPr marL="0" indent="0">
              <a:buNone/>
            </a:pPr>
            <a:r>
              <a:rPr lang="el-GR" dirty="0"/>
              <a:t>•Τριτοβάθμιοι (στο Αναλυτικό</a:t>
            </a:r>
            <a:r>
              <a:rPr lang="en-US" dirty="0"/>
              <a:t> </a:t>
            </a:r>
            <a:r>
              <a:rPr lang="el-GR" dirty="0"/>
              <a:t>Καθολικό Β) π.χ. Υφάσματα ανδρικά,</a:t>
            </a:r>
            <a:r>
              <a:rPr lang="en-US" dirty="0"/>
              <a:t> </a:t>
            </a:r>
            <a:r>
              <a:rPr lang="el-GR" dirty="0"/>
              <a:t>υφάσματα γυναικεία.</a:t>
            </a:r>
          </a:p>
          <a:p>
            <a:pPr marL="0" indent="0">
              <a:buNone/>
            </a:pPr>
            <a:r>
              <a:rPr lang="el-GR" dirty="0"/>
              <a:t>–</a:t>
            </a:r>
            <a:r>
              <a:rPr lang="el-GR" dirty="0" err="1"/>
              <a:t>Τεταρτοβάθμιοι</a:t>
            </a:r>
            <a:r>
              <a:rPr lang="el-GR" dirty="0"/>
              <a:t> (στο Αναλυτικό Καθολικό Γ) π.χ. Υφάσματα ανδρικά μάλλινα.</a:t>
            </a:r>
          </a:p>
        </p:txBody>
      </p:sp>
    </p:spTree>
    <p:extLst>
      <p:ext uri="{BB962C8B-B14F-4D97-AF65-F5344CB8AC3E}">
        <p14:creationId xmlns:p14="http://schemas.microsoft.com/office/powerpoint/2010/main" val="14066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0B63CB-86EE-4AB8-8CAF-E93ECD61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Ισοζύγιο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1E6413-B0B8-433E-8814-6F066646A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Ο όρος ισοζύγιο είναι λογιστικός όρος και </a:t>
            </a:r>
            <a:r>
              <a:rPr lang="el-GR" dirty="0" err="1"/>
              <a:t>κατ</a:t>
            </a:r>
            <a:r>
              <a:rPr lang="el-GR" dirty="0"/>
              <a:t>΄ επέκταση στατιστικός και οικονομικός. </a:t>
            </a:r>
          </a:p>
          <a:p>
            <a:pPr algn="just"/>
            <a:r>
              <a:rPr lang="el-GR" dirty="0"/>
              <a:t>Γενικά με τον όρο αυτό χαρακτηρίζεται επί συγκεκριμένου χρόνου η συνοπτική κατάσταση σε χρηματικές μονάδες όλων των λογαριασμών μιας επιχείρησης. Η σύνταξή του αποτελεί το κύριο μέσον ελέγχου εγγραφών λογαριασμών και της μεταφοράς αυτών στα λογιστικά βιβλία.</a:t>
            </a:r>
          </a:p>
          <a:p>
            <a:pPr algn="just"/>
            <a:r>
              <a:rPr lang="el-GR" dirty="0"/>
              <a:t> Επίσης μέσω αυτού είναι δυνατός ένας πρόχειρος προσδιορισμός της χρηματοοικονομικής κατάστασης μιας επιχείρησης και των αποτελεσμάτων στο συγκεκριμένο χρόνο.</a:t>
            </a:r>
          </a:p>
        </p:txBody>
      </p:sp>
    </p:spTree>
    <p:extLst>
      <p:ext uri="{BB962C8B-B14F-4D97-AF65-F5344CB8AC3E}">
        <p14:creationId xmlns:p14="http://schemas.microsoft.com/office/powerpoint/2010/main" val="8574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ED67ECE-5B23-4868-A3D5-3D10EBEF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1071717"/>
            <a:ext cx="11071123" cy="5683044"/>
          </a:xfrm>
          <a:noFill/>
        </p:spPr>
      </p:pic>
    </p:spTree>
    <p:extLst>
      <p:ext uri="{BB962C8B-B14F-4D97-AF65-F5344CB8AC3E}">
        <p14:creationId xmlns:p14="http://schemas.microsoft.com/office/powerpoint/2010/main" val="28679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Εκπαιδευτικά θέματα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7_TF03462902_TF03462902" id="{83FC9EF6-3E43-452E-AFB3-D075EF265CD9}" vid="{6594177A-2A4C-4CF8-9AD4-A89940E56309}"/>
    </a:ext>
  </a:extLst>
</a:theme>
</file>

<file path=ppt/theme/theme2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εκπαιδευτικών θεμάτων, σχεδίαση με ζωγραφιές σε μαυροπίνακα (ευρείας οθόνης)</Template>
  <TotalTime>434</TotalTime>
  <Words>546</Words>
  <Application>Microsoft Office PowerPoint</Application>
  <PresentationFormat>Ευρεία οθόνη</PresentationFormat>
  <Paragraphs>43</Paragraphs>
  <Slides>10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Εκπαιδευτικά θέματα 16x9</vt:lpstr>
      <vt:lpstr>Ημερολόγιο-Καθολικό-Ισοζύγιο</vt:lpstr>
      <vt:lpstr>ΗΜΕΡΟΛΟΓΙΟ</vt:lpstr>
      <vt:lpstr>Το ημερολόγιο είναι το βασικότερο βιβλίο της οικονομικής μονάδας γιατί:</vt:lpstr>
      <vt:lpstr>Παρουσίαση του PowerPoint</vt:lpstr>
      <vt:lpstr>Γενικό Καθολικό</vt:lpstr>
      <vt:lpstr>Παρουσίαση του PowerPoint</vt:lpstr>
      <vt:lpstr>Παρουσίαση του PowerPoint</vt:lpstr>
      <vt:lpstr>Ισοζύγιο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Κίνδυνος και Απόδοση</dc:title>
  <dc:creator>ANASTASIOS KONSTANTINIDIS</dc:creator>
  <cp:lastModifiedBy>ANASTASIOS KONSTANTINIDIS</cp:lastModifiedBy>
  <cp:revision>14</cp:revision>
  <dcterms:created xsi:type="dcterms:W3CDTF">2021-04-02T16:01:18Z</dcterms:created>
  <dcterms:modified xsi:type="dcterms:W3CDTF">2022-03-13T16:06:39Z</dcterms:modified>
</cp:coreProperties>
</file>