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Kλικ για επεξεργασία του τίτλου</a:t>
            </a:r>
            <a:endParaRPr kumimoji="0" lang="en-US"/>
          </a:p>
        </p:txBody>
      </p:sp>
      <p:sp>
        <p:nvSpPr>
          <p:cNvPr id="28" name="27 - Θέση ημερομηνίας"/>
          <p:cNvSpPr>
            <a:spLocks noGrp="1"/>
          </p:cNvSpPr>
          <p:nvPr>
            <p:ph type="dt" sz="half" idx="10"/>
          </p:nvPr>
        </p:nvSpPr>
        <p:spPr/>
        <p:txBody>
          <a:bodyPr/>
          <a:lstStyle/>
          <a:p>
            <a:fld id="{2342CEA3-3058-4D43-AE35-B3DA76CB4003}" type="datetimeFigureOut">
              <a:rPr lang="el-GR" smtClean="0"/>
              <a:pPr/>
              <a:t>23/11/2016</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23/11/2016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23/11/2016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23/11/2016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23/11/2016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7924800" y="6416675"/>
            <a:ext cx="762000" cy="365125"/>
          </a:xfrm>
        </p:spPr>
        <p:txBody>
          <a:body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23/11/2016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23/11/2016</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23/11/2016</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23/11/2016</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23/11/2016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3 - Θέση κειμένου"/>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23/11/2016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2342CEA3-3058-4D43-AE35-B3DA76CB4003}" type="datetimeFigureOut">
              <a:rPr lang="el-GR" smtClean="0"/>
              <a:pPr/>
              <a:t>23/11/2016</a:t>
            </a:fld>
            <a:endParaRPr lang="el-GR"/>
          </a:p>
        </p:txBody>
      </p:sp>
      <p:sp>
        <p:nvSpPr>
          <p:cNvPr id="3" name="2 - Θέση υποσέλιδου"/>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22 - Θέση αριθμού διαφάνειας"/>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D3F1D1C4-C2D9-4231-9FB2-B2D9D97AA41D}"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422030" y="500042"/>
            <a:ext cx="8229600" cy="2143140"/>
          </a:xfrm>
        </p:spPr>
        <p:txBody>
          <a:bodyPr/>
          <a:lstStyle/>
          <a:p>
            <a:r>
              <a:rPr lang="en-US" dirty="0" smtClean="0"/>
              <a:t>I</a:t>
            </a:r>
            <a:r>
              <a:rPr lang="el-GR" dirty="0" smtClean="0"/>
              <a:t>ΣΤΟΡΙΑ ΚΑΙ ΠΟΛΙΤΙΣΜΟΣ ΣΤΗΝ ΕΚΠΑΙΔΕΥΣΗ</a:t>
            </a:r>
            <a:endParaRPr lang="el-GR" dirty="0"/>
          </a:p>
        </p:txBody>
      </p:sp>
      <p:sp>
        <p:nvSpPr>
          <p:cNvPr id="3" name="2 - Υπότιτλος"/>
          <p:cNvSpPr>
            <a:spLocks noGrp="1"/>
          </p:cNvSpPr>
          <p:nvPr>
            <p:ph type="subTitle" idx="1"/>
          </p:nvPr>
        </p:nvSpPr>
        <p:spPr>
          <a:xfrm>
            <a:off x="0" y="3143248"/>
            <a:ext cx="8501090" cy="3286148"/>
          </a:xfrm>
        </p:spPr>
        <p:txBody>
          <a:bodyPr>
            <a:normAutofit/>
          </a:bodyPr>
          <a:lstStyle/>
          <a:p>
            <a:r>
              <a:rPr lang="el-GR" sz="3200" b="1" dirty="0" smtClean="0"/>
              <a:t>      </a:t>
            </a:r>
            <a:r>
              <a:rPr lang="el-GR" sz="3200" b="1" dirty="0" smtClean="0">
                <a:solidFill>
                  <a:schemeClr val="accent1">
                    <a:lumMod val="60000"/>
                    <a:lumOff val="40000"/>
                  </a:schemeClr>
                </a:solidFill>
              </a:rPr>
              <a:t>ΚΡΙΤΙΚΗ ΠΡΟΣΕΓΓΙΣΗ</a:t>
            </a:r>
          </a:p>
          <a:p>
            <a:endParaRPr lang="el-GR" sz="3200" dirty="0" smtClean="0"/>
          </a:p>
          <a:p>
            <a:endParaRPr lang="el-GR" sz="3200" dirty="0" smtClean="0"/>
          </a:p>
          <a:p>
            <a:pPr algn="just"/>
            <a:r>
              <a:rPr lang="el-GR" smtClean="0"/>
              <a:t>ΜΗΤΤΑ </a:t>
            </a:r>
            <a:r>
              <a:rPr lang="el-GR" dirty="0" smtClean="0"/>
              <a:t>ΚΩΝΣΤΑΝΤΙΝΑ 3602</a:t>
            </a:r>
          </a:p>
          <a:p>
            <a:pPr algn="just"/>
            <a:r>
              <a:rPr lang="el-GR" dirty="0" smtClean="0"/>
              <a:t>ΡΙΖΟΥ ΑΝΝΑ-ΜΑΡΙΑ 3626</a:t>
            </a:r>
          </a:p>
          <a:p>
            <a:pPr algn="l"/>
            <a:endParaRPr lang="el-GR"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mn-lt"/>
              </a:rPr>
              <a:t>ΚΡΙΤΙΚΗ ΑΝΤΙΜΕΤΩΠΙΣΗ ΤΥΠΟΥ Ι ΕΚΠΑΙΔΕΥΤΙΚΩΝ</a:t>
            </a:r>
            <a:endParaRPr lang="el-GR" sz="3200" dirty="0">
              <a:latin typeface="+mn-lt"/>
            </a:endParaRPr>
          </a:p>
        </p:txBody>
      </p:sp>
      <p:sp>
        <p:nvSpPr>
          <p:cNvPr id="3" name="2 - Θέση περιεχομένου"/>
          <p:cNvSpPr>
            <a:spLocks noGrp="1"/>
          </p:cNvSpPr>
          <p:nvPr>
            <p:ph idx="1"/>
          </p:nvPr>
        </p:nvSpPr>
        <p:spPr/>
        <p:txBody>
          <a:bodyPr>
            <a:normAutofit/>
          </a:bodyPr>
          <a:lstStyle/>
          <a:p>
            <a:pPr algn="just">
              <a:lnSpc>
                <a:spcPct val="150000"/>
              </a:lnSpc>
            </a:pPr>
            <a:r>
              <a:rPr lang="el-GR" sz="2400" dirty="0" smtClean="0"/>
              <a:t>Ο Τύπος Ι εκπαιδευτικών, είναι παραδοσιακός, καθώς όσον αφορά τη σκοπιά τις παιδαγωγικές πρακτικές, ο ίδιος ο εκπαιδευτικός κατευθύνει τους μαθητές, μη αναπτύσσοντας οι ίδιοι κριτική σκέψη και λήψη αποφάσεων. </a:t>
            </a:r>
            <a:endParaRPr lang="el-GR"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mn-lt"/>
              </a:rPr>
              <a:t>ΚΡΙΤΙΚΗ ΑΝΤΙΜΕΤΩΠΙΣΗ ΤΥΠΟΥ Ι ΕΚΠΑΙΔΕΥΤΙΚΩΝ</a:t>
            </a:r>
            <a:endParaRPr lang="el-GR" sz="3200" dirty="0">
              <a:latin typeface="+mn-lt"/>
            </a:endParaRPr>
          </a:p>
        </p:txBody>
      </p:sp>
      <p:sp>
        <p:nvSpPr>
          <p:cNvPr id="3" name="2 - Θέση περιεχομένου"/>
          <p:cNvSpPr>
            <a:spLocks noGrp="1"/>
          </p:cNvSpPr>
          <p:nvPr>
            <p:ph idx="1"/>
          </p:nvPr>
        </p:nvSpPr>
        <p:spPr/>
        <p:txBody>
          <a:bodyPr>
            <a:normAutofit lnSpcReduction="10000"/>
          </a:bodyPr>
          <a:lstStyle/>
          <a:p>
            <a:pPr algn="just"/>
            <a:r>
              <a:rPr lang="el-GR" dirty="0" smtClean="0"/>
              <a:t>Ο Τύπος ΙΙ εκπαιδευτικών, είναι πιο σύγχρονος, καθώς όσον αφορά την εννοιολόγηση της σχολικής μάθησης αξιοποιούνται οι κοινωνικές και πολιτικές σχέσεις, υπάρχει κοινωνική αναδιάρθρωση και επιρροή από το βιωματικό περιβάλλον. Ωστόσο, οι παραδοσιακές θεωρίες δεν αμφισβητούνται. Αναφορικά με τις παιδαγωγικές πρακτικές, υπάρχουν πολλές σκοπιές, ενσωματώνεται η </a:t>
            </a:r>
            <a:r>
              <a:rPr lang="el-GR" dirty="0" err="1" smtClean="0"/>
              <a:t>πολυεθνοτική</a:t>
            </a:r>
            <a:r>
              <a:rPr lang="el-GR" dirty="0" smtClean="0"/>
              <a:t>-πολιτισμική κληρονομιά</a:t>
            </a:r>
            <a:r>
              <a:rPr lang="en-US" dirty="0" smtClean="0"/>
              <a:t> </a:t>
            </a:r>
            <a:r>
              <a:rPr lang="el-GR" dirty="0" smtClean="0"/>
              <a:t>και υπάρχει λιγότερος ανταγωνισμός αναπτύσσοντας διάφορα μαθησιακά στυλ.</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mn-lt"/>
              </a:rPr>
              <a:t>ΚΡΙΤΙΚΗ ΑΝΤΙΜΕΤΩΠΙΣΗ ΤΥΠΟΥ Ι ΕΚΠΑΙΔΕΥΤΙΚΩΝ</a:t>
            </a:r>
            <a:endParaRPr lang="el-GR" sz="3200" dirty="0">
              <a:latin typeface="+mn-lt"/>
            </a:endParaRPr>
          </a:p>
        </p:txBody>
      </p:sp>
      <p:sp>
        <p:nvSpPr>
          <p:cNvPr id="3" name="2 - Θέση περιεχομένου"/>
          <p:cNvSpPr>
            <a:spLocks noGrp="1"/>
          </p:cNvSpPr>
          <p:nvPr>
            <p:ph idx="1"/>
          </p:nvPr>
        </p:nvSpPr>
        <p:spPr/>
        <p:txBody>
          <a:bodyPr>
            <a:normAutofit lnSpcReduction="10000"/>
          </a:bodyPr>
          <a:lstStyle/>
          <a:p>
            <a:pPr algn="just"/>
            <a:r>
              <a:rPr lang="el-GR" dirty="0" smtClean="0"/>
              <a:t>Ο Τύπος ΙΙΙ εκπαιδευτικών, θεωρείται πιο σύγχρονος από τους άλλους δύο, γεγονός που γίνεται αντιληπτό τόσο από την εννοιολόγηση της σχολικής μάθησης όσο και από τις παιδαγωγικές πρακτικές. Αναφορικά με το πρώτο μέρος, αναπτύσσεται το συναίσθημα, η νόηση και υπάρχει κοινωνική αναδιάρθρωση. Ακόμη, αμφισβητούνται οι παραδοσιακές θεωρίες. Στις παιδαγωγικές πρακτικές, παρατηρούμε γνώση για τον πολιτισμό, πολιτισμικά διαμεσολαβημένη διδασκαλία, πολιτισμική προσαρμογή, συνεργατική μάθηση και μη ανταγωνιστικό περιβάλλον.</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mn-lt"/>
              </a:rPr>
              <a:t>ΚΡΙΤΙΚΗ ΑΝΤΙΜΕΤΩΠΙΣΗ</a:t>
            </a:r>
            <a:endParaRPr lang="el-GR" sz="3200" dirty="0">
              <a:latin typeface="+mn-lt"/>
            </a:endParaRPr>
          </a:p>
        </p:txBody>
      </p:sp>
      <p:sp>
        <p:nvSpPr>
          <p:cNvPr id="3" name="2 - Θέση περιεχομένου"/>
          <p:cNvSpPr>
            <a:spLocks noGrp="1"/>
          </p:cNvSpPr>
          <p:nvPr>
            <p:ph idx="1"/>
          </p:nvPr>
        </p:nvSpPr>
        <p:spPr/>
        <p:txBody>
          <a:bodyPr/>
          <a:lstStyle/>
          <a:p>
            <a:pPr algn="just">
              <a:buNone/>
            </a:pPr>
            <a:r>
              <a:rPr lang="el-GR" dirty="0" smtClean="0"/>
              <a:t>    Ο </a:t>
            </a:r>
            <a:r>
              <a:rPr lang="el-GR" sz="2400" dirty="0" smtClean="0"/>
              <a:t>εκπαιδευτικός ΙΙΙ, αποδέχεται την κεντρική θέση του πολιτισμού στη σχολική μάθηση. Ο πολιτισμός διαδραματίζει σημαντικό ρόλο στη γνωστική ανάπτυξη του ανθρώπου και στη  μάθηση. </a:t>
            </a:r>
          </a:p>
          <a:p>
            <a:pPr algn="just">
              <a:buNone/>
            </a:pPr>
            <a:r>
              <a:rPr lang="el-GR" sz="2400" dirty="0" smtClean="0"/>
              <a:t>      Απαραίτητη προϋπόθεση, είναι να εστιάσουμε στις βαθύτερες έννοιες του πολιτισμού, με αποτέλεσμα ο εκπαιδευτικός να ανταποκρίνεται σε πολυπολιτισμικά περιβάλλοντα και να διαμορφώνει κατάλληλα τη διδασκαλία του.  Για να επιτευχθεί αυτό, πρέπει να βρεθούν κοινές τομές μεταξύ των πολιτισμών, δηλαδή ένα ευρύτερο πολιτισμικό υπόβαθρο, στο εσωτερικό του οποίου να συνυπάρχουν  οι κοινές ανάγκες όλων των ομάδων της  κοινωνίας.</a:t>
            </a: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75</TotalTime>
  <Words>305</Words>
  <Application>Microsoft Office PowerPoint</Application>
  <PresentationFormat>Προβολή στην οθόνη (4:3)</PresentationFormat>
  <Paragraphs>15</Paragraphs>
  <Slides>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5</vt:i4>
      </vt:variant>
    </vt:vector>
  </HeadingPairs>
  <TitlesOfParts>
    <vt:vector size="6" baseType="lpstr">
      <vt:lpstr>Αποκορύφωμα</vt:lpstr>
      <vt:lpstr>IΣΤΟΡΙΑ ΚΑΙ ΠΟΛΙΤΙΣΜΟΣ ΣΤΗΝ ΕΚΠΑΙΔΕΥΣΗ</vt:lpstr>
      <vt:lpstr>ΚΡΙΤΙΚΗ ΑΝΤΙΜΕΤΩΠΙΣΗ ΤΥΠΟΥ Ι ΕΚΠΑΙΔΕΥΤΙΚΩΝ</vt:lpstr>
      <vt:lpstr>ΚΡΙΤΙΚΗ ΑΝΤΙΜΕΤΩΠΙΣΗ ΤΥΠΟΥ Ι ΕΚΠΑΙΔΕΥΤΙΚΩΝ</vt:lpstr>
      <vt:lpstr>ΚΡΙΤΙΚΗ ΑΝΤΙΜΕΤΩΠΙΣΗ ΤΥΠΟΥ Ι ΕΚΠΑΙΔΕΥΤΙΚΩΝ</vt:lpstr>
      <vt:lpstr>ΚΡΙΤΙΚΗ ΑΝΤΙΜΕΤΩΠΙΣΗ</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IΣΤΟΡΙΑ ΚΑΙ ΠΟΛΙΤΙΣΜΟΣ ΣΤΗΝ ΕΚΠΑΙΔΕΥΣΗ</dc:title>
  <dc:creator>DELL</dc:creator>
  <cp:lastModifiedBy>USER</cp:lastModifiedBy>
  <cp:revision>8</cp:revision>
  <dcterms:created xsi:type="dcterms:W3CDTF">2016-11-07T16:49:38Z</dcterms:created>
  <dcterms:modified xsi:type="dcterms:W3CDTF">2016-11-23T12:28:06Z</dcterms:modified>
</cp:coreProperties>
</file>