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Lst>
  <p:notesMasterIdLst>
    <p:notesMasterId r:id="rId76"/>
  </p:notesMasterIdLst>
  <p:sldIdLst>
    <p:sldId id="259" r:id="rId2"/>
    <p:sldId id="289" r:id="rId3"/>
    <p:sldId id="339" r:id="rId4"/>
    <p:sldId id="290" r:id="rId5"/>
    <p:sldId id="361" r:id="rId6"/>
    <p:sldId id="297" r:id="rId7"/>
    <p:sldId id="319" r:id="rId8"/>
    <p:sldId id="320" r:id="rId9"/>
    <p:sldId id="298" r:id="rId10"/>
    <p:sldId id="322" r:id="rId11"/>
    <p:sldId id="362" r:id="rId12"/>
    <p:sldId id="363" r:id="rId13"/>
    <p:sldId id="350" r:id="rId14"/>
    <p:sldId id="321" r:id="rId15"/>
    <p:sldId id="299" r:id="rId16"/>
    <p:sldId id="353" r:id="rId17"/>
    <p:sldId id="325" r:id="rId18"/>
    <p:sldId id="351" r:id="rId19"/>
    <p:sldId id="352" r:id="rId20"/>
    <p:sldId id="326" r:id="rId21"/>
    <p:sldId id="354" r:id="rId22"/>
    <p:sldId id="327" r:id="rId23"/>
    <p:sldId id="300" r:id="rId24"/>
    <p:sldId id="328" r:id="rId25"/>
    <p:sldId id="329" r:id="rId26"/>
    <p:sldId id="330" r:id="rId27"/>
    <p:sldId id="301" r:id="rId28"/>
    <p:sldId id="331" r:id="rId29"/>
    <p:sldId id="332" r:id="rId30"/>
    <p:sldId id="356" r:id="rId31"/>
    <p:sldId id="355" r:id="rId32"/>
    <p:sldId id="333" r:id="rId33"/>
    <p:sldId id="296" r:id="rId34"/>
    <p:sldId id="340" r:id="rId35"/>
    <p:sldId id="291" r:id="rId36"/>
    <p:sldId id="341" r:id="rId37"/>
    <p:sldId id="302" r:id="rId38"/>
    <p:sldId id="342" r:id="rId39"/>
    <p:sldId id="343" r:id="rId40"/>
    <p:sldId id="306" r:id="rId41"/>
    <p:sldId id="344" r:id="rId42"/>
    <p:sldId id="360" r:id="rId43"/>
    <p:sldId id="345" r:id="rId44"/>
    <p:sldId id="305" r:id="rId45"/>
    <p:sldId id="295" r:id="rId46"/>
    <p:sldId id="307" r:id="rId47"/>
    <p:sldId id="347" r:id="rId48"/>
    <p:sldId id="346" r:id="rId49"/>
    <p:sldId id="309" r:id="rId50"/>
    <p:sldId id="308" r:id="rId51"/>
    <p:sldId id="337" r:id="rId52"/>
    <p:sldId id="292" r:id="rId53"/>
    <p:sldId id="357" r:id="rId54"/>
    <p:sldId id="349" r:id="rId55"/>
    <p:sldId id="310" r:id="rId56"/>
    <p:sldId id="311" r:id="rId57"/>
    <p:sldId id="312" r:id="rId58"/>
    <p:sldId id="336" r:id="rId59"/>
    <p:sldId id="294" r:id="rId60"/>
    <p:sldId id="262" r:id="rId61"/>
    <p:sldId id="266" r:id="rId62"/>
    <p:sldId id="268" r:id="rId63"/>
    <p:sldId id="270" r:id="rId64"/>
    <p:sldId id="315" r:id="rId65"/>
    <p:sldId id="358" r:id="rId66"/>
    <p:sldId id="293" r:id="rId67"/>
    <p:sldId id="316" r:id="rId68"/>
    <p:sldId id="317" r:id="rId69"/>
    <p:sldId id="318" r:id="rId70"/>
    <p:sldId id="338" r:id="rId71"/>
    <p:sldId id="335" r:id="rId72"/>
    <p:sldId id="283" r:id="rId73"/>
    <p:sldId id="359" r:id="rId74"/>
    <p:sldId id="284" r:id="rId7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272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84785E-4F12-4001-8ADC-FF22073F823A}" v="1319" dt="2023-06-04T18:21:21.885"/>
    <p1510:client id="{22DE63EE-EF87-4FC0-8AB9-05C0CE7B6299}" v="31" dt="2023-06-05T07:33:02.415"/>
    <p1510:client id="{261324D2-7847-4AFF-9D5C-EE33A285763D}" v="2629" dt="2023-06-04T23:15:45.313"/>
    <p1510:client id="{3B9807DF-0A33-4E6C-B9E9-44A465F39B70}" v="1" dt="2023-06-10T19:52:22.004"/>
    <p1510:client id="{42E2242B-A1CC-4D4E-A8D8-71CE360BF113}" v="335" dt="2023-06-10T20:53:34.151"/>
    <p1510:client id="{4D8C6F59-1107-411D-A280-50DF6FC02231}" v="27" dt="2023-06-05T07:21:42.446"/>
    <p1510:client id="{63EC3DF5-D4FD-416D-BC5D-4369056E1DA1}" v="2444" dt="2023-06-05T13:48:00.986"/>
    <p1510:client id="{814B5E59-5628-460E-A84D-F8DCE4F067B3}" v="418" dt="2023-06-04T19:29:23.803"/>
    <p1510:client id="{C036B7C5-03CD-4887-B987-2C20D2A418B7}" v="7111" dt="2023-06-05T11:50:32.451"/>
  </p1510:revLst>
</p1510:revInfo>
</file>

<file path=ppt/tableStyles.xml><?xml version="1.0" encoding="utf-8"?>
<a:tblStyleLst xmlns:a="http://schemas.openxmlformats.org/drawingml/2006/main" def="{EDAC2B9B-6843-4BD8-A92F-6F78A1A420CC}">
  <a:tblStyle styleId="{EDAC2B9B-6843-4BD8-A92F-6F78A1A420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91" d="100"/>
          <a:sy n="91" d="100"/>
        </p:scale>
        <p:origin x="-786"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ac439249f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ac439249f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ac439249f7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ac439249f7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c8787dcf5_1_24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c8787dcf5_1_24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3999" cy="5144006"/>
          </a:xfrm>
          <a:prstGeom prst="rect">
            <a:avLst/>
          </a:prstGeom>
          <a:noFill/>
          <a:ln>
            <a:noFill/>
          </a:ln>
        </p:spPr>
      </p:pic>
      <p:sp>
        <p:nvSpPr>
          <p:cNvPr id="10" name="Google Shape;10;p2"/>
          <p:cNvSpPr txBox="1">
            <a:spLocks noGrp="1"/>
          </p:cNvSpPr>
          <p:nvPr>
            <p:ph type="ctrTitle"/>
          </p:nvPr>
        </p:nvSpPr>
        <p:spPr>
          <a:xfrm>
            <a:off x="4149000" y="970200"/>
            <a:ext cx="3852000" cy="24105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4400" b="1">
                <a:latin typeface="Poiret One"/>
                <a:ea typeface="Poiret One"/>
                <a:cs typeface="Poiret One"/>
                <a:sym typeface="Poiret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4149000" y="3380700"/>
            <a:ext cx="38520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atin typeface="Oxygen"/>
                <a:ea typeface="Oxygen"/>
                <a:cs typeface="Oxygen"/>
                <a:sym typeface="Oxyge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pic>
        <p:nvPicPr>
          <p:cNvPr id="47" name="Google Shape;47;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48" name="Google Shape;4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9" name="Google Shape;4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Oxygen"/>
                <a:ea typeface="Oxygen"/>
                <a:cs typeface="Oxygen"/>
                <a:sym typeface="Oxygen"/>
              </a:defRPr>
            </a:lvl1pPr>
            <a:lvl2pPr lvl="1" algn="ctr" rtl="0">
              <a:lnSpc>
                <a:spcPct val="100000"/>
              </a:lnSpc>
              <a:spcBef>
                <a:spcPts val="160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1"/>
        <p:cNvGrpSpPr/>
        <p:nvPr/>
      </p:nvGrpSpPr>
      <p:grpSpPr>
        <a:xfrm>
          <a:off x="0" y="0"/>
          <a:ext cx="0" cy="0"/>
          <a:chOff x="0" y="0"/>
          <a:chExt cx="0" cy="0"/>
        </a:xfrm>
      </p:grpSpPr>
      <p:pic>
        <p:nvPicPr>
          <p:cNvPr id="52" name="Google Shape;52;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 name="Google Shape;53;p13"/>
          <p:cNvSpPr txBox="1">
            <a:spLocks noGrp="1"/>
          </p:cNvSpPr>
          <p:nvPr>
            <p:ph type="title"/>
          </p:nvPr>
        </p:nvSpPr>
        <p:spPr>
          <a:xfrm>
            <a:off x="720000" y="28044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title" idx="2" hasCustomPrompt="1"/>
          </p:nvPr>
        </p:nvSpPr>
        <p:spPr>
          <a:xfrm>
            <a:off x="720000" y="1589526"/>
            <a:ext cx="23364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a:spLocks noGrp="1"/>
          </p:cNvSpPr>
          <p:nvPr>
            <p:ph type="subTitle" idx="1"/>
          </p:nvPr>
        </p:nvSpPr>
        <p:spPr>
          <a:xfrm>
            <a:off x="720000" y="3177110"/>
            <a:ext cx="23364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56" name="Google Shape;56;p13"/>
          <p:cNvSpPr txBox="1">
            <a:spLocks noGrp="1"/>
          </p:cNvSpPr>
          <p:nvPr>
            <p:ph type="title" idx="3"/>
          </p:nvPr>
        </p:nvSpPr>
        <p:spPr>
          <a:xfrm>
            <a:off x="3403800" y="28044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 name="Google Shape;57;p13"/>
          <p:cNvSpPr txBox="1">
            <a:spLocks noGrp="1"/>
          </p:cNvSpPr>
          <p:nvPr>
            <p:ph type="title" idx="4" hasCustomPrompt="1"/>
          </p:nvPr>
        </p:nvSpPr>
        <p:spPr>
          <a:xfrm>
            <a:off x="3403800" y="1589526"/>
            <a:ext cx="23364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a:spLocks noGrp="1"/>
          </p:cNvSpPr>
          <p:nvPr>
            <p:ph type="subTitle" idx="5"/>
          </p:nvPr>
        </p:nvSpPr>
        <p:spPr>
          <a:xfrm>
            <a:off x="3403800" y="3177110"/>
            <a:ext cx="23364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59" name="Google Shape;59;p13"/>
          <p:cNvSpPr txBox="1">
            <a:spLocks noGrp="1"/>
          </p:cNvSpPr>
          <p:nvPr>
            <p:ph type="title" idx="6"/>
          </p:nvPr>
        </p:nvSpPr>
        <p:spPr>
          <a:xfrm>
            <a:off x="6087600" y="28044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3"/>
          <p:cNvSpPr txBox="1">
            <a:spLocks noGrp="1"/>
          </p:cNvSpPr>
          <p:nvPr>
            <p:ph type="title" idx="7" hasCustomPrompt="1"/>
          </p:nvPr>
        </p:nvSpPr>
        <p:spPr>
          <a:xfrm>
            <a:off x="6087600" y="1589526"/>
            <a:ext cx="23364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subTitle" idx="8"/>
          </p:nvPr>
        </p:nvSpPr>
        <p:spPr>
          <a:xfrm>
            <a:off x="6087600" y="3177110"/>
            <a:ext cx="23364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62" name="Google Shape;62;p13"/>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1">
  <p:cSld name="CUSTOM_1">
    <p:spTree>
      <p:nvGrpSpPr>
        <p:cNvPr id="1" name="Shape 63"/>
        <p:cNvGrpSpPr/>
        <p:nvPr/>
      </p:nvGrpSpPr>
      <p:grpSpPr>
        <a:xfrm>
          <a:off x="0" y="0"/>
          <a:ext cx="0" cy="0"/>
          <a:chOff x="0" y="0"/>
          <a:chExt cx="0" cy="0"/>
        </a:xfrm>
      </p:grpSpPr>
      <p:pic>
        <p:nvPicPr>
          <p:cNvPr id="64" name="Google Shape;64;p14"/>
          <p:cNvPicPr preferRelativeResize="0"/>
          <p:nvPr/>
        </p:nvPicPr>
        <p:blipFill rotWithShape="1">
          <a:blip r:embed="rId2">
            <a:alphaModFix/>
          </a:blip>
          <a:srcRect/>
          <a:stretch/>
        </p:blipFill>
        <p:spPr>
          <a:xfrm>
            <a:off x="0" y="0"/>
            <a:ext cx="9144000" cy="5143489"/>
          </a:xfrm>
          <a:prstGeom prst="rect">
            <a:avLst/>
          </a:prstGeom>
          <a:noFill/>
          <a:ln>
            <a:noFill/>
          </a:ln>
        </p:spPr>
      </p:pic>
      <p:sp>
        <p:nvSpPr>
          <p:cNvPr id="65" name="Google Shape;65;p14"/>
          <p:cNvSpPr txBox="1">
            <a:spLocks noGrp="1"/>
          </p:cNvSpPr>
          <p:nvPr>
            <p:ph type="title"/>
          </p:nvPr>
        </p:nvSpPr>
        <p:spPr>
          <a:xfrm>
            <a:off x="720000" y="685600"/>
            <a:ext cx="4211100" cy="3405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100" b="1">
                <a:solidFill>
                  <a:schemeClr val="lt1"/>
                </a:solidFill>
              </a:defRPr>
            </a:lvl1pPr>
            <a:lvl2pPr lvl="1">
              <a:spcBef>
                <a:spcPts val="0"/>
              </a:spcBef>
              <a:spcAft>
                <a:spcPts val="0"/>
              </a:spcAft>
              <a:buSzPts val="2800"/>
              <a:buNone/>
              <a:defRPr>
                <a:latin typeface="Anaheim"/>
                <a:ea typeface="Anaheim"/>
                <a:cs typeface="Anaheim"/>
                <a:sym typeface="Anaheim"/>
              </a:defRPr>
            </a:lvl2pPr>
            <a:lvl3pPr lvl="2">
              <a:spcBef>
                <a:spcPts val="0"/>
              </a:spcBef>
              <a:spcAft>
                <a:spcPts val="0"/>
              </a:spcAft>
              <a:buSzPts val="2800"/>
              <a:buNone/>
              <a:defRPr>
                <a:latin typeface="Anaheim"/>
                <a:ea typeface="Anaheim"/>
                <a:cs typeface="Anaheim"/>
                <a:sym typeface="Anaheim"/>
              </a:defRPr>
            </a:lvl3pPr>
            <a:lvl4pPr lvl="3">
              <a:spcBef>
                <a:spcPts val="0"/>
              </a:spcBef>
              <a:spcAft>
                <a:spcPts val="0"/>
              </a:spcAft>
              <a:buSzPts val="2800"/>
              <a:buNone/>
              <a:defRPr>
                <a:latin typeface="Anaheim"/>
                <a:ea typeface="Anaheim"/>
                <a:cs typeface="Anaheim"/>
                <a:sym typeface="Anaheim"/>
              </a:defRPr>
            </a:lvl4pPr>
            <a:lvl5pPr lvl="4">
              <a:spcBef>
                <a:spcPts val="0"/>
              </a:spcBef>
              <a:spcAft>
                <a:spcPts val="0"/>
              </a:spcAft>
              <a:buSzPts val="2800"/>
              <a:buNone/>
              <a:defRPr>
                <a:latin typeface="Anaheim"/>
                <a:ea typeface="Anaheim"/>
                <a:cs typeface="Anaheim"/>
                <a:sym typeface="Anaheim"/>
              </a:defRPr>
            </a:lvl5pPr>
            <a:lvl6pPr lvl="5">
              <a:spcBef>
                <a:spcPts val="0"/>
              </a:spcBef>
              <a:spcAft>
                <a:spcPts val="0"/>
              </a:spcAft>
              <a:buSzPts val="2800"/>
              <a:buNone/>
              <a:defRPr>
                <a:latin typeface="Anaheim"/>
                <a:ea typeface="Anaheim"/>
                <a:cs typeface="Anaheim"/>
                <a:sym typeface="Anaheim"/>
              </a:defRPr>
            </a:lvl6pPr>
            <a:lvl7pPr lvl="6">
              <a:spcBef>
                <a:spcPts val="0"/>
              </a:spcBef>
              <a:spcAft>
                <a:spcPts val="0"/>
              </a:spcAft>
              <a:buSzPts val="2800"/>
              <a:buNone/>
              <a:defRPr>
                <a:latin typeface="Anaheim"/>
                <a:ea typeface="Anaheim"/>
                <a:cs typeface="Anaheim"/>
                <a:sym typeface="Anaheim"/>
              </a:defRPr>
            </a:lvl7pPr>
            <a:lvl8pPr lvl="7">
              <a:spcBef>
                <a:spcPts val="0"/>
              </a:spcBef>
              <a:spcAft>
                <a:spcPts val="0"/>
              </a:spcAft>
              <a:buSzPts val="2800"/>
              <a:buNone/>
              <a:defRPr>
                <a:latin typeface="Anaheim"/>
                <a:ea typeface="Anaheim"/>
                <a:cs typeface="Anaheim"/>
                <a:sym typeface="Anaheim"/>
              </a:defRPr>
            </a:lvl8pPr>
            <a:lvl9pPr lvl="8">
              <a:spcBef>
                <a:spcPts val="0"/>
              </a:spcBef>
              <a:spcAft>
                <a:spcPts val="0"/>
              </a:spcAft>
              <a:buSzPts val="2800"/>
              <a:buNone/>
              <a:defRPr>
                <a:latin typeface="Anaheim"/>
                <a:ea typeface="Anaheim"/>
                <a:cs typeface="Anaheim"/>
                <a:sym typeface="Anaheim"/>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6"/>
        <p:cNvGrpSpPr/>
        <p:nvPr/>
      </p:nvGrpSpPr>
      <p:grpSpPr>
        <a:xfrm>
          <a:off x="0" y="0"/>
          <a:ext cx="0" cy="0"/>
          <a:chOff x="0" y="0"/>
          <a:chExt cx="0" cy="0"/>
        </a:xfrm>
      </p:grpSpPr>
      <p:pic>
        <p:nvPicPr>
          <p:cNvPr id="67" name="Google Shape;67;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 name="Google Shape;68;p15"/>
          <p:cNvSpPr txBox="1">
            <a:spLocks noGrp="1"/>
          </p:cNvSpPr>
          <p:nvPr>
            <p:ph type="subTitle" idx="1"/>
          </p:nvPr>
        </p:nvSpPr>
        <p:spPr>
          <a:xfrm>
            <a:off x="720000" y="1452575"/>
            <a:ext cx="4461600" cy="284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Font typeface="Maven Pro"/>
              <a:buChar char="●"/>
              <a:defRPr sz="1600">
                <a:latin typeface="Oxygen"/>
                <a:ea typeface="Oxygen"/>
                <a:cs typeface="Oxygen"/>
                <a:sym typeface="Oxygen"/>
              </a:defRPr>
            </a:lvl1pPr>
            <a:lvl2pPr lvl="1">
              <a:spcBef>
                <a:spcPts val="1600"/>
              </a:spcBef>
              <a:spcAft>
                <a:spcPts val="0"/>
              </a:spcAft>
              <a:buClr>
                <a:srgbClr val="024427"/>
              </a:buClr>
              <a:buSzPts val="1400"/>
              <a:buFont typeface="Maven Pro"/>
              <a:buChar char="○"/>
              <a:defRPr/>
            </a:lvl2pPr>
            <a:lvl3pPr lvl="2">
              <a:spcBef>
                <a:spcPts val="1600"/>
              </a:spcBef>
              <a:spcAft>
                <a:spcPts val="0"/>
              </a:spcAft>
              <a:buClr>
                <a:srgbClr val="024427"/>
              </a:buClr>
              <a:buSzPts val="1400"/>
              <a:buFont typeface="Maven Pro"/>
              <a:buChar char="■"/>
              <a:defRPr/>
            </a:lvl3pPr>
            <a:lvl4pPr lvl="3">
              <a:spcBef>
                <a:spcPts val="1600"/>
              </a:spcBef>
              <a:spcAft>
                <a:spcPts val="0"/>
              </a:spcAft>
              <a:buClr>
                <a:srgbClr val="024427"/>
              </a:buClr>
              <a:buSzPts val="1400"/>
              <a:buFont typeface="Maven Pro"/>
              <a:buChar char="●"/>
              <a:defRPr/>
            </a:lvl4pPr>
            <a:lvl5pPr lvl="4">
              <a:spcBef>
                <a:spcPts val="1600"/>
              </a:spcBef>
              <a:spcAft>
                <a:spcPts val="0"/>
              </a:spcAft>
              <a:buClr>
                <a:srgbClr val="024427"/>
              </a:buClr>
              <a:buSzPts val="1400"/>
              <a:buFont typeface="Maven Pro"/>
              <a:buChar char="○"/>
              <a:defRPr/>
            </a:lvl5pPr>
            <a:lvl6pPr lvl="5">
              <a:spcBef>
                <a:spcPts val="1600"/>
              </a:spcBef>
              <a:spcAft>
                <a:spcPts val="0"/>
              </a:spcAft>
              <a:buClr>
                <a:srgbClr val="024427"/>
              </a:buClr>
              <a:buSzPts val="1400"/>
              <a:buFont typeface="Maven Pro"/>
              <a:buChar char="■"/>
              <a:defRPr/>
            </a:lvl6pPr>
            <a:lvl7pPr lvl="6">
              <a:spcBef>
                <a:spcPts val="1600"/>
              </a:spcBef>
              <a:spcAft>
                <a:spcPts val="0"/>
              </a:spcAft>
              <a:buClr>
                <a:srgbClr val="024427"/>
              </a:buClr>
              <a:buSzPts val="1400"/>
              <a:buFont typeface="Maven Pro"/>
              <a:buChar char="●"/>
              <a:defRPr/>
            </a:lvl7pPr>
            <a:lvl8pPr lvl="7">
              <a:spcBef>
                <a:spcPts val="1600"/>
              </a:spcBef>
              <a:spcAft>
                <a:spcPts val="0"/>
              </a:spcAft>
              <a:buClr>
                <a:srgbClr val="024427"/>
              </a:buClr>
              <a:buSzPts val="1400"/>
              <a:buFont typeface="Maven Pro"/>
              <a:buChar char="○"/>
              <a:defRPr/>
            </a:lvl8pPr>
            <a:lvl9pPr lvl="8">
              <a:spcBef>
                <a:spcPts val="1600"/>
              </a:spcBef>
              <a:spcAft>
                <a:spcPts val="1600"/>
              </a:spcAft>
              <a:buClr>
                <a:srgbClr val="024427"/>
              </a:buClr>
              <a:buSzPts val="1400"/>
              <a:buFont typeface="Maven Pro"/>
              <a:buChar char="■"/>
              <a:defRPr/>
            </a:lvl9pPr>
          </a:lstStyle>
          <a:p>
            <a:endParaRPr/>
          </a:p>
        </p:txBody>
      </p:sp>
      <p:sp>
        <p:nvSpPr>
          <p:cNvPr id="69" name="Google Shape;69;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9144000" cy="5143505"/>
          </a:xfrm>
          <a:prstGeom prst="rect">
            <a:avLst/>
          </a:prstGeom>
          <a:noFill/>
          <a:ln>
            <a:noFill/>
          </a:ln>
        </p:spPr>
      </p:pic>
      <p:sp>
        <p:nvSpPr>
          <p:cNvPr id="72" name="Google Shape;72;p16"/>
          <p:cNvSpPr txBox="1">
            <a:spLocks noGrp="1"/>
          </p:cNvSpPr>
          <p:nvPr>
            <p:ph type="title"/>
          </p:nvPr>
        </p:nvSpPr>
        <p:spPr>
          <a:xfrm>
            <a:off x="2290025" y="335347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1"/>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3" name="Google Shape;73;p16"/>
          <p:cNvSpPr txBox="1">
            <a:spLocks noGrp="1"/>
          </p:cNvSpPr>
          <p:nvPr>
            <p:ph type="subTitle" idx="1"/>
          </p:nvPr>
        </p:nvSpPr>
        <p:spPr>
          <a:xfrm>
            <a:off x="1454700" y="2052475"/>
            <a:ext cx="6234600" cy="124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5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CUSTOM_8">
    <p:spTree>
      <p:nvGrpSpPr>
        <p:cNvPr id="1" name="Shape 74"/>
        <p:cNvGrpSpPr/>
        <p:nvPr/>
      </p:nvGrpSpPr>
      <p:grpSpPr>
        <a:xfrm>
          <a:off x="0" y="0"/>
          <a:ext cx="0" cy="0"/>
          <a:chOff x="0" y="0"/>
          <a:chExt cx="0" cy="0"/>
        </a:xfrm>
      </p:grpSpPr>
      <p:pic>
        <p:nvPicPr>
          <p:cNvPr id="75" name="Google Shape;75;p17"/>
          <p:cNvPicPr preferRelativeResize="0"/>
          <p:nvPr/>
        </p:nvPicPr>
        <p:blipFill>
          <a:blip r:embed="rId2">
            <a:alphaModFix/>
          </a:blip>
          <a:stretch>
            <a:fillRect/>
          </a:stretch>
        </p:blipFill>
        <p:spPr>
          <a:xfrm>
            <a:off x="0" y="0"/>
            <a:ext cx="9144000" cy="5143500"/>
          </a:xfrm>
          <a:prstGeom prst="rect">
            <a:avLst/>
          </a:prstGeom>
          <a:noFill/>
          <a:ln>
            <a:noFill/>
          </a:ln>
        </p:spPr>
      </p:pic>
      <p:sp>
        <p:nvSpPr>
          <p:cNvPr id="76" name="Google Shape;76;p17"/>
          <p:cNvSpPr txBox="1">
            <a:spLocks noGrp="1"/>
          </p:cNvSpPr>
          <p:nvPr>
            <p:ph type="subTitle" idx="1"/>
          </p:nvPr>
        </p:nvSpPr>
        <p:spPr>
          <a:xfrm>
            <a:off x="1057950" y="3689600"/>
            <a:ext cx="2785800" cy="9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 name="Google Shape;7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7"/>
          <p:cNvSpPr txBox="1">
            <a:spLocks noGrp="1"/>
          </p:cNvSpPr>
          <p:nvPr>
            <p:ph type="subTitle" idx="2"/>
          </p:nvPr>
        </p:nvSpPr>
        <p:spPr>
          <a:xfrm>
            <a:off x="5275850" y="3689600"/>
            <a:ext cx="2785800" cy="9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9" name="Google Shape;79;p17"/>
          <p:cNvSpPr txBox="1">
            <a:spLocks noGrp="1"/>
          </p:cNvSpPr>
          <p:nvPr>
            <p:ph type="subTitle" idx="3"/>
          </p:nvPr>
        </p:nvSpPr>
        <p:spPr>
          <a:xfrm>
            <a:off x="1057800" y="3128600"/>
            <a:ext cx="2785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80" name="Google Shape;80;p17"/>
          <p:cNvSpPr txBox="1">
            <a:spLocks noGrp="1"/>
          </p:cNvSpPr>
          <p:nvPr>
            <p:ph type="subTitle" idx="4"/>
          </p:nvPr>
        </p:nvSpPr>
        <p:spPr>
          <a:xfrm>
            <a:off x="5275850" y="3128600"/>
            <a:ext cx="2785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1"/>
        <p:cNvGrpSpPr/>
        <p:nvPr/>
      </p:nvGrpSpPr>
      <p:grpSpPr>
        <a:xfrm>
          <a:off x="0" y="0"/>
          <a:ext cx="0" cy="0"/>
          <a:chOff x="0" y="0"/>
          <a:chExt cx="0" cy="0"/>
        </a:xfrm>
      </p:grpSpPr>
      <p:pic>
        <p:nvPicPr>
          <p:cNvPr id="82" name="Google Shape;82;p18"/>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18"/>
          <p:cNvSpPr txBox="1">
            <a:spLocks noGrp="1"/>
          </p:cNvSpPr>
          <p:nvPr>
            <p:ph type="title" idx="2"/>
          </p:nvPr>
        </p:nvSpPr>
        <p:spPr>
          <a:xfrm>
            <a:off x="7200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5" name="Google Shape;85;p18"/>
          <p:cNvSpPr txBox="1">
            <a:spLocks noGrp="1"/>
          </p:cNvSpPr>
          <p:nvPr>
            <p:ph type="subTitle" idx="1"/>
          </p:nvPr>
        </p:nvSpPr>
        <p:spPr>
          <a:xfrm>
            <a:off x="7200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 name="Google Shape;86;p18"/>
          <p:cNvSpPr txBox="1">
            <a:spLocks noGrp="1"/>
          </p:cNvSpPr>
          <p:nvPr>
            <p:ph type="title" idx="3"/>
          </p:nvPr>
        </p:nvSpPr>
        <p:spPr>
          <a:xfrm>
            <a:off x="34038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7" name="Google Shape;87;p18"/>
          <p:cNvSpPr txBox="1">
            <a:spLocks noGrp="1"/>
          </p:cNvSpPr>
          <p:nvPr>
            <p:ph type="subTitle" idx="4"/>
          </p:nvPr>
        </p:nvSpPr>
        <p:spPr>
          <a:xfrm>
            <a:off x="34038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8" name="Google Shape;88;p18"/>
          <p:cNvSpPr txBox="1">
            <a:spLocks noGrp="1"/>
          </p:cNvSpPr>
          <p:nvPr>
            <p:ph type="title" idx="5"/>
          </p:nvPr>
        </p:nvSpPr>
        <p:spPr>
          <a:xfrm>
            <a:off x="6087600" y="29485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9" name="Google Shape;89;p18"/>
          <p:cNvSpPr txBox="1">
            <a:spLocks noGrp="1"/>
          </p:cNvSpPr>
          <p:nvPr>
            <p:ph type="subTitle" idx="6"/>
          </p:nvPr>
        </p:nvSpPr>
        <p:spPr>
          <a:xfrm>
            <a:off x="6087600" y="3315275"/>
            <a:ext cx="23364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90"/>
        <p:cNvGrpSpPr/>
        <p:nvPr/>
      </p:nvGrpSpPr>
      <p:grpSpPr>
        <a:xfrm>
          <a:off x="0" y="0"/>
          <a:ext cx="0" cy="0"/>
          <a:chOff x="0" y="0"/>
          <a:chExt cx="0" cy="0"/>
        </a:xfrm>
      </p:grpSpPr>
      <p:pic>
        <p:nvPicPr>
          <p:cNvPr id="91" name="Google Shape;91;p1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2" name="Google Shape;9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19"/>
          <p:cNvSpPr txBox="1">
            <a:spLocks noGrp="1"/>
          </p:cNvSpPr>
          <p:nvPr>
            <p:ph type="title" idx="2"/>
          </p:nvPr>
        </p:nvSpPr>
        <p:spPr>
          <a:xfrm>
            <a:off x="1811453" y="1479425"/>
            <a:ext cx="248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4" name="Google Shape;94;p19"/>
          <p:cNvSpPr txBox="1">
            <a:spLocks noGrp="1"/>
          </p:cNvSpPr>
          <p:nvPr>
            <p:ph type="subTitle" idx="1"/>
          </p:nvPr>
        </p:nvSpPr>
        <p:spPr>
          <a:xfrm>
            <a:off x="1811453" y="1851750"/>
            <a:ext cx="2480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5" name="Google Shape;95;p19"/>
          <p:cNvSpPr txBox="1">
            <a:spLocks noGrp="1"/>
          </p:cNvSpPr>
          <p:nvPr>
            <p:ph type="title" idx="3"/>
          </p:nvPr>
        </p:nvSpPr>
        <p:spPr>
          <a:xfrm>
            <a:off x="5749500" y="1479425"/>
            <a:ext cx="248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6" name="Google Shape;96;p19"/>
          <p:cNvSpPr txBox="1">
            <a:spLocks noGrp="1"/>
          </p:cNvSpPr>
          <p:nvPr>
            <p:ph type="subTitle" idx="4"/>
          </p:nvPr>
        </p:nvSpPr>
        <p:spPr>
          <a:xfrm>
            <a:off x="5749500" y="1851752"/>
            <a:ext cx="2480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7" name="Google Shape;97;p19"/>
          <p:cNvSpPr txBox="1">
            <a:spLocks noGrp="1"/>
          </p:cNvSpPr>
          <p:nvPr>
            <p:ph type="title" idx="5"/>
          </p:nvPr>
        </p:nvSpPr>
        <p:spPr>
          <a:xfrm>
            <a:off x="1811450" y="3091625"/>
            <a:ext cx="248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8" name="Google Shape;98;p19"/>
          <p:cNvSpPr txBox="1">
            <a:spLocks noGrp="1"/>
          </p:cNvSpPr>
          <p:nvPr>
            <p:ph type="subTitle" idx="6"/>
          </p:nvPr>
        </p:nvSpPr>
        <p:spPr>
          <a:xfrm>
            <a:off x="1811450" y="3463950"/>
            <a:ext cx="2480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 name="Google Shape;99;p19"/>
          <p:cNvSpPr txBox="1">
            <a:spLocks noGrp="1"/>
          </p:cNvSpPr>
          <p:nvPr>
            <p:ph type="title" idx="7"/>
          </p:nvPr>
        </p:nvSpPr>
        <p:spPr>
          <a:xfrm>
            <a:off x="5749500" y="3091623"/>
            <a:ext cx="248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0" name="Google Shape;100;p19"/>
          <p:cNvSpPr txBox="1">
            <a:spLocks noGrp="1"/>
          </p:cNvSpPr>
          <p:nvPr>
            <p:ph type="subTitle" idx="8"/>
          </p:nvPr>
        </p:nvSpPr>
        <p:spPr>
          <a:xfrm>
            <a:off x="5749500" y="3463950"/>
            <a:ext cx="24801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1"/>
        <p:cNvGrpSpPr/>
        <p:nvPr/>
      </p:nvGrpSpPr>
      <p:grpSpPr>
        <a:xfrm>
          <a:off x="0" y="0"/>
          <a:ext cx="0" cy="0"/>
          <a:chOff x="0" y="0"/>
          <a:chExt cx="0" cy="0"/>
        </a:xfrm>
      </p:grpSpPr>
      <p:pic>
        <p:nvPicPr>
          <p:cNvPr id="102" name="Google Shape;102;p20"/>
          <p:cNvPicPr preferRelativeResize="0"/>
          <p:nvPr/>
        </p:nvPicPr>
        <p:blipFill rotWithShape="1">
          <a:blip r:embed="rId2">
            <a:alphaModFix/>
          </a:blip>
          <a:srcRect b="10"/>
          <a:stretch/>
        </p:blipFill>
        <p:spPr>
          <a:xfrm>
            <a:off x="0" y="0"/>
            <a:ext cx="9143999" cy="5143502"/>
          </a:xfrm>
          <a:prstGeom prst="rect">
            <a:avLst/>
          </a:prstGeom>
          <a:noFill/>
          <a:ln>
            <a:noFill/>
          </a:ln>
        </p:spPr>
      </p:pic>
      <p:sp>
        <p:nvSpPr>
          <p:cNvPr id="103" name="Google Shape;10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20"/>
          <p:cNvSpPr txBox="1">
            <a:spLocks noGrp="1"/>
          </p:cNvSpPr>
          <p:nvPr>
            <p:ph type="title" idx="2"/>
          </p:nvPr>
        </p:nvSpPr>
        <p:spPr>
          <a:xfrm>
            <a:off x="788550" y="1881312"/>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5" name="Google Shape;105;p20"/>
          <p:cNvSpPr txBox="1">
            <a:spLocks noGrp="1"/>
          </p:cNvSpPr>
          <p:nvPr>
            <p:ph type="subTitle" idx="1"/>
          </p:nvPr>
        </p:nvSpPr>
        <p:spPr>
          <a:xfrm>
            <a:off x="720013" y="2193175"/>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 name="Google Shape;106;p20"/>
          <p:cNvSpPr txBox="1">
            <a:spLocks noGrp="1"/>
          </p:cNvSpPr>
          <p:nvPr>
            <p:ph type="title" idx="3"/>
          </p:nvPr>
        </p:nvSpPr>
        <p:spPr>
          <a:xfrm>
            <a:off x="3419250" y="1881312"/>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7" name="Google Shape;107;p20"/>
          <p:cNvSpPr txBox="1">
            <a:spLocks noGrp="1"/>
          </p:cNvSpPr>
          <p:nvPr>
            <p:ph type="subTitle" idx="4"/>
          </p:nvPr>
        </p:nvSpPr>
        <p:spPr>
          <a:xfrm>
            <a:off x="3331962" y="2193175"/>
            <a:ext cx="2480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8" name="Google Shape;108;p20"/>
          <p:cNvSpPr txBox="1">
            <a:spLocks noGrp="1"/>
          </p:cNvSpPr>
          <p:nvPr>
            <p:ph type="title" idx="5"/>
          </p:nvPr>
        </p:nvSpPr>
        <p:spPr>
          <a:xfrm>
            <a:off x="788550" y="3749587"/>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 name="Google Shape;109;p20"/>
          <p:cNvSpPr txBox="1">
            <a:spLocks noGrp="1"/>
          </p:cNvSpPr>
          <p:nvPr>
            <p:ph type="subTitle" idx="6"/>
          </p:nvPr>
        </p:nvSpPr>
        <p:spPr>
          <a:xfrm>
            <a:off x="720000" y="4061350"/>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 name="Google Shape;110;p20"/>
          <p:cNvSpPr txBox="1">
            <a:spLocks noGrp="1"/>
          </p:cNvSpPr>
          <p:nvPr>
            <p:ph type="title" idx="7"/>
          </p:nvPr>
        </p:nvSpPr>
        <p:spPr>
          <a:xfrm>
            <a:off x="3419250" y="3749587"/>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1" name="Google Shape;111;p20"/>
          <p:cNvSpPr txBox="1">
            <a:spLocks noGrp="1"/>
          </p:cNvSpPr>
          <p:nvPr>
            <p:ph type="subTitle" idx="8"/>
          </p:nvPr>
        </p:nvSpPr>
        <p:spPr>
          <a:xfrm>
            <a:off x="3331950" y="4061350"/>
            <a:ext cx="24801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2" name="Google Shape;112;p20"/>
          <p:cNvSpPr txBox="1">
            <a:spLocks noGrp="1"/>
          </p:cNvSpPr>
          <p:nvPr>
            <p:ph type="title" idx="9"/>
          </p:nvPr>
        </p:nvSpPr>
        <p:spPr>
          <a:xfrm>
            <a:off x="6049924" y="1881312"/>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3" name="Google Shape;113;p20"/>
          <p:cNvSpPr txBox="1">
            <a:spLocks noGrp="1"/>
          </p:cNvSpPr>
          <p:nvPr>
            <p:ph type="subTitle" idx="13"/>
          </p:nvPr>
        </p:nvSpPr>
        <p:spPr>
          <a:xfrm>
            <a:off x="5981387" y="2193175"/>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4" name="Google Shape;114;p20"/>
          <p:cNvSpPr txBox="1">
            <a:spLocks noGrp="1"/>
          </p:cNvSpPr>
          <p:nvPr>
            <p:ph type="title" idx="14"/>
          </p:nvPr>
        </p:nvSpPr>
        <p:spPr>
          <a:xfrm>
            <a:off x="6049924" y="3749587"/>
            <a:ext cx="2305500" cy="4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5" name="Google Shape;115;p20"/>
          <p:cNvSpPr txBox="1">
            <a:spLocks noGrp="1"/>
          </p:cNvSpPr>
          <p:nvPr>
            <p:ph type="subTitle" idx="15"/>
          </p:nvPr>
        </p:nvSpPr>
        <p:spPr>
          <a:xfrm>
            <a:off x="5981374" y="4061350"/>
            <a:ext cx="2442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9144000" cy="5143484"/>
          </a:xfrm>
          <a:prstGeom prst="rect">
            <a:avLst/>
          </a:prstGeom>
          <a:noFill/>
          <a:ln>
            <a:noFill/>
          </a:ln>
        </p:spPr>
      </p:pic>
      <p:sp>
        <p:nvSpPr>
          <p:cNvPr id="14" name="Google Shape;14;p3"/>
          <p:cNvSpPr txBox="1">
            <a:spLocks noGrp="1"/>
          </p:cNvSpPr>
          <p:nvPr>
            <p:ph type="title"/>
          </p:nvPr>
        </p:nvSpPr>
        <p:spPr>
          <a:xfrm>
            <a:off x="5139007" y="2342625"/>
            <a:ext cx="32850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5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5138900" y="1106175"/>
            <a:ext cx="3285000" cy="1265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5139001" y="3323950"/>
            <a:ext cx="32850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e text 3">
  <p:cSld name="CUSTOM_2">
    <p:spTree>
      <p:nvGrpSpPr>
        <p:cNvPr id="1" name="Shape 116"/>
        <p:cNvGrpSpPr/>
        <p:nvPr/>
      </p:nvGrpSpPr>
      <p:grpSpPr>
        <a:xfrm>
          <a:off x="0" y="0"/>
          <a:ext cx="0" cy="0"/>
          <a:chOff x="0" y="0"/>
          <a:chExt cx="0" cy="0"/>
        </a:xfrm>
      </p:grpSpPr>
      <p:pic>
        <p:nvPicPr>
          <p:cNvPr id="117" name="Google Shape;117;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18" name="Google Shape;118;p21"/>
          <p:cNvSpPr txBox="1">
            <a:spLocks noGrp="1"/>
          </p:cNvSpPr>
          <p:nvPr>
            <p:ph type="subTitle" idx="1"/>
          </p:nvPr>
        </p:nvSpPr>
        <p:spPr>
          <a:xfrm>
            <a:off x="1759800" y="2006750"/>
            <a:ext cx="2659800" cy="1968900"/>
          </a:xfrm>
          <a:prstGeom prst="rect">
            <a:avLst/>
          </a:prstGeom>
        </p:spPr>
        <p:txBody>
          <a:bodyPr spcFirstLastPara="1" wrap="square" lIns="91425" tIns="91425" rIns="91425" bIns="91425" anchor="t" anchorCtr="0">
            <a:noAutofit/>
          </a:bodyPr>
          <a:lstStyle>
            <a:lvl1pPr lvl="0">
              <a:spcBef>
                <a:spcPts val="0"/>
              </a:spcBef>
              <a:spcAft>
                <a:spcPts val="0"/>
              </a:spcAft>
              <a:buSzPts val="1600"/>
              <a:buFont typeface="Oxygen"/>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19" name="Google Shape;119;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CUSTOM_3">
    <p:spTree>
      <p:nvGrpSpPr>
        <p:cNvPr id="1" name="Shape 120"/>
        <p:cNvGrpSpPr/>
        <p:nvPr/>
      </p:nvGrpSpPr>
      <p:grpSpPr>
        <a:xfrm>
          <a:off x="0" y="0"/>
          <a:ext cx="0" cy="0"/>
          <a:chOff x="0" y="0"/>
          <a:chExt cx="0" cy="0"/>
        </a:xfrm>
      </p:grpSpPr>
      <p:pic>
        <p:nvPicPr>
          <p:cNvPr id="121" name="Google Shape;121;p22"/>
          <p:cNvPicPr preferRelativeResize="0"/>
          <p:nvPr/>
        </p:nvPicPr>
        <p:blipFill>
          <a:blip r:embed="rId2">
            <a:alphaModFix/>
          </a:blip>
          <a:stretch>
            <a:fillRect/>
          </a:stretch>
        </p:blipFill>
        <p:spPr>
          <a:xfrm>
            <a:off x="-1" y="0"/>
            <a:ext cx="9144000" cy="5143513"/>
          </a:xfrm>
          <a:prstGeom prst="rect">
            <a:avLst/>
          </a:prstGeom>
          <a:noFill/>
          <a:ln>
            <a:noFill/>
          </a:ln>
        </p:spPr>
      </p:pic>
      <p:sp>
        <p:nvSpPr>
          <p:cNvPr id="122" name="Google Shape;122;p22"/>
          <p:cNvSpPr txBox="1">
            <a:spLocks noGrp="1"/>
          </p:cNvSpPr>
          <p:nvPr>
            <p:ph type="subTitle" idx="1"/>
          </p:nvPr>
        </p:nvSpPr>
        <p:spPr>
          <a:xfrm>
            <a:off x="4281625" y="2006750"/>
            <a:ext cx="2659800" cy="196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Oxygen"/>
              <a:buNone/>
              <a:defRPr sz="1600">
                <a:latin typeface="Oxygen"/>
                <a:ea typeface="Oxygen"/>
                <a:cs typeface="Oxygen"/>
                <a:sym typeface="Oxygen"/>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 name="Google Shape;123;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124"/>
        <p:cNvGrpSpPr/>
        <p:nvPr/>
      </p:nvGrpSpPr>
      <p:grpSpPr>
        <a:xfrm>
          <a:off x="0" y="0"/>
          <a:ext cx="0" cy="0"/>
          <a:chOff x="0" y="0"/>
          <a:chExt cx="0" cy="0"/>
        </a:xfrm>
      </p:grpSpPr>
      <p:pic>
        <p:nvPicPr>
          <p:cNvPr id="125" name="Google Shape;125;p23"/>
          <p:cNvPicPr preferRelativeResize="0"/>
          <p:nvPr/>
        </p:nvPicPr>
        <p:blipFill>
          <a:blip r:embed="rId2">
            <a:alphaModFix/>
          </a:blip>
          <a:stretch>
            <a:fillRect/>
          </a:stretch>
        </p:blipFill>
        <p:spPr>
          <a:xfrm>
            <a:off x="0" y="0"/>
            <a:ext cx="9144000" cy="5143513"/>
          </a:xfrm>
          <a:prstGeom prst="rect">
            <a:avLst/>
          </a:prstGeom>
          <a:noFill/>
          <a:ln>
            <a:noFill/>
          </a:ln>
        </p:spPr>
      </p:pic>
      <p:sp>
        <p:nvSpPr>
          <p:cNvPr id="126" name="Google Shape;12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 name="Google Shape;127;p23"/>
          <p:cNvSpPr txBox="1">
            <a:spLocks noGrp="1"/>
          </p:cNvSpPr>
          <p:nvPr>
            <p:ph type="subTitle" idx="1"/>
          </p:nvPr>
        </p:nvSpPr>
        <p:spPr>
          <a:xfrm>
            <a:off x="1759800" y="2006750"/>
            <a:ext cx="2659800" cy="1968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Font typeface="Oxygen"/>
              <a:buNone/>
              <a:defRPr sz="1600">
                <a:latin typeface="Oxygen"/>
                <a:ea typeface="Oxygen"/>
                <a:cs typeface="Oxygen"/>
                <a:sym typeface="Oxygen"/>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CUSTOM_5">
    <p:spTree>
      <p:nvGrpSpPr>
        <p:cNvPr id="1" name="Shape 128"/>
        <p:cNvGrpSpPr/>
        <p:nvPr/>
      </p:nvGrpSpPr>
      <p:grpSpPr>
        <a:xfrm>
          <a:off x="0" y="0"/>
          <a:ext cx="0" cy="0"/>
          <a:chOff x="0" y="0"/>
          <a:chExt cx="0" cy="0"/>
        </a:xfrm>
      </p:grpSpPr>
      <p:pic>
        <p:nvPicPr>
          <p:cNvPr id="129" name="Google Shape;129;p24"/>
          <p:cNvPicPr preferRelativeResize="0"/>
          <p:nvPr/>
        </p:nvPicPr>
        <p:blipFill>
          <a:blip r:embed="rId2">
            <a:alphaModFix/>
          </a:blip>
          <a:stretch>
            <a:fillRect/>
          </a:stretch>
        </p:blipFill>
        <p:spPr>
          <a:xfrm>
            <a:off x="-5" y="0"/>
            <a:ext cx="9144005" cy="5143500"/>
          </a:xfrm>
          <a:prstGeom prst="rect">
            <a:avLst/>
          </a:prstGeom>
          <a:noFill/>
          <a:ln>
            <a:noFill/>
          </a:ln>
        </p:spPr>
      </p:pic>
      <p:sp>
        <p:nvSpPr>
          <p:cNvPr id="130" name="Google Shape;13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31"/>
        <p:cNvGrpSpPr/>
        <p:nvPr/>
      </p:nvGrpSpPr>
      <p:grpSpPr>
        <a:xfrm>
          <a:off x="0" y="0"/>
          <a:ext cx="0" cy="0"/>
          <a:chOff x="0" y="0"/>
          <a:chExt cx="0" cy="0"/>
        </a:xfrm>
      </p:grpSpPr>
      <p:pic>
        <p:nvPicPr>
          <p:cNvPr id="132" name="Google Shape;132;p2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3" name="Google Shape;133;p25"/>
          <p:cNvSpPr txBox="1">
            <a:spLocks noGrp="1"/>
          </p:cNvSpPr>
          <p:nvPr>
            <p:ph type="title" hasCustomPrompt="1"/>
          </p:nvPr>
        </p:nvSpPr>
        <p:spPr>
          <a:xfrm>
            <a:off x="1284000" y="540000"/>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4" name="Google Shape;134;p25"/>
          <p:cNvSpPr txBox="1">
            <a:spLocks noGrp="1"/>
          </p:cNvSpPr>
          <p:nvPr>
            <p:ph type="subTitle" idx="1"/>
          </p:nvPr>
        </p:nvSpPr>
        <p:spPr>
          <a:xfrm>
            <a:off x="1284000" y="1246025"/>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 name="Google Shape;135;p25"/>
          <p:cNvSpPr txBox="1">
            <a:spLocks noGrp="1"/>
          </p:cNvSpPr>
          <p:nvPr>
            <p:ph type="title" idx="2" hasCustomPrompt="1"/>
          </p:nvPr>
        </p:nvSpPr>
        <p:spPr>
          <a:xfrm>
            <a:off x="1284000" y="1996138"/>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6" name="Google Shape;136;p25"/>
          <p:cNvSpPr txBox="1">
            <a:spLocks noGrp="1"/>
          </p:cNvSpPr>
          <p:nvPr>
            <p:ph type="subTitle" idx="3"/>
          </p:nvPr>
        </p:nvSpPr>
        <p:spPr>
          <a:xfrm>
            <a:off x="1284000" y="2702163"/>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7" name="Google Shape;137;p25"/>
          <p:cNvSpPr txBox="1">
            <a:spLocks noGrp="1"/>
          </p:cNvSpPr>
          <p:nvPr>
            <p:ph type="title" idx="4" hasCustomPrompt="1"/>
          </p:nvPr>
        </p:nvSpPr>
        <p:spPr>
          <a:xfrm>
            <a:off x="1284000" y="3452288"/>
            <a:ext cx="65760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38" name="Google Shape;138;p25"/>
          <p:cNvSpPr txBox="1">
            <a:spLocks noGrp="1"/>
          </p:cNvSpPr>
          <p:nvPr>
            <p:ph type="subTitle" idx="5"/>
          </p:nvPr>
        </p:nvSpPr>
        <p:spPr>
          <a:xfrm>
            <a:off x="1284000" y="4158313"/>
            <a:ext cx="6576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CUSTOM_9">
    <p:spTree>
      <p:nvGrpSpPr>
        <p:cNvPr id="1" name="Shape 139"/>
        <p:cNvGrpSpPr/>
        <p:nvPr/>
      </p:nvGrpSpPr>
      <p:grpSpPr>
        <a:xfrm>
          <a:off x="0" y="0"/>
          <a:ext cx="0" cy="0"/>
          <a:chOff x="0" y="0"/>
          <a:chExt cx="0" cy="0"/>
        </a:xfrm>
      </p:grpSpPr>
      <p:pic>
        <p:nvPicPr>
          <p:cNvPr id="140" name="Google Shape;140;p26"/>
          <p:cNvPicPr preferRelativeResize="0"/>
          <p:nvPr/>
        </p:nvPicPr>
        <p:blipFill>
          <a:blip r:embed="rId2">
            <a:alphaModFix/>
          </a:blip>
          <a:stretch>
            <a:fillRect/>
          </a:stretch>
        </p:blipFill>
        <p:spPr>
          <a:xfrm>
            <a:off x="-7" y="0"/>
            <a:ext cx="9144000" cy="5143497"/>
          </a:xfrm>
          <a:prstGeom prst="rect">
            <a:avLst/>
          </a:prstGeom>
          <a:noFill/>
          <a:ln>
            <a:noFill/>
          </a:ln>
        </p:spPr>
      </p:pic>
      <p:sp>
        <p:nvSpPr>
          <p:cNvPr id="141" name="Google Shape;141;p26"/>
          <p:cNvSpPr txBox="1">
            <a:spLocks noGrp="1"/>
          </p:cNvSpPr>
          <p:nvPr>
            <p:ph type="title"/>
          </p:nvPr>
        </p:nvSpPr>
        <p:spPr>
          <a:xfrm>
            <a:off x="720107" y="2342625"/>
            <a:ext cx="3285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 name="Google Shape;142;p26"/>
          <p:cNvSpPr txBox="1">
            <a:spLocks noGrp="1"/>
          </p:cNvSpPr>
          <p:nvPr>
            <p:ph type="title" idx="2" hasCustomPrompt="1"/>
          </p:nvPr>
        </p:nvSpPr>
        <p:spPr>
          <a:xfrm>
            <a:off x="720000" y="1106175"/>
            <a:ext cx="3285000" cy="12651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3" name="Google Shape;143;p26"/>
          <p:cNvSpPr txBox="1">
            <a:spLocks noGrp="1"/>
          </p:cNvSpPr>
          <p:nvPr>
            <p:ph type="subTitle" idx="1"/>
          </p:nvPr>
        </p:nvSpPr>
        <p:spPr>
          <a:xfrm>
            <a:off x="720101" y="3323950"/>
            <a:ext cx="32850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CUSTOM_10">
    <p:spTree>
      <p:nvGrpSpPr>
        <p:cNvPr id="1" name="Shape 144"/>
        <p:cNvGrpSpPr/>
        <p:nvPr/>
      </p:nvGrpSpPr>
      <p:grpSpPr>
        <a:xfrm>
          <a:off x="0" y="0"/>
          <a:ext cx="0" cy="0"/>
          <a:chOff x="0" y="0"/>
          <a:chExt cx="0" cy="0"/>
        </a:xfrm>
      </p:grpSpPr>
      <p:pic>
        <p:nvPicPr>
          <p:cNvPr id="145" name="Google Shape;145;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6" name="Google Shape;146;p27"/>
          <p:cNvSpPr txBox="1">
            <a:spLocks noGrp="1"/>
          </p:cNvSpPr>
          <p:nvPr>
            <p:ph type="title"/>
          </p:nvPr>
        </p:nvSpPr>
        <p:spPr>
          <a:xfrm>
            <a:off x="2929500" y="2342625"/>
            <a:ext cx="3285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7" name="Google Shape;147;p27"/>
          <p:cNvSpPr txBox="1">
            <a:spLocks noGrp="1"/>
          </p:cNvSpPr>
          <p:nvPr>
            <p:ph type="title" idx="2" hasCustomPrompt="1"/>
          </p:nvPr>
        </p:nvSpPr>
        <p:spPr>
          <a:xfrm>
            <a:off x="2929500" y="1106175"/>
            <a:ext cx="3285000" cy="1265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70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8" name="Google Shape;148;p27"/>
          <p:cNvSpPr txBox="1">
            <a:spLocks noGrp="1"/>
          </p:cNvSpPr>
          <p:nvPr>
            <p:ph type="subTitle" idx="1"/>
          </p:nvPr>
        </p:nvSpPr>
        <p:spPr>
          <a:xfrm>
            <a:off x="2929500" y="3323950"/>
            <a:ext cx="3285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a:spLocks noGrp="1"/>
          </p:cNvSpPr>
          <p:nvPr>
            <p:ph type="ctrTitle"/>
          </p:nvPr>
        </p:nvSpPr>
        <p:spPr>
          <a:xfrm>
            <a:off x="4096775" y="540100"/>
            <a:ext cx="4325700" cy="9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8"/>
          <p:cNvSpPr txBox="1">
            <a:spLocks noGrp="1"/>
          </p:cNvSpPr>
          <p:nvPr>
            <p:ph type="subTitle" idx="1"/>
          </p:nvPr>
        </p:nvSpPr>
        <p:spPr>
          <a:xfrm>
            <a:off x="4096775" y="1524100"/>
            <a:ext cx="4325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3" name="Google Shape;153;p28"/>
          <p:cNvSpPr txBox="1"/>
          <p:nvPr/>
        </p:nvSpPr>
        <p:spPr>
          <a:xfrm>
            <a:off x="4409075" y="3137600"/>
            <a:ext cx="3701100" cy="9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xmlns:ahyp="http://schemas.microsoft.com/office/drawing/2018/hyperlinkcolor" xmlns=""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xmlns:ahyp="http://schemas.microsoft.com/office/drawing/2018/hyperlinkcolor" xmlns=""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xmlns="" val="tx"/>
                    </a:ext>
                  </a:extLst>
                </a:hlinkClick>
              </a:rPr>
              <a:t> </a:t>
            </a:r>
            <a:r>
              <a:rPr lang="en" u="sng">
                <a:solidFill>
                  <a:schemeClr val="lt2"/>
                </a:solidFill>
                <a:latin typeface="Oxygen"/>
                <a:ea typeface="Oxygen"/>
                <a:cs typeface="Oxygen"/>
                <a:sym typeface="Oxygen"/>
                <a:hlinkClick r:id="rId5">
                  <a:extLst>
                    <a:ext uri="{A12FA001-AC4F-418D-AE19-62706E023703}">
                      <ahyp:hlinkClr xmlns:ahyp="http://schemas.microsoft.com/office/drawing/2018/hyperlinkcolor" xmlns=""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LANK_1_1_1_1_1_1_3">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Font typeface="Oxygen"/>
              <a:buChar char="●"/>
              <a:defRPr sz="1400">
                <a:latin typeface="Oxygen"/>
                <a:ea typeface="Oxygen"/>
                <a:cs typeface="Oxygen"/>
                <a:sym typeface="Oxygen"/>
              </a:defRPr>
            </a:lvl1pPr>
            <a:lvl2pPr marL="914400" lvl="1" indent="-317500" rtl="0">
              <a:lnSpc>
                <a:spcPct val="115000"/>
              </a:lnSpc>
              <a:spcBef>
                <a:spcPts val="1600"/>
              </a:spcBef>
              <a:spcAft>
                <a:spcPts val="0"/>
              </a:spcAft>
              <a:buSzPts val="1400"/>
              <a:buFont typeface="Oxygen"/>
              <a:buChar char="○"/>
              <a:defRPr>
                <a:latin typeface="Oxygen"/>
                <a:ea typeface="Oxygen"/>
                <a:cs typeface="Oxygen"/>
                <a:sym typeface="Oxygen"/>
              </a:defRPr>
            </a:lvl2pPr>
            <a:lvl3pPr marL="1371600" lvl="2" indent="-317500" rtl="0">
              <a:lnSpc>
                <a:spcPct val="115000"/>
              </a:lnSpc>
              <a:spcBef>
                <a:spcPts val="1600"/>
              </a:spcBef>
              <a:spcAft>
                <a:spcPts val="0"/>
              </a:spcAft>
              <a:buSzPts val="1400"/>
              <a:buFont typeface="Oxygen"/>
              <a:buChar char="■"/>
              <a:defRPr>
                <a:latin typeface="Oxygen"/>
                <a:ea typeface="Oxygen"/>
                <a:cs typeface="Oxygen"/>
                <a:sym typeface="Oxygen"/>
              </a:defRPr>
            </a:lvl3pPr>
            <a:lvl4pPr marL="1828800" lvl="3" indent="-317500" rtl="0">
              <a:lnSpc>
                <a:spcPct val="115000"/>
              </a:lnSpc>
              <a:spcBef>
                <a:spcPts val="1600"/>
              </a:spcBef>
              <a:spcAft>
                <a:spcPts val="0"/>
              </a:spcAft>
              <a:buSzPts val="1400"/>
              <a:buFont typeface="Oxygen"/>
              <a:buChar char="●"/>
              <a:defRPr>
                <a:latin typeface="Oxygen"/>
                <a:ea typeface="Oxygen"/>
                <a:cs typeface="Oxygen"/>
                <a:sym typeface="Oxygen"/>
              </a:defRPr>
            </a:lvl4pPr>
            <a:lvl5pPr marL="2286000" lvl="4" indent="-317500" rtl="0">
              <a:lnSpc>
                <a:spcPct val="115000"/>
              </a:lnSpc>
              <a:spcBef>
                <a:spcPts val="1600"/>
              </a:spcBef>
              <a:spcAft>
                <a:spcPts val="0"/>
              </a:spcAft>
              <a:buSzPts val="1400"/>
              <a:buFont typeface="Oxygen"/>
              <a:buChar char="○"/>
              <a:defRPr>
                <a:latin typeface="Oxygen"/>
                <a:ea typeface="Oxygen"/>
                <a:cs typeface="Oxygen"/>
                <a:sym typeface="Oxygen"/>
              </a:defRPr>
            </a:lvl5pPr>
            <a:lvl6pPr marL="2743200" lvl="5" indent="-317500" rtl="0">
              <a:lnSpc>
                <a:spcPct val="115000"/>
              </a:lnSpc>
              <a:spcBef>
                <a:spcPts val="1600"/>
              </a:spcBef>
              <a:spcAft>
                <a:spcPts val="0"/>
              </a:spcAft>
              <a:buSzPts val="1400"/>
              <a:buFont typeface="Oxygen"/>
              <a:buChar char="■"/>
              <a:defRPr>
                <a:latin typeface="Oxygen"/>
                <a:ea typeface="Oxygen"/>
                <a:cs typeface="Oxygen"/>
                <a:sym typeface="Oxygen"/>
              </a:defRPr>
            </a:lvl6pPr>
            <a:lvl7pPr marL="3200400" lvl="6" indent="-317500" rtl="0">
              <a:lnSpc>
                <a:spcPct val="115000"/>
              </a:lnSpc>
              <a:spcBef>
                <a:spcPts val="1600"/>
              </a:spcBef>
              <a:spcAft>
                <a:spcPts val="0"/>
              </a:spcAft>
              <a:buSzPts val="1400"/>
              <a:buFont typeface="Oxygen"/>
              <a:buChar char="●"/>
              <a:defRPr>
                <a:latin typeface="Oxygen"/>
                <a:ea typeface="Oxygen"/>
                <a:cs typeface="Oxygen"/>
                <a:sym typeface="Oxygen"/>
              </a:defRPr>
            </a:lvl7pPr>
            <a:lvl8pPr marL="3657600" lvl="7" indent="-317500" rtl="0">
              <a:lnSpc>
                <a:spcPct val="115000"/>
              </a:lnSpc>
              <a:spcBef>
                <a:spcPts val="1600"/>
              </a:spcBef>
              <a:spcAft>
                <a:spcPts val="0"/>
              </a:spcAft>
              <a:buSzPts val="1400"/>
              <a:buFont typeface="Oxygen"/>
              <a:buChar char="○"/>
              <a:defRPr>
                <a:latin typeface="Oxygen"/>
                <a:ea typeface="Oxygen"/>
                <a:cs typeface="Oxygen"/>
                <a:sym typeface="Oxygen"/>
              </a:defRPr>
            </a:lvl8pPr>
            <a:lvl9pPr marL="4114800" lvl="8" indent="-317500" rtl="0">
              <a:lnSpc>
                <a:spcPct val="115000"/>
              </a:lnSpc>
              <a:spcBef>
                <a:spcPts val="1600"/>
              </a:spcBef>
              <a:spcAft>
                <a:spcPts val="1600"/>
              </a:spcAft>
              <a:buSzPts val="1400"/>
              <a:buFont typeface="Oxygen"/>
              <a:buChar char="■"/>
              <a:defRPr>
                <a:latin typeface="Oxygen"/>
                <a:ea typeface="Oxygen"/>
                <a:cs typeface="Oxygen"/>
                <a:sym typeface="Oxygen"/>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CUSTOM_4_1">
    <p:spTree>
      <p:nvGrpSpPr>
        <p:cNvPr id="1" name="Shape 157"/>
        <p:cNvGrpSpPr/>
        <p:nvPr/>
      </p:nvGrpSpPr>
      <p:grpSpPr>
        <a:xfrm>
          <a:off x="0" y="0"/>
          <a:ext cx="0" cy="0"/>
          <a:chOff x="0" y="0"/>
          <a:chExt cx="0" cy="0"/>
        </a:xfrm>
      </p:grpSpPr>
      <p:pic>
        <p:nvPicPr>
          <p:cNvPr id="158" name="Google Shape;158;p31"/>
          <p:cNvPicPr preferRelativeResize="0"/>
          <p:nvPr/>
        </p:nvPicPr>
        <p:blipFill>
          <a:blip r:embed="rId2">
            <a:alphaModFix/>
          </a:blip>
          <a:stretch>
            <a:fillRect/>
          </a:stretch>
        </p:blipFill>
        <p:spPr>
          <a:xfrm>
            <a:off x="0" y="0"/>
            <a:ext cx="9144000" cy="514351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4C11CD6-6C45-4B28-A5A1-F3BE07F4412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ECBFBF81-F85D-4874-B7EC-451362910833}"/>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3B2EA4A9-0176-4026-AE2B-E67DAAECD7B1}"/>
              </a:ext>
            </a:extLst>
          </p:cNvPr>
          <p:cNvSpPr>
            <a:spLocks noGrp="1"/>
          </p:cNvSpPr>
          <p:nvPr>
            <p:ph type="dt" sz="half" idx="10"/>
          </p:nvPr>
        </p:nvSpPr>
        <p:spPr/>
        <p:txBody>
          <a:bodyPr/>
          <a:lstStyle/>
          <a:p>
            <a:fld id="{94E4CCEA-DB96-4CAA-8F56-3432F8EC0BF2}" type="datetimeFigureOut">
              <a:rPr lang="el-GR" smtClean="0"/>
              <a:pPr/>
              <a:t>6/12/2024</a:t>
            </a:fld>
            <a:endParaRPr lang="el-GR"/>
          </a:p>
        </p:txBody>
      </p:sp>
      <p:sp>
        <p:nvSpPr>
          <p:cNvPr id="5" name="Θέση υποσέλιδου 4">
            <a:extLst>
              <a:ext uri="{FF2B5EF4-FFF2-40B4-BE49-F238E27FC236}">
                <a16:creationId xmlns:a16="http://schemas.microsoft.com/office/drawing/2014/main" xmlns="" id="{78EE4E76-36A4-47FF-B085-718B78F4414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CA944E67-132D-4F54-9107-372AB8108673}"/>
              </a:ext>
            </a:extLst>
          </p:cNvPr>
          <p:cNvSpPr>
            <a:spLocks noGrp="1"/>
          </p:cNvSpPr>
          <p:nvPr>
            <p:ph type="sldNum" sz="quarter" idx="12"/>
          </p:nvPr>
        </p:nvSpPr>
        <p:spPr/>
        <p:txBody>
          <a:bodyPr/>
          <a:lstStyle/>
          <a:p>
            <a:fld id="{FB842DCB-9C66-4DB1-9D6F-4F2C40851A06}" type="slidenum">
              <a:rPr lang="el-GR" smtClean="0"/>
              <a:pPr/>
              <a:t>‹#›</a:t>
            </a:fld>
            <a:endParaRPr lang="el-GR"/>
          </a:p>
        </p:txBody>
      </p:sp>
    </p:spTree>
    <p:extLst>
      <p:ext uri="{BB962C8B-B14F-4D97-AF65-F5344CB8AC3E}">
        <p14:creationId xmlns:p14="http://schemas.microsoft.com/office/powerpoint/2010/main" xmlns="" val="1861896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3" name="Google Shape;23;p5"/>
          <p:cNvSpPr txBox="1">
            <a:spLocks noGrp="1"/>
          </p:cNvSpPr>
          <p:nvPr>
            <p:ph type="subTitle" idx="1"/>
          </p:nvPr>
        </p:nvSpPr>
        <p:spPr>
          <a:xfrm>
            <a:off x="703800" y="2491350"/>
            <a:ext cx="3494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4913600" y="2491350"/>
            <a:ext cx="35103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2000" b="1">
                <a:solidFill>
                  <a:schemeClr val="dk1"/>
                </a:solidFill>
                <a:latin typeface="Poiret One"/>
                <a:ea typeface="Poiret One"/>
                <a:cs typeface="Poiret One"/>
                <a:sym typeface="Poiret One"/>
              </a:defRPr>
            </a:lvl1pPr>
            <a:lvl2pPr lvl="1" algn="ctr" rtl="0">
              <a:lnSpc>
                <a:spcPct val="100000"/>
              </a:lnSpc>
              <a:spcBef>
                <a:spcPts val="16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703800" y="3001175"/>
            <a:ext cx="34941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 name="Google Shape;26;p5"/>
          <p:cNvSpPr txBox="1">
            <a:spLocks noGrp="1"/>
          </p:cNvSpPr>
          <p:nvPr>
            <p:ph type="subTitle" idx="4"/>
          </p:nvPr>
        </p:nvSpPr>
        <p:spPr>
          <a:xfrm>
            <a:off x="4913600" y="3001175"/>
            <a:ext cx="3510300" cy="93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 name="Google Shape;2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a:stretch/>
        </p:blipFill>
        <p:spPr>
          <a:xfrm>
            <a:off x="0" y="0"/>
            <a:ext cx="9144010" cy="5143500"/>
          </a:xfrm>
          <a:prstGeom prst="rect">
            <a:avLst/>
          </a:prstGeom>
          <a:noFill/>
          <a:ln>
            <a:noFill/>
          </a:ln>
        </p:spPr>
      </p:pic>
      <p:sp>
        <p:nvSpPr>
          <p:cNvPr id="30" name="Google Shape;3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33" name="Google Shape;33;p7"/>
          <p:cNvSpPr txBox="1">
            <a:spLocks noGrp="1"/>
          </p:cNvSpPr>
          <p:nvPr>
            <p:ph type="title"/>
          </p:nvPr>
        </p:nvSpPr>
        <p:spPr>
          <a:xfrm>
            <a:off x="2433000" y="1371169"/>
            <a:ext cx="4278000" cy="86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5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2433000" y="2441425"/>
            <a:ext cx="4278000" cy="126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pic>
        <p:nvPicPr>
          <p:cNvPr id="36" name="Google Shape;36;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37" name="Google Shape;37;p8"/>
          <p:cNvSpPr txBox="1">
            <a:spLocks noGrp="1"/>
          </p:cNvSpPr>
          <p:nvPr>
            <p:ph type="title"/>
          </p:nvPr>
        </p:nvSpPr>
        <p:spPr>
          <a:xfrm>
            <a:off x="1388100" y="1693050"/>
            <a:ext cx="6367800" cy="175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9"/>
          <p:cNvSpPr txBox="1">
            <a:spLocks noGrp="1"/>
          </p:cNvSpPr>
          <p:nvPr>
            <p:ph type="title"/>
          </p:nvPr>
        </p:nvSpPr>
        <p:spPr>
          <a:xfrm>
            <a:off x="2433000" y="1330038"/>
            <a:ext cx="4278000" cy="16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9"/>
          <p:cNvSpPr txBox="1">
            <a:spLocks noGrp="1"/>
          </p:cNvSpPr>
          <p:nvPr>
            <p:ph type="subTitle" idx="1"/>
          </p:nvPr>
        </p:nvSpPr>
        <p:spPr>
          <a:xfrm>
            <a:off x="2775600" y="3100075"/>
            <a:ext cx="3592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81"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xml"/><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92.jpeg"/><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2.jpe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05.jpeg"/><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08.jpeg"/><Relationship Id="rId4" Type="http://schemas.openxmlformats.org/officeDocument/2006/relationships/image" Target="../media/image107.jpeg"/></Relationships>
</file>

<file path=ppt/slides/_rels/slide4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1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15.jpeg"/></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20.jpeg"/><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23.jpeg"/><Relationship Id="rId4" Type="http://schemas.openxmlformats.org/officeDocument/2006/relationships/image" Target="../media/image122.jpeg"/></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5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6.xml"/><Relationship Id="rId5" Type="http://schemas.openxmlformats.org/officeDocument/2006/relationships/image" Target="../media/image133.jpeg"/><Relationship Id="rId4" Type="http://schemas.openxmlformats.org/officeDocument/2006/relationships/image" Target="../media/image132.jpeg"/></Relationships>
</file>

<file path=ppt/slides/_rels/slide5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38.png"/><Relationship Id="rId4" Type="http://schemas.openxmlformats.org/officeDocument/2006/relationships/image" Target="../media/image137.jpeg"/></Relationships>
</file>

<file path=ppt/slides/_rels/slide5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57.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145.jpeg"/><Relationship Id="rId4" Type="http://schemas.openxmlformats.org/officeDocument/2006/relationships/image" Target="../media/image144.jpeg"/><Relationship Id="rId9" Type="http://schemas.openxmlformats.org/officeDocument/2006/relationships/image" Target="../media/image149.jpeg"/></Relationships>
</file>

<file path=ppt/slides/_rels/slide5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52.jpeg"/><Relationship Id="rId4" Type="http://schemas.openxmlformats.org/officeDocument/2006/relationships/image" Target="../media/image15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31.xml"/><Relationship Id="rId4" Type="http://schemas.openxmlformats.org/officeDocument/2006/relationships/image" Target="../media/image155.jpeg"/></Relationships>
</file>

<file path=ppt/slides/_rels/slide6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31.xml"/><Relationship Id="rId5" Type="http://schemas.openxmlformats.org/officeDocument/2006/relationships/image" Target="../media/image159.jpeg"/><Relationship Id="rId4" Type="http://schemas.openxmlformats.org/officeDocument/2006/relationships/image" Target="../media/image158.jpeg"/></Relationships>
</file>

<file path=ppt/slides/_rels/slide62.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image" Target="../media/image160.jpeg"/><Relationship Id="rId1" Type="http://schemas.openxmlformats.org/officeDocument/2006/relationships/slideLayout" Target="../slideLayouts/slideLayout31.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6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31.xml"/><Relationship Id="rId4" Type="http://schemas.openxmlformats.org/officeDocument/2006/relationships/image" Target="../media/image168.jpeg"/></Relationships>
</file>

<file path=ppt/slides/_rels/slide6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6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6.xml"/><Relationship Id="rId4" Type="http://schemas.openxmlformats.org/officeDocument/2006/relationships/image" Target="../media/image175.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6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82.jpeg"/><Relationship Id="rId4" Type="http://schemas.openxmlformats.org/officeDocument/2006/relationships/image" Target="../media/image181.jpeg"/></Relationships>
</file>

<file path=ppt/slides/_rels/slide6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84.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7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87.jpeg"/><Relationship Id="rId4" Type="http://schemas.openxmlformats.org/officeDocument/2006/relationships/image" Target="../media/image186.jpeg"/></Relationships>
</file>

<file path=ppt/slides/_rels/slide7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89.jpeg"/></Relationships>
</file>

<file path=ppt/slides/_rels/slide7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6.xml"/><Relationship Id="rId5" Type="http://schemas.openxmlformats.org/officeDocument/2006/relationships/image" Target="../media/image194.jpeg"/><Relationship Id="rId4" Type="http://schemas.openxmlformats.org/officeDocument/2006/relationships/image" Target="../media/image193.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7"/>
          <p:cNvSpPr txBox="1">
            <a:spLocks noGrp="1"/>
          </p:cNvSpPr>
          <p:nvPr>
            <p:ph type="title"/>
          </p:nvPr>
        </p:nvSpPr>
        <p:spPr>
          <a:xfrm>
            <a:off x="667654" y="416135"/>
            <a:ext cx="7808692" cy="42987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sz="2000" dirty="0">
                <a:solidFill>
                  <a:schemeClr val="accent5">
                    <a:lumMod val="50000"/>
                  </a:schemeClr>
                </a:solidFill>
                <a:latin typeface="Arial Black" panose="020B0604020202020204" pitchFamily="34" charset="0"/>
                <a:cs typeface="Arial Black" panose="020B0604020202020204" pitchFamily="34" charset="0"/>
              </a:rPr>
              <a:t>ΠΡΑΚΤΙΚΗ ΑΣΚΗΣΗ: Διερεύνηση, Σχεδιασμός, Ανάληψη Εκπαιδευτικού έργου- 2219Υ</a:t>
            </a:r>
            <a:br>
              <a:rPr lang="el-GR" sz="2000" dirty="0">
                <a:solidFill>
                  <a:schemeClr val="accent5">
                    <a:lumMod val="50000"/>
                  </a:schemeClr>
                </a:solidFill>
                <a:latin typeface="Arial Black" panose="020B0604020202020204" pitchFamily="34" charset="0"/>
                <a:cs typeface="Arial Black" panose="020B0604020202020204" pitchFamily="34" charset="0"/>
              </a:rPr>
            </a:br>
            <a:r>
              <a:rPr lang="el-GR" sz="2000" dirty="0">
                <a:latin typeface="Arial Black" panose="020B0604020202020204" pitchFamily="34" charset="0"/>
                <a:cs typeface="Arial Black" panose="020B0604020202020204" pitchFamily="34" charset="0"/>
              </a:rPr>
              <a:t/>
            </a:r>
            <a:br>
              <a:rPr lang="el-GR" sz="2000" dirty="0">
                <a:latin typeface="Arial Black" panose="020B0604020202020204" pitchFamily="34" charset="0"/>
                <a:cs typeface="Arial Black" panose="020B0604020202020204" pitchFamily="34" charset="0"/>
              </a:rPr>
            </a:br>
            <a:r>
              <a:rPr lang="el-GR" sz="2000" dirty="0">
                <a:solidFill>
                  <a:srgbClr val="C00000"/>
                </a:solidFill>
                <a:latin typeface="Arial Black" panose="020B0604020202020204" pitchFamily="34" charset="0"/>
                <a:cs typeface="Arial Black" panose="020B0604020202020204" pitchFamily="34" charset="0"/>
              </a:rPr>
              <a:t>Φωτογραφικό Υλικό</a:t>
            </a:r>
            <a:r>
              <a:rPr lang="el-GR" sz="2000" dirty="0">
                <a:latin typeface="Arial Black" panose="020B0604020202020204" pitchFamily="34" charset="0"/>
                <a:cs typeface="Arial Black" panose="020B0604020202020204" pitchFamily="34" charset="0"/>
              </a:rPr>
              <a:t/>
            </a:r>
            <a:br>
              <a:rPr lang="el-GR" sz="2000" dirty="0">
                <a:latin typeface="Arial Black" panose="020B0604020202020204" pitchFamily="34" charset="0"/>
                <a:cs typeface="Arial Black" panose="020B0604020202020204" pitchFamily="34" charset="0"/>
              </a:rPr>
            </a:br>
            <a:r>
              <a:rPr lang="el-GR" sz="2000" dirty="0">
                <a:latin typeface="Arial Black" panose="020B0604020202020204" pitchFamily="34" charset="0"/>
                <a:cs typeface="Arial Black" panose="020B0604020202020204" pitchFamily="34" charset="0"/>
              </a:rPr>
              <a:t/>
            </a:r>
            <a:br>
              <a:rPr lang="el-GR" sz="2000" dirty="0">
                <a:latin typeface="Arial Black" panose="020B0604020202020204" pitchFamily="34" charset="0"/>
                <a:cs typeface="Arial Black" panose="020B0604020202020204" pitchFamily="34" charset="0"/>
              </a:rPr>
            </a:br>
            <a:r>
              <a:rPr lang="el-GR" sz="2000" dirty="0">
                <a:latin typeface="Arial Black" panose="020B0604020202020204" pitchFamily="34" charset="0"/>
                <a:cs typeface="Arial Black" panose="020B0604020202020204" pitchFamily="34" charset="0"/>
              </a:rPr>
              <a:t>Φοιτήτρια: </a:t>
            </a:r>
            <a:r>
              <a:rPr lang="el-GR" sz="2000" dirty="0" smtClean="0">
                <a:latin typeface="Arial Black" panose="020B0604020202020204" pitchFamily="34" charset="0"/>
                <a:cs typeface="Arial Black" panose="020B0604020202020204" pitchFamily="34" charset="0"/>
              </a:rPr>
              <a:t>………..</a:t>
            </a:r>
            <a:r>
              <a:rPr lang="el-GR" sz="2000" dirty="0">
                <a:latin typeface="Arial Black" panose="020B0604020202020204" pitchFamily="34" charset="0"/>
                <a:cs typeface="Arial Black" panose="020B0604020202020204" pitchFamily="34" charset="0"/>
              </a:rPr>
              <a:t/>
            </a:r>
            <a:br>
              <a:rPr lang="el-GR" sz="2000" dirty="0">
                <a:latin typeface="Arial Black" panose="020B0604020202020204" pitchFamily="34" charset="0"/>
                <a:cs typeface="Arial Black" panose="020B0604020202020204" pitchFamily="34" charset="0"/>
              </a:rPr>
            </a:br>
            <a:r>
              <a:rPr lang="el-GR" sz="2000" dirty="0">
                <a:latin typeface="Arial Black" panose="020B0604020202020204" pitchFamily="34" charset="0"/>
                <a:cs typeface="Arial Black" panose="020B0604020202020204" pitchFamily="34" charset="0"/>
              </a:rPr>
              <a:t/>
            </a:r>
            <a:br>
              <a:rPr lang="el-GR" sz="2000" dirty="0">
                <a:latin typeface="Arial Black" panose="020B0604020202020204" pitchFamily="34" charset="0"/>
                <a:cs typeface="Arial Black" panose="020B0604020202020204" pitchFamily="34" charset="0"/>
              </a:rPr>
            </a:br>
            <a:r>
              <a:rPr lang="el-GR" sz="2000" dirty="0">
                <a:latin typeface="Arial Black" panose="020B0604020202020204" pitchFamily="34" charset="0"/>
                <a:cs typeface="Arial Black" panose="020B0604020202020204" pitchFamily="34" charset="0"/>
              </a:rPr>
              <a:t>1</a:t>
            </a:r>
            <a:r>
              <a:rPr lang="el-GR" sz="2000" baseline="30000" dirty="0">
                <a:latin typeface="Arial Black" panose="020B0604020202020204" pitchFamily="34" charset="0"/>
                <a:cs typeface="Arial Black" panose="020B0604020202020204" pitchFamily="34" charset="0"/>
              </a:rPr>
              <a:t>η</a:t>
            </a:r>
            <a:r>
              <a:rPr lang="el-GR" sz="2000" dirty="0">
                <a:latin typeface="Arial Black" panose="020B0604020202020204" pitchFamily="34" charset="0"/>
                <a:cs typeface="Arial Black" panose="020B0604020202020204" pitchFamily="34" charset="0"/>
              </a:rPr>
              <a:t> εβδομάδα συνδιδασκαλία με </a:t>
            </a:r>
            <a:r>
              <a:rPr lang="el-GR" sz="2000" dirty="0" smtClean="0">
                <a:latin typeface="Arial Black" panose="020B0604020202020204" pitchFamily="34" charset="0"/>
                <a:cs typeface="Arial Black" panose="020B0604020202020204" pitchFamily="34" charset="0"/>
              </a:rPr>
              <a:t>……</a:t>
            </a:r>
            <a:r>
              <a:rPr lang="el-GR" sz="2000" dirty="0">
                <a:latin typeface="Arial Black" panose="020B0604020202020204" pitchFamily="34" charset="0"/>
                <a:cs typeface="Arial Black" panose="020B0604020202020204" pitchFamily="34" charset="0"/>
              </a:rPr>
              <a:t/>
            </a:r>
            <a:br>
              <a:rPr lang="el-GR" sz="2000" dirty="0">
                <a:latin typeface="Arial Black" panose="020B0604020202020204" pitchFamily="34" charset="0"/>
                <a:cs typeface="Arial Black" panose="020B0604020202020204" pitchFamily="34" charset="0"/>
              </a:rPr>
            </a:br>
            <a:r>
              <a:rPr lang="el-GR" sz="2000" dirty="0">
                <a:latin typeface="Arial Black" panose="020B0604020202020204" pitchFamily="34" charset="0"/>
                <a:cs typeface="Arial Black" panose="020B0604020202020204" pitchFamily="34" charset="0"/>
              </a:rPr>
              <a:t>3</a:t>
            </a:r>
            <a:r>
              <a:rPr lang="el-GR" sz="2000" baseline="30000" dirty="0">
                <a:latin typeface="Arial Black" panose="020B0604020202020204" pitchFamily="34" charset="0"/>
                <a:cs typeface="Arial Black" panose="020B0604020202020204" pitchFamily="34" charset="0"/>
              </a:rPr>
              <a:t>η</a:t>
            </a:r>
            <a:r>
              <a:rPr lang="el-GR" sz="2000" dirty="0">
                <a:latin typeface="Arial Black" panose="020B0604020202020204" pitchFamily="34" charset="0"/>
                <a:cs typeface="Arial Black" panose="020B0604020202020204" pitchFamily="34" charset="0"/>
              </a:rPr>
              <a:t> εβδομάδα Ατομική Διδασκαλία </a:t>
            </a:r>
            <a:br>
              <a:rPr lang="el-GR" sz="2000" dirty="0">
                <a:latin typeface="Arial Black" panose="020B0604020202020204" pitchFamily="34" charset="0"/>
                <a:cs typeface="Arial Black" panose="020B0604020202020204" pitchFamily="34" charset="0"/>
              </a:rPr>
            </a:br>
            <a:r>
              <a:rPr lang="el-GR" sz="2000" dirty="0">
                <a:latin typeface="Arial Black" panose="020B0604020202020204" pitchFamily="34" charset="0"/>
                <a:cs typeface="Arial Black" panose="020B0604020202020204" pitchFamily="34" charset="0"/>
              </a:rPr>
              <a:t/>
            </a:r>
            <a:br>
              <a:rPr lang="el-GR" sz="2000" dirty="0">
                <a:latin typeface="Arial Black" panose="020B0604020202020204" pitchFamily="34" charset="0"/>
                <a:cs typeface="Arial Black" panose="020B0604020202020204" pitchFamily="34" charset="0"/>
              </a:rPr>
            </a:br>
            <a:r>
              <a:rPr lang="el-GR" sz="2000" dirty="0" smtClean="0">
                <a:latin typeface="Arial Black" panose="020B0604020202020204" pitchFamily="34" charset="0"/>
                <a:cs typeface="Arial Black" panose="020B0604020202020204" pitchFamily="34" charset="0"/>
              </a:rPr>
              <a:t>Η΄ </a:t>
            </a:r>
            <a:r>
              <a:rPr lang="el-GR" sz="2000" dirty="0">
                <a:latin typeface="Arial Black" panose="020B0604020202020204" pitchFamily="34" charset="0"/>
                <a:cs typeface="Arial Black" panose="020B0604020202020204" pitchFamily="34" charset="0"/>
              </a:rPr>
              <a:t>εξάμηνο 2023</a:t>
            </a:r>
            <a:br>
              <a:rPr lang="el-GR" sz="2000" dirty="0">
                <a:latin typeface="Arial Black" panose="020B0604020202020204" pitchFamily="34" charset="0"/>
                <a:cs typeface="Arial Black" panose="020B0604020202020204" pitchFamily="34" charset="0"/>
              </a:rPr>
            </a:br>
            <a:r>
              <a:rPr lang="el-GR" sz="2000">
                <a:latin typeface="Arial Black" panose="020B0604020202020204" pitchFamily="34" charset="0"/>
                <a:cs typeface="Arial Black" panose="020B0604020202020204" pitchFamily="34" charset="0"/>
              </a:rPr>
              <a:t/>
            </a:r>
            <a:br>
              <a:rPr lang="el-GR" sz="2000">
                <a:latin typeface="Arial Black" panose="020B0604020202020204" pitchFamily="34" charset="0"/>
                <a:cs typeface="Arial Black" panose="020B0604020202020204" pitchFamily="34" charset="0"/>
              </a:rPr>
            </a:br>
            <a:r>
              <a:rPr lang="el-GR" sz="2000" dirty="0">
                <a:latin typeface="Arial Black" panose="020B0604020202020204" pitchFamily="34" charset="0"/>
                <a:cs typeface="Arial Black" panose="020B0604020202020204" pitchFamily="34" charset="0"/>
              </a:rPr>
              <a:t/>
            </a:r>
            <a:br>
              <a:rPr lang="el-GR" sz="2000" dirty="0">
                <a:latin typeface="Arial Black" panose="020B0604020202020204" pitchFamily="34" charset="0"/>
                <a:cs typeface="Arial Black" panose="020B0604020202020204" pitchFamily="34" charset="0"/>
              </a:rPr>
            </a:br>
            <a:r>
              <a:rPr lang="el-GR" sz="2000" dirty="0">
                <a:latin typeface="Arial Black" panose="020B0604020202020204" pitchFamily="34" charset="0"/>
                <a:cs typeface="Arial Black" panose="020B0604020202020204" pitchFamily="34" charset="0"/>
              </a:rPr>
              <a:t/>
            </a:r>
            <a:br>
              <a:rPr lang="el-GR" sz="2000" dirty="0">
                <a:latin typeface="Arial Black" panose="020B0604020202020204" pitchFamily="34" charset="0"/>
                <a:cs typeface="Arial Black" panose="020B0604020202020204" pitchFamily="34" charset="0"/>
              </a:rPr>
            </a:br>
            <a:endParaRPr sz="2000">
              <a:latin typeface="Arial Black" panose="020B0604020202020204" pitchFamily="34" charset="0"/>
              <a:cs typeface="Arial Black" panose="020B0604020202020204" pitchFamily="34" charset="0"/>
            </a:endParaRPr>
          </a:p>
        </p:txBody>
      </p:sp>
      <p:pic>
        <p:nvPicPr>
          <p:cNvPr id="2" name="Εικόνα 2">
            <a:extLst>
              <a:ext uri="{FF2B5EF4-FFF2-40B4-BE49-F238E27FC236}">
                <a16:creationId xmlns:a16="http://schemas.microsoft.com/office/drawing/2014/main" xmlns="" id="{54837ACE-5C77-FF0C-BE27-45A987176582}"/>
              </a:ext>
            </a:extLst>
          </p:cNvPr>
          <p:cNvPicPr>
            <a:picLocks noChangeAspect="1"/>
          </p:cNvPicPr>
          <p:nvPr/>
        </p:nvPicPr>
        <p:blipFill>
          <a:blip r:embed="rId3"/>
          <a:stretch>
            <a:fillRect/>
          </a:stretch>
        </p:blipFill>
        <p:spPr>
          <a:xfrm>
            <a:off x="0" y="122390"/>
            <a:ext cx="1050344" cy="10433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6" name="TextBox 5">
            <a:extLst>
              <a:ext uri="{FF2B5EF4-FFF2-40B4-BE49-F238E27FC236}">
                <a16:creationId xmlns:a16="http://schemas.microsoft.com/office/drawing/2014/main" xmlns="" id="{AF5C8EA0-C4C4-0BD9-F498-CE47BE9A177C}"/>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ΤΡΙΤΗ 4/4/23</a:t>
            </a:r>
          </a:p>
        </p:txBody>
      </p:sp>
      <p:sp>
        <p:nvSpPr>
          <p:cNvPr id="4" name="Google Shape;174;p35">
            <a:extLst>
              <a:ext uri="{FF2B5EF4-FFF2-40B4-BE49-F238E27FC236}">
                <a16:creationId xmlns:a16="http://schemas.microsoft.com/office/drawing/2014/main" xmlns="" id="{C9A2A224-9373-28F8-E1E5-E0C340B8CB54}"/>
              </a:ext>
            </a:extLst>
          </p:cNvPr>
          <p:cNvSpPr txBox="1">
            <a:spLocks/>
          </p:cNvSpPr>
          <p:nvPr/>
        </p:nvSpPr>
        <p:spPr>
          <a:xfrm>
            <a:off x="174945" y="410493"/>
            <a:ext cx="8891553" cy="7262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rgbClr val="A32727"/>
                </a:solidFill>
                <a:latin typeface="Calibri"/>
              </a:rPr>
              <a:t>1</a:t>
            </a:r>
            <a:r>
              <a:rPr lang="el-GR" sz="1800" b="1" baseline="30000">
                <a:solidFill>
                  <a:srgbClr val="A32727"/>
                </a:solidFill>
                <a:latin typeface="Calibri"/>
              </a:rPr>
              <a:t>η</a:t>
            </a:r>
            <a:r>
              <a:rPr lang="el-GR" sz="1800" b="1">
                <a:solidFill>
                  <a:srgbClr val="A32727"/>
                </a:solidFill>
                <a:latin typeface="Calibri"/>
              </a:rPr>
              <a:t> Δραστηριότητα: «</a:t>
            </a:r>
            <a:r>
              <a:rPr lang="el-GR" sz="1800" b="1">
                <a:solidFill>
                  <a:srgbClr val="A32727"/>
                </a:solidFill>
                <a:latin typeface="Calibri"/>
                <a:cs typeface="Times New Roman"/>
              </a:rPr>
              <a:t>Διαβάζουμε το παραμύθι: Πίκο και </a:t>
            </a:r>
            <a:r>
              <a:rPr lang="el-GR" sz="1800" b="1" err="1">
                <a:solidFill>
                  <a:srgbClr val="A32727"/>
                </a:solidFill>
                <a:latin typeface="Calibri"/>
                <a:cs typeface="Times New Roman"/>
              </a:rPr>
              <a:t>Λόλα</a:t>
            </a:r>
            <a:r>
              <a:rPr lang="el-GR" sz="1800" b="1">
                <a:solidFill>
                  <a:srgbClr val="A32727"/>
                </a:solidFill>
                <a:latin typeface="Calibri"/>
                <a:cs typeface="Times New Roman"/>
              </a:rPr>
              <a:t> - Ένα αξέχαστο Πάσχα και συζητούμε για το δικό μας Πάσχα»</a:t>
            </a:r>
            <a:r>
              <a:rPr lang="el-GR" sz="18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2" name="TextBox 1">
            <a:extLst>
              <a:ext uri="{FF2B5EF4-FFF2-40B4-BE49-F238E27FC236}">
                <a16:creationId xmlns:a16="http://schemas.microsoft.com/office/drawing/2014/main" xmlns="" id="{59BC0120-8BD4-1A6C-E313-66DD14A090EF}"/>
              </a:ext>
            </a:extLst>
          </p:cNvPr>
          <p:cNvSpPr txBox="1"/>
          <p:nvPr/>
        </p:nvSpPr>
        <p:spPr>
          <a:xfrm>
            <a:off x="1247408" y="1287707"/>
            <a:ext cx="674076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Διαβάζοντας την ιστορία για το Πάσχα του Πίκο και της </a:t>
            </a:r>
            <a:r>
              <a:rPr lang="el-GR" err="1"/>
              <a:t>Λόλα</a:t>
            </a:r>
            <a:r>
              <a:rPr lang="el-GR"/>
              <a:t>, τα παιδιά μίλησαν για το δικό τους Πάσχα, τα βιώματα τους αλλά και το πώς θα ήθελαν να περάσουν το φετινό τους Πάσχα, τι θα ήθελαν να κάνουν και με ποιους θα ήθελαν να το περάσουν.</a:t>
            </a:r>
          </a:p>
        </p:txBody>
      </p:sp>
      <p:sp>
        <p:nvSpPr>
          <p:cNvPr id="3" name="TextBox 2">
            <a:extLst>
              <a:ext uri="{FF2B5EF4-FFF2-40B4-BE49-F238E27FC236}">
                <a16:creationId xmlns:a16="http://schemas.microsoft.com/office/drawing/2014/main" xmlns="" id="{93BCE6A8-5C1A-7895-3C13-A4BE1221D14A}"/>
              </a:ext>
            </a:extLst>
          </p:cNvPr>
          <p:cNvSpPr txBox="1"/>
          <p:nvPr/>
        </p:nvSpPr>
        <p:spPr>
          <a:xfrm>
            <a:off x="1302360" y="4191000"/>
            <a:ext cx="697889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Στη συνέχεια παρουσίασαν με παντομίμα την ιστορία για το πως θα ήθελαν να περάσουν το δικό τους Πάσχα και το τι θέλουν να κάνουν π.χ. τσούγκρισμα αυγών</a:t>
            </a:r>
          </a:p>
          <a:p>
            <a:pPr algn="ctr"/>
            <a:r>
              <a:rPr lang="el-GR"/>
              <a:t>(Δεν έχουμε φωτογραφίες)</a:t>
            </a:r>
          </a:p>
        </p:txBody>
      </p:sp>
      <p:pic>
        <p:nvPicPr>
          <p:cNvPr id="5" name="Εικόνα 6" descr="Εικόνα που περιέχει κείμενο&#10;&#10;Περιγραφή που δημιουργήθηκε αυτόματα">
            <a:extLst>
              <a:ext uri="{FF2B5EF4-FFF2-40B4-BE49-F238E27FC236}">
                <a16:creationId xmlns:a16="http://schemas.microsoft.com/office/drawing/2014/main" xmlns="" id="{09922E48-DDDF-BC5D-41C2-76AA74919AF1}"/>
              </a:ext>
            </a:extLst>
          </p:cNvPr>
          <p:cNvPicPr>
            <a:picLocks noChangeAspect="1"/>
          </p:cNvPicPr>
          <p:nvPr/>
        </p:nvPicPr>
        <p:blipFill>
          <a:blip r:embed="rId3"/>
          <a:stretch>
            <a:fillRect/>
          </a:stretch>
        </p:blipFill>
        <p:spPr>
          <a:xfrm>
            <a:off x="3748731" y="2291410"/>
            <a:ext cx="1646538" cy="1665066"/>
          </a:xfrm>
          <a:prstGeom prst="rect">
            <a:avLst/>
          </a:prstGeom>
        </p:spPr>
      </p:pic>
    </p:spTree>
    <p:extLst>
      <p:ext uri="{BB962C8B-B14F-4D97-AF65-F5344CB8AC3E}">
        <p14:creationId xmlns:p14="http://schemas.microsoft.com/office/powerpoint/2010/main" xmlns="" val="194393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4;p35">
            <a:extLst>
              <a:ext uri="{FF2B5EF4-FFF2-40B4-BE49-F238E27FC236}">
                <a16:creationId xmlns:a16="http://schemas.microsoft.com/office/drawing/2014/main" xmlns="" id="{156DE76E-DC3B-8C8F-DBCE-F5BFA7AD1065}"/>
              </a:ext>
            </a:extLst>
          </p:cNvPr>
          <p:cNvSpPr txBox="1">
            <a:spLocks/>
          </p:cNvSpPr>
          <p:nvPr/>
        </p:nvSpPr>
        <p:spPr>
          <a:xfrm>
            <a:off x="1017540" y="29493"/>
            <a:ext cx="7111110"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rgbClr val="A32727"/>
                </a:solidFill>
                <a:latin typeface="Calibri"/>
              </a:rPr>
              <a:t>2η Δραστηριότητα: «</a:t>
            </a:r>
            <a:r>
              <a:rPr lang="el-GR" sz="1800" b="1">
                <a:solidFill>
                  <a:srgbClr val="A32727"/>
                </a:solidFill>
                <a:latin typeface="Calibri"/>
                <a:cs typeface="Times New Roman"/>
              </a:rPr>
              <a:t>Πώς θα ήθελα να περάσω το φετινό μου Πάσχα</a:t>
            </a:r>
            <a:r>
              <a:rPr lang="el-GR" sz="1800" b="1">
                <a:solidFill>
                  <a:srgbClr val="A32727"/>
                </a:solidFill>
                <a:latin typeface="Calibri"/>
              </a:rPr>
              <a:t>» </a:t>
            </a:r>
            <a:endParaRPr lang="el-GR"/>
          </a:p>
          <a:p>
            <a:pPr marL="152400" indent="0" algn="ctr">
              <a:lnSpc>
                <a:spcPct val="100000"/>
              </a:lnSpc>
              <a:spcBef>
                <a:spcPts val="1600"/>
              </a:spcBef>
              <a:buSzPts val="1200"/>
              <a:buFont typeface="Oxygen"/>
              <a:buNone/>
            </a:pPr>
            <a:endParaRPr lang="el-GR" sz="1600" b="1">
              <a:solidFill>
                <a:srgbClr val="A32727"/>
              </a:solidFill>
            </a:endParaRPr>
          </a:p>
        </p:txBody>
      </p:sp>
      <p:sp>
        <p:nvSpPr>
          <p:cNvPr id="7" name="TextBox 6">
            <a:extLst>
              <a:ext uri="{FF2B5EF4-FFF2-40B4-BE49-F238E27FC236}">
                <a16:creationId xmlns:a16="http://schemas.microsoft.com/office/drawing/2014/main" xmlns="" id="{F49A4F48-0A8A-F910-DBED-F4BFC41A664D}"/>
              </a:ext>
            </a:extLst>
          </p:cNvPr>
          <p:cNvSpPr txBox="1"/>
          <p:nvPr/>
        </p:nvSpPr>
        <p:spPr>
          <a:xfrm>
            <a:off x="1233016" y="795180"/>
            <a:ext cx="66858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Τα παιδιά αποτύπωσαν πως θα ήθελαν να περάσουν το δικό τους Πάσχα ζωγραφίζοντας το, το παρουσίασαν στην ολομέλεια και δημιούργησαν με τις ζωγραφιές τους ένα άλμπουμ για να το χαρίσουν στο Ρίκο. </a:t>
            </a:r>
          </a:p>
        </p:txBody>
      </p:sp>
      <p:pic>
        <p:nvPicPr>
          <p:cNvPr id="3" name="Εικόνα 3">
            <a:extLst>
              <a:ext uri="{FF2B5EF4-FFF2-40B4-BE49-F238E27FC236}">
                <a16:creationId xmlns:a16="http://schemas.microsoft.com/office/drawing/2014/main" xmlns="" id="{C9775747-CD0F-9E1B-DBD2-F08335A6E02A}"/>
              </a:ext>
            </a:extLst>
          </p:cNvPr>
          <p:cNvPicPr>
            <a:picLocks noChangeAspect="1"/>
          </p:cNvPicPr>
          <p:nvPr/>
        </p:nvPicPr>
        <p:blipFill>
          <a:blip r:embed="rId2"/>
          <a:stretch>
            <a:fillRect/>
          </a:stretch>
        </p:blipFill>
        <p:spPr>
          <a:xfrm>
            <a:off x="3090371" y="2038744"/>
            <a:ext cx="2801985" cy="2005480"/>
          </a:xfrm>
          <a:prstGeom prst="rect">
            <a:avLst/>
          </a:prstGeom>
        </p:spPr>
      </p:pic>
      <p:pic>
        <p:nvPicPr>
          <p:cNvPr id="6" name="Εικόνα 7">
            <a:extLst>
              <a:ext uri="{FF2B5EF4-FFF2-40B4-BE49-F238E27FC236}">
                <a16:creationId xmlns:a16="http://schemas.microsoft.com/office/drawing/2014/main" xmlns="" id="{05837057-592E-F277-5606-2B2DB1854B2C}"/>
              </a:ext>
            </a:extLst>
          </p:cNvPr>
          <p:cNvPicPr>
            <a:picLocks noChangeAspect="1"/>
          </p:cNvPicPr>
          <p:nvPr/>
        </p:nvPicPr>
        <p:blipFill>
          <a:blip r:embed="rId3"/>
          <a:stretch>
            <a:fillRect/>
          </a:stretch>
        </p:blipFill>
        <p:spPr>
          <a:xfrm>
            <a:off x="106157" y="2121463"/>
            <a:ext cx="2801040" cy="1932211"/>
          </a:xfrm>
          <a:prstGeom prst="rect">
            <a:avLst/>
          </a:prstGeom>
        </p:spPr>
      </p:pic>
      <p:sp>
        <p:nvSpPr>
          <p:cNvPr id="9" name="TextBox 8">
            <a:extLst>
              <a:ext uri="{FF2B5EF4-FFF2-40B4-BE49-F238E27FC236}">
                <a16:creationId xmlns:a16="http://schemas.microsoft.com/office/drawing/2014/main" xmlns="" id="{E15A7BBE-C224-C264-4FB2-3DE3C0C080DF}"/>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ΤΡΙΤΗ 4/4/23</a:t>
            </a:r>
          </a:p>
        </p:txBody>
      </p:sp>
      <p:pic>
        <p:nvPicPr>
          <p:cNvPr id="10" name="Εικόνα 10" descr="Εικόνα που περιέχει κείμενο, κίτρινο&#10;&#10;Περιγραφή που δημιουργήθηκε αυτόματα">
            <a:extLst>
              <a:ext uri="{FF2B5EF4-FFF2-40B4-BE49-F238E27FC236}">
                <a16:creationId xmlns:a16="http://schemas.microsoft.com/office/drawing/2014/main" xmlns="" id="{A559892B-51E7-343A-DEC3-A86CF493C5A6}"/>
              </a:ext>
            </a:extLst>
          </p:cNvPr>
          <p:cNvPicPr>
            <a:picLocks noChangeAspect="1"/>
          </p:cNvPicPr>
          <p:nvPr/>
        </p:nvPicPr>
        <p:blipFill>
          <a:blip r:embed="rId4"/>
          <a:stretch>
            <a:fillRect/>
          </a:stretch>
        </p:blipFill>
        <p:spPr>
          <a:xfrm rot="5400000">
            <a:off x="6610828" y="1620716"/>
            <a:ext cx="1827842" cy="2927840"/>
          </a:xfrm>
          <a:prstGeom prst="rect">
            <a:avLst/>
          </a:prstGeom>
        </p:spPr>
      </p:pic>
    </p:spTree>
    <p:extLst>
      <p:ext uri="{BB962C8B-B14F-4D97-AF65-F5344CB8AC3E}">
        <p14:creationId xmlns:p14="http://schemas.microsoft.com/office/powerpoint/2010/main" xmlns="" val="348230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4">
            <a:extLst>
              <a:ext uri="{FF2B5EF4-FFF2-40B4-BE49-F238E27FC236}">
                <a16:creationId xmlns:a16="http://schemas.microsoft.com/office/drawing/2014/main" xmlns="" id="{7CDEC37A-A84C-798B-36E5-E86215E032C8}"/>
              </a:ext>
            </a:extLst>
          </p:cNvPr>
          <p:cNvPicPr>
            <a:picLocks noChangeAspect="1"/>
          </p:cNvPicPr>
          <p:nvPr/>
        </p:nvPicPr>
        <p:blipFill>
          <a:blip r:embed="rId2"/>
          <a:stretch>
            <a:fillRect/>
          </a:stretch>
        </p:blipFill>
        <p:spPr>
          <a:xfrm>
            <a:off x="2286792" y="155585"/>
            <a:ext cx="3241384" cy="2264349"/>
          </a:xfrm>
          <a:prstGeom prst="rect">
            <a:avLst/>
          </a:prstGeom>
        </p:spPr>
      </p:pic>
      <p:pic>
        <p:nvPicPr>
          <p:cNvPr id="5" name="Εικόνα 5">
            <a:extLst>
              <a:ext uri="{FF2B5EF4-FFF2-40B4-BE49-F238E27FC236}">
                <a16:creationId xmlns:a16="http://schemas.microsoft.com/office/drawing/2014/main" xmlns="" id="{1BE81F5A-4249-11A6-781F-9D2B3F775CD5}"/>
              </a:ext>
            </a:extLst>
          </p:cNvPr>
          <p:cNvPicPr>
            <a:picLocks noChangeAspect="1"/>
          </p:cNvPicPr>
          <p:nvPr/>
        </p:nvPicPr>
        <p:blipFill rotWithShape="1">
          <a:blip r:embed="rId3"/>
          <a:srcRect t="13773"/>
          <a:stretch/>
        </p:blipFill>
        <p:spPr>
          <a:xfrm>
            <a:off x="5620071" y="155584"/>
            <a:ext cx="3499224" cy="2262959"/>
          </a:xfrm>
          <a:prstGeom prst="rect">
            <a:avLst/>
          </a:prstGeom>
        </p:spPr>
      </p:pic>
      <p:pic>
        <p:nvPicPr>
          <p:cNvPr id="6" name="Εικόνα 6">
            <a:extLst>
              <a:ext uri="{FF2B5EF4-FFF2-40B4-BE49-F238E27FC236}">
                <a16:creationId xmlns:a16="http://schemas.microsoft.com/office/drawing/2014/main" xmlns="" id="{9DD8A1D1-4DBC-D312-B54F-C06ED176DA53}"/>
              </a:ext>
            </a:extLst>
          </p:cNvPr>
          <p:cNvPicPr>
            <a:picLocks noChangeAspect="1"/>
          </p:cNvPicPr>
          <p:nvPr/>
        </p:nvPicPr>
        <p:blipFill>
          <a:blip r:embed="rId4"/>
          <a:stretch>
            <a:fillRect/>
          </a:stretch>
        </p:blipFill>
        <p:spPr>
          <a:xfrm>
            <a:off x="2257485" y="2602676"/>
            <a:ext cx="3270691" cy="2385240"/>
          </a:xfrm>
          <a:prstGeom prst="rect">
            <a:avLst/>
          </a:prstGeom>
        </p:spPr>
      </p:pic>
      <p:pic>
        <p:nvPicPr>
          <p:cNvPr id="7" name="Εικόνα 7">
            <a:extLst>
              <a:ext uri="{FF2B5EF4-FFF2-40B4-BE49-F238E27FC236}">
                <a16:creationId xmlns:a16="http://schemas.microsoft.com/office/drawing/2014/main" xmlns="" id="{8222AE22-4A72-9929-0A14-F7409568341B}"/>
              </a:ext>
            </a:extLst>
          </p:cNvPr>
          <p:cNvPicPr>
            <a:picLocks noChangeAspect="1"/>
          </p:cNvPicPr>
          <p:nvPr/>
        </p:nvPicPr>
        <p:blipFill>
          <a:blip r:embed="rId5"/>
          <a:stretch>
            <a:fillRect/>
          </a:stretch>
        </p:blipFill>
        <p:spPr>
          <a:xfrm>
            <a:off x="5620071" y="2600241"/>
            <a:ext cx="3440609" cy="2402329"/>
          </a:xfrm>
          <a:prstGeom prst="rect">
            <a:avLst/>
          </a:prstGeom>
        </p:spPr>
      </p:pic>
      <p:sp>
        <p:nvSpPr>
          <p:cNvPr id="3" name="TextBox 2">
            <a:extLst>
              <a:ext uri="{FF2B5EF4-FFF2-40B4-BE49-F238E27FC236}">
                <a16:creationId xmlns:a16="http://schemas.microsoft.com/office/drawing/2014/main" xmlns="" id="{9C571DD5-90B7-3337-1D57-080DEBB56B39}"/>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ΤΡΙΤΗ 4/4/23</a:t>
            </a:r>
          </a:p>
        </p:txBody>
      </p:sp>
      <p:pic>
        <p:nvPicPr>
          <p:cNvPr id="9" name="Εικόνα 9" descr="Εικόνα που περιέχει κείμενο&#10;&#10;Περιγραφή που δημιουργήθηκε αυτόματα">
            <a:extLst>
              <a:ext uri="{FF2B5EF4-FFF2-40B4-BE49-F238E27FC236}">
                <a16:creationId xmlns:a16="http://schemas.microsoft.com/office/drawing/2014/main" xmlns="" id="{D9CB9138-2377-FDC4-DCE2-1CCAB2102971}"/>
              </a:ext>
            </a:extLst>
          </p:cNvPr>
          <p:cNvPicPr>
            <a:picLocks noChangeAspect="1"/>
          </p:cNvPicPr>
          <p:nvPr/>
        </p:nvPicPr>
        <p:blipFill rotWithShape="1">
          <a:blip r:embed="rId6"/>
          <a:srcRect l="3630" t="238" r="1727" b="-475"/>
          <a:stretch/>
        </p:blipFill>
        <p:spPr>
          <a:xfrm>
            <a:off x="61547" y="962758"/>
            <a:ext cx="2102507" cy="3093433"/>
          </a:xfrm>
          <a:prstGeom prst="rect">
            <a:avLst/>
          </a:prstGeom>
        </p:spPr>
      </p:pic>
    </p:spTree>
    <p:extLst>
      <p:ext uri="{BB962C8B-B14F-4D97-AF65-F5344CB8AC3E}">
        <p14:creationId xmlns:p14="http://schemas.microsoft.com/office/powerpoint/2010/main" xmlns="" val="3002004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7">
            <a:extLst>
              <a:ext uri="{FF2B5EF4-FFF2-40B4-BE49-F238E27FC236}">
                <a16:creationId xmlns:a16="http://schemas.microsoft.com/office/drawing/2014/main" xmlns="" id="{94845932-5334-B013-592E-5B97D3464FCC}"/>
              </a:ext>
            </a:extLst>
          </p:cNvPr>
          <p:cNvPicPr>
            <a:picLocks noChangeAspect="1"/>
          </p:cNvPicPr>
          <p:nvPr/>
        </p:nvPicPr>
        <p:blipFill>
          <a:blip r:embed="rId2"/>
          <a:stretch>
            <a:fillRect/>
          </a:stretch>
        </p:blipFill>
        <p:spPr>
          <a:xfrm>
            <a:off x="5131830" y="2446321"/>
            <a:ext cx="3936739" cy="2628218"/>
          </a:xfrm>
          <a:prstGeom prst="rect">
            <a:avLst/>
          </a:prstGeom>
        </p:spPr>
      </p:pic>
      <p:pic>
        <p:nvPicPr>
          <p:cNvPr id="7" name="Εικόνα 5">
            <a:extLst>
              <a:ext uri="{FF2B5EF4-FFF2-40B4-BE49-F238E27FC236}">
                <a16:creationId xmlns:a16="http://schemas.microsoft.com/office/drawing/2014/main" xmlns="" id="{4276527F-8C87-B7B6-320A-7D83622E91BE}"/>
              </a:ext>
            </a:extLst>
          </p:cNvPr>
          <p:cNvPicPr>
            <a:picLocks noChangeAspect="1"/>
          </p:cNvPicPr>
          <p:nvPr/>
        </p:nvPicPr>
        <p:blipFill>
          <a:blip r:embed="rId3"/>
          <a:stretch>
            <a:fillRect/>
          </a:stretch>
        </p:blipFill>
        <p:spPr>
          <a:xfrm>
            <a:off x="325140" y="2495729"/>
            <a:ext cx="4124465" cy="2578918"/>
          </a:xfrm>
          <a:prstGeom prst="rect">
            <a:avLst/>
          </a:prstGeom>
        </p:spPr>
      </p:pic>
      <p:sp>
        <p:nvSpPr>
          <p:cNvPr id="3" name="TextBox 2">
            <a:extLst>
              <a:ext uri="{FF2B5EF4-FFF2-40B4-BE49-F238E27FC236}">
                <a16:creationId xmlns:a16="http://schemas.microsoft.com/office/drawing/2014/main" xmlns="" id="{1E548A4F-9BD3-3996-4434-58374613D800}"/>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ΤΡΙΤΗ 4/4/23</a:t>
            </a:r>
          </a:p>
        </p:txBody>
      </p:sp>
      <p:sp>
        <p:nvSpPr>
          <p:cNvPr id="6" name="Google Shape;174;p35">
            <a:extLst>
              <a:ext uri="{FF2B5EF4-FFF2-40B4-BE49-F238E27FC236}">
                <a16:creationId xmlns:a16="http://schemas.microsoft.com/office/drawing/2014/main" xmlns="" id="{2CDA8985-694A-2822-97F3-71345720D837}"/>
              </a:ext>
            </a:extLst>
          </p:cNvPr>
          <p:cNvSpPr txBox="1">
            <a:spLocks/>
          </p:cNvSpPr>
          <p:nvPr/>
        </p:nvSpPr>
        <p:spPr>
          <a:xfrm>
            <a:off x="1156753" y="-7537"/>
            <a:ext cx="7645976"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500" b="1">
                <a:solidFill>
                  <a:srgbClr val="A32727"/>
                </a:solidFill>
                <a:latin typeface="Calibri"/>
              </a:rPr>
              <a:t>3η Δραστηριότητα: «</a:t>
            </a:r>
            <a:r>
              <a:rPr lang="el-GR" sz="1500" b="1">
                <a:solidFill>
                  <a:srgbClr val="A32727"/>
                </a:solidFill>
                <a:latin typeface="Calibri"/>
                <a:cs typeface="Times New Roman"/>
              </a:rPr>
              <a:t>Το Πάσχα μέσα από το πίνακα “ Οι κουλούρες με τα κόκκινα αυγά. Η οικογένεια του κύριου </a:t>
            </a:r>
            <a:r>
              <a:rPr lang="el-GR" sz="1500" b="1" err="1">
                <a:solidFill>
                  <a:srgbClr val="A32727"/>
                </a:solidFill>
                <a:latin typeface="Calibri"/>
                <a:cs typeface="Times New Roman"/>
              </a:rPr>
              <a:t>Πάτρισον</a:t>
            </a:r>
            <a:r>
              <a:rPr lang="el-GR" sz="1500" b="1">
                <a:solidFill>
                  <a:srgbClr val="A32727"/>
                </a:solidFill>
                <a:latin typeface="Calibri"/>
                <a:cs typeface="Times New Roman"/>
              </a:rPr>
              <a:t> από το Σικάγο” του Θεόφιλου.</a:t>
            </a:r>
            <a:r>
              <a:rPr lang="el-GR" sz="1500" b="1">
                <a:solidFill>
                  <a:srgbClr val="A32727"/>
                </a:solidFill>
                <a:latin typeface="Calibri"/>
              </a:rPr>
              <a:t>» </a:t>
            </a:r>
          </a:p>
          <a:p>
            <a:pPr marL="152400" indent="0" algn="ctr">
              <a:lnSpc>
                <a:spcPct val="100000"/>
              </a:lnSpc>
              <a:spcBef>
                <a:spcPts val="1600"/>
              </a:spcBef>
              <a:buSzPts val="1200"/>
              <a:buFont typeface="Oxygen"/>
              <a:buNone/>
            </a:pPr>
            <a:endParaRPr lang="el-GR" b="1">
              <a:solidFill>
                <a:srgbClr val="A32727"/>
              </a:solidFill>
              <a:latin typeface="Calibri"/>
            </a:endParaRPr>
          </a:p>
        </p:txBody>
      </p:sp>
      <p:pic>
        <p:nvPicPr>
          <p:cNvPr id="4" name="Εικόνα 9" descr="Εικόνα που περιέχει κείμενο, ποζάρισμα, ύφασμα, ιερό&#10;&#10;Περιγραφή που δημιουργήθηκε αυτόματα">
            <a:extLst>
              <a:ext uri="{FF2B5EF4-FFF2-40B4-BE49-F238E27FC236}">
                <a16:creationId xmlns:a16="http://schemas.microsoft.com/office/drawing/2014/main" xmlns="" id="{361E69BB-3C04-66A9-D946-8235DB92AD01}"/>
              </a:ext>
            </a:extLst>
          </p:cNvPr>
          <p:cNvPicPr>
            <a:picLocks noChangeAspect="1"/>
          </p:cNvPicPr>
          <p:nvPr/>
        </p:nvPicPr>
        <p:blipFill>
          <a:blip r:embed="rId4"/>
          <a:stretch>
            <a:fillRect/>
          </a:stretch>
        </p:blipFill>
        <p:spPr>
          <a:xfrm>
            <a:off x="3395884" y="752409"/>
            <a:ext cx="2627356" cy="1063795"/>
          </a:xfrm>
          <a:prstGeom prst="rect">
            <a:avLst/>
          </a:prstGeom>
        </p:spPr>
      </p:pic>
      <p:sp>
        <p:nvSpPr>
          <p:cNvPr id="8" name="TextBox 7">
            <a:extLst>
              <a:ext uri="{FF2B5EF4-FFF2-40B4-BE49-F238E27FC236}">
                <a16:creationId xmlns:a16="http://schemas.microsoft.com/office/drawing/2014/main" xmlns="" id="{1A52C48E-D4F7-B385-87F5-F97B1762D2D5}"/>
              </a:ext>
            </a:extLst>
          </p:cNvPr>
          <p:cNvSpPr txBox="1"/>
          <p:nvPr/>
        </p:nvSpPr>
        <p:spPr>
          <a:xfrm>
            <a:off x="100250" y="1927821"/>
            <a:ext cx="91149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Τα παιδιά παρατήρησαν τον πίνακα και συζητήσαμε τι βλέπουν σε αυτόν, τη θεματολογία του και αναλύσαμε ένα </a:t>
            </a:r>
            <a:r>
              <a:rPr lang="el-GR" sz="1200" err="1"/>
              <a:t>ένα</a:t>
            </a:r>
            <a:r>
              <a:rPr lang="el-GR" sz="1200"/>
              <a:t> τα στοιχεία που περιέχει. Στη συνέχεια αποφασίσαμε να ζωντανέψουμε τον πίνακα μέσα στη τάξη μας, με το να γίνουν οι ίδιοι οι τα στοιχεία του πίνακα</a:t>
            </a:r>
          </a:p>
        </p:txBody>
      </p:sp>
    </p:spTree>
    <p:extLst>
      <p:ext uri="{BB962C8B-B14F-4D97-AF65-F5344CB8AC3E}">
        <p14:creationId xmlns:p14="http://schemas.microsoft.com/office/powerpoint/2010/main" xmlns="" val="3629403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45585E99-8769-A38C-01CF-6CDBDCF0852E}"/>
              </a:ext>
            </a:extLst>
          </p:cNvPr>
          <p:cNvPicPr>
            <a:picLocks noChangeAspect="1"/>
          </p:cNvPicPr>
          <p:nvPr/>
        </p:nvPicPr>
        <p:blipFill rotWithShape="1">
          <a:blip r:embed="rId3"/>
          <a:srcRect t="7692" b="308"/>
          <a:stretch/>
        </p:blipFill>
        <p:spPr>
          <a:xfrm>
            <a:off x="78527" y="811123"/>
            <a:ext cx="3289790" cy="2376926"/>
          </a:xfrm>
          <a:prstGeom prst="rect">
            <a:avLst/>
          </a:prstGeom>
        </p:spPr>
      </p:pic>
      <p:pic>
        <p:nvPicPr>
          <p:cNvPr id="4" name="Εικόνα 4">
            <a:extLst>
              <a:ext uri="{FF2B5EF4-FFF2-40B4-BE49-F238E27FC236}">
                <a16:creationId xmlns:a16="http://schemas.microsoft.com/office/drawing/2014/main" xmlns="" id="{A9C463B1-3C0F-92A4-033A-9AFC052B8264}"/>
              </a:ext>
            </a:extLst>
          </p:cNvPr>
          <p:cNvPicPr>
            <a:picLocks noChangeAspect="1"/>
          </p:cNvPicPr>
          <p:nvPr/>
        </p:nvPicPr>
        <p:blipFill rotWithShape="1">
          <a:blip r:embed="rId4"/>
          <a:srcRect t="8754" r="-179"/>
          <a:stretch/>
        </p:blipFill>
        <p:spPr>
          <a:xfrm>
            <a:off x="77212" y="3082456"/>
            <a:ext cx="4106015" cy="1984263"/>
          </a:xfrm>
          <a:prstGeom prst="rect">
            <a:avLst/>
          </a:prstGeom>
        </p:spPr>
      </p:pic>
      <p:pic>
        <p:nvPicPr>
          <p:cNvPr id="6" name="Εικόνα 6">
            <a:extLst>
              <a:ext uri="{FF2B5EF4-FFF2-40B4-BE49-F238E27FC236}">
                <a16:creationId xmlns:a16="http://schemas.microsoft.com/office/drawing/2014/main" xmlns="" id="{8ADAF8DA-0CFF-A8E4-9B21-C2D0C9E7D8D6}"/>
              </a:ext>
            </a:extLst>
          </p:cNvPr>
          <p:cNvPicPr>
            <a:picLocks noChangeAspect="1"/>
          </p:cNvPicPr>
          <p:nvPr/>
        </p:nvPicPr>
        <p:blipFill>
          <a:blip r:embed="rId5"/>
          <a:stretch>
            <a:fillRect/>
          </a:stretch>
        </p:blipFill>
        <p:spPr>
          <a:xfrm>
            <a:off x="4938884" y="3073522"/>
            <a:ext cx="2581785" cy="1990480"/>
          </a:xfrm>
          <a:prstGeom prst="rect">
            <a:avLst/>
          </a:prstGeom>
        </p:spPr>
      </p:pic>
      <p:sp>
        <p:nvSpPr>
          <p:cNvPr id="5" name="TextBox 4">
            <a:extLst>
              <a:ext uri="{FF2B5EF4-FFF2-40B4-BE49-F238E27FC236}">
                <a16:creationId xmlns:a16="http://schemas.microsoft.com/office/drawing/2014/main" xmlns="" id="{5792DE77-36EC-4E5E-01E8-478E8619A055}"/>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ΤΡΙΤΗ 4/4/23</a:t>
            </a:r>
          </a:p>
        </p:txBody>
      </p:sp>
      <p:sp>
        <p:nvSpPr>
          <p:cNvPr id="8" name="Google Shape;174;p35">
            <a:extLst>
              <a:ext uri="{FF2B5EF4-FFF2-40B4-BE49-F238E27FC236}">
                <a16:creationId xmlns:a16="http://schemas.microsoft.com/office/drawing/2014/main" xmlns="" id="{356F8CA0-3B13-A744-8CA2-17666E67379C}"/>
              </a:ext>
            </a:extLst>
          </p:cNvPr>
          <p:cNvSpPr txBox="1">
            <a:spLocks/>
          </p:cNvSpPr>
          <p:nvPr/>
        </p:nvSpPr>
        <p:spPr>
          <a:xfrm>
            <a:off x="1303291" y="-36449"/>
            <a:ext cx="7895090" cy="938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3η Δραστηριότητα: «</a:t>
            </a:r>
            <a:r>
              <a:rPr lang="el-GR" sz="1600" b="1">
                <a:solidFill>
                  <a:srgbClr val="A32727"/>
                </a:solidFill>
                <a:latin typeface="Calibri"/>
                <a:cs typeface="Times New Roman"/>
              </a:rPr>
              <a:t>Το Πάσχα μέσα από το πίνακα “ Οι κουλούρες με τα κόκκινα αυγά. Η οικογένεια του κύριου </a:t>
            </a:r>
            <a:r>
              <a:rPr lang="el-GR" sz="1600" b="1" err="1">
                <a:solidFill>
                  <a:srgbClr val="A32727"/>
                </a:solidFill>
                <a:latin typeface="Calibri"/>
                <a:cs typeface="Times New Roman"/>
              </a:rPr>
              <a:t>Πάτρισον</a:t>
            </a:r>
            <a:r>
              <a:rPr lang="el-GR" sz="1600" b="1">
                <a:solidFill>
                  <a:srgbClr val="A32727"/>
                </a:solidFill>
                <a:latin typeface="Calibri"/>
                <a:cs typeface="Times New Roman"/>
              </a:rPr>
              <a:t> από το Σικάγο” του Θεόφιλου</a:t>
            </a:r>
            <a:r>
              <a:rPr lang="el-GR" sz="16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10" name="TextBox 9">
            <a:extLst>
              <a:ext uri="{FF2B5EF4-FFF2-40B4-BE49-F238E27FC236}">
                <a16:creationId xmlns:a16="http://schemas.microsoft.com/office/drawing/2014/main" xmlns="" id="{D36A729B-0787-A6D5-C600-FDFA08728992}"/>
              </a:ext>
            </a:extLst>
          </p:cNvPr>
          <p:cNvSpPr txBox="1"/>
          <p:nvPr/>
        </p:nvSpPr>
        <p:spPr>
          <a:xfrm>
            <a:off x="3817327" y="692395"/>
            <a:ext cx="462512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1200"/>
              <a:t>Τα παιδιά βρήκαν μόνοι τους αντικείμενα μέσα στην τάξη που μπορούσαν να χρησιμοποιήσουν για την αναπαράσταση του πίνακα, όπως:</a:t>
            </a:r>
          </a:p>
          <a:p>
            <a:endParaRPr lang="el-GR" sz="1200"/>
          </a:p>
          <a:p>
            <a:pPr marL="171450" indent="-171450">
              <a:buChar char="•"/>
            </a:pPr>
            <a:r>
              <a:rPr lang="el-GR" sz="1200"/>
              <a:t>Κουτιά και λεκάνες παιχνίδια για να τα κάνουν καπέλα</a:t>
            </a:r>
          </a:p>
          <a:p>
            <a:pPr marL="171450" indent="-171450">
              <a:buChar char="•"/>
            </a:pPr>
            <a:r>
              <a:rPr lang="el-GR" sz="1200"/>
              <a:t>Κούκλα μωρό,</a:t>
            </a:r>
          </a:p>
          <a:p>
            <a:pPr marL="171450" indent="-171450">
              <a:buChar char="•"/>
            </a:pPr>
            <a:r>
              <a:rPr lang="el-GR" sz="1200"/>
              <a:t>Κατσαβίδι για κουταλάκι που θα ταΐσει το μωρό</a:t>
            </a:r>
          </a:p>
          <a:p>
            <a:pPr marL="171450" indent="-171450">
              <a:buChar char="•"/>
            </a:pPr>
            <a:r>
              <a:rPr lang="el-GR" sz="1200"/>
              <a:t>Καρέκλα για τραπέζι</a:t>
            </a:r>
          </a:p>
          <a:p>
            <a:pPr marL="171450" indent="-171450">
              <a:buChar char="•"/>
            </a:pPr>
            <a:r>
              <a:rPr lang="el-GR" sz="1200"/>
              <a:t>Ποτήρια πλαστικά και μπολ για να γεμίσουν το τραπέζι</a:t>
            </a:r>
          </a:p>
          <a:p>
            <a:pPr marL="171450" indent="-171450">
              <a:buChar char="•"/>
            </a:pPr>
            <a:r>
              <a:rPr lang="el-GR" sz="1200"/>
              <a:t>Τον Ρίκο το παπαγάλο για να κάνει τον παπαγάλο που έχει ο πίνακας</a:t>
            </a:r>
          </a:p>
          <a:p>
            <a:pPr marL="171450" indent="-171450">
              <a:buChar char="•"/>
            </a:pPr>
            <a:r>
              <a:rPr lang="el-GR" sz="1200"/>
              <a:t>Και το χαλί για τα αυτοκινητάκια για κουβέρτα του μωρού.</a:t>
            </a:r>
          </a:p>
        </p:txBody>
      </p:sp>
    </p:spTree>
    <p:extLst>
      <p:ext uri="{BB962C8B-B14F-4D97-AF65-F5344CB8AC3E}">
        <p14:creationId xmlns:p14="http://schemas.microsoft.com/office/powerpoint/2010/main" xmlns="" val="1657985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Πάπυρος: Οριζόντιος 2">
            <a:extLst>
              <a:ext uri="{FF2B5EF4-FFF2-40B4-BE49-F238E27FC236}">
                <a16:creationId xmlns:a16="http://schemas.microsoft.com/office/drawing/2014/main" xmlns="" id="{F49A421A-94D9-585A-FBD1-2AA0EF9A7646}"/>
              </a:ext>
            </a:extLst>
          </p:cNvPr>
          <p:cNvSpPr/>
          <p:nvPr/>
        </p:nvSpPr>
        <p:spPr>
          <a:xfrm>
            <a:off x="1909946" y="876603"/>
            <a:ext cx="5324107" cy="3390293"/>
          </a:xfrm>
          <a:prstGeom prst="horizontalScroll">
            <a:avLst/>
          </a:prstGeom>
          <a:solidFill>
            <a:schemeClr val="accent2">
              <a:lumMod val="9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l-GR" sz="3200" b="1">
                <a:latin typeface="Times New Roman" panose="02020603050405020304" pitchFamily="18" charset="0"/>
                <a:cs typeface="Times New Roman" panose="02020603050405020304" pitchFamily="18" charset="0"/>
              </a:rPr>
              <a:t>Τετάρτη 5 Απριλίου  2023</a:t>
            </a:r>
          </a:p>
        </p:txBody>
      </p:sp>
    </p:spTree>
    <p:extLst>
      <p:ext uri="{BB962C8B-B14F-4D97-AF65-F5344CB8AC3E}">
        <p14:creationId xmlns:p14="http://schemas.microsoft.com/office/powerpoint/2010/main" xmlns="" val="910981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5">
            <a:extLst>
              <a:ext uri="{FF2B5EF4-FFF2-40B4-BE49-F238E27FC236}">
                <a16:creationId xmlns:a16="http://schemas.microsoft.com/office/drawing/2014/main" xmlns="" id="{A90CDD74-EBFB-511D-3680-5B1ED5084B17}"/>
              </a:ext>
            </a:extLst>
          </p:cNvPr>
          <p:cNvPicPr>
            <a:picLocks noChangeAspect="1"/>
          </p:cNvPicPr>
          <p:nvPr/>
        </p:nvPicPr>
        <p:blipFill>
          <a:blip r:embed="rId2"/>
          <a:stretch>
            <a:fillRect/>
          </a:stretch>
        </p:blipFill>
        <p:spPr>
          <a:xfrm>
            <a:off x="489422" y="1558191"/>
            <a:ext cx="2543600" cy="3455866"/>
          </a:xfrm>
          <a:prstGeom prst="rect">
            <a:avLst/>
          </a:prstGeom>
        </p:spPr>
      </p:pic>
      <p:pic>
        <p:nvPicPr>
          <p:cNvPr id="6" name="Εικόνα 6">
            <a:extLst>
              <a:ext uri="{FF2B5EF4-FFF2-40B4-BE49-F238E27FC236}">
                <a16:creationId xmlns:a16="http://schemas.microsoft.com/office/drawing/2014/main" xmlns="" id="{FA2FE355-207E-66C4-D3D1-7E59CFFB2491}"/>
              </a:ext>
            </a:extLst>
          </p:cNvPr>
          <p:cNvPicPr>
            <a:picLocks noChangeAspect="1"/>
          </p:cNvPicPr>
          <p:nvPr/>
        </p:nvPicPr>
        <p:blipFill>
          <a:blip r:embed="rId3"/>
          <a:stretch>
            <a:fillRect/>
          </a:stretch>
        </p:blipFill>
        <p:spPr>
          <a:xfrm>
            <a:off x="3383970" y="1558193"/>
            <a:ext cx="2024368" cy="3455866"/>
          </a:xfrm>
          <a:prstGeom prst="rect">
            <a:avLst/>
          </a:prstGeom>
        </p:spPr>
      </p:pic>
      <p:pic>
        <p:nvPicPr>
          <p:cNvPr id="7" name="Εικόνα 7">
            <a:extLst>
              <a:ext uri="{FF2B5EF4-FFF2-40B4-BE49-F238E27FC236}">
                <a16:creationId xmlns:a16="http://schemas.microsoft.com/office/drawing/2014/main" xmlns="" id="{56E9621D-997B-2B24-D9DF-9D7166AB3234}"/>
              </a:ext>
            </a:extLst>
          </p:cNvPr>
          <p:cNvPicPr>
            <a:picLocks noChangeAspect="1"/>
          </p:cNvPicPr>
          <p:nvPr/>
        </p:nvPicPr>
        <p:blipFill>
          <a:blip r:embed="rId4"/>
          <a:stretch>
            <a:fillRect/>
          </a:stretch>
        </p:blipFill>
        <p:spPr>
          <a:xfrm>
            <a:off x="6015300" y="1558191"/>
            <a:ext cx="2316224" cy="3455866"/>
          </a:xfrm>
          <a:prstGeom prst="rect">
            <a:avLst/>
          </a:prstGeom>
        </p:spPr>
      </p:pic>
      <p:sp>
        <p:nvSpPr>
          <p:cNvPr id="9" name="TextBox 8">
            <a:extLst>
              <a:ext uri="{FF2B5EF4-FFF2-40B4-BE49-F238E27FC236}">
                <a16:creationId xmlns:a16="http://schemas.microsoft.com/office/drawing/2014/main" xmlns="" id="{252101D5-CE47-3F71-05DB-8C4C075DF977}"/>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ΤΕΤΑΡΤΗ 5/4/23</a:t>
            </a:r>
          </a:p>
        </p:txBody>
      </p:sp>
      <p:sp>
        <p:nvSpPr>
          <p:cNvPr id="3" name="Google Shape;174;p35">
            <a:extLst>
              <a:ext uri="{FF2B5EF4-FFF2-40B4-BE49-F238E27FC236}">
                <a16:creationId xmlns:a16="http://schemas.microsoft.com/office/drawing/2014/main" xmlns="" id="{BC6DE196-D652-EEC6-0507-8E1EF34849C7}"/>
              </a:ext>
            </a:extLst>
          </p:cNvPr>
          <p:cNvSpPr txBox="1">
            <a:spLocks/>
          </p:cNvSpPr>
          <p:nvPr/>
        </p:nvSpPr>
        <p:spPr>
          <a:xfrm>
            <a:off x="739118" y="176032"/>
            <a:ext cx="8891553"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1</a:t>
            </a:r>
            <a:r>
              <a:rPr lang="el-GR" sz="1600" b="1" baseline="30000">
                <a:solidFill>
                  <a:srgbClr val="A32727"/>
                </a:solidFill>
                <a:latin typeface="Calibri"/>
              </a:rPr>
              <a:t>η</a:t>
            </a:r>
            <a:r>
              <a:rPr lang="el-GR" sz="1600" b="1">
                <a:solidFill>
                  <a:srgbClr val="A32727"/>
                </a:solidFill>
                <a:latin typeface="Calibri"/>
              </a:rPr>
              <a:t> Δραστηριότητα: «</a:t>
            </a:r>
            <a:r>
              <a:rPr lang="el-GR" sz="1600" b="1">
                <a:solidFill>
                  <a:srgbClr val="A32727"/>
                </a:solidFill>
                <a:latin typeface="Calibri"/>
                <a:cs typeface="Times New Roman"/>
              </a:rPr>
              <a:t>Το έθιμο των κόκκινων αυγών και βάφουμε τα δικά μας αυγά</a:t>
            </a:r>
            <a:r>
              <a:rPr lang="el-GR" sz="16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2" name="TextBox 1">
            <a:extLst>
              <a:ext uri="{FF2B5EF4-FFF2-40B4-BE49-F238E27FC236}">
                <a16:creationId xmlns:a16="http://schemas.microsoft.com/office/drawing/2014/main" xmlns="" id="{28DF615F-C50F-C0D7-DBA5-1DAE4CB59784}"/>
              </a:ext>
            </a:extLst>
          </p:cNvPr>
          <p:cNvSpPr txBox="1"/>
          <p:nvPr/>
        </p:nvSpPr>
        <p:spPr>
          <a:xfrm>
            <a:off x="668581" y="785812"/>
            <a:ext cx="794971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Συζητήσαμε για ποιο λόγο βάφουμε κόκκινα αυγά το Πάσχα και έτσι πρώτο αυγό το βάψαμε κόκκινο σύμφωνα το έθιμο ακολουθώντας τις οδηγίες της βαφής</a:t>
            </a:r>
          </a:p>
        </p:txBody>
      </p:sp>
    </p:spTree>
    <p:extLst>
      <p:ext uri="{BB962C8B-B14F-4D97-AF65-F5344CB8AC3E}">
        <p14:creationId xmlns:p14="http://schemas.microsoft.com/office/powerpoint/2010/main" xmlns="" val="620595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243A7581-A4C2-83F9-E4BB-1C59B1D3E997}"/>
              </a:ext>
            </a:extLst>
          </p:cNvPr>
          <p:cNvPicPr>
            <a:picLocks noChangeAspect="1"/>
          </p:cNvPicPr>
          <p:nvPr/>
        </p:nvPicPr>
        <p:blipFill>
          <a:blip r:embed="rId3"/>
          <a:stretch>
            <a:fillRect/>
          </a:stretch>
        </p:blipFill>
        <p:spPr>
          <a:xfrm>
            <a:off x="443095" y="1912502"/>
            <a:ext cx="3221972" cy="3159510"/>
          </a:xfrm>
          <a:prstGeom prst="rect">
            <a:avLst/>
          </a:prstGeom>
        </p:spPr>
      </p:pic>
      <p:pic>
        <p:nvPicPr>
          <p:cNvPr id="4" name="Εικόνα 4">
            <a:extLst>
              <a:ext uri="{FF2B5EF4-FFF2-40B4-BE49-F238E27FC236}">
                <a16:creationId xmlns:a16="http://schemas.microsoft.com/office/drawing/2014/main" xmlns="" id="{B1CFB477-CA90-950C-0E78-6F318C1D6127}"/>
              </a:ext>
            </a:extLst>
          </p:cNvPr>
          <p:cNvPicPr>
            <a:picLocks noChangeAspect="1"/>
          </p:cNvPicPr>
          <p:nvPr/>
        </p:nvPicPr>
        <p:blipFill>
          <a:blip r:embed="rId4"/>
          <a:stretch>
            <a:fillRect/>
          </a:stretch>
        </p:blipFill>
        <p:spPr>
          <a:xfrm>
            <a:off x="4209416" y="1912503"/>
            <a:ext cx="3990020" cy="3161807"/>
          </a:xfrm>
          <a:prstGeom prst="rect">
            <a:avLst/>
          </a:prstGeom>
        </p:spPr>
      </p:pic>
      <p:sp>
        <p:nvSpPr>
          <p:cNvPr id="6" name="TextBox 5">
            <a:extLst>
              <a:ext uri="{FF2B5EF4-FFF2-40B4-BE49-F238E27FC236}">
                <a16:creationId xmlns:a16="http://schemas.microsoft.com/office/drawing/2014/main" xmlns="" id="{2E320C3A-2413-18AE-FB4F-DA054E9F7D12}"/>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ΤΕΤΑΡΤΗ 5/4/23</a:t>
            </a:r>
          </a:p>
        </p:txBody>
      </p:sp>
      <p:sp>
        <p:nvSpPr>
          <p:cNvPr id="5" name="Google Shape;174;p35">
            <a:extLst>
              <a:ext uri="{FF2B5EF4-FFF2-40B4-BE49-F238E27FC236}">
                <a16:creationId xmlns:a16="http://schemas.microsoft.com/office/drawing/2014/main" xmlns="" id="{ECABC531-9421-6978-7258-BE87C8A947D4}"/>
              </a:ext>
            </a:extLst>
          </p:cNvPr>
          <p:cNvSpPr txBox="1">
            <a:spLocks/>
          </p:cNvSpPr>
          <p:nvPr/>
        </p:nvSpPr>
        <p:spPr>
          <a:xfrm>
            <a:off x="693691" y="101298"/>
            <a:ext cx="8891553"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1</a:t>
            </a:r>
            <a:r>
              <a:rPr lang="el-GR" sz="1600" b="1" baseline="30000">
                <a:solidFill>
                  <a:srgbClr val="A32727"/>
                </a:solidFill>
                <a:latin typeface="Calibri"/>
              </a:rPr>
              <a:t>η</a:t>
            </a:r>
            <a:r>
              <a:rPr lang="el-GR" sz="1600" b="1">
                <a:solidFill>
                  <a:srgbClr val="A32727"/>
                </a:solidFill>
                <a:latin typeface="Calibri"/>
              </a:rPr>
              <a:t> Δραστηριότητα: «</a:t>
            </a:r>
            <a:r>
              <a:rPr lang="el-GR" sz="1600" b="1">
                <a:solidFill>
                  <a:srgbClr val="A32727"/>
                </a:solidFill>
                <a:latin typeface="Calibri"/>
                <a:cs typeface="Times New Roman"/>
              </a:rPr>
              <a:t>Το έθιμο των κόκκινων αυγών και βάφουμε τα δικά μας αυγά</a:t>
            </a:r>
            <a:r>
              <a:rPr lang="el-GR" sz="16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7" name="TextBox 6">
            <a:extLst>
              <a:ext uri="{FF2B5EF4-FFF2-40B4-BE49-F238E27FC236}">
                <a16:creationId xmlns:a16="http://schemas.microsoft.com/office/drawing/2014/main" xmlns="" id="{D4DF0EB5-0C48-011A-9323-3C9FA3A40F4D}"/>
              </a:ext>
            </a:extLst>
          </p:cNvPr>
          <p:cNvSpPr txBox="1"/>
          <p:nvPr/>
        </p:nvSpPr>
        <p:spPr>
          <a:xfrm>
            <a:off x="257008" y="682477"/>
            <a:ext cx="8621955" cy="1207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Για το 2ο αυγό τα παιδιά πρότειναν άλλους τρόπους που μπορούμε να βάψουμε τα αυγά. Οι ιδέες που ακούστηκαν περισσότερο ήταν με τέμπερες και με χρώματα ζαχαροπλαστικής (εδώ προτείναμε στα παιδιά μια τεχνική με ρύζι και χρώματα ζαχαροπλαστικής). </a:t>
            </a:r>
            <a:endParaRPr lang="el-GR"/>
          </a:p>
          <a:p>
            <a:pPr algn="ctr"/>
            <a:endParaRPr lang="el-GR" sz="1200"/>
          </a:p>
          <a:p>
            <a:pPr algn="ctr"/>
            <a:r>
              <a:rPr lang="el-GR" sz="1200" b="1"/>
              <a:t>Για να καταλήξουμε σε μια απόφαση ακολουθήσαμε την διαδικασία της ψηφοφορίας, όπου τα παιδιά κολλούσαν ένα πασχαλινό αυτοκόλλητο στο τρόπο που ήθελαν να βάψουν το 2ο αυγό.</a:t>
            </a:r>
            <a:endParaRPr lang="el-GR" b="1"/>
          </a:p>
        </p:txBody>
      </p:sp>
    </p:spTree>
    <p:extLst>
      <p:ext uri="{BB962C8B-B14F-4D97-AF65-F5344CB8AC3E}">
        <p14:creationId xmlns:p14="http://schemas.microsoft.com/office/powerpoint/2010/main" xmlns="" val="2109983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4">
            <a:extLst>
              <a:ext uri="{FF2B5EF4-FFF2-40B4-BE49-F238E27FC236}">
                <a16:creationId xmlns:a16="http://schemas.microsoft.com/office/drawing/2014/main" xmlns="" id="{5356D894-FEF8-24D4-0ACA-1D6A20B64530}"/>
              </a:ext>
            </a:extLst>
          </p:cNvPr>
          <p:cNvPicPr>
            <a:picLocks noChangeAspect="1"/>
          </p:cNvPicPr>
          <p:nvPr/>
        </p:nvPicPr>
        <p:blipFill>
          <a:blip r:embed="rId2"/>
          <a:stretch>
            <a:fillRect/>
          </a:stretch>
        </p:blipFill>
        <p:spPr>
          <a:xfrm>
            <a:off x="1389272" y="1001345"/>
            <a:ext cx="2835672" cy="4064000"/>
          </a:xfrm>
          <a:prstGeom prst="rect">
            <a:avLst/>
          </a:prstGeom>
        </p:spPr>
      </p:pic>
      <p:pic>
        <p:nvPicPr>
          <p:cNvPr id="5" name="Εικόνα 5">
            <a:extLst>
              <a:ext uri="{FF2B5EF4-FFF2-40B4-BE49-F238E27FC236}">
                <a16:creationId xmlns:a16="http://schemas.microsoft.com/office/drawing/2014/main" xmlns="" id="{E67E107E-923D-CED7-D9F2-D3645909B2D1}"/>
              </a:ext>
            </a:extLst>
          </p:cNvPr>
          <p:cNvPicPr>
            <a:picLocks noChangeAspect="1"/>
          </p:cNvPicPr>
          <p:nvPr/>
        </p:nvPicPr>
        <p:blipFill>
          <a:blip r:embed="rId3"/>
          <a:stretch>
            <a:fillRect/>
          </a:stretch>
        </p:blipFill>
        <p:spPr>
          <a:xfrm>
            <a:off x="5058421" y="1001345"/>
            <a:ext cx="2835672" cy="4064000"/>
          </a:xfrm>
          <a:prstGeom prst="rect">
            <a:avLst/>
          </a:prstGeom>
        </p:spPr>
      </p:pic>
      <p:sp>
        <p:nvSpPr>
          <p:cNvPr id="8" name="TextBox 7">
            <a:extLst>
              <a:ext uri="{FF2B5EF4-FFF2-40B4-BE49-F238E27FC236}">
                <a16:creationId xmlns:a16="http://schemas.microsoft.com/office/drawing/2014/main" xmlns="" id="{ECE9B745-E126-4DB5-1D8F-C0524F094CD9}"/>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ΤΕΤΑΡΤΗ 5/4/23</a:t>
            </a:r>
          </a:p>
        </p:txBody>
      </p:sp>
      <p:sp>
        <p:nvSpPr>
          <p:cNvPr id="6" name="Google Shape;174;p35">
            <a:extLst>
              <a:ext uri="{FF2B5EF4-FFF2-40B4-BE49-F238E27FC236}">
                <a16:creationId xmlns:a16="http://schemas.microsoft.com/office/drawing/2014/main" xmlns="" id="{7A2ABD71-F3B3-C90E-07C6-0865C1CB8625}"/>
              </a:ext>
            </a:extLst>
          </p:cNvPr>
          <p:cNvSpPr txBox="1">
            <a:spLocks/>
          </p:cNvSpPr>
          <p:nvPr/>
        </p:nvSpPr>
        <p:spPr>
          <a:xfrm>
            <a:off x="1386977" y="3296"/>
            <a:ext cx="7864398" cy="5203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1</a:t>
            </a:r>
            <a:r>
              <a:rPr lang="el-GR" sz="1600" b="1" baseline="30000">
                <a:solidFill>
                  <a:srgbClr val="A32727"/>
                </a:solidFill>
                <a:latin typeface="Calibri"/>
              </a:rPr>
              <a:t>η</a:t>
            </a:r>
            <a:r>
              <a:rPr lang="el-GR" sz="1600" b="1">
                <a:solidFill>
                  <a:srgbClr val="A32727"/>
                </a:solidFill>
                <a:latin typeface="Calibri"/>
              </a:rPr>
              <a:t> Δραστηριότητα: «</a:t>
            </a:r>
            <a:r>
              <a:rPr lang="el-GR" sz="1600" b="1">
                <a:solidFill>
                  <a:srgbClr val="A32727"/>
                </a:solidFill>
                <a:latin typeface="Calibri"/>
                <a:cs typeface="Times New Roman"/>
              </a:rPr>
              <a:t>Το έθιμο των κόκκινων αυγών και βάφουμε τα δικά μας αυγά</a:t>
            </a:r>
            <a:r>
              <a:rPr lang="el-GR" sz="16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7" name="TextBox 6">
            <a:extLst>
              <a:ext uri="{FF2B5EF4-FFF2-40B4-BE49-F238E27FC236}">
                <a16:creationId xmlns:a16="http://schemas.microsoft.com/office/drawing/2014/main" xmlns="" id="{57AC20DF-86B6-4ACE-4CDC-2719BBFCEE85}"/>
              </a:ext>
            </a:extLst>
          </p:cNvPr>
          <p:cNvSpPr txBox="1"/>
          <p:nvPr/>
        </p:nvSpPr>
        <p:spPr>
          <a:xfrm>
            <a:off x="751702" y="669127"/>
            <a:ext cx="78214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Η τεχνική με τις περισσότερες ψήφους ήταν με τις τέμπερες και έτσι έβαψαν τα αυγά τους</a:t>
            </a:r>
          </a:p>
        </p:txBody>
      </p:sp>
    </p:spTree>
    <p:extLst>
      <p:ext uri="{BB962C8B-B14F-4D97-AF65-F5344CB8AC3E}">
        <p14:creationId xmlns:p14="http://schemas.microsoft.com/office/powerpoint/2010/main" xmlns="" val="1000489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6">
            <a:extLst>
              <a:ext uri="{FF2B5EF4-FFF2-40B4-BE49-F238E27FC236}">
                <a16:creationId xmlns:a16="http://schemas.microsoft.com/office/drawing/2014/main" xmlns="" id="{7FC5FFDD-5E81-A93C-334C-15FA43FF16B2}"/>
              </a:ext>
            </a:extLst>
          </p:cNvPr>
          <p:cNvPicPr>
            <a:picLocks noChangeAspect="1"/>
          </p:cNvPicPr>
          <p:nvPr/>
        </p:nvPicPr>
        <p:blipFill>
          <a:blip r:embed="rId2"/>
          <a:stretch>
            <a:fillRect/>
          </a:stretch>
        </p:blipFill>
        <p:spPr>
          <a:xfrm>
            <a:off x="3536165" y="581009"/>
            <a:ext cx="5571870" cy="2393203"/>
          </a:xfrm>
          <a:prstGeom prst="rect">
            <a:avLst/>
          </a:prstGeom>
        </p:spPr>
      </p:pic>
      <p:pic>
        <p:nvPicPr>
          <p:cNvPr id="6" name="Εικόνα 6">
            <a:extLst>
              <a:ext uri="{FF2B5EF4-FFF2-40B4-BE49-F238E27FC236}">
                <a16:creationId xmlns:a16="http://schemas.microsoft.com/office/drawing/2014/main" xmlns="" id="{C9C1500A-9CD2-0566-7321-A1C2B6D3E327}"/>
              </a:ext>
            </a:extLst>
          </p:cNvPr>
          <p:cNvPicPr>
            <a:picLocks noChangeAspect="1"/>
          </p:cNvPicPr>
          <p:nvPr/>
        </p:nvPicPr>
        <p:blipFill>
          <a:blip r:embed="rId3"/>
          <a:stretch>
            <a:fillRect/>
          </a:stretch>
        </p:blipFill>
        <p:spPr>
          <a:xfrm>
            <a:off x="3536164" y="3157504"/>
            <a:ext cx="5571872" cy="1903217"/>
          </a:xfrm>
          <a:prstGeom prst="rect">
            <a:avLst/>
          </a:prstGeom>
        </p:spPr>
      </p:pic>
      <p:sp>
        <p:nvSpPr>
          <p:cNvPr id="8" name="TextBox 7">
            <a:extLst>
              <a:ext uri="{FF2B5EF4-FFF2-40B4-BE49-F238E27FC236}">
                <a16:creationId xmlns:a16="http://schemas.microsoft.com/office/drawing/2014/main" xmlns="" id="{F4AB4537-DE1B-9063-9C48-16B350C7691F}"/>
              </a:ext>
            </a:extLst>
          </p:cNvPr>
          <p:cNvSpPr txBox="1"/>
          <p:nvPr/>
        </p:nvSpPr>
        <p:spPr>
          <a:xfrm>
            <a:off x="-1" y="102740"/>
            <a:ext cx="1634077" cy="307777"/>
          </a:xfrm>
          <a:prstGeom prst="rect">
            <a:avLst/>
          </a:prstGeom>
          <a:noFill/>
        </p:spPr>
        <p:txBody>
          <a:bodyPr wrap="square" lIns="91440" tIns="45720" rIns="91440" bIns="45720" rtlCol="0" anchor="t">
            <a:spAutoFit/>
          </a:bodyPr>
          <a:lstStyle/>
          <a:p>
            <a:pPr algn="l"/>
            <a:r>
              <a:rPr lang="el-GR" u="sng"/>
              <a:t>ΤΕΤΑΡΤΗ 5/4/23</a:t>
            </a:r>
          </a:p>
        </p:txBody>
      </p:sp>
      <p:sp>
        <p:nvSpPr>
          <p:cNvPr id="4" name="Google Shape;174;p35">
            <a:extLst>
              <a:ext uri="{FF2B5EF4-FFF2-40B4-BE49-F238E27FC236}">
                <a16:creationId xmlns:a16="http://schemas.microsoft.com/office/drawing/2014/main" xmlns="" id="{040B5B73-D89C-9BB5-974C-101986F15A1F}"/>
              </a:ext>
            </a:extLst>
          </p:cNvPr>
          <p:cNvSpPr txBox="1">
            <a:spLocks/>
          </p:cNvSpPr>
          <p:nvPr/>
        </p:nvSpPr>
        <p:spPr>
          <a:xfrm>
            <a:off x="1486463" y="186"/>
            <a:ext cx="7814496"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1</a:t>
            </a:r>
            <a:r>
              <a:rPr lang="el-GR" sz="1600" b="1" baseline="30000">
                <a:solidFill>
                  <a:srgbClr val="A32727"/>
                </a:solidFill>
                <a:latin typeface="Calibri"/>
              </a:rPr>
              <a:t>η</a:t>
            </a:r>
            <a:r>
              <a:rPr lang="el-GR" sz="1600" b="1">
                <a:solidFill>
                  <a:srgbClr val="A32727"/>
                </a:solidFill>
                <a:latin typeface="Calibri"/>
              </a:rPr>
              <a:t> Δραστηριότητα: «</a:t>
            </a:r>
            <a:r>
              <a:rPr lang="el-GR" sz="1600" b="1">
                <a:solidFill>
                  <a:srgbClr val="A32727"/>
                </a:solidFill>
                <a:latin typeface="Calibri"/>
                <a:cs typeface="Times New Roman"/>
              </a:rPr>
              <a:t>Το έθιμο των κόκκινων αυγών και βάφουμε τα δικά μας αυγά</a:t>
            </a:r>
            <a:r>
              <a:rPr lang="el-GR" sz="16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9" name="TextBox 8">
            <a:extLst>
              <a:ext uri="{FF2B5EF4-FFF2-40B4-BE49-F238E27FC236}">
                <a16:creationId xmlns:a16="http://schemas.microsoft.com/office/drawing/2014/main" xmlns="" id="{3000DF65-7AB2-53A6-94C2-E89612E5306C}"/>
              </a:ext>
            </a:extLst>
          </p:cNvPr>
          <p:cNvSpPr txBox="1"/>
          <p:nvPr/>
        </p:nvSpPr>
        <p:spPr>
          <a:xfrm>
            <a:off x="258273" y="2575413"/>
            <a:ext cx="30333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800"/>
              <a:t>Τα αυγά των παιδιών βαμμένα με τέμπερες</a:t>
            </a:r>
          </a:p>
        </p:txBody>
      </p:sp>
    </p:spTree>
    <p:extLst>
      <p:ext uri="{BB962C8B-B14F-4D97-AF65-F5344CB8AC3E}">
        <p14:creationId xmlns:p14="http://schemas.microsoft.com/office/powerpoint/2010/main" xmlns="" val="3659513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Google Shape;200;p37">
            <a:extLst>
              <a:ext uri="{FF2B5EF4-FFF2-40B4-BE49-F238E27FC236}">
                <a16:creationId xmlns:a16="http://schemas.microsoft.com/office/drawing/2014/main" xmlns="" id="{01FA920A-F4A3-BDE2-A9BF-5E08F911E1FE}"/>
              </a:ext>
            </a:extLst>
          </p:cNvPr>
          <p:cNvSpPr txBox="1">
            <a:spLocks/>
          </p:cNvSpPr>
          <p:nvPr/>
        </p:nvSpPr>
        <p:spPr>
          <a:xfrm>
            <a:off x="2802054" y="4480137"/>
            <a:ext cx="3539892" cy="5170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1800"/>
              <a:buFont typeface="Oxygen Light"/>
              <a:buNone/>
              <a:defRPr sz="1600" b="0" i="0" u="none" strike="noStrike" cap="none">
                <a:solidFill>
                  <a:schemeClr val="lt2"/>
                </a:solidFill>
                <a:latin typeface="Oxygen"/>
                <a:ea typeface="Oxygen"/>
                <a:cs typeface="Oxygen"/>
                <a:sym typeface="Oxygen"/>
              </a:defRPr>
            </a:lvl1pPr>
            <a:lvl2pPr marL="914400" marR="0" lvl="1" indent="-317500" algn="ctr" rtl="0">
              <a:lnSpc>
                <a:spcPct val="100000"/>
              </a:lnSpc>
              <a:spcBef>
                <a:spcPts val="1600"/>
              </a:spcBef>
              <a:spcAft>
                <a:spcPts val="0"/>
              </a:spcAft>
              <a:buClr>
                <a:schemeClr val="lt2"/>
              </a:buClr>
              <a:buSzPts val="1400"/>
              <a:buFont typeface="Oxygen Light"/>
              <a:buNone/>
              <a:defRPr sz="1400" b="0" i="0" u="none" strike="noStrike" cap="none">
                <a:solidFill>
                  <a:schemeClr val="lt2"/>
                </a:solidFill>
                <a:latin typeface="Oxygen Light"/>
                <a:ea typeface="Oxygen Light"/>
                <a:cs typeface="Oxygen Light"/>
                <a:sym typeface="Oxygen Light"/>
              </a:defRPr>
            </a:lvl2pPr>
            <a:lvl3pPr marL="1371600" marR="0" lvl="2" indent="-317500" algn="ctr" rtl="0">
              <a:lnSpc>
                <a:spcPct val="100000"/>
              </a:lnSpc>
              <a:spcBef>
                <a:spcPts val="1600"/>
              </a:spcBef>
              <a:spcAft>
                <a:spcPts val="0"/>
              </a:spcAft>
              <a:buClr>
                <a:schemeClr val="lt2"/>
              </a:buClr>
              <a:buSzPts val="1400"/>
              <a:buFont typeface="Oxygen Light"/>
              <a:buNone/>
              <a:defRPr sz="1400" b="0" i="0" u="none" strike="noStrike" cap="none">
                <a:solidFill>
                  <a:schemeClr val="lt2"/>
                </a:solidFill>
                <a:latin typeface="Oxygen Light"/>
                <a:ea typeface="Oxygen Light"/>
                <a:cs typeface="Oxygen Light"/>
                <a:sym typeface="Oxygen Light"/>
              </a:defRPr>
            </a:lvl3pPr>
            <a:lvl4pPr marL="1828800" marR="0" lvl="3" indent="-317500" algn="ctr" rtl="0">
              <a:lnSpc>
                <a:spcPct val="100000"/>
              </a:lnSpc>
              <a:spcBef>
                <a:spcPts val="1600"/>
              </a:spcBef>
              <a:spcAft>
                <a:spcPts val="0"/>
              </a:spcAft>
              <a:buClr>
                <a:schemeClr val="lt2"/>
              </a:buClr>
              <a:buSzPts val="1400"/>
              <a:buFont typeface="Oxygen Light"/>
              <a:buNone/>
              <a:defRPr sz="1400" b="0" i="0" u="none" strike="noStrike" cap="none">
                <a:solidFill>
                  <a:schemeClr val="lt2"/>
                </a:solidFill>
                <a:latin typeface="Oxygen Light"/>
                <a:ea typeface="Oxygen Light"/>
                <a:cs typeface="Oxygen Light"/>
                <a:sym typeface="Oxygen Light"/>
              </a:defRPr>
            </a:lvl4pPr>
            <a:lvl5pPr marL="2286000" marR="0" lvl="4" indent="-317500" algn="ctr" rtl="0">
              <a:lnSpc>
                <a:spcPct val="100000"/>
              </a:lnSpc>
              <a:spcBef>
                <a:spcPts val="1600"/>
              </a:spcBef>
              <a:spcAft>
                <a:spcPts val="0"/>
              </a:spcAft>
              <a:buClr>
                <a:schemeClr val="lt2"/>
              </a:buClr>
              <a:buSzPts val="1400"/>
              <a:buFont typeface="Oxygen Light"/>
              <a:buNone/>
              <a:defRPr sz="1400" b="0" i="0" u="none" strike="noStrike" cap="none">
                <a:solidFill>
                  <a:schemeClr val="lt2"/>
                </a:solidFill>
                <a:latin typeface="Oxygen Light"/>
                <a:ea typeface="Oxygen Light"/>
                <a:cs typeface="Oxygen Light"/>
                <a:sym typeface="Oxygen Light"/>
              </a:defRPr>
            </a:lvl5pPr>
            <a:lvl6pPr marL="2743200" marR="0" lvl="5" indent="-317500" algn="ctr" rtl="0">
              <a:lnSpc>
                <a:spcPct val="100000"/>
              </a:lnSpc>
              <a:spcBef>
                <a:spcPts val="1600"/>
              </a:spcBef>
              <a:spcAft>
                <a:spcPts val="0"/>
              </a:spcAft>
              <a:buClr>
                <a:schemeClr val="lt2"/>
              </a:buClr>
              <a:buSzPts val="1400"/>
              <a:buFont typeface="Oxygen Light"/>
              <a:buNone/>
              <a:defRPr sz="1400" b="0" i="0" u="none" strike="noStrike" cap="none">
                <a:solidFill>
                  <a:schemeClr val="lt2"/>
                </a:solidFill>
                <a:latin typeface="Oxygen Light"/>
                <a:ea typeface="Oxygen Light"/>
                <a:cs typeface="Oxygen Light"/>
                <a:sym typeface="Oxygen Light"/>
              </a:defRPr>
            </a:lvl6pPr>
            <a:lvl7pPr marL="3200400" marR="0" lvl="6" indent="-317500" algn="ctr" rtl="0">
              <a:lnSpc>
                <a:spcPct val="100000"/>
              </a:lnSpc>
              <a:spcBef>
                <a:spcPts val="1600"/>
              </a:spcBef>
              <a:spcAft>
                <a:spcPts val="0"/>
              </a:spcAft>
              <a:buClr>
                <a:schemeClr val="lt2"/>
              </a:buClr>
              <a:buSzPts val="1400"/>
              <a:buFont typeface="Oxygen Light"/>
              <a:buNone/>
              <a:defRPr sz="1400" b="0" i="0" u="none" strike="noStrike" cap="none">
                <a:solidFill>
                  <a:schemeClr val="lt2"/>
                </a:solidFill>
                <a:latin typeface="Oxygen Light"/>
                <a:ea typeface="Oxygen Light"/>
                <a:cs typeface="Oxygen Light"/>
                <a:sym typeface="Oxygen Light"/>
              </a:defRPr>
            </a:lvl7pPr>
            <a:lvl8pPr marL="3657600" marR="0" lvl="7" indent="-317500" algn="ctr" rtl="0">
              <a:lnSpc>
                <a:spcPct val="100000"/>
              </a:lnSpc>
              <a:spcBef>
                <a:spcPts val="1600"/>
              </a:spcBef>
              <a:spcAft>
                <a:spcPts val="0"/>
              </a:spcAft>
              <a:buClr>
                <a:schemeClr val="lt2"/>
              </a:buClr>
              <a:buSzPts val="1400"/>
              <a:buFont typeface="Oxygen Light"/>
              <a:buNone/>
              <a:defRPr sz="1400" b="0" i="0" u="none" strike="noStrike" cap="none">
                <a:solidFill>
                  <a:schemeClr val="lt2"/>
                </a:solidFill>
                <a:latin typeface="Oxygen Light"/>
                <a:ea typeface="Oxygen Light"/>
                <a:cs typeface="Oxygen Light"/>
                <a:sym typeface="Oxygen Light"/>
              </a:defRPr>
            </a:lvl8pPr>
            <a:lvl9pPr marL="4114800" marR="0" lvl="8" indent="-317500" algn="ctr" rtl="0">
              <a:lnSpc>
                <a:spcPct val="100000"/>
              </a:lnSpc>
              <a:spcBef>
                <a:spcPts val="1600"/>
              </a:spcBef>
              <a:spcAft>
                <a:spcPts val="1600"/>
              </a:spcAft>
              <a:buClr>
                <a:schemeClr val="lt2"/>
              </a:buClr>
              <a:buSzPts val="1400"/>
              <a:buFont typeface="Oxygen Light"/>
              <a:buNone/>
              <a:defRPr sz="1400" b="0" i="0" u="none" strike="noStrike" cap="none">
                <a:solidFill>
                  <a:schemeClr val="lt2"/>
                </a:solidFill>
                <a:latin typeface="Oxygen Light"/>
                <a:ea typeface="Oxygen Light"/>
                <a:cs typeface="Oxygen Light"/>
                <a:sym typeface="Oxygen Light"/>
              </a:defRPr>
            </a:lvl9pPr>
          </a:lstStyle>
          <a:p>
            <a:pPr marL="0" indent="0">
              <a:spcAft>
                <a:spcPts val="1600"/>
              </a:spcAft>
            </a:pPr>
            <a:r>
              <a:rPr lang="el-GR" sz="2000" b="1">
                <a:solidFill>
                  <a:schemeClr val="accent2">
                    <a:lumMod val="50000"/>
                  </a:schemeClr>
                </a:solidFill>
                <a:latin typeface="Calibri"/>
              </a:rPr>
              <a:t>8</a:t>
            </a:r>
            <a:r>
              <a:rPr lang="el-GR" sz="2000" b="1" baseline="30000">
                <a:solidFill>
                  <a:schemeClr val="accent2">
                    <a:lumMod val="50000"/>
                  </a:schemeClr>
                </a:solidFill>
                <a:latin typeface="Calibri"/>
              </a:rPr>
              <a:t>ο</a:t>
            </a:r>
            <a:r>
              <a:rPr lang="el-GR" sz="2000" b="1">
                <a:solidFill>
                  <a:schemeClr val="accent2">
                    <a:lumMod val="50000"/>
                  </a:schemeClr>
                </a:solidFill>
                <a:latin typeface="Calibri"/>
              </a:rPr>
              <a:t> Νηπιαγωγείο Φλώρινας</a:t>
            </a:r>
          </a:p>
        </p:txBody>
      </p:sp>
      <p:pic>
        <p:nvPicPr>
          <p:cNvPr id="10" name="Εικόνα 10">
            <a:extLst>
              <a:ext uri="{FF2B5EF4-FFF2-40B4-BE49-F238E27FC236}">
                <a16:creationId xmlns:a16="http://schemas.microsoft.com/office/drawing/2014/main" xmlns="" id="{3678B7E7-D61C-4CA9-B86C-78BAC24B6C2B}"/>
              </a:ext>
            </a:extLst>
          </p:cNvPr>
          <p:cNvPicPr>
            <a:picLocks noChangeAspect="1"/>
          </p:cNvPicPr>
          <p:nvPr/>
        </p:nvPicPr>
        <p:blipFill>
          <a:blip r:embed="rId3"/>
          <a:stretch>
            <a:fillRect/>
          </a:stretch>
        </p:blipFill>
        <p:spPr>
          <a:xfrm>
            <a:off x="1839899" y="146328"/>
            <a:ext cx="5464202" cy="4064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xmlns="" val="2566991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C9ACC492-EFDF-82F1-581C-01732F6CD733}"/>
              </a:ext>
            </a:extLst>
          </p:cNvPr>
          <p:cNvPicPr>
            <a:picLocks noChangeAspect="1"/>
          </p:cNvPicPr>
          <p:nvPr/>
        </p:nvPicPr>
        <p:blipFill>
          <a:blip r:embed="rId3"/>
          <a:stretch>
            <a:fillRect/>
          </a:stretch>
        </p:blipFill>
        <p:spPr>
          <a:xfrm>
            <a:off x="211784" y="1560942"/>
            <a:ext cx="2136506" cy="3507154"/>
          </a:xfrm>
          <a:prstGeom prst="rect">
            <a:avLst/>
          </a:prstGeom>
        </p:spPr>
      </p:pic>
      <p:pic>
        <p:nvPicPr>
          <p:cNvPr id="4" name="Εικόνα 4">
            <a:extLst>
              <a:ext uri="{FF2B5EF4-FFF2-40B4-BE49-F238E27FC236}">
                <a16:creationId xmlns:a16="http://schemas.microsoft.com/office/drawing/2014/main" xmlns="" id="{B7B4101B-5FD2-6DEB-BEEC-7DCA763A297E}"/>
              </a:ext>
            </a:extLst>
          </p:cNvPr>
          <p:cNvPicPr>
            <a:picLocks noChangeAspect="1"/>
          </p:cNvPicPr>
          <p:nvPr/>
        </p:nvPicPr>
        <p:blipFill>
          <a:blip r:embed="rId4"/>
          <a:stretch>
            <a:fillRect/>
          </a:stretch>
        </p:blipFill>
        <p:spPr>
          <a:xfrm>
            <a:off x="3510256" y="1516979"/>
            <a:ext cx="2619069" cy="3587750"/>
          </a:xfrm>
          <a:prstGeom prst="rect">
            <a:avLst/>
          </a:prstGeom>
        </p:spPr>
      </p:pic>
      <p:pic>
        <p:nvPicPr>
          <p:cNvPr id="5" name="Εικόνα 5">
            <a:extLst>
              <a:ext uri="{FF2B5EF4-FFF2-40B4-BE49-F238E27FC236}">
                <a16:creationId xmlns:a16="http://schemas.microsoft.com/office/drawing/2014/main" xmlns="" id="{3A054E06-8902-2A28-34E8-FD8C340E7A00}"/>
              </a:ext>
            </a:extLst>
          </p:cNvPr>
          <p:cNvPicPr>
            <a:picLocks noChangeAspect="1"/>
          </p:cNvPicPr>
          <p:nvPr/>
        </p:nvPicPr>
        <p:blipFill>
          <a:blip r:embed="rId5"/>
          <a:stretch>
            <a:fillRect/>
          </a:stretch>
        </p:blipFill>
        <p:spPr>
          <a:xfrm>
            <a:off x="6279571" y="1516979"/>
            <a:ext cx="2625063" cy="3639039"/>
          </a:xfrm>
          <a:prstGeom prst="rect">
            <a:avLst/>
          </a:prstGeom>
        </p:spPr>
      </p:pic>
      <p:sp>
        <p:nvSpPr>
          <p:cNvPr id="7" name="TextBox 6">
            <a:extLst>
              <a:ext uri="{FF2B5EF4-FFF2-40B4-BE49-F238E27FC236}">
                <a16:creationId xmlns:a16="http://schemas.microsoft.com/office/drawing/2014/main" xmlns="" id="{87323358-CE7F-B1D8-89DB-E4B63C0DA4EA}"/>
              </a:ext>
            </a:extLst>
          </p:cNvPr>
          <p:cNvSpPr txBox="1"/>
          <p:nvPr/>
        </p:nvSpPr>
        <p:spPr>
          <a:xfrm>
            <a:off x="-1" y="102740"/>
            <a:ext cx="2227557" cy="307777"/>
          </a:xfrm>
          <a:prstGeom prst="rect">
            <a:avLst/>
          </a:prstGeom>
          <a:noFill/>
        </p:spPr>
        <p:txBody>
          <a:bodyPr wrap="square" lIns="91440" tIns="45720" rIns="91440" bIns="45720" rtlCol="0" anchor="t">
            <a:spAutoFit/>
          </a:bodyPr>
          <a:lstStyle/>
          <a:p>
            <a:r>
              <a:rPr lang="el-GR" u="sng"/>
              <a:t>ΤΕΤΑΡΤΗ 5/4/23</a:t>
            </a:r>
          </a:p>
        </p:txBody>
      </p:sp>
      <p:sp>
        <p:nvSpPr>
          <p:cNvPr id="6" name="Google Shape;174;p35">
            <a:extLst>
              <a:ext uri="{FF2B5EF4-FFF2-40B4-BE49-F238E27FC236}">
                <a16:creationId xmlns:a16="http://schemas.microsoft.com/office/drawing/2014/main" xmlns="" id="{544CC952-4F52-D1D2-BE26-567A291AD01D}"/>
              </a:ext>
            </a:extLst>
          </p:cNvPr>
          <p:cNvSpPr txBox="1">
            <a:spLocks/>
          </p:cNvSpPr>
          <p:nvPr/>
        </p:nvSpPr>
        <p:spPr>
          <a:xfrm>
            <a:off x="2288266" y="53851"/>
            <a:ext cx="4715208" cy="3526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2η Δραστηριότητα: «</a:t>
            </a:r>
            <a:r>
              <a:rPr lang="el-GR" sz="1600" b="1">
                <a:solidFill>
                  <a:srgbClr val="A32727"/>
                </a:solidFill>
                <a:latin typeface="Calibri"/>
                <a:cs typeface="Times New Roman"/>
              </a:rPr>
              <a:t>Πείραμα διαλυτότητας</a:t>
            </a:r>
            <a:r>
              <a:rPr lang="el-GR" sz="16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3" name="TextBox 2">
            <a:extLst>
              <a:ext uri="{FF2B5EF4-FFF2-40B4-BE49-F238E27FC236}">
                <a16:creationId xmlns:a16="http://schemas.microsoft.com/office/drawing/2014/main" xmlns="" id="{60E439E6-6172-7605-07A6-263C9AD19603}"/>
              </a:ext>
            </a:extLst>
          </p:cNvPr>
          <p:cNvSpPr txBox="1"/>
          <p:nvPr/>
        </p:nvSpPr>
        <p:spPr>
          <a:xfrm>
            <a:off x="177282" y="731057"/>
            <a:ext cx="219807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100"/>
              <a:t>Τα παιδιά κάνουν υποθέσεις για το ποια υλικά πιστεύουν ότι θα διαλυθούν στο νερό ή όχι σε πίνακα διπλής εισόδου</a:t>
            </a:r>
          </a:p>
        </p:txBody>
      </p:sp>
      <p:sp>
        <p:nvSpPr>
          <p:cNvPr id="8" name="TextBox 7">
            <a:extLst>
              <a:ext uri="{FF2B5EF4-FFF2-40B4-BE49-F238E27FC236}">
                <a16:creationId xmlns:a16="http://schemas.microsoft.com/office/drawing/2014/main" xmlns="" id="{D808F789-0C6A-C08A-EEBB-D4181D47C583}"/>
              </a:ext>
            </a:extLst>
          </p:cNvPr>
          <p:cNvSpPr txBox="1"/>
          <p:nvPr/>
        </p:nvSpPr>
        <p:spPr>
          <a:xfrm>
            <a:off x="3362814" y="868067"/>
            <a:ext cx="55409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Τα παιδιά κάνουν δοκιμές για να δουν τελικά τι συμβαίνει όταν αναμειγνύουμε το κάθε υλικό μέσα στο νερό</a:t>
            </a:r>
          </a:p>
        </p:txBody>
      </p:sp>
    </p:spTree>
    <p:extLst>
      <p:ext uri="{BB962C8B-B14F-4D97-AF65-F5344CB8AC3E}">
        <p14:creationId xmlns:p14="http://schemas.microsoft.com/office/powerpoint/2010/main" xmlns="" val="204347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5">
            <a:extLst>
              <a:ext uri="{FF2B5EF4-FFF2-40B4-BE49-F238E27FC236}">
                <a16:creationId xmlns:a16="http://schemas.microsoft.com/office/drawing/2014/main" xmlns="" id="{30A60280-F4F6-6A61-267A-EE78BA4688A2}"/>
              </a:ext>
            </a:extLst>
          </p:cNvPr>
          <p:cNvPicPr>
            <a:picLocks noChangeAspect="1"/>
          </p:cNvPicPr>
          <p:nvPr/>
        </p:nvPicPr>
        <p:blipFill>
          <a:blip r:embed="rId2"/>
          <a:stretch>
            <a:fillRect/>
          </a:stretch>
        </p:blipFill>
        <p:spPr>
          <a:xfrm>
            <a:off x="397528" y="1418981"/>
            <a:ext cx="2258921" cy="3639039"/>
          </a:xfrm>
          <a:prstGeom prst="rect">
            <a:avLst/>
          </a:prstGeom>
        </p:spPr>
      </p:pic>
      <p:pic>
        <p:nvPicPr>
          <p:cNvPr id="6" name="Εικόνα 6">
            <a:extLst>
              <a:ext uri="{FF2B5EF4-FFF2-40B4-BE49-F238E27FC236}">
                <a16:creationId xmlns:a16="http://schemas.microsoft.com/office/drawing/2014/main" xmlns="" id="{51CC3BF2-1240-FF2D-47C0-7F4E024CFCBC}"/>
              </a:ext>
            </a:extLst>
          </p:cNvPr>
          <p:cNvPicPr>
            <a:picLocks noChangeAspect="1"/>
          </p:cNvPicPr>
          <p:nvPr/>
        </p:nvPicPr>
        <p:blipFill>
          <a:blip r:embed="rId3"/>
          <a:stretch>
            <a:fillRect/>
          </a:stretch>
        </p:blipFill>
        <p:spPr>
          <a:xfrm>
            <a:off x="3416544" y="1367693"/>
            <a:ext cx="2310210" cy="3690327"/>
          </a:xfrm>
          <a:prstGeom prst="rect">
            <a:avLst/>
          </a:prstGeom>
        </p:spPr>
      </p:pic>
      <p:pic>
        <p:nvPicPr>
          <p:cNvPr id="7" name="Εικόνα 7">
            <a:extLst>
              <a:ext uri="{FF2B5EF4-FFF2-40B4-BE49-F238E27FC236}">
                <a16:creationId xmlns:a16="http://schemas.microsoft.com/office/drawing/2014/main" xmlns="" id="{0EABA834-159B-4E7C-A9FD-E924B2E3B303}"/>
              </a:ext>
            </a:extLst>
          </p:cNvPr>
          <p:cNvPicPr>
            <a:picLocks noChangeAspect="1"/>
          </p:cNvPicPr>
          <p:nvPr/>
        </p:nvPicPr>
        <p:blipFill>
          <a:blip r:embed="rId4"/>
          <a:stretch>
            <a:fillRect/>
          </a:stretch>
        </p:blipFill>
        <p:spPr>
          <a:xfrm>
            <a:off x="5945229" y="1367693"/>
            <a:ext cx="2174417" cy="3690327"/>
          </a:xfrm>
          <a:prstGeom prst="rect">
            <a:avLst/>
          </a:prstGeom>
        </p:spPr>
      </p:pic>
      <p:sp>
        <p:nvSpPr>
          <p:cNvPr id="9" name="TextBox 8">
            <a:extLst>
              <a:ext uri="{FF2B5EF4-FFF2-40B4-BE49-F238E27FC236}">
                <a16:creationId xmlns:a16="http://schemas.microsoft.com/office/drawing/2014/main" xmlns="" id="{66CA04A8-DEE9-E7F0-62D2-AE2351EF97EC}"/>
              </a:ext>
            </a:extLst>
          </p:cNvPr>
          <p:cNvSpPr txBox="1"/>
          <p:nvPr/>
        </p:nvSpPr>
        <p:spPr>
          <a:xfrm>
            <a:off x="-1" y="102740"/>
            <a:ext cx="2227557" cy="307777"/>
          </a:xfrm>
          <a:prstGeom prst="rect">
            <a:avLst/>
          </a:prstGeom>
          <a:noFill/>
        </p:spPr>
        <p:txBody>
          <a:bodyPr wrap="square" lIns="91440" tIns="45720" rIns="91440" bIns="45720" rtlCol="0" anchor="t">
            <a:spAutoFit/>
          </a:bodyPr>
          <a:lstStyle/>
          <a:p>
            <a:r>
              <a:rPr lang="el-GR" u="sng"/>
              <a:t>ΤΕΤΑΡΤΗ 5/4/23</a:t>
            </a:r>
          </a:p>
        </p:txBody>
      </p:sp>
      <p:sp>
        <p:nvSpPr>
          <p:cNvPr id="4" name="Google Shape;174;p35">
            <a:extLst>
              <a:ext uri="{FF2B5EF4-FFF2-40B4-BE49-F238E27FC236}">
                <a16:creationId xmlns:a16="http://schemas.microsoft.com/office/drawing/2014/main" xmlns="" id="{1A090EF6-8686-20DA-5784-0E21C59D1D52}"/>
              </a:ext>
            </a:extLst>
          </p:cNvPr>
          <p:cNvSpPr txBox="1">
            <a:spLocks/>
          </p:cNvSpPr>
          <p:nvPr/>
        </p:nvSpPr>
        <p:spPr>
          <a:xfrm>
            <a:off x="2215590" y="-11498"/>
            <a:ext cx="4715208"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2η Δραστηριότητα: « </a:t>
            </a:r>
            <a:r>
              <a:rPr lang="el-GR" sz="1600" b="1">
                <a:solidFill>
                  <a:srgbClr val="A32727"/>
                </a:solidFill>
                <a:latin typeface="Calibri"/>
                <a:cs typeface="Times New Roman"/>
              </a:rPr>
              <a:t>Πείραμα διαλυτότητας </a:t>
            </a:r>
            <a:r>
              <a:rPr lang="el-GR" sz="16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2" name="TextBox 1">
            <a:extLst>
              <a:ext uri="{FF2B5EF4-FFF2-40B4-BE49-F238E27FC236}">
                <a16:creationId xmlns:a16="http://schemas.microsoft.com/office/drawing/2014/main" xmlns="" id="{A89762C8-3769-91C5-5378-6306156669E2}"/>
              </a:ext>
            </a:extLst>
          </p:cNvPr>
          <p:cNvSpPr txBox="1"/>
          <p:nvPr/>
        </p:nvSpPr>
        <p:spPr>
          <a:xfrm>
            <a:off x="3837477" y="723533"/>
            <a:ext cx="407743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Αφού δοκίμασαν όλα τα υλικά καταγράψαμε τα αποτελέσματα σε πίνακα διπλής εισόδου και βγάλαμε τα συμπεράσματά μας</a:t>
            </a:r>
          </a:p>
        </p:txBody>
      </p:sp>
      <p:sp>
        <p:nvSpPr>
          <p:cNvPr id="3" name="TextBox 2">
            <a:extLst>
              <a:ext uri="{FF2B5EF4-FFF2-40B4-BE49-F238E27FC236}">
                <a16:creationId xmlns:a16="http://schemas.microsoft.com/office/drawing/2014/main" xmlns="" id="{E48AB013-4252-9050-8577-B6F0F5AF31E2}"/>
              </a:ext>
            </a:extLst>
          </p:cNvPr>
          <p:cNvSpPr txBox="1"/>
          <p:nvPr/>
        </p:nvSpPr>
        <p:spPr>
          <a:xfrm>
            <a:off x="269858" y="762148"/>
            <a:ext cx="25173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Δοκιμάζουν το </a:t>
            </a:r>
            <a:r>
              <a:rPr lang="el-GR" sz="1200" err="1"/>
              <a:t>ζαχαρόνερο</a:t>
            </a:r>
            <a:r>
              <a:rPr lang="el-GR" sz="1200"/>
              <a:t> για να δούμε που πήγε τελικά η ζάχαρη</a:t>
            </a:r>
            <a:endParaRPr lang="el-GR"/>
          </a:p>
        </p:txBody>
      </p:sp>
    </p:spTree>
    <p:extLst>
      <p:ext uri="{BB962C8B-B14F-4D97-AF65-F5344CB8AC3E}">
        <p14:creationId xmlns:p14="http://schemas.microsoft.com/office/powerpoint/2010/main" xmlns="" val="2774553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2">
            <a:extLst>
              <a:ext uri="{FF2B5EF4-FFF2-40B4-BE49-F238E27FC236}">
                <a16:creationId xmlns:a16="http://schemas.microsoft.com/office/drawing/2014/main" xmlns="" id="{490DEE27-1D91-7808-753F-06C1E07CA97A}"/>
              </a:ext>
            </a:extLst>
          </p:cNvPr>
          <p:cNvPicPr>
            <a:picLocks noChangeAspect="1"/>
          </p:cNvPicPr>
          <p:nvPr/>
        </p:nvPicPr>
        <p:blipFill>
          <a:blip r:embed="rId3"/>
          <a:stretch>
            <a:fillRect/>
          </a:stretch>
        </p:blipFill>
        <p:spPr>
          <a:xfrm>
            <a:off x="1413770" y="1114328"/>
            <a:ext cx="2852054" cy="4002640"/>
          </a:xfrm>
          <a:prstGeom prst="rect">
            <a:avLst/>
          </a:prstGeom>
        </p:spPr>
      </p:pic>
      <p:pic>
        <p:nvPicPr>
          <p:cNvPr id="3" name="Εικόνα 3">
            <a:extLst>
              <a:ext uri="{FF2B5EF4-FFF2-40B4-BE49-F238E27FC236}">
                <a16:creationId xmlns:a16="http://schemas.microsoft.com/office/drawing/2014/main" xmlns="" id="{922EF323-C1F5-D878-4C19-39E7B4F9786B}"/>
              </a:ext>
            </a:extLst>
          </p:cNvPr>
          <p:cNvPicPr>
            <a:picLocks noChangeAspect="1"/>
          </p:cNvPicPr>
          <p:nvPr/>
        </p:nvPicPr>
        <p:blipFill>
          <a:blip r:embed="rId4"/>
          <a:stretch>
            <a:fillRect/>
          </a:stretch>
        </p:blipFill>
        <p:spPr>
          <a:xfrm>
            <a:off x="4571999" y="1114328"/>
            <a:ext cx="3070085" cy="4002640"/>
          </a:xfrm>
          <a:prstGeom prst="rect">
            <a:avLst/>
          </a:prstGeom>
        </p:spPr>
      </p:pic>
      <p:sp>
        <p:nvSpPr>
          <p:cNvPr id="7" name="TextBox 6">
            <a:extLst>
              <a:ext uri="{FF2B5EF4-FFF2-40B4-BE49-F238E27FC236}">
                <a16:creationId xmlns:a16="http://schemas.microsoft.com/office/drawing/2014/main" xmlns="" id="{2E1E2E55-2529-BC4F-B187-05E2EA434C23}"/>
              </a:ext>
            </a:extLst>
          </p:cNvPr>
          <p:cNvSpPr txBox="1"/>
          <p:nvPr/>
        </p:nvSpPr>
        <p:spPr>
          <a:xfrm>
            <a:off x="58614" y="66105"/>
            <a:ext cx="2227557" cy="307777"/>
          </a:xfrm>
          <a:prstGeom prst="rect">
            <a:avLst/>
          </a:prstGeom>
          <a:noFill/>
        </p:spPr>
        <p:txBody>
          <a:bodyPr wrap="square" lIns="91440" tIns="45720" rIns="91440" bIns="45720" rtlCol="0" anchor="t">
            <a:spAutoFit/>
          </a:bodyPr>
          <a:lstStyle/>
          <a:p>
            <a:r>
              <a:rPr lang="el-GR" u="sng"/>
              <a:t>ΤΕΤΑΡΤΗ 5/4/23</a:t>
            </a:r>
          </a:p>
        </p:txBody>
      </p:sp>
      <p:sp>
        <p:nvSpPr>
          <p:cNvPr id="6" name="Google Shape;174;p35">
            <a:extLst>
              <a:ext uri="{FF2B5EF4-FFF2-40B4-BE49-F238E27FC236}">
                <a16:creationId xmlns:a16="http://schemas.microsoft.com/office/drawing/2014/main" xmlns="" id="{CFCF1A7F-5956-578F-8F57-CE68411339C2}"/>
              </a:ext>
            </a:extLst>
          </p:cNvPr>
          <p:cNvSpPr txBox="1">
            <a:spLocks/>
          </p:cNvSpPr>
          <p:nvPr/>
        </p:nvSpPr>
        <p:spPr>
          <a:xfrm>
            <a:off x="2123905" y="102763"/>
            <a:ext cx="4715208"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2η Δραστηριότητα: « </a:t>
            </a:r>
            <a:r>
              <a:rPr lang="el-GR" sz="1600" b="1">
                <a:solidFill>
                  <a:srgbClr val="A32727"/>
                </a:solidFill>
                <a:latin typeface="Calibri"/>
                <a:cs typeface="Times New Roman"/>
              </a:rPr>
              <a:t>Πείραμα διαλυτότητας </a:t>
            </a:r>
            <a:r>
              <a:rPr lang="el-GR" sz="16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4" name="TextBox 3">
            <a:extLst>
              <a:ext uri="{FF2B5EF4-FFF2-40B4-BE49-F238E27FC236}">
                <a16:creationId xmlns:a16="http://schemas.microsoft.com/office/drawing/2014/main" xmlns="" id="{CD2C2226-734E-9DB6-25BC-448BD5A06E9A}"/>
              </a:ext>
            </a:extLst>
          </p:cNvPr>
          <p:cNvSpPr txBox="1"/>
          <p:nvPr/>
        </p:nvSpPr>
        <p:spPr>
          <a:xfrm>
            <a:off x="1963615" y="648432"/>
            <a:ext cx="50372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Τα φύλλα που είχαμε ετοιμάσει με τους πίνακες διπλής εισόδου για τις υποθέσεις των παιδιών και τα αποτελέσματα του πειράματος</a:t>
            </a:r>
          </a:p>
        </p:txBody>
      </p:sp>
    </p:spTree>
    <p:extLst>
      <p:ext uri="{BB962C8B-B14F-4D97-AF65-F5344CB8AC3E}">
        <p14:creationId xmlns:p14="http://schemas.microsoft.com/office/powerpoint/2010/main" xmlns="" val="498840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Πάπυρος: Οριζόντιος 2">
            <a:extLst>
              <a:ext uri="{FF2B5EF4-FFF2-40B4-BE49-F238E27FC236}">
                <a16:creationId xmlns:a16="http://schemas.microsoft.com/office/drawing/2014/main" xmlns="" id="{F49A421A-94D9-585A-FBD1-2AA0EF9A7646}"/>
              </a:ext>
            </a:extLst>
          </p:cNvPr>
          <p:cNvSpPr/>
          <p:nvPr/>
        </p:nvSpPr>
        <p:spPr>
          <a:xfrm>
            <a:off x="1909946" y="876603"/>
            <a:ext cx="5324107" cy="3390293"/>
          </a:xfrm>
          <a:prstGeom prst="horizontalScroll">
            <a:avLst/>
          </a:prstGeom>
          <a:solidFill>
            <a:schemeClr val="accent2">
              <a:lumMod val="9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l-GR" sz="3200" b="1">
                <a:latin typeface="Times New Roman" panose="02020603050405020304" pitchFamily="18" charset="0"/>
                <a:cs typeface="Times New Roman" panose="02020603050405020304" pitchFamily="18" charset="0"/>
              </a:rPr>
              <a:t>Πέμπτη 6 Απριλίου 2023</a:t>
            </a:r>
          </a:p>
        </p:txBody>
      </p:sp>
    </p:spTree>
    <p:extLst>
      <p:ext uri="{BB962C8B-B14F-4D97-AF65-F5344CB8AC3E}">
        <p14:creationId xmlns:p14="http://schemas.microsoft.com/office/powerpoint/2010/main" xmlns="" val="3083838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6CCD08FC-C040-9585-A855-1C2BE77B13A4}"/>
              </a:ext>
            </a:extLst>
          </p:cNvPr>
          <p:cNvPicPr>
            <a:picLocks noChangeAspect="1"/>
          </p:cNvPicPr>
          <p:nvPr/>
        </p:nvPicPr>
        <p:blipFill>
          <a:blip r:embed="rId3"/>
          <a:stretch>
            <a:fillRect/>
          </a:stretch>
        </p:blipFill>
        <p:spPr>
          <a:xfrm>
            <a:off x="172744" y="1714585"/>
            <a:ext cx="2803493" cy="3108524"/>
          </a:xfrm>
          <a:prstGeom prst="rect">
            <a:avLst/>
          </a:prstGeom>
        </p:spPr>
      </p:pic>
      <p:pic>
        <p:nvPicPr>
          <p:cNvPr id="4" name="Εικόνα 4">
            <a:extLst>
              <a:ext uri="{FF2B5EF4-FFF2-40B4-BE49-F238E27FC236}">
                <a16:creationId xmlns:a16="http://schemas.microsoft.com/office/drawing/2014/main" xmlns="" id="{E038D55F-EE74-53A9-EE75-F283944E1151}"/>
              </a:ext>
            </a:extLst>
          </p:cNvPr>
          <p:cNvPicPr>
            <a:picLocks noChangeAspect="1"/>
          </p:cNvPicPr>
          <p:nvPr/>
        </p:nvPicPr>
        <p:blipFill rotWithShape="1">
          <a:blip r:embed="rId4"/>
          <a:srcRect l="1313" t="7200" r="6529" b="4560"/>
          <a:stretch/>
        </p:blipFill>
        <p:spPr>
          <a:xfrm>
            <a:off x="3082132" y="1343574"/>
            <a:ext cx="2975907" cy="1788323"/>
          </a:xfrm>
          <a:prstGeom prst="rect">
            <a:avLst/>
          </a:prstGeom>
        </p:spPr>
      </p:pic>
      <p:pic>
        <p:nvPicPr>
          <p:cNvPr id="5" name="Εικόνα 5">
            <a:extLst>
              <a:ext uri="{FF2B5EF4-FFF2-40B4-BE49-F238E27FC236}">
                <a16:creationId xmlns:a16="http://schemas.microsoft.com/office/drawing/2014/main" xmlns="" id="{76F74C39-E77D-0CB5-FF20-4F7752F2DD9D}"/>
              </a:ext>
            </a:extLst>
          </p:cNvPr>
          <p:cNvPicPr>
            <a:picLocks noChangeAspect="1"/>
          </p:cNvPicPr>
          <p:nvPr/>
        </p:nvPicPr>
        <p:blipFill>
          <a:blip r:embed="rId5"/>
          <a:stretch>
            <a:fillRect/>
          </a:stretch>
        </p:blipFill>
        <p:spPr>
          <a:xfrm>
            <a:off x="6222323" y="1541399"/>
            <a:ext cx="2453605" cy="3313907"/>
          </a:xfrm>
          <a:prstGeom prst="rect">
            <a:avLst/>
          </a:prstGeom>
        </p:spPr>
      </p:pic>
      <p:pic>
        <p:nvPicPr>
          <p:cNvPr id="8" name="Εικόνα 8">
            <a:extLst>
              <a:ext uri="{FF2B5EF4-FFF2-40B4-BE49-F238E27FC236}">
                <a16:creationId xmlns:a16="http://schemas.microsoft.com/office/drawing/2014/main" xmlns="" id="{C7873E31-6C9B-A540-3BA9-E0C2E726C41B}"/>
              </a:ext>
            </a:extLst>
          </p:cNvPr>
          <p:cNvPicPr>
            <a:picLocks noChangeAspect="1"/>
          </p:cNvPicPr>
          <p:nvPr/>
        </p:nvPicPr>
        <p:blipFill>
          <a:blip r:embed="rId6"/>
          <a:stretch>
            <a:fillRect/>
          </a:stretch>
        </p:blipFill>
        <p:spPr>
          <a:xfrm>
            <a:off x="3081620" y="3203304"/>
            <a:ext cx="2977966" cy="1893487"/>
          </a:xfrm>
          <a:prstGeom prst="rect">
            <a:avLst/>
          </a:prstGeom>
        </p:spPr>
      </p:pic>
      <p:sp>
        <p:nvSpPr>
          <p:cNvPr id="10" name="TextBox 9">
            <a:extLst>
              <a:ext uri="{FF2B5EF4-FFF2-40B4-BE49-F238E27FC236}">
                <a16:creationId xmlns:a16="http://schemas.microsoft.com/office/drawing/2014/main" xmlns="" id="{133A31C8-8486-0AD2-131E-44BD9091CAA6}"/>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ΠΕΜΠΤΗ 6/4/23</a:t>
            </a:r>
          </a:p>
        </p:txBody>
      </p:sp>
      <p:sp>
        <p:nvSpPr>
          <p:cNvPr id="7" name="Google Shape;174;p35">
            <a:extLst>
              <a:ext uri="{FF2B5EF4-FFF2-40B4-BE49-F238E27FC236}">
                <a16:creationId xmlns:a16="http://schemas.microsoft.com/office/drawing/2014/main" xmlns="" id="{438A17CD-B7F0-BEE5-7150-2C9DD415A217}"/>
              </a:ext>
            </a:extLst>
          </p:cNvPr>
          <p:cNvSpPr txBox="1">
            <a:spLocks/>
          </p:cNvSpPr>
          <p:nvPr/>
        </p:nvSpPr>
        <p:spPr>
          <a:xfrm>
            <a:off x="1684290" y="102762"/>
            <a:ext cx="6847341" cy="5284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1</a:t>
            </a:r>
            <a:r>
              <a:rPr lang="el-GR" sz="1600" b="1" baseline="30000">
                <a:solidFill>
                  <a:srgbClr val="A32727"/>
                </a:solidFill>
                <a:latin typeface="Calibri"/>
              </a:rPr>
              <a:t>η</a:t>
            </a:r>
            <a:r>
              <a:rPr lang="el-GR" sz="1600" b="1">
                <a:solidFill>
                  <a:srgbClr val="A32727"/>
                </a:solidFill>
                <a:latin typeface="Calibri"/>
              </a:rPr>
              <a:t> Δραστηριότητα: « Δημιουργία καλαθιών για την μεταφορά των αυγών» </a:t>
            </a:r>
          </a:p>
          <a:p>
            <a:pPr marL="152400" indent="0" algn="ctr">
              <a:lnSpc>
                <a:spcPct val="100000"/>
              </a:lnSpc>
              <a:spcBef>
                <a:spcPts val="1600"/>
              </a:spcBef>
              <a:buSzPts val="1200"/>
              <a:buFont typeface="Oxygen"/>
              <a:buNone/>
            </a:pPr>
            <a:endParaRPr lang="el-GR" b="1">
              <a:solidFill>
                <a:srgbClr val="A32727"/>
              </a:solidFill>
            </a:endParaRPr>
          </a:p>
        </p:txBody>
      </p:sp>
      <p:sp>
        <p:nvSpPr>
          <p:cNvPr id="3" name="TextBox 2">
            <a:extLst>
              <a:ext uri="{FF2B5EF4-FFF2-40B4-BE49-F238E27FC236}">
                <a16:creationId xmlns:a16="http://schemas.microsoft.com/office/drawing/2014/main" xmlns="" id="{BD9EE3F5-4E64-22C5-0904-7EC97D8BB9CF}"/>
              </a:ext>
            </a:extLst>
          </p:cNvPr>
          <p:cNvSpPr txBox="1"/>
          <p:nvPr/>
        </p:nvSpPr>
        <p:spPr>
          <a:xfrm>
            <a:off x="873735" y="692394"/>
            <a:ext cx="74624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Τα παιδιά ανάλογα με το πως επέλεξαν να φτιάξουν τα καλαθάκια τους, δηλαδή είτε με κοτοπουλάκι είτε με κουνελάκι, χωρίστηκαν σε τραπέζια και τα δημιούργησαν</a:t>
            </a:r>
          </a:p>
        </p:txBody>
      </p:sp>
    </p:spTree>
    <p:extLst>
      <p:ext uri="{BB962C8B-B14F-4D97-AF65-F5344CB8AC3E}">
        <p14:creationId xmlns:p14="http://schemas.microsoft.com/office/powerpoint/2010/main" xmlns="" val="3251823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6B360157-2E1D-BC7C-05D0-BB81DB187858}"/>
              </a:ext>
            </a:extLst>
          </p:cNvPr>
          <p:cNvPicPr>
            <a:picLocks noChangeAspect="1"/>
          </p:cNvPicPr>
          <p:nvPr/>
        </p:nvPicPr>
        <p:blipFill rotWithShape="1">
          <a:blip r:embed="rId3"/>
          <a:srcRect l="3966" r="1803"/>
          <a:stretch/>
        </p:blipFill>
        <p:spPr>
          <a:xfrm>
            <a:off x="4164942" y="480948"/>
            <a:ext cx="4835781" cy="2007002"/>
          </a:xfrm>
          <a:prstGeom prst="rect">
            <a:avLst/>
          </a:prstGeom>
        </p:spPr>
      </p:pic>
      <p:pic>
        <p:nvPicPr>
          <p:cNvPr id="4" name="Εικόνα 4">
            <a:extLst>
              <a:ext uri="{FF2B5EF4-FFF2-40B4-BE49-F238E27FC236}">
                <a16:creationId xmlns:a16="http://schemas.microsoft.com/office/drawing/2014/main" xmlns="" id="{E7335F26-CB61-F1E2-03B5-C0174A035937}"/>
              </a:ext>
            </a:extLst>
          </p:cNvPr>
          <p:cNvPicPr>
            <a:picLocks noChangeAspect="1"/>
          </p:cNvPicPr>
          <p:nvPr/>
        </p:nvPicPr>
        <p:blipFill>
          <a:blip r:embed="rId4"/>
          <a:stretch>
            <a:fillRect/>
          </a:stretch>
        </p:blipFill>
        <p:spPr>
          <a:xfrm>
            <a:off x="113980" y="2747462"/>
            <a:ext cx="3280985" cy="2054302"/>
          </a:xfrm>
          <a:prstGeom prst="rect">
            <a:avLst/>
          </a:prstGeom>
        </p:spPr>
      </p:pic>
      <p:pic>
        <p:nvPicPr>
          <p:cNvPr id="5" name="Εικόνα 5">
            <a:extLst>
              <a:ext uri="{FF2B5EF4-FFF2-40B4-BE49-F238E27FC236}">
                <a16:creationId xmlns:a16="http://schemas.microsoft.com/office/drawing/2014/main" xmlns="" id="{C0844D35-C6E0-525F-F9FE-1BFDE162A37D}"/>
              </a:ext>
            </a:extLst>
          </p:cNvPr>
          <p:cNvPicPr>
            <a:picLocks noChangeAspect="1"/>
          </p:cNvPicPr>
          <p:nvPr/>
        </p:nvPicPr>
        <p:blipFill>
          <a:blip r:embed="rId5"/>
          <a:stretch>
            <a:fillRect/>
          </a:stretch>
        </p:blipFill>
        <p:spPr>
          <a:xfrm>
            <a:off x="3534926" y="2627029"/>
            <a:ext cx="5465787" cy="2131559"/>
          </a:xfrm>
          <a:prstGeom prst="rect">
            <a:avLst/>
          </a:prstGeom>
        </p:spPr>
      </p:pic>
      <p:sp>
        <p:nvSpPr>
          <p:cNvPr id="7" name="TextBox 6">
            <a:extLst>
              <a:ext uri="{FF2B5EF4-FFF2-40B4-BE49-F238E27FC236}">
                <a16:creationId xmlns:a16="http://schemas.microsoft.com/office/drawing/2014/main" xmlns="" id="{01735F62-FD3F-5069-3236-BC244477B694}"/>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ΠΕΜΠΤΗ 6/4/23</a:t>
            </a:r>
          </a:p>
        </p:txBody>
      </p:sp>
      <p:sp>
        <p:nvSpPr>
          <p:cNvPr id="9" name="Google Shape;174;p35">
            <a:extLst>
              <a:ext uri="{FF2B5EF4-FFF2-40B4-BE49-F238E27FC236}">
                <a16:creationId xmlns:a16="http://schemas.microsoft.com/office/drawing/2014/main" xmlns="" id="{101B56A7-EDE1-78B9-B5F0-7ADAE47DC7DC}"/>
              </a:ext>
            </a:extLst>
          </p:cNvPr>
          <p:cNvSpPr txBox="1">
            <a:spLocks/>
          </p:cNvSpPr>
          <p:nvPr/>
        </p:nvSpPr>
        <p:spPr>
          <a:xfrm>
            <a:off x="1654190" y="-84373"/>
            <a:ext cx="6847341" cy="3740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1</a:t>
            </a:r>
            <a:r>
              <a:rPr lang="el-GR" sz="1600" b="1" baseline="30000">
                <a:solidFill>
                  <a:srgbClr val="A32727"/>
                </a:solidFill>
                <a:latin typeface="Calibri"/>
              </a:rPr>
              <a:t>η</a:t>
            </a:r>
            <a:r>
              <a:rPr lang="el-GR" sz="1600" b="1">
                <a:solidFill>
                  <a:srgbClr val="A32727"/>
                </a:solidFill>
                <a:latin typeface="Calibri"/>
              </a:rPr>
              <a:t> Δραστηριότητα: « Δημιουργία καλαθιών για την μεταφορά των αυγών» </a:t>
            </a:r>
          </a:p>
          <a:p>
            <a:pPr marL="152400" indent="0" algn="ctr">
              <a:lnSpc>
                <a:spcPct val="100000"/>
              </a:lnSpc>
              <a:spcBef>
                <a:spcPts val="1600"/>
              </a:spcBef>
              <a:buSzPts val="1200"/>
              <a:buFont typeface="Oxygen"/>
              <a:buNone/>
            </a:pPr>
            <a:endParaRPr lang="el-GR" b="1">
              <a:solidFill>
                <a:srgbClr val="A32727"/>
              </a:solidFill>
            </a:endParaRPr>
          </a:p>
        </p:txBody>
      </p:sp>
      <p:sp>
        <p:nvSpPr>
          <p:cNvPr id="3" name="TextBox 2">
            <a:extLst>
              <a:ext uri="{FF2B5EF4-FFF2-40B4-BE49-F238E27FC236}">
                <a16:creationId xmlns:a16="http://schemas.microsoft.com/office/drawing/2014/main" xmlns="" id="{28A7DC7C-23CC-FCC2-CD39-90D631E0CF6A}"/>
              </a:ext>
            </a:extLst>
          </p:cNvPr>
          <p:cNvSpPr txBox="1"/>
          <p:nvPr/>
        </p:nvSpPr>
        <p:spPr>
          <a:xfrm>
            <a:off x="589816" y="1419590"/>
            <a:ext cx="32971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Τα πασχαλινά καλαθάκια των παιδιών από πλαστικά ποτήρια </a:t>
            </a:r>
          </a:p>
        </p:txBody>
      </p:sp>
      <p:sp>
        <p:nvSpPr>
          <p:cNvPr id="6" name="TextBox 5">
            <a:extLst>
              <a:ext uri="{FF2B5EF4-FFF2-40B4-BE49-F238E27FC236}">
                <a16:creationId xmlns:a16="http://schemas.microsoft.com/office/drawing/2014/main" xmlns="" id="{745E35F8-B38C-D44D-9C34-42E1385B8D46}"/>
              </a:ext>
            </a:extLst>
          </p:cNvPr>
          <p:cNvSpPr txBox="1"/>
          <p:nvPr/>
        </p:nvSpPr>
        <p:spPr>
          <a:xfrm>
            <a:off x="3601183" y="4753341"/>
            <a:ext cx="553731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000"/>
              <a:t>Μπήκαν τα αυγά των παιδιών στα καλαθάκια. </a:t>
            </a:r>
            <a:endParaRPr lang="el-GR"/>
          </a:p>
          <a:p>
            <a:r>
              <a:rPr lang="el-GR" sz="1000" u="sng"/>
              <a:t>Σημείωση</a:t>
            </a:r>
            <a:r>
              <a:rPr lang="el-GR" sz="1000"/>
              <a:t>: το 3ο αυγό κουνελάκι που φαίνεται είναι δημιουργία της νηπιαγωγού της τάξης</a:t>
            </a:r>
            <a:endParaRPr lang="el-GR"/>
          </a:p>
        </p:txBody>
      </p:sp>
    </p:spTree>
    <p:extLst>
      <p:ext uri="{BB962C8B-B14F-4D97-AF65-F5344CB8AC3E}">
        <p14:creationId xmlns:p14="http://schemas.microsoft.com/office/powerpoint/2010/main" xmlns="" val="2753986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5" name="Εικόνα 5">
            <a:extLst>
              <a:ext uri="{FF2B5EF4-FFF2-40B4-BE49-F238E27FC236}">
                <a16:creationId xmlns:a16="http://schemas.microsoft.com/office/drawing/2014/main" xmlns="" id="{86ABDB2A-A756-6906-34D3-D28DFB6CD6D0}"/>
              </a:ext>
            </a:extLst>
          </p:cNvPr>
          <p:cNvPicPr>
            <a:picLocks noChangeAspect="1"/>
          </p:cNvPicPr>
          <p:nvPr/>
        </p:nvPicPr>
        <p:blipFill>
          <a:blip r:embed="rId3"/>
          <a:stretch>
            <a:fillRect/>
          </a:stretch>
        </p:blipFill>
        <p:spPr>
          <a:xfrm>
            <a:off x="5936209" y="3018692"/>
            <a:ext cx="3156505" cy="2020272"/>
          </a:xfrm>
          <a:prstGeom prst="rect">
            <a:avLst/>
          </a:prstGeom>
        </p:spPr>
      </p:pic>
      <p:pic>
        <p:nvPicPr>
          <p:cNvPr id="6" name="Εικόνα 6">
            <a:extLst>
              <a:ext uri="{FF2B5EF4-FFF2-40B4-BE49-F238E27FC236}">
                <a16:creationId xmlns:a16="http://schemas.microsoft.com/office/drawing/2014/main" xmlns="" id="{AEA4AD72-736A-2B9D-7B5F-7A4281F06FF7}"/>
              </a:ext>
            </a:extLst>
          </p:cNvPr>
          <p:cNvPicPr>
            <a:picLocks noChangeAspect="1"/>
          </p:cNvPicPr>
          <p:nvPr/>
        </p:nvPicPr>
        <p:blipFill>
          <a:blip r:embed="rId4"/>
          <a:stretch>
            <a:fillRect/>
          </a:stretch>
        </p:blipFill>
        <p:spPr>
          <a:xfrm>
            <a:off x="3427245" y="3088849"/>
            <a:ext cx="2362424" cy="1979423"/>
          </a:xfrm>
          <a:prstGeom prst="rect">
            <a:avLst/>
          </a:prstGeom>
        </p:spPr>
      </p:pic>
      <p:pic>
        <p:nvPicPr>
          <p:cNvPr id="7" name="Εικόνα 7">
            <a:extLst>
              <a:ext uri="{FF2B5EF4-FFF2-40B4-BE49-F238E27FC236}">
                <a16:creationId xmlns:a16="http://schemas.microsoft.com/office/drawing/2014/main" xmlns="" id="{B474AD0D-C828-DF55-FED7-5EB1170D0D21}"/>
              </a:ext>
            </a:extLst>
          </p:cNvPr>
          <p:cNvPicPr>
            <a:picLocks noChangeAspect="1"/>
          </p:cNvPicPr>
          <p:nvPr/>
        </p:nvPicPr>
        <p:blipFill>
          <a:blip r:embed="rId5"/>
          <a:stretch>
            <a:fillRect/>
          </a:stretch>
        </p:blipFill>
        <p:spPr>
          <a:xfrm>
            <a:off x="5942476" y="476252"/>
            <a:ext cx="3076967" cy="2218100"/>
          </a:xfrm>
          <a:prstGeom prst="rect">
            <a:avLst/>
          </a:prstGeom>
        </p:spPr>
      </p:pic>
      <p:sp>
        <p:nvSpPr>
          <p:cNvPr id="9" name="TextBox 8">
            <a:extLst>
              <a:ext uri="{FF2B5EF4-FFF2-40B4-BE49-F238E27FC236}">
                <a16:creationId xmlns:a16="http://schemas.microsoft.com/office/drawing/2014/main" xmlns="" id="{02009591-710A-849D-E37D-40056459C0E7}"/>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ΠΕΜΠΤΗ 6/4/23</a:t>
            </a:r>
          </a:p>
        </p:txBody>
      </p:sp>
      <p:sp>
        <p:nvSpPr>
          <p:cNvPr id="3" name="Google Shape;174;p35">
            <a:extLst>
              <a:ext uri="{FF2B5EF4-FFF2-40B4-BE49-F238E27FC236}">
                <a16:creationId xmlns:a16="http://schemas.microsoft.com/office/drawing/2014/main" xmlns="" id="{98F90E27-AF91-DD04-8B4B-B38BCC675D52}"/>
              </a:ext>
            </a:extLst>
          </p:cNvPr>
          <p:cNvSpPr txBox="1">
            <a:spLocks/>
          </p:cNvSpPr>
          <p:nvPr/>
        </p:nvSpPr>
        <p:spPr>
          <a:xfrm>
            <a:off x="849021" y="-109719"/>
            <a:ext cx="7455476" cy="7262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2η Δραστηριότητα: «</a:t>
            </a:r>
            <a:r>
              <a:rPr lang="el-GR" sz="1600" b="1">
                <a:solidFill>
                  <a:srgbClr val="A32727"/>
                </a:solidFill>
                <a:latin typeface="Calibri"/>
                <a:cs typeface="Times New Roman"/>
              </a:rPr>
              <a:t>Μουσικοκινητικά πασχαλινά παιχνίδια»</a:t>
            </a:r>
            <a:r>
              <a:rPr lang="el-GR" sz="16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2" name="TextBox 1">
            <a:extLst>
              <a:ext uri="{FF2B5EF4-FFF2-40B4-BE49-F238E27FC236}">
                <a16:creationId xmlns:a16="http://schemas.microsoft.com/office/drawing/2014/main" xmlns="" id="{924BDF58-04F3-8946-7F88-AC8A2CF1EDD4}"/>
              </a:ext>
            </a:extLst>
          </p:cNvPr>
          <p:cNvSpPr txBox="1"/>
          <p:nvPr/>
        </p:nvSpPr>
        <p:spPr>
          <a:xfrm>
            <a:off x="3463801" y="408475"/>
            <a:ext cx="229149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2ο παιχνίδι :</a:t>
            </a:r>
            <a:endParaRPr lang="el-GR"/>
          </a:p>
          <a:p>
            <a:pPr algn="ctr"/>
            <a:r>
              <a:rPr lang="el-GR" sz="1200"/>
              <a:t>Τα παιδιά ανάλογα με το χρώμα από τις κάρτες αυγών που σηκώναμε ακολουθούσαν και την αντίστοιχη κίνηση που είχαμε συμφωνήσει για το κάθε χρώμα.</a:t>
            </a:r>
            <a:endParaRPr lang="el-GR"/>
          </a:p>
        </p:txBody>
      </p:sp>
      <p:pic>
        <p:nvPicPr>
          <p:cNvPr id="4" name="Εικόνα 7" descr="Εικόνα που περιέχει κείμενο&#10;&#10;Περιγραφή που δημιουργήθηκε αυτόματα">
            <a:extLst>
              <a:ext uri="{FF2B5EF4-FFF2-40B4-BE49-F238E27FC236}">
                <a16:creationId xmlns:a16="http://schemas.microsoft.com/office/drawing/2014/main" xmlns="" id="{136A3C0C-9C14-5425-8BE9-045E09788F42}"/>
              </a:ext>
            </a:extLst>
          </p:cNvPr>
          <p:cNvPicPr>
            <a:picLocks noChangeAspect="1"/>
          </p:cNvPicPr>
          <p:nvPr/>
        </p:nvPicPr>
        <p:blipFill>
          <a:blip r:embed="rId6"/>
          <a:stretch>
            <a:fillRect/>
          </a:stretch>
        </p:blipFill>
        <p:spPr>
          <a:xfrm>
            <a:off x="35170" y="1752610"/>
            <a:ext cx="3248757" cy="832317"/>
          </a:xfrm>
          <a:prstGeom prst="rect">
            <a:avLst/>
          </a:prstGeom>
        </p:spPr>
      </p:pic>
      <p:pic>
        <p:nvPicPr>
          <p:cNvPr id="8" name="Εικόνα 9" descr="Εικόνα που περιέχει κείμενο&#10;&#10;Περιγραφή που δημιουργήθηκε αυτόματα">
            <a:extLst>
              <a:ext uri="{FF2B5EF4-FFF2-40B4-BE49-F238E27FC236}">
                <a16:creationId xmlns:a16="http://schemas.microsoft.com/office/drawing/2014/main" xmlns="" id="{05738370-8BD2-74CA-6928-E5D41D7AA6C1}"/>
              </a:ext>
            </a:extLst>
          </p:cNvPr>
          <p:cNvPicPr>
            <a:picLocks noChangeAspect="1"/>
          </p:cNvPicPr>
          <p:nvPr/>
        </p:nvPicPr>
        <p:blipFill>
          <a:blip r:embed="rId7"/>
          <a:stretch>
            <a:fillRect/>
          </a:stretch>
        </p:blipFill>
        <p:spPr>
          <a:xfrm>
            <a:off x="20516" y="706199"/>
            <a:ext cx="3285392" cy="829638"/>
          </a:xfrm>
          <a:prstGeom prst="rect">
            <a:avLst/>
          </a:prstGeom>
        </p:spPr>
      </p:pic>
      <p:sp>
        <p:nvSpPr>
          <p:cNvPr id="10" name="TextBox 9">
            <a:extLst>
              <a:ext uri="{FF2B5EF4-FFF2-40B4-BE49-F238E27FC236}">
                <a16:creationId xmlns:a16="http://schemas.microsoft.com/office/drawing/2014/main" xmlns="" id="{2E07A6D2-4961-BD1E-D409-1F26D02E5E35}"/>
              </a:ext>
            </a:extLst>
          </p:cNvPr>
          <p:cNvSpPr txBox="1"/>
          <p:nvPr/>
        </p:nvSpPr>
        <p:spPr>
          <a:xfrm>
            <a:off x="232627" y="3287956"/>
            <a:ext cx="229149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1ο παιχνίδι:</a:t>
            </a:r>
            <a:endParaRPr lang="el-GR"/>
          </a:p>
          <a:p>
            <a:pPr algn="ctr"/>
            <a:r>
              <a:rPr lang="el-GR" sz="1200"/>
              <a:t>Με τα παραπάνω βίντεο στο διαδίκτυο παίξαμε μουσικοκινητικά παιχνίδια μιμούμενοι τα κουνελάκια</a:t>
            </a:r>
          </a:p>
        </p:txBody>
      </p:sp>
      <p:sp>
        <p:nvSpPr>
          <p:cNvPr id="11" name="Βέλος: Δεξιό 10">
            <a:extLst>
              <a:ext uri="{FF2B5EF4-FFF2-40B4-BE49-F238E27FC236}">
                <a16:creationId xmlns:a16="http://schemas.microsoft.com/office/drawing/2014/main" xmlns="" id="{8CBAFD98-D79B-CC79-FAA8-1110C1994DA3}"/>
              </a:ext>
            </a:extLst>
          </p:cNvPr>
          <p:cNvSpPr/>
          <p:nvPr/>
        </p:nvSpPr>
        <p:spPr>
          <a:xfrm>
            <a:off x="5150826" y="474418"/>
            <a:ext cx="446942" cy="1099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Βέλος: Επάνω 11">
            <a:extLst>
              <a:ext uri="{FF2B5EF4-FFF2-40B4-BE49-F238E27FC236}">
                <a16:creationId xmlns:a16="http://schemas.microsoft.com/office/drawing/2014/main" xmlns="" id="{3374A960-F7AD-1FD8-F56A-995B48CBF304}"/>
              </a:ext>
            </a:extLst>
          </p:cNvPr>
          <p:cNvSpPr/>
          <p:nvPr/>
        </p:nvSpPr>
        <p:spPr>
          <a:xfrm>
            <a:off x="1284043" y="2784230"/>
            <a:ext cx="175846" cy="468923"/>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Εικόνα 13">
            <a:extLst>
              <a:ext uri="{FF2B5EF4-FFF2-40B4-BE49-F238E27FC236}">
                <a16:creationId xmlns:a16="http://schemas.microsoft.com/office/drawing/2014/main" xmlns="" id="{7200564B-1996-7E25-1A71-80086FC01F09}"/>
              </a:ext>
            </a:extLst>
          </p:cNvPr>
          <p:cNvPicPr>
            <a:picLocks noChangeAspect="1"/>
          </p:cNvPicPr>
          <p:nvPr/>
        </p:nvPicPr>
        <p:blipFill>
          <a:blip r:embed="rId8"/>
          <a:stretch>
            <a:fillRect/>
          </a:stretch>
        </p:blipFill>
        <p:spPr>
          <a:xfrm>
            <a:off x="3735265" y="1792164"/>
            <a:ext cx="1863969" cy="1192824"/>
          </a:xfrm>
          <a:prstGeom prst="rect">
            <a:avLst/>
          </a:prstGeom>
        </p:spPr>
      </p:pic>
    </p:spTree>
    <p:extLst>
      <p:ext uri="{BB962C8B-B14F-4D97-AF65-F5344CB8AC3E}">
        <p14:creationId xmlns:p14="http://schemas.microsoft.com/office/powerpoint/2010/main" xmlns="" val="278123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Πάπυρος: Οριζόντιος 2">
            <a:extLst>
              <a:ext uri="{FF2B5EF4-FFF2-40B4-BE49-F238E27FC236}">
                <a16:creationId xmlns:a16="http://schemas.microsoft.com/office/drawing/2014/main" xmlns="" id="{F49A421A-94D9-585A-FBD1-2AA0EF9A7646}"/>
              </a:ext>
            </a:extLst>
          </p:cNvPr>
          <p:cNvSpPr/>
          <p:nvPr/>
        </p:nvSpPr>
        <p:spPr>
          <a:xfrm>
            <a:off x="1909946" y="876603"/>
            <a:ext cx="5324107" cy="3390293"/>
          </a:xfrm>
          <a:prstGeom prst="horizontalScroll">
            <a:avLst/>
          </a:prstGeom>
          <a:solidFill>
            <a:schemeClr val="accent2">
              <a:lumMod val="9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l-GR" sz="3200" b="1">
                <a:latin typeface="Times New Roman" panose="02020603050405020304" pitchFamily="18" charset="0"/>
                <a:cs typeface="Times New Roman" panose="02020603050405020304" pitchFamily="18" charset="0"/>
              </a:rPr>
              <a:t>Παρασκευή 7 Απριλίου 2023</a:t>
            </a:r>
          </a:p>
        </p:txBody>
      </p:sp>
    </p:spTree>
    <p:extLst>
      <p:ext uri="{BB962C8B-B14F-4D97-AF65-F5344CB8AC3E}">
        <p14:creationId xmlns:p14="http://schemas.microsoft.com/office/powerpoint/2010/main" xmlns="" val="3473509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6" name="Εικόνα 6">
            <a:extLst>
              <a:ext uri="{FF2B5EF4-FFF2-40B4-BE49-F238E27FC236}">
                <a16:creationId xmlns:a16="http://schemas.microsoft.com/office/drawing/2014/main" xmlns="" id="{D038E41B-3454-9F35-CFCF-9621CE00A10D}"/>
              </a:ext>
            </a:extLst>
          </p:cNvPr>
          <p:cNvPicPr>
            <a:picLocks noChangeAspect="1"/>
          </p:cNvPicPr>
          <p:nvPr/>
        </p:nvPicPr>
        <p:blipFill>
          <a:blip r:embed="rId3"/>
          <a:stretch>
            <a:fillRect/>
          </a:stretch>
        </p:blipFill>
        <p:spPr>
          <a:xfrm>
            <a:off x="1916571" y="1486822"/>
            <a:ext cx="2286730" cy="3492501"/>
          </a:xfrm>
          <a:prstGeom prst="rect">
            <a:avLst/>
          </a:prstGeom>
        </p:spPr>
      </p:pic>
      <p:sp>
        <p:nvSpPr>
          <p:cNvPr id="8" name="TextBox 7">
            <a:extLst>
              <a:ext uri="{FF2B5EF4-FFF2-40B4-BE49-F238E27FC236}">
                <a16:creationId xmlns:a16="http://schemas.microsoft.com/office/drawing/2014/main" xmlns="" id="{E3D37D0F-B714-B5E7-6E93-F60400B5C0C8}"/>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ΠΑΡΑΣΚΕΥΗ 8/4/23</a:t>
            </a:r>
          </a:p>
        </p:txBody>
      </p:sp>
      <p:sp>
        <p:nvSpPr>
          <p:cNvPr id="3" name="Google Shape;174;p35">
            <a:extLst>
              <a:ext uri="{FF2B5EF4-FFF2-40B4-BE49-F238E27FC236}">
                <a16:creationId xmlns:a16="http://schemas.microsoft.com/office/drawing/2014/main" xmlns="" id="{7D24964D-A1D0-9EA1-B9F7-1A42F6E2D54A}"/>
              </a:ext>
            </a:extLst>
          </p:cNvPr>
          <p:cNvSpPr txBox="1">
            <a:spLocks/>
          </p:cNvSpPr>
          <p:nvPr/>
        </p:nvSpPr>
        <p:spPr>
          <a:xfrm>
            <a:off x="2000734" y="384"/>
            <a:ext cx="6034054"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1</a:t>
            </a:r>
            <a:r>
              <a:rPr lang="el-GR" sz="1600" b="1" baseline="30000">
                <a:solidFill>
                  <a:srgbClr val="A32727"/>
                </a:solidFill>
                <a:latin typeface="Calibri"/>
              </a:rPr>
              <a:t>η</a:t>
            </a:r>
            <a:r>
              <a:rPr lang="el-GR" sz="1600" b="1">
                <a:solidFill>
                  <a:srgbClr val="A32727"/>
                </a:solidFill>
                <a:latin typeface="Calibri"/>
              </a:rPr>
              <a:t> Δραστηριότητα: « Πασχαλινοί Ντεντ-</a:t>
            </a:r>
            <a:r>
              <a:rPr lang="el-GR" sz="1600" b="1" err="1">
                <a:solidFill>
                  <a:srgbClr val="A32727"/>
                </a:solidFill>
                <a:latin typeface="Calibri"/>
              </a:rPr>
              <a:t>egg</a:t>
            </a:r>
            <a:r>
              <a:rPr lang="el-GR" sz="1600" b="1">
                <a:solidFill>
                  <a:srgbClr val="A32727"/>
                </a:solidFill>
                <a:latin typeface="Calibri"/>
              </a:rPr>
              <a:t>-</a:t>
            </a:r>
            <a:r>
              <a:rPr lang="el-GR" sz="1600" b="1" err="1">
                <a:solidFill>
                  <a:srgbClr val="A32727"/>
                </a:solidFill>
                <a:latin typeface="Calibri"/>
              </a:rPr>
              <a:t>τιβ</a:t>
            </a:r>
            <a:r>
              <a:rPr lang="el-GR" sz="1600" b="1">
                <a:solidFill>
                  <a:srgbClr val="A32727"/>
                </a:solidFill>
                <a:latin typeface="Calibri"/>
              </a:rPr>
              <a:t> (κυνήγι αυγών)»</a:t>
            </a:r>
            <a:r>
              <a:rPr lang="el-GR" sz="18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pic>
        <p:nvPicPr>
          <p:cNvPr id="2" name="Εικόνα 3" descr="Εικόνα που περιέχει άτομο, εσωτερικός χώρος, άνθρωποι, ομάδα&#10;&#10;Περιγραφή που δημιουργήθηκε αυτόματα">
            <a:extLst>
              <a:ext uri="{FF2B5EF4-FFF2-40B4-BE49-F238E27FC236}">
                <a16:creationId xmlns:a16="http://schemas.microsoft.com/office/drawing/2014/main" xmlns="" id="{E8B416B4-FE3E-0F45-731C-6CC622D71C2A}"/>
              </a:ext>
            </a:extLst>
          </p:cNvPr>
          <p:cNvPicPr>
            <a:picLocks noChangeAspect="1"/>
          </p:cNvPicPr>
          <p:nvPr/>
        </p:nvPicPr>
        <p:blipFill>
          <a:blip r:embed="rId4"/>
          <a:stretch>
            <a:fillRect/>
          </a:stretch>
        </p:blipFill>
        <p:spPr>
          <a:xfrm>
            <a:off x="4684004" y="1484739"/>
            <a:ext cx="2853103" cy="3500195"/>
          </a:xfrm>
          <a:prstGeom prst="rect">
            <a:avLst/>
          </a:prstGeom>
        </p:spPr>
      </p:pic>
      <p:sp>
        <p:nvSpPr>
          <p:cNvPr id="4" name="TextBox 3">
            <a:extLst>
              <a:ext uri="{FF2B5EF4-FFF2-40B4-BE49-F238E27FC236}">
                <a16:creationId xmlns:a16="http://schemas.microsoft.com/office/drawing/2014/main" xmlns="" id="{9B84701B-47D7-A34C-D104-67F2B40081FB}"/>
              </a:ext>
            </a:extLst>
          </p:cNvPr>
          <p:cNvSpPr txBox="1"/>
          <p:nvPr/>
        </p:nvSpPr>
        <p:spPr>
          <a:xfrm>
            <a:off x="544024" y="595312"/>
            <a:ext cx="799367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dirty="0"/>
              <a:t>Ο Ρίκο καθώς έφερνε τα </a:t>
            </a:r>
            <a:r>
              <a:rPr lang="el-GR" dirty="0" err="1"/>
              <a:t>φελιζολένια</a:t>
            </a:r>
            <a:r>
              <a:rPr lang="el-GR" dirty="0"/>
              <a:t> πασχαλινά του αυγά στο σχολείο, του έπεσαν από το ράμφος και τα παιδιά διαβάζοντας τον χάρτη όπου δείχνει με Χ που βρίσκονται περίπου τα αυγά του, βγαίνουν στο διάδρομο για να τον βοηθήσουν να τα μαζέψει.</a:t>
            </a:r>
          </a:p>
        </p:txBody>
      </p:sp>
    </p:spTree>
    <p:extLst>
      <p:ext uri="{BB962C8B-B14F-4D97-AF65-F5344CB8AC3E}">
        <p14:creationId xmlns:p14="http://schemas.microsoft.com/office/powerpoint/2010/main" xmlns="" val="1793179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4B70C795-C5F2-EC24-2CC2-446D73D337F1}"/>
              </a:ext>
            </a:extLst>
          </p:cNvPr>
          <p:cNvPicPr>
            <a:picLocks noChangeAspect="1"/>
          </p:cNvPicPr>
          <p:nvPr/>
        </p:nvPicPr>
        <p:blipFill>
          <a:blip r:embed="rId3"/>
          <a:stretch>
            <a:fillRect/>
          </a:stretch>
        </p:blipFill>
        <p:spPr>
          <a:xfrm>
            <a:off x="186216" y="1615205"/>
            <a:ext cx="3701739" cy="3416401"/>
          </a:xfrm>
          <a:prstGeom prst="rect">
            <a:avLst/>
          </a:prstGeom>
        </p:spPr>
      </p:pic>
      <p:sp>
        <p:nvSpPr>
          <p:cNvPr id="9" name="TextBox 8">
            <a:extLst>
              <a:ext uri="{FF2B5EF4-FFF2-40B4-BE49-F238E27FC236}">
                <a16:creationId xmlns:a16="http://schemas.microsoft.com/office/drawing/2014/main" xmlns="" id="{8314D36C-BF9F-5B63-019C-C64CE6095C9D}"/>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ΠΑΡΑΣΚΕΥΗ 8/4/23</a:t>
            </a:r>
          </a:p>
        </p:txBody>
      </p:sp>
      <p:sp>
        <p:nvSpPr>
          <p:cNvPr id="5" name="Google Shape;174;p35">
            <a:extLst>
              <a:ext uri="{FF2B5EF4-FFF2-40B4-BE49-F238E27FC236}">
                <a16:creationId xmlns:a16="http://schemas.microsoft.com/office/drawing/2014/main" xmlns="" id="{CA2E296F-A759-647C-622E-D3CC5C614F2A}"/>
              </a:ext>
            </a:extLst>
          </p:cNvPr>
          <p:cNvSpPr txBox="1">
            <a:spLocks/>
          </p:cNvSpPr>
          <p:nvPr/>
        </p:nvSpPr>
        <p:spPr>
          <a:xfrm>
            <a:off x="1794115" y="898"/>
            <a:ext cx="6297823"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rgbClr val="A32727"/>
                </a:solidFill>
                <a:latin typeface="Calibri"/>
              </a:rPr>
              <a:t>1</a:t>
            </a:r>
            <a:r>
              <a:rPr lang="el-GR" sz="1600" b="1" baseline="30000">
                <a:solidFill>
                  <a:srgbClr val="A32727"/>
                </a:solidFill>
                <a:latin typeface="Calibri"/>
              </a:rPr>
              <a:t>η</a:t>
            </a:r>
            <a:r>
              <a:rPr lang="el-GR" sz="1600" b="1">
                <a:solidFill>
                  <a:srgbClr val="A32727"/>
                </a:solidFill>
                <a:latin typeface="Calibri"/>
              </a:rPr>
              <a:t> Δραστηριότητα: « Πασχαλινοί Ντεντ-</a:t>
            </a:r>
            <a:r>
              <a:rPr lang="el-GR" sz="1600" b="1" err="1">
                <a:solidFill>
                  <a:srgbClr val="A32727"/>
                </a:solidFill>
                <a:latin typeface="Calibri"/>
              </a:rPr>
              <a:t>egg</a:t>
            </a:r>
            <a:r>
              <a:rPr lang="el-GR" sz="1600" b="1">
                <a:solidFill>
                  <a:srgbClr val="A32727"/>
                </a:solidFill>
                <a:latin typeface="Calibri"/>
              </a:rPr>
              <a:t>-</a:t>
            </a:r>
            <a:r>
              <a:rPr lang="el-GR" sz="1600" b="1" err="1">
                <a:solidFill>
                  <a:srgbClr val="A32727"/>
                </a:solidFill>
                <a:latin typeface="Calibri"/>
              </a:rPr>
              <a:t>τιβ</a:t>
            </a:r>
            <a:r>
              <a:rPr lang="el-GR" sz="1600" b="1">
                <a:solidFill>
                  <a:srgbClr val="A32727"/>
                </a:solidFill>
                <a:latin typeface="Calibri"/>
              </a:rPr>
              <a:t> (κυνήγι αυγών)»</a:t>
            </a:r>
            <a:r>
              <a:rPr lang="el-GR" sz="1800" b="1">
                <a:solidFill>
                  <a:srgbClr val="A32727"/>
                </a:solidFill>
                <a:latin typeface="Calibri"/>
              </a:rPr>
              <a:t> </a:t>
            </a:r>
          </a:p>
          <a:p>
            <a:pPr marL="152400" indent="0" algn="ctr">
              <a:lnSpc>
                <a:spcPct val="100000"/>
              </a:lnSpc>
              <a:spcBef>
                <a:spcPts val="1600"/>
              </a:spcBef>
              <a:buSzPts val="1200"/>
              <a:buFont typeface="Oxygen"/>
              <a:buNone/>
            </a:pPr>
            <a:endParaRPr lang="el-GR" sz="1600" b="1">
              <a:solidFill>
                <a:srgbClr val="A32727"/>
              </a:solidFill>
            </a:endParaRPr>
          </a:p>
        </p:txBody>
      </p:sp>
      <p:pic>
        <p:nvPicPr>
          <p:cNvPr id="6" name="Εικόνα 7" descr="Εικόνα που περιέχει άτομο&#10;&#10;Περιγραφή που δημιουργήθηκε αυτόματα">
            <a:extLst>
              <a:ext uri="{FF2B5EF4-FFF2-40B4-BE49-F238E27FC236}">
                <a16:creationId xmlns:a16="http://schemas.microsoft.com/office/drawing/2014/main" xmlns="" id="{F496C320-9FC5-7647-0B67-6043A9FC9A68}"/>
              </a:ext>
            </a:extLst>
          </p:cNvPr>
          <p:cNvPicPr>
            <a:picLocks noChangeAspect="1"/>
          </p:cNvPicPr>
          <p:nvPr/>
        </p:nvPicPr>
        <p:blipFill>
          <a:blip r:embed="rId4"/>
          <a:stretch>
            <a:fillRect/>
          </a:stretch>
        </p:blipFill>
        <p:spPr>
          <a:xfrm>
            <a:off x="4123593" y="2013687"/>
            <a:ext cx="4574930" cy="2497548"/>
          </a:xfrm>
          <a:prstGeom prst="rect">
            <a:avLst/>
          </a:prstGeom>
        </p:spPr>
      </p:pic>
      <p:sp>
        <p:nvSpPr>
          <p:cNvPr id="3" name="TextBox 2">
            <a:extLst>
              <a:ext uri="{FF2B5EF4-FFF2-40B4-BE49-F238E27FC236}">
                <a16:creationId xmlns:a16="http://schemas.microsoft.com/office/drawing/2014/main" xmlns="" id="{7A4A0D84-27CB-F5A7-48C7-E7B8B15CD3C2}"/>
              </a:ext>
            </a:extLst>
          </p:cNvPr>
          <p:cNvSpPr txBox="1"/>
          <p:nvPr/>
        </p:nvSpPr>
        <p:spPr>
          <a:xfrm>
            <a:off x="595312" y="696057"/>
            <a:ext cx="785812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dirty="0"/>
              <a:t>Αφού τα μάζεψαν όλα, τα μέτρησαν συνολικά, στη συνέχεια κατά χρώμα και κατέγραψαν τις ποσότητες τους. Επίσης, τα κατηγοριοποίησαν ανάλογα με το μέγεθος τους από το μικρότερο προς το μεγαλύτερο.</a:t>
            </a:r>
          </a:p>
        </p:txBody>
      </p:sp>
    </p:spTree>
    <p:extLst>
      <p:ext uri="{BB962C8B-B14F-4D97-AF65-F5344CB8AC3E}">
        <p14:creationId xmlns:p14="http://schemas.microsoft.com/office/powerpoint/2010/main" xmlns="" val="3372842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5">
            <a:extLst>
              <a:ext uri="{FF2B5EF4-FFF2-40B4-BE49-F238E27FC236}">
                <a16:creationId xmlns:a16="http://schemas.microsoft.com/office/drawing/2014/main" xmlns="" id="{3AF52BDC-7B45-210B-42CC-34C57BE263B1}"/>
              </a:ext>
            </a:extLst>
          </p:cNvPr>
          <p:cNvPicPr>
            <a:picLocks noChangeAspect="1"/>
          </p:cNvPicPr>
          <p:nvPr/>
        </p:nvPicPr>
        <p:blipFill>
          <a:blip r:embed="rId2"/>
          <a:stretch>
            <a:fillRect/>
          </a:stretch>
        </p:blipFill>
        <p:spPr>
          <a:xfrm>
            <a:off x="1642354" y="821255"/>
            <a:ext cx="2684859" cy="406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Εικόνα 6">
            <a:extLst>
              <a:ext uri="{FF2B5EF4-FFF2-40B4-BE49-F238E27FC236}">
                <a16:creationId xmlns:a16="http://schemas.microsoft.com/office/drawing/2014/main" xmlns="" id="{C9604B43-9C96-ABB6-1F9A-DA002DBFEC7E}"/>
              </a:ext>
            </a:extLst>
          </p:cNvPr>
          <p:cNvPicPr>
            <a:picLocks noChangeAspect="1"/>
          </p:cNvPicPr>
          <p:nvPr/>
        </p:nvPicPr>
        <p:blipFill>
          <a:blip r:embed="rId3"/>
          <a:stretch>
            <a:fillRect/>
          </a:stretch>
        </p:blipFill>
        <p:spPr>
          <a:xfrm>
            <a:off x="5086053" y="821255"/>
            <a:ext cx="2684859" cy="406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xmlns="" id="{65800844-23D3-A9B6-54E6-0FFC4747F9E6}"/>
              </a:ext>
            </a:extLst>
          </p:cNvPr>
          <p:cNvSpPr txBox="1"/>
          <p:nvPr/>
        </p:nvSpPr>
        <p:spPr>
          <a:xfrm>
            <a:off x="941164" y="258245"/>
            <a:ext cx="7534279" cy="461665"/>
          </a:xfrm>
          <a:prstGeom prst="rect">
            <a:avLst/>
          </a:prstGeom>
          <a:noFill/>
        </p:spPr>
        <p:txBody>
          <a:bodyPr wrap="square" rtlCol="0">
            <a:spAutoFit/>
          </a:bodyPr>
          <a:lstStyle/>
          <a:p>
            <a:pPr algn="ctr"/>
            <a:r>
              <a:rPr lang="el-GR" sz="2400" b="1">
                <a:solidFill>
                  <a:srgbClr val="00B050"/>
                </a:solidFill>
              </a:rPr>
              <a:t>Η ΚΟΥΚΛΑ ΤΗΣ ΤΑΞΗΣ ΜΑΣ: Ρίκο ο παπαγάλος </a:t>
            </a:r>
          </a:p>
        </p:txBody>
      </p:sp>
    </p:spTree>
    <p:extLst>
      <p:ext uri="{BB962C8B-B14F-4D97-AF65-F5344CB8AC3E}">
        <p14:creationId xmlns:p14="http://schemas.microsoft.com/office/powerpoint/2010/main" xmlns="" val="3586058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4">
            <a:extLst>
              <a:ext uri="{FF2B5EF4-FFF2-40B4-BE49-F238E27FC236}">
                <a16:creationId xmlns:a16="http://schemas.microsoft.com/office/drawing/2014/main" xmlns="" id="{EB3885A6-4DA3-300A-57CB-BED75CC00279}"/>
              </a:ext>
            </a:extLst>
          </p:cNvPr>
          <p:cNvPicPr>
            <a:picLocks noChangeAspect="1"/>
          </p:cNvPicPr>
          <p:nvPr/>
        </p:nvPicPr>
        <p:blipFill>
          <a:blip r:embed="rId2"/>
          <a:stretch>
            <a:fillRect/>
          </a:stretch>
        </p:blipFill>
        <p:spPr>
          <a:xfrm>
            <a:off x="5546990" y="1482758"/>
            <a:ext cx="2337756" cy="3302001"/>
          </a:xfrm>
          <a:prstGeom prst="rect">
            <a:avLst/>
          </a:prstGeom>
        </p:spPr>
      </p:pic>
      <p:sp>
        <p:nvSpPr>
          <p:cNvPr id="6" name="TextBox 5">
            <a:extLst>
              <a:ext uri="{FF2B5EF4-FFF2-40B4-BE49-F238E27FC236}">
                <a16:creationId xmlns:a16="http://schemas.microsoft.com/office/drawing/2014/main" xmlns="" id="{A014B5AB-D555-A006-7CE5-A1C2901EE5A6}"/>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ΠΑΡΑΣΚΕΥΗ 8/4/23</a:t>
            </a:r>
          </a:p>
        </p:txBody>
      </p:sp>
      <p:sp>
        <p:nvSpPr>
          <p:cNvPr id="5" name="Google Shape;174;p35">
            <a:extLst>
              <a:ext uri="{FF2B5EF4-FFF2-40B4-BE49-F238E27FC236}">
                <a16:creationId xmlns:a16="http://schemas.microsoft.com/office/drawing/2014/main" xmlns="" id="{4B1BE81F-C406-8932-7DF7-BEBD0C975E54}"/>
              </a:ext>
            </a:extLst>
          </p:cNvPr>
          <p:cNvSpPr txBox="1">
            <a:spLocks/>
          </p:cNvSpPr>
          <p:nvPr/>
        </p:nvSpPr>
        <p:spPr>
          <a:xfrm>
            <a:off x="1679867" y="-74466"/>
            <a:ext cx="7325375" cy="441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dirty="0">
                <a:solidFill>
                  <a:srgbClr val="A32727"/>
                </a:solidFill>
                <a:latin typeface="Calibri"/>
              </a:rPr>
              <a:t>2η Δραστηριότητα: «Βρες</a:t>
            </a:r>
            <a:r>
              <a:rPr lang="el-GR" sz="1600" b="1" dirty="0">
                <a:solidFill>
                  <a:srgbClr val="A32727"/>
                </a:solidFill>
                <a:latin typeface="Calibri"/>
                <a:cs typeface="Times New Roman"/>
              </a:rPr>
              <a:t> τα αινίγματα του Πάσχα» </a:t>
            </a:r>
            <a:r>
              <a:rPr lang="el-GR" sz="1600" b="1" dirty="0">
                <a:solidFill>
                  <a:srgbClr val="A32727"/>
                </a:solidFill>
                <a:latin typeface="Calibri"/>
                <a:cs typeface="Calibri"/>
              </a:rPr>
              <a:t>Δραστηριότητα αξιολόγησης</a:t>
            </a:r>
            <a:endParaRPr lang="el-GR" sz="1600" dirty="0">
              <a:solidFill>
                <a:srgbClr val="A32727"/>
              </a:solidFill>
              <a:latin typeface="Calibri"/>
              <a:cs typeface="Calibri"/>
            </a:endParaRPr>
          </a:p>
          <a:p>
            <a:pPr marL="152400" indent="0" algn="ctr">
              <a:lnSpc>
                <a:spcPct val="100000"/>
              </a:lnSpc>
              <a:spcBef>
                <a:spcPts val="1600"/>
              </a:spcBef>
              <a:buSzPts val="1200"/>
              <a:buNone/>
            </a:pPr>
            <a:endParaRPr lang="el-GR"/>
          </a:p>
          <a:p>
            <a:pPr marL="152400" indent="0" algn="ctr">
              <a:lnSpc>
                <a:spcPct val="100000"/>
              </a:lnSpc>
              <a:spcBef>
                <a:spcPts val="1600"/>
              </a:spcBef>
              <a:buSzPts val="1200"/>
              <a:buFont typeface="Oxygen"/>
              <a:buNone/>
            </a:pPr>
            <a:endParaRPr lang="el-GR" sz="1600" b="1">
              <a:solidFill>
                <a:srgbClr val="A32727"/>
              </a:solidFill>
            </a:endParaRPr>
          </a:p>
        </p:txBody>
      </p:sp>
      <p:sp>
        <p:nvSpPr>
          <p:cNvPr id="2" name="TextBox 1">
            <a:extLst>
              <a:ext uri="{FF2B5EF4-FFF2-40B4-BE49-F238E27FC236}">
                <a16:creationId xmlns:a16="http://schemas.microsoft.com/office/drawing/2014/main" xmlns="" id="{B22BF929-BA1F-E2A8-9B14-61EC15401F4B}"/>
              </a:ext>
            </a:extLst>
          </p:cNvPr>
          <p:cNvSpPr txBox="1"/>
          <p:nvPr/>
        </p:nvSpPr>
        <p:spPr>
          <a:xfrm>
            <a:off x="567836" y="494566"/>
            <a:ext cx="78764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Τα παιδιά χωρίστηκαν σε 3 ομάδες και η κάθε μια ήταν υπεύθυνη να λύση έναν γρίφο, να βρει τα πράγματα που είναι κρυμμένα και να κάνει κάτι σχετικό με αυτό που αντιστοιχεί σε κάθε γρίφο</a:t>
            </a:r>
          </a:p>
        </p:txBody>
      </p:sp>
      <p:sp>
        <p:nvSpPr>
          <p:cNvPr id="3" name="TextBox 2">
            <a:extLst>
              <a:ext uri="{FF2B5EF4-FFF2-40B4-BE49-F238E27FC236}">
                <a16:creationId xmlns:a16="http://schemas.microsoft.com/office/drawing/2014/main" xmlns="" id="{5EEDA541-3EB9-797B-8BA7-0F827513DC61}"/>
              </a:ext>
            </a:extLst>
          </p:cNvPr>
          <p:cNvSpPr txBox="1"/>
          <p:nvPr/>
        </p:nvSpPr>
        <p:spPr>
          <a:xfrm>
            <a:off x="313225" y="1168644"/>
            <a:ext cx="1117356" cy="307777"/>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dirty="0"/>
              <a:t>1ο αίνιγμα</a:t>
            </a:r>
          </a:p>
        </p:txBody>
      </p:sp>
      <p:sp>
        <p:nvSpPr>
          <p:cNvPr id="7" name="TextBox 6">
            <a:extLst>
              <a:ext uri="{FF2B5EF4-FFF2-40B4-BE49-F238E27FC236}">
                <a16:creationId xmlns:a16="http://schemas.microsoft.com/office/drawing/2014/main" xmlns="" id="{DBAECA88-0858-497E-990D-3EA5B2793309}"/>
              </a:ext>
            </a:extLst>
          </p:cNvPr>
          <p:cNvSpPr txBox="1"/>
          <p:nvPr/>
        </p:nvSpPr>
        <p:spPr>
          <a:xfrm>
            <a:off x="166686" y="3879606"/>
            <a:ext cx="4678240" cy="954107"/>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dirty="0"/>
              <a:t>Ενέργεια: Να μαζέψουν τα αυγά που είναι κρυμμένα στη τάξη και να τα τοποθετήσουν σε σειρά, από αυτό που έχει λιγότερες σε αριθμό πασχαλίτσες προς αυτό που έχει περισσότερες. Δηλαδή από το 1 έως το 6.</a:t>
            </a:r>
          </a:p>
        </p:txBody>
      </p:sp>
      <p:pic>
        <p:nvPicPr>
          <p:cNvPr id="8" name="Εικόνα 8">
            <a:extLst>
              <a:ext uri="{FF2B5EF4-FFF2-40B4-BE49-F238E27FC236}">
                <a16:creationId xmlns:a16="http://schemas.microsoft.com/office/drawing/2014/main" xmlns="" id="{0AC14833-80A3-78F3-029F-45EBBDE243F0}"/>
              </a:ext>
            </a:extLst>
          </p:cNvPr>
          <p:cNvPicPr>
            <a:picLocks noChangeAspect="1"/>
          </p:cNvPicPr>
          <p:nvPr/>
        </p:nvPicPr>
        <p:blipFill>
          <a:blip r:embed="rId3"/>
          <a:stretch>
            <a:fillRect/>
          </a:stretch>
        </p:blipFill>
        <p:spPr>
          <a:xfrm>
            <a:off x="178592" y="1522027"/>
            <a:ext cx="3579799" cy="1678636"/>
          </a:xfrm>
          <a:prstGeom prst="rect">
            <a:avLst/>
          </a:prstGeom>
        </p:spPr>
      </p:pic>
      <p:sp>
        <p:nvSpPr>
          <p:cNvPr id="9" name="TextBox 8">
            <a:extLst>
              <a:ext uri="{FF2B5EF4-FFF2-40B4-BE49-F238E27FC236}">
                <a16:creationId xmlns:a16="http://schemas.microsoft.com/office/drawing/2014/main" xmlns="" id="{2912DC24-1921-A45C-C753-96107BA98A13}"/>
              </a:ext>
            </a:extLst>
          </p:cNvPr>
          <p:cNvSpPr txBox="1"/>
          <p:nvPr/>
        </p:nvSpPr>
        <p:spPr>
          <a:xfrm>
            <a:off x="178592" y="3211124"/>
            <a:ext cx="1828800" cy="307777"/>
          </a:xfrm>
          <a:prstGeom prst="rect">
            <a:avLst/>
          </a:prstGeom>
          <a:noFill/>
        </p:spPr>
        <p:txBody>
          <a:bodyPr wrap="square" rtlCol="0">
            <a:spAutoFit/>
          </a:bodyPr>
          <a:lstStyle/>
          <a:p>
            <a:pPr algn="l"/>
            <a:r>
              <a:rPr lang="el-GR" u="sng"/>
              <a:t>Απάντηση</a:t>
            </a:r>
            <a:r>
              <a:rPr lang="el-GR"/>
              <a:t>: Το αυγό</a:t>
            </a:r>
          </a:p>
        </p:txBody>
      </p:sp>
    </p:spTree>
    <p:extLst>
      <p:ext uri="{BB962C8B-B14F-4D97-AF65-F5344CB8AC3E}">
        <p14:creationId xmlns:p14="http://schemas.microsoft.com/office/powerpoint/2010/main" xmlns="" val="3452801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6">
            <a:extLst>
              <a:ext uri="{FF2B5EF4-FFF2-40B4-BE49-F238E27FC236}">
                <a16:creationId xmlns:a16="http://schemas.microsoft.com/office/drawing/2014/main" xmlns="" id="{F9FC4120-FDB0-EB6E-8F13-283BAFEB67F3}"/>
              </a:ext>
            </a:extLst>
          </p:cNvPr>
          <p:cNvPicPr>
            <a:picLocks noChangeAspect="1"/>
          </p:cNvPicPr>
          <p:nvPr/>
        </p:nvPicPr>
        <p:blipFill>
          <a:blip r:embed="rId2"/>
          <a:stretch>
            <a:fillRect/>
          </a:stretch>
        </p:blipFill>
        <p:spPr>
          <a:xfrm>
            <a:off x="3813134" y="1183989"/>
            <a:ext cx="2482172" cy="2775695"/>
          </a:xfrm>
          <a:prstGeom prst="rect">
            <a:avLst/>
          </a:prstGeom>
        </p:spPr>
      </p:pic>
      <p:pic>
        <p:nvPicPr>
          <p:cNvPr id="7" name="Εικόνα 7">
            <a:extLst>
              <a:ext uri="{FF2B5EF4-FFF2-40B4-BE49-F238E27FC236}">
                <a16:creationId xmlns:a16="http://schemas.microsoft.com/office/drawing/2014/main" xmlns="" id="{E8B631AB-3064-FCD2-143B-3A10CC6E23C4}"/>
              </a:ext>
            </a:extLst>
          </p:cNvPr>
          <p:cNvPicPr>
            <a:picLocks noChangeAspect="1"/>
          </p:cNvPicPr>
          <p:nvPr/>
        </p:nvPicPr>
        <p:blipFill>
          <a:blip r:embed="rId3"/>
          <a:stretch>
            <a:fillRect/>
          </a:stretch>
        </p:blipFill>
        <p:spPr>
          <a:xfrm>
            <a:off x="6332292" y="1183989"/>
            <a:ext cx="2809079" cy="2775522"/>
          </a:xfrm>
          <a:prstGeom prst="rect">
            <a:avLst/>
          </a:prstGeom>
        </p:spPr>
      </p:pic>
      <p:sp>
        <p:nvSpPr>
          <p:cNvPr id="9" name="TextBox 8">
            <a:extLst>
              <a:ext uri="{FF2B5EF4-FFF2-40B4-BE49-F238E27FC236}">
                <a16:creationId xmlns:a16="http://schemas.microsoft.com/office/drawing/2014/main" xmlns="" id="{DB04708A-0F48-2E53-22D2-FF71EC7DFCCF}"/>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ΠΑΡΑΣΚΕΥΗ 8/4/23</a:t>
            </a:r>
          </a:p>
        </p:txBody>
      </p:sp>
      <p:sp>
        <p:nvSpPr>
          <p:cNvPr id="3" name="Google Shape;174;p35">
            <a:extLst>
              <a:ext uri="{FF2B5EF4-FFF2-40B4-BE49-F238E27FC236}">
                <a16:creationId xmlns:a16="http://schemas.microsoft.com/office/drawing/2014/main" xmlns="" id="{F4ED26C8-9BD8-1974-AC9C-886BD46E9350}"/>
              </a:ext>
            </a:extLst>
          </p:cNvPr>
          <p:cNvSpPr txBox="1">
            <a:spLocks/>
          </p:cNvSpPr>
          <p:nvPr/>
        </p:nvSpPr>
        <p:spPr>
          <a:xfrm>
            <a:off x="1649043" y="1968"/>
            <a:ext cx="7565380" cy="3086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dirty="0">
                <a:solidFill>
                  <a:srgbClr val="A32727"/>
                </a:solidFill>
                <a:latin typeface="Calibri"/>
              </a:rPr>
              <a:t>2η Δραστηριότητα: «Βρες</a:t>
            </a:r>
            <a:r>
              <a:rPr lang="el-GR" sz="1600" b="1" dirty="0">
                <a:solidFill>
                  <a:srgbClr val="A32727"/>
                </a:solidFill>
                <a:latin typeface="Calibri"/>
                <a:cs typeface="Times New Roman"/>
              </a:rPr>
              <a:t> τους αινίγματα του Πάσχα»</a:t>
            </a:r>
            <a:r>
              <a:rPr lang="el-GR" sz="1600" b="1" dirty="0">
                <a:solidFill>
                  <a:srgbClr val="A32727"/>
                </a:solidFill>
                <a:latin typeface="Calibri"/>
              </a:rPr>
              <a:t> - Δραστηριότητα αξιολόγησης</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4" name="TextBox 3">
            <a:extLst>
              <a:ext uri="{FF2B5EF4-FFF2-40B4-BE49-F238E27FC236}">
                <a16:creationId xmlns:a16="http://schemas.microsoft.com/office/drawing/2014/main" xmlns="" id="{B88C28B2-D6CF-2558-4F3B-1AF1BDF6BFAF}"/>
              </a:ext>
            </a:extLst>
          </p:cNvPr>
          <p:cNvSpPr txBox="1"/>
          <p:nvPr/>
        </p:nvSpPr>
        <p:spPr>
          <a:xfrm>
            <a:off x="298572" y="707048"/>
            <a:ext cx="1117356" cy="307777"/>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dirty="0"/>
              <a:t>2ο αίνιγμα:</a:t>
            </a:r>
          </a:p>
        </p:txBody>
      </p:sp>
      <p:sp>
        <p:nvSpPr>
          <p:cNvPr id="5" name="TextBox 4">
            <a:extLst>
              <a:ext uri="{FF2B5EF4-FFF2-40B4-BE49-F238E27FC236}">
                <a16:creationId xmlns:a16="http://schemas.microsoft.com/office/drawing/2014/main" xmlns="" id="{62A99F61-2F11-2F6C-FBDB-955A1A5539D5}"/>
              </a:ext>
            </a:extLst>
          </p:cNvPr>
          <p:cNvSpPr txBox="1"/>
          <p:nvPr/>
        </p:nvSpPr>
        <p:spPr>
          <a:xfrm>
            <a:off x="122726" y="4363182"/>
            <a:ext cx="6209566" cy="738664"/>
          </a:xfrm>
          <a:prstGeom prst="rect">
            <a:avLst/>
          </a:prstGeom>
          <a:noFill/>
          <a:ln w="28575">
            <a:solidFill>
              <a:srgbClr val="92D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dirty="0"/>
              <a:t>Ενέργεια: Να μαζέψουν τις εικόνες με τα γεγονότα της μεγάλης εβδομάδας και να τα τοποθετήσουν σε χρονολογική σειρά από αυτό που έγινε πρώτα προς αυτό που έγινε τελευταίο.</a:t>
            </a:r>
          </a:p>
        </p:txBody>
      </p:sp>
      <p:pic>
        <p:nvPicPr>
          <p:cNvPr id="2" name="Εικόνα 7">
            <a:extLst>
              <a:ext uri="{FF2B5EF4-FFF2-40B4-BE49-F238E27FC236}">
                <a16:creationId xmlns:a16="http://schemas.microsoft.com/office/drawing/2014/main" xmlns="" id="{C4ACE2FA-20C2-50BF-4F43-9F88654FADD1}"/>
              </a:ext>
            </a:extLst>
          </p:cNvPr>
          <p:cNvPicPr>
            <a:picLocks noChangeAspect="1"/>
          </p:cNvPicPr>
          <p:nvPr/>
        </p:nvPicPr>
        <p:blipFill>
          <a:blip r:embed="rId4"/>
          <a:stretch>
            <a:fillRect/>
          </a:stretch>
        </p:blipFill>
        <p:spPr>
          <a:xfrm>
            <a:off x="122726" y="1418496"/>
            <a:ext cx="3636241" cy="1925203"/>
          </a:xfrm>
          <a:prstGeom prst="rect">
            <a:avLst/>
          </a:prstGeom>
        </p:spPr>
      </p:pic>
      <p:sp>
        <p:nvSpPr>
          <p:cNvPr id="10" name="TextBox 9">
            <a:extLst>
              <a:ext uri="{FF2B5EF4-FFF2-40B4-BE49-F238E27FC236}">
                <a16:creationId xmlns:a16="http://schemas.microsoft.com/office/drawing/2014/main" xmlns="" id="{EDDDB2F5-5BA2-48BD-E831-C9A302E73463}"/>
              </a:ext>
            </a:extLst>
          </p:cNvPr>
          <p:cNvSpPr txBox="1"/>
          <p:nvPr/>
        </p:nvSpPr>
        <p:spPr>
          <a:xfrm>
            <a:off x="112045" y="3391775"/>
            <a:ext cx="2984503" cy="307777"/>
          </a:xfrm>
          <a:prstGeom prst="rect">
            <a:avLst/>
          </a:prstGeom>
          <a:noFill/>
        </p:spPr>
        <p:txBody>
          <a:bodyPr wrap="square" rtlCol="0">
            <a:spAutoFit/>
          </a:bodyPr>
          <a:lstStyle/>
          <a:p>
            <a:pPr algn="l"/>
            <a:r>
              <a:rPr lang="el-GR" u="sng"/>
              <a:t>Απάντηση</a:t>
            </a:r>
            <a:r>
              <a:rPr lang="el-GR"/>
              <a:t>: Η Μεγάλη εβδομάδα </a:t>
            </a:r>
          </a:p>
        </p:txBody>
      </p:sp>
    </p:spTree>
    <p:extLst>
      <p:ext uri="{BB962C8B-B14F-4D97-AF65-F5344CB8AC3E}">
        <p14:creationId xmlns:p14="http://schemas.microsoft.com/office/powerpoint/2010/main" xmlns="" val="3073656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0CF99BAA-DB3F-2518-D706-892FD607FB85}"/>
              </a:ext>
            </a:extLst>
          </p:cNvPr>
          <p:cNvPicPr>
            <a:picLocks noChangeAspect="1"/>
          </p:cNvPicPr>
          <p:nvPr/>
        </p:nvPicPr>
        <p:blipFill>
          <a:blip r:embed="rId3"/>
          <a:stretch>
            <a:fillRect/>
          </a:stretch>
        </p:blipFill>
        <p:spPr>
          <a:xfrm>
            <a:off x="3475036" y="732827"/>
            <a:ext cx="2767383" cy="3210002"/>
          </a:xfrm>
          <a:prstGeom prst="rect">
            <a:avLst/>
          </a:prstGeom>
        </p:spPr>
      </p:pic>
      <p:pic>
        <p:nvPicPr>
          <p:cNvPr id="4" name="Εικόνα 4">
            <a:extLst>
              <a:ext uri="{FF2B5EF4-FFF2-40B4-BE49-F238E27FC236}">
                <a16:creationId xmlns:a16="http://schemas.microsoft.com/office/drawing/2014/main" xmlns="" id="{693E7778-ADAA-1197-C5EC-C545ACF3CE49}"/>
              </a:ext>
            </a:extLst>
          </p:cNvPr>
          <p:cNvPicPr>
            <a:picLocks noChangeAspect="1"/>
          </p:cNvPicPr>
          <p:nvPr/>
        </p:nvPicPr>
        <p:blipFill>
          <a:blip r:embed="rId4"/>
          <a:stretch>
            <a:fillRect/>
          </a:stretch>
        </p:blipFill>
        <p:spPr>
          <a:xfrm>
            <a:off x="6423868" y="736078"/>
            <a:ext cx="2642671" cy="3206751"/>
          </a:xfrm>
          <a:prstGeom prst="rect">
            <a:avLst/>
          </a:prstGeom>
        </p:spPr>
      </p:pic>
      <p:sp>
        <p:nvSpPr>
          <p:cNvPr id="6" name="TextBox 5">
            <a:extLst>
              <a:ext uri="{FF2B5EF4-FFF2-40B4-BE49-F238E27FC236}">
                <a16:creationId xmlns:a16="http://schemas.microsoft.com/office/drawing/2014/main" xmlns="" id="{60D97868-6DD5-2512-00E5-A4FE7BD23C06}"/>
              </a:ext>
            </a:extLst>
          </p:cNvPr>
          <p:cNvSpPr txBox="1"/>
          <p:nvPr/>
        </p:nvSpPr>
        <p:spPr>
          <a:xfrm>
            <a:off x="-1" y="102740"/>
            <a:ext cx="2227557" cy="307777"/>
          </a:xfrm>
          <a:prstGeom prst="rect">
            <a:avLst/>
          </a:prstGeom>
          <a:noFill/>
        </p:spPr>
        <p:txBody>
          <a:bodyPr wrap="square" lIns="91440" tIns="45720" rIns="91440" bIns="45720" rtlCol="0" anchor="t">
            <a:spAutoFit/>
          </a:bodyPr>
          <a:lstStyle/>
          <a:p>
            <a:r>
              <a:rPr lang="el-GR" u="sng"/>
              <a:t>ΠΑΡΑΣΚΕΥΗ 8/4/23</a:t>
            </a:r>
          </a:p>
        </p:txBody>
      </p:sp>
      <p:sp>
        <p:nvSpPr>
          <p:cNvPr id="5" name="Google Shape;174;p35">
            <a:extLst>
              <a:ext uri="{FF2B5EF4-FFF2-40B4-BE49-F238E27FC236}">
                <a16:creationId xmlns:a16="http://schemas.microsoft.com/office/drawing/2014/main" xmlns="" id="{FF2B9945-FB82-EF43-6C64-FDFFF22AB849}"/>
              </a:ext>
            </a:extLst>
          </p:cNvPr>
          <p:cNvSpPr txBox="1">
            <a:spLocks/>
          </p:cNvSpPr>
          <p:nvPr/>
        </p:nvSpPr>
        <p:spPr>
          <a:xfrm>
            <a:off x="1501117" y="-60807"/>
            <a:ext cx="7645977" cy="425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dirty="0">
                <a:solidFill>
                  <a:srgbClr val="A32727"/>
                </a:solidFill>
                <a:latin typeface="Calibri"/>
              </a:rPr>
              <a:t>2η Δραστηριότητα: «Βρες</a:t>
            </a:r>
            <a:r>
              <a:rPr lang="el-GR" sz="1600" b="1" dirty="0">
                <a:solidFill>
                  <a:srgbClr val="A32727"/>
                </a:solidFill>
                <a:latin typeface="Calibri"/>
                <a:cs typeface="Times New Roman"/>
              </a:rPr>
              <a:t> τα αινίγματα του Πάσχα» </a:t>
            </a:r>
            <a:r>
              <a:rPr lang="el-GR" sz="1600" b="1" dirty="0">
                <a:solidFill>
                  <a:srgbClr val="A32727"/>
                </a:solidFill>
                <a:latin typeface="Calibri"/>
                <a:cs typeface="Calibri"/>
              </a:rPr>
              <a:t>Δραστηριότητα αξιολόγησης</a:t>
            </a:r>
            <a:endParaRPr lang="el-GR" sz="1600" dirty="0">
              <a:solidFill>
                <a:srgbClr val="A32727"/>
              </a:solidFill>
              <a:latin typeface="Calibri"/>
              <a:cs typeface="Calibri"/>
            </a:endParaRPr>
          </a:p>
          <a:p>
            <a:pPr marL="152400" indent="0" algn="ctr">
              <a:lnSpc>
                <a:spcPct val="100000"/>
              </a:lnSpc>
              <a:spcBef>
                <a:spcPts val="1600"/>
              </a:spcBef>
              <a:buSzPts val="1200"/>
              <a:buNone/>
            </a:pPr>
            <a:endParaRPr lang="el-GR"/>
          </a:p>
          <a:p>
            <a:pPr marL="152400" indent="0" algn="ctr">
              <a:lnSpc>
                <a:spcPct val="100000"/>
              </a:lnSpc>
              <a:spcBef>
                <a:spcPts val="1600"/>
              </a:spcBef>
              <a:buSzPts val="1200"/>
              <a:buFont typeface="Oxygen"/>
              <a:buNone/>
            </a:pPr>
            <a:endParaRPr lang="el-GR" sz="1600" b="1">
              <a:solidFill>
                <a:srgbClr val="A32727"/>
              </a:solidFill>
            </a:endParaRPr>
          </a:p>
        </p:txBody>
      </p:sp>
      <p:sp>
        <p:nvSpPr>
          <p:cNvPr id="7" name="TextBox 6">
            <a:extLst>
              <a:ext uri="{FF2B5EF4-FFF2-40B4-BE49-F238E27FC236}">
                <a16:creationId xmlns:a16="http://schemas.microsoft.com/office/drawing/2014/main" xmlns="" id="{905D11D6-9B9C-728E-0ED1-6E847C52DC53}"/>
              </a:ext>
            </a:extLst>
          </p:cNvPr>
          <p:cNvSpPr txBox="1"/>
          <p:nvPr/>
        </p:nvSpPr>
        <p:spPr>
          <a:xfrm>
            <a:off x="239956" y="567836"/>
            <a:ext cx="1117356" cy="307777"/>
          </a:xfrm>
          <a:prstGeom prst="rect">
            <a:avLst/>
          </a:prstGeom>
          <a:noFill/>
          <a:ln w="28575">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dirty="0"/>
              <a:t>3ο αίνιγμα:</a:t>
            </a:r>
          </a:p>
        </p:txBody>
      </p:sp>
      <p:sp>
        <p:nvSpPr>
          <p:cNvPr id="8" name="TextBox 7">
            <a:extLst>
              <a:ext uri="{FF2B5EF4-FFF2-40B4-BE49-F238E27FC236}">
                <a16:creationId xmlns:a16="http://schemas.microsoft.com/office/drawing/2014/main" xmlns="" id="{62B04938-1017-2963-6BCF-F92E1D8D5EF5}"/>
              </a:ext>
            </a:extLst>
          </p:cNvPr>
          <p:cNvSpPr txBox="1"/>
          <p:nvPr/>
        </p:nvSpPr>
        <p:spPr>
          <a:xfrm>
            <a:off x="100744" y="4341201"/>
            <a:ext cx="5051912" cy="738664"/>
          </a:xfrm>
          <a:prstGeom prst="rect">
            <a:avLst/>
          </a:prstGeom>
          <a:noFill/>
          <a:ln w="28575">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t>Ενέργεια: Να μαζέψουν τα υλικά του πειράματος που είναι κρυμμένα μέσα στην τάξη και να τα ξεχωρίσουν σε αυτά που διαλύονται και αυτά που δεν διαλύονται.</a:t>
            </a:r>
          </a:p>
        </p:txBody>
      </p:sp>
      <p:pic>
        <p:nvPicPr>
          <p:cNvPr id="3" name="Εικόνα 8">
            <a:extLst>
              <a:ext uri="{FF2B5EF4-FFF2-40B4-BE49-F238E27FC236}">
                <a16:creationId xmlns:a16="http://schemas.microsoft.com/office/drawing/2014/main" xmlns="" id="{9DEA0EE7-3B9D-AFD4-4C77-06B3DED65EDF}"/>
              </a:ext>
            </a:extLst>
          </p:cNvPr>
          <p:cNvPicPr>
            <a:picLocks noChangeAspect="1"/>
          </p:cNvPicPr>
          <p:nvPr/>
        </p:nvPicPr>
        <p:blipFill>
          <a:blip r:embed="rId5"/>
          <a:stretch>
            <a:fillRect/>
          </a:stretch>
        </p:blipFill>
        <p:spPr>
          <a:xfrm>
            <a:off x="108664" y="1124310"/>
            <a:ext cx="3274498" cy="1715214"/>
          </a:xfrm>
          <a:prstGeom prst="rect">
            <a:avLst/>
          </a:prstGeom>
        </p:spPr>
      </p:pic>
      <p:sp>
        <p:nvSpPr>
          <p:cNvPr id="10" name="TextBox 9">
            <a:extLst>
              <a:ext uri="{FF2B5EF4-FFF2-40B4-BE49-F238E27FC236}">
                <a16:creationId xmlns:a16="http://schemas.microsoft.com/office/drawing/2014/main" xmlns="" id="{980FB5A5-3B7E-9576-64C0-9C82EA4281E2}"/>
              </a:ext>
            </a:extLst>
          </p:cNvPr>
          <p:cNvSpPr txBox="1"/>
          <p:nvPr/>
        </p:nvSpPr>
        <p:spPr>
          <a:xfrm>
            <a:off x="178591" y="2986396"/>
            <a:ext cx="2403907" cy="307777"/>
          </a:xfrm>
          <a:prstGeom prst="rect">
            <a:avLst/>
          </a:prstGeom>
          <a:noFill/>
        </p:spPr>
        <p:txBody>
          <a:bodyPr wrap="square" rtlCol="0">
            <a:spAutoFit/>
          </a:bodyPr>
          <a:lstStyle/>
          <a:p>
            <a:pPr algn="l"/>
            <a:r>
              <a:rPr lang="el-GR" u="sng"/>
              <a:t>Απάντηση</a:t>
            </a:r>
            <a:r>
              <a:rPr lang="el-GR"/>
              <a:t>: Το πείραμα </a:t>
            </a:r>
          </a:p>
        </p:txBody>
      </p:sp>
    </p:spTree>
    <p:extLst>
      <p:ext uri="{BB962C8B-B14F-4D97-AF65-F5344CB8AC3E}">
        <p14:creationId xmlns:p14="http://schemas.microsoft.com/office/powerpoint/2010/main" xmlns="" val="241018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2" name="Πλακίδιο 1">
            <a:extLst>
              <a:ext uri="{FF2B5EF4-FFF2-40B4-BE49-F238E27FC236}">
                <a16:creationId xmlns:a16="http://schemas.microsoft.com/office/drawing/2014/main" xmlns="" id="{DEC9B55E-4A74-91F7-C8E5-800782BD75C6}"/>
              </a:ext>
            </a:extLst>
          </p:cNvPr>
          <p:cNvSpPr/>
          <p:nvPr/>
        </p:nvSpPr>
        <p:spPr>
          <a:xfrm>
            <a:off x="1285129" y="489573"/>
            <a:ext cx="6502142" cy="4100174"/>
          </a:xfrm>
          <a:prstGeom prst="plaque">
            <a:avLst/>
          </a:prstGeom>
          <a:solidFill>
            <a:schemeClr val="accent2">
              <a:lumMod val="90000"/>
            </a:schemeClr>
          </a:solidFill>
          <a:ln>
            <a:solidFill>
              <a:schemeClr val="accent5">
                <a:lumMod val="1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3200" b="1">
                <a:solidFill>
                  <a:schemeClr val="accent5">
                    <a:lumMod val="25000"/>
                  </a:schemeClr>
                </a:solidFill>
              </a:rPr>
              <a:t>3</a:t>
            </a:r>
            <a:r>
              <a:rPr lang="el-GR" sz="3200" b="1" baseline="30000">
                <a:solidFill>
                  <a:schemeClr val="accent5">
                    <a:lumMod val="25000"/>
                  </a:schemeClr>
                </a:solidFill>
              </a:rPr>
              <a:t>η</a:t>
            </a:r>
            <a:r>
              <a:rPr lang="el-GR" sz="3200" b="1">
                <a:solidFill>
                  <a:schemeClr val="accent5">
                    <a:lumMod val="25000"/>
                  </a:schemeClr>
                </a:solidFill>
              </a:rPr>
              <a:t> εβδομάδα: Ατομική Διδασκαλία</a:t>
            </a:r>
          </a:p>
          <a:p>
            <a:pPr algn="ctr"/>
            <a:endParaRPr lang="el-GR" sz="3200" b="1">
              <a:solidFill>
                <a:schemeClr val="accent5">
                  <a:lumMod val="25000"/>
                </a:schemeClr>
              </a:solidFill>
            </a:endParaRPr>
          </a:p>
          <a:p>
            <a:pPr algn="ctr"/>
            <a:r>
              <a:rPr lang="el-GR" sz="3200" b="1">
                <a:solidFill>
                  <a:schemeClr val="accent5">
                    <a:lumMod val="25000"/>
                  </a:schemeClr>
                </a:solidFill>
              </a:rPr>
              <a:t>Θέμα: </a:t>
            </a:r>
            <a:r>
              <a:rPr lang="el-GR" sz="3200" b="1">
                <a:solidFill>
                  <a:srgbClr val="00B050"/>
                </a:solidFill>
              </a:rPr>
              <a:t>Ανακύκλωση</a:t>
            </a:r>
            <a:r>
              <a:rPr lang="el-GR" sz="3200" b="1">
                <a:solidFill>
                  <a:schemeClr val="accent5">
                    <a:lumMod val="25000"/>
                  </a:schemeClr>
                </a:solidFill>
              </a:rPr>
              <a:t>  </a:t>
            </a:r>
          </a:p>
        </p:txBody>
      </p:sp>
      <p:pic>
        <p:nvPicPr>
          <p:cNvPr id="5" name="Εικόνα 5">
            <a:extLst>
              <a:ext uri="{FF2B5EF4-FFF2-40B4-BE49-F238E27FC236}">
                <a16:creationId xmlns:a16="http://schemas.microsoft.com/office/drawing/2014/main" xmlns="" id="{F9985919-5822-4AEA-C9DF-BC7EBAA51D03}"/>
              </a:ext>
            </a:extLst>
          </p:cNvPr>
          <p:cNvPicPr>
            <a:picLocks noChangeAspect="1"/>
          </p:cNvPicPr>
          <p:nvPr/>
        </p:nvPicPr>
        <p:blipFill>
          <a:blip r:embed="rId3"/>
          <a:stretch>
            <a:fillRect/>
          </a:stretch>
        </p:blipFill>
        <p:spPr>
          <a:xfrm>
            <a:off x="4207104" y="3569458"/>
            <a:ext cx="863200" cy="836699"/>
          </a:xfrm>
          <a:prstGeom prst="rect">
            <a:avLst/>
          </a:prstGeom>
        </p:spPr>
      </p:pic>
    </p:spTree>
    <p:extLst>
      <p:ext uri="{BB962C8B-B14F-4D97-AF65-F5344CB8AC3E}">
        <p14:creationId xmlns:p14="http://schemas.microsoft.com/office/powerpoint/2010/main" xmlns="" val="146350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23F90D7-FCEE-ACD7-5D4F-51AFF6AA8F46}"/>
              </a:ext>
            </a:extLst>
          </p:cNvPr>
          <p:cNvSpPr txBox="1"/>
          <p:nvPr/>
        </p:nvSpPr>
        <p:spPr>
          <a:xfrm>
            <a:off x="579226" y="271060"/>
            <a:ext cx="8171892" cy="461665"/>
          </a:xfrm>
          <a:prstGeom prst="rect">
            <a:avLst/>
          </a:prstGeom>
          <a:noFill/>
          <a:ln w="28575">
            <a:solidFill>
              <a:schemeClr val="accent2">
                <a:lumMod val="50000"/>
              </a:schemeClr>
            </a:solidFill>
          </a:ln>
        </p:spPr>
        <p:txBody>
          <a:bodyPr wrap="square" rtlCol="0">
            <a:spAutoFit/>
          </a:bodyPr>
          <a:lstStyle/>
          <a:p>
            <a:pPr algn="l"/>
            <a:r>
              <a:rPr lang="el-GR" sz="2400" b="1">
                <a:solidFill>
                  <a:schemeClr val="accent5">
                    <a:lumMod val="50000"/>
                  </a:schemeClr>
                </a:solidFill>
              </a:rPr>
              <a:t>ΠΑΙΧΝΙΔΙ ΓΙΑ ΤΗΝ ΩΡΑ ΤΟΥ ΕΛΕΥΘΕΡΟΥ ΠΑΙΧΝΙΔΙΟΥ</a:t>
            </a:r>
          </a:p>
        </p:txBody>
      </p:sp>
      <p:pic>
        <p:nvPicPr>
          <p:cNvPr id="6" name="Εικόνα 6">
            <a:extLst>
              <a:ext uri="{FF2B5EF4-FFF2-40B4-BE49-F238E27FC236}">
                <a16:creationId xmlns:a16="http://schemas.microsoft.com/office/drawing/2014/main" xmlns="" id="{5D8FDDB9-5123-EF26-BBA7-0B2E8AD1DE6B}"/>
              </a:ext>
            </a:extLst>
          </p:cNvPr>
          <p:cNvPicPr>
            <a:picLocks noChangeAspect="1"/>
          </p:cNvPicPr>
          <p:nvPr/>
        </p:nvPicPr>
        <p:blipFill>
          <a:blip r:embed="rId2"/>
          <a:stretch>
            <a:fillRect/>
          </a:stretch>
        </p:blipFill>
        <p:spPr>
          <a:xfrm>
            <a:off x="1102913" y="1612993"/>
            <a:ext cx="3687842" cy="3393710"/>
          </a:xfrm>
          <a:prstGeom prst="rect">
            <a:avLst/>
          </a:prstGeom>
        </p:spPr>
      </p:pic>
      <p:pic>
        <p:nvPicPr>
          <p:cNvPr id="7" name="Εικόνα 7">
            <a:extLst>
              <a:ext uri="{FF2B5EF4-FFF2-40B4-BE49-F238E27FC236}">
                <a16:creationId xmlns:a16="http://schemas.microsoft.com/office/drawing/2014/main" xmlns="" id="{11454425-0B02-0A1E-4CAA-65A0A3ED1406}"/>
              </a:ext>
            </a:extLst>
          </p:cNvPr>
          <p:cNvPicPr>
            <a:picLocks noChangeAspect="1"/>
          </p:cNvPicPr>
          <p:nvPr/>
        </p:nvPicPr>
        <p:blipFill>
          <a:blip r:embed="rId3"/>
          <a:stretch>
            <a:fillRect/>
          </a:stretch>
        </p:blipFill>
        <p:spPr>
          <a:xfrm>
            <a:off x="5623640" y="1108270"/>
            <a:ext cx="2923825" cy="3898433"/>
          </a:xfrm>
          <a:prstGeom prst="rect">
            <a:avLst/>
          </a:prstGeom>
        </p:spPr>
      </p:pic>
      <p:sp>
        <p:nvSpPr>
          <p:cNvPr id="8" name="TextBox 7">
            <a:extLst>
              <a:ext uri="{FF2B5EF4-FFF2-40B4-BE49-F238E27FC236}">
                <a16:creationId xmlns:a16="http://schemas.microsoft.com/office/drawing/2014/main" xmlns="" id="{6CF6A0E1-4867-3510-2ADA-C7C5A086231C}"/>
              </a:ext>
            </a:extLst>
          </p:cNvPr>
          <p:cNvSpPr txBox="1"/>
          <p:nvPr/>
        </p:nvSpPr>
        <p:spPr>
          <a:xfrm>
            <a:off x="1102913" y="1004849"/>
            <a:ext cx="4393917" cy="523220"/>
          </a:xfrm>
          <a:prstGeom prst="rect">
            <a:avLst/>
          </a:prstGeom>
          <a:noFill/>
        </p:spPr>
        <p:txBody>
          <a:bodyPr wrap="square" rtlCol="0">
            <a:spAutoFit/>
          </a:bodyPr>
          <a:lstStyle/>
          <a:p>
            <a:pPr algn="l"/>
            <a:r>
              <a:rPr lang="el-GR"/>
              <a:t>Τρίλιζα φτιαγμένη από ανακυκλωμένα υλικά: πλαστικά καπάκια, χαρτόκουτο, ξυλάκια </a:t>
            </a:r>
          </a:p>
        </p:txBody>
      </p:sp>
    </p:spTree>
    <p:extLst>
      <p:ext uri="{BB962C8B-B14F-4D97-AF65-F5344CB8AC3E}">
        <p14:creationId xmlns:p14="http://schemas.microsoft.com/office/powerpoint/2010/main" xmlns="" val="774866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Πάπυρος: Οριζόντιος 2">
            <a:extLst>
              <a:ext uri="{FF2B5EF4-FFF2-40B4-BE49-F238E27FC236}">
                <a16:creationId xmlns:a16="http://schemas.microsoft.com/office/drawing/2014/main" xmlns="" id="{F49A421A-94D9-585A-FBD1-2AA0EF9A7646}"/>
              </a:ext>
            </a:extLst>
          </p:cNvPr>
          <p:cNvSpPr/>
          <p:nvPr/>
        </p:nvSpPr>
        <p:spPr>
          <a:xfrm>
            <a:off x="1909946" y="876603"/>
            <a:ext cx="5324107" cy="3390293"/>
          </a:xfrm>
          <a:prstGeom prst="horizontalScroll">
            <a:avLst/>
          </a:prstGeom>
          <a:solidFill>
            <a:schemeClr val="accent2">
              <a:lumMod val="9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l-GR" sz="3200" b="1">
                <a:latin typeface="Times New Roman" panose="02020603050405020304" pitchFamily="18" charset="0"/>
                <a:cs typeface="Times New Roman" panose="02020603050405020304" pitchFamily="18" charset="0"/>
              </a:rPr>
              <a:t>Τρίτη 2 Μαΐου 2023</a:t>
            </a:r>
          </a:p>
        </p:txBody>
      </p:sp>
    </p:spTree>
    <p:extLst>
      <p:ext uri="{BB962C8B-B14F-4D97-AF65-F5344CB8AC3E}">
        <p14:creationId xmlns:p14="http://schemas.microsoft.com/office/powerpoint/2010/main" xmlns="" val="2303204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3" name="Εικόνα 3">
            <a:extLst>
              <a:ext uri="{FF2B5EF4-FFF2-40B4-BE49-F238E27FC236}">
                <a16:creationId xmlns:a16="http://schemas.microsoft.com/office/drawing/2014/main" xmlns="" id="{BC72BB98-EF17-C2BC-631F-FE6BD39EA023}"/>
              </a:ext>
            </a:extLst>
          </p:cNvPr>
          <p:cNvPicPr>
            <a:picLocks noChangeAspect="1"/>
          </p:cNvPicPr>
          <p:nvPr/>
        </p:nvPicPr>
        <p:blipFill>
          <a:blip r:embed="rId3"/>
          <a:stretch>
            <a:fillRect/>
          </a:stretch>
        </p:blipFill>
        <p:spPr>
          <a:xfrm>
            <a:off x="3195076" y="946312"/>
            <a:ext cx="2753848" cy="4003422"/>
          </a:xfrm>
          <a:prstGeom prst="rect">
            <a:avLst/>
          </a:prstGeom>
        </p:spPr>
      </p:pic>
      <p:pic>
        <p:nvPicPr>
          <p:cNvPr id="4" name="Εικόνα 4">
            <a:extLst>
              <a:ext uri="{FF2B5EF4-FFF2-40B4-BE49-F238E27FC236}">
                <a16:creationId xmlns:a16="http://schemas.microsoft.com/office/drawing/2014/main" xmlns="" id="{8C6FEFAF-EC72-5A38-ECD4-6943F7D59BDC}"/>
              </a:ext>
            </a:extLst>
          </p:cNvPr>
          <p:cNvPicPr>
            <a:picLocks noChangeAspect="1"/>
          </p:cNvPicPr>
          <p:nvPr/>
        </p:nvPicPr>
        <p:blipFill>
          <a:blip r:embed="rId4"/>
          <a:stretch>
            <a:fillRect/>
          </a:stretch>
        </p:blipFill>
        <p:spPr>
          <a:xfrm>
            <a:off x="6031492" y="946312"/>
            <a:ext cx="3010873" cy="4003422"/>
          </a:xfrm>
          <a:prstGeom prst="rect">
            <a:avLst/>
          </a:prstGeom>
        </p:spPr>
      </p:pic>
      <p:sp>
        <p:nvSpPr>
          <p:cNvPr id="7" name="TextBox 6">
            <a:extLst>
              <a:ext uri="{FF2B5EF4-FFF2-40B4-BE49-F238E27FC236}">
                <a16:creationId xmlns:a16="http://schemas.microsoft.com/office/drawing/2014/main" xmlns="" id="{763A7FBE-C03C-6C9A-0748-D865C98BBBEE}"/>
              </a:ext>
            </a:extLst>
          </p:cNvPr>
          <p:cNvSpPr txBox="1"/>
          <p:nvPr/>
        </p:nvSpPr>
        <p:spPr>
          <a:xfrm>
            <a:off x="-1" y="102740"/>
            <a:ext cx="2227557" cy="307777"/>
          </a:xfrm>
          <a:prstGeom prst="rect">
            <a:avLst/>
          </a:prstGeom>
          <a:noFill/>
        </p:spPr>
        <p:txBody>
          <a:bodyPr wrap="square" rtlCol="0">
            <a:spAutoFit/>
          </a:bodyPr>
          <a:lstStyle/>
          <a:p>
            <a:pPr algn="l"/>
            <a:r>
              <a:rPr lang="el-GR" u="sng"/>
              <a:t>ΤΡΙΤΗ 2/5/23</a:t>
            </a:r>
          </a:p>
        </p:txBody>
      </p:sp>
      <p:sp>
        <p:nvSpPr>
          <p:cNvPr id="9" name="Google Shape;174;p35">
            <a:extLst>
              <a:ext uri="{FF2B5EF4-FFF2-40B4-BE49-F238E27FC236}">
                <a16:creationId xmlns:a16="http://schemas.microsoft.com/office/drawing/2014/main" xmlns="" id="{C41C2251-CED9-B533-DA5C-67CC34AA39F7}"/>
              </a:ext>
            </a:extLst>
          </p:cNvPr>
          <p:cNvSpPr txBox="1">
            <a:spLocks/>
          </p:cNvSpPr>
          <p:nvPr/>
        </p:nvSpPr>
        <p:spPr>
          <a:xfrm>
            <a:off x="329103" y="104228"/>
            <a:ext cx="8891553"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1</a:t>
            </a:r>
            <a:r>
              <a:rPr lang="el-GR" sz="1800" b="1" baseline="30000">
                <a:solidFill>
                  <a:schemeClr val="accent5">
                    <a:lumMod val="50000"/>
                  </a:schemeClr>
                </a:solidFill>
                <a:latin typeface="Calibri"/>
              </a:rPr>
              <a:t>η</a:t>
            </a:r>
            <a:r>
              <a:rPr lang="el-GR" sz="1800" b="1">
                <a:solidFill>
                  <a:schemeClr val="accent5">
                    <a:lumMod val="50000"/>
                  </a:schemeClr>
                </a:solidFill>
                <a:latin typeface="Calibri"/>
              </a:rPr>
              <a:t> Δραστηριότητα: « Διερεύνηση ιδεών και εμπειριών των παιδιών για την ανακύκλωση»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
        <p:nvSpPr>
          <p:cNvPr id="2" name="TextBox 1">
            <a:extLst>
              <a:ext uri="{FF2B5EF4-FFF2-40B4-BE49-F238E27FC236}">
                <a16:creationId xmlns:a16="http://schemas.microsoft.com/office/drawing/2014/main" xmlns="" id="{DCE219D4-BB85-A4A1-7091-4E28ACE28E69}"/>
              </a:ext>
            </a:extLst>
          </p:cNvPr>
          <p:cNvSpPr txBox="1"/>
          <p:nvPr/>
        </p:nvSpPr>
        <p:spPr>
          <a:xfrm>
            <a:off x="270863" y="917243"/>
            <a:ext cx="2884759" cy="2031325"/>
          </a:xfrm>
          <a:prstGeom prst="rect">
            <a:avLst/>
          </a:prstGeom>
          <a:noFill/>
        </p:spPr>
        <p:txBody>
          <a:bodyPr wrap="square" lIns="91440" tIns="45720" rIns="91440" bIns="45720" rtlCol="0" anchor="t">
            <a:spAutoFit/>
          </a:bodyPr>
          <a:lstStyle/>
          <a:p>
            <a:pPr algn="ctr"/>
            <a:r>
              <a:rPr lang="el-GR" u="sng"/>
              <a:t>1 / 3</a:t>
            </a:r>
          </a:p>
          <a:p>
            <a:pPr algn="ctr"/>
            <a:endParaRPr lang="el-GR" u="sng"/>
          </a:p>
          <a:p>
            <a:pPr algn="ctr"/>
            <a:r>
              <a:rPr lang="el-GR"/>
              <a:t>Στην αρχή διαβάσαμε το παραμύθι «Το </a:t>
            </a:r>
            <a:r>
              <a:rPr lang="el-GR" err="1"/>
              <a:t>Βρωμοχώρι</a:t>
            </a:r>
            <a:r>
              <a:rPr lang="el-GR"/>
              <a:t>», όπου τα παιδιά πρότειναν λύσεις για να καθαρίσουν οι κάτοικοι το χωριό τους και μίλησαν για τις δικές τους γειτονιές για το πόσο καθαρές είναι ή όχι. </a:t>
            </a:r>
          </a:p>
        </p:txBody>
      </p:sp>
      <p:pic>
        <p:nvPicPr>
          <p:cNvPr id="5" name="Εικόνα 5" descr="Εικόνα που περιέχει κείμενο, παιχνίδι, κούκλα, clipart&#10;&#10;Περιγραφή που δημιουργήθηκε αυτόματα">
            <a:extLst>
              <a:ext uri="{FF2B5EF4-FFF2-40B4-BE49-F238E27FC236}">
                <a16:creationId xmlns:a16="http://schemas.microsoft.com/office/drawing/2014/main" xmlns="" id="{2C40FAB3-6D76-99AC-3FBF-265C058C73CD}"/>
              </a:ext>
            </a:extLst>
          </p:cNvPr>
          <p:cNvPicPr>
            <a:picLocks noChangeAspect="1"/>
          </p:cNvPicPr>
          <p:nvPr/>
        </p:nvPicPr>
        <p:blipFill>
          <a:blip r:embed="rId5"/>
          <a:stretch>
            <a:fillRect/>
          </a:stretch>
        </p:blipFill>
        <p:spPr>
          <a:xfrm>
            <a:off x="707048" y="3119071"/>
            <a:ext cx="1809750" cy="1733550"/>
          </a:xfrm>
          <a:prstGeom prst="rect">
            <a:avLst/>
          </a:prstGeom>
        </p:spPr>
      </p:pic>
    </p:spTree>
    <p:extLst>
      <p:ext uri="{BB962C8B-B14F-4D97-AF65-F5344CB8AC3E}">
        <p14:creationId xmlns:p14="http://schemas.microsoft.com/office/powerpoint/2010/main" xmlns="" val="1501201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5" name="TextBox 4">
            <a:extLst>
              <a:ext uri="{FF2B5EF4-FFF2-40B4-BE49-F238E27FC236}">
                <a16:creationId xmlns:a16="http://schemas.microsoft.com/office/drawing/2014/main" xmlns="" id="{6F66F2F6-030F-EBCF-2003-C86098802FA9}"/>
              </a:ext>
            </a:extLst>
          </p:cNvPr>
          <p:cNvSpPr txBox="1"/>
          <p:nvPr/>
        </p:nvSpPr>
        <p:spPr>
          <a:xfrm>
            <a:off x="-1" y="102740"/>
            <a:ext cx="2227557" cy="307777"/>
          </a:xfrm>
          <a:prstGeom prst="rect">
            <a:avLst/>
          </a:prstGeom>
          <a:noFill/>
        </p:spPr>
        <p:txBody>
          <a:bodyPr wrap="square" rtlCol="0">
            <a:spAutoFit/>
          </a:bodyPr>
          <a:lstStyle/>
          <a:p>
            <a:pPr algn="l"/>
            <a:r>
              <a:rPr lang="el-GR" u="sng"/>
              <a:t>ΤΡΙΤΗ 2/5/23</a:t>
            </a:r>
          </a:p>
        </p:txBody>
      </p:sp>
      <p:sp>
        <p:nvSpPr>
          <p:cNvPr id="8" name="TextBox 7">
            <a:extLst>
              <a:ext uri="{FF2B5EF4-FFF2-40B4-BE49-F238E27FC236}">
                <a16:creationId xmlns:a16="http://schemas.microsoft.com/office/drawing/2014/main" xmlns="" id="{7EA204F1-D277-0CA5-6D21-E556D68492BE}"/>
              </a:ext>
            </a:extLst>
          </p:cNvPr>
          <p:cNvSpPr txBox="1"/>
          <p:nvPr/>
        </p:nvSpPr>
        <p:spPr>
          <a:xfrm>
            <a:off x="358741" y="1494100"/>
            <a:ext cx="3025075" cy="2308324"/>
          </a:xfrm>
          <a:prstGeom prst="rect">
            <a:avLst/>
          </a:prstGeom>
          <a:noFill/>
        </p:spPr>
        <p:txBody>
          <a:bodyPr wrap="square" lIns="91440" tIns="45720" rIns="91440" bIns="45720" rtlCol="0" anchor="t">
            <a:spAutoFit/>
          </a:bodyPr>
          <a:lstStyle/>
          <a:p>
            <a:pPr algn="ctr"/>
            <a:r>
              <a:rPr lang="el-GR" u="sng"/>
              <a:t>2 / 3</a:t>
            </a:r>
            <a:endParaRPr lang="el-GR"/>
          </a:p>
          <a:p>
            <a:pPr algn="ctr"/>
            <a:endParaRPr lang="el-GR" sz="1600"/>
          </a:p>
          <a:p>
            <a:pPr algn="ctr"/>
            <a:r>
              <a:rPr lang="el-GR" sz="1600"/>
              <a:t>Τα παιδιά πρότειναν οι κάτοικοι να κάνουν ανακύκλωση και έτσι δημιουργήθηκε ένας εννοιολογικός χάρτης με τις </a:t>
            </a:r>
            <a:r>
              <a:rPr lang="el-GR" sz="1600" err="1"/>
              <a:t>προϋπάρχουσες</a:t>
            </a:r>
            <a:r>
              <a:rPr lang="el-GR" sz="1600"/>
              <a:t> γνώσεις των παιδιών σχετικά με την Ανακύκλωση </a:t>
            </a:r>
            <a:endParaRPr lang="el-GR"/>
          </a:p>
        </p:txBody>
      </p:sp>
      <p:pic>
        <p:nvPicPr>
          <p:cNvPr id="9" name="Εικόνα 9">
            <a:extLst>
              <a:ext uri="{FF2B5EF4-FFF2-40B4-BE49-F238E27FC236}">
                <a16:creationId xmlns:a16="http://schemas.microsoft.com/office/drawing/2014/main" xmlns="" id="{4BFF4462-1A30-75A8-E215-ACD2235C36F1}"/>
              </a:ext>
            </a:extLst>
          </p:cNvPr>
          <p:cNvPicPr>
            <a:picLocks noChangeAspect="1"/>
          </p:cNvPicPr>
          <p:nvPr/>
        </p:nvPicPr>
        <p:blipFill>
          <a:blip r:embed="rId3"/>
          <a:stretch>
            <a:fillRect/>
          </a:stretch>
        </p:blipFill>
        <p:spPr>
          <a:xfrm>
            <a:off x="3699831" y="1166206"/>
            <a:ext cx="5349197" cy="3827439"/>
          </a:xfrm>
          <a:prstGeom prst="rect">
            <a:avLst/>
          </a:prstGeom>
        </p:spPr>
      </p:pic>
      <p:sp>
        <p:nvSpPr>
          <p:cNvPr id="6" name="Google Shape;174;p35">
            <a:extLst>
              <a:ext uri="{FF2B5EF4-FFF2-40B4-BE49-F238E27FC236}">
                <a16:creationId xmlns:a16="http://schemas.microsoft.com/office/drawing/2014/main" xmlns="" id="{E6773E68-C5ED-AD40-F9D7-34AD43DE9D58}"/>
              </a:ext>
            </a:extLst>
          </p:cNvPr>
          <p:cNvSpPr txBox="1">
            <a:spLocks/>
          </p:cNvSpPr>
          <p:nvPr/>
        </p:nvSpPr>
        <p:spPr>
          <a:xfrm>
            <a:off x="460693" y="300590"/>
            <a:ext cx="8224804"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1</a:t>
            </a:r>
            <a:r>
              <a:rPr lang="el-GR" sz="1800" b="1" baseline="30000">
                <a:solidFill>
                  <a:schemeClr val="accent5">
                    <a:lumMod val="50000"/>
                  </a:schemeClr>
                </a:solidFill>
                <a:latin typeface="Calibri"/>
              </a:rPr>
              <a:t>η</a:t>
            </a:r>
            <a:r>
              <a:rPr lang="el-GR" sz="1800" b="1">
                <a:solidFill>
                  <a:schemeClr val="accent5">
                    <a:lumMod val="50000"/>
                  </a:schemeClr>
                </a:solidFill>
                <a:latin typeface="Calibri"/>
              </a:rPr>
              <a:t> Δραστηριότητα: « Διερεύνηση ιδεών και εμπειριών των παιδιών για την ανακύκλωση»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Tree>
    <p:extLst>
      <p:ext uri="{BB962C8B-B14F-4D97-AF65-F5344CB8AC3E}">
        <p14:creationId xmlns:p14="http://schemas.microsoft.com/office/powerpoint/2010/main" xmlns="" val="763813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A0CC40D5-B1F7-7EFA-1013-AC5284807479}"/>
              </a:ext>
            </a:extLst>
          </p:cNvPr>
          <p:cNvPicPr>
            <a:picLocks noChangeAspect="1"/>
          </p:cNvPicPr>
          <p:nvPr/>
        </p:nvPicPr>
        <p:blipFill>
          <a:blip r:embed="rId3"/>
          <a:stretch>
            <a:fillRect/>
          </a:stretch>
        </p:blipFill>
        <p:spPr>
          <a:xfrm>
            <a:off x="5532174" y="256628"/>
            <a:ext cx="3427011" cy="4728869"/>
          </a:xfrm>
          <a:prstGeom prst="rect">
            <a:avLst/>
          </a:prstGeom>
        </p:spPr>
      </p:pic>
      <p:sp>
        <p:nvSpPr>
          <p:cNvPr id="5" name="TextBox 4">
            <a:extLst>
              <a:ext uri="{FF2B5EF4-FFF2-40B4-BE49-F238E27FC236}">
                <a16:creationId xmlns:a16="http://schemas.microsoft.com/office/drawing/2014/main" xmlns="" id="{6F66F2F6-030F-EBCF-2003-C86098802FA9}"/>
              </a:ext>
            </a:extLst>
          </p:cNvPr>
          <p:cNvSpPr txBox="1"/>
          <p:nvPr/>
        </p:nvSpPr>
        <p:spPr>
          <a:xfrm>
            <a:off x="-1" y="102740"/>
            <a:ext cx="2227557" cy="307777"/>
          </a:xfrm>
          <a:prstGeom prst="rect">
            <a:avLst/>
          </a:prstGeom>
          <a:noFill/>
        </p:spPr>
        <p:txBody>
          <a:bodyPr wrap="square" rtlCol="0">
            <a:spAutoFit/>
          </a:bodyPr>
          <a:lstStyle/>
          <a:p>
            <a:pPr algn="l"/>
            <a:r>
              <a:rPr lang="el-GR" u="sng"/>
              <a:t>ΤΡΙΤΗ 2/5/23</a:t>
            </a:r>
          </a:p>
        </p:txBody>
      </p:sp>
      <p:sp>
        <p:nvSpPr>
          <p:cNvPr id="8" name="TextBox 7">
            <a:extLst>
              <a:ext uri="{FF2B5EF4-FFF2-40B4-BE49-F238E27FC236}">
                <a16:creationId xmlns:a16="http://schemas.microsoft.com/office/drawing/2014/main" xmlns="" id="{7EA204F1-D277-0CA5-6D21-E556D68492BE}"/>
              </a:ext>
            </a:extLst>
          </p:cNvPr>
          <p:cNvSpPr txBox="1"/>
          <p:nvPr/>
        </p:nvSpPr>
        <p:spPr>
          <a:xfrm>
            <a:off x="1437529" y="1984230"/>
            <a:ext cx="2897768" cy="2154436"/>
          </a:xfrm>
          <a:prstGeom prst="rect">
            <a:avLst/>
          </a:prstGeom>
          <a:noFill/>
        </p:spPr>
        <p:txBody>
          <a:bodyPr wrap="square" lIns="91440" tIns="45720" rIns="91440" bIns="45720" rtlCol="0" anchor="t">
            <a:spAutoFit/>
          </a:bodyPr>
          <a:lstStyle/>
          <a:p>
            <a:pPr algn="ctr"/>
            <a:r>
              <a:rPr lang="el-GR" u="sng"/>
              <a:t>3 / 3</a:t>
            </a:r>
            <a:endParaRPr lang="el-GR"/>
          </a:p>
          <a:p>
            <a:pPr algn="ctr"/>
            <a:endParaRPr lang="el-GR" sz="2000"/>
          </a:p>
          <a:p>
            <a:pPr algn="ctr"/>
            <a:r>
              <a:rPr lang="el-GR" sz="2000"/>
              <a:t>Τα παιδιά πρότειναν ονόματα για να αλλάξει όνομα το </a:t>
            </a:r>
            <a:r>
              <a:rPr lang="el-GR" sz="2000" err="1"/>
              <a:t>Βρωμοχώρι</a:t>
            </a:r>
            <a:r>
              <a:rPr lang="el-GR" sz="2000"/>
              <a:t> αφού στο τέλος ήταν πια καθαρό.</a:t>
            </a:r>
            <a:endParaRPr lang="el-GR"/>
          </a:p>
        </p:txBody>
      </p:sp>
      <p:sp>
        <p:nvSpPr>
          <p:cNvPr id="4" name="Google Shape;174;p35">
            <a:extLst>
              <a:ext uri="{FF2B5EF4-FFF2-40B4-BE49-F238E27FC236}">
                <a16:creationId xmlns:a16="http://schemas.microsoft.com/office/drawing/2014/main" xmlns="" id="{8AD5E35D-D0B4-3D8F-0B47-18A1349DCD1E}"/>
              </a:ext>
            </a:extLst>
          </p:cNvPr>
          <p:cNvSpPr txBox="1">
            <a:spLocks/>
          </p:cNvSpPr>
          <p:nvPr/>
        </p:nvSpPr>
        <p:spPr>
          <a:xfrm>
            <a:off x="255541" y="659609"/>
            <a:ext cx="4539361" cy="11146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1</a:t>
            </a:r>
            <a:r>
              <a:rPr lang="el-GR" sz="1800" b="1" baseline="30000">
                <a:solidFill>
                  <a:schemeClr val="accent5">
                    <a:lumMod val="50000"/>
                  </a:schemeClr>
                </a:solidFill>
                <a:latin typeface="Calibri"/>
              </a:rPr>
              <a:t>η</a:t>
            </a:r>
            <a:r>
              <a:rPr lang="el-GR" sz="1800" b="1">
                <a:solidFill>
                  <a:schemeClr val="accent5">
                    <a:lumMod val="50000"/>
                  </a:schemeClr>
                </a:solidFill>
                <a:latin typeface="Calibri"/>
              </a:rPr>
              <a:t> Δραστηριότητα: « Διερεύνηση ιδεών και εμπειριών των παιδιών για την ανακύκλωση»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Tree>
    <p:extLst>
      <p:ext uri="{BB962C8B-B14F-4D97-AF65-F5344CB8AC3E}">
        <p14:creationId xmlns:p14="http://schemas.microsoft.com/office/powerpoint/2010/main" xmlns="" val="3100889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BE3A121E-4BA2-622F-C181-A407B69F798A}"/>
              </a:ext>
            </a:extLst>
          </p:cNvPr>
          <p:cNvPicPr>
            <a:picLocks noChangeAspect="1"/>
          </p:cNvPicPr>
          <p:nvPr/>
        </p:nvPicPr>
        <p:blipFill>
          <a:blip r:embed="rId3"/>
          <a:stretch>
            <a:fillRect/>
          </a:stretch>
        </p:blipFill>
        <p:spPr>
          <a:xfrm>
            <a:off x="3812659" y="2471088"/>
            <a:ext cx="4447442" cy="2498481"/>
          </a:xfrm>
          <a:prstGeom prst="rect">
            <a:avLst/>
          </a:prstGeom>
        </p:spPr>
      </p:pic>
      <p:sp>
        <p:nvSpPr>
          <p:cNvPr id="5" name="TextBox 4">
            <a:extLst>
              <a:ext uri="{FF2B5EF4-FFF2-40B4-BE49-F238E27FC236}">
                <a16:creationId xmlns:a16="http://schemas.microsoft.com/office/drawing/2014/main" xmlns="" id="{FE44CA2E-3392-A570-63D2-46E81B9CEF6E}"/>
              </a:ext>
            </a:extLst>
          </p:cNvPr>
          <p:cNvSpPr txBox="1"/>
          <p:nvPr/>
        </p:nvSpPr>
        <p:spPr>
          <a:xfrm>
            <a:off x="-1" y="102740"/>
            <a:ext cx="1304365" cy="307777"/>
          </a:xfrm>
          <a:prstGeom prst="rect">
            <a:avLst/>
          </a:prstGeom>
          <a:noFill/>
        </p:spPr>
        <p:txBody>
          <a:bodyPr wrap="square" rtlCol="0">
            <a:spAutoFit/>
          </a:bodyPr>
          <a:lstStyle/>
          <a:p>
            <a:pPr algn="l"/>
            <a:r>
              <a:rPr lang="el-GR" u="sng"/>
              <a:t>ΤΡΙΤΗ 2/5/23</a:t>
            </a:r>
          </a:p>
        </p:txBody>
      </p:sp>
      <p:sp>
        <p:nvSpPr>
          <p:cNvPr id="7" name="Google Shape;174;p35">
            <a:extLst>
              <a:ext uri="{FF2B5EF4-FFF2-40B4-BE49-F238E27FC236}">
                <a16:creationId xmlns:a16="http://schemas.microsoft.com/office/drawing/2014/main" xmlns="" id="{4D1EE0BF-AB5D-D90F-F661-070E1C747FBA}"/>
              </a:ext>
            </a:extLst>
          </p:cNvPr>
          <p:cNvSpPr txBox="1">
            <a:spLocks/>
          </p:cNvSpPr>
          <p:nvPr/>
        </p:nvSpPr>
        <p:spPr>
          <a:xfrm>
            <a:off x="1508444" y="307916"/>
            <a:ext cx="6130145" cy="4633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2</a:t>
            </a:r>
            <a:r>
              <a:rPr lang="el-GR" sz="1800" b="1" baseline="30000">
                <a:solidFill>
                  <a:schemeClr val="accent5">
                    <a:lumMod val="50000"/>
                  </a:schemeClr>
                </a:solidFill>
                <a:latin typeface="Calibri"/>
              </a:rPr>
              <a:t>η</a:t>
            </a:r>
            <a:r>
              <a:rPr lang="el-GR" sz="1800" b="1">
                <a:solidFill>
                  <a:schemeClr val="accent5">
                    <a:lumMod val="50000"/>
                  </a:schemeClr>
                </a:solidFill>
                <a:latin typeface="Calibri"/>
              </a:rPr>
              <a:t> Δραστηριότητα: «</a:t>
            </a:r>
            <a:r>
              <a:rPr lang="el-GR" sz="1800" b="1">
                <a:solidFill>
                  <a:schemeClr val="accent5">
                    <a:lumMod val="50000"/>
                  </a:schemeClr>
                </a:solidFill>
                <a:latin typeface="Calibri"/>
                <a:cs typeface="Times New Roman"/>
              </a:rPr>
              <a:t>Η Ανακύκλωση μέσα από εποπτικό και οπτικοακουστικό υλικό </a:t>
            </a:r>
            <a:r>
              <a:rPr lang="el-GR" sz="1800" b="1">
                <a:solidFill>
                  <a:schemeClr val="accent5">
                    <a:lumMod val="50000"/>
                  </a:schemeClr>
                </a:solidFill>
                <a:latin typeface="Calibri"/>
              </a:rPr>
              <a:t>» </a:t>
            </a:r>
          </a:p>
          <a:p>
            <a:pPr marL="152400" indent="0" algn="ctr">
              <a:lnSpc>
                <a:spcPct val="100000"/>
              </a:lnSpc>
              <a:spcBef>
                <a:spcPts val="1600"/>
              </a:spcBef>
              <a:buSzPts val="1200"/>
              <a:buFont typeface="Oxygen"/>
              <a:buNone/>
            </a:pPr>
            <a:endParaRPr lang="el-GR" sz="1600" b="1">
              <a:solidFill>
                <a:schemeClr val="bg1">
                  <a:lumMod val="10000"/>
                </a:schemeClr>
              </a:solidFill>
              <a:latin typeface="Calibri"/>
            </a:endParaRPr>
          </a:p>
        </p:txBody>
      </p:sp>
      <p:sp>
        <p:nvSpPr>
          <p:cNvPr id="8" name="TextBox 7">
            <a:extLst>
              <a:ext uri="{FF2B5EF4-FFF2-40B4-BE49-F238E27FC236}">
                <a16:creationId xmlns:a16="http://schemas.microsoft.com/office/drawing/2014/main" xmlns="" id="{E0F4E0E6-2BA1-847F-782F-9C76755C2C83}"/>
              </a:ext>
            </a:extLst>
          </p:cNvPr>
          <p:cNvSpPr txBox="1"/>
          <p:nvPr/>
        </p:nvSpPr>
        <p:spPr>
          <a:xfrm>
            <a:off x="3760164" y="1024404"/>
            <a:ext cx="4648901" cy="1354217"/>
          </a:xfrm>
          <a:prstGeom prst="rect">
            <a:avLst/>
          </a:prstGeom>
          <a:noFill/>
        </p:spPr>
        <p:txBody>
          <a:bodyPr wrap="square" lIns="91440" tIns="45720" rIns="91440" bIns="45720" rtlCol="0" anchor="t">
            <a:spAutoFit/>
          </a:bodyPr>
          <a:lstStyle/>
          <a:p>
            <a:pPr algn="ctr"/>
            <a:endParaRPr lang="el-GR" sz="1800"/>
          </a:p>
          <a:p>
            <a:pPr algn="ctr"/>
            <a:r>
              <a:rPr lang="el-GR" sz="1600"/>
              <a:t>Αναζήτηση περισσότερων πληροφοριών για την ανακύκλωση στο διαδίκτυο. Τα παιδιά πληκτρολόγησαν την λέξη ανακύκλωση και βρήκαμε το βίντεο ο Πέρι το περιβάλλον</a:t>
            </a:r>
          </a:p>
        </p:txBody>
      </p:sp>
      <p:pic>
        <p:nvPicPr>
          <p:cNvPr id="4" name="Εικόνα 5">
            <a:extLst>
              <a:ext uri="{FF2B5EF4-FFF2-40B4-BE49-F238E27FC236}">
                <a16:creationId xmlns:a16="http://schemas.microsoft.com/office/drawing/2014/main" xmlns="" id="{D88A865E-781E-DF07-35A5-0FE2FBB78A20}"/>
              </a:ext>
            </a:extLst>
          </p:cNvPr>
          <p:cNvPicPr>
            <a:picLocks noChangeAspect="1"/>
          </p:cNvPicPr>
          <p:nvPr/>
        </p:nvPicPr>
        <p:blipFill>
          <a:blip r:embed="rId4"/>
          <a:stretch>
            <a:fillRect/>
          </a:stretch>
        </p:blipFill>
        <p:spPr>
          <a:xfrm>
            <a:off x="550816" y="1345712"/>
            <a:ext cx="2627771" cy="3631712"/>
          </a:xfrm>
          <a:prstGeom prst="rect">
            <a:avLst/>
          </a:prstGeom>
        </p:spPr>
      </p:pic>
    </p:spTree>
    <p:extLst>
      <p:ext uri="{BB962C8B-B14F-4D97-AF65-F5344CB8AC3E}">
        <p14:creationId xmlns:p14="http://schemas.microsoft.com/office/powerpoint/2010/main" xmlns="" val="354215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2" name="Πλακίδιο 1">
            <a:extLst>
              <a:ext uri="{FF2B5EF4-FFF2-40B4-BE49-F238E27FC236}">
                <a16:creationId xmlns:a16="http://schemas.microsoft.com/office/drawing/2014/main" xmlns="" id="{DEC9B55E-4A74-91F7-C8E5-800782BD75C6}"/>
              </a:ext>
            </a:extLst>
          </p:cNvPr>
          <p:cNvSpPr/>
          <p:nvPr/>
        </p:nvSpPr>
        <p:spPr>
          <a:xfrm>
            <a:off x="1285129" y="489573"/>
            <a:ext cx="6502142" cy="4100174"/>
          </a:xfrm>
          <a:prstGeom prst="plaque">
            <a:avLst/>
          </a:prstGeom>
          <a:solidFill>
            <a:schemeClr val="accent2">
              <a:lumMod val="90000"/>
            </a:schemeClr>
          </a:solidFill>
          <a:ln>
            <a:solidFill>
              <a:schemeClr val="accent5">
                <a:lumMod val="1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l-GR" sz="3200" b="1">
                <a:solidFill>
                  <a:schemeClr val="accent5">
                    <a:lumMod val="25000"/>
                  </a:schemeClr>
                </a:solidFill>
              </a:rPr>
              <a:t> 1</a:t>
            </a:r>
            <a:r>
              <a:rPr lang="el-GR" sz="3200" b="1" baseline="30000">
                <a:solidFill>
                  <a:schemeClr val="accent5">
                    <a:lumMod val="25000"/>
                  </a:schemeClr>
                </a:solidFill>
              </a:rPr>
              <a:t>η</a:t>
            </a:r>
            <a:r>
              <a:rPr lang="el-GR" sz="3200" b="1">
                <a:solidFill>
                  <a:schemeClr val="accent5">
                    <a:lumMod val="25000"/>
                  </a:schemeClr>
                </a:solidFill>
              </a:rPr>
              <a:t> εβδομάδα: Συνδιδασκαλία</a:t>
            </a:r>
          </a:p>
          <a:p>
            <a:pPr algn="ctr"/>
            <a:endParaRPr lang="el-GR" sz="3200" b="1">
              <a:solidFill>
                <a:schemeClr val="accent5">
                  <a:lumMod val="25000"/>
                </a:schemeClr>
              </a:solidFill>
            </a:endParaRPr>
          </a:p>
          <a:p>
            <a:pPr algn="ctr"/>
            <a:r>
              <a:rPr lang="el-GR" sz="3200" b="1">
                <a:solidFill>
                  <a:schemeClr val="accent5">
                    <a:lumMod val="25000"/>
                  </a:schemeClr>
                </a:solidFill>
              </a:rPr>
              <a:t>Θέμα: Πάσχα </a:t>
            </a:r>
          </a:p>
        </p:txBody>
      </p:sp>
      <p:pic>
        <p:nvPicPr>
          <p:cNvPr id="6" name="Εικόνα 6">
            <a:extLst>
              <a:ext uri="{FF2B5EF4-FFF2-40B4-BE49-F238E27FC236}">
                <a16:creationId xmlns:a16="http://schemas.microsoft.com/office/drawing/2014/main" xmlns="" id="{1EAF90AA-573D-CBA9-78ED-FA9EB665EB02}"/>
              </a:ext>
            </a:extLst>
          </p:cNvPr>
          <p:cNvPicPr>
            <a:picLocks noChangeAspect="1"/>
          </p:cNvPicPr>
          <p:nvPr/>
        </p:nvPicPr>
        <p:blipFill>
          <a:blip r:embed="rId3"/>
          <a:stretch>
            <a:fillRect/>
          </a:stretch>
        </p:blipFill>
        <p:spPr>
          <a:xfrm>
            <a:off x="4130258" y="3581214"/>
            <a:ext cx="883483" cy="925841"/>
          </a:xfrm>
          <a:prstGeom prst="rect">
            <a:avLst/>
          </a:prstGeom>
        </p:spPr>
      </p:pic>
    </p:spTree>
    <p:extLst>
      <p:ext uri="{BB962C8B-B14F-4D97-AF65-F5344CB8AC3E}">
        <p14:creationId xmlns:p14="http://schemas.microsoft.com/office/powerpoint/2010/main" xmlns="" val="3491122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5" name="TextBox 4">
            <a:extLst>
              <a:ext uri="{FF2B5EF4-FFF2-40B4-BE49-F238E27FC236}">
                <a16:creationId xmlns:a16="http://schemas.microsoft.com/office/drawing/2014/main" xmlns="" id="{FE44CA2E-3392-A570-63D2-46E81B9CEF6E}"/>
              </a:ext>
            </a:extLst>
          </p:cNvPr>
          <p:cNvSpPr txBox="1"/>
          <p:nvPr/>
        </p:nvSpPr>
        <p:spPr>
          <a:xfrm>
            <a:off x="-1" y="102740"/>
            <a:ext cx="2227557" cy="307777"/>
          </a:xfrm>
          <a:prstGeom prst="rect">
            <a:avLst/>
          </a:prstGeom>
          <a:noFill/>
        </p:spPr>
        <p:txBody>
          <a:bodyPr wrap="square" rtlCol="0">
            <a:spAutoFit/>
          </a:bodyPr>
          <a:lstStyle/>
          <a:p>
            <a:pPr algn="l"/>
            <a:r>
              <a:rPr lang="el-GR" u="sng"/>
              <a:t>ΤΡΙΤΗ 2/5/23</a:t>
            </a:r>
          </a:p>
        </p:txBody>
      </p:sp>
      <p:pic>
        <p:nvPicPr>
          <p:cNvPr id="3" name="Εικόνα 3">
            <a:extLst>
              <a:ext uri="{FF2B5EF4-FFF2-40B4-BE49-F238E27FC236}">
                <a16:creationId xmlns:a16="http://schemas.microsoft.com/office/drawing/2014/main" xmlns="" id="{754EDD86-0152-DA23-2308-70A3D196BB41}"/>
              </a:ext>
            </a:extLst>
          </p:cNvPr>
          <p:cNvPicPr>
            <a:picLocks noChangeAspect="1"/>
          </p:cNvPicPr>
          <p:nvPr/>
        </p:nvPicPr>
        <p:blipFill rotWithShape="1">
          <a:blip r:embed="rId3"/>
          <a:srcRect t="5070" r="238"/>
          <a:stretch/>
        </p:blipFill>
        <p:spPr>
          <a:xfrm>
            <a:off x="94535" y="1061825"/>
            <a:ext cx="3064163" cy="2425254"/>
          </a:xfrm>
          <a:prstGeom prst="rect">
            <a:avLst/>
          </a:prstGeom>
        </p:spPr>
      </p:pic>
      <p:pic>
        <p:nvPicPr>
          <p:cNvPr id="6" name="Εικόνα 7">
            <a:extLst>
              <a:ext uri="{FF2B5EF4-FFF2-40B4-BE49-F238E27FC236}">
                <a16:creationId xmlns:a16="http://schemas.microsoft.com/office/drawing/2014/main" xmlns="" id="{A8D16304-7298-8782-12CB-9E33F75D7D50}"/>
              </a:ext>
            </a:extLst>
          </p:cNvPr>
          <p:cNvPicPr>
            <a:picLocks noChangeAspect="1"/>
          </p:cNvPicPr>
          <p:nvPr/>
        </p:nvPicPr>
        <p:blipFill rotWithShape="1">
          <a:blip r:embed="rId4"/>
          <a:srcRect t="-284" b="7826"/>
          <a:stretch/>
        </p:blipFill>
        <p:spPr>
          <a:xfrm>
            <a:off x="3219040" y="1060943"/>
            <a:ext cx="3084649" cy="2423396"/>
          </a:xfrm>
          <a:prstGeom prst="rect">
            <a:avLst/>
          </a:prstGeom>
        </p:spPr>
      </p:pic>
      <p:pic>
        <p:nvPicPr>
          <p:cNvPr id="8" name="Εικόνα 8">
            <a:extLst>
              <a:ext uri="{FF2B5EF4-FFF2-40B4-BE49-F238E27FC236}">
                <a16:creationId xmlns:a16="http://schemas.microsoft.com/office/drawing/2014/main" xmlns="" id="{F674823B-35A0-1FD6-91EE-51DBAD3024DB}"/>
              </a:ext>
            </a:extLst>
          </p:cNvPr>
          <p:cNvPicPr>
            <a:picLocks noChangeAspect="1"/>
          </p:cNvPicPr>
          <p:nvPr/>
        </p:nvPicPr>
        <p:blipFill rotWithShape="1">
          <a:blip r:embed="rId5"/>
          <a:srcRect l="7196"/>
          <a:stretch/>
        </p:blipFill>
        <p:spPr>
          <a:xfrm>
            <a:off x="6368105" y="1059082"/>
            <a:ext cx="2742601" cy="2424960"/>
          </a:xfrm>
          <a:prstGeom prst="rect">
            <a:avLst/>
          </a:prstGeom>
        </p:spPr>
      </p:pic>
      <p:sp>
        <p:nvSpPr>
          <p:cNvPr id="4" name="Google Shape;174;p35">
            <a:extLst>
              <a:ext uri="{FF2B5EF4-FFF2-40B4-BE49-F238E27FC236}">
                <a16:creationId xmlns:a16="http://schemas.microsoft.com/office/drawing/2014/main" xmlns="" id="{C03C4056-0C86-9CF4-3BBB-A05873A24B07}"/>
              </a:ext>
            </a:extLst>
          </p:cNvPr>
          <p:cNvSpPr txBox="1">
            <a:spLocks/>
          </p:cNvSpPr>
          <p:nvPr/>
        </p:nvSpPr>
        <p:spPr>
          <a:xfrm>
            <a:off x="1508444" y="102762"/>
            <a:ext cx="6130145" cy="661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2</a:t>
            </a:r>
            <a:r>
              <a:rPr lang="el-GR" sz="1800" b="1" baseline="30000">
                <a:solidFill>
                  <a:schemeClr val="accent5">
                    <a:lumMod val="50000"/>
                  </a:schemeClr>
                </a:solidFill>
                <a:latin typeface="Calibri"/>
              </a:rPr>
              <a:t>η</a:t>
            </a:r>
            <a:r>
              <a:rPr lang="el-GR" sz="1800" b="1">
                <a:solidFill>
                  <a:schemeClr val="accent5">
                    <a:lumMod val="50000"/>
                  </a:schemeClr>
                </a:solidFill>
                <a:latin typeface="Calibri"/>
              </a:rPr>
              <a:t> Δραστηριότητα: «</a:t>
            </a:r>
            <a:r>
              <a:rPr lang="el-GR" sz="1800" b="1">
                <a:solidFill>
                  <a:schemeClr val="accent5">
                    <a:lumMod val="50000"/>
                  </a:schemeClr>
                </a:solidFill>
                <a:latin typeface="Calibri"/>
                <a:cs typeface="Times New Roman"/>
              </a:rPr>
              <a:t>Η Ανακύκλωση μέσα από εποπτικό και οπτικοακουστικό υλικό</a:t>
            </a:r>
            <a:r>
              <a:rPr lang="el-GR" sz="1800" b="1">
                <a:solidFill>
                  <a:schemeClr val="accent5">
                    <a:lumMod val="50000"/>
                  </a:schemeClr>
                </a:solidFill>
                <a:latin typeface="Calibri"/>
              </a:rPr>
              <a:t>» </a:t>
            </a:r>
            <a:r>
              <a:rPr lang="el-GR" sz="1800" b="1">
                <a:solidFill>
                  <a:schemeClr val="accent5">
                    <a:lumMod val="50000"/>
                  </a:schemeClr>
                </a:solidFill>
                <a:latin typeface="Calibri"/>
                <a:cs typeface="Arial"/>
              </a:rPr>
              <a:t> </a:t>
            </a:r>
            <a:r>
              <a:rPr lang="el-GR" sz="1800">
                <a:solidFill>
                  <a:srgbClr val="000000"/>
                </a:solidFill>
                <a:latin typeface="Arial"/>
                <a:cs typeface="Arial"/>
              </a:rPr>
              <a:t> </a:t>
            </a:r>
            <a:endParaRPr lang="el-GR" sz="1800" b="1">
              <a:solidFill>
                <a:schemeClr val="accent5">
                  <a:lumMod val="50000"/>
                </a:schemeClr>
              </a:solidFill>
              <a:latin typeface="Calibri"/>
            </a:endParaRPr>
          </a:p>
          <a:p>
            <a:pPr marL="152400" indent="0" algn="ctr">
              <a:lnSpc>
                <a:spcPct val="100000"/>
              </a:lnSpc>
              <a:spcBef>
                <a:spcPts val="1600"/>
              </a:spcBef>
              <a:buSzPts val="1200"/>
              <a:buFont typeface="Oxygen"/>
              <a:buNone/>
            </a:pPr>
            <a:endParaRPr lang="el-GR" sz="1600" b="1">
              <a:solidFill>
                <a:schemeClr val="bg1">
                  <a:lumMod val="10000"/>
                </a:schemeClr>
              </a:solidFill>
              <a:latin typeface="Calibri"/>
            </a:endParaRPr>
          </a:p>
        </p:txBody>
      </p:sp>
      <p:sp>
        <p:nvSpPr>
          <p:cNvPr id="7" name="TextBox 6">
            <a:extLst>
              <a:ext uri="{FF2B5EF4-FFF2-40B4-BE49-F238E27FC236}">
                <a16:creationId xmlns:a16="http://schemas.microsoft.com/office/drawing/2014/main" xmlns="" id="{B25EF7B2-72E1-D859-D1F8-7AEFBF8F49DD}"/>
              </a:ext>
            </a:extLst>
          </p:cNvPr>
          <p:cNvSpPr txBox="1"/>
          <p:nvPr/>
        </p:nvSpPr>
        <p:spPr>
          <a:xfrm>
            <a:off x="93418" y="3663462"/>
            <a:ext cx="2998543" cy="523220"/>
          </a:xfrm>
          <a:prstGeom prst="rect">
            <a:avLst/>
          </a:prstGeom>
          <a:noFill/>
          <a:ln w="28575">
            <a:solidFill>
              <a:schemeClr val="accent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err="1"/>
              <a:t>Αντιστίχοιση</a:t>
            </a:r>
            <a:r>
              <a:rPr lang="el-GR"/>
              <a:t> ονόματος κάδου με τον αντίστοιχο κάδο ανακύκλωσης</a:t>
            </a:r>
          </a:p>
        </p:txBody>
      </p:sp>
      <p:sp>
        <p:nvSpPr>
          <p:cNvPr id="9" name="TextBox 8">
            <a:extLst>
              <a:ext uri="{FF2B5EF4-FFF2-40B4-BE49-F238E27FC236}">
                <a16:creationId xmlns:a16="http://schemas.microsoft.com/office/drawing/2014/main" xmlns="" id="{80A70788-F178-F096-927A-69F995284270}"/>
              </a:ext>
            </a:extLst>
          </p:cNvPr>
          <p:cNvSpPr txBox="1"/>
          <p:nvPr/>
        </p:nvSpPr>
        <p:spPr>
          <a:xfrm>
            <a:off x="3361225" y="3663462"/>
            <a:ext cx="5724158" cy="307777"/>
          </a:xfrm>
          <a:prstGeom prst="rect">
            <a:avLst/>
          </a:prstGeom>
          <a:noFill/>
          <a:ln w="28575">
            <a:solidFill>
              <a:schemeClr val="accent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Τοποθέτηση ''σκουπιδιών'' στον αντίστοιχο κάδο ανακύκλωσης</a:t>
            </a:r>
          </a:p>
        </p:txBody>
      </p:sp>
    </p:spTree>
    <p:extLst>
      <p:ext uri="{BB962C8B-B14F-4D97-AF65-F5344CB8AC3E}">
        <p14:creationId xmlns:p14="http://schemas.microsoft.com/office/powerpoint/2010/main" xmlns="" val="1405470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5" name="TextBox 4">
            <a:extLst>
              <a:ext uri="{FF2B5EF4-FFF2-40B4-BE49-F238E27FC236}">
                <a16:creationId xmlns:a16="http://schemas.microsoft.com/office/drawing/2014/main" xmlns="" id="{FE44CA2E-3392-A570-63D2-46E81B9CEF6E}"/>
              </a:ext>
            </a:extLst>
          </p:cNvPr>
          <p:cNvSpPr txBox="1"/>
          <p:nvPr/>
        </p:nvSpPr>
        <p:spPr>
          <a:xfrm>
            <a:off x="-1" y="102740"/>
            <a:ext cx="1282384" cy="307777"/>
          </a:xfrm>
          <a:prstGeom prst="rect">
            <a:avLst/>
          </a:prstGeom>
          <a:noFill/>
        </p:spPr>
        <p:txBody>
          <a:bodyPr wrap="square" rtlCol="0">
            <a:spAutoFit/>
          </a:bodyPr>
          <a:lstStyle/>
          <a:p>
            <a:pPr algn="l"/>
            <a:r>
              <a:rPr lang="el-GR" u="sng"/>
              <a:t>ΤΡΙΤΗ 2/5/23</a:t>
            </a:r>
          </a:p>
        </p:txBody>
      </p:sp>
      <p:pic>
        <p:nvPicPr>
          <p:cNvPr id="9" name="Εικόνα 9">
            <a:extLst>
              <a:ext uri="{FF2B5EF4-FFF2-40B4-BE49-F238E27FC236}">
                <a16:creationId xmlns:a16="http://schemas.microsoft.com/office/drawing/2014/main" xmlns="" id="{000AFC71-F532-E26D-583F-79C3DF817FE3}"/>
              </a:ext>
            </a:extLst>
          </p:cNvPr>
          <p:cNvPicPr>
            <a:picLocks noChangeAspect="1"/>
          </p:cNvPicPr>
          <p:nvPr/>
        </p:nvPicPr>
        <p:blipFill rotWithShape="1">
          <a:blip r:embed="rId3"/>
          <a:srcRect t="-103" r="7071" b="-317"/>
          <a:stretch/>
        </p:blipFill>
        <p:spPr>
          <a:xfrm>
            <a:off x="77974" y="1412249"/>
            <a:ext cx="2694971" cy="2322600"/>
          </a:xfrm>
          <a:prstGeom prst="rect">
            <a:avLst/>
          </a:prstGeom>
        </p:spPr>
      </p:pic>
      <p:pic>
        <p:nvPicPr>
          <p:cNvPr id="10" name="Εικόνα 10">
            <a:extLst>
              <a:ext uri="{FF2B5EF4-FFF2-40B4-BE49-F238E27FC236}">
                <a16:creationId xmlns:a16="http://schemas.microsoft.com/office/drawing/2014/main" xmlns="" id="{85B059B3-CCAA-0FC0-F715-1942BFEDF097}"/>
              </a:ext>
            </a:extLst>
          </p:cNvPr>
          <p:cNvPicPr>
            <a:picLocks noChangeAspect="1"/>
          </p:cNvPicPr>
          <p:nvPr/>
        </p:nvPicPr>
        <p:blipFill>
          <a:blip r:embed="rId4"/>
          <a:stretch>
            <a:fillRect/>
          </a:stretch>
        </p:blipFill>
        <p:spPr>
          <a:xfrm>
            <a:off x="6550163" y="1411654"/>
            <a:ext cx="2535329" cy="2283559"/>
          </a:xfrm>
          <a:prstGeom prst="rect">
            <a:avLst/>
          </a:prstGeom>
        </p:spPr>
      </p:pic>
      <p:sp>
        <p:nvSpPr>
          <p:cNvPr id="3" name="Google Shape;174;p35">
            <a:extLst>
              <a:ext uri="{FF2B5EF4-FFF2-40B4-BE49-F238E27FC236}">
                <a16:creationId xmlns:a16="http://schemas.microsoft.com/office/drawing/2014/main" xmlns="" id="{E406E022-616E-6BC8-07A5-F14DF27F60FE}"/>
              </a:ext>
            </a:extLst>
          </p:cNvPr>
          <p:cNvSpPr txBox="1">
            <a:spLocks/>
          </p:cNvSpPr>
          <p:nvPr/>
        </p:nvSpPr>
        <p:spPr>
          <a:xfrm>
            <a:off x="1281309" y="410493"/>
            <a:ext cx="6130145" cy="7197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2</a:t>
            </a:r>
            <a:r>
              <a:rPr lang="el-GR" sz="1800" b="1" baseline="30000">
                <a:solidFill>
                  <a:schemeClr val="accent5">
                    <a:lumMod val="50000"/>
                  </a:schemeClr>
                </a:solidFill>
                <a:latin typeface="Calibri"/>
              </a:rPr>
              <a:t>η</a:t>
            </a:r>
            <a:r>
              <a:rPr lang="el-GR" sz="1800" b="1">
                <a:solidFill>
                  <a:schemeClr val="accent5">
                    <a:lumMod val="50000"/>
                  </a:schemeClr>
                </a:solidFill>
                <a:latin typeface="Calibri"/>
              </a:rPr>
              <a:t> Δραστηριότητα: «</a:t>
            </a:r>
            <a:r>
              <a:rPr lang="el-GR" sz="1800" b="1">
                <a:solidFill>
                  <a:schemeClr val="accent5">
                    <a:lumMod val="50000"/>
                  </a:schemeClr>
                </a:solidFill>
                <a:latin typeface="Calibri"/>
                <a:cs typeface="Times New Roman"/>
              </a:rPr>
              <a:t>Η Ανακύκλωση μέσα από εποπτικό και οπτικοακουστικό υλικό</a:t>
            </a:r>
            <a:r>
              <a:rPr lang="el-GR" sz="1800" b="1">
                <a:solidFill>
                  <a:schemeClr val="accent5">
                    <a:lumMod val="50000"/>
                  </a:schemeClr>
                </a:solidFill>
                <a:latin typeface="Calibri"/>
              </a:rPr>
              <a:t>» </a:t>
            </a:r>
            <a:endParaRPr lang="el-GR" sz="1800">
              <a:solidFill>
                <a:schemeClr val="accent5">
                  <a:lumMod val="50000"/>
                </a:schemeClr>
              </a:solidFill>
              <a:latin typeface="Arial"/>
              <a:cs typeface="Arial"/>
            </a:endParaRPr>
          </a:p>
          <a:p>
            <a:pPr marL="152400" indent="0" algn="ctr">
              <a:lnSpc>
                <a:spcPct val="100000"/>
              </a:lnSpc>
              <a:spcBef>
                <a:spcPts val="1600"/>
              </a:spcBef>
              <a:buSzPts val="1200"/>
              <a:buFont typeface="Oxygen"/>
              <a:buNone/>
            </a:pPr>
            <a:endParaRPr lang="el-GR" sz="1600" b="1">
              <a:solidFill>
                <a:schemeClr val="bg1">
                  <a:lumMod val="10000"/>
                </a:schemeClr>
              </a:solidFill>
              <a:latin typeface="Calibri"/>
            </a:endParaRPr>
          </a:p>
        </p:txBody>
      </p:sp>
      <p:pic>
        <p:nvPicPr>
          <p:cNvPr id="2" name="Εικόνα 3" descr="Εικόνα που περιέχει τοποθεσία web&#10;&#10;Περιγραφή που δημιουργήθηκε αυτόματα">
            <a:extLst>
              <a:ext uri="{FF2B5EF4-FFF2-40B4-BE49-F238E27FC236}">
                <a16:creationId xmlns:a16="http://schemas.microsoft.com/office/drawing/2014/main" xmlns="" id="{5814D39B-1BD9-D3C4-3A20-37E45A211469}"/>
              </a:ext>
            </a:extLst>
          </p:cNvPr>
          <p:cNvPicPr>
            <a:picLocks noChangeAspect="1"/>
          </p:cNvPicPr>
          <p:nvPr/>
        </p:nvPicPr>
        <p:blipFill>
          <a:blip r:embed="rId5"/>
          <a:stretch>
            <a:fillRect/>
          </a:stretch>
        </p:blipFill>
        <p:spPr>
          <a:xfrm>
            <a:off x="2863361" y="1389843"/>
            <a:ext cx="3607776" cy="2327177"/>
          </a:xfrm>
          <a:prstGeom prst="rect">
            <a:avLst/>
          </a:prstGeom>
        </p:spPr>
      </p:pic>
      <p:sp>
        <p:nvSpPr>
          <p:cNvPr id="4" name="TextBox 3">
            <a:extLst>
              <a:ext uri="{FF2B5EF4-FFF2-40B4-BE49-F238E27FC236}">
                <a16:creationId xmlns:a16="http://schemas.microsoft.com/office/drawing/2014/main" xmlns="" id="{C605A80E-0681-70BE-A548-8391D5BB204D}"/>
              </a:ext>
            </a:extLst>
          </p:cNvPr>
          <p:cNvSpPr txBox="1"/>
          <p:nvPr/>
        </p:nvSpPr>
        <p:spPr>
          <a:xfrm>
            <a:off x="6603388" y="3731235"/>
            <a:ext cx="25680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Παρατήρηση χωματερής και έκφραση συναισθημάτων που τους προκαλεί αυτή η εικόνα. Συζήτηση για τις συνέπειες της στο περιβάλλον</a:t>
            </a:r>
            <a:endParaRPr lang="el-GR"/>
          </a:p>
        </p:txBody>
      </p:sp>
      <p:sp>
        <p:nvSpPr>
          <p:cNvPr id="6" name="TextBox 5">
            <a:extLst>
              <a:ext uri="{FF2B5EF4-FFF2-40B4-BE49-F238E27FC236}">
                <a16:creationId xmlns:a16="http://schemas.microsoft.com/office/drawing/2014/main" xmlns="" id="{A83F60A9-1890-A28F-8918-4CD154F1E90B}"/>
              </a:ext>
            </a:extLst>
          </p:cNvPr>
          <p:cNvSpPr txBox="1"/>
          <p:nvPr/>
        </p:nvSpPr>
        <p:spPr>
          <a:xfrm>
            <a:off x="40298" y="3874111"/>
            <a:ext cx="6281004"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Char char="•"/>
            </a:pPr>
            <a:r>
              <a:rPr lang="el-GR"/>
              <a:t>Απορριμματοφόρο ανακύκλωσης και όχι - σύγκριση μεταξύ τους.</a:t>
            </a:r>
          </a:p>
          <a:p>
            <a:pPr marL="285750" indent="-285750" algn="ctr">
              <a:buChar char="•"/>
            </a:pPr>
            <a:r>
              <a:rPr lang="el-GR"/>
              <a:t>Σήμα ανακύκλωσης.</a:t>
            </a:r>
          </a:p>
          <a:p>
            <a:pPr marL="285750" indent="-285750" algn="ctr">
              <a:buChar char="•"/>
            </a:pPr>
            <a:r>
              <a:rPr lang="el-GR"/>
              <a:t>Η διαδρομή που ακολουθούν τα σκουπίδια για να φτάσουν στην ανακύκλωση.</a:t>
            </a:r>
          </a:p>
          <a:p>
            <a:pPr marL="285750" indent="-285750" algn="ctr">
              <a:buChar char="•"/>
            </a:pPr>
            <a:r>
              <a:rPr lang="el-GR"/>
              <a:t>Άλλοι κάδοι που συναντάμε.</a:t>
            </a:r>
          </a:p>
        </p:txBody>
      </p:sp>
    </p:spTree>
    <p:extLst>
      <p:ext uri="{BB962C8B-B14F-4D97-AF65-F5344CB8AC3E}">
        <p14:creationId xmlns:p14="http://schemas.microsoft.com/office/powerpoint/2010/main" xmlns="" val="1418041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4" descr="Εικόνα που περιέχει κείμενο&#10;&#10;Περιγραφή που δημιουργήθηκε αυτόματα">
            <a:extLst>
              <a:ext uri="{FF2B5EF4-FFF2-40B4-BE49-F238E27FC236}">
                <a16:creationId xmlns:a16="http://schemas.microsoft.com/office/drawing/2014/main" xmlns="" id="{2E1359EA-DA3F-10F8-37E5-E9A5C63B9131}"/>
              </a:ext>
            </a:extLst>
          </p:cNvPr>
          <p:cNvPicPr>
            <a:picLocks noChangeAspect="1"/>
          </p:cNvPicPr>
          <p:nvPr/>
        </p:nvPicPr>
        <p:blipFill>
          <a:blip r:embed="rId2"/>
          <a:stretch>
            <a:fillRect/>
          </a:stretch>
        </p:blipFill>
        <p:spPr>
          <a:xfrm rot="16200000">
            <a:off x="2860065" y="-173649"/>
            <a:ext cx="3335948" cy="5688623"/>
          </a:xfrm>
          <a:prstGeom prst="rect">
            <a:avLst/>
          </a:prstGeom>
        </p:spPr>
      </p:pic>
      <p:sp>
        <p:nvSpPr>
          <p:cNvPr id="5" name="TextBox 4">
            <a:extLst>
              <a:ext uri="{FF2B5EF4-FFF2-40B4-BE49-F238E27FC236}">
                <a16:creationId xmlns:a16="http://schemas.microsoft.com/office/drawing/2014/main" xmlns="" id="{C60E0C53-C9F5-78BE-7D5D-C145B3CF89B5}"/>
              </a:ext>
            </a:extLst>
          </p:cNvPr>
          <p:cNvSpPr txBox="1"/>
          <p:nvPr/>
        </p:nvSpPr>
        <p:spPr>
          <a:xfrm>
            <a:off x="1525832" y="192331"/>
            <a:ext cx="595312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Τοποθέτηση του εποπτικού υλικού σε εμφανές σημείο για να το βλέπουν και να το συμβουλεύονται τα παιδιά αν χρειαστούν </a:t>
            </a:r>
          </a:p>
        </p:txBody>
      </p:sp>
      <p:sp>
        <p:nvSpPr>
          <p:cNvPr id="7" name="TextBox 6">
            <a:extLst>
              <a:ext uri="{FF2B5EF4-FFF2-40B4-BE49-F238E27FC236}">
                <a16:creationId xmlns:a16="http://schemas.microsoft.com/office/drawing/2014/main" xmlns="" id="{6AAF6FAC-7857-A693-925C-09F3925122FE}"/>
              </a:ext>
            </a:extLst>
          </p:cNvPr>
          <p:cNvSpPr txBox="1"/>
          <p:nvPr/>
        </p:nvSpPr>
        <p:spPr>
          <a:xfrm>
            <a:off x="-1" y="102740"/>
            <a:ext cx="1421595" cy="307777"/>
          </a:xfrm>
          <a:prstGeom prst="rect">
            <a:avLst/>
          </a:prstGeom>
          <a:noFill/>
        </p:spPr>
        <p:txBody>
          <a:bodyPr wrap="square" rtlCol="0">
            <a:spAutoFit/>
          </a:bodyPr>
          <a:lstStyle/>
          <a:p>
            <a:pPr algn="l"/>
            <a:r>
              <a:rPr lang="el-GR" u="sng"/>
              <a:t>ΤΡΙΤΗ 2/5/23</a:t>
            </a:r>
          </a:p>
        </p:txBody>
      </p:sp>
    </p:spTree>
    <p:extLst>
      <p:ext uri="{BB962C8B-B14F-4D97-AF65-F5344CB8AC3E}">
        <p14:creationId xmlns:p14="http://schemas.microsoft.com/office/powerpoint/2010/main" xmlns="" val="1815694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4">
            <a:extLst>
              <a:ext uri="{FF2B5EF4-FFF2-40B4-BE49-F238E27FC236}">
                <a16:creationId xmlns:a16="http://schemas.microsoft.com/office/drawing/2014/main" xmlns="" id="{E452F60E-0A40-7961-1558-70FA4320DF98}"/>
              </a:ext>
            </a:extLst>
          </p:cNvPr>
          <p:cNvPicPr>
            <a:picLocks noChangeAspect="1"/>
          </p:cNvPicPr>
          <p:nvPr/>
        </p:nvPicPr>
        <p:blipFill>
          <a:blip r:embed="rId2"/>
          <a:stretch>
            <a:fillRect/>
          </a:stretch>
        </p:blipFill>
        <p:spPr>
          <a:xfrm>
            <a:off x="145629" y="1120401"/>
            <a:ext cx="4463005" cy="3031872"/>
          </a:xfrm>
          <a:prstGeom prst="rect">
            <a:avLst/>
          </a:prstGeom>
        </p:spPr>
      </p:pic>
      <p:pic>
        <p:nvPicPr>
          <p:cNvPr id="3" name="Εικόνα 4">
            <a:extLst>
              <a:ext uri="{FF2B5EF4-FFF2-40B4-BE49-F238E27FC236}">
                <a16:creationId xmlns:a16="http://schemas.microsoft.com/office/drawing/2014/main" xmlns="" id="{AAD9FE37-637E-D217-1C95-70E4E3C7244E}"/>
              </a:ext>
            </a:extLst>
          </p:cNvPr>
          <p:cNvPicPr>
            <a:picLocks noChangeAspect="1"/>
          </p:cNvPicPr>
          <p:nvPr/>
        </p:nvPicPr>
        <p:blipFill>
          <a:blip r:embed="rId3"/>
          <a:stretch>
            <a:fillRect/>
          </a:stretch>
        </p:blipFill>
        <p:spPr>
          <a:xfrm rot="16200000">
            <a:off x="5305227" y="540631"/>
            <a:ext cx="3149104" cy="4308633"/>
          </a:xfrm>
          <a:prstGeom prst="rect">
            <a:avLst/>
          </a:prstGeom>
        </p:spPr>
      </p:pic>
      <p:sp>
        <p:nvSpPr>
          <p:cNvPr id="6" name="TextBox 5">
            <a:extLst>
              <a:ext uri="{FF2B5EF4-FFF2-40B4-BE49-F238E27FC236}">
                <a16:creationId xmlns:a16="http://schemas.microsoft.com/office/drawing/2014/main" xmlns="" id="{2CAF84C4-436A-E465-FEA9-E69FF28CC6A4}"/>
              </a:ext>
            </a:extLst>
          </p:cNvPr>
          <p:cNvSpPr txBox="1"/>
          <p:nvPr/>
        </p:nvSpPr>
        <p:spPr>
          <a:xfrm>
            <a:off x="-1" y="95413"/>
            <a:ext cx="2227557" cy="307777"/>
          </a:xfrm>
          <a:prstGeom prst="rect">
            <a:avLst/>
          </a:prstGeom>
          <a:noFill/>
        </p:spPr>
        <p:txBody>
          <a:bodyPr wrap="square" rtlCol="0">
            <a:spAutoFit/>
          </a:bodyPr>
          <a:lstStyle/>
          <a:p>
            <a:pPr algn="l"/>
            <a:r>
              <a:rPr lang="el-GR" u="sng"/>
              <a:t>ΤΡΙΤΗ 2/5/23</a:t>
            </a:r>
          </a:p>
        </p:txBody>
      </p:sp>
      <p:sp>
        <p:nvSpPr>
          <p:cNvPr id="10" name="TextBox 9">
            <a:extLst>
              <a:ext uri="{FF2B5EF4-FFF2-40B4-BE49-F238E27FC236}">
                <a16:creationId xmlns:a16="http://schemas.microsoft.com/office/drawing/2014/main" xmlns="" id="{9DC5385C-EA3A-E630-134A-7546F337508B}"/>
              </a:ext>
            </a:extLst>
          </p:cNvPr>
          <p:cNvSpPr txBox="1"/>
          <p:nvPr/>
        </p:nvSpPr>
        <p:spPr>
          <a:xfrm>
            <a:off x="74725" y="4365481"/>
            <a:ext cx="8913168" cy="738664"/>
          </a:xfrm>
          <a:prstGeom prst="rect">
            <a:avLst/>
          </a:prstGeom>
          <a:noFill/>
        </p:spPr>
        <p:txBody>
          <a:bodyPr wrap="square" lIns="91440" tIns="45720" rIns="91440" bIns="45720" rtlCol="0" anchor="t">
            <a:spAutoFit/>
          </a:bodyPr>
          <a:lstStyle/>
          <a:p>
            <a:pPr algn="ctr"/>
            <a:r>
              <a:rPr lang="el-GR"/>
              <a:t> Μετά το εποπτικό και το οπτικοακουστικό υλικό, εφόσον γνωρίσαμε περισσότερες πληροφορίες για την ανακύκλωση, εμπλουτίσαμε τον εννοιολογικό μας χάρτη και δώσαμε έναν τελικό ορισμό για το τι  είναι ανακύκλωση</a:t>
            </a:r>
          </a:p>
        </p:txBody>
      </p:sp>
      <p:sp>
        <p:nvSpPr>
          <p:cNvPr id="5" name="Google Shape;174;p35">
            <a:extLst>
              <a:ext uri="{FF2B5EF4-FFF2-40B4-BE49-F238E27FC236}">
                <a16:creationId xmlns:a16="http://schemas.microsoft.com/office/drawing/2014/main" xmlns="" id="{CCBF7D80-0CDC-3EE3-08E5-6BDA2D0A19B2}"/>
              </a:ext>
            </a:extLst>
          </p:cNvPr>
          <p:cNvSpPr txBox="1">
            <a:spLocks/>
          </p:cNvSpPr>
          <p:nvPr/>
        </p:nvSpPr>
        <p:spPr>
          <a:xfrm>
            <a:off x="1654982" y="51474"/>
            <a:ext cx="6130145" cy="4633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2</a:t>
            </a:r>
            <a:r>
              <a:rPr lang="el-GR" sz="1800" b="1" baseline="30000">
                <a:solidFill>
                  <a:schemeClr val="accent5">
                    <a:lumMod val="50000"/>
                  </a:schemeClr>
                </a:solidFill>
                <a:latin typeface="Calibri"/>
              </a:rPr>
              <a:t>η</a:t>
            </a:r>
            <a:r>
              <a:rPr lang="el-GR" sz="1800" b="1">
                <a:solidFill>
                  <a:schemeClr val="accent5">
                    <a:lumMod val="50000"/>
                  </a:schemeClr>
                </a:solidFill>
                <a:latin typeface="Calibri"/>
              </a:rPr>
              <a:t> Δραστηριότητα: «</a:t>
            </a:r>
            <a:r>
              <a:rPr lang="el-GR" sz="1800" b="1">
                <a:solidFill>
                  <a:schemeClr val="accent5">
                    <a:lumMod val="50000"/>
                  </a:schemeClr>
                </a:solidFill>
                <a:latin typeface="Calibri"/>
                <a:cs typeface="Times New Roman"/>
              </a:rPr>
              <a:t>Η Ανακύκλωση μέσα από εποπτικό και οπτικοακουστικό υλικό </a:t>
            </a:r>
            <a:r>
              <a:rPr lang="el-GR" sz="1800" b="1">
                <a:solidFill>
                  <a:schemeClr val="accent5">
                    <a:lumMod val="50000"/>
                  </a:schemeClr>
                </a:solidFill>
                <a:latin typeface="Calibri"/>
              </a:rPr>
              <a:t>» </a:t>
            </a:r>
          </a:p>
          <a:p>
            <a:pPr marL="152400" indent="0" algn="ctr">
              <a:lnSpc>
                <a:spcPct val="100000"/>
              </a:lnSpc>
              <a:spcBef>
                <a:spcPts val="1600"/>
              </a:spcBef>
              <a:buSzPts val="1200"/>
              <a:buFont typeface="Oxygen"/>
              <a:buNone/>
            </a:pPr>
            <a:endParaRPr lang="el-GR" sz="1600" b="1">
              <a:solidFill>
                <a:schemeClr val="bg1">
                  <a:lumMod val="10000"/>
                </a:schemeClr>
              </a:solidFill>
              <a:latin typeface="Calibri"/>
            </a:endParaRPr>
          </a:p>
        </p:txBody>
      </p:sp>
    </p:spTree>
    <p:extLst>
      <p:ext uri="{BB962C8B-B14F-4D97-AF65-F5344CB8AC3E}">
        <p14:creationId xmlns:p14="http://schemas.microsoft.com/office/powerpoint/2010/main" xmlns="" val="2708049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35"/>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1600"/>
              </a:spcBef>
              <a:spcAft>
                <a:spcPts val="0"/>
              </a:spcAft>
              <a:buClr>
                <a:schemeClr val="lt2"/>
              </a:buClr>
              <a:buSzPts val="1200"/>
              <a:buAutoNum type="arabicPeriod"/>
            </a:pPr>
            <a:endParaRPr sz="1200"/>
          </a:p>
          <a:p>
            <a:pPr marL="0" lvl="0" indent="0" algn="l" rtl="0">
              <a:spcBef>
                <a:spcPts val="0"/>
              </a:spcBef>
              <a:spcAft>
                <a:spcPts val="1600"/>
              </a:spcAft>
              <a:buNone/>
            </a:pPr>
            <a:endParaRPr/>
          </a:p>
        </p:txBody>
      </p:sp>
      <p:pic>
        <p:nvPicPr>
          <p:cNvPr id="2" name="Εικόνα 3">
            <a:extLst>
              <a:ext uri="{FF2B5EF4-FFF2-40B4-BE49-F238E27FC236}">
                <a16:creationId xmlns:a16="http://schemas.microsoft.com/office/drawing/2014/main" xmlns="" id="{750E232B-F5AC-3FF4-6D22-52AB67B89B96}"/>
              </a:ext>
            </a:extLst>
          </p:cNvPr>
          <p:cNvPicPr>
            <a:picLocks noChangeAspect="1"/>
          </p:cNvPicPr>
          <p:nvPr/>
        </p:nvPicPr>
        <p:blipFill>
          <a:blip r:embed="rId3"/>
          <a:stretch>
            <a:fillRect/>
          </a:stretch>
        </p:blipFill>
        <p:spPr>
          <a:xfrm>
            <a:off x="3171209" y="707495"/>
            <a:ext cx="5766859" cy="3040280"/>
          </a:xfrm>
          <a:prstGeom prst="rect">
            <a:avLst/>
          </a:prstGeom>
        </p:spPr>
      </p:pic>
      <p:sp>
        <p:nvSpPr>
          <p:cNvPr id="4" name="Google Shape;174;p35">
            <a:extLst>
              <a:ext uri="{FF2B5EF4-FFF2-40B4-BE49-F238E27FC236}">
                <a16:creationId xmlns:a16="http://schemas.microsoft.com/office/drawing/2014/main" xmlns="" id="{45616106-7352-6FAA-ADE7-A57281F9C898}"/>
              </a:ext>
            </a:extLst>
          </p:cNvPr>
          <p:cNvSpPr txBox="1">
            <a:spLocks/>
          </p:cNvSpPr>
          <p:nvPr/>
        </p:nvSpPr>
        <p:spPr>
          <a:xfrm>
            <a:off x="1740301" y="57644"/>
            <a:ext cx="5675874" cy="5439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dirty="0">
                <a:solidFill>
                  <a:schemeClr val="accent5">
                    <a:lumMod val="50000"/>
                  </a:schemeClr>
                </a:solidFill>
                <a:latin typeface="Calibri"/>
              </a:rPr>
              <a:t>3</a:t>
            </a:r>
            <a:r>
              <a:rPr lang="el-GR" sz="1800" b="1" baseline="30000" dirty="0">
                <a:solidFill>
                  <a:schemeClr val="accent5">
                    <a:lumMod val="50000"/>
                  </a:schemeClr>
                </a:solidFill>
                <a:latin typeface="Calibri"/>
              </a:rPr>
              <a:t>η</a:t>
            </a:r>
            <a:r>
              <a:rPr lang="el-GR" sz="1800" b="1" dirty="0">
                <a:solidFill>
                  <a:schemeClr val="accent5">
                    <a:lumMod val="50000"/>
                  </a:schemeClr>
                </a:solidFill>
                <a:latin typeface="Calibri"/>
              </a:rPr>
              <a:t> Δραστηριότητα: « Φύλλο εργασίας/αξιολόγησης» </a:t>
            </a:r>
            <a:endParaRPr lang="el-GR" sz="1800" b="1" dirty="0">
              <a:solidFill>
                <a:schemeClr val="accent5">
                  <a:lumMod val="50000"/>
                </a:schemeClr>
              </a:solidFill>
            </a:endParaRP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
        <p:nvSpPr>
          <p:cNvPr id="6" name="TextBox 5">
            <a:extLst>
              <a:ext uri="{FF2B5EF4-FFF2-40B4-BE49-F238E27FC236}">
                <a16:creationId xmlns:a16="http://schemas.microsoft.com/office/drawing/2014/main" xmlns="" id="{545F93EC-94B1-31D1-3E14-D1E2CE235F1D}"/>
              </a:ext>
            </a:extLst>
          </p:cNvPr>
          <p:cNvSpPr txBox="1"/>
          <p:nvPr/>
        </p:nvSpPr>
        <p:spPr>
          <a:xfrm>
            <a:off x="-1" y="102740"/>
            <a:ext cx="2227557" cy="307777"/>
          </a:xfrm>
          <a:prstGeom prst="rect">
            <a:avLst/>
          </a:prstGeom>
          <a:noFill/>
        </p:spPr>
        <p:txBody>
          <a:bodyPr wrap="square" rtlCol="0">
            <a:spAutoFit/>
          </a:bodyPr>
          <a:lstStyle/>
          <a:p>
            <a:pPr algn="l"/>
            <a:r>
              <a:rPr lang="el-GR" u="sng"/>
              <a:t>ΤΡΙΤΗ 2/5/23</a:t>
            </a:r>
          </a:p>
        </p:txBody>
      </p:sp>
      <p:pic>
        <p:nvPicPr>
          <p:cNvPr id="5" name="Εικόνα 6">
            <a:extLst>
              <a:ext uri="{FF2B5EF4-FFF2-40B4-BE49-F238E27FC236}">
                <a16:creationId xmlns:a16="http://schemas.microsoft.com/office/drawing/2014/main" xmlns="" id="{BB9B5DE8-87A7-F463-8A30-C5EA14D59953}"/>
              </a:ext>
            </a:extLst>
          </p:cNvPr>
          <p:cNvPicPr>
            <a:picLocks noChangeAspect="1"/>
          </p:cNvPicPr>
          <p:nvPr/>
        </p:nvPicPr>
        <p:blipFill>
          <a:blip r:embed="rId4"/>
          <a:stretch>
            <a:fillRect/>
          </a:stretch>
        </p:blipFill>
        <p:spPr>
          <a:xfrm>
            <a:off x="205932" y="828675"/>
            <a:ext cx="2748267" cy="4064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xmlns="" id="{CC8F67F6-4AE0-52B2-DC07-99AAA6032448}"/>
              </a:ext>
            </a:extLst>
          </p:cNvPr>
          <p:cNvSpPr txBox="1"/>
          <p:nvPr/>
        </p:nvSpPr>
        <p:spPr>
          <a:xfrm>
            <a:off x="3316857" y="3942565"/>
            <a:ext cx="5446500" cy="954107"/>
          </a:xfrm>
          <a:prstGeom prst="rect">
            <a:avLst/>
          </a:prstGeom>
          <a:noFill/>
        </p:spPr>
        <p:txBody>
          <a:bodyPr wrap="square" rtlCol="0">
            <a:spAutoFit/>
          </a:bodyPr>
          <a:lstStyle/>
          <a:p>
            <a:pPr algn="ctr"/>
            <a:r>
              <a:rPr lang="el-GR" b="1"/>
              <a:t>Φύλλο αξιολόγησης, όπου τα παιδιά καλούνταν να αποτυπώσουν τι θα έβλεπαν αν κρυφοκοίταζαν μέσα σε έναν κάδο ανακύκλωσης ( ποιος κάδος θα ήταν αυτός, τι χρώμα θα είχε και άρα τι θα βλέπαμε μέσα σε αυτόν) </a:t>
            </a:r>
          </a:p>
        </p:txBody>
      </p:sp>
    </p:spTree>
    <p:extLst>
      <p:ext uri="{BB962C8B-B14F-4D97-AF65-F5344CB8AC3E}">
        <p14:creationId xmlns:p14="http://schemas.microsoft.com/office/powerpoint/2010/main" xmlns="" val="2087677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Πάπυρος: Οριζόντιος 2">
            <a:extLst>
              <a:ext uri="{FF2B5EF4-FFF2-40B4-BE49-F238E27FC236}">
                <a16:creationId xmlns:a16="http://schemas.microsoft.com/office/drawing/2014/main" xmlns="" id="{F49A421A-94D9-585A-FBD1-2AA0EF9A7646}"/>
              </a:ext>
            </a:extLst>
          </p:cNvPr>
          <p:cNvSpPr/>
          <p:nvPr/>
        </p:nvSpPr>
        <p:spPr>
          <a:xfrm>
            <a:off x="1909946" y="876603"/>
            <a:ext cx="5324107" cy="3390293"/>
          </a:xfrm>
          <a:prstGeom prst="horizontalScroll">
            <a:avLst/>
          </a:prstGeom>
          <a:solidFill>
            <a:schemeClr val="accent2">
              <a:lumMod val="9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l-GR" sz="3200" b="1">
                <a:latin typeface="Times New Roman" panose="02020603050405020304" pitchFamily="18" charset="0"/>
                <a:cs typeface="Times New Roman" panose="02020603050405020304" pitchFamily="18" charset="0"/>
              </a:rPr>
              <a:t>Τετάρτη 3 Μαΐου 2023</a:t>
            </a:r>
          </a:p>
        </p:txBody>
      </p:sp>
    </p:spTree>
    <p:extLst>
      <p:ext uri="{BB962C8B-B14F-4D97-AF65-F5344CB8AC3E}">
        <p14:creationId xmlns:p14="http://schemas.microsoft.com/office/powerpoint/2010/main" xmlns="" val="360929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3" name="Εικόνα 4">
            <a:extLst>
              <a:ext uri="{FF2B5EF4-FFF2-40B4-BE49-F238E27FC236}">
                <a16:creationId xmlns:a16="http://schemas.microsoft.com/office/drawing/2014/main" xmlns="" id="{93034299-BB3B-A7A7-4518-9B617AF11BC9}"/>
              </a:ext>
            </a:extLst>
          </p:cNvPr>
          <p:cNvPicPr>
            <a:picLocks noChangeAspect="1"/>
          </p:cNvPicPr>
          <p:nvPr/>
        </p:nvPicPr>
        <p:blipFill>
          <a:blip r:embed="rId3"/>
          <a:stretch>
            <a:fillRect/>
          </a:stretch>
        </p:blipFill>
        <p:spPr>
          <a:xfrm>
            <a:off x="354358" y="965554"/>
            <a:ext cx="3910091" cy="3039148"/>
          </a:xfrm>
          <a:prstGeom prst="rect">
            <a:avLst/>
          </a:prstGeom>
        </p:spPr>
      </p:pic>
      <p:pic>
        <p:nvPicPr>
          <p:cNvPr id="5" name="Εικόνα 5">
            <a:extLst>
              <a:ext uri="{FF2B5EF4-FFF2-40B4-BE49-F238E27FC236}">
                <a16:creationId xmlns:a16="http://schemas.microsoft.com/office/drawing/2014/main" xmlns="" id="{8047E67B-977D-C8F0-018A-E60901FDDEB3}"/>
              </a:ext>
            </a:extLst>
          </p:cNvPr>
          <p:cNvPicPr>
            <a:picLocks noChangeAspect="1"/>
          </p:cNvPicPr>
          <p:nvPr/>
        </p:nvPicPr>
        <p:blipFill>
          <a:blip r:embed="rId4"/>
          <a:stretch>
            <a:fillRect/>
          </a:stretch>
        </p:blipFill>
        <p:spPr>
          <a:xfrm>
            <a:off x="4909038" y="965555"/>
            <a:ext cx="4030470" cy="3039147"/>
          </a:xfrm>
          <a:prstGeom prst="rect">
            <a:avLst/>
          </a:prstGeom>
        </p:spPr>
      </p:pic>
      <p:sp>
        <p:nvSpPr>
          <p:cNvPr id="4" name="TextBox 3">
            <a:extLst>
              <a:ext uri="{FF2B5EF4-FFF2-40B4-BE49-F238E27FC236}">
                <a16:creationId xmlns:a16="http://schemas.microsoft.com/office/drawing/2014/main" xmlns="" id="{77483AB0-5C17-3F0D-D462-FCABB79DB769}"/>
              </a:ext>
            </a:extLst>
          </p:cNvPr>
          <p:cNvSpPr txBox="1"/>
          <p:nvPr/>
        </p:nvSpPr>
        <p:spPr>
          <a:xfrm>
            <a:off x="-1" y="29471"/>
            <a:ext cx="2227557" cy="307777"/>
          </a:xfrm>
          <a:prstGeom prst="rect">
            <a:avLst/>
          </a:prstGeom>
          <a:noFill/>
        </p:spPr>
        <p:txBody>
          <a:bodyPr wrap="square" lIns="91440" tIns="45720" rIns="91440" bIns="45720" rtlCol="0" anchor="t">
            <a:spAutoFit/>
          </a:bodyPr>
          <a:lstStyle/>
          <a:p>
            <a:pPr algn="l"/>
            <a:r>
              <a:rPr lang="el-GR" u="sng"/>
              <a:t>ΤΕΤΑΡΤΗ 3/5/23</a:t>
            </a:r>
          </a:p>
        </p:txBody>
      </p:sp>
      <p:sp>
        <p:nvSpPr>
          <p:cNvPr id="9" name="Google Shape;174;p35">
            <a:extLst>
              <a:ext uri="{FF2B5EF4-FFF2-40B4-BE49-F238E27FC236}">
                <a16:creationId xmlns:a16="http://schemas.microsoft.com/office/drawing/2014/main" xmlns="" id="{8D80B61E-31B7-34C0-A02F-3799D4173BCE}"/>
              </a:ext>
            </a:extLst>
          </p:cNvPr>
          <p:cNvSpPr txBox="1">
            <a:spLocks/>
          </p:cNvSpPr>
          <p:nvPr/>
        </p:nvSpPr>
        <p:spPr>
          <a:xfrm>
            <a:off x="87023" y="234649"/>
            <a:ext cx="8898879" cy="7043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chemeClr val="accent5">
                    <a:lumMod val="50000"/>
                  </a:schemeClr>
                </a:solidFill>
                <a:latin typeface="Calibri"/>
              </a:rPr>
              <a:t>1</a:t>
            </a:r>
            <a:r>
              <a:rPr lang="el-GR" sz="1600" b="1" baseline="30000">
                <a:solidFill>
                  <a:schemeClr val="accent5">
                    <a:lumMod val="50000"/>
                  </a:schemeClr>
                </a:solidFill>
                <a:latin typeface="Calibri"/>
              </a:rPr>
              <a:t>η</a:t>
            </a:r>
            <a:r>
              <a:rPr lang="el-GR" sz="1600" b="1">
                <a:solidFill>
                  <a:schemeClr val="accent5">
                    <a:lumMod val="50000"/>
                  </a:schemeClr>
                </a:solidFill>
                <a:latin typeface="Calibri"/>
              </a:rPr>
              <a:t> Δραστηριότητα: « </a:t>
            </a:r>
            <a:r>
              <a:rPr lang="el-GR" sz="1600" b="1">
                <a:solidFill>
                  <a:schemeClr val="accent5">
                    <a:lumMod val="50000"/>
                  </a:schemeClr>
                </a:solidFill>
                <a:latin typeface="Calibri"/>
                <a:cs typeface="Times New Roman"/>
              </a:rPr>
              <a:t>Διαχωρισμός ανακυκλώσιμων υλικών ανάλογα με το υλικό κατασκευής τους</a:t>
            </a:r>
            <a:r>
              <a:rPr lang="el-GR" sz="1600" b="1">
                <a:solidFill>
                  <a:schemeClr val="accent5">
                    <a:lumMod val="50000"/>
                  </a:schemeClr>
                </a:solidFill>
                <a:latin typeface="Calibri"/>
              </a:rPr>
              <a:t>» 1 / 3</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
        <p:nvSpPr>
          <p:cNvPr id="10" name="TextBox 9">
            <a:extLst>
              <a:ext uri="{FF2B5EF4-FFF2-40B4-BE49-F238E27FC236}">
                <a16:creationId xmlns:a16="http://schemas.microsoft.com/office/drawing/2014/main" xmlns="" id="{67599812-0E5F-7907-7118-A94E127B468B}"/>
              </a:ext>
            </a:extLst>
          </p:cNvPr>
          <p:cNvSpPr txBox="1"/>
          <p:nvPr/>
        </p:nvSpPr>
        <p:spPr>
          <a:xfrm>
            <a:off x="357188" y="4242288"/>
            <a:ext cx="3995004" cy="738664"/>
          </a:xfrm>
          <a:prstGeom prst="rect">
            <a:avLst/>
          </a:prstGeom>
          <a:noFill/>
          <a:ln w="28575">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Στη μια πλευρά: Τα σκουπίδια του Ρίκο τα οποία μας ζήτησε την βοήθεια μας να τα ξεχωρίσουμε</a:t>
            </a:r>
          </a:p>
        </p:txBody>
      </p:sp>
      <p:sp>
        <p:nvSpPr>
          <p:cNvPr id="11" name="TextBox 10">
            <a:extLst>
              <a:ext uri="{FF2B5EF4-FFF2-40B4-BE49-F238E27FC236}">
                <a16:creationId xmlns:a16="http://schemas.microsoft.com/office/drawing/2014/main" xmlns="" id="{562BD06D-4777-A7AD-B80B-C7D590733114}"/>
              </a:ext>
            </a:extLst>
          </p:cNvPr>
          <p:cNvSpPr txBox="1"/>
          <p:nvPr/>
        </p:nvSpPr>
        <p:spPr>
          <a:xfrm>
            <a:off x="4914534" y="4139710"/>
            <a:ext cx="4024312" cy="954107"/>
          </a:xfrm>
          <a:prstGeom prst="rect">
            <a:avLst/>
          </a:prstGeom>
          <a:noFill/>
          <a:ln w="28575">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Στην άλλη πλευρά: Τα στεφάνια, χωρισμένα με βάση τους 4 χρωματιστούς κάδους για να τοποθετήσουν τα σκουπίδια του Ρίκο ανάλογα με το υλικό τους.</a:t>
            </a:r>
          </a:p>
        </p:txBody>
      </p:sp>
    </p:spTree>
    <p:extLst>
      <p:ext uri="{BB962C8B-B14F-4D97-AF65-F5344CB8AC3E}">
        <p14:creationId xmlns:p14="http://schemas.microsoft.com/office/powerpoint/2010/main" xmlns="" val="2412031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4">
            <a:extLst>
              <a:ext uri="{FF2B5EF4-FFF2-40B4-BE49-F238E27FC236}">
                <a16:creationId xmlns:a16="http://schemas.microsoft.com/office/drawing/2014/main" xmlns="" id="{F850D571-E8BB-CC09-418E-FB7050E7FEC0}"/>
              </a:ext>
            </a:extLst>
          </p:cNvPr>
          <p:cNvPicPr>
            <a:picLocks noChangeAspect="1"/>
          </p:cNvPicPr>
          <p:nvPr/>
        </p:nvPicPr>
        <p:blipFill>
          <a:blip r:embed="rId2"/>
          <a:stretch>
            <a:fillRect/>
          </a:stretch>
        </p:blipFill>
        <p:spPr>
          <a:xfrm>
            <a:off x="433923" y="1340049"/>
            <a:ext cx="3195912" cy="2709874"/>
          </a:xfrm>
          <a:prstGeom prst="rect">
            <a:avLst/>
          </a:prstGeom>
        </p:spPr>
      </p:pic>
      <p:pic>
        <p:nvPicPr>
          <p:cNvPr id="5" name="Εικόνα 5">
            <a:extLst>
              <a:ext uri="{FF2B5EF4-FFF2-40B4-BE49-F238E27FC236}">
                <a16:creationId xmlns:a16="http://schemas.microsoft.com/office/drawing/2014/main" xmlns="" id="{050D8BEF-3596-E7AC-3571-8912A7DC74F6}"/>
              </a:ext>
            </a:extLst>
          </p:cNvPr>
          <p:cNvPicPr>
            <a:picLocks noChangeAspect="1"/>
          </p:cNvPicPr>
          <p:nvPr/>
        </p:nvPicPr>
        <p:blipFill>
          <a:blip r:embed="rId3"/>
          <a:stretch>
            <a:fillRect/>
          </a:stretch>
        </p:blipFill>
        <p:spPr>
          <a:xfrm>
            <a:off x="4219570" y="1340049"/>
            <a:ext cx="4637849" cy="2714327"/>
          </a:xfrm>
          <a:prstGeom prst="rect">
            <a:avLst/>
          </a:prstGeom>
        </p:spPr>
      </p:pic>
      <p:sp>
        <p:nvSpPr>
          <p:cNvPr id="3" name="TextBox 2">
            <a:extLst>
              <a:ext uri="{FF2B5EF4-FFF2-40B4-BE49-F238E27FC236}">
                <a16:creationId xmlns:a16="http://schemas.microsoft.com/office/drawing/2014/main" xmlns="" id="{D55446B9-EE4F-5E77-2B5A-293176751383}"/>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ΤΕΤΑΡΤΗ 3/5/23</a:t>
            </a:r>
          </a:p>
        </p:txBody>
      </p:sp>
      <p:sp>
        <p:nvSpPr>
          <p:cNvPr id="11" name="TextBox 10">
            <a:extLst>
              <a:ext uri="{FF2B5EF4-FFF2-40B4-BE49-F238E27FC236}">
                <a16:creationId xmlns:a16="http://schemas.microsoft.com/office/drawing/2014/main" xmlns="" id="{5BCAF9A1-CF34-806E-9FB7-25464EE3BD1D}"/>
              </a:ext>
            </a:extLst>
          </p:cNvPr>
          <p:cNvSpPr txBox="1"/>
          <p:nvPr/>
        </p:nvSpPr>
        <p:spPr>
          <a:xfrm>
            <a:off x="540360" y="4368677"/>
            <a:ext cx="83189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Τα παιδιά χωρισμένα σε 4 ομάδες, υπεύθυνες η κάθε μια για ένα υλικό, τοποθετούν τα υλικά στον αντίστοιχο κάδο/στεφάνι</a:t>
            </a:r>
          </a:p>
        </p:txBody>
      </p:sp>
      <p:sp>
        <p:nvSpPr>
          <p:cNvPr id="6" name="Google Shape;174;p35">
            <a:extLst>
              <a:ext uri="{FF2B5EF4-FFF2-40B4-BE49-F238E27FC236}">
                <a16:creationId xmlns:a16="http://schemas.microsoft.com/office/drawing/2014/main" xmlns="" id="{28A82299-D4F7-B913-DAD6-FCAB2CEB6F20}"/>
              </a:ext>
            </a:extLst>
          </p:cNvPr>
          <p:cNvSpPr txBox="1">
            <a:spLocks/>
          </p:cNvSpPr>
          <p:nvPr/>
        </p:nvSpPr>
        <p:spPr>
          <a:xfrm>
            <a:off x="504657" y="337225"/>
            <a:ext cx="8012323" cy="7775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1</a:t>
            </a:r>
            <a:r>
              <a:rPr lang="el-GR" sz="1800" b="1" baseline="30000">
                <a:solidFill>
                  <a:schemeClr val="accent5">
                    <a:lumMod val="50000"/>
                  </a:schemeClr>
                </a:solidFill>
                <a:latin typeface="Calibri"/>
              </a:rPr>
              <a:t>η</a:t>
            </a:r>
            <a:r>
              <a:rPr lang="el-GR" sz="1800" b="1">
                <a:solidFill>
                  <a:schemeClr val="accent5">
                    <a:lumMod val="50000"/>
                  </a:schemeClr>
                </a:solidFill>
                <a:latin typeface="Calibri"/>
              </a:rPr>
              <a:t> Δραστηριότητα: «</a:t>
            </a:r>
            <a:r>
              <a:rPr lang="el-GR" sz="1800" b="1">
                <a:solidFill>
                  <a:schemeClr val="accent5">
                    <a:lumMod val="50000"/>
                  </a:schemeClr>
                </a:solidFill>
                <a:latin typeface="Calibri"/>
                <a:cs typeface="Times New Roman"/>
              </a:rPr>
              <a:t>Διαχωρισμός ανακυκλώσιμων υλικών ανάλογα με το υλικό κατασκευής τους</a:t>
            </a:r>
            <a:r>
              <a:rPr lang="el-GR" sz="1800" b="1">
                <a:solidFill>
                  <a:schemeClr val="accent5">
                    <a:lumMod val="50000"/>
                  </a:schemeClr>
                </a:solidFill>
                <a:latin typeface="Calibri"/>
              </a:rPr>
              <a:t>» 2 / 3</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Tree>
    <p:extLst>
      <p:ext uri="{BB962C8B-B14F-4D97-AF65-F5344CB8AC3E}">
        <p14:creationId xmlns:p14="http://schemas.microsoft.com/office/powerpoint/2010/main" xmlns="" val="3616919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61F3E0FC-A00D-1C96-83F0-384FB594CC09}"/>
              </a:ext>
            </a:extLst>
          </p:cNvPr>
          <p:cNvPicPr>
            <a:picLocks noChangeAspect="1"/>
          </p:cNvPicPr>
          <p:nvPr/>
        </p:nvPicPr>
        <p:blipFill>
          <a:blip r:embed="rId3"/>
          <a:stretch>
            <a:fillRect/>
          </a:stretch>
        </p:blipFill>
        <p:spPr>
          <a:xfrm>
            <a:off x="4195971" y="1138587"/>
            <a:ext cx="2322670" cy="1638173"/>
          </a:xfrm>
          <a:prstGeom prst="rect">
            <a:avLst/>
          </a:prstGeom>
        </p:spPr>
      </p:pic>
      <p:pic>
        <p:nvPicPr>
          <p:cNvPr id="4" name="Εικόνα 4">
            <a:extLst>
              <a:ext uri="{FF2B5EF4-FFF2-40B4-BE49-F238E27FC236}">
                <a16:creationId xmlns:a16="http://schemas.microsoft.com/office/drawing/2014/main" xmlns="" id="{CE12926A-2D04-C362-CC16-40658A1CC358}"/>
              </a:ext>
            </a:extLst>
          </p:cNvPr>
          <p:cNvPicPr>
            <a:picLocks noChangeAspect="1"/>
          </p:cNvPicPr>
          <p:nvPr/>
        </p:nvPicPr>
        <p:blipFill>
          <a:blip r:embed="rId4"/>
          <a:stretch>
            <a:fillRect/>
          </a:stretch>
        </p:blipFill>
        <p:spPr>
          <a:xfrm>
            <a:off x="47385" y="1138586"/>
            <a:ext cx="3975286" cy="2676693"/>
          </a:xfrm>
          <a:prstGeom prst="rect">
            <a:avLst/>
          </a:prstGeom>
        </p:spPr>
      </p:pic>
      <p:pic>
        <p:nvPicPr>
          <p:cNvPr id="5" name="Εικόνα 3" descr="Εικόνα που περιέχει κείμενο, γράμμα&#10;&#10;Περιγραφή που δημιουργήθηκε αυτόματα">
            <a:extLst>
              <a:ext uri="{FF2B5EF4-FFF2-40B4-BE49-F238E27FC236}">
                <a16:creationId xmlns:a16="http://schemas.microsoft.com/office/drawing/2014/main" xmlns="" id="{89AC4335-37CD-914D-1EC3-18AF0972AE42}"/>
              </a:ext>
            </a:extLst>
          </p:cNvPr>
          <p:cNvPicPr>
            <a:picLocks noChangeAspect="1"/>
          </p:cNvPicPr>
          <p:nvPr/>
        </p:nvPicPr>
        <p:blipFill rotWithShape="1">
          <a:blip r:embed="rId5"/>
          <a:srcRect t="271"/>
          <a:stretch/>
        </p:blipFill>
        <p:spPr>
          <a:xfrm>
            <a:off x="6711024" y="1092961"/>
            <a:ext cx="2170958" cy="3056519"/>
          </a:xfrm>
          <a:prstGeom prst="rect">
            <a:avLst/>
          </a:prstGeom>
        </p:spPr>
      </p:pic>
      <p:sp>
        <p:nvSpPr>
          <p:cNvPr id="7" name="TextBox 6">
            <a:extLst>
              <a:ext uri="{FF2B5EF4-FFF2-40B4-BE49-F238E27FC236}">
                <a16:creationId xmlns:a16="http://schemas.microsoft.com/office/drawing/2014/main" xmlns="" id="{37094236-9ECC-D5A1-6856-52EB60670CE0}"/>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ΤΕΤΑΡΤΗ 3/5/23</a:t>
            </a:r>
          </a:p>
        </p:txBody>
      </p:sp>
      <p:sp>
        <p:nvSpPr>
          <p:cNvPr id="11" name="Google Shape;174;p35">
            <a:extLst>
              <a:ext uri="{FF2B5EF4-FFF2-40B4-BE49-F238E27FC236}">
                <a16:creationId xmlns:a16="http://schemas.microsoft.com/office/drawing/2014/main" xmlns="" id="{E28D2086-932A-2FC4-C0A3-FF27E1148155}"/>
              </a:ext>
            </a:extLst>
          </p:cNvPr>
          <p:cNvSpPr txBox="1">
            <a:spLocks/>
          </p:cNvSpPr>
          <p:nvPr/>
        </p:nvSpPr>
        <p:spPr>
          <a:xfrm>
            <a:off x="533964" y="256628"/>
            <a:ext cx="8012323" cy="836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1</a:t>
            </a:r>
            <a:r>
              <a:rPr lang="el-GR" sz="1800" b="1" baseline="30000">
                <a:solidFill>
                  <a:schemeClr val="accent5">
                    <a:lumMod val="50000"/>
                  </a:schemeClr>
                </a:solidFill>
                <a:latin typeface="Calibri"/>
              </a:rPr>
              <a:t>η</a:t>
            </a:r>
            <a:r>
              <a:rPr lang="el-GR" sz="1800" b="1">
                <a:solidFill>
                  <a:schemeClr val="accent5">
                    <a:lumMod val="50000"/>
                  </a:schemeClr>
                </a:solidFill>
                <a:latin typeface="Calibri"/>
              </a:rPr>
              <a:t> Δραστηριότητα: «</a:t>
            </a:r>
            <a:r>
              <a:rPr lang="el-GR" sz="1800" b="1">
                <a:solidFill>
                  <a:schemeClr val="accent5">
                    <a:lumMod val="50000"/>
                  </a:schemeClr>
                </a:solidFill>
                <a:latin typeface="Calibri"/>
                <a:cs typeface="Times New Roman"/>
              </a:rPr>
              <a:t>Διαχωρισμός ανακυκλώσιμων υλικών ανάλογα με το υλικό κατασκευής τους</a:t>
            </a:r>
            <a:r>
              <a:rPr lang="el-GR" sz="1800" b="1">
                <a:solidFill>
                  <a:schemeClr val="accent5">
                    <a:lumMod val="50000"/>
                  </a:schemeClr>
                </a:solidFill>
                <a:latin typeface="Calibri"/>
              </a:rPr>
              <a:t> »  3 / 3</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
        <p:nvSpPr>
          <p:cNvPr id="3" name="TextBox 2">
            <a:extLst>
              <a:ext uri="{FF2B5EF4-FFF2-40B4-BE49-F238E27FC236}">
                <a16:creationId xmlns:a16="http://schemas.microsoft.com/office/drawing/2014/main" xmlns="" id="{BDB66C78-DB3C-2A37-433E-B3CEECACC6FA}"/>
              </a:ext>
            </a:extLst>
          </p:cNvPr>
          <p:cNvSpPr txBox="1"/>
          <p:nvPr/>
        </p:nvSpPr>
        <p:spPr>
          <a:xfrm>
            <a:off x="238125" y="4311893"/>
            <a:ext cx="85908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Ελέγχουμε αν τα τοποθετήσαμε σωστά, εντοπίζουμε το σήμα της ανακύκλωσης, μετράμε πόσα υλικά από κάθε κατηγορία υπάρχουν και καταγράφουμε τις ποσότητες τους.</a:t>
            </a:r>
          </a:p>
        </p:txBody>
      </p:sp>
    </p:spTree>
    <p:extLst>
      <p:ext uri="{BB962C8B-B14F-4D97-AF65-F5344CB8AC3E}">
        <p14:creationId xmlns:p14="http://schemas.microsoft.com/office/powerpoint/2010/main" xmlns="" val="767166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4">
            <a:extLst>
              <a:ext uri="{FF2B5EF4-FFF2-40B4-BE49-F238E27FC236}">
                <a16:creationId xmlns:a16="http://schemas.microsoft.com/office/drawing/2014/main" xmlns="" id="{8D0C52F8-47D1-6E9A-7160-31967745AB49}"/>
              </a:ext>
            </a:extLst>
          </p:cNvPr>
          <p:cNvPicPr>
            <a:picLocks noChangeAspect="1"/>
          </p:cNvPicPr>
          <p:nvPr/>
        </p:nvPicPr>
        <p:blipFill rotWithShape="1">
          <a:blip r:embed="rId3"/>
          <a:srcRect l="7463" t="13770" r="1493" b="7049"/>
          <a:stretch/>
        </p:blipFill>
        <p:spPr>
          <a:xfrm>
            <a:off x="3917037" y="1656041"/>
            <a:ext cx="2427281" cy="3388310"/>
          </a:xfrm>
          <a:prstGeom prst="rect">
            <a:avLst/>
          </a:prstGeom>
        </p:spPr>
      </p:pic>
      <p:pic>
        <p:nvPicPr>
          <p:cNvPr id="4" name="Εικόνα 4">
            <a:extLst>
              <a:ext uri="{FF2B5EF4-FFF2-40B4-BE49-F238E27FC236}">
                <a16:creationId xmlns:a16="http://schemas.microsoft.com/office/drawing/2014/main" xmlns="" id="{D5F66F4C-69A7-44AD-11C3-276BA4DD175C}"/>
              </a:ext>
            </a:extLst>
          </p:cNvPr>
          <p:cNvPicPr>
            <a:picLocks noChangeAspect="1"/>
          </p:cNvPicPr>
          <p:nvPr/>
        </p:nvPicPr>
        <p:blipFill rotWithShape="1">
          <a:blip r:embed="rId4"/>
          <a:srcRect l="47" r="25869" b="18689"/>
          <a:stretch/>
        </p:blipFill>
        <p:spPr>
          <a:xfrm>
            <a:off x="6617780" y="1656041"/>
            <a:ext cx="2357932" cy="3388194"/>
          </a:xfrm>
          <a:prstGeom prst="rect">
            <a:avLst/>
          </a:prstGeom>
        </p:spPr>
      </p:pic>
      <p:sp>
        <p:nvSpPr>
          <p:cNvPr id="7" name="TextBox 6">
            <a:extLst>
              <a:ext uri="{FF2B5EF4-FFF2-40B4-BE49-F238E27FC236}">
                <a16:creationId xmlns:a16="http://schemas.microsoft.com/office/drawing/2014/main" xmlns="" id="{BF7BE693-70C2-688B-4D22-0C14FB1D216C}"/>
              </a:ext>
            </a:extLst>
          </p:cNvPr>
          <p:cNvSpPr txBox="1"/>
          <p:nvPr/>
        </p:nvSpPr>
        <p:spPr>
          <a:xfrm>
            <a:off x="-1" y="102740"/>
            <a:ext cx="1619423" cy="307777"/>
          </a:xfrm>
          <a:prstGeom prst="rect">
            <a:avLst/>
          </a:prstGeom>
          <a:noFill/>
        </p:spPr>
        <p:txBody>
          <a:bodyPr wrap="square" lIns="91440" tIns="45720" rIns="91440" bIns="45720" rtlCol="0" anchor="t">
            <a:spAutoFit/>
          </a:bodyPr>
          <a:lstStyle/>
          <a:p>
            <a:pPr algn="l"/>
            <a:r>
              <a:rPr lang="el-GR" u="sng"/>
              <a:t>ΤΕΤΑΡΤΗ 3/5/23</a:t>
            </a:r>
          </a:p>
        </p:txBody>
      </p:sp>
      <p:sp>
        <p:nvSpPr>
          <p:cNvPr id="9" name="Google Shape;174;p35">
            <a:extLst>
              <a:ext uri="{FF2B5EF4-FFF2-40B4-BE49-F238E27FC236}">
                <a16:creationId xmlns:a16="http://schemas.microsoft.com/office/drawing/2014/main" xmlns="" id="{2AD1942F-B9DC-0E06-83A5-30137997DCDC}"/>
              </a:ext>
            </a:extLst>
          </p:cNvPr>
          <p:cNvSpPr txBox="1">
            <a:spLocks/>
          </p:cNvSpPr>
          <p:nvPr/>
        </p:nvSpPr>
        <p:spPr>
          <a:xfrm>
            <a:off x="711275" y="104228"/>
            <a:ext cx="8012323" cy="3746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2η Δραστηριότητα: «</a:t>
            </a:r>
            <a:r>
              <a:rPr lang="el-GR" sz="1800" b="1">
                <a:solidFill>
                  <a:schemeClr val="accent5">
                    <a:lumMod val="50000"/>
                  </a:schemeClr>
                </a:solidFill>
                <a:latin typeface="Calibri"/>
                <a:cs typeface="Times New Roman"/>
              </a:rPr>
              <a:t>Οι δικοί μας κάδοι ανακύκλωσης</a:t>
            </a:r>
            <a:r>
              <a:rPr lang="el-GR" sz="1800" b="1">
                <a:solidFill>
                  <a:schemeClr val="accent5">
                    <a:lumMod val="50000"/>
                  </a:schemeClr>
                </a:solidFill>
                <a:latin typeface="Calibri"/>
              </a:rPr>
              <a:t>»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pic>
        <p:nvPicPr>
          <p:cNvPr id="3" name="Εικόνα 4">
            <a:extLst>
              <a:ext uri="{FF2B5EF4-FFF2-40B4-BE49-F238E27FC236}">
                <a16:creationId xmlns:a16="http://schemas.microsoft.com/office/drawing/2014/main" xmlns="" id="{E70794CF-F04C-88F1-E86F-F8D14372C418}"/>
              </a:ext>
            </a:extLst>
          </p:cNvPr>
          <p:cNvPicPr>
            <a:picLocks noChangeAspect="1"/>
          </p:cNvPicPr>
          <p:nvPr/>
        </p:nvPicPr>
        <p:blipFill>
          <a:blip r:embed="rId5"/>
          <a:stretch>
            <a:fillRect/>
          </a:stretch>
        </p:blipFill>
        <p:spPr>
          <a:xfrm>
            <a:off x="65711" y="974713"/>
            <a:ext cx="3159914" cy="4064000"/>
          </a:xfrm>
          <a:prstGeom prst="rect">
            <a:avLst/>
          </a:prstGeom>
        </p:spPr>
      </p:pic>
      <p:sp>
        <p:nvSpPr>
          <p:cNvPr id="5" name="TextBox 4">
            <a:extLst>
              <a:ext uri="{FF2B5EF4-FFF2-40B4-BE49-F238E27FC236}">
                <a16:creationId xmlns:a16="http://schemas.microsoft.com/office/drawing/2014/main" xmlns="" id="{FF89307B-A00C-5843-307B-F1CDE7E471E7}"/>
              </a:ext>
            </a:extLst>
          </p:cNvPr>
          <p:cNvSpPr txBox="1"/>
          <p:nvPr/>
        </p:nvSpPr>
        <p:spPr>
          <a:xfrm>
            <a:off x="214312" y="633778"/>
            <a:ext cx="29674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dirty="0"/>
              <a:t>Καταγραφή των ιδεών των παιδιών</a:t>
            </a:r>
          </a:p>
        </p:txBody>
      </p:sp>
      <p:sp>
        <p:nvSpPr>
          <p:cNvPr id="6" name="TextBox 5">
            <a:extLst>
              <a:ext uri="{FF2B5EF4-FFF2-40B4-BE49-F238E27FC236}">
                <a16:creationId xmlns:a16="http://schemas.microsoft.com/office/drawing/2014/main" xmlns="" id="{C18B30C6-8B48-0FE5-1447-CE83241F64CF}"/>
              </a:ext>
            </a:extLst>
          </p:cNvPr>
          <p:cNvSpPr txBox="1"/>
          <p:nvPr/>
        </p:nvSpPr>
        <p:spPr>
          <a:xfrm>
            <a:off x="4170850" y="1055077"/>
            <a:ext cx="46306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dirty="0"/>
              <a:t>Τα παιδιά εντοπίζουν χαρτόκουτα στους διαδρόμους και τα παίρνουν για να δημιουργήσουν τους κάδους τους</a:t>
            </a:r>
          </a:p>
        </p:txBody>
      </p:sp>
    </p:spTree>
    <p:extLst>
      <p:ext uri="{BB962C8B-B14F-4D97-AF65-F5344CB8AC3E}">
        <p14:creationId xmlns:p14="http://schemas.microsoft.com/office/powerpoint/2010/main" xmlns="" val="2626269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0392C2C-BF22-D7D8-B127-545D254A9B99}"/>
              </a:ext>
            </a:extLst>
          </p:cNvPr>
          <p:cNvSpPr txBox="1"/>
          <p:nvPr/>
        </p:nvSpPr>
        <p:spPr>
          <a:xfrm>
            <a:off x="579226" y="271060"/>
            <a:ext cx="8171892" cy="461665"/>
          </a:xfrm>
          <a:prstGeom prst="rect">
            <a:avLst/>
          </a:prstGeom>
          <a:noFill/>
          <a:ln w="28575">
            <a:solidFill>
              <a:srgbClr val="A32727"/>
            </a:solidFill>
          </a:ln>
        </p:spPr>
        <p:txBody>
          <a:bodyPr wrap="square" lIns="91440" tIns="45720" rIns="91440" bIns="45720" rtlCol="0" anchor="t">
            <a:spAutoFit/>
          </a:bodyPr>
          <a:lstStyle/>
          <a:p>
            <a:pPr algn="l"/>
            <a:r>
              <a:rPr lang="el-GR" sz="2400" b="1">
                <a:solidFill>
                  <a:srgbClr val="A32727"/>
                </a:solidFill>
              </a:rPr>
              <a:t>ΠΑΙΧΝΙΔΙ ΓΙΑ ΤΗΝ ΩΡΑ ΤΟΥ ΕΛΕΥΘΕΡΟΥ ΠΑΙΧΝΙΔΙΟΥ</a:t>
            </a:r>
          </a:p>
        </p:txBody>
      </p:sp>
      <p:sp>
        <p:nvSpPr>
          <p:cNvPr id="7" name="TextBox 6">
            <a:extLst>
              <a:ext uri="{FF2B5EF4-FFF2-40B4-BE49-F238E27FC236}">
                <a16:creationId xmlns:a16="http://schemas.microsoft.com/office/drawing/2014/main" xmlns="" id="{5D837051-A979-A417-63D0-C1F7A11CB60E}"/>
              </a:ext>
            </a:extLst>
          </p:cNvPr>
          <p:cNvSpPr txBox="1"/>
          <p:nvPr/>
        </p:nvSpPr>
        <p:spPr>
          <a:xfrm>
            <a:off x="2577245" y="1078889"/>
            <a:ext cx="37678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Παιχνίδι μνήμης με πασχαλινές εικόνες</a:t>
            </a:r>
          </a:p>
        </p:txBody>
      </p:sp>
      <p:pic>
        <p:nvPicPr>
          <p:cNvPr id="2" name="Εικόνα 2" descr="Εικόνα που περιέχει κείμενο, πλακάκια&#10;&#10;Περιγραφή που δημιουργήθηκε αυτόματα">
            <a:extLst>
              <a:ext uri="{FF2B5EF4-FFF2-40B4-BE49-F238E27FC236}">
                <a16:creationId xmlns:a16="http://schemas.microsoft.com/office/drawing/2014/main" xmlns="" id="{18DBB989-0FCA-746B-4451-6171DF117444}"/>
              </a:ext>
            </a:extLst>
          </p:cNvPr>
          <p:cNvPicPr>
            <a:picLocks noChangeAspect="1"/>
          </p:cNvPicPr>
          <p:nvPr/>
        </p:nvPicPr>
        <p:blipFill>
          <a:blip r:embed="rId2"/>
          <a:stretch>
            <a:fillRect/>
          </a:stretch>
        </p:blipFill>
        <p:spPr>
          <a:xfrm>
            <a:off x="2746130" y="1770185"/>
            <a:ext cx="3373316" cy="2533650"/>
          </a:xfrm>
          <a:prstGeom prst="rect">
            <a:avLst/>
          </a:prstGeom>
        </p:spPr>
      </p:pic>
    </p:spTree>
    <p:extLst>
      <p:ext uri="{BB962C8B-B14F-4D97-AF65-F5344CB8AC3E}">
        <p14:creationId xmlns:p14="http://schemas.microsoft.com/office/powerpoint/2010/main" xmlns="" val="118047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51CB6F51-BB81-083B-C1E5-5588DBD74ECB}"/>
              </a:ext>
            </a:extLst>
          </p:cNvPr>
          <p:cNvPicPr>
            <a:picLocks noChangeAspect="1"/>
          </p:cNvPicPr>
          <p:nvPr/>
        </p:nvPicPr>
        <p:blipFill rotWithShape="1">
          <a:blip r:embed="rId3"/>
          <a:srcRect l="707" t="42515" b="5589"/>
          <a:stretch/>
        </p:blipFill>
        <p:spPr>
          <a:xfrm>
            <a:off x="4988359" y="3015945"/>
            <a:ext cx="2053752" cy="1908213"/>
          </a:xfrm>
          <a:prstGeom prst="rect">
            <a:avLst/>
          </a:prstGeom>
        </p:spPr>
      </p:pic>
      <p:pic>
        <p:nvPicPr>
          <p:cNvPr id="4" name="Εικόνα 4">
            <a:extLst>
              <a:ext uri="{FF2B5EF4-FFF2-40B4-BE49-F238E27FC236}">
                <a16:creationId xmlns:a16="http://schemas.microsoft.com/office/drawing/2014/main" xmlns="" id="{60B9F132-C2BE-A346-6A63-ADF215B9BA19}"/>
              </a:ext>
            </a:extLst>
          </p:cNvPr>
          <p:cNvPicPr>
            <a:picLocks noChangeAspect="1"/>
          </p:cNvPicPr>
          <p:nvPr/>
        </p:nvPicPr>
        <p:blipFill rotWithShape="1">
          <a:blip r:embed="rId4"/>
          <a:srcRect t="30689"/>
          <a:stretch/>
        </p:blipFill>
        <p:spPr>
          <a:xfrm>
            <a:off x="2415924" y="2176632"/>
            <a:ext cx="2496390" cy="2748490"/>
          </a:xfrm>
          <a:prstGeom prst="rect">
            <a:avLst/>
          </a:prstGeom>
        </p:spPr>
      </p:pic>
      <p:pic>
        <p:nvPicPr>
          <p:cNvPr id="5" name="Εικόνα 5">
            <a:extLst>
              <a:ext uri="{FF2B5EF4-FFF2-40B4-BE49-F238E27FC236}">
                <a16:creationId xmlns:a16="http://schemas.microsoft.com/office/drawing/2014/main" xmlns="" id="{1E195CAB-C1AE-1E6A-0A16-F7408AE419AC}"/>
              </a:ext>
            </a:extLst>
          </p:cNvPr>
          <p:cNvPicPr>
            <a:picLocks noChangeAspect="1"/>
          </p:cNvPicPr>
          <p:nvPr/>
        </p:nvPicPr>
        <p:blipFill rotWithShape="1">
          <a:blip r:embed="rId5"/>
          <a:srcRect t="34032" r="22156"/>
          <a:stretch/>
        </p:blipFill>
        <p:spPr>
          <a:xfrm>
            <a:off x="7169148" y="2919565"/>
            <a:ext cx="1786892" cy="1999545"/>
          </a:xfrm>
          <a:prstGeom prst="rect">
            <a:avLst/>
          </a:prstGeom>
        </p:spPr>
      </p:pic>
      <p:pic>
        <p:nvPicPr>
          <p:cNvPr id="6" name="Εικόνα 2">
            <a:extLst>
              <a:ext uri="{FF2B5EF4-FFF2-40B4-BE49-F238E27FC236}">
                <a16:creationId xmlns:a16="http://schemas.microsoft.com/office/drawing/2014/main" xmlns="" id="{2D58BE0E-63D2-D9B8-24F4-C9780A3C44D6}"/>
              </a:ext>
            </a:extLst>
          </p:cNvPr>
          <p:cNvPicPr>
            <a:picLocks noChangeAspect="1"/>
          </p:cNvPicPr>
          <p:nvPr/>
        </p:nvPicPr>
        <p:blipFill>
          <a:blip r:embed="rId6"/>
          <a:stretch>
            <a:fillRect/>
          </a:stretch>
        </p:blipFill>
        <p:spPr>
          <a:xfrm>
            <a:off x="145853" y="2008113"/>
            <a:ext cx="2168770" cy="2913674"/>
          </a:xfrm>
          <a:prstGeom prst="rect">
            <a:avLst/>
          </a:prstGeom>
        </p:spPr>
      </p:pic>
      <p:sp>
        <p:nvSpPr>
          <p:cNvPr id="9" name="TextBox 8">
            <a:extLst>
              <a:ext uri="{FF2B5EF4-FFF2-40B4-BE49-F238E27FC236}">
                <a16:creationId xmlns:a16="http://schemas.microsoft.com/office/drawing/2014/main" xmlns="" id="{96738416-E476-9EEF-9483-55A1125A329F}"/>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ΤΕΤΑΡΤΗ 3/5/23</a:t>
            </a:r>
          </a:p>
        </p:txBody>
      </p:sp>
      <p:sp>
        <p:nvSpPr>
          <p:cNvPr id="11" name="Google Shape;174;p35">
            <a:extLst>
              <a:ext uri="{FF2B5EF4-FFF2-40B4-BE49-F238E27FC236}">
                <a16:creationId xmlns:a16="http://schemas.microsoft.com/office/drawing/2014/main" xmlns="" id="{FECA41D3-5CCB-E2F8-7B5D-9AEAFF6CDD37}"/>
              </a:ext>
            </a:extLst>
          </p:cNvPr>
          <p:cNvSpPr txBox="1">
            <a:spLocks/>
          </p:cNvSpPr>
          <p:nvPr/>
        </p:nvSpPr>
        <p:spPr>
          <a:xfrm>
            <a:off x="951597" y="256628"/>
            <a:ext cx="7536074"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2η Δραστηριότητα: « </a:t>
            </a:r>
            <a:r>
              <a:rPr lang="el-GR" sz="1800" b="1">
                <a:solidFill>
                  <a:schemeClr val="accent5">
                    <a:lumMod val="50000"/>
                  </a:schemeClr>
                </a:solidFill>
                <a:latin typeface="Calibri"/>
                <a:cs typeface="Times New Roman"/>
              </a:rPr>
              <a:t>Οι δικοί μας κάδοι ανακύκλωσης</a:t>
            </a:r>
            <a:r>
              <a:rPr lang="el-GR" sz="1800" b="1">
                <a:solidFill>
                  <a:schemeClr val="accent5">
                    <a:lumMod val="50000"/>
                  </a:schemeClr>
                </a:solidFill>
                <a:latin typeface="Calibri"/>
              </a:rPr>
              <a:t> »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
        <p:nvSpPr>
          <p:cNvPr id="3" name="TextBox 2">
            <a:extLst>
              <a:ext uri="{FF2B5EF4-FFF2-40B4-BE49-F238E27FC236}">
                <a16:creationId xmlns:a16="http://schemas.microsoft.com/office/drawing/2014/main" xmlns="" id="{8884D19D-BBDB-D478-5B74-54CB609C186F}"/>
              </a:ext>
            </a:extLst>
          </p:cNvPr>
          <p:cNvSpPr txBox="1"/>
          <p:nvPr/>
        </p:nvSpPr>
        <p:spPr>
          <a:xfrm>
            <a:off x="2505807" y="1075225"/>
            <a:ext cx="466175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Τα παιδιά χωρίστηκαν σε 4 ομάδες για να δημιουργήσουν τους 4 χρωματιστούς κάδους ανακύκλωσης, με τα υλικά που πρότειναν</a:t>
            </a:r>
          </a:p>
        </p:txBody>
      </p:sp>
    </p:spTree>
    <p:extLst>
      <p:ext uri="{BB962C8B-B14F-4D97-AF65-F5344CB8AC3E}">
        <p14:creationId xmlns:p14="http://schemas.microsoft.com/office/powerpoint/2010/main" xmlns="" val="3273718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a:extLst>
              <a:ext uri="{FF2B5EF4-FFF2-40B4-BE49-F238E27FC236}">
                <a16:creationId xmlns:a16="http://schemas.microsoft.com/office/drawing/2014/main" xmlns="" id="{16AF3E0B-235F-C3EE-90ED-8327400D6544}"/>
              </a:ext>
            </a:extLst>
          </p:cNvPr>
          <p:cNvPicPr>
            <a:picLocks noChangeAspect="1"/>
          </p:cNvPicPr>
          <p:nvPr/>
        </p:nvPicPr>
        <p:blipFill>
          <a:blip r:embed="rId2"/>
          <a:stretch>
            <a:fillRect/>
          </a:stretch>
        </p:blipFill>
        <p:spPr>
          <a:xfrm>
            <a:off x="664700" y="1265974"/>
            <a:ext cx="6509907" cy="3774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xmlns="" id="{FECCA5E5-8F54-7134-3D6A-8CE67DA594BA}"/>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ΤΕΤΑΡΤΗ 3/5/23</a:t>
            </a:r>
          </a:p>
        </p:txBody>
      </p:sp>
      <p:sp>
        <p:nvSpPr>
          <p:cNvPr id="6" name="Google Shape;174;p35">
            <a:extLst>
              <a:ext uri="{FF2B5EF4-FFF2-40B4-BE49-F238E27FC236}">
                <a16:creationId xmlns:a16="http://schemas.microsoft.com/office/drawing/2014/main" xmlns="" id="{F451B4FA-A680-388D-2598-E6E280145461}"/>
              </a:ext>
            </a:extLst>
          </p:cNvPr>
          <p:cNvSpPr txBox="1">
            <a:spLocks/>
          </p:cNvSpPr>
          <p:nvPr/>
        </p:nvSpPr>
        <p:spPr>
          <a:xfrm>
            <a:off x="416734" y="102763"/>
            <a:ext cx="8012323"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2η Δραστηριότητα: « </a:t>
            </a:r>
            <a:r>
              <a:rPr lang="el-GR" sz="1800" b="1">
                <a:solidFill>
                  <a:schemeClr val="accent5">
                    <a:lumMod val="50000"/>
                  </a:schemeClr>
                </a:solidFill>
                <a:latin typeface="Calibri"/>
                <a:cs typeface="Times New Roman"/>
              </a:rPr>
              <a:t>Οι δικοί μας κάδοι ανακύκλωσης</a:t>
            </a:r>
            <a:r>
              <a:rPr lang="el-GR" sz="1800" b="1">
                <a:solidFill>
                  <a:schemeClr val="accent5">
                    <a:lumMod val="50000"/>
                  </a:schemeClr>
                </a:solidFill>
                <a:latin typeface="Calibri"/>
              </a:rPr>
              <a:t>»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
        <p:nvSpPr>
          <p:cNvPr id="7" name="TextBox 6">
            <a:extLst>
              <a:ext uri="{FF2B5EF4-FFF2-40B4-BE49-F238E27FC236}">
                <a16:creationId xmlns:a16="http://schemas.microsoft.com/office/drawing/2014/main" xmlns="" id="{C4B0A2C6-9EF8-23EE-2D92-5E128645F01E}"/>
              </a:ext>
            </a:extLst>
          </p:cNvPr>
          <p:cNvSpPr txBox="1"/>
          <p:nvPr/>
        </p:nvSpPr>
        <p:spPr>
          <a:xfrm>
            <a:off x="199658" y="624620"/>
            <a:ext cx="719064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b="1"/>
              <a:t>Δημιουργήσαμε την γωνιά ανακύκλωσης στην τάξη και τα παιδιά τοποθέτησαν τα σκουπίδια του Ρίκο στον αντίστοιχο κάδο.</a:t>
            </a:r>
          </a:p>
          <a:p>
            <a:pPr algn="ctr"/>
            <a:endParaRPr lang="el-GR" b="1"/>
          </a:p>
        </p:txBody>
      </p:sp>
      <p:pic>
        <p:nvPicPr>
          <p:cNvPr id="3" name="Εικόνα 4">
            <a:extLst>
              <a:ext uri="{FF2B5EF4-FFF2-40B4-BE49-F238E27FC236}">
                <a16:creationId xmlns:a16="http://schemas.microsoft.com/office/drawing/2014/main" xmlns="" id="{3664453B-97CE-BC42-5793-6E436E4DB3CA}"/>
              </a:ext>
            </a:extLst>
          </p:cNvPr>
          <p:cNvPicPr>
            <a:picLocks noChangeAspect="1"/>
          </p:cNvPicPr>
          <p:nvPr/>
        </p:nvPicPr>
        <p:blipFill>
          <a:blip r:embed="rId3"/>
          <a:stretch>
            <a:fillRect/>
          </a:stretch>
        </p:blipFill>
        <p:spPr>
          <a:xfrm>
            <a:off x="7345518" y="171432"/>
            <a:ext cx="1635790" cy="4869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603995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Πάπυρος: Οριζόντιος 2">
            <a:extLst>
              <a:ext uri="{FF2B5EF4-FFF2-40B4-BE49-F238E27FC236}">
                <a16:creationId xmlns:a16="http://schemas.microsoft.com/office/drawing/2014/main" xmlns="" id="{F49A421A-94D9-585A-FBD1-2AA0EF9A7646}"/>
              </a:ext>
            </a:extLst>
          </p:cNvPr>
          <p:cNvSpPr/>
          <p:nvPr/>
        </p:nvSpPr>
        <p:spPr>
          <a:xfrm>
            <a:off x="1909946" y="876603"/>
            <a:ext cx="5324107" cy="3390293"/>
          </a:xfrm>
          <a:prstGeom prst="horizontalScroll">
            <a:avLst/>
          </a:prstGeom>
          <a:solidFill>
            <a:schemeClr val="accent2">
              <a:lumMod val="9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l-GR" sz="3200" b="1">
                <a:latin typeface="Times New Roman" panose="02020603050405020304" pitchFamily="18" charset="0"/>
                <a:cs typeface="Times New Roman" panose="02020603050405020304" pitchFamily="18" charset="0"/>
              </a:rPr>
              <a:t>Πέμπτη 3 Μαΐου 2023</a:t>
            </a:r>
          </a:p>
        </p:txBody>
      </p:sp>
    </p:spTree>
    <p:extLst>
      <p:ext uri="{BB962C8B-B14F-4D97-AF65-F5344CB8AC3E}">
        <p14:creationId xmlns:p14="http://schemas.microsoft.com/office/powerpoint/2010/main" xmlns="" val="24809632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3">
            <a:extLst>
              <a:ext uri="{FF2B5EF4-FFF2-40B4-BE49-F238E27FC236}">
                <a16:creationId xmlns:a16="http://schemas.microsoft.com/office/drawing/2014/main" xmlns="" id="{5702F318-EC9D-9F52-C3A7-E21D2B10BFB7}"/>
              </a:ext>
            </a:extLst>
          </p:cNvPr>
          <p:cNvPicPr>
            <a:picLocks noChangeAspect="1"/>
          </p:cNvPicPr>
          <p:nvPr/>
        </p:nvPicPr>
        <p:blipFill>
          <a:blip r:embed="rId2"/>
          <a:stretch>
            <a:fillRect/>
          </a:stretch>
        </p:blipFill>
        <p:spPr>
          <a:xfrm>
            <a:off x="6772072" y="78154"/>
            <a:ext cx="2259183" cy="2554655"/>
          </a:xfrm>
          <a:prstGeom prst="rect">
            <a:avLst/>
          </a:prstGeom>
        </p:spPr>
      </p:pic>
      <p:pic>
        <p:nvPicPr>
          <p:cNvPr id="7" name="Εικόνα 7">
            <a:extLst>
              <a:ext uri="{FF2B5EF4-FFF2-40B4-BE49-F238E27FC236}">
                <a16:creationId xmlns:a16="http://schemas.microsoft.com/office/drawing/2014/main" xmlns="" id="{55E360AB-0100-A56A-F50D-0689A70DBD29}"/>
              </a:ext>
            </a:extLst>
          </p:cNvPr>
          <p:cNvPicPr>
            <a:picLocks noChangeAspect="1"/>
          </p:cNvPicPr>
          <p:nvPr/>
        </p:nvPicPr>
        <p:blipFill>
          <a:blip r:embed="rId3"/>
          <a:stretch>
            <a:fillRect/>
          </a:stretch>
        </p:blipFill>
        <p:spPr>
          <a:xfrm>
            <a:off x="6779749" y="2679209"/>
            <a:ext cx="2288987" cy="2444752"/>
          </a:xfrm>
          <a:prstGeom prst="rect">
            <a:avLst/>
          </a:prstGeom>
        </p:spPr>
      </p:pic>
      <p:sp>
        <p:nvSpPr>
          <p:cNvPr id="3" name="TextBox 2">
            <a:extLst>
              <a:ext uri="{FF2B5EF4-FFF2-40B4-BE49-F238E27FC236}">
                <a16:creationId xmlns:a16="http://schemas.microsoft.com/office/drawing/2014/main" xmlns="" id="{E920C919-EFF4-E6CC-FCEE-6068C033C044}"/>
              </a:ext>
            </a:extLst>
          </p:cNvPr>
          <p:cNvSpPr txBox="1"/>
          <p:nvPr/>
        </p:nvSpPr>
        <p:spPr>
          <a:xfrm>
            <a:off x="0" y="80759"/>
            <a:ext cx="1612095" cy="307777"/>
          </a:xfrm>
          <a:prstGeom prst="rect">
            <a:avLst/>
          </a:prstGeom>
          <a:noFill/>
        </p:spPr>
        <p:txBody>
          <a:bodyPr wrap="square" lIns="91440" tIns="45720" rIns="91440" bIns="45720" rtlCol="0" anchor="t">
            <a:spAutoFit/>
          </a:bodyPr>
          <a:lstStyle/>
          <a:p>
            <a:pPr algn="l"/>
            <a:r>
              <a:rPr lang="el-GR" u="sng"/>
              <a:t>ΠΕΜΠΤΗ 4/5/23</a:t>
            </a:r>
          </a:p>
        </p:txBody>
      </p:sp>
      <p:pic>
        <p:nvPicPr>
          <p:cNvPr id="4" name="Εικόνα 4" descr="Εικόνα που περιέχει δάπεδο, άτομο, εσωτερικός χώρος, ομάδα&#10;&#10;Περιγραφή που δημιουργήθηκε αυτόματα">
            <a:extLst>
              <a:ext uri="{FF2B5EF4-FFF2-40B4-BE49-F238E27FC236}">
                <a16:creationId xmlns:a16="http://schemas.microsoft.com/office/drawing/2014/main" xmlns="" id="{827914E2-E05F-E11C-BEA3-FF2DAFF46312}"/>
              </a:ext>
            </a:extLst>
          </p:cNvPr>
          <p:cNvPicPr>
            <a:picLocks noChangeAspect="1"/>
          </p:cNvPicPr>
          <p:nvPr/>
        </p:nvPicPr>
        <p:blipFill>
          <a:blip r:embed="rId4"/>
          <a:stretch>
            <a:fillRect/>
          </a:stretch>
        </p:blipFill>
        <p:spPr>
          <a:xfrm>
            <a:off x="108439" y="1860635"/>
            <a:ext cx="3043603" cy="3158712"/>
          </a:xfrm>
          <a:prstGeom prst="rect">
            <a:avLst/>
          </a:prstGeom>
        </p:spPr>
      </p:pic>
      <p:pic>
        <p:nvPicPr>
          <p:cNvPr id="5" name="Εικόνα 7" descr="Εικόνα που περιέχει δάπεδο, εσωτερικός χώρος&#10;&#10;Περιγραφή που δημιουργήθηκε αυτόματα">
            <a:extLst>
              <a:ext uri="{FF2B5EF4-FFF2-40B4-BE49-F238E27FC236}">
                <a16:creationId xmlns:a16="http://schemas.microsoft.com/office/drawing/2014/main" xmlns="" id="{654D3603-2C57-A807-11B4-E28957F22FCF}"/>
              </a:ext>
            </a:extLst>
          </p:cNvPr>
          <p:cNvPicPr>
            <a:picLocks noChangeAspect="1"/>
          </p:cNvPicPr>
          <p:nvPr/>
        </p:nvPicPr>
        <p:blipFill>
          <a:blip r:embed="rId5"/>
          <a:stretch>
            <a:fillRect/>
          </a:stretch>
        </p:blipFill>
        <p:spPr>
          <a:xfrm>
            <a:off x="3237035" y="1864179"/>
            <a:ext cx="3241430" cy="3151623"/>
          </a:xfrm>
          <a:prstGeom prst="rect">
            <a:avLst/>
          </a:prstGeom>
        </p:spPr>
      </p:pic>
      <p:sp>
        <p:nvSpPr>
          <p:cNvPr id="10" name="Google Shape;174;p35">
            <a:extLst>
              <a:ext uri="{FF2B5EF4-FFF2-40B4-BE49-F238E27FC236}">
                <a16:creationId xmlns:a16="http://schemas.microsoft.com/office/drawing/2014/main" xmlns="" id="{F65830FE-E956-08DB-C0EC-8C85D4115837}"/>
              </a:ext>
            </a:extLst>
          </p:cNvPr>
          <p:cNvSpPr txBox="1">
            <a:spLocks/>
          </p:cNvSpPr>
          <p:nvPr/>
        </p:nvSpPr>
        <p:spPr>
          <a:xfrm>
            <a:off x="561514" y="51767"/>
            <a:ext cx="6407727" cy="6896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chemeClr val="accent5">
                    <a:lumMod val="50000"/>
                  </a:schemeClr>
                </a:solidFill>
                <a:latin typeface="Calibri"/>
              </a:rPr>
              <a:t>1η Δραστηριότητα</a:t>
            </a:r>
            <a:r>
              <a:rPr lang="el-GR" sz="1200" b="1">
                <a:solidFill>
                  <a:schemeClr val="accent5">
                    <a:lumMod val="50000"/>
                  </a:schemeClr>
                </a:solidFill>
                <a:latin typeface="Calibri"/>
              </a:rPr>
              <a:t>(στο ελεύθερο παιχνίδι, λόγω αλλαγής στον σχεδιασμό)</a:t>
            </a:r>
            <a:r>
              <a:rPr lang="el-GR" sz="1600" b="1">
                <a:solidFill>
                  <a:schemeClr val="accent5">
                    <a:lumMod val="50000"/>
                  </a:schemeClr>
                </a:solidFill>
                <a:latin typeface="Calibri"/>
              </a:rPr>
              <a:t>  </a:t>
            </a:r>
            <a:r>
              <a:rPr lang="el-GR" sz="1600" b="1">
                <a:solidFill>
                  <a:schemeClr val="accent5">
                    <a:lumMod val="50000"/>
                  </a:schemeClr>
                </a:solidFill>
                <a:latin typeface="Calibri"/>
                <a:cs typeface="Calibri"/>
              </a:rPr>
              <a:t>«</a:t>
            </a:r>
            <a:r>
              <a:rPr lang="el-GR" sz="1600" b="1" err="1">
                <a:solidFill>
                  <a:schemeClr val="accent5">
                    <a:lumMod val="50000"/>
                  </a:schemeClr>
                </a:solidFill>
                <a:latin typeface="Calibri"/>
              </a:rPr>
              <a:t>Επιδαπέδιο</a:t>
            </a:r>
            <a:r>
              <a:rPr lang="el-GR" sz="1600" b="1">
                <a:solidFill>
                  <a:schemeClr val="accent5">
                    <a:lumMod val="50000"/>
                  </a:schemeClr>
                </a:solidFill>
                <a:latin typeface="Calibri"/>
              </a:rPr>
              <a:t> παιχνίδι-</a:t>
            </a:r>
            <a:r>
              <a:rPr lang="el-GR" sz="1600" b="1">
                <a:solidFill>
                  <a:schemeClr val="accent5">
                    <a:lumMod val="50000"/>
                  </a:schemeClr>
                </a:solidFill>
                <a:latin typeface="Calibri"/>
                <a:cs typeface="Calibri"/>
              </a:rPr>
              <a:t>ΠΟΙΟΣ ΘΑ ΦΤΑΣΕΙ ΠΡΩΤΟΣ ΣΤΗ ΓΩΝΙΑ ΑΝΑΚΥΚΛΩΣΗΣ;</a:t>
            </a:r>
            <a:r>
              <a:rPr lang="el-GR" sz="1600" b="1">
                <a:solidFill>
                  <a:schemeClr val="accent5">
                    <a:lumMod val="50000"/>
                  </a:schemeClr>
                </a:solidFill>
                <a:latin typeface="Calibri"/>
              </a:rPr>
              <a:t>»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
        <p:nvSpPr>
          <p:cNvPr id="11" name="TextBox 10">
            <a:extLst>
              <a:ext uri="{FF2B5EF4-FFF2-40B4-BE49-F238E27FC236}">
                <a16:creationId xmlns:a16="http://schemas.microsoft.com/office/drawing/2014/main" xmlns="" id="{9A2B1BC9-B4FE-627E-69C3-B733E70CB1B0}"/>
              </a:ext>
            </a:extLst>
          </p:cNvPr>
          <p:cNvSpPr txBox="1"/>
          <p:nvPr/>
        </p:nvSpPr>
        <p:spPr>
          <a:xfrm>
            <a:off x="1832" y="1075226"/>
            <a:ext cx="658507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Ένα διαφορετικό ζάρι ανακύκλωσης, 2 ομάδες, 5 βήματα για τον τερματισμό(Γωνιά ανακύκλωσης), ποια θα καταφέρει τελικά να περάσει περισσότερα άτομα στον τερματισμό και άρα θα είναι η νικήτρια.</a:t>
            </a:r>
          </a:p>
        </p:txBody>
      </p:sp>
    </p:spTree>
    <p:extLst>
      <p:ext uri="{BB962C8B-B14F-4D97-AF65-F5344CB8AC3E}">
        <p14:creationId xmlns:p14="http://schemas.microsoft.com/office/powerpoint/2010/main" xmlns="" val="2406571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8">
            <a:extLst>
              <a:ext uri="{FF2B5EF4-FFF2-40B4-BE49-F238E27FC236}">
                <a16:creationId xmlns:a16="http://schemas.microsoft.com/office/drawing/2014/main" xmlns="" id="{0CACBF06-79CA-641F-ECE0-1E24B51B6237}"/>
              </a:ext>
            </a:extLst>
          </p:cNvPr>
          <p:cNvPicPr>
            <a:picLocks noChangeAspect="1"/>
          </p:cNvPicPr>
          <p:nvPr/>
        </p:nvPicPr>
        <p:blipFill>
          <a:blip r:embed="rId2"/>
          <a:stretch>
            <a:fillRect/>
          </a:stretch>
        </p:blipFill>
        <p:spPr>
          <a:xfrm>
            <a:off x="5254224" y="1398916"/>
            <a:ext cx="3425935" cy="3624385"/>
          </a:xfrm>
          <a:prstGeom prst="rect">
            <a:avLst/>
          </a:prstGeom>
        </p:spPr>
      </p:pic>
      <p:pic>
        <p:nvPicPr>
          <p:cNvPr id="9" name="Εικόνα 9">
            <a:extLst>
              <a:ext uri="{FF2B5EF4-FFF2-40B4-BE49-F238E27FC236}">
                <a16:creationId xmlns:a16="http://schemas.microsoft.com/office/drawing/2014/main" xmlns="" id="{F305078C-35E1-CDE8-37A6-623BF3E5D48C}"/>
              </a:ext>
            </a:extLst>
          </p:cNvPr>
          <p:cNvPicPr>
            <a:picLocks noChangeAspect="1"/>
          </p:cNvPicPr>
          <p:nvPr/>
        </p:nvPicPr>
        <p:blipFill>
          <a:blip r:embed="rId3"/>
          <a:stretch>
            <a:fillRect/>
          </a:stretch>
        </p:blipFill>
        <p:spPr>
          <a:xfrm>
            <a:off x="557930" y="1396168"/>
            <a:ext cx="3683120" cy="3626769"/>
          </a:xfrm>
          <a:prstGeom prst="rect">
            <a:avLst/>
          </a:prstGeom>
        </p:spPr>
      </p:pic>
      <p:sp>
        <p:nvSpPr>
          <p:cNvPr id="3" name="TextBox 2">
            <a:extLst>
              <a:ext uri="{FF2B5EF4-FFF2-40B4-BE49-F238E27FC236}">
                <a16:creationId xmlns:a16="http://schemas.microsoft.com/office/drawing/2014/main" xmlns="" id="{DCFEB025-B7AD-DDF3-870C-31BB472CA667}"/>
              </a:ext>
            </a:extLst>
          </p:cNvPr>
          <p:cNvSpPr txBox="1"/>
          <p:nvPr/>
        </p:nvSpPr>
        <p:spPr>
          <a:xfrm>
            <a:off x="0" y="102740"/>
            <a:ext cx="1612095" cy="307777"/>
          </a:xfrm>
          <a:prstGeom prst="rect">
            <a:avLst/>
          </a:prstGeom>
          <a:noFill/>
        </p:spPr>
        <p:txBody>
          <a:bodyPr wrap="square" lIns="91440" tIns="45720" rIns="91440" bIns="45720" rtlCol="0" anchor="t">
            <a:spAutoFit/>
          </a:bodyPr>
          <a:lstStyle/>
          <a:p>
            <a:pPr algn="l"/>
            <a:r>
              <a:rPr lang="el-GR" u="sng"/>
              <a:t>ΠΕΜΠΤΗ 4/5/23</a:t>
            </a:r>
          </a:p>
        </p:txBody>
      </p:sp>
      <p:sp>
        <p:nvSpPr>
          <p:cNvPr id="7" name="Google Shape;174;p35">
            <a:extLst>
              <a:ext uri="{FF2B5EF4-FFF2-40B4-BE49-F238E27FC236}">
                <a16:creationId xmlns:a16="http://schemas.microsoft.com/office/drawing/2014/main" xmlns="" id="{666663EA-9DE9-2A96-5B0A-190E34AB46B3}"/>
              </a:ext>
            </a:extLst>
          </p:cNvPr>
          <p:cNvSpPr txBox="1">
            <a:spLocks/>
          </p:cNvSpPr>
          <p:nvPr/>
        </p:nvSpPr>
        <p:spPr>
          <a:xfrm>
            <a:off x="1770749" y="-51103"/>
            <a:ext cx="6642188" cy="6196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1η Δραστηριότητα: « </a:t>
            </a:r>
            <a:r>
              <a:rPr lang="el-GR" sz="1800" b="1" err="1">
                <a:solidFill>
                  <a:schemeClr val="accent5">
                    <a:lumMod val="50000"/>
                  </a:schemeClr>
                </a:solidFill>
                <a:latin typeface="Calibri"/>
                <a:ea typeface="Calibri"/>
                <a:cs typeface="Calibri"/>
              </a:rPr>
              <a:t>Επιδαπέδιο</a:t>
            </a:r>
            <a:r>
              <a:rPr lang="el-GR" sz="1800" b="1">
                <a:solidFill>
                  <a:schemeClr val="accent5">
                    <a:lumMod val="50000"/>
                  </a:schemeClr>
                </a:solidFill>
                <a:latin typeface="Calibri"/>
                <a:ea typeface="Calibri"/>
                <a:cs typeface="Calibri"/>
              </a:rPr>
              <a:t> παιχνίδι-</a:t>
            </a:r>
            <a:r>
              <a:rPr lang="el-GR" sz="1800" b="1">
                <a:solidFill>
                  <a:schemeClr val="accent5">
                    <a:lumMod val="50000"/>
                  </a:schemeClr>
                </a:solidFill>
                <a:latin typeface="Calibri"/>
                <a:cs typeface="Calibri"/>
              </a:rPr>
              <a:t>ΠΟΙΟΣ</a:t>
            </a:r>
            <a:r>
              <a:rPr lang="el-GR" sz="1800" b="1">
                <a:solidFill>
                  <a:schemeClr val="accent5">
                    <a:lumMod val="50000"/>
                  </a:schemeClr>
                </a:solidFill>
                <a:latin typeface="Calibri"/>
                <a:ea typeface="Calibri"/>
                <a:cs typeface="Calibri"/>
              </a:rPr>
              <a:t> ΘΑ ΦΤΑΣΕΙ ΠΡΩΤΟΣ ΣΤΗ ΓΩΝΙΑ ΑΝΑΚΥΚΛΩΣΗΣ;</a:t>
            </a:r>
            <a:r>
              <a:rPr lang="el-GR" sz="1800" b="1">
                <a:solidFill>
                  <a:schemeClr val="accent5">
                    <a:lumMod val="50000"/>
                  </a:schemeClr>
                </a:solidFill>
                <a:latin typeface="Calibri"/>
              </a:rPr>
              <a:t>»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
        <p:nvSpPr>
          <p:cNvPr id="10" name="TextBox 9">
            <a:extLst>
              <a:ext uri="{FF2B5EF4-FFF2-40B4-BE49-F238E27FC236}">
                <a16:creationId xmlns:a16="http://schemas.microsoft.com/office/drawing/2014/main" xmlns="" id="{5A81807F-F08B-C8A3-B7A0-0F874B5AA349}"/>
              </a:ext>
            </a:extLst>
          </p:cNvPr>
          <p:cNvSpPr txBox="1"/>
          <p:nvPr/>
        </p:nvSpPr>
        <p:spPr>
          <a:xfrm>
            <a:off x="661255" y="756505"/>
            <a:ext cx="82427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b="1"/>
              <a:t>Καταγραφή τον πόντων</a:t>
            </a:r>
            <a:r>
              <a:rPr lang="el-GR"/>
              <a:t>: Η 1η ομάδα κατάφερε να περάσει πρώτη 5 άτομα στον τερματισμό, ενώ η 2η ομάδα μόνο 2 άτομα. Έτσι νικήτρια ομάδα αναδείχθηκε η 1η</a:t>
            </a:r>
          </a:p>
        </p:txBody>
      </p:sp>
    </p:spTree>
    <p:extLst>
      <p:ext uri="{BB962C8B-B14F-4D97-AF65-F5344CB8AC3E}">
        <p14:creationId xmlns:p14="http://schemas.microsoft.com/office/powerpoint/2010/main" xmlns="" val="3262897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ED6BB816-5087-F6FD-BBC2-C7DD736DE167}"/>
              </a:ext>
            </a:extLst>
          </p:cNvPr>
          <p:cNvPicPr>
            <a:picLocks noChangeAspect="1"/>
          </p:cNvPicPr>
          <p:nvPr/>
        </p:nvPicPr>
        <p:blipFill>
          <a:blip r:embed="rId3"/>
          <a:stretch>
            <a:fillRect/>
          </a:stretch>
        </p:blipFill>
        <p:spPr>
          <a:xfrm>
            <a:off x="273022" y="2197666"/>
            <a:ext cx="4097972" cy="2913797"/>
          </a:xfrm>
          <a:prstGeom prst="rect">
            <a:avLst/>
          </a:prstGeom>
        </p:spPr>
      </p:pic>
      <p:pic>
        <p:nvPicPr>
          <p:cNvPr id="4" name="Εικόνα 4">
            <a:extLst>
              <a:ext uri="{FF2B5EF4-FFF2-40B4-BE49-F238E27FC236}">
                <a16:creationId xmlns:a16="http://schemas.microsoft.com/office/drawing/2014/main" xmlns="" id="{FA5EF75B-F03D-0460-7EDA-5F278BFD3E7B}"/>
              </a:ext>
            </a:extLst>
          </p:cNvPr>
          <p:cNvPicPr>
            <a:picLocks noChangeAspect="1"/>
          </p:cNvPicPr>
          <p:nvPr/>
        </p:nvPicPr>
        <p:blipFill>
          <a:blip r:embed="rId4"/>
          <a:stretch>
            <a:fillRect/>
          </a:stretch>
        </p:blipFill>
        <p:spPr>
          <a:xfrm>
            <a:off x="5091233" y="1284443"/>
            <a:ext cx="3280563" cy="3750332"/>
          </a:xfrm>
          <a:prstGeom prst="rect">
            <a:avLst/>
          </a:prstGeom>
        </p:spPr>
      </p:pic>
      <p:sp>
        <p:nvSpPr>
          <p:cNvPr id="5" name="TextBox 4">
            <a:extLst>
              <a:ext uri="{FF2B5EF4-FFF2-40B4-BE49-F238E27FC236}">
                <a16:creationId xmlns:a16="http://schemas.microsoft.com/office/drawing/2014/main" xmlns="" id="{1DD278C1-1792-0AD7-EB39-6EED1B3744F8}"/>
              </a:ext>
            </a:extLst>
          </p:cNvPr>
          <p:cNvSpPr txBox="1"/>
          <p:nvPr/>
        </p:nvSpPr>
        <p:spPr>
          <a:xfrm>
            <a:off x="0" y="102740"/>
            <a:ext cx="1612095" cy="307777"/>
          </a:xfrm>
          <a:prstGeom prst="rect">
            <a:avLst/>
          </a:prstGeom>
          <a:noFill/>
        </p:spPr>
        <p:txBody>
          <a:bodyPr wrap="square" lIns="91440" tIns="45720" rIns="91440" bIns="45720" rtlCol="0" anchor="t">
            <a:spAutoFit/>
          </a:bodyPr>
          <a:lstStyle/>
          <a:p>
            <a:pPr algn="l"/>
            <a:r>
              <a:rPr lang="el-GR" u="sng"/>
              <a:t>ΠΕΜΠΤΗ 4/5/23</a:t>
            </a:r>
          </a:p>
        </p:txBody>
      </p:sp>
      <p:sp>
        <p:nvSpPr>
          <p:cNvPr id="7" name="Google Shape;174;p35">
            <a:extLst>
              <a:ext uri="{FF2B5EF4-FFF2-40B4-BE49-F238E27FC236}">
                <a16:creationId xmlns:a16="http://schemas.microsoft.com/office/drawing/2014/main" xmlns="" id="{6FF27930-A889-5BEB-D4A0-D7DC03D610D3}"/>
              </a:ext>
            </a:extLst>
          </p:cNvPr>
          <p:cNvSpPr txBox="1">
            <a:spLocks/>
          </p:cNvSpPr>
          <p:nvPr/>
        </p:nvSpPr>
        <p:spPr>
          <a:xfrm>
            <a:off x="900311" y="36820"/>
            <a:ext cx="8378669"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chemeClr val="accent5">
                    <a:lumMod val="50000"/>
                  </a:schemeClr>
                </a:solidFill>
                <a:latin typeface="Calibri"/>
              </a:rPr>
              <a:t>2η Δραστηριότητα: « Η κυρία Ανακύκλωση και οι φίλοι της - επαναχρησιμοποίηση ανακυκλώσιμων υλικών»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
        <p:nvSpPr>
          <p:cNvPr id="3" name="TextBox 2">
            <a:extLst>
              <a:ext uri="{FF2B5EF4-FFF2-40B4-BE49-F238E27FC236}">
                <a16:creationId xmlns:a16="http://schemas.microsoft.com/office/drawing/2014/main" xmlns="" id="{C86825E0-4354-C231-4B89-680F44E92C27}"/>
              </a:ext>
            </a:extLst>
          </p:cNvPr>
          <p:cNvSpPr txBox="1"/>
          <p:nvPr/>
        </p:nvSpPr>
        <p:spPr>
          <a:xfrm>
            <a:off x="1809304" y="1314934"/>
            <a:ext cx="275947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Ιδέες των παιδιών για το πως θα μπορούσαμε να δώσουμε ξανά ζωή στα σκουπίδια</a:t>
            </a:r>
          </a:p>
        </p:txBody>
      </p:sp>
      <p:sp>
        <p:nvSpPr>
          <p:cNvPr id="6" name="TextBox 5">
            <a:extLst>
              <a:ext uri="{FF2B5EF4-FFF2-40B4-BE49-F238E27FC236}">
                <a16:creationId xmlns:a16="http://schemas.microsoft.com/office/drawing/2014/main" xmlns="" id="{5ABD267A-F24B-2DEE-8E23-C5D1AAC52825}"/>
              </a:ext>
            </a:extLst>
          </p:cNvPr>
          <p:cNvSpPr txBox="1"/>
          <p:nvPr/>
        </p:nvSpPr>
        <p:spPr>
          <a:xfrm>
            <a:off x="4890723" y="758336"/>
            <a:ext cx="36836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Εμπλουτισμός των ιδεών τους με αναζήτηση στη γωνιά του Η/Υ</a:t>
            </a:r>
          </a:p>
        </p:txBody>
      </p:sp>
      <p:pic>
        <p:nvPicPr>
          <p:cNvPr id="8" name="Εικόνα 8" descr="Εικόνα που περιέχει κείμενο&#10;&#10;Περιγραφή που δημιουργήθηκε αυτόματα">
            <a:extLst>
              <a:ext uri="{FF2B5EF4-FFF2-40B4-BE49-F238E27FC236}">
                <a16:creationId xmlns:a16="http://schemas.microsoft.com/office/drawing/2014/main" xmlns="" id="{027E020A-DBA3-35F1-8455-2E35393C8CED}"/>
              </a:ext>
            </a:extLst>
          </p:cNvPr>
          <p:cNvPicPr>
            <a:picLocks noChangeAspect="1"/>
          </p:cNvPicPr>
          <p:nvPr/>
        </p:nvPicPr>
        <p:blipFill>
          <a:blip r:embed="rId5"/>
          <a:stretch>
            <a:fillRect/>
          </a:stretch>
        </p:blipFill>
        <p:spPr>
          <a:xfrm>
            <a:off x="57149" y="896509"/>
            <a:ext cx="1677431" cy="1157162"/>
          </a:xfrm>
          <a:prstGeom prst="rect">
            <a:avLst/>
          </a:prstGeom>
        </p:spPr>
      </p:pic>
    </p:spTree>
    <p:extLst>
      <p:ext uri="{BB962C8B-B14F-4D97-AF65-F5344CB8AC3E}">
        <p14:creationId xmlns:p14="http://schemas.microsoft.com/office/powerpoint/2010/main" xmlns="" val="1308130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4" name="Εικόνα 4">
            <a:extLst>
              <a:ext uri="{FF2B5EF4-FFF2-40B4-BE49-F238E27FC236}">
                <a16:creationId xmlns:a16="http://schemas.microsoft.com/office/drawing/2014/main" xmlns="" id="{7418DD68-8E38-EC5C-11CE-E0A117590ED8}"/>
              </a:ext>
            </a:extLst>
          </p:cNvPr>
          <p:cNvPicPr>
            <a:picLocks noChangeAspect="1"/>
          </p:cNvPicPr>
          <p:nvPr/>
        </p:nvPicPr>
        <p:blipFill>
          <a:blip r:embed="rId3"/>
          <a:stretch>
            <a:fillRect/>
          </a:stretch>
        </p:blipFill>
        <p:spPr>
          <a:xfrm>
            <a:off x="98482" y="1256094"/>
            <a:ext cx="2410579" cy="3536119"/>
          </a:xfrm>
          <a:prstGeom prst="rect">
            <a:avLst/>
          </a:prstGeom>
        </p:spPr>
      </p:pic>
      <p:pic>
        <p:nvPicPr>
          <p:cNvPr id="2" name="Εικόνα 2">
            <a:extLst>
              <a:ext uri="{FF2B5EF4-FFF2-40B4-BE49-F238E27FC236}">
                <a16:creationId xmlns:a16="http://schemas.microsoft.com/office/drawing/2014/main" xmlns="" id="{61A6D2FF-B361-765C-8456-450180624E40}"/>
              </a:ext>
            </a:extLst>
          </p:cNvPr>
          <p:cNvPicPr>
            <a:picLocks noChangeAspect="1"/>
          </p:cNvPicPr>
          <p:nvPr/>
        </p:nvPicPr>
        <p:blipFill>
          <a:blip r:embed="rId4"/>
          <a:stretch>
            <a:fillRect/>
          </a:stretch>
        </p:blipFill>
        <p:spPr>
          <a:xfrm>
            <a:off x="2602673" y="1256094"/>
            <a:ext cx="1969327" cy="3536119"/>
          </a:xfrm>
          <a:prstGeom prst="rect">
            <a:avLst/>
          </a:prstGeom>
        </p:spPr>
      </p:pic>
      <p:sp>
        <p:nvSpPr>
          <p:cNvPr id="5" name="TextBox 4">
            <a:extLst>
              <a:ext uri="{FF2B5EF4-FFF2-40B4-BE49-F238E27FC236}">
                <a16:creationId xmlns:a16="http://schemas.microsoft.com/office/drawing/2014/main" xmlns="" id="{97F2B657-9496-5941-0F9D-922E7CDE3A07}"/>
              </a:ext>
            </a:extLst>
          </p:cNvPr>
          <p:cNvSpPr txBox="1"/>
          <p:nvPr/>
        </p:nvSpPr>
        <p:spPr>
          <a:xfrm>
            <a:off x="0" y="102740"/>
            <a:ext cx="1612095" cy="307777"/>
          </a:xfrm>
          <a:prstGeom prst="rect">
            <a:avLst/>
          </a:prstGeom>
          <a:noFill/>
        </p:spPr>
        <p:txBody>
          <a:bodyPr wrap="square" lIns="91440" tIns="45720" rIns="91440" bIns="45720" rtlCol="0" anchor="t">
            <a:spAutoFit/>
          </a:bodyPr>
          <a:lstStyle/>
          <a:p>
            <a:pPr algn="l"/>
            <a:r>
              <a:rPr lang="el-GR" u="sng"/>
              <a:t>ΠΕΜΠΤΗ 4/5/23</a:t>
            </a:r>
          </a:p>
        </p:txBody>
      </p:sp>
      <p:sp>
        <p:nvSpPr>
          <p:cNvPr id="7" name="Google Shape;174;p35">
            <a:extLst>
              <a:ext uri="{FF2B5EF4-FFF2-40B4-BE49-F238E27FC236}">
                <a16:creationId xmlns:a16="http://schemas.microsoft.com/office/drawing/2014/main" xmlns="" id="{D551CB2A-C922-3308-C1AB-E27E473B15D1}"/>
              </a:ext>
            </a:extLst>
          </p:cNvPr>
          <p:cNvSpPr txBox="1">
            <a:spLocks/>
          </p:cNvSpPr>
          <p:nvPr/>
        </p:nvSpPr>
        <p:spPr>
          <a:xfrm>
            <a:off x="2021329" y="139397"/>
            <a:ext cx="5294036" cy="3819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3η Δραστηριότητα: « Δίνουμε ζωή στα σκουπίδια»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pic>
        <p:nvPicPr>
          <p:cNvPr id="6" name="Εικόνα 7">
            <a:extLst>
              <a:ext uri="{FF2B5EF4-FFF2-40B4-BE49-F238E27FC236}">
                <a16:creationId xmlns:a16="http://schemas.microsoft.com/office/drawing/2014/main" xmlns="" id="{9517B310-8CCC-2F80-1FC7-59CBCAC78D73}"/>
              </a:ext>
            </a:extLst>
          </p:cNvPr>
          <p:cNvPicPr>
            <a:picLocks noChangeAspect="1"/>
          </p:cNvPicPr>
          <p:nvPr/>
        </p:nvPicPr>
        <p:blipFill rotWithShape="1">
          <a:blip r:embed="rId5"/>
          <a:srcRect r="8437"/>
          <a:stretch/>
        </p:blipFill>
        <p:spPr>
          <a:xfrm>
            <a:off x="4665612" y="1256094"/>
            <a:ext cx="2287761" cy="3536120"/>
          </a:xfrm>
          <a:prstGeom prst="rect">
            <a:avLst/>
          </a:prstGeom>
        </p:spPr>
      </p:pic>
      <p:pic>
        <p:nvPicPr>
          <p:cNvPr id="8" name="Εικόνα 8">
            <a:extLst>
              <a:ext uri="{FF2B5EF4-FFF2-40B4-BE49-F238E27FC236}">
                <a16:creationId xmlns:a16="http://schemas.microsoft.com/office/drawing/2014/main" xmlns="" id="{A9C8CDF6-AC01-FAEF-E4F0-BAA30C44B87B}"/>
              </a:ext>
            </a:extLst>
          </p:cNvPr>
          <p:cNvPicPr>
            <a:picLocks noChangeAspect="1"/>
          </p:cNvPicPr>
          <p:nvPr/>
        </p:nvPicPr>
        <p:blipFill>
          <a:blip r:embed="rId6"/>
          <a:stretch>
            <a:fillRect/>
          </a:stretch>
        </p:blipFill>
        <p:spPr>
          <a:xfrm>
            <a:off x="7059127" y="1256094"/>
            <a:ext cx="2084873" cy="3536120"/>
          </a:xfrm>
          <a:prstGeom prst="rect">
            <a:avLst/>
          </a:prstGeom>
        </p:spPr>
      </p:pic>
      <p:sp>
        <p:nvSpPr>
          <p:cNvPr id="3" name="TextBox 2">
            <a:extLst>
              <a:ext uri="{FF2B5EF4-FFF2-40B4-BE49-F238E27FC236}">
                <a16:creationId xmlns:a16="http://schemas.microsoft.com/office/drawing/2014/main" xmlns="" id="{71EBB084-8BFD-F3E3-E85D-E9834E702A78}"/>
              </a:ext>
            </a:extLst>
          </p:cNvPr>
          <p:cNvSpPr txBox="1"/>
          <p:nvPr/>
        </p:nvSpPr>
        <p:spPr>
          <a:xfrm>
            <a:off x="771158" y="729029"/>
            <a:ext cx="74478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t>Τα παιδιά ανάλογα με το τι επέλεξαν να φτιάξουν χωρίζονται στα τραπέζια και δημιουργούν!</a:t>
            </a:r>
          </a:p>
        </p:txBody>
      </p:sp>
    </p:spTree>
    <p:extLst>
      <p:ext uri="{BB962C8B-B14F-4D97-AF65-F5344CB8AC3E}">
        <p14:creationId xmlns:p14="http://schemas.microsoft.com/office/powerpoint/2010/main" xmlns="" val="1061477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22BA6D76-12FF-890F-514A-67E683E58038}"/>
              </a:ext>
            </a:extLst>
          </p:cNvPr>
          <p:cNvPicPr>
            <a:picLocks noChangeAspect="1"/>
          </p:cNvPicPr>
          <p:nvPr/>
        </p:nvPicPr>
        <p:blipFill rotWithShape="1">
          <a:blip r:embed="rId3"/>
          <a:srcRect l="48281" t="9422" b="5471"/>
          <a:stretch/>
        </p:blipFill>
        <p:spPr>
          <a:xfrm>
            <a:off x="99507" y="976741"/>
            <a:ext cx="2413571" cy="1944261"/>
          </a:xfrm>
          <a:prstGeom prst="rect">
            <a:avLst/>
          </a:prstGeom>
        </p:spPr>
      </p:pic>
      <p:pic>
        <p:nvPicPr>
          <p:cNvPr id="4" name="Εικόνα 4">
            <a:extLst>
              <a:ext uri="{FF2B5EF4-FFF2-40B4-BE49-F238E27FC236}">
                <a16:creationId xmlns:a16="http://schemas.microsoft.com/office/drawing/2014/main" xmlns="" id="{B77A73AC-CE60-94F2-DC58-7980D188E88D}"/>
              </a:ext>
            </a:extLst>
          </p:cNvPr>
          <p:cNvPicPr>
            <a:picLocks noChangeAspect="1"/>
          </p:cNvPicPr>
          <p:nvPr/>
        </p:nvPicPr>
        <p:blipFill rotWithShape="1">
          <a:blip r:embed="rId4"/>
          <a:srcRect l="11942" t="20688"/>
          <a:stretch/>
        </p:blipFill>
        <p:spPr>
          <a:xfrm>
            <a:off x="3579948" y="3084632"/>
            <a:ext cx="3437514" cy="1960408"/>
          </a:xfrm>
          <a:prstGeom prst="rect">
            <a:avLst/>
          </a:prstGeom>
        </p:spPr>
      </p:pic>
      <p:pic>
        <p:nvPicPr>
          <p:cNvPr id="6" name="Εικόνα 6">
            <a:extLst>
              <a:ext uri="{FF2B5EF4-FFF2-40B4-BE49-F238E27FC236}">
                <a16:creationId xmlns:a16="http://schemas.microsoft.com/office/drawing/2014/main" xmlns="" id="{EF2D4136-520F-30A4-6EA5-CE34A0A30871}"/>
              </a:ext>
            </a:extLst>
          </p:cNvPr>
          <p:cNvPicPr>
            <a:picLocks noChangeAspect="1"/>
          </p:cNvPicPr>
          <p:nvPr/>
        </p:nvPicPr>
        <p:blipFill rotWithShape="1">
          <a:blip r:embed="rId5"/>
          <a:srcRect l="9332" t="15830" r="18790"/>
          <a:stretch/>
        </p:blipFill>
        <p:spPr>
          <a:xfrm>
            <a:off x="96261" y="3082956"/>
            <a:ext cx="3407198" cy="1968879"/>
          </a:xfrm>
          <a:prstGeom prst="rect">
            <a:avLst/>
          </a:prstGeom>
        </p:spPr>
      </p:pic>
      <p:sp>
        <p:nvSpPr>
          <p:cNvPr id="7" name="TextBox 6">
            <a:extLst>
              <a:ext uri="{FF2B5EF4-FFF2-40B4-BE49-F238E27FC236}">
                <a16:creationId xmlns:a16="http://schemas.microsoft.com/office/drawing/2014/main" xmlns="" id="{F815B8F4-3512-529F-6052-4E08489D839E}"/>
              </a:ext>
            </a:extLst>
          </p:cNvPr>
          <p:cNvSpPr txBox="1"/>
          <p:nvPr/>
        </p:nvSpPr>
        <p:spPr>
          <a:xfrm>
            <a:off x="0" y="102740"/>
            <a:ext cx="1612095" cy="307777"/>
          </a:xfrm>
          <a:prstGeom prst="rect">
            <a:avLst/>
          </a:prstGeom>
          <a:noFill/>
        </p:spPr>
        <p:txBody>
          <a:bodyPr wrap="square" lIns="91440" tIns="45720" rIns="91440" bIns="45720" rtlCol="0" anchor="t">
            <a:spAutoFit/>
          </a:bodyPr>
          <a:lstStyle/>
          <a:p>
            <a:pPr algn="l"/>
            <a:r>
              <a:rPr lang="el-GR" u="sng"/>
              <a:t>ΠΕΜΠΤΗ 4/5/23</a:t>
            </a:r>
          </a:p>
        </p:txBody>
      </p:sp>
      <p:sp>
        <p:nvSpPr>
          <p:cNvPr id="11" name="Google Shape;174;p35">
            <a:extLst>
              <a:ext uri="{FF2B5EF4-FFF2-40B4-BE49-F238E27FC236}">
                <a16:creationId xmlns:a16="http://schemas.microsoft.com/office/drawing/2014/main" xmlns="" id="{C3BC6529-0D90-4DD0-1108-E9C52507B773}"/>
              </a:ext>
            </a:extLst>
          </p:cNvPr>
          <p:cNvSpPr txBox="1">
            <a:spLocks/>
          </p:cNvSpPr>
          <p:nvPr/>
        </p:nvSpPr>
        <p:spPr>
          <a:xfrm>
            <a:off x="1882117" y="-7142"/>
            <a:ext cx="5381959" cy="521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3η Δραστηριότητα: « Δίνουμε ζωή στα σκουπίδια »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pic>
        <p:nvPicPr>
          <p:cNvPr id="3" name="Εικόνα 7" descr="Εικόνα που περιέχει άτομο, εσωτερικός χώρος, μωρό&#10;&#10;Περιγραφή που δημιουργήθηκε αυτόματα">
            <a:extLst>
              <a:ext uri="{FF2B5EF4-FFF2-40B4-BE49-F238E27FC236}">
                <a16:creationId xmlns:a16="http://schemas.microsoft.com/office/drawing/2014/main" xmlns="" id="{DF390BEA-D6FF-CD5A-E32E-73CAF2CC4A57}"/>
              </a:ext>
            </a:extLst>
          </p:cNvPr>
          <p:cNvPicPr>
            <a:picLocks noChangeAspect="1"/>
          </p:cNvPicPr>
          <p:nvPr/>
        </p:nvPicPr>
        <p:blipFill>
          <a:blip r:embed="rId6"/>
          <a:stretch>
            <a:fillRect/>
          </a:stretch>
        </p:blipFill>
        <p:spPr>
          <a:xfrm>
            <a:off x="2634029" y="979243"/>
            <a:ext cx="1502020" cy="1954091"/>
          </a:xfrm>
          <a:prstGeom prst="rect">
            <a:avLst/>
          </a:prstGeom>
        </p:spPr>
      </p:pic>
      <p:pic>
        <p:nvPicPr>
          <p:cNvPr id="8" name="Εικόνα 8" descr="Εικόνα που περιέχει άτομο, εσωτερικός χώρος&#10;&#10;Περιγραφή που δημιουργήθηκε αυτόματα">
            <a:extLst>
              <a:ext uri="{FF2B5EF4-FFF2-40B4-BE49-F238E27FC236}">
                <a16:creationId xmlns:a16="http://schemas.microsoft.com/office/drawing/2014/main" xmlns="" id="{0D917AC2-321F-E496-769B-226BC6B22E01}"/>
              </a:ext>
            </a:extLst>
          </p:cNvPr>
          <p:cNvPicPr>
            <a:picLocks noChangeAspect="1"/>
          </p:cNvPicPr>
          <p:nvPr/>
        </p:nvPicPr>
        <p:blipFill>
          <a:blip r:embed="rId7"/>
          <a:stretch>
            <a:fillRect/>
          </a:stretch>
        </p:blipFill>
        <p:spPr>
          <a:xfrm>
            <a:off x="4270131" y="979609"/>
            <a:ext cx="1343759" cy="1953359"/>
          </a:xfrm>
          <a:prstGeom prst="rect">
            <a:avLst/>
          </a:prstGeom>
        </p:spPr>
      </p:pic>
      <p:pic>
        <p:nvPicPr>
          <p:cNvPr id="9" name="Εικόνα 9" descr="Εικόνα που περιέχει εσωτερικός χώρος, τραπέζι, τραπέζι τραπεζαρίας&#10;&#10;Περιγραφή που δημιουργήθηκε αυτόματα">
            <a:extLst>
              <a:ext uri="{FF2B5EF4-FFF2-40B4-BE49-F238E27FC236}">
                <a16:creationId xmlns:a16="http://schemas.microsoft.com/office/drawing/2014/main" xmlns="" id="{8365F0C9-9635-2DDB-6EDF-F352115F0E4B}"/>
              </a:ext>
            </a:extLst>
          </p:cNvPr>
          <p:cNvPicPr>
            <a:picLocks noChangeAspect="1"/>
          </p:cNvPicPr>
          <p:nvPr/>
        </p:nvPicPr>
        <p:blipFill>
          <a:blip r:embed="rId8"/>
          <a:stretch>
            <a:fillRect/>
          </a:stretch>
        </p:blipFill>
        <p:spPr>
          <a:xfrm>
            <a:off x="7145582" y="3534509"/>
            <a:ext cx="1959951" cy="1503484"/>
          </a:xfrm>
          <a:prstGeom prst="rect">
            <a:avLst/>
          </a:prstGeom>
        </p:spPr>
      </p:pic>
      <p:pic>
        <p:nvPicPr>
          <p:cNvPr id="10" name="Εικόνα 11" descr="Εικόνα που περιέχει φλιτζάνι, καφές, τραπέζι, εσωτερικός χώρος&#10;&#10;Περιγραφή που δημιουργήθηκε αυτόματα">
            <a:extLst>
              <a:ext uri="{FF2B5EF4-FFF2-40B4-BE49-F238E27FC236}">
                <a16:creationId xmlns:a16="http://schemas.microsoft.com/office/drawing/2014/main" xmlns="" id="{8EDE1E37-EBDF-0471-9A31-67C7998CEBA0}"/>
              </a:ext>
            </a:extLst>
          </p:cNvPr>
          <p:cNvPicPr>
            <a:picLocks noChangeAspect="1"/>
          </p:cNvPicPr>
          <p:nvPr/>
        </p:nvPicPr>
        <p:blipFill>
          <a:blip r:embed="rId9"/>
          <a:stretch>
            <a:fillRect/>
          </a:stretch>
        </p:blipFill>
        <p:spPr>
          <a:xfrm>
            <a:off x="5739912" y="977778"/>
            <a:ext cx="1269025" cy="1942369"/>
          </a:xfrm>
          <a:prstGeom prst="rect">
            <a:avLst/>
          </a:prstGeom>
        </p:spPr>
      </p:pic>
      <p:sp>
        <p:nvSpPr>
          <p:cNvPr id="12" name="TextBox 11">
            <a:extLst>
              <a:ext uri="{FF2B5EF4-FFF2-40B4-BE49-F238E27FC236}">
                <a16:creationId xmlns:a16="http://schemas.microsoft.com/office/drawing/2014/main" xmlns="" id="{4573AB7E-F3B8-E12A-C5A4-F1C546C09765}"/>
              </a:ext>
            </a:extLst>
          </p:cNvPr>
          <p:cNvSpPr txBox="1"/>
          <p:nvPr/>
        </p:nvSpPr>
        <p:spPr>
          <a:xfrm>
            <a:off x="7193207" y="981807"/>
            <a:ext cx="1655885" cy="2246769"/>
          </a:xfrm>
          <a:prstGeom prst="rect">
            <a:avLst/>
          </a:prstGeom>
          <a:noFill/>
          <a:ln w="28575">
            <a:solidFill>
              <a:schemeClr val="accent2">
                <a:lumMod val="25000"/>
              </a:schemeClr>
            </a:solidFill>
            <a:extLst>
              <a:ext uri="{C807C97D-BFC1-408E-A445-0C87EB9F89A2}">
                <ask:lineSketchStyleProps xmlns:ask="http://schemas.microsoft.com/office/drawing/2018/sketchyshapes" xmlns="">
                  <ask:type>
                    <ask:lineSketchNone/>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Οι δημιουργίες των παιδιών από ανακυκλώσιμα υλικά:</a:t>
            </a:r>
          </a:p>
          <a:p>
            <a:pPr algn="ctr"/>
            <a:endParaRPr lang="el-GR"/>
          </a:p>
          <a:p>
            <a:pPr marL="285750" indent="-285750">
              <a:buChar char="•"/>
            </a:pPr>
            <a:r>
              <a:rPr lang="el-GR"/>
              <a:t>Εξωγήινος</a:t>
            </a:r>
          </a:p>
          <a:p>
            <a:pPr marL="285750" indent="-285750">
              <a:buChar char="•"/>
            </a:pPr>
            <a:r>
              <a:rPr lang="el-GR" err="1"/>
              <a:t>Ρομποτάκια</a:t>
            </a:r>
          </a:p>
          <a:p>
            <a:pPr marL="285750" indent="-285750">
              <a:buChar char="•"/>
            </a:pPr>
            <a:r>
              <a:rPr lang="el-GR"/>
              <a:t>Αυτοκίνητα</a:t>
            </a:r>
          </a:p>
          <a:p>
            <a:pPr marL="285750" indent="-285750">
              <a:buChar char="•"/>
            </a:pPr>
            <a:r>
              <a:rPr lang="el-GR"/>
              <a:t>Κούκλες</a:t>
            </a:r>
          </a:p>
          <a:p>
            <a:pPr marL="285750" indent="-285750">
              <a:buChar char="•"/>
            </a:pPr>
            <a:r>
              <a:rPr lang="el-GR" err="1"/>
              <a:t>Μαράκα</a:t>
            </a:r>
          </a:p>
        </p:txBody>
      </p:sp>
    </p:spTree>
    <p:extLst>
      <p:ext uri="{BB962C8B-B14F-4D97-AF65-F5344CB8AC3E}">
        <p14:creationId xmlns:p14="http://schemas.microsoft.com/office/powerpoint/2010/main" xmlns="" val="1086205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3" name="TextBox 2">
            <a:extLst>
              <a:ext uri="{FF2B5EF4-FFF2-40B4-BE49-F238E27FC236}">
                <a16:creationId xmlns:a16="http://schemas.microsoft.com/office/drawing/2014/main" xmlns="" id="{B0D31EA4-7C40-16E8-BE9D-E10B6848A0C5}"/>
              </a:ext>
            </a:extLst>
          </p:cNvPr>
          <p:cNvSpPr txBox="1"/>
          <p:nvPr/>
        </p:nvSpPr>
        <p:spPr>
          <a:xfrm>
            <a:off x="0" y="102740"/>
            <a:ext cx="1612095" cy="307777"/>
          </a:xfrm>
          <a:prstGeom prst="rect">
            <a:avLst/>
          </a:prstGeom>
          <a:noFill/>
        </p:spPr>
        <p:txBody>
          <a:bodyPr wrap="square" lIns="91440" tIns="45720" rIns="91440" bIns="45720" rtlCol="0" anchor="t">
            <a:spAutoFit/>
          </a:bodyPr>
          <a:lstStyle/>
          <a:p>
            <a:pPr algn="l"/>
            <a:r>
              <a:rPr lang="el-GR" u="sng"/>
              <a:t>ΠΕΜΠΤΗ 4/5/23</a:t>
            </a:r>
          </a:p>
        </p:txBody>
      </p:sp>
      <p:sp>
        <p:nvSpPr>
          <p:cNvPr id="5" name="Google Shape;174;p35">
            <a:extLst>
              <a:ext uri="{FF2B5EF4-FFF2-40B4-BE49-F238E27FC236}">
                <a16:creationId xmlns:a16="http://schemas.microsoft.com/office/drawing/2014/main" xmlns="" id="{19CB297B-55D6-8A8B-6767-A6EA9F4CA567}"/>
              </a:ext>
            </a:extLst>
          </p:cNvPr>
          <p:cNvSpPr txBox="1">
            <a:spLocks/>
          </p:cNvSpPr>
          <p:nvPr/>
        </p:nvSpPr>
        <p:spPr>
          <a:xfrm>
            <a:off x="2123906" y="29493"/>
            <a:ext cx="5191459" cy="462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chemeClr val="accent5">
                    <a:lumMod val="50000"/>
                  </a:schemeClr>
                </a:solidFill>
                <a:latin typeface="Calibri"/>
              </a:rPr>
              <a:t>3η Δραστηριότητα: «</a:t>
            </a:r>
            <a:r>
              <a:rPr lang="el-GR" sz="1800" b="1">
                <a:solidFill>
                  <a:schemeClr val="accent5">
                    <a:lumMod val="50000"/>
                  </a:schemeClr>
                </a:solidFill>
                <a:latin typeface="Calibri"/>
                <a:ea typeface="Calibri"/>
                <a:cs typeface="Calibri"/>
              </a:rPr>
              <a:t>Δίνουμε ζωή στα σκουπίδια</a:t>
            </a:r>
            <a:r>
              <a:rPr lang="el-GR" sz="1800" b="1">
                <a:solidFill>
                  <a:schemeClr val="accent5">
                    <a:lumMod val="50000"/>
                  </a:schemeClr>
                </a:solidFill>
                <a:latin typeface="Calibri"/>
              </a:rPr>
              <a:t>»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pic>
        <p:nvPicPr>
          <p:cNvPr id="2" name="Εικόνα 3">
            <a:extLst>
              <a:ext uri="{FF2B5EF4-FFF2-40B4-BE49-F238E27FC236}">
                <a16:creationId xmlns:a16="http://schemas.microsoft.com/office/drawing/2014/main" xmlns="" id="{A66577CF-825A-617B-600F-BC8E402EE189}"/>
              </a:ext>
            </a:extLst>
          </p:cNvPr>
          <p:cNvPicPr>
            <a:picLocks noChangeAspect="1"/>
          </p:cNvPicPr>
          <p:nvPr/>
        </p:nvPicPr>
        <p:blipFill rotWithShape="1">
          <a:blip r:embed="rId3"/>
          <a:srcRect r="10634"/>
          <a:stretch/>
        </p:blipFill>
        <p:spPr>
          <a:xfrm>
            <a:off x="2585161" y="832560"/>
            <a:ext cx="3507381" cy="3084956"/>
          </a:xfrm>
          <a:prstGeom prst="rect">
            <a:avLst/>
          </a:prstGeom>
        </p:spPr>
      </p:pic>
      <p:pic>
        <p:nvPicPr>
          <p:cNvPr id="4" name="Εικόνα 5">
            <a:extLst>
              <a:ext uri="{FF2B5EF4-FFF2-40B4-BE49-F238E27FC236}">
                <a16:creationId xmlns:a16="http://schemas.microsoft.com/office/drawing/2014/main" xmlns="" id="{5548057B-85FB-EA77-3FD8-1E1B79D65080}"/>
              </a:ext>
            </a:extLst>
          </p:cNvPr>
          <p:cNvPicPr>
            <a:picLocks noChangeAspect="1"/>
          </p:cNvPicPr>
          <p:nvPr/>
        </p:nvPicPr>
        <p:blipFill>
          <a:blip r:embed="rId4"/>
          <a:stretch>
            <a:fillRect/>
          </a:stretch>
        </p:blipFill>
        <p:spPr>
          <a:xfrm>
            <a:off x="137325" y="832333"/>
            <a:ext cx="2296219" cy="3310382"/>
          </a:xfrm>
          <a:prstGeom prst="rect">
            <a:avLst/>
          </a:prstGeom>
        </p:spPr>
      </p:pic>
      <p:pic>
        <p:nvPicPr>
          <p:cNvPr id="6" name="Εικόνα 6">
            <a:extLst>
              <a:ext uri="{FF2B5EF4-FFF2-40B4-BE49-F238E27FC236}">
                <a16:creationId xmlns:a16="http://schemas.microsoft.com/office/drawing/2014/main" xmlns="" id="{55BFE167-13DC-4EBB-85AA-BC5EFC7871F5}"/>
              </a:ext>
            </a:extLst>
          </p:cNvPr>
          <p:cNvPicPr>
            <a:picLocks noChangeAspect="1"/>
          </p:cNvPicPr>
          <p:nvPr/>
        </p:nvPicPr>
        <p:blipFill>
          <a:blip r:embed="rId5"/>
          <a:stretch>
            <a:fillRect/>
          </a:stretch>
        </p:blipFill>
        <p:spPr>
          <a:xfrm>
            <a:off x="6689349" y="781540"/>
            <a:ext cx="2315571" cy="3580424"/>
          </a:xfrm>
          <a:prstGeom prst="rect">
            <a:avLst/>
          </a:prstGeom>
        </p:spPr>
      </p:pic>
      <p:sp>
        <p:nvSpPr>
          <p:cNvPr id="7" name="TextBox 6">
            <a:extLst>
              <a:ext uri="{FF2B5EF4-FFF2-40B4-BE49-F238E27FC236}">
                <a16:creationId xmlns:a16="http://schemas.microsoft.com/office/drawing/2014/main" xmlns="" id="{EC00AA28-D1E5-E892-613D-94D3CC54C976}"/>
              </a:ext>
            </a:extLst>
          </p:cNvPr>
          <p:cNvSpPr txBox="1"/>
          <p:nvPr/>
        </p:nvSpPr>
        <p:spPr>
          <a:xfrm>
            <a:off x="-1831" y="4251447"/>
            <a:ext cx="66510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t>Παίζουν με τα παιχνίδια που δημιούργησαν και τα παρουσιάζουν στην ολομέλεια</a:t>
            </a:r>
          </a:p>
        </p:txBody>
      </p:sp>
    </p:spTree>
    <p:extLst>
      <p:ext uri="{BB962C8B-B14F-4D97-AF65-F5344CB8AC3E}">
        <p14:creationId xmlns:p14="http://schemas.microsoft.com/office/powerpoint/2010/main" xmlns="" val="2778514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Πάπυρος: Οριζόντιος 2">
            <a:extLst>
              <a:ext uri="{FF2B5EF4-FFF2-40B4-BE49-F238E27FC236}">
                <a16:creationId xmlns:a16="http://schemas.microsoft.com/office/drawing/2014/main" xmlns="" id="{F49A421A-94D9-585A-FBD1-2AA0EF9A7646}"/>
              </a:ext>
            </a:extLst>
          </p:cNvPr>
          <p:cNvSpPr/>
          <p:nvPr/>
        </p:nvSpPr>
        <p:spPr>
          <a:xfrm>
            <a:off x="1909946" y="876603"/>
            <a:ext cx="5324107" cy="3390293"/>
          </a:xfrm>
          <a:prstGeom prst="horizontalScroll">
            <a:avLst/>
          </a:prstGeom>
          <a:solidFill>
            <a:schemeClr val="accent2">
              <a:lumMod val="9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l-GR" sz="3200" b="1">
                <a:latin typeface="Times New Roman" panose="02020603050405020304" pitchFamily="18" charset="0"/>
                <a:cs typeface="Times New Roman" panose="02020603050405020304" pitchFamily="18" charset="0"/>
              </a:rPr>
              <a:t>Παρασκευή 5 Μαΐου 2023</a:t>
            </a:r>
          </a:p>
        </p:txBody>
      </p:sp>
    </p:spTree>
    <p:extLst>
      <p:ext uri="{BB962C8B-B14F-4D97-AF65-F5344CB8AC3E}">
        <p14:creationId xmlns:p14="http://schemas.microsoft.com/office/powerpoint/2010/main" xmlns="" val="1781785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Πάπυρος: Οριζόντιος 2">
            <a:extLst>
              <a:ext uri="{FF2B5EF4-FFF2-40B4-BE49-F238E27FC236}">
                <a16:creationId xmlns:a16="http://schemas.microsoft.com/office/drawing/2014/main" xmlns="" id="{F49A421A-94D9-585A-FBD1-2AA0EF9A7646}"/>
              </a:ext>
            </a:extLst>
          </p:cNvPr>
          <p:cNvSpPr/>
          <p:nvPr/>
        </p:nvSpPr>
        <p:spPr>
          <a:xfrm>
            <a:off x="1909946" y="876603"/>
            <a:ext cx="5324107" cy="3390293"/>
          </a:xfrm>
          <a:prstGeom prst="horizontalScroll">
            <a:avLst/>
          </a:prstGeom>
          <a:solidFill>
            <a:schemeClr val="accent2">
              <a:lumMod val="9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l-GR" sz="3200" b="1">
                <a:latin typeface="Times New Roman" panose="02020603050405020304" pitchFamily="18" charset="0"/>
                <a:cs typeface="Times New Roman" panose="02020603050405020304" pitchFamily="18" charset="0"/>
              </a:rPr>
              <a:t>Δευτέρα 3 Απριλίου  2023</a:t>
            </a:r>
          </a:p>
        </p:txBody>
      </p:sp>
    </p:spTree>
    <p:extLst>
      <p:ext uri="{BB962C8B-B14F-4D97-AF65-F5344CB8AC3E}">
        <p14:creationId xmlns:p14="http://schemas.microsoft.com/office/powerpoint/2010/main" xmlns="" val="1731530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5">
            <a:extLst>
              <a:ext uri="{FF2B5EF4-FFF2-40B4-BE49-F238E27FC236}">
                <a16:creationId xmlns:a16="http://schemas.microsoft.com/office/drawing/2014/main" xmlns="" id="{7D4ABFF6-6F77-4080-5C33-E0B91381214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74556" y="738200"/>
            <a:ext cx="2901235" cy="4260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Εικόνα 5">
            <a:extLst>
              <a:ext uri="{FF2B5EF4-FFF2-40B4-BE49-F238E27FC236}">
                <a16:creationId xmlns:a16="http://schemas.microsoft.com/office/drawing/2014/main" xmlns="" id="{20A6D257-DD9C-F2EE-F23C-8EA77D94130F}"/>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1775" t="16555" b="31082"/>
          <a:stretch/>
        </p:blipFill>
        <p:spPr>
          <a:xfrm>
            <a:off x="132126" y="2571749"/>
            <a:ext cx="2227557" cy="2454765"/>
          </a:xfrm>
          <a:prstGeom prst="rect">
            <a:avLst/>
          </a:prstGeom>
        </p:spPr>
      </p:pic>
      <p:pic>
        <p:nvPicPr>
          <p:cNvPr id="6" name="Εικόνα 6">
            <a:extLst>
              <a:ext uri="{FF2B5EF4-FFF2-40B4-BE49-F238E27FC236}">
                <a16:creationId xmlns:a16="http://schemas.microsoft.com/office/drawing/2014/main" xmlns="" id="{51C24B94-AEBA-EB37-94EA-46D8D52B91E1}"/>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7181" t="28123" r="19068" b="5510"/>
          <a:stretch/>
        </p:blipFill>
        <p:spPr>
          <a:xfrm>
            <a:off x="2499477" y="2898965"/>
            <a:ext cx="3196971" cy="2130469"/>
          </a:xfrm>
          <a:prstGeom prst="rect">
            <a:avLst/>
          </a:prstGeom>
        </p:spPr>
      </p:pic>
      <p:sp>
        <p:nvSpPr>
          <p:cNvPr id="3" name="Γελαστό πρόσωπο 2">
            <a:extLst>
              <a:ext uri="{FF2B5EF4-FFF2-40B4-BE49-F238E27FC236}">
                <a16:creationId xmlns:a16="http://schemas.microsoft.com/office/drawing/2014/main" xmlns="" id="{A787C626-73D8-6684-72F3-2AF64BA35C17}"/>
              </a:ext>
            </a:extLst>
          </p:cNvPr>
          <p:cNvSpPr/>
          <p:nvPr/>
        </p:nvSpPr>
        <p:spPr>
          <a:xfrm>
            <a:off x="1245904" y="4212903"/>
            <a:ext cx="556846" cy="476250"/>
          </a:xfrm>
          <a:prstGeom prst="smileyFac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l-GR" sz="1013"/>
          </a:p>
        </p:txBody>
      </p:sp>
      <p:sp>
        <p:nvSpPr>
          <p:cNvPr id="10" name="TextBox 9">
            <a:extLst>
              <a:ext uri="{FF2B5EF4-FFF2-40B4-BE49-F238E27FC236}">
                <a16:creationId xmlns:a16="http://schemas.microsoft.com/office/drawing/2014/main" xmlns="" id="{18F65845-657D-E226-D174-9AB3147EA479}"/>
              </a:ext>
            </a:extLst>
          </p:cNvPr>
          <p:cNvSpPr txBox="1"/>
          <p:nvPr/>
        </p:nvSpPr>
        <p:spPr>
          <a:xfrm>
            <a:off x="-1" y="124721"/>
            <a:ext cx="2227557" cy="307777"/>
          </a:xfrm>
          <a:prstGeom prst="rect">
            <a:avLst/>
          </a:prstGeom>
          <a:noFill/>
        </p:spPr>
        <p:txBody>
          <a:bodyPr wrap="square" rtlCol="0">
            <a:spAutoFit/>
          </a:bodyPr>
          <a:lstStyle/>
          <a:p>
            <a:pPr algn="l"/>
            <a:r>
              <a:rPr lang="el-GR" u="sng"/>
              <a:t>ΠΑΡΑΣΚΕΥΗ 5/5/23</a:t>
            </a:r>
          </a:p>
        </p:txBody>
      </p:sp>
      <p:sp>
        <p:nvSpPr>
          <p:cNvPr id="12" name="Google Shape;174;p35">
            <a:extLst>
              <a:ext uri="{FF2B5EF4-FFF2-40B4-BE49-F238E27FC236}">
                <a16:creationId xmlns:a16="http://schemas.microsoft.com/office/drawing/2014/main" xmlns="" id="{0D783597-028B-082A-405E-C9640C6410F3}"/>
              </a:ext>
            </a:extLst>
          </p:cNvPr>
          <p:cNvSpPr txBox="1">
            <a:spLocks/>
          </p:cNvSpPr>
          <p:nvPr/>
        </p:nvSpPr>
        <p:spPr>
          <a:xfrm>
            <a:off x="102577" y="598467"/>
            <a:ext cx="5691286" cy="20269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Oxygen Light"/>
              <a:buChar char="●"/>
              <a:defRPr sz="1800" b="0" i="0" u="none" strike="noStrike" cap="none">
                <a:solidFill>
                  <a:schemeClr val="lt2"/>
                </a:solidFill>
                <a:latin typeface="Oxygen Light"/>
                <a:ea typeface="Oxygen Light"/>
                <a:cs typeface="Oxygen Light"/>
                <a:sym typeface="Oxygen Light"/>
              </a:defRPr>
            </a:lvl1pPr>
            <a:lvl2pPr marL="914400" marR="0" lvl="1"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2pPr>
            <a:lvl3pPr marL="1371600" marR="0" lvl="2"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3pPr>
            <a:lvl4pPr marL="1828800" marR="0" lvl="3"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4pPr>
            <a:lvl5pPr marL="2286000" marR="0" lvl="4"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5pPr>
            <a:lvl6pPr marL="2743200" marR="0" lvl="5"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6pPr>
            <a:lvl7pPr marL="3200400" marR="0" lvl="6"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7pPr>
            <a:lvl8pPr marL="3657600" marR="0" lvl="7"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8pPr>
            <a:lvl9pPr marL="4114800" marR="0" lvl="8" indent="-317500" algn="l" rtl="0">
              <a:lnSpc>
                <a:spcPct val="115000"/>
              </a:lnSpc>
              <a:spcBef>
                <a:spcPts val="1600"/>
              </a:spcBef>
              <a:spcAft>
                <a:spcPts val="160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9pPr>
          </a:lstStyle>
          <a:p>
            <a:pPr marL="152400" indent="0" algn="ctr">
              <a:lnSpc>
                <a:spcPct val="100000"/>
              </a:lnSpc>
              <a:spcBef>
                <a:spcPts val="1600"/>
              </a:spcBef>
              <a:buSzPts val="1200"/>
              <a:buNone/>
            </a:pPr>
            <a:r>
              <a:rPr lang="el-GR" b="1">
                <a:solidFill>
                  <a:schemeClr val="accent5">
                    <a:lumMod val="50000"/>
                  </a:schemeClr>
                </a:solidFill>
                <a:latin typeface="Calibri"/>
              </a:rPr>
              <a:t>1</a:t>
            </a:r>
            <a:r>
              <a:rPr lang="el-GR" b="1" baseline="30000">
                <a:solidFill>
                  <a:schemeClr val="accent5">
                    <a:lumMod val="50000"/>
                  </a:schemeClr>
                </a:solidFill>
                <a:latin typeface="Calibri"/>
              </a:rPr>
              <a:t>η</a:t>
            </a:r>
            <a:r>
              <a:rPr lang="el-GR" b="1">
                <a:solidFill>
                  <a:schemeClr val="accent5">
                    <a:lumMod val="50000"/>
                  </a:schemeClr>
                </a:solidFill>
                <a:latin typeface="Calibri"/>
              </a:rPr>
              <a:t> Δραστηριότητα: «Το δικό μας ανακυκλωμένο χαρτί»</a:t>
            </a:r>
            <a:endParaRPr lang="el-GR" sz="1600" b="1">
              <a:solidFill>
                <a:schemeClr val="accent5">
                  <a:lumMod val="50000"/>
                </a:schemeClr>
              </a:solidFill>
              <a:latin typeface="Calibri"/>
            </a:endParaRPr>
          </a:p>
          <a:p>
            <a:pPr marL="152400" indent="0" algn="ctr">
              <a:lnSpc>
                <a:spcPct val="100000"/>
              </a:lnSpc>
              <a:spcBef>
                <a:spcPts val="1600"/>
              </a:spcBef>
              <a:buSzPts val="1200"/>
              <a:buNone/>
            </a:pPr>
            <a:endParaRPr lang="el-GR" sz="1600" b="1">
              <a:solidFill>
                <a:schemeClr val="accent5">
                  <a:lumMod val="50000"/>
                </a:schemeClr>
              </a:solidFill>
              <a:latin typeface="Calibri"/>
            </a:endParaRPr>
          </a:p>
          <a:p>
            <a:pPr marL="152400" indent="0" algn="ctr">
              <a:lnSpc>
                <a:spcPct val="100000"/>
              </a:lnSpc>
              <a:spcBef>
                <a:spcPts val="1600"/>
              </a:spcBef>
              <a:buSzPts val="1200"/>
              <a:buNone/>
            </a:pPr>
            <a:r>
              <a:rPr lang="el-GR" sz="1600" b="1">
                <a:solidFill>
                  <a:schemeClr val="bg1">
                    <a:lumMod val="10000"/>
                  </a:schemeClr>
                </a:solidFill>
                <a:latin typeface="Calibri"/>
              </a:rPr>
              <a:t>Ανακαλύπτουμε με τα παιδιά το φύλλο με τις οδηγίες για να φτιάξουμε τα δικά μας ανακυκλωμένα χαρτιά </a:t>
            </a:r>
            <a:endParaRPr lang="el-GR" b="1">
              <a:solidFill>
                <a:schemeClr val="accent5">
                  <a:lumMod val="50000"/>
                </a:schemeClr>
              </a:solidFill>
              <a:latin typeface="Calibri"/>
            </a:endParaRPr>
          </a:p>
        </p:txBody>
      </p:sp>
    </p:spTree>
    <p:extLst>
      <p:ext uri="{BB962C8B-B14F-4D97-AF65-F5344CB8AC3E}">
        <p14:creationId xmlns:p14="http://schemas.microsoft.com/office/powerpoint/2010/main" xmlns="" val="123311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6">
            <a:extLst>
              <a:ext uri="{FF2B5EF4-FFF2-40B4-BE49-F238E27FC236}">
                <a16:creationId xmlns:a16="http://schemas.microsoft.com/office/drawing/2014/main" xmlns="" id="{92D68E62-2D68-175E-FC6E-03211661F0F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3305" y="913162"/>
            <a:ext cx="3666893" cy="2062628"/>
          </a:xfrm>
          <a:prstGeom prst="rect">
            <a:avLst/>
          </a:prstGeom>
        </p:spPr>
      </p:pic>
      <p:pic>
        <p:nvPicPr>
          <p:cNvPr id="7" name="Εικόνα 7">
            <a:extLst>
              <a:ext uri="{FF2B5EF4-FFF2-40B4-BE49-F238E27FC236}">
                <a16:creationId xmlns:a16="http://schemas.microsoft.com/office/drawing/2014/main" xmlns="" id="{F72E0988-9807-D98D-4F2E-25B3C845783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78994" y="911302"/>
            <a:ext cx="3911702" cy="2029780"/>
          </a:xfrm>
          <a:prstGeom prst="rect">
            <a:avLst/>
          </a:prstGeom>
        </p:spPr>
      </p:pic>
      <p:sp>
        <p:nvSpPr>
          <p:cNvPr id="8" name="TextBox 7">
            <a:extLst>
              <a:ext uri="{FF2B5EF4-FFF2-40B4-BE49-F238E27FC236}">
                <a16:creationId xmlns:a16="http://schemas.microsoft.com/office/drawing/2014/main" xmlns="" id="{7733629C-4BDE-DFB8-0299-FE16179BA31A}"/>
              </a:ext>
            </a:extLst>
          </p:cNvPr>
          <p:cNvSpPr txBox="1"/>
          <p:nvPr/>
        </p:nvSpPr>
        <p:spPr>
          <a:xfrm>
            <a:off x="3568083" y="1540436"/>
            <a:ext cx="1695014" cy="369332"/>
          </a:xfrm>
          <a:prstGeom prst="rect">
            <a:avLst/>
          </a:prstGeom>
          <a:noFill/>
        </p:spPr>
        <p:txBody>
          <a:bodyPr wrap="square" rtlCol="0">
            <a:spAutoFit/>
          </a:bodyP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l-GR" sz="1800" b="1"/>
              <a:t>1</a:t>
            </a:r>
            <a:r>
              <a:rPr lang="el-GR" sz="1800" b="1" baseline="30000"/>
              <a:t>ο</a:t>
            </a:r>
            <a:r>
              <a:rPr lang="el-GR" sz="1800" b="1"/>
              <a:t> ΒΗΜΑ</a:t>
            </a:r>
          </a:p>
        </p:txBody>
      </p:sp>
      <p:sp>
        <p:nvSpPr>
          <p:cNvPr id="11" name="TextBox 10">
            <a:extLst>
              <a:ext uri="{FF2B5EF4-FFF2-40B4-BE49-F238E27FC236}">
                <a16:creationId xmlns:a16="http://schemas.microsoft.com/office/drawing/2014/main" xmlns="" id="{EAA4E7E1-AFD6-981A-1883-4C43A7251999}"/>
              </a:ext>
            </a:extLst>
          </p:cNvPr>
          <p:cNvSpPr txBox="1"/>
          <p:nvPr/>
        </p:nvSpPr>
        <p:spPr>
          <a:xfrm>
            <a:off x="3632443" y="3796341"/>
            <a:ext cx="1695014" cy="369332"/>
          </a:xfrm>
          <a:prstGeom prst="rect">
            <a:avLst/>
          </a:prstGeom>
          <a:noFill/>
        </p:spPr>
        <p:txBody>
          <a:bodyPr wrap="square" rtlCol="0">
            <a:spAutoFit/>
          </a:bodyP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l-GR" sz="1800" b="1"/>
              <a:t>2</a:t>
            </a:r>
            <a:r>
              <a:rPr lang="el-GR" sz="1800" b="1" baseline="30000"/>
              <a:t>ο</a:t>
            </a:r>
            <a:r>
              <a:rPr lang="el-GR" sz="1800" b="1"/>
              <a:t> ΒΗΜΑ</a:t>
            </a:r>
          </a:p>
        </p:txBody>
      </p:sp>
      <p:pic>
        <p:nvPicPr>
          <p:cNvPr id="2" name="Εικόνα 2">
            <a:extLst>
              <a:ext uri="{FF2B5EF4-FFF2-40B4-BE49-F238E27FC236}">
                <a16:creationId xmlns:a16="http://schemas.microsoft.com/office/drawing/2014/main" xmlns="" id="{218A7759-0420-183E-A8C4-2C022769EBFB}"/>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41480"/>
          <a:stretch/>
        </p:blipFill>
        <p:spPr>
          <a:xfrm>
            <a:off x="153305" y="3164415"/>
            <a:ext cx="3666893" cy="1876345"/>
          </a:xfrm>
          <a:prstGeom prst="rect">
            <a:avLst/>
          </a:prstGeom>
        </p:spPr>
      </p:pic>
      <p:pic>
        <p:nvPicPr>
          <p:cNvPr id="3" name="Εικόνα 3">
            <a:extLst>
              <a:ext uri="{FF2B5EF4-FFF2-40B4-BE49-F238E27FC236}">
                <a16:creationId xmlns:a16="http://schemas.microsoft.com/office/drawing/2014/main" xmlns="" id="{BE4EC820-4973-96DA-AE4D-6BF159A59F7C}"/>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13189" t="28168" r="1999"/>
          <a:stretch/>
        </p:blipFill>
        <p:spPr>
          <a:xfrm>
            <a:off x="5077856" y="3164412"/>
            <a:ext cx="3911702" cy="1876345"/>
          </a:xfrm>
          <a:prstGeom prst="rect">
            <a:avLst/>
          </a:prstGeom>
        </p:spPr>
      </p:pic>
      <p:sp>
        <p:nvSpPr>
          <p:cNvPr id="4" name="Γελαστό πρόσωπο 3">
            <a:extLst>
              <a:ext uri="{FF2B5EF4-FFF2-40B4-BE49-F238E27FC236}">
                <a16:creationId xmlns:a16="http://schemas.microsoft.com/office/drawing/2014/main" xmlns="" id="{268489C3-EA5C-E450-AE95-5115D2B2A7BA}"/>
              </a:ext>
            </a:extLst>
          </p:cNvPr>
          <p:cNvSpPr/>
          <p:nvPr/>
        </p:nvSpPr>
        <p:spPr>
          <a:xfrm>
            <a:off x="1489642" y="1034820"/>
            <a:ext cx="359582" cy="36498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l-GR" sz="1013"/>
          </a:p>
        </p:txBody>
      </p:sp>
      <p:sp>
        <p:nvSpPr>
          <p:cNvPr id="9" name="Γελαστό πρόσωπο 8">
            <a:extLst>
              <a:ext uri="{FF2B5EF4-FFF2-40B4-BE49-F238E27FC236}">
                <a16:creationId xmlns:a16="http://schemas.microsoft.com/office/drawing/2014/main" xmlns="" id="{E0D9D4B1-887A-4725-8227-853D90306768}"/>
              </a:ext>
            </a:extLst>
          </p:cNvPr>
          <p:cNvSpPr/>
          <p:nvPr/>
        </p:nvSpPr>
        <p:spPr>
          <a:xfrm>
            <a:off x="2087711" y="911302"/>
            <a:ext cx="359582" cy="36498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l-GR" sz="1013"/>
          </a:p>
        </p:txBody>
      </p:sp>
      <p:sp>
        <p:nvSpPr>
          <p:cNvPr id="12" name="Γελαστό πρόσωπο 11">
            <a:extLst>
              <a:ext uri="{FF2B5EF4-FFF2-40B4-BE49-F238E27FC236}">
                <a16:creationId xmlns:a16="http://schemas.microsoft.com/office/drawing/2014/main" xmlns="" id="{DF97EC78-9C5D-5515-05F7-11810B5F4C8C}"/>
              </a:ext>
            </a:extLst>
          </p:cNvPr>
          <p:cNvSpPr/>
          <p:nvPr/>
        </p:nvSpPr>
        <p:spPr>
          <a:xfrm>
            <a:off x="2671203" y="1540436"/>
            <a:ext cx="359582" cy="36498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l-GR" sz="1013">
              <a:ea typeface="Calibri"/>
              <a:cs typeface="Calibri"/>
            </a:endParaRPr>
          </a:p>
        </p:txBody>
      </p:sp>
      <p:sp>
        <p:nvSpPr>
          <p:cNvPr id="14" name="Γελαστό πρόσωπο 13">
            <a:extLst>
              <a:ext uri="{FF2B5EF4-FFF2-40B4-BE49-F238E27FC236}">
                <a16:creationId xmlns:a16="http://schemas.microsoft.com/office/drawing/2014/main" xmlns="" id="{97215BFB-D11C-7B0E-6BBC-88B7778CE013}"/>
              </a:ext>
            </a:extLst>
          </p:cNvPr>
          <p:cNvSpPr/>
          <p:nvPr/>
        </p:nvSpPr>
        <p:spPr>
          <a:xfrm>
            <a:off x="940717" y="985996"/>
            <a:ext cx="359582" cy="36498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l-GR" sz="1013"/>
          </a:p>
        </p:txBody>
      </p:sp>
      <p:sp>
        <p:nvSpPr>
          <p:cNvPr id="16" name="Γελαστό πρόσωπο 15">
            <a:extLst>
              <a:ext uri="{FF2B5EF4-FFF2-40B4-BE49-F238E27FC236}">
                <a16:creationId xmlns:a16="http://schemas.microsoft.com/office/drawing/2014/main" xmlns="" id="{3C39EB1A-D6D7-658D-0F7D-61126FB6C198}"/>
              </a:ext>
            </a:extLst>
          </p:cNvPr>
          <p:cNvSpPr/>
          <p:nvPr/>
        </p:nvSpPr>
        <p:spPr>
          <a:xfrm>
            <a:off x="311319" y="989788"/>
            <a:ext cx="359582" cy="36498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l-GR" sz="1013"/>
          </a:p>
        </p:txBody>
      </p:sp>
      <p:sp>
        <p:nvSpPr>
          <p:cNvPr id="5" name="Γελαστό πρόσωπο 4">
            <a:extLst>
              <a:ext uri="{FF2B5EF4-FFF2-40B4-BE49-F238E27FC236}">
                <a16:creationId xmlns:a16="http://schemas.microsoft.com/office/drawing/2014/main" xmlns="" id="{1AC003D7-9FB3-D0BA-5D6F-CBD3B348FE20}"/>
              </a:ext>
            </a:extLst>
          </p:cNvPr>
          <p:cNvSpPr/>
          <p:nvPr/>
        </p:nvSpPr>
        <p:spPr>
          <a:xfrm>
            <a:off x="3364911" y="3808590"/>
            <a:ext cx="359582" cy="364985"/>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l-GR" sz="1013">
              <a:ea typeface="Calibri"/>
              <a:cs typeface="Calibri"/>
            </a:endParaRPr>
          </a:p>
        </p:txBody>
      </p:sp>
      <p:sp>
        <p:nvSpPr>
          <p:cNvPr id="13" name="Google Shape;174;p35">
            <a:extLst>
              <a:ext uri="{FF2B5EF4-FFF2-40B4-BE49-F238E27FC236}">
                <a16:creationId xmlns:a16="http://schemas.microsoft.com/office/drawing/2014/main" xmlns="" id="{6671F4B6-2F3A-E086-3CC1-2583A94F7AB4}"/>
              </a:ext>
            </a:extLst>
          </p:cNvPr>
          <p:cNvSpPr txBox="1">
            <a:spLocks/>
          </p:cNvSpPr>
          <p:nvPr/>
        </p:nvSpPr>
        <p:spPr>
          <a:xfrm>
            <a:off x="1489642" y="-174742"/>
            <a:ext cx="6854413" cy="8071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Oxygen Light"/>
              <a:buChar char="●"/>
              <a:defRPr sz="1800" b="0" i="0" u="none" strike="noStrike" cap="none">
                <a:solidFill>
                  <a:schemeClr val="lt2"/>
                </a:solidFill>
                <a:latin typeface="Oxygen Light"/>
                <a:ea typeface="Oxygen Light"/>
                <a:cs typeface="Oxygen Light"/>
                <a:sym typeface="Oxygen Light"/>
              </a:defRPr>
            </a:lvl1pPr>
            <a:lvl2pPr marL="914400" marR="0" lvl="1"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2pPr>
            <a:lvl3pPr marL="1371600" marR="0" lvl="2"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3pPr>
            <a:lvl4pPr marL="1828800" marR="0" lvl="3"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4pPr>
            <a:lvl5pPr marL="2286000" marR="0" lvl="4"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5pPr>
            <a:lvl6pPr marL="2743200" marR="0" lvl="5"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6pPr>
            <a:lvl7pPr marL="3200400" marR="0" lvl="6"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7pPr>
            <a:lvl8pPr marL="3657600" marR="0" lvl="7"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8pPr>
            <a:lvl9pPr marL="4114800" marR="0" lvl="8" indent="-317500" algn="l" rtl="0">
              <a:lnSpc>
                <a:spcPct val="115000"/>
              </a:lnSpc>
              <a:spcBef>
                <a:spcPts val="1600"/>
              </a:spcBef>
              <a:spcAft>
                <a:spcPts val="160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9pPr>
          </a:lstStyle>
          <a:p>
            <a:pPr marL="152400" indent="0" algn="ctr">
              <a:lnSpc>
                <a:spcPct val="100000"/>
              </a:lnSpc>
              <a:spcBef>
                <a:spcPts val="1600"/>
              </a:spcBef>
              <a:buSzPts val="1200"/>
              <a:buFont typeface="Oxygen Light"/>
              <a:buNone/>
            </a:pPr>
            <a:r>
              <a:rPr lang="el-GR" b="1">
                <a:solidFill>
                  <a:schemeClr val="accent5">
                    <a:lumMod val="50000"/>
                  </a:schemeClr>
                </a:solidFill>
                <a:latin typeface="Calibri"/>
              </a:rPr>
              <a:t>1</a:t>
            </a:r>
            <a:r>
              <a:rPr lang="el-GR" b="1" baseline="30000">
                <a:solidFill>
                  <a:schemeClr val="accent5">
                    <a:lumMod val="50000"/>
                  </a:schemeClr>
                </a:solidFill>
                <a:latin typeface="Calibri"/>
              </a:rPr>
              <a:t>η</a:t>
            </a:r>
            <a:r>
              <a:rPr lang="el-GR" b="1">
                <a:solidFill>
                  <a:schemeClr val="accent5">
                    <a:lumMod val="50000"/>
                  </a:schemeClr>
                </a:solidFill>
                <a:latin typeface="Calibri"/>
              </a:rPr>
              <a:t> Δραστηριότητα: «Το δικό μας ανακυκλωμένο χαρτί»</a:t>
            </a:r>
          </a:p>
          <a:p>
            <a:pPr marL="152400" indent="0" algn="ctr">
              <a:lnSpc>
                <a:spcPct val="100000"/>
              </a:lnSpc>
              <a:spcBef>
                <a:spcPts val="1600"/>
              </a:spcBef>
              <a:buSzPts val="1200"/>
              <a:buNone/>
            </a:pPr>
            <a:r>
              <a:rPr lang="el-GR" sz="1600" b="1">
                <a:solidFill>
                  <a:schemeClr val="accent5">
                    <a:lumMod val="10000"/>
                  </a:schemeClr>
                </a:solidFill>
                <a:latin typeface="Calibri"/>
              </a:rPr>
              <a:t>Τα παιδιά ακολουθούν τα βήματα και δημιουργούν τα δικά τους χαρτιά </a:t>
            </a:r>
          </a:p>
        </p:txBody>
      </p:sp>
      <p:sp>
        <p:nvSpPr>
          <p:cNvPr id="17" name="TextBox 16">
            <a:extLst>
              <a:ext uri="{FF2B5EF4-FFF2-40B4-BE49-F238E27FC236}">
                <a16:creationId xmlns:a16="http://schemas.microsoft.com/office/drawing/2014/main" xmlns="" id="{4AA3F4A1-4724-ADFC-BE06-2C5E04E0EADD}"/>
              </a:ext>
            </a:extLst>
          </p:cNvPr>
          <p:cNvSpPr txBox="1"/>
          <p:nvPr/>
        </p:nvSpPr>
        <p:spPr>
          <a:xfrm>
            <a:off x="-1" y="102740"/>
            <a:ext cx="2227557" cy="307777"/>
          </a:xfrm>
          <a:prstGeom prst="rect">
            <a:avLst/>
          </a:prstGeom>
          <a:noFill/>
        </p:spPr>
        <p:txBody>
          <a:bodyPr wrap="square" rtlCol="0">
            <a:spAutoFit/>
          </a:bodyPr>
          <a:lstStyle/>
          <a:p>
            <a:pPr algn="l"/>
            <a:r>
              <a:rPr lang="el-GR" u="sng"/>
              <a:t>ΠΑΡΑΣΚΕΥΗ 5/5/23</a:t>
            </a:r>
          </a:p>
        </p:txBody>
      </p:sp>
    </p:spTree>
    <p:extLst>
      <p:ext uri="{BB962C8B-B14F-4D97-AF65-F5344CB8AC3E}">
        <p14:creationId xmlns:p14="http://schemas.microsoft.com/office/powerpoint/2010/main" xmlns="" val="3881643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0805A6BA-587F-04BD-752C-63274C72A86A}"/>
              </a:ext>
            </a:extLst>
          </p:cNvPr>
          <p:cNvSpPr txBox="1"/>
          <p:nvPr/>
        </p:nvSpPr>
        <p:spPr>
          <a:xfrm>
            <a:off x="3724493" y="85705"/>
            <a:ext cx="1678138" cy="369332"/>
          </a:xfrm>
          <a:prstGeom prst="rect">
            <a:avLst/>
          </a:prstGeom>
          <a:noFill/>
        </p:spPr>
        <p:txBody>
          <a:bodyPr wrap="square" rtlCol="0">
            <a:spAutoFit/>
          </a:bodyP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l-GR" sz="1800" b="1"/>
              <a:t>3</a:t>
            </a:r>
            <a:r>
              <a:rPr lang="el-GR" sz="1800" b="1" baseline="30000"/>
              <a:t>ο</a:t>
            </a:r>
            <a:r>
              <a:rPr lang="el-GR" sz="1800" b="1"/>
              <a:t> ΒΗΜΑ</a:t>
            </a:r>
          </a:p>
        </p:txBody>
      </p:sp>
      <p:sp>
        <p:nvSpPr>
          <p:cNvPr id="9" name="TextBox 8">
            <a:extLst>
              <a:ext uri="{FF2B5EF4-FFF2-40B4-BE49-F238E27FC236}">
                <a16:creationId xmlns:a16="http://schemas.microsoft.com/office/drawing/2014/main" xmlns="" id="{30D0ED57-8A95-4351-A1C5-265AC8A527CD}"/>
              </a:ext>
            </a:extLst>
          </p:cNvPr>
          <p:cNvSpPr txBox="1"/>
          <p:nvPr/>
        </p:nvSpPr>
        <p:spPr>
          <a:xfrm>
            <a:off x="3724493" y="2639638"/>
            <a:ext cx="1695014" cy="369332"/>
          </a:xfrm>
          <a:prstGeom prst="rect">
            <a:avLst/>
          </a:prstGeom>
          <a:noFill/>
        </p:spPr>
        <p:txBody>
          <a:bodyPr wrap="square" rtlCol="0">
            <a:spAutoFit/>
          </a:bodyP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l-GR" sz="1800" b="1"/>
              <a:t>4</a:t>
            </a:r>
            <a:r>
              <a:rPr lang="el-GR" sz="1800" b="1" baseline="30000"/>
              <a:t>ο</a:t>
            </a:r>
            <a:r>
              <a:rPr lang="el-GR" sz="1800" b="1"/>
              <a:t> ΒΗΜΑ</a:t>
            </a:r>
          </a:p>
        </p:txBody>
      </p:sp>
      <p:pic>
        <p:nvPicPr>
          <p:cNvPr id="2" name="Εικόνα 2">
            <a:extLst>
              <a:ext uri="{FF2B5EF4-FFF2-40B4-BE49-F238E27FC236}">
                <a16:creationId xmlns:a16="http://schemas.microsoft.com/office/drawing/2014/main" xmlns="" id="{DFD7E920-5565-910D-D8DE-5A254931127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5175" y="478504"/>
            <a:ext cx="2908134" cy="2093246"/>
          </a:xfrm>
          <a:prstGeom prst="rect">
            <a:avLst/>
          </a:prstGeom>
        </p:spPr>
      </p:pic>
      <p:sp>
        <p:nvSpPr>
          <p:cNvPr id="3" name="Γελαστό πρόσωπο 2">
            <a:extLst>
              <a:ext uri="{FF2B5EF4-FFF2-40B4-BE49-F238E27FC236}">
                <a16:creationId xmlns:a16="http://schemas.microsoft.com/office/drawing/2014/main" xmlns="" id="{40910DEB-F901-5F1A-79DF-ABDBF799D2F0}"/>
              </a:ext>
            </a:extLst>
          </p:cNvPr>
          <p:cNvSpPr/>
          <p:nvPr/>
        </p:nvSpPr>
        <p:spPr>
          <a:xfrm>
            <a:off x="2375012" y="617324"/>
            <a:ext cx="395050" cy="346249"/>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l-GR" sz="1013"/>
          </a:p>
        </p:txBody>
      </p:sp>
      <p:pic>
        <p:nvPicPr>
          <p:cNvPr id="4" name="Εικόνα 4">
            <a:extLst>
              <a:ext uri="{FF2B5EF4-FFF2-40B4-BE49-F238E27FC236}">
                <a16:creationId xmlns:a16="http://schemas.microsoft.com/office/drawing/2014/main" xmlns="" id="{FB65C532-3031-3F30-97A4-F06D2EA693AF}"/>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7687" b="17383"/>
          <a:stretch/>
        </p:blipFill>
        <p:spPr>
          <a:xfrm>
            <a:off x="3183202" y="478505"/>
            <a:ext cx="2777595" cy="2120484"/>
          </a:xfrm>
          <a:prstGeom prst="rect">
            <a:avLst/>
          </a:prstGeom>
        </p:spPr>
      </p:pic>
      <p:pic>
        <p:nvPicPr>
          <p:cNvPr id="5" name="Εικόνα 5">
            <a:extLst>
              <a:ext uri="{FF2B5EF4-FFF2-40B4-BE49-F238E27FC236}">
                <a16:creationId xmlns:a16="http://schemas.microsoft.com/office/drawing/2014/main" xmlns="" id="{9A2962D0-A54E-E1FD-69EE-D8ACA21BEEA6}"/>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6829" b="25299"/>
          <a:stretch/>
        </p:blipFill>
        <p:spPr>
          <a:xfrm>
            <a:off x="6186316" y="478504"/>
            <a:ext cx="2777595" cy="2120484"/>
          </a:xfrm>
          <a:prstGeom prst="rect">
            <a:avLst/>
          </a:prstGeom>
        </p:spPr>
      </p:pic>
      <p:pic>
        <p:nvPicPr>
          <p:cNvPr id="6" name="Εικόνα 7">
            <a:extLst>
              <a:ext uri="{FF2B5EF4-FFF2-40B4-BE49-F238E27FC236}">
                <a16:creationId xmlns:a16="http://schemas.microsoft.com/office/drawing/2014/main" xmlns="" id="{34544727-A7D4-7888-8D3C-9432F68EF88A}"/>
              </a:ext>
            </a:extLst>
          </p:cNvPr>
          <p:cNvPicPr>
            <a:picLocks noChangeAspect="1"/>
          </p:cNvPicPr>
          <p:nvPr/>
        </p:nvPicPr>
        <p:blipFill rotWithShape="1">
          <a:blip r:embed="rId5">
            <a:extLst>
              <a:ext uri="{28A0092B-C50C-407E-A947-70E740481C1C}">
                <a14:useLocalDpi xmlns:a14="http://schemas.microsoft.com/office/drawing/2010/main" xmlns="" val="0"/>
              </a:ext>
            </a:extLst>
          </a:blip>
          <a:srcRect b="28952"/>
          <a:stretch/>
        </p:blipFill>
        <p:spPr>
          <a:xfrm>
            <a:off x="185174" y="2894609"/>
            <a:ext cx="2908133" cy="2163183"/>
          </a:xfrm>
          <a:prstGeom prst="rect">
            <a:avLst/>
          </a:prstGeom>
        </p:spPr>
      </p:pic>
      <p:pic>
        <p:nvPicPr>
          <p:cNvPr id="8" name="Εικόνα 9">
            <a:extLst>
              <a:ext uri="{FF2B5EF4-FFF2-40B4-BE49-F238E27FC236}">
                <a16:creationId xmlns:a16="http://schemas.microsoft.com/office/drawing/2014/main" xmlns="" id="{8A33DE9F-E71A-AEE5-D35B-A8BDC9A3F9C0}"/>
              </a:ext>
            </a:extLst>
          </p:cNvPr>
          <p:cNvPicPr>
            <a:picLocks noChangeAspect="1"/>
          </p:cNvPicPr>
          <p:nvPr/>
        </p:nvPicPr>
        <p:blipFill rotWithShape="1">
          <a:blip r:embed="rId6">
            <a:extLst>
              <a:ext uri="{28A0092B-C50C-407E-A947-70E740481C1C}">
                <a14:useLocalDpi xmlns:a14="http://schemas.microsoft.com/office/drawing/2010/main" xmlns="" val="0"/>
              </a:ext>
            </a:extLst>
          </a:blip>
          <a:srcRect b="37476"/>
          <a:stretch/>
        </p:blipFill>
        <p:spPr>
          <a:xfrm>
            <a:off x="3235371" y="2927557"/>
            <a:ext cx="2725425" cy="2130238"/>
          </a:xfrm>
          <a:prstGeom prst="rect">
            <a:avLst/>
          </a:prstGeom>
        </p:spPr>
      </p:pic>
      <p:pic>
        <p:nvPicPr>
          <p:cNvPr id="10" name="Εικόνα 10">
            <a:extLst>
              <a:ext uri="{FF2B5EF4-FFF2-40B4-BE49-F238E27FC236}">
                <a16:creationId xmlns:a16="http://schemas.microsoft.com/office/drawing/2014/main" xmlns="" id="{99718CD6-5D5A-8855-6DBB-242E18F19AA1}"/>
              </a:ext>
            </a:extLst>
          </p:cNvPr>
          <p:cNvPicPr>
            <a:picLocks noChangeAspect="1"/>
          </p:cNvPicPr>
          <p:nvPr/>
        </p:nvPicPr>
        <p:blipFill rotWithShape="1">
          <a:blip r:embed="rId7">
            <a:extLst>
              <a:ext uri="{28A0092B-C50C-407E-A947-70E740481C1C}">
                <a14:useLocalDpi xmlns:a14="http://schemas.microsoft.com/office/drawing/2010/main" xmlns="" val="0"/>
              </a:ext>
            </a:extLst>
          </a:blip>
          <a:srcRect b="44840"/>
          <a:stretch/>
        </p:blipFill>
        <p:spPr>
          <a:xfrm>
            <a:off x="6186316" y="2927557"/>
            <a:ext cx="2772510" cy="2120483"/>
          </a:xfrm>
          <a:prstGeom prst="rect">
            <a:avLst/>
          </a:prstGeom>
        </p:spPr>
      </p:pic>
      <p:sp>
        <p:nvSpPr>
          <p:cNvPr id="12" name="TextBox 11">
            <a:extLst>
              <a:ext uri="{FF2B5EF4-FFF2-40B4-BE49-F238E27FC236}">
                <a16:creationId xmlns:a16="http://schemas.microsoft.com/office/drawing/2014/main" xmlns="" id="{FE6C2044-35F9-5E62-42EC-F5B4C9F36219}"/>
              </a:ext>
            </a:extLst>
          </p:cNvPr>
          <p:cNvSpPr txBox="1"/>
          <p:nvPr/>
        </p:nvSpPr>
        <p:spPr>
          <a:xfrm>
            <a:off x="-1" y="102740"/>
            <a:ext cx="2227557" cy="307777"/>
          </a:xfrm>
          <a:prstGeom prst="rect">
            <a:avLst/>
          </a:prstGeom>
          <a:noFill/>
        </p:spPr>
        <p:txBody>
          <a:bodyPr wrap="square" rtlCol="0">
            <a:spAutoFit/>
          </a:bodyPr>
          <a:lstStyle/>
          <a:p>
            <a:pPr algn="l"/>
            <a:r>
              <a:rPr lang="el-GR" u="sng"/>
              <a:t>ΠΑΡΑΣΚΕΥΗ 5/5/23</a:t>
            </a:r>
          </a:p>
        </p:txBody>
      </p:sp>
    </p:spTree>
    <p:extLst>
      <p:ext uri="{BB962C8B-B14F-4D97-AF65-F5344CB8AC3E}">
        <p14:creationId xmlns:p14="http://schemas.microsoft.com/office/powerpoint/2010/main" xmlns="" val="7117948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ED680B0-94A1-595A-72EB-0E3A28313D7E}"/>
              </a:ext>
            </a:extLst>
          </p:cNvPr>
          <p:cNvSpPr txBox="1"/>
          <p:nvPr/>
        </p:nvSpPr>
        <p:spPr>
          <a:xfrm>
            <a:off x="3724493" y="277436"/>
            <a:ext cx="1695014" cy="369332"/>
          </a:xfrm>
          <a:prstGeom prst="rect">
            <a:avLst/>
          </a:prstGeom>
          <a:noFill/>
        </p:spPr>
        <p:txBody>
          <a:bodyPr wrap="square" rtlCol="0">
            <a:spAutoFit/>
          </a:bodyPr>
          <a:lst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l-GR" sz="1800" b="1"/>
              <a:t>5</a:t>
            </a:r>
            <a:r>
              <a:rPr lang="el-GR" sz="1800" b="1" baseline="30000"/>
              <a:t>ο</a:t>
            </a:r>
            <a:r>
              <a:rPr lang="el-GR" sz="1800" b="1"/>
              <a:t> ΒΗΜΑ</a:t>
            </a:r>
          </a:p>
        </p:txBody>
      </p:sp>
      <p:pic>
        <p:nvPicPr>
          <p:cNvPr id="6" name="Εικόνα 6">
            <a:extLst>
              <a:ext uri="{FF2B5EF4-FFF2-40B4-BE49-F238E27FC236}">
                <a16:creationId xmlns:a16="http://schemas.microsoft.com/office/drawing/2014/main" xmlns="" id="{D994BDAB-E461-FF95-C8B8-3EC8E377B0B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7162" t="15031" r="9219" b="21646"/>
          <a:stretch/>
        </p:blipFill>
        <p:spPr>
          <a:xfrm>
            <a:off x="148468" y="882308"/>
            <a:ext cx="2702860" cy="3262434"/>
          </a:xfrm>
          <a:prstGeom prst="rect">
            <a:avLst/>
          </a:prstGeom>
        </p:spPr>
      </p:pic>
      <p:pic>
        <p:nvPicPr>
          <p:cNvPr id="7" name="Εικόνα 7">
            <a:extLst>
              <a:ext uri="{FF2B5EF4-FFF2-40B4-BE49-F238E27FC236}">
                <a16:creationId xmlns:a16="http://schemas.microsoft.com/office/drawing/2014/main" xmlns="" id="{EDC211B7-9B53-DFA4-2E63-A7DDDADDDA9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14653" y="882307"/>
            <a:ext cx="2702859" cy="3262434"/>
          </a:xfrm>
          <a:prstGeom prst="rect">
            <a:avLst/>
          </a:prstGeom>
        </p:spPr>
      </p:pic>
      <p:pic>
        <p:nvPicPr>
          <p:cNvPr id="8" name="Εικόνα 8">
            <a:extLst>
              <a:ext uri="{FF2B5EF4-FFF2-40B4-BE49-F238E27FC236}">
                <a16:creationId xmlns:a16="http://schemas.microsoft.com/office/drawing/2014/main" xmlns="" id="{DC29B043-9978-6F9B-55EF-A9BC48E74DF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06686" y="882308"/>
            <a:ext cx="2988846" cy="3262434"/>
          </a:xfrm>
          <a:prstGeom prst="rect">
            <a:avLst/>
          </a:prstGeom>
        </p:spPr>
      </p:pic>
      <p:sp>
        <p:nvSpPr>
          <p:cNvPr id="3" name="TextBox 2">
            <a:extLst>
              <a:ext uri="{FF2B5EF4-FFF2-40B4-BE49-F238E27FC236}">
                <a16:creationId xmlns:a16="http://schemas.microsoft.com/office/drawing/2014/main" xmlns="" id="{B2F85807-4663-8EEB-CAD7-5450B6EDDA85}"/>
              </a:ext>
            </a:extLst>
          </p:cNvPr>
          <p:cNvSpPr txBox="1"/>
          <p:nvPr/>
        </p:nvSpPr>
        <p:spPr>
          <a:xfrm>
            <a:off x="-1" y="102740"/>
            <a:ext cx="2227557" cy="307777"/>
          </a:xfrm>
          <a:prstGeom prst="rect">
            <a:avLst/>
          </a:prstGeom>
          <a:noFill/>
        </p:spPr>
        <p:txBody>
          <a:bodyPr wrap="square" rtlCol="0">
            <a:spAutoFit/>
          </a:bodyPr>
          <a:lstStyle/>
          <a:p>
            <a:pPr algn="l"/>
            <a:r>
              <a:rPr lang="el-GR" u="sng"/>
              <a:t>ΠΑΡΑΣΚΕΥΗ 5/5/23</a:t>
            </a:r>
          </a:p>
        </p:txBody>
      </p:sp>
      <p:sp>
        <p:nvSpPr>
          <p:cNvPr id="2" name="TextBox 1">
            <a:extLst>
              <a:ext uri="{FF2B5EF4-FFF2-40B4-BE49-F238E27FC236}">
                <a16:creationId xmlns:a16="http://schemas.microsoft.com/office/drawing/2014/main" xmlns="" id="{EFA2D4E1-F42C-2891-F959-18706CCDE710}"/>
              </a:ext>
            </a:extLst>
          </p:cNvPr>
          <p:cNvSpPr txBox="1"/>
          <p:nvPr/>
        </p:nvSpPr>
        <p:spPr>
          <a:xfrm>
            <a:off x="868241" y="4344865"/>
            <a:ext cx="71979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a:t>Ολοκλήρωσαν τη διαδικασία και τα αφήσαμε να στεγνώσουν όλο το σαββατοκύριακο.</a:t>
            </a:r>
          </a:p>
        </p:txBody>
      </p:sp>
    </p:spTree>
    <p:extLst>
      <p:ext uri="{BB962C8B-B14F-4D97-AF65-F5344CB8AC3E}">
        <p14:creationId xmlns:p14="http://schemas.microsoft.com/office/powerpoint/2010/main" xmlns="" val="1744289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35"/>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1600"/>
              </a:spcBef>
              <a:spcAft>
                <a:spcPts val="0"/>
              </a:spcAft>
              <a:buClr>
                <a:schemeClr val="lt2"/>
              </a:buClr>
              <a:buSzPts val="1200"/>
              <a:buAutoNum type="arabicPeriod"/>
            </a:pPr>
            <a:endParaRPr sz="1200"/>
          </a:p>
          <a:p>
            <a:pPr marL="0" lvl="0" indent="0" algn="l" rtl="0">
              <a:spcBef>
                <a:spcPts val="0"/>
              </a:spcBef>
              <a:spcAft>
                <a:spcPts val="1600"/>
              </a:spcAft>
              <a:buNone/>
            </a:pPr>
            <a:endParaRPr/>
          </a:p>
        </p:txBody>
      </p:sp>
      <p:pic>
        <p:nvPicPr>
          <p:cNvPr id="5" name="Εικόνα 5">
            <a:extLst>
              <a:ext uri="{FF2B5EF4-FFF2-40B4-BE49-F238E27FC236}">
                <a16:creationId xmlns:a16="http://schemas.microsoft.com/office/drawing/2014/main" xmlns="" id="{6CFACAD7-25CC-1645-B459-9BE5F0522A99}"/>
              </a:ext>
            </a:extLst>
          </p:cNvPr>
          <p:cNvPicPr>
            <a:picLocks noChangeAspect="1"/>
          </p:cNvPicPr>
          <p:nvPr/>
        </p:nvPicPr>
        <p:blipFill rotWithShape="1">
          <a:blip r:embed="rId3"/>
          <a:srcRect t="1899"/>
          <a:stretch/>
        </p:blipFill>
        <p:spPr>
          <a:xfrm>
            <a:off x="112890" y="1573441"/>
            <a:ext cx="2142467" cy="3440287"/>
          </a:xfrm>
          <a:prstGeom prst="rect">
            <a:avLst/>
          </a:prstGeom>
        </p:spPr>
      </p:pic>
      <p:sp>
        <p:nvSpPr>
          <p:cNvPr id="3" name="TextBox 2">
            <a:extLst>
              <a:ext uri="{FF2B5EF4-FFF2-40B4-BE49-F238E27FC236}">
                <a16:creationId xmlns:a16="http://schemas.microsoft.com/office/drawing/2014/main" xmlns="" id="{EB5E4F3E-8E8F-31CA-D3AC-562D404B4A95}"/>
              </a:ext>
            </a:extLst>
          </p:cNvPr>
          <p:cNvSpPr txBox="1"/>
          <p:nvPr/>
        </p:nvSpPr>
        <p:spPr>
          <a:xfrm>
            <a:off x="-1" y="102740"/>
            <a:ext cx="2227557" cy="307777"/>
          </a:xfrm>
          <a:prstGeom prst="rect">
            <a:avLst/>
          </a:prstGeom>
          <a:noFill/>
        </p:spPr>
        <p:txBody>
          <a:bodyPr wrap="square" rtlCol="0">
            <a:spAutoFit/>
          </a:bodyPr>
          <a:lstStyle/>
          <a:p>
            <a:pPr algn="l"/>
            <a:r>
              <a:rPr lang="el-GR" u="sng"/>
              <a:t>ΠΑΡΑΣΚΕΥΗ 5/5/23</a:t>
            </a:r>
          </a:p>
        </p:txBody>
      </p:sp>
      <p:pic>
        <p:nvPicPr>
          <p:cNvPr id="6" name="Εικόνα 6">
            <a:extLst>
              <a:ext uri="{FF2B5EF4-FFF2-40B4-BE49-F238E27FC236}">
                <a16:creationId xmlns:a16="http://schemas.microsoft.com/office/drawing/2014/main" xmlns="" id="{79A30401-3B21-994B-BCEB-7BFED56123D4}"/>
              </a:ext>
            </a:extLst>
          </p:cNvPr>
          <p:cNvPicPr>
            <a:picLocks noChangeAspect="1"/>
          </p:cNvPicPr>
          <p:nvPr/>
        </p:nvPicPr>
        <p:blipFill rotWithShape="1">
          <a:blip r:embed="rId4"/>
          <a:srcRect l="1" t="20649" r="-6782"/>
          <a:stretch/>
        </p:blipFill>
        <p:spPr>
          <a:xfrm>
            <a:off x="2651677" y="1914437"/>
            <a:ext cx="2712266" cy="3099291"/>
          </a:xfrm>
          <a:prstGeom prst="rect">
            <a:avLst/>
          </a:prstGeom>
        </p:spPr>
      </p:pic>
      <p:pic>
        <p:nvPicPr>
          <p:cNvPr id="8" name="Εικόνα 8">
            <a:extLst>
              <a:ext uri="{FF2B5EF4-FFF2-40B4-BE49-F238E27FC236}">
                <a16:creationId xmlns:a16="http://schemas.microsoft.com/office/drawing/2014/main" xmlns="" id="{F971447D-C6F6-965D-E61F-1BC66CF8A3EE}"/>
              </a:ext>
            </a:extLst>
          </p:cNvPr>
          <p:cNvPicPr>
            <a:picLocks noChangeAspect="1"/>
          </p:cNvPicPr>
          <p:nvPr/>
        </p:nvPicPr>
        <p:blipFill>
          <a:blip r:embed="rId5"/>
          <a:stretch>
            <a:fillRect/>
          </a:stretch>
        </p:blipFill>
        <p:spPr>
          <a:xfrm>
            <a:off x="5529807" y="102740"/>
            <a:ext cx="3514244" cy="2315123"/>
          </a:xfrm>
          <a:prstGeom prst="rect">
            <a:avLst/>
          </a:prstGeom>
        </p:spPr>
      </p:pic>
      <p:pic>
        <p:nvPicPr>
          <p:cNvPr id="10" name="Εικόνα 10">
            <a:extLst>
              <a:ext uri="{FF2B5EF4-FFF2-40B4-BE49-F238E27FC236}">
                <a16:creationId xmlns:a16="http://schemas.microsoft.com/office/drawing/2014/main" xmlns="" id="{06BC0350-2721-C1CA-DF20-4268ADFF7350}"/>
              </a:ext>
            </a:extLst>
          </p:cNvPr>
          <p:cNvPicPr>
            <a:picLocks noChangeAspect="1"/>
          </p:cNvPicPr>
          <p:nvPr/>
        </p:nvPicPr>
        <p:blipFill>
          <a:blip r:embed="rId6"/>
          <a:stretch>
            <a:fillRect/>
          </a:stretch>
        </p:blipFill>
        <p:spPr>
          <a:xfrm>
            <a:off x="5505079" y="2544719"/>
            <a:ext cx="3538972" cy="2469009"/>
          </a:xfrm>
          <a:prstGeom prst="rect">
            <a:avLst/>
          </a:prstGeom>
        </p:spPr>
      </p:pic>
      <p:sp>
        <p:nvSpPr>
          <p:cNvPr id="2" name="Γελαστό πρόσωπο 1">
            <a:extLst>
              <a:ext uri="{FF2B5EF4-FFF2-40B4-BE49-F238E27FC236}">
                <a16:creationId xmlns:a16="http://schemas.microsoft.com/office/drawing/2014/main" xmlns="" id="{EBDCB55C-3BF7-A31A-8887-22526630CB9F}"/>
              </a:ext>
            </a:extLst>
          </p:cNvPr>
          <p:cNvSpPr/>
          <p:nvPr/>
        </p:nvSpPr>
        <p:spPr>
          <a:xfrm>
            <a:off x="8440186" y="4499443"/>
            <a:ext cx="503363" cy="387429"/>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Google Shape;174;p35">
            <a:extLst>
              <a:ext uri="{FF2B5EF4-FFF2-40B4-BE49-F238E27FC236}">
                <a16:creationId xmlns:a16="http://schemas.microsoft.com/office/drawing/2014/main" xmlns="" id="{06FB43D1-E1F6-19EF-89A8-BE80C59F4B60}"/>
              </a:ext>
            </a:extLst>
          </p:cNvPr>
          <p:cNvSpPr txBox="1">
            <a:spLocks/>
          </p:cNvSpPr>
          <p:nvPr/>
        </p:nvSpPr>
        <p:spPr>
          <a:xfrm>
            <a:off x="220521" y="366510"/>
            <a:ext cx="5185729" cy="11020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Oxygen Light"/>
              <a:buChar char="●"/>
              <a:defRPr sz="1800" b="0" i="0" u="none" strike="noStrike" cap="none">
                <a:solidFill>
                  <a:schemeClr val="lt2"/>
                </a:solidFill>
                <a:latin typeface="Oxygen Light"/>
                <a:ea typeface="Oxygen Light"/>
                <a:cs typeface="Oxygen Light"/>
                <a:sym typeface="Oxygen Light"/>
              </a:defRPr>
            </a:lvl1pPr>
            <a:lvl2pPr marL="914400" marR="0" lvl="1"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2pPr>
            <a:lvl3pPr marL="1371600" marR="0" lvl="2"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3pPr>
            <a:lvl4pPr marL="1828800" marR="0" lvl="3"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4pPr>
            <a:lvl5pPr marL="2286000" marR="0" lvl="4"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5pPr>
            <a:lvl6pPr marL="2743200" marR="0" lvl="5"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6pPr>
            <a:lvl7pPr marL="3200400" marR="0" lvl="6"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7pPr>
            <a:lvl8pPr marL="3657600" marR="0" lvl="7" indent="-317500" algn="l" rtl="0">
              <a:lnSpc>
                <a:spcPct val="115000"/>
              </a:lnSpc>
              <a:spcBef>
                <a:spcPts val="1600"/>
              </a:spcBef>
              <a:spcAft>
                <a:spcPts val="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8pPr>
            <a:lvl9pPr marL="4114800" marR="0" lvl="8" indent="-317500" algn="l" rtl="0">
              <a:lnSpc>
                <a:spcPct val="115000"/>
              </a:lnSpc>
              <a:spcBef>
                <a:spcPts val="1600"/>
              </a:spcBef>
              <a:spcAft>
                <a:spcPts val="1600"/>
              </a:spcAft>
              <a:buClr>
                <a:schemeClr val="lt2"/>
              </a:buClr>
              <a:buSzPts val="1400"/>
              <a:buFont typeface="Oxygen Light"/>
              <a:buChar char="■"/>
              <a:defRPr sz="1400" b="0" i="0" u="none" strike="noStrike" cap="none">
                <a:solidFill>
                  <a:schemeClr val="lt2"/>
                </a:solidFill>
                <a:latin typeface="Oxygen Light"/>
                <a:ea typeface="Oxygen Light"/>
                <a:cs typeface="Oxygen Light"/>
                <a:sym typeface="Oxygen Light"/>
              </a:defRPr>
            </a:lvl9pPr>
          </a:lstStyle>
          <a:p>
            <a:pPr marL="152400" indent="0" algn="ctr">
              <a:lnSpc>
                <a:spcPct val="100000"/>
              </a:lnSpc>
              <a:spcBef>
                <a:spcPts val="1600"/>
              </a:spcBef>
              <a:buSzPts val="1200"/>
              <a:buFont typeface="Oxygen Light"/>
              <a:buNone/>
            </a:pPr>
            <a:r>
              <a:rPr lang="el-GR" b="1">
                <a:solidFill>
                  <a:schemeClr val="accent5">
                    <a:lumMod val="50000"/>
                  </a:schemeClr>
                </a:solidFill>
                <a:latin typeface="Calibri"/>
              </a:rPr>
              <a:t>2</a:t>
            </a:r>
            <a:r>
              <a:rPr lang="el-GR" b="1" baseline="30000">
                <a:solidFill>
                  <a:schemeClr val="accent5">
                    <a:lumMod val="50000"/>
                  </a:schemeClr>
                </a:solidFill>
                <a:latin typeface="Calibri"/>
              </a:rPr>
              <a:t>η</a:t>
            </a:r>
            <a:r>
              <a:rPr lang="el-GR" b="1">
                <a:solidFill>
                  <a:schemeClr val="accent5">
                    <a:lumMod val="50000"/>
                  </a:schemeClr>
                </a:solidFill>
                <a:latin typeface="Calibri"/>
              </a:rPr>
              <a:t> Δραστηριότητα: «Κανόνες εξοικονόμησης χαρτιού στη τάξη+ παιχνίδι σύνθετων λέξεων με α’ συνθετικό τη λέξη ΧΑΡΤΙ</a:t>
            </a:r>
            <a:endParaRPr lang="el-GR" sz="1600" b="1">
              <a:solidFill>
                <a:schemeClr val="accent5">
                  <a:lumMod val="50000"/>
                </a:schemeClr>
              </a:solidFill>
              <a:latin typeface="Calibri"/>
            </a:endParaRPr>
          </a:p>
          <a:p>
            <a:pPr marL="152400" indent="0" algn="ctr">
              <a:lnSpc>
                <a:spcPct val="100000"/>
              </a:lnSpc>
              <a:spcBef>
                <a:spcPts val="1600"/>
              </a:spcBef>
              <a:buSzPts val="1200"/>
              <a:buFont typeface="Oxygen Light"/>
              <a:buNone/>
            </a:pPr>
            <a:r>
              <a:rPr lang="el-GR" sz="1600" b="1">
                <a:solidFill>
                  <a:schemeClr val="bg1">
                    <a:lumMod val="10000"/>
                  </a:schemeClr>
                </a:solidFill>
              </a:rPr>
              <a:t> </a:t>
            </a:r>
            <a:endParaRPr lang="el-GR" b="1">
              <a:solidFill>
                <a:schemeClr val="accent5">
                  <a:lumMod val="50000"/>
                </a:schemeClr>
              </a:solidFill>
            </a:endParaRPr>
          </a:p>
        </p:txBody>
      </p:sp>
      <p:sp>
        <p:nvSpPr>
          <p:cNvPr id="4" name="TextBox 3">
            <a:extLst>
              <a:ext uri="{FF2B5EF4-FFF2-40B4-BE49-F238E27FC236}">
                <a16:creationId xmlns:a16="http://schemas.microsoft.com/office/drawing/2014/main" xmlns="" id="{F120ABEE-CA05-24B3-CAD2-CF85D86BA18D}"/>
              </a:ext>
            </a:extLst>
          </p:cNvPr>
          <p:cNvSpPr txBox="1"/>
          <p:nvPr/>
        </p:nvSpPr>
        <p:spPr>
          <a:xfrm>
            <a:off x="2787735" y="1606660"/>
            <a:ext cx="2337150" cy="307777"/>
          </a:xfrm>
          <a:prstGeom prst="rect">
            <a:avLst/>
          </a:prstGeom>
          <a:noFill/>
        </p:spPr>
        <p:txBody>
          <a:bodyPr wrap="square" rtlCol="0">
            <a:spAutoFit/>
          </a:bodyPr>
          <a:lstStyle/>
          <a:p>
            <a:pPr algn="l"/>
            <a:r>
              <a:rPr lang="el-GR"/>
              <a:t>Παιχνίδι στο </a:t>
            </a:r>
            <a:r>
              <a:rPr lang="el-GR" err="1"/>
              <a:t>wordwall.net</a:t>
            </a:r>
            <a:endParaRPr lang="el-GR"/>
          </a:p>
        </p:txBody>
      </p:sp>
    </p:spTree>
    <p:extLst>
      <p:ext uri="{BB962C8B-B14F-4D97-AF65-F5344CB8AC3E}">
        <p14:creationId xmlns:p14="http://schemas.microsoft.com/office/powerpoint/2010/main" xmlns="" val="3995628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a:extLst>
              <a:ext uri="{FF2B5EF4-FFF2-40B4-BE49-F238E27FC236}">
                <a16:creationId xmlns:a16="http://schemas.microsoft.com/office/drawing/2014/main" xmlns="" id="{86081FE5-DB82-543D-BAB0-5B22DD12E719}"/>
              </a:ext>
            </a:extLst>
          </p:cNvPr>
          <p:cNvPicPr>
            <a:picLocks noChangeAspect="1"/>
          </p:cNvPicPr>
          <p:nvPr/>
        </p:nvPicPr>
        <p:blipFill>
          <a:blip r:embed="rId2"/>
          <a:stretch>
            <a:fillRect/>
          </a:stretch>
        </p:blipFill>
        <p:spPr>
          <a:xfrm>
            <a:off x="146432" y="701322"/>
            <a:ext cx="2311043" cy="4062040"/>
          </a:xfrm>
          <a:prstGeom prst="rect">
            <a:avLst/>
          </a:prstGeom>
        </p:spPr>
      </p:pic>
      <p:pic>
        <p:nvPicPr>
          <p:cNvPr id="3" name="Εικόνα 4">
            <a:extLst>
              <a:ext uri="{FF2B5EF4-FFF2-40B4-BE49-F238E27FC236}">
                <a16:creationId xmlns:a16="http://schemas.microsoft.com/office/drawing/2014/main" xmlns="" id="{EBC8A67E-042A-F7AA-06AD-E021B076437D}"/>
              </a:ext>
            </a:extLst>
          </p:cNvPr>
          <p:cNvPicPr>
            <a:picLocks noChangeAspect="1"/>
          </p:cNvPicPr>
          <p:nvPr/>
        </p:nvPicPr>
        <p:blipFill>
          <a:blip r:embed="rId3"/>
          <a:stretch>
            <a:fillRect/>
          </a:stretch>
        </p:blipFill>
        <p:spPr>
          <a:xfrm rot="16200000">
            <a:off x="4745154" y="367817"/>
            <a:ext cx="2220198" cy="6575846"/>
          </a:xfrm>
          <a:prstGeom prst="rect">
            <a:avLst/>
          </a:prstGeom>
        </p:spPr>
      </p:pic>
      <p:pic>
        <p:nvPicPr>
          <p:cNvPr id="5" name="Εικόνα 5">
            <a:extLst>
              <a:ext uri="{FF2B5EF4-FFF2-40B4-BE49-F238E27FC236}">
                <a16:creationId xmlns:a16="http://schemas.microsoft.com/office/drawing/2014/main" xmlns="" id="{F7D4D0A2-2D38-AE43-3CC8-22BF2282314C}"/>
              </a:ext>
            </a:extLst>
          </p:cNvPr>
          <p:cNvPicPr>
            <a:picLocks noChangeAspect="1"/>
          </p:cNvPicPr>
          <p:nvPr/>
        </p:nvPicPr>
        <p:blipFill rotWithShape="1">
          <a:blip r:embed="rId4"/>
          <a:srcRect l="10830"/>
          <a:stretch/>
        </p:blipFill>
        <p:spPr>
          <a:xfrm rot="16200000">
            <a:off x="3135442" y="-139669"/>
            <a:ext cx="1989625" cy="3034209"/>
          </a:xfrm>
          <a:prstGeom prst="rect">
            <a:avLst/>
          </a:prstGeom>
        </p:spPr>
      </p:pic>
      <p:sp>
        <p:nvSpPr>
          <p:cNvPr id="4" name="TextBox 3">
            <a:extLst>
              <a:ext uri="{FF2B5EF4-FFF2-40B4-BE49-F238E27FC236}">
                <a16:creationId xmlns:a16="http://schemas.microsoft.com/office/drawing/2014/main" xmlns="" id="{99D107E4-386A-C4D6-6DD0-F166273F7853}"/>
              </a:ext>
            </a:extLst>
          </p:cNvPr>
          <p:cNvSpPr txBox="1"/>
          <p:nvPr/>
        </p:nvSpPr>
        <p:spPr>
          <a:xfrm>
            <a:off x="5986094" y="382832"/>
            <a:ext cx="265784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Στο τέλος αυτής της μέρα αποφασίσαμε να αδειάσουμε τους κάδους ανακύκλωσης της τάξης μας στους κάδους ανακύκλωσης του Δήμου, που βρίσκονται απέναντι από το σχολείο.</a:t>
            </a:r>
          </a:p>
        </p:txBody>
      </p:sp>
      <p:sp>
        <p:nvSpPr>
          <p:cNvPr id="7" name="TextBox 6">
            <a:extLst>
              <a:ext uri="{FF2B5EF4-FFF2-40B4-BE49-F238E27FC236}">
                <a16:creationId xmlns:a16="http://schemas.microsoft.com/office/drawing/2014/main" xmlns="" id="{5B91FC69-3863-230D-391F-AA7818FC64A7}"/>
              </a:ext>
            </a:extLst>
          </p:cNvPr>
          <p:cNvSpPr txBox="1"/>
          <p:nvPr/>
        </p:nvSpPr>
        <p:spPr>
          <a:xfrm>
            <a:off x="-1" y="73433"/>
            <a:ext cx="2227557" cy="307777"/>
          </a:xfrm>
          <a:prstGeom prst="rect">
            <a:avLst/>
          </a:prstGeom>
          <a:noFill/>
        </p:spPr>
        <p:txBody>
          <a:bodyPr wrap="square" rtlCol="0">
            <a:spAutoFit/>
          </a:bodyPr>
          <a:lstStyle/>
          <a:p>
            <a:pPr algn="l"/>
            <a:r>
              <a:rPr lang="el-GR" u="sng"/>
              <a:t>ΠΑΡΑΣΚΕΥΗ 5/5/23</a:t>
            </a:r>
          </a:p>
        </p:txBody>
      </p:sp>
    </p:spTree>
    <p:extLst>
      <p:ext uri="{BB962C8B-B14F-4D97-AF65-F5344CB8AC3E}">
        <p14:creationId xmlns:p14="http://schemas.microsoft.com/office/powerpoint/2010/main" xmlns="" val="17620674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Πάπυρος: Οριζόντιος 2">
            <a:extLst>
              <a:ext uri="{FF2B5EF4-FFF2-40B4-BE49-F238E27FC236}">
                <a16:creationId xmlns:a16="http://schemas.microsoft.com/office/drawing/2014/main" xmlns="" id="{F49A421A-94D9-585A-FBD1-2AA0EF9A7646}"/>
              </a:ext>
            </a:extLst>
          </p:cNvPr>
          <p:cNvSpPr/>
          <p:nvPr/>
        </p:nvSpPr>
        <p:spPr>
          <a:xfrm>
            <a:off x="1909946" y="876603"/>
            <a:ext cx="5324107" cy="3390293"/>
          </a:xfrm>
          <a:prstGeom prst="horizontalScroll">
            <a:avLst/>
          </a:prstGeom>
          <a:solidFill>
            <a:schemeClr val="accent2">
              <a:lumMod val="9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l-GR" sz="3200" b="1">
                <a:latin typeface="Times New Roman" panose="02020603050405020304" pitchFamily="18" charset="0"/>
                <a:cs typeface="Times New Roman" panose="02020603050405020304" pitchFamily="18" charset="0"/>
              </a:rPr>
              <a:t>Δευτέρα 8 Μαΐου 2023</a:t>
            </a:r>
          </a:p>
        </p:txBody>
      </p:sp>
    </p:spTree>
    <p:extLst>
      <p:ext uri="{BB962C8B-B14F-4D97-AF65-F5344CB8AC3E}">
        <p14:creationId xmlns:p14="http://schemas.microsoft.com/office/powerpoint/2010/main" xmlns="" val="1101670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35"/>
          <p:cNvSpPr txBox="1">
            <a:spLocks noGrp="1"/>
          </p:cNvSpPr>
          <p:nvPr>
            <p:ph type="body" idx="1"/>
          </p:nvPr>
        </p:nvSpPr>
        <p:spPr>
          <a:xfrm>
            <a:off x="51288" y="322548"/>
            <a:ext cx="9045418" cy="1244920"/>
          </a:xfrm>
          <a:prstGeom prst="rect">
            <a:avLst/>
          </a:prstGeom>
        </p:spPr>
        <p:txBody>
          <a:bodyPr spcFirstLastPara="1" wrap="square" lIns="91425" tIns="91425" rIns="91425" bIns="91425" anchor="t" anchorCtr="0">
            <a:noAutofit/>
          </a:bodyPr>
          <a:lstStyle/>
          <a:p>
            <a:pPr marL="152400" indent="0" algn="ctr">
              <a:lnSpc>
                <a:spcPct val="100000"/>
              </a:lnSpc>
              <a:spcBef>
                <a:spcPts val="1600"/>
              </a:spcBef>
              <a:buSzPts val="1200"/>
              <a:buNone/>
            </a:pPr>
            <a:r>
              <a:rPr lang="el-GR" sz="1800" b="1">
                <a:solidFill>
                  <a:schemeClr val="accent5">
                    <a:lumMod val="50000"/>
                  </a:schemeClr>
                </a:solidFill>
                <a:latin typeface="Calibri"/>
              </a:rPr>
              <a:t>1</a:t>
            </a:r>
            <a:r>
              <a:rPr lang="el-GR" sz="1800" b="1" baseline="30000">
                <a:solidFill>
                  <a:schemeClr val="accent5">
                    <a:lumMod val="50000"/>
                  </a:schemeClr>
                </a:solidFill>
                <a:latin typeface="Calibri"/>
              </a:rPr>
              <a:t>η</a:t>
            </a:r>
            <a:r>
              <a:rPr lang="el-GR" sz="1800" b="1">
                <a:solidFill>
                  <a:schemeClr val="accent5">
                    <a:lumMod val="50000"/>
                  </a:schemeClr>
                </a:solidFill>
                <a:latin typeface="Calibri"/>
              </a:rPr>
              <a:t> Δραστηριότητα: « Οι δικοί μας πίνακες ζωγραφικής από τα ανακυκλωμένα μας χαρτιά» </a:t>
            </a:r>
          </a:p>
          <a:p>
            <a:pPr marL="152400" indent="0" algn="ctr">
              <a:lnSpc>
                <a:spcPct val="100000"/>
              </a:lnSpc>
              <a:spcBef>
                <a:spcPts val="1600"/>
              </a:spcBef>
              <a:buSzPts val="1200"/>
              <a:buNone/>
            </a:pPr>
            <a:r>
              <a:rPr lang="el-GR" sz="1600" b="1">
                <a:solidFill>
                  <a:schemeClr val="bg1">
                    <a:lumMod val="10000"/>
                  </a:schemeClr>
                </a:solidFill>
                <a:latin typeface="Calibri"/>
              </a:rPr>
              <a:t>1 / 3 :  Παρατήρηση και σύγκριση των ανακυκλωμένων χαρτιών με τα χαρτιά Α4 των εργοστασίων </a:t>
            </a:r>
          </a:p>
        </p:txBody>
      </p:sp>
      <p:pic>
        <p:nvPicPr>
          <p:cNvPr id="2" name="Εικόνα 3">
            <a:extLst>
              <a:ext uri="{FF2B5EF4-FFF2-40B4-BE49-F238E27FC236}">
                <a16:creationId xmlns:a16="http://schemas.microsoft.com/office/drawing/2014/main" xmlns="" id="{C859913D-D890-58ED-E892-97A39F79980B}"/>
              </a:ext>
            </a:extLst>
          </p:cNvPr>
          <p:cNvPicPr>
            <a:picLocks noChangeAspect="1"/>
          </p:cNvPicPr>
          <p:nvPr/>
        </p:nvPicPr>
        <p:blipFill>
          <a:blip r:embed="rId3"/>
          <a:stretch>
            <a:fillRect/>
          </a:stretch>
        </p:blipFill>
        <p:spPr>
          <a:xfrm>
            <a:off x="98582" y="1761744"/>
            <a:ext cx="1852150" cy="3279016"/>
          </a:xfrm>
          <a:prstGeom prst="rect">
            <a:avLst/>
          </a:prstGeom>
        </p:spPr>
      </p:pic>
      <p:pic>
        <p:nvPicPr>
          <p:cNvPr id="4" name="Εικόνα 4">
            <a:extLst>
              <a:ext uri="{FF2B5EF4-FFF2-40B4-BE49-F238E27FC236}">
                <a16:creationId xmlns:a16="http://schemas.microsoft.com/office/drawing/2014/main" xmlns="" id="{9CF632D6-FA76-BD06-A5EB-E66DD1467996}"/>
              </a:ext>
            </a:extLst>
          </p:cNvPr>
          <p:cNvPicPr>
            <a:picLocks noChangeAspect="1"/>
          </p:cNvPicPr>
          <p:nvPr/>
        </p:nvPicPr>
        <p:blipFill>
          <a:blip r:embed="rId4"/>
          <a:stretch>
            <a:fillRect/>
          </a:stretch>
        </p:blipFill>
        <p:spPr>
          <a:xfrm>
            <a:off x="2191712" y="1755214"/>
            <a:ext cx="1878275" cy="3279017"/>
          </a:xfrm>
          <a:prstGeom prst="rect">
            <a:avLst/>
          </a:prstGeom>
        </p:spPr>
      </p:pic>
      <p:pic>
        <p:nvPicPr>
          <p:cNvPr id="5" name="Εικόνα 5">
            <a:extLst>
              <a:ext uri="{FF2B5EF4-FFF2-40B4-BE49-F238E27FC236}">
                <a16:creationId xmlns:a16="http://schemas.microsoft.com/office/drawing/2014/main" xmlns="" id="{F0AEE273-5BBC-956F-9946-2DF601538BED}"/>
              </a:ext>
            </a:extLst>
          </p:cNvPr>
          <p:cNvPicPr>
            <a:picLocks noChangeAspect="1"/>
          </p:cNvPicPr>
          <p:nvPr/>
        </p:nvPicPr>
        <p:blipFill>
          <a:blip r:embed="rId5"/>
          <a:stretch>
            <a:fillRect/>
          </a:stretch>
        </p:blipFill>
        <p:spPr>
          <a:xfrm>
            <a:off x="4310968" y="1755216"/>
            <a:ext cx="2041241" cy="3279016"/>
          </a:xfrm>
          <a:prstGeom prst="rect">
            <a:avLst/>
          </a:prstGeom>
        </p:spPr>
      </p:pic>
      <p:pic>
        <p:nvPicPr>
          <p:cNvPr id="3" name="Εικόνα 5">
            <a:extLst>
              <a:ext uri="{FF2B5EF4-FFF2-40B4-BE49-F238E27FC236}">
                <a16:creationId xmlns:a16="http://schemas.microsoft.com/office/drawing/2014/main" xmlns="" id="{B32B6910-4CE2-E84D-530E-25B9B9C70EDC}"/>
              </a:ext>
            </a:extLst>
          </p:cNvPr>
          <p:cNvPicPr>
            <a:picLocks noChangeAspect="1"/>
          </p:cNvPicPr>
          <p:nvPr/>
        </p:nvPicPr>
        <p:blipFill>
          <a:blip r:embed="rId6"/>
          <a:stretch>
            <a:fillRect/>
          </a:stretch>
        </p:blipFill>
        <p:spPr>
          <a:xfrm>
            <a:off x="6593190" y="1761744"/>
            <a:ext cx="2041241" cy="3272487"/>
          </a:xfrm>
          <a:prstGeom prst="rect">
            <a:avLst/>
          </a:prstGeom>
        </p:spPr>
      </p:pic>
      <p:sp>
        <p:nvSpPr>
          <p:cNvPr id="6" name="TextBox 5">
            <a:extLst>
              <a:ext uri="{FF2B5EF4-FFF2-40B4-BE49-F238E27FC236}">
                <a16:creationId xmlns:a16="http://schemas.microsoft.com/office/drawing/2014/main" xmlns="" id="{D0BC0B09-5552-11BD-97C5-15D8995B8683}"/>
              </a:ext>
            </a:extLst>
          </p:cNvPr>
          <p:cNvSpPr txBox="1"/>
          <p:nvPr/>
        </p:nvSpPr>
        <p:spPr>
          <a:xfrm>
            <a:off x="0" y="102740"/>
            <a:ext cx="1801302" cy="307777"/>
          </a:xfrm>
          <a:prstGeom prst="rect">
            <a:avLst/>
          </a:prstGeom>
          <a:noFill/>
        </p:spPr>
        <p:txBody>
          <a:bodyPr wrap="square" rtlCol="0">
            <a:spAutoFit/>
          </a:bodyPr>
          <a:lstStyle/>
          <a:p>
            <a:pPr algn="l"/>
            <a:r>
              <a:rPr lang="el-GR" u="sng"/>
              <a:t>ΔΕΥΤΕΡΑ 8/5/23</a:t>
            </a:r>
          </a:p>
        </p:txBody>
      </p:sp>
    </p:spTree>
    <p:extLst>
      <p:ext uri="{BB962C8B-B14F-4D97-AF65-F5344CB8AC3E}">
        <p14:creationId xmlns:p14="http://schemas.microsoft.com/office/powerpoint/2010/main" xmlns="" val="2694175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B907000B-182A-F6CA-8758-99CE4BA1E0BD}"/>
              </a:ext>
            </a:extLst>
          </p:cNvPr>
          <p:cNvPicPr>
            <a:picLocks noChangeAspect="1"/>
          </p:cNvPicPr>
          <p:nvPr/>
        </p:nvPicPr>
        <p:blipFill>
          <a:blip r:embed="rId3"/>
          <a:stretch>
            <a:fillRect/>
          </a:stretch>
        </p:blipFill>
        <p:spPr>
          <a:xfrm>
            <a:off x="519648" y="1727099"/>
            <a:ext cx="2182551" cy="3313661"/>
          </a:xfrm>
          <a:prstGeom prst="rect">
            <a:avLst/>
          </a:prstGeom>
        </p:spPr>
      </p:pic>
      <p:pic>
        <p:nvPicPr>
          <p:cNvPr id="4" name="Εικόνα 4">
            <a:extLst>
              <a:ext uri="{FF2B5EF4-FFF2-40B4-BE49-F238E27FC236}">
                <a16:creationId xmlns:a16="http://schemas.microsoft.com/office/drawing/2014/main" xmlns="" id="{205EB5E3-AA9E-A769-CCA4-33B7C041FBE9}"/>
              </a:ext>
            </a:extLst>
          </p:cNvPr>
          <p:cNvPicPr>
            <a:picLocks noChangeAspect="1"/>
          </p:cNvPicPr>
          <p:nvPr/>
        </p:nvPicPr>
        <p:blipFill>
          <a:blip r:embed="rId4"/>
          <a:stretch>
            <a:fillRect/>
          </a:stretch>
        </p:blipFill>
        <p:spPr>
          <a:xfrm>
            <a:off x="6057986" y="1727100"/>
            <a:ext cx="2291680" cy="3313660"/>
          </a:xfrm>
          <a:prstGeom prst="rect">
            <a:avLst/>
          </a:prstGeom>
        </p:spPr>
      </p:pic>
      <p:pic>
        <p:nvPicPr>
          <p:cNvPr id="5" name="Εικόνα 5">
            <a:extLst>
              <a:ext uri="{FF2B5EF4-FFF2-40B4-BE49-F238E27FC236}">
                <a16:creationId xmlns:a16="http://schemas.microsoft.com/office/drawing/2014/main" xmlns="" id="{9CEBD09C-0A63-5F2C-7CD7-596CB3AE6324}"/>
              </a:ext>
            </a:extLst>
          </p:cNvPr>
          <p:cNvPicPr>
            <a:picLocks noChangeAspect="1"/>
          </p:cNvPicPr>
          <p:nvPr/>
        </p:nvPicPr>
        <p:blipFill>
          <a:blip r:embed="rId5"/>
          <a:stretch>
            <a:fillRect/>
          </a:stretch>
        </p:blipFill>
        <p:spPr>
          <a:xfrm>
            <a:off x="3293444" y="1727100"/>
            <a:ext cx="2327162" cy="3313660"/>
          </a:xfrm>
          <a:prstGeom prst="rect">
            <a:avLst/>
          </a:prstGeom>
        </p:spPr>
      </p:pic>
      <p:sp>
        <p:nvSpPr>
          <p:cNvPr id="6" name="TextBox 5">
            <a:extLst>
              <a:ext uri="{FF2B5EF4-FFF2-40B4-BE49-F238E27FC236}">
                <a16:creationId xmlns:a16="http://schemas.microsoft.com/office/drawing/2014/main" xmlns="" id="{C8DDB0DE-4337-7E9B-091A-A1499C013798}"/>
              </a:ext>
            </a:extLst>
          </p:cNvPr>
          <p:cNvSpPr txBox="1"/>
          <p:nvPr/>
        </p:nvSpPr>
        <p:spPr>
          <a:xfrm>
            <a:off x="0" y="102740"/>
            <a:ext cx="1801302" cy="307777"/>
          </a:xfrm>
          <a:prstGeom prst="rect">
            <a:avLst/>
          </a:prstGeom>
          <a:noFill/>
        </p:spPr>
        <p:txBody>
          <a:bodyPr wrap="square" lIns="91440" tIns="45720" rIns="91440" bIns="45720" rtlCol="0" anchor="t">
            <a:spAutoFit/>
          </a:bodyPr>
          <a:lstStyle/>
          <a:p>
            <a:pPr algn="l"/>
            <a:r>
              <a:rPr lang="el-GR" u="sng"/>
              <a:t>ΔΕΥΤΕΡΑ 8/5/23</a:t>
            </a:r>
          </a:p>
        </p:txBody>
      </p:sp>
      <p:sp>
        <p:nvSpPr>
          <p:cNvPr id="7" name="Google Shape;174;p35">
            <a:extLst>
              <a:ext uri="{FF2B5EF4-FFF2-40B4-BE49-F238E27FC236}">
                <a16:creationId xmlns:a16="http://schemas.microsoft.com/office/drawing/2014/main" xmlns="" id="{F4240502-BC0C-C0E1-AEC1-9CBB5D2A674E}"/>
              </a:ext>
            </a:extLst>
          </p:cNvPr>
          <p:cNvSpPr txBox="1">
            <a:spLocks/>
          </p:cNvSpPr>
          <p:nvPr/>
        </p:nvSpPr>
        <p:spPr>
          <a:xfrm>
            <a:off x="347936" y="285435"/>
            <a:ext cx="8737688" cy="13591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chemeClr val="accent5">
                    <a:lumMod val="50000"/>
                  </a:schemeClr>
                </a:solidFill>
                <a:latin typeface="Calibri"/>
              </a:rPr>
              <a:t>1</a:t>
            </a:r>
            <a:r>
              <a:rPr lang="el-GR" sz="1600" b="1" baseline="30000">
                <a:solidFill>
                  <a:schemeClr val="accent5">
                    <a:lumMod val="50000"/>
                  </a:schemeClr>
                </a:solidFill>
                <a:latin typeface="Calibri"/>
              </a:rPr>
              <a:t>η</a:t>
            </a:r>
            <a:r>
              <a:rPr lang="el-GR" sz="1600" b="1">
                <a:solidFill>
                  <a:schemeClr val="accent5">
                    <a:lumMod val="50000"/>
                  </a:schemeClr>
                </a:solidFill>
                <a:latin typeface="Calibri"/>
              </a:rPr>
              <a:t> Δραστηριότητα: « Οι δικοί μας πίνακες ζωγραφικής από τα ανακυκλωμένα μας χαρτιά» </a:t>
            </a:r>
          </a:p>
          <a:p>
            <a:pPr marL="152400" indent="0" algn="ctr">
              <a:lnSpc>
                <a:spcPct val="100000"/>
              </a:lnSpc>
              <a:spcBef>
                <a:spcPts val="1600"/>
              </a:spcBef>
              <a:buSzPts val="1200"/>
              <a:buNone/>
            </a:pPr>
            <a:r>
              <a:rPr lang="el-GR" sz="1600" b="1">
                <a:solidFill>
                  <a:schemeClr val="bg1">
                    <a:lumMod val="10000"/>
                  </a:schemeClr>
                </a:solidFill>
                <a:latin typeface="Calibri"/>
              </a:rPr>
              <a:t>2 / 3 :  Τα παιδιά δημιουργούν σε 2 ομάδες τους δικούς τους πίνακες με θέμα: ανακύκλωση- περιβάλλον </a:t>
            </a:r>
          </a:p>
        </p:txBody>
      </p:sp>
    </p:spTree>
    <p:extLst>
      <p:ext uri="{BB962C8B-B14F-4D97-AF65-F5344CB8AC3E}">
        <p14:creationId xmlns:p14="http://schemas.microsoft.com/office/powerpoint/2010/main" xmlns="" val="4472137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 name="Εικόνα 3">
            <a:extLst>
              <a:ext uri="{FF2B5EF4-FFF2-40B4-BE49-F238E27FC236}">
                <a16:creationId xmlns:a16="http://schemas.microsoft.com/office/drawing/2014/main" xmlns="" id="{630911BE-03AE-89AC-8FFC-0FA6DED0E992}"/>
              </a:ext>
            </a:extLst>
          </p:cNvPr>
          <p:cNvPicPr>
            <a:picLocks noChangeAspect="1"/>
          </p:cNvPicPr>
          <p:nvPr/>
        </p:nvPicPr>
        <p:blipFill>
          <a:blip r:embed="rId3"/>
          <a:stretch>
            <a:fillRect/>
          </a:stretch>
        </p:blipFill>
        <p:spPr>
          <a:xfrm>
            <a:off x="339702" y="1701053"/>
            <a:ext cx="2602711" cy="3370418"/>
          </a:xfrm>
          <a:prstGeom prst="rect">
            <a:avLst/>
          </a:prstGeom>
        </p:spPr>
      </p:pic>
      <p:pic>
        <p:nvPicPr>
          <p:cNvPr id="4" name="Εικόνα 4">
            <a:extLst>
              <a:ext uri="{FF2B5EF4-FFF2-40B4-BE49-F238E27FC236}">
                <a16:creationId xmlns:a16="http://schemas.microsoft.com/office/drawing/2014/main" xmlns="" id="{A8F8D431-5FD6-1D63-AE3F-892BF5947D94}"/>
              </a:ext>
            </a:extLst>
          </p:cNvPr>
          <p:cNvPicPr>
            <a:picLocks noChangeAspect="1"/>
          </p:cNvPicPr>
          <p:nvPr/>
        </p:nvPicPr>
        <p:blipFill>
          <a:blip r:embed="rId4"/>
          <a:stretch>
            <a:fillRect/>
          </a:stretch>
        </p:blipFill>
        <p:spPr>
          <a:xfrm>
            <a:off x="3422775" y="1701053"/>
            <a:ext cx="5536386" cy="3339707"/>
          </a:xfrm>
          <a:prstGeom prst="rect">
            <a:avLst/>
          </a:prstGeom>
        </p:spPr>
      </p:pic>
      <p:sp>
        <p:nvSpPr>
          <p:cNvPr id="5" name="Google Shape;174;p35">
            <a:extLst>
              <a:ext uri="{FF2B5EF4-FFF2-40B4-BE49-F238E27FC236}">
                <a16:creationId xmlns:a16="http://schemas.microsoft.com/office/drawing/2014/main" xmlns="" id="{97EA1DD0-71AE-1C9A-43B7-C93C4F54ADC6}"/>
              </a:ext>
            </a:extLst>
          </p:cNvPr>
          <p:cNvSpPr txBox="1">
            <a:spLocks/>
          </p:cNvSpPr>
          <p:nvPr/>
        </p:nvSpPr>
        <p:spPr>
          <a:xfrm>
            <a:off x="1181169" y="105166"/>
            <a:ext cx="7733900" cy="1391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chemeClr val="accent5">
                    <a:lumMod val="50000"/>
                  </a:schemeClr>
                </a:solidFill>
                <a:latin typeface="Calibri"/>
              </a:rPr>
              <a:t>1</a:t>
            </a:r>
            <a:r>
              <a:rPr lang="el-GR" sz="1600" b="1" baseline="30000">
                <a:solidFill>
                  <a:schemeClr val="accent5">
                    <a:lumMod val="50000"/>
                  </a:schemeClr>
                </a:solidFill>
                <a:latin typeface="Calibri"/>
              </a:rPr>
              <a:t>η</a:t>
            </a:r>
            <a:r>
              <a:rPr lang="el-GR" sz="1600" b="1">
                <a:solidFill>
                  <a:schemeClr val="accent5">
                    <a:lumMod val="50000"/>
                  </a:schemeClr>
                </a:solidFill>
                <a:latin typeface="Calibri"/>
              </a:rPr>
              <a:t> Δραστηριότητα: « Οι δικοί μας πίνακες ζωγραφικής από τα ανακυκλωμένα μας χαρτιά» </a:t>
            </a:r>
          </a:p>
          <a:p>
            <a:pPr marL="152400" indent="0" algn="ctr">
              <a:lnSpc>
                <a:spcPct val="100000"/>
              </a:lnSpc>
              <a:spcBef>
                <a:spcPts val="1600"/>
              </a:spcBef>
              <a:buSzPts val="1200"/>
              <a:buNone/>
            </a:pPr>
            <a:r>
              <a:rPr lang="el-GR" sz="1600" b="1">
                <a:solidFill>
                  <a:schemeClr val="bg1">
                    <a:lumMod val="10000"/>
                  </a:schemeClr>
                </a:solidFill>
                <a:latin typeface="Calibri"/>
              </a:rPr>
              <a:t>3 / 3 :  Οι πίνακες των παιδιών, με τους τίτλους που τους έδωσαν και στη συνέχεια τους παρουσίασαν στην ολομέλεια </a:t>
            </a:r>
          </a:p>
        </p:txBody>
      </p:sp>
      <p:sp>
        <p:nvSpPr>
          <p:cNvPr id="7" name="TextBox 6">
            <a:extLst>
              <a:ext uri="{FF2B5EF4-FFF2-40B4-BE49-F238E27FC236}">
                <a16:creationId xmlns:a16="http://schemas.microsoft.com/office/drawing/2014/main" xmlns="" id="{99C01B91-9F06-8A3B-34D3-2FB85B091FB4}"/>
              </a:ext>
            </a:extLst>
          </p:cNvPr>
          <p:cNvSpPr txBox="1"/>
          <p:nvPr/>
        </p:nvSpPr>
        <p:spPr>
          <a:xfrm>
            <a:off x="0" y="102740"/>
            <a:ext cx="1801302" cy="307777"/>
          </a:xfrm>
          <a:prstGeom prst="rect">
            <a:avLst/>
          </a:prstGeom>
          <a:noFill/>
        </p:spPr>
        <p:txBody>
          <a:bodyPr wrap="square" rtlCol="0">
            <a:spAutoFit/>
          </a:bodyPr>
          <a:lstStyle/>
          <a:p>
            <a:pPr algn="l"/>
            <a:r>
              <a:rPr lang="el-GR" u="sng"/>
              <a:t>ΔΕΥΤΕΡΑ 8/5/23</a:t>
            </a:r>
          </a:p>
        </p:txBody>
      </p:sp>
    </p:spTree>
    <p:extLst>
      <p:ext uri="{BB962C8B-B14F-4D97-AF65-F5344CB8AC3E}">
        <p14:creationId xmlns:p14="http://schemas.microsoft.com/office/powerpoint/2010/main" xmlns="" val="1261634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5" name="Εικόνα 5">
            <a:extLst>
              <a:ext uri="{FF2B5EF4-FFF2-40B4-BE49-F238E27FC236}">
                <a16:creationId xmlns:a16="http://schemas.microsoft.com/office/drawing/2014/main" xmlns="" id="{21B901A0-872B-2893-3FE4-D0916FBD0BEF}"/>
              </a:ext>
            </a:extLst>
          </p:cNvPr>
          <p:cNvPicPr>
            <a:picLocks noChangeAspect="1"/>
          </p:cNvPicPr>
          <p:nvPr/>
        </p:nvPicPr>
        <p:blipFill>
          <a:blip r:embed="rId3"/>
          <a:stretch>
            <a:fillRect/>
          </a:stretch>
        </p:blipFill>
        <p:spPr>
          <a:xfrm>
            <a:off x="2847003" y="1361828"/>
            <a:ext cx="6211321" cy="3601033"/>
          </a:xfrm>
          <a:prstGeom prst="rect">
            <a:avLst/>
          </a:prstGeom>
        </p:spPr>
      </p:pic>
      <p:pic>
        <p:nvPicPr>
          <p:cNvPr id="6" name="Εικόνα 6">
            <a:extLst>
              <a:ext uri="{FF2B5EF4-FFF2-40B4-BE49-F238E27FC236}">
                <a16:creationId xmlns:a16="http://schemas.microsoft.com/office/drawing/2014/main" xmlns="" id="{12B6FA88-D35C-9D48-C88F-35815C6D0264}"/>
              </a:ext>
            </a:extLst>
          </p:cNvPr>
          <p:cNvPicPr>
            <a:picLocks noChangeAspect="1"/>
          </p:cNvPicPr>
          <p:nvPr/>
        </p:nvPicPr>
        <p:blipFill>
          <a:blip r:embed="rId4"/>
          <a:stretch>
            <a:fillRect/>
          </a:stretch>
        </p:blipFill>
        <p:spPr>
          <a:xfrm>
            <a:off x="85676" y="2514650"/>
            <a:ext cx="2724708" cy="2448211"/>
          </a:xfrm>
          <a:prstGeom prst="rect">
            <a:avLst/>
          </a:prstGeom>
        </p:spPr>
      </p:pic>
      <p:sp>
        <p:nvSpPr>
          <p:cNvPr id="8" name="TextBox 7">
            <a:extLst>
              <a:ext uri="{FF2B5EF4-FFF2-40B4-BE49-F238E27FC236}">
                <a16:creationId xmlns:a16="http://schemas.microsoft.com/office/drawing/2014/main" xmlns="" id="{E22F424B-92CC-714E-5021-CC39E841E7FF}"/>
              </a:ext>
            </a:extLst>
          </p:cNvPr>
          <p:cNvSpPr txBox="1"/>
          <p:nvPr/>
        </p:nvSpPr>
        <p:spPr>
          <a:xfrm>
            <a:off x="-1" y="102740"/>
            <a:ext cx="2227557" cy="307777"/>
          </a:xfrm>
          <a:prstGeom prst="rect">
            <a:avLst/>
          </a:prstGeom>
          <a:noFill/>
        </p:spPr>
        <p:txBody>
          <a:bodyPr wrap="square" lIns="91440" tIns="45720" rIns="91440" bIns="45720" rtlCol="0" anchor="t">
            <a:spAutoFit/>
          </a:bodyPr>
          <a:lstStyle/>
          <a:p>
            <a:r>
              <a:rPr lang="el-GR" u="sng"/>
              <a:t>ΔΕΥΤΕΡΑ 3/4/23</a:t>
            </a:r>
          </a:p>
        </p:txBody>
      </p:sp>
      <p:sp>
        <p:nvSpPr>
          <p:cNvPr id="7" name="Google Shape;174;p35">
            <a:extLst>
              <a:ext uri="{FF2B5EF4-FFF2-40B4-BE49-F238E27FC236}">
                <a16:creationId xmlns:a16="http://schemas.microsoft.com/office/drawing/2014/main" xmlns="" id="{EBCE1DA7-5872-8327-EB84-601B70794EFC}"/>
              </a:ext>
            </a:extLst>
          </p:cNvPr>
          <p:cNvSpPr txBox="1">
            <a:spLocks/>
          </p:cNvSpPr>
          <p:nvPr/>
        </p:nvSpPr>
        <p:spPr>
          <a:xfrm>
            <a:off x="255541" y="256628"/>
            <a:ext cx="8891553"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800" b="1">
                <a:solidFill>
                  <a:srgbClr val="A32727"/>
                </a:solidFill>
                <a:latin typeface="Calibri"/>
              </a:rPr>
              <a:t>1</a:t>
            </a:r>
            <a:r>
              <a:rPr lang="el-GR" sz="1800" b="1" baseline="30000">
                <a:solidFill>
                  <a:srgbClr val="A32727"/>
                </a:solidFill>
                <a:latin typeface="Calibri"/>
              </a:rPr>
              <a:t>η</a:t>
            </a:r>
            <a:r>
              <a:rPr lang="el-GR" sz="1800" b="1">
                <a:solidFill>
                  <a:srgbClr val="A32727"/>
                </a:solidFill>
                <a:latin typeface="Calibri"/>
              </a:rPr>
              <a:t> Δραστηριότητα: « Διερεύνηση ιδεών και εμπειριών των παιδιών για το Πάσχα» </a:t>
            </a:r>
          </a:p>
          <a:p>
            <a:pPr marL="152400" indent="0" algn="ctr">
              <a:lnSpc>
                <a:spcPct val="100000"/>
              </a:lnSpc>
              <a:spcBef>
                <a:spcPts val="1600"/>
              </a:spcBef>
              <a:buSzPts val="1200"/>
              <a:buFont typeface="Oxygen"/>
              <a:buNone/>
            </a:pPr>
            <a:endParaRPr lang="el-GR" sz="1600" b="1">
              <a:solidFill>
                <a:srgbClr val="A32727"/>
              </a:solidFill>
            </a:endParaRPr>
          </a:p>
        </p:txBody>
      </p:sp>
      <p:sp>
        <p:nvSpPr>
          <p:cNvPr id="2" name="TextBox 1">
            <a:extLst>
              <a:ext uri="{FF2B5EF4-FFF2-40B4-BE49-F238E27FC236}">
                <a16:creationId xmlns:a16="http://schemas.microsoft.com/office/drawing/2014/main" xmlns="" id="{091646DC-AC25-3B67-E0CD-D699C93D6FBB}"/>
              </a:ext>
            </a:extLst>
          </p:cNvPr>
          <p:cNvSpPr txBox="1"/>
          <p:nvPr/>
        </p:nvSpPr>
        <p:spPr>
          <a:xfrm>
            <a:off x="258274" y="842596"/>
            <a:ext cx="85431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a:t>Ο Ρίκο δεν γνωρίζει τίποτα για τη γιορτή του Πάσχα, τα παιδιά τον βοήθησαν λέγοντας του όσα γνωρίζουν για αυτή τη γιορτή και τα καταγράψαμε σε έναν εννοιολογικό χάρτη ώστε να μην τα ξεχάσει.</a:t>
            </a:r>
          </a:p>
        </p:txBody>
      </p:sp>
    </p:spTree>
    <p:extLst>
      <p:ext uri="{BB962C8B-B14F-4D97-AF65-F5344CB8AC3E}">
        <p14:creationId xmlns:p14="http://schemas.microsoft.com/office/powerpoint/2010/main" xmlns="" val="448640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35"/>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1600"/>
              </a:spcBef>
              <a:spcAft>
                <a:spcPts val="0"/>
              </a:spcAft>
              <a:buClr>
                <a:schemeClr val="lt2"/>
              </a:buClr>
              <a:buSzPts val="1200"/>
              <a:buAutoNum type="arabicPeriod"/>
            </a:pPr>
            <a:endParaRPr sz="1200"/>
          </a:p>
          <a:p>
            <a:pPr marL="0" lvl="0" indent="0" algn="l" rtl="0">
              <a:spcBef>
                <a:spcPts val="0"/>
              </a:spcBef>
              <a:spcAft>
                <a:spcPts val="1600"/>
              </a:spcAft>
              <a:buNone/>
            </a:pPr>
            <a:endParaRPr/>
          </a:p>
        </p:txBody>
      </p:sp>
      <p:pic>
        <p:nvPicPr>
          <p:cNvPr id="2" name="Εικόνα 3">
            <a:extLst>
              <a:ext uri="{FF2B5EF4-FFF2-40B4-BE49-F238E27FC236}">
                <a16:creationId xmlns:a16="http://schemas.microsoft.com/office/drawing/2014/main" xmlns="" id="{D58725CA-CA02-42C8-30BD-FA1ADBD82DA1}"/>
              </a:ext>
            </a:extLst>
          </p:cNvPr>
          <p:cNvPicPr>
            <a:picLocks noChangeAspect="1"/>
          </p:cNvPicPr>
          <p:nvPr/>
        </p:nvPicPr>
        <p:blipFill rotWithShape="1">
          <a:blip r:embed="rId3"/>
          <a:srcRect b="36183"/>
          <a:stretch/>
        </p:blipFill>
        <p:spPr>
          <a:xfrm>
            <a:off x="22648" y="1841905"/>
            <a:ext cx="3117777" cy="3178710"/>
          </a:xfrm>
          <a:prstGeom prst="rect">
            <a:avLst/>
          </a:prstGeom>
        </p:spPr>
      </p:pic>
      <p:pic>
        <p:nvPicPr>
          <p:cNvPr id="4" name="Εικόνα 4">
            <a:extLst>
              <a:ext uri="{FF2B5EF4-FFF2-40B4-BE49-F238E27FC236}">
                <a16:creationId xmlns:a16="http://schemas.microsoft.com/office/drawing/2014/main" xmlns="" id="{C29D8CF7-3A05-DC0C-65D4-98F918FB9196}"/>
              </a:ext>
            </a:extLst>
          </p:cNvPr>
          <p:cNvPicPr>
            <a:picLocks noChangeAspect="1"/>
          </p:cNvPicPr>
          <p:nvPr/>
        </p:nvPicPr>
        <p:blipFill rotWithShape="1">
          <a:blip r:embed="rId4"/>
          <a:srcRect r="19113" b="23535"/>
          <a:stretch/>
        </p:blipFill>
        <p:spPr>
          <a:xfrm>
            <a:off x="3264541" y="1827688"/>
            <a:ext cx="2891840" cy="3157701"/>
          </a:xfrm>
          <a:prstGeom prst="rect">
            <a:avLst/>
          </a:prstGeom>
        </p:spPr>
      </p:pic>
      <p:pic>
        <p:nvPicPr>
          <p:cNvPr id="5" name="Εικόνα 5">
            <a:extLst>
              <a:ext uri="{FF2B5EF4-FFF2-40B4-BE49-F238E27FC236}">
                <a16:creationId xmlns:a16="http://schemas.microsoft.com/office/drawing/2014/main" xmlns="" id="{9BC96D4A-DD7D-E1CA-70D0-9CCF27232073}"/>
              </a:ext>
            </a:extLst>
          </p:cNvPr>
          <p:cNvPicPr>
            <a:picLocks noChangeAspect="1"/>
          </p:cNvPicPr>
          <p:nvPr/>
        </p:nvPicPr>
        <p:blipFill rotWithShape="1">
          <a:blip r:embed="rId5"/>
          <a:srcRect l="11084" r="14231" b="25040"/>
          <a:stretch/>
        </p:blipFill>
        <p:spPr>
          <a:xfrm>
            <a:off x="6280497" y="1862914"/>
            <a:ext cx="2736473" cy="3157701"/>
          </a:xfrm>
          <a:prstGeom prst="rect">
            <a:avLst/>
          </a:prstGeom>
        </p:spPr>
      </p:pic>
      <p:sp>
        <p:nvSpPr>
          <p:cNvPr id="7" name="TextBox 6">
            <a:extLst>
              <a:ext uri="{FF2B5EF4-FFF2-40B4-BE49-F238E27FC236}">
                <a16:creationId xmlns:a16="http://schemas.microsoft.com/office/drawing/2014/main" xmlns="" id="{EAD5E601-3B83-F1B6-D242-F1B792A03B6A}"/>
              </a:ext>
            </a:extLst>
          </p:cNvPr>
          <p:cNvSpPr txBox="1"/>
          <p:nvPr/>
        </p:nvSpPr>
        <p:spPr>
          <a:xfrm>
            <a:off x="0" y="102740"/>
            <a:ext cx="1801302" cy="307777"/>
          </a:xfrm>
          <a:prstGeom prst="rect">
            <a:avLst/>
          </a:prstGeom>
          <a:noFill/>
        </p:spPr>
        <p:txBody>
          <a:bodyPr wrap="square" rtlCol="0">
            <a:spAutoFit/>
          </a:bodyPr>
          <a:lstStyle/>
          <a:p>
            <a:pPr algn="l"/>
            <a:r>
              <a:rPr lang="el-GR" u="sng"/>
              <a:t>ΔΕΥΤΕΡΑ 8/5/23</a:t>
            </a:r>
          </a:p>
        </p:txBody>
      </p:sp>
      <p:sp>
        <p:nvSpPr>
          <p:cNvPr id="9" name="Google Shape;174;p35">
            <a:extLst>
              <a:ext uri="{FF2B5EF4-FFF2-40B4-BE49-F238E27FC236}">
                <a16:creationId xmlns:a16="http://schemas.microsoft.com/office/drawing/2014/main" xmlns="" id="{0A802FB2-1438-0E39-2B17-B09367A0BDA1}"/>
              </a:ext>
            </a:extLst>
          </p:cNvPr>
          <p:cNvSpPr txBox="1">
            <a:spLocks/>
          </p:cNvSpPr>
          <p:nvPr/>
        </p:nvSpPr>
        <p:spPr>
          <a:xfrm>
            <a:off x="196763" y="66105"/>
            <a:ext cx="9030471" cy="13283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Font typeface="Oxygen"/>
              <a:buNone/>
            </a:pPr>
            <a:r>
              <a:rPr lang="el-GR" sz="1600" b="1">
                <a:solidFill>
                  <a:schemeClr val="accent5">
                    <a:lumMod val="50000"/>
                  </a:schemeClr>
                </a:solidFill>
                <a:latin typeface="Calibri"/>
              </a:rPr>
              <a:t>2</a:t>
            </a:r>
            <a:r>
              <a:rPr lang="el-GR" sz="1600" b="1" baseline="30000">
                <a:solidFill>
                  <a:schemeClr val="accent5">
                    <a:lumMod val="50000"/>
                  </a:schemeClr>
                </a:solidFill>
                <a:latin typeface="Calibri"/>
              </a:rPr>
              <a:t>η</a:t>
            </a:r>
            <a:r>
              <a:rPr lang="el-GR" sz="1600" b="1">
                <a:solidFill>
                  <a:schemeClr val="accent5">
                    <a:lumMod val="50000"/>
                  </a:schemeClr>
                </a:solidFill>
                <a:latin typeface="Calibri"/>
              </a:rPr>
              <a:t> Δραστηριότητα: « Καθαρίζουμε την πόλη της </a:t>
            </a:r>
            <a:r>
              <a:rPr lang="el-GR" sz="1600" b="1" err="1">
                <a:solidFill>
                  <a:schemeClr val="accent5">
                    <a:lumMod val="50000"/>
                  </a:schemeClr>
                </a:solidFill>
                <a:latin typeface="Calibri"/>
              </a:rPr>
              <a:t>Bee</a:t>
            </a:r>
            <a:r>
              <a:rPr lang="el-GR" sz="1600" b="1">
                <a:solidFill>
                  <a:schemeClr val="accent5">
                    <a:lumMod val="50000"/>
                  </a:schemeClr>
                </a:solidFill>
                <a:latin typeface="Calibri"/>
              </a:rPr>
              <a:t>- </a:t>
            </a:r>
            <a:r>
              <a:rPr lang="el-GR" sz="1600" b="1" err="1">
                <a:solidFill>
                  <a:schemeClr val="accent5">
                    <a:lumMod val="50000"/>
                  </a:schemeClr>
                </a:solidFill>
                <a:latin typeface="Calibri"/>
              </a:rPr>
              <a:t>bot</a:t>
            </a:r>
            <a:r>
              <a:rPr lang="el-GR" sz="1600" b="1">
                <a:solidFill>
                  <a:schemeClr val="accent5">
                    <a:lumMod val="50000"/>
                  </a:schemeClr>
                </a:solidFill>
                <a:latin typeface="Calibri"/>
              </a:rPr>
              <a:t> από τα σκουπίδια»</a:t>
            </a:r>
          </a:p>
          <a:p>
            <a:pPr marL="152400" indent="0" algn="ctr">
              <a:lnSpc>
                <a:spcPct val="100000"/>
              </a:lnSpc>
              <a:spcBef>
                <a:spcPts val="1600"/>
              </a:spcBef>
              <a:buSzPts val="1200"/>
              <a:buFont typeface="Oxygen"/>
              <a:buNone/>
            </a:pPr>
            <a:r>
              <a:rPr lang="el-GR" b="1">
                <a:solidFill>
                  <a:schemeClr val="accent5">
                    <a:lumMod val="50000"/>
                  </a:schemeClr>
                </a:solidFill>
                <a:latin typeface="Calibri"/>
              </a:rPr>
              <a:t>-Δραστηριότητα αξιολόγησης –</a:t>
            </a:r>
          </a:p>
          <a:p>
            <a:pPr marL="152400" indent="0" algn="ctr">
              <a:lnSpc>
                <a:spcPct val="100000"/>
              </a:lnSpc>
              <a:spcBef>
                <a:spcPts val="1600"/>
              </a:spcBef>
              <a:buSzPts val="1200"/>
              <a:buNone/>
            </a:pPr>
            <a:r>
              <a:rPr lang="el-GR" b="1">
                <a:solidFill>
                  <a:schemeClr val="bg1">
                    <a:lumMod val="10000"/>
                  </a:schemeClr>
                </a:solidFill>
                <a:latin typeface="Calibri"/>
              </a:rPr>
              <a:t>Τα παιδιά προγραμματίζουν την </a:t>
            </a:r>
            <a:r>
              <a:rPr lang="el-GR" b="1" err="1">
                <a:solidFill>
                  <a:schemeClr val="bg1">
                    <a:lumMod val="10000"/>
                  </a:schemeClr>
                </a:solidFill>
                <a:latin typeface="Calibri"/>
              </a:rPr>
              <a:t>Bee-bot</a:t>
            </a:r>
            <a:r>
              <a:rPr lang="el-GR" b="1">
                <a:solidFill>
                  <a:schemeClr val="bg1">
                    <a:lumMod val="10000"/>
                  </a:schemeClr>
                </a:solidFill>
                <a:latin typeface="Calibri"/>
              </a:rPr>
              <a:t> για να την βοηθήσουν να μαζέψει τα σκουπίδια και να τα μεταφέρει στον σωστό κάδο ανακύκλωσης </a:t>
            </a:r>
          </a:p>
        </p:txBody>
      </p:sp>
    </p:spTree>
    <p:extLst>
      <p:ext uri="{BB962C8B-B14F-4D97-AF65-F5344CB8AC3E}">
        <p14:creationId xmlns:p14="http://schemas.microsoft.com/office/powerpoint/2010/main" xmlns="" val="3923707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6" name="TextBox 5">
            <a:extLst>
              <a:ext uri="{FF2B5EF4-FFF2-40B4-BE49-F238E27FC236}">
                <a16:creationId xmlns:a16="http://schemas.microsoft.com/office/drawing/2014/main" xmlns="" id="{41D5F9D1-BC50-73C4-10A7-AEC11FFDB1CB}"/>
              </a:ext>
            </a:extLst>
          </p:cNvPr>
          <p:cNvSpPr txBox="1"/>
          <p:nvPr/>
        </p:nvSpPr>
        <p:spPr>
          <a:xfrm>
            <a:off x="5778185" y="381000"/>
            <a:ext cx="3084311" cy="954107"/>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l-GR" sz="1400" b="1">
                <a:solidFill>
                  <a:schemeClr val="bg1"/>
                </a:solidFill>
              </a:rPr>
              <a:t>Το </a:t>
            </a:r>
            <a:r>
              <a:rPr lang="el-GR" b="1">
                <a:solidFill>
                  <a:schemeClr val="bg1"/>
                </a:solidFill>
              </a:rPr>
              <a:t>χαλί που δημιούργησα για τη δραστηριότητα :</a:t>
            </a:r>
            <a:r>
              <a:rPr lang="el-GR" sz="1400" b="1">
                <a:solidFill>
                  <a:schemeClr val="bg1"/>
                </a:solidFill>
              </a:rPr>
              <a:t> </a:t>
            </a:r>
          </a:p>
          <a:p>
            <a:pPr algn="ctr"/>
            <a:r>
              <a:rPr lang="el-GR" sz="1400" b="1">
                <a:solidFill>
                  <a:schemeClr val="bg1"/>
                </a:solidFill>
              </a:rPr>
              <a:t>«Η πόλη της </a:t>
            </a:r>
            <a:r>
              <a:rPr lang="el-GR" sz="1400" b="1" err="1">
                <a:solidFill>
                  <a:schemeClr val="bg1"/>
                </a:solidFill>
              </a:rPr>
              <a:t>bee-bot</a:t>
            </a:r>
            <a:r>
              <a:rPr lang="el-GR" sz="1400" b="1">
                <a:solidFill>
                  <a:schemeClr val="bg1"/>
                </a:solidFill>
              </a:rPr>
              <a:t> γεμάτη σκουπίδια» </a:t>
            </a:r>
            <a:endParaRPr lang="el-GR">
              <a:solidFill>
                <a:schemeClr val="bg1"/>
              </a:solidFill>
            </a:endParaRPr>
          </a:p>
        </p:txBody>
      </p:sp>
      <p:pic>
        <p:nvPicPr>
          <p:cNvPr id="2" name="Εικόνα 2">
            <a:extLst>
              <a:ext uri="{FF2B5EF4-FFF2-40B4-BE49-F238E27FC236}">
                <a16:creationId xmlns:a16="http://schemas.microsoft.com/office/drawing/2014/main" xmlns="" id="{18073785-0858-B841-CAC0-B329A17F63DE}"/>
              </a:ext>
            </a:extLst>
          </p:cNvPr>
          <p:cNvPicPr>
            <a:picLocks noChangeAspect="1"/>
          </p:cNvPicPr>
          <p:nvPr/>
        </p:nvPicPr>
        <p:blipFill>
          <a:blip r:embed="rId3"/>
          <a:stretch>
            <a:fillRect/>
          </a:stretch>
        </p:blipFill>
        <p:spPr>
          <a:xfrm>
            <a:off x="281504" y="155865"/>
            <a:ext cx="5247838" cy="4831769"/>
          </a:xfrm>
          <a:prstGeom prst="rect">
            <a:avLst/>
          </a:prstGeom>
        </p:spPr>
      </p:pic>
      <p:pic>
        <p:nvPicPr>
          <p:cNvPr id="5" name="Εικόνα 6">
            <a:extLst>
              <a:ext uri="{FF2B5EF4-FFF2-40B4-BE49-F238E27FC236}">
                <a16:creationId xmlns:a16="http://schemas.microsoft.com/office/drawing/2014/main" xmlns="" id="{56F40B1F-3BF8-D998-79D3-FD2FA8A656CC}"/>
              </a:ext>
            </a:extLst>
          </p:cNvPr>
          <p:cNvPicPr>
            <a:picLocks noChangeAspect="1"/>
          </p:cNvPicPr>
          <p:nvPr/>
        </p:nvPicPr>
        <p:blipFill rotWithShape="1">
          <a:blip r:embed="rId4"/>
          <a:srcRect b="33473"/>
          <a:stretch/>
        </p:blipFill>
        <p:spPr>
          <a:xfrm>
            <a:off x="5814496" y="2058829"/>
            <a:ext cx="3048000" cy="2703671"/>
          </a:xfrm>
          <a:prstGeom prst="rect">
            <a:avLst/>
          </a:prstGeom>
        </p:spPr>
      </p:pic>
    </p:spTree>
    <p:extLst>
      <p:ext uri="{BB962C8B-B14F-4D97-AF65-F5344CB8AC3E}">
        <p14:creationId xmlns:p14="http://schemas.microsoft.com/office/powerpoint/2010/main" xmlns="" val="6858003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7" name="Google Shape;567;p61"/>
          <p:cNvSpPr txBox="1">
            <a:spLocks noGrp="1"/>
          </p:cNvSpPr>
          <p:nvPr>
            <p:ph type="subTitle" idx="1"/>
          </p:nvPr>
        </p:nvSpPr>
        <p:spPr>
          <a:xfrm>
            <a:off x="257638" y="4136892"/>
            <a:ext cx="8628724" cy="788608"/>
          </a:xfrm>
          <a:prstGeom prst="rect">
            <a:avLst/>
          </a:prstGeom>
        </p:spPr>
        <p:txBody>
          <a:bodyPr spcFirstLastPara="1" wrap="square" lIns="91425" tIns="91425" rIns="91425" bIns="91425" anchor="t" anchorCtr="0">
            <a:noAutofit/>
          </a:bodyPr>
          <a:lstStyle/>
          <a:p>
            <a:pPr marL="0" indent="0">
              <a:spcAft>
                <a:spcPts val="1600"/>
              </a:spcAft>
            </a:pPr>
            <a:r>
              <a:rPr lang="el-GR" sz="1400" b="1">
                <a:solidFill>
                  <a:schemeClr val="accent5">
                    <a:lumMod val="25000"/>
                  </a:schemeClr>
                </a:solidFill>
                <a:latin typeface="Calibri"/>
              </a:rPr>
              <a:t>Αφού τα παιδιά καθάρισαν την πόλη της </a:t>
            </a:r>
            <a:r>
              <a:rPr lang="af-ZA" sz="1400" b="1" err="1">
                <a:solidFill>
                  <a:schemeClr val="accent5">
                    <a:lumMod val="25000"/>
                  </a:schemeClr>
                </a:solidFill>
                <a:latin typeface="Calibri"/>
              </a:rPr>
              <a:t>bee</a:t>
            </a:r>
            <a:r>
              <a:rPr lang="af-ZA" sz="1400" b="1">
                <a:solidFill>
                  <a:schemeClr val="accent5">
                    <a:lumMod val="25000"/>
                  </a:schemeClr>
                </a:solidFill>
                <a:latin typeface="Calibri"/>
              </a:rPr>
              <a:t>-bot </a:t>
            </a:r>
            <a:r>
              <a:rPr lang="el-GR" sz="1400" b="1">
                <a:solidFill>
                  <a:schemeClr val="accent5">
                    <a:lumMod val="25000"/>
                  </a:schemeClr>
                </a:solidFill>
                <a:latin typeface="Calibri"/>
              </a:rPr>
              <a:t>από τα σκουπίδια, αυτή μαζί με την κούκλα της τάξης τους χάρισαν μετάλλια από ανακυκλωμένα υλικά για να τους ευχαριστήσουν για όλη τη συμβολή τους στην εβδομάδα της ανακύκλωσης που περάσαμε όλοι μαζί.</a:t>
            </a:r>
          </a:p>
        </p:txBody>
      </p:sp>
      <p:pic>
        <p:nvPicPr>
          <p:cNvPr id="6" name="Εικόνα 6">
            <a:extLst>
              <a:ext uri="{FF2B5EF4-FFF2-40B4-BE49-F238E27FC236}">
                <a16:creationId xmlns:a16="http://schemas.microsoft.com/office/drawing/2014/main" xmlns="" id="{D7A668FE-2F54-A149-7FAB-234613FE051E}"/>
              </a:ext>
            </a:extLst>
          </p:cNvPr>
          <p:cNvPicPr>
            <a:picLocks noChangeAspect="1"/>
          </p:cNvPicPr>
          <p:nvPr/>
        </p:nvPicPr>
        <p:blipFill>
          <a:blip r:embed="rId3"/>
          <a:stretch>
            <a:fillRect/>
          </a:stretch>
        </p:blipFill>
        <p:spPr>
          <a:xfrm>
            <a:off x="2430234" y="125376"/>
            <a:ext cx="4283531" cy="3864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xmlns="" id="{F2714C10-3C11-DC3F-F8E1-6D750D362D50}"/>
              </a:ext>
            </a:extLst>
          </p:cNvPr>
          <p:cNvSpPr txBox="1"/>
          <p:nvPr/>
        </p:nvSpPr>
        <p:spPr>
          <a:xfrm>
            <a:off x="0" y="102740"/>
            <a:ext cx="1801302" cy="307777"/>
          </a:xfrm>
          <a:prstGeom prst="rect">
            <a:avLst/>
          </a:prstGeom>
          <a:noFill/>
        </p:spPr>
        <p:txBody>
          <a:bodyPr wrap="square" rtlCol="0">
            <a:spAutoFit/>
          </a:bodyPr>
          <a:lstStyle/>
          <a:p>
            <a:pPr algn="l"/>
            <a:r>
              <a:rPr lang="el-GR" u="sng"/>
              <a:t>ΔΕΥΤΕΡΑ 8/5/23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a:extLst>
              <a:ext uri="{FF2B5EF4-FFF2-40B4-BE49-F238E27FC236}">
                <a16:creationId xmlns:a16="http://schemas.microsoft.com/office/drawing/2014/main" xmlns="" id="{7CF1AEC1-BEE1-AC27-0713-89A68748D84F}"/>
              </a:ext>
            </a:extLst>
          </p:cNvPr>
          <p:cNvPicPr>
            <a:picLocks noChangeAspect="1"/>
          </p:cNvPicPr>
          <p:nvPr/>
        </p:nvPicPr>
        <p:blipFill>
          <a:blip r:embed="rId2"/>
          <a:stretch>
            <a:fillRect/>
          </a:stretch>
        </p:blipFill>
        <p:spPr>
          <a:xfrm>
            <a:off x="656734" y="93946"/>
            <a:ext cx="4915570" cy="2400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Εικόνα 3">
            <a:extLst>
              <a:ext uri="{FF2B5EF4-FFF2-40B4-BE49-F238E27FC236}">
                <a16:creationId xmlns:a16="http://schemas.microsoft.com/office/drawing/2014/main" xmlns="" id="{D6A06B9B-B7E6-DAC1-2EFF-39B7E3059978}"/>
              </a:ext>
            </a:extLst>
          </p:cNvPr>
          <p:cNvPicPr>
            <a:picLocks noChangeAspect="1"/>
          </p:cNvPicPr>
          <p:nvPr/>
        </p:nvPicPr>
        <p:blipFill>
          <a:blip r:embed="rId3"/>
          <a:stretch>
            <a:fillRect/>
          </a:stretch>
        </p:blipFill>
        <p:spPr>
          <a:xfrm>
            <a:off x="675851" y="2673771"/>
            <a:ext cx="2256170" cy="2315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Εικόνα 4">
            <a:extLst>
              <a:ext uri="{FF2B5EF4-FFF2-40B4-BE49-F238E27FC236}">
                <a16:creationId xmlns:a16="http://schemas.microsoft.com/office/drawing/2014/main" xmlns="" id="{EE4EF5F5-CA6E-2F0E-D6FE-30D8A80B2E3B}"/>
              </a:ext>
            </a:extLst>
          </p:cNvPr>
          <p:cNvPicPr>
            <a:picLocks noChangeAspect="1"/>
          </p:cNvPicPr>
          <p:nvPr/>
        </p:nvPicPr>
        <p:blipFill>
          <a:blip r:embed="rId4"/>
          <a:stretch>
            <a:fillRect/>
          </a:stretch>
        </p:blipFill>
        <p:spPr>
          <a:xfrm>
            <a:off x="5828379" y="93946"/>
            <a:ext cx="2881648" cy="2767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Εικόνα 6">
            <a:extLst>
              <a:ext uri="{FF2B5EF4-FFF2-40B4-BE49-F238E27FC236}">
                <a16:creationId xmlns:a16="http://schemas.microsoft.com/office/drawing/2014/main" xmlns="" id="{4F31679C-D9E7-9B8D-74E3-57AC5A6E7790}"/>
              </a:ext>
            </a:extLst>
          </p:cNvPr>
          <p:cNvPicPr>
            <a:picLocks noChangeAspect="1"/>
          </p:cNvPicPr>
          <p:nvPr/>
        </p:nvPicPr>
        <p:blipFill>
          <a:blip r:embed="rId5"/>
          <a:stretch>
            <a:fillRect/>
          </a:stretch>
        </p:blipFill>
        <p:spPr>
          <a:xfrm>
            <a:off x="3188096" y="2673771"/>
            <a:ext cx="2256170" cy="2315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xmlns="" id="{8DA3F6EB-09C8-8670-46A1-7B2DE73E8D1D}"/>
              </a:ext>
            </a:extLst>
          </p:cNvPr>
          <p:cNvSpPr txBox="1"/>
          <p:nvPr/>
        </p:nvSpPr>
        <p:spPr>
          <a:xfrm>
            <a:off x="6250498" y="3295648"/>
            <a:ext cx="2121201" cy="1015663"/>
          </a:xfrm>
          <a:prstGeom prst="rect">
            <a:avLst/>
          </a:prstGeom>
          <a:noFill/>
        </p:spPr>
        <p:txBody>
          <a:bodyPr wrap="square" rtlCol="0" anchor="ctr">
            <a:spAutoFit/>
          </a:bodyPr>
          <a:lstStyle/>
          <a:p>
            <a:pPr algn="ctr"/>
            <a:r>
              <a:rPr lang="el-GR" sz="2000" b="1">
                <a:solidFill>
                  <a:schemeClr val="accent2">
                    <a:lumMod val="50000"/>
                  </a:schemeClr>
                </a:solidFill>
              </a:rPr>
              <a:t>ΤΑ ΜΕΤΑΛΛΙΑ ΑΠΟ ΠΛΑΣΤΙΚΑ ΚΑΠΑΚΙ</a:t>
            </a:r>
            <a:r>
              <a:rPr lang="el-GR" sz="1800" b="1">
                <a:solidFill>
                  <a:schemeClr val="accent2">
                    <a:lumMod val="50000"/>
                  </a:schemeClr>
                </a:solidFill>
              </a:rPr>
              <a:t>Α</a:t>
            </a:r>
          </a:p>
        </p:txBody>
      </p:sp>
    </p:spTree>
    <p:extLst>
      <p:ext uri="{BB962C8B-B14F-4D97-AF65-F5344CB8AC3E}">
        <p14:creationId xmlns:p14="http://schemas.microsoft.com/office/powerpoint/2010/main" xmlns="" val="9070619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6"/>
          <p:cNvSpPr txBox="1">
            <a:spLocks noGrp="1"/>
          </p:cNvSpPr>
          <p:nvPr>
            <p:ph type="title"/>
          </p:nvPr>
        </p:nvSpPr>
        <p:spPr>
          <a:xfrm>
            <a:off x="2674532" y="1266861"/>
            <a:ext cx="3538488" cy="13055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a:latin typeface="Arial" panose="020B0604020202020204" pitchFamily="34" charset="0"/>
                <a:cs typeface="Arial" panose="020B0604020202020204" pitchFamily="34" charset="0"/>
              </a:rPr>
              <a:t>ΤΕΛΟΣ!</a:t>
            </a:r>
            <a:endParaRPr>
              <a:latin typeface="Arial" panose="020B0604020202020204" pitchFamily="34" charset="0"/>
              <a:cs typeface="Arial" panose="020B0604020202020204" pitchFamily="34" charset="0"/>
            </a:endParaRPr>
          </a:p>
        </p:txBody>
      </p:sp>
      <p:sp>
        <p:nvSpPr>
          <p:cNvPr id="2" name="Γελαστό πρόσωπο 1">
            <a:extLst>
              <a:ext uri="{FF2B5EF4-FFF2-40B4-BE49-F238E27FC236}">
                <a16:creationId xmlns:a16="http://schemas.microsoft.com/office/drawing/2014/main" xmlns="" id="{061A84B6-D17F-7C26-DAD8-FAA9F4E9F13D}"/>
              </a:ext>
            </a:extLst>
          </p:cNvPr>
          <p:cNvSpPr/>
          <p:nvPr/>
        </p:nvSpPr>
        <p:spPr>
          <a:xfrm>
            <a:off x="4079588" y="2993632"/>
            <a:ext cx="823627" cy="722121"/>
          </a:xfrm>
          <a:prstGeom prst="smileyFace">
            <a:avLst/>
          </a:prstGeom>
          <a:solidFill>
            <a:srgbClr val="FFFF00"/>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2251750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4" name="Εικόνα 4">
            <a:extLst>
              <a:ext uri="{FF2B5EF4-FFF2-40B4-BE49-F238E27FC236}">
                <a16:creationId xmlns:a16="http://schemas.microsoft.com/office/drawing/2014/main" xmlns="" id="{998F0A80-3EDA-49FD-C7F2-BFDA13D06A1A}"/>
              </a:ext>
            </a:extLst>
          </p:cNvPr>
          <p:cNvPicPr>
            <a:picLocks noChangeAspect="1"/>
          </p:cNvPicPr>
          <p:nvPr/>
        </p:nvPicPr>
        <p:blipFill>
          <a:blip r:embed="rId3"/>
          <a:stretch>
            <a:fillRect/>
          </a:stretch>
        </p:blipFill>
        <p:spPr>
          <a:xfrm>
            <a:off x="132915" y="1655890"/>
            <a:ext cx="4788614" cy="3347727"/>
          </a:xfrm>
          <a:prstGeom prst="rect">
            <a:avLst/>
          </a:prstGeom>
        </p:spPr>
      </p:pic>
      <p:sp>
        <p:nvSpPr>
          <p:cNvPr id="6" name="TextBox 5">
            <a:extLst>
              <a:ext uri="{FF2B5EF4-FFF2-40B4-BE49-F238E27FC236}">
                <a16:creationId xmlns:a16="http://schemas.microsoft.com/office/drawing/2014/main" xmlns="" id="{FC001712-696F-C16E-5835-101A5398381E}"/>
              </a:ext>
            </a:extLst>
          </p:cNvPr>
          <p:cNvSpPr txBox="1"/>
          <p:nvPr/>
        </p:nvSpPr>
        <p:spPr>
          <a:xfrm>
            <a:off x="-1" y="102740"/>
            <a:ext cx="2227557" cy="307777"/>
          </a:xfrm>
          <a:prstGeom prst="rect">
            <a:avLst/>
          </a:prstGeom>
          <a:noFill/>
        </p:spPr>
        <p:txBody>
          <a:bodyPr wrap="square" lIns="91440" tIns="45720" rIns="91440" bIns="45720" rtlCol="0" anchor="t">
            <a:spAutoFit/>
          </a:bodyPr>
          <a:lstStyle/>
          <a:p>
            <a:pPr algn="l"/>
            <a:r>
              <a:rPr lang="el-GR" u="sng"/>
              <a:t>ΔΕΥΤΕΡΑ 3/4/23</a:t>
            </a:r>
          </a:p>
        </p:txBody>
      </p:sp>
      <p:pic>
        <p:nvPicPr>
          <p:cNvPr id="9" name="Εικόνα 9">
            <a:extLst>
              <a:ext uri="{FF2B5EF4-FFF2-40B4-BE49-F238E27FC236}">
                <a16:creationId xmlns:a16="http://schemas.microsoft.com/office/drawing/2014/main" xmlns="" id="{3F8D773E-F77C-F2B8-CAD5-5C39D54648B9}"/>
              </a:ext>
            </a:extLst>
          </p:cNvPr>
          <p:cNvPicPr>
            <a:picLocks noChangeAspect="1"/>
          </p:cNvPicPr>
          <p:nvPr/>
        </p:nvPicPr>
        <p:blipFill>
          <a:blip r:embed="rId4"/>
          <a:stretch>
            <a:fillRect/>
          </a:stretch>
        </p:blipFill>
        <p:spPr>
          <a:xfrm>
            <a:off x="5716528" y="1606366"/>
            <a:ext cx="2833992" cy="3441213"/>
          </a:xfrm>
          <a:prstGeom prst="rect">
            <a:avLst/>
          </a:prstGeom>
        </p:spPr>
      </p:pic>
      <p:sp>
        <p:nvSpPr>
          <p:cNvPr id="3" name="Google Shape;174;p35">
            <a:extLst>
              <a:ext uri="{FF2B5EF4-FFF2-40B4-BE49-F238E27FC236}">
                <a16:creationId xmlns:a16="http://schemas.microsoft.com/office/drawing/2014/main" xmlns="" id="{7802B5FE-A408-7BE8-EA43-FE0348FCFB49}"/>
              </a:ext>
            </a:extLst>
          </p:cNvPr>
          <p:cNvSpPr txBox="1">
            <a:spLocks/>
          </p:cNvSpPr>
          <p:nvPr/>
        </p:nvSpPr>
        <p:spPr>
          <a:xfrm>
            <a:off x="196925" y="329897"/>
            <a:ext cx="8891553" cy="5357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1pPr>
            <a:lvl2pPr marL="914400" marR="0" lvl="1"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2pPr>
            <a:lvl3pPr marL="1371600" marR="0" lvl="2"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3pPr>
            <a:lvl4pPr marL="1828800" marR="0" lvl="3"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4pPr>
            <a:lvl5pPr marL="2286000" marR="0" lvl="4"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5pPr>
            <a:lvl6pPr marL="2743200" marR="0" lvl="5"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6pPr>
            <a:lvl7pPr marL="3200400" marR="0" lvl="6"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7pPr>
            <a:lvl8pPr marL="3657600" marR="0" lvl="7" indent="-317500" algn="l" rtl="0">
              <a:lnSpc>
                <a:spcPct val="115000"/>
              </a:lnSpc>
              <a:spcBef>
                <a:spcPts val="1600"/>
              </a:spcBef>
              <a:spcAft>
                <a:spcPts val="0"/>
              </a:spcAft>
              <a:buClr>
                <a:schemeClr val="lt2"/>
              </a:buClr>
              <a:buSzPts val="1400"/>
              <a:buFont typeface="Oxygen"/>
              <a:buChar char="○"/>
              <a:defRPr sz="1400" b="0" i="0" u="none" strike="noStrike" cap="none">
                <a:solidFill>
                  <a:schemeClr val="lt2"/>
                </a:solidFill>
                <a:latin typeface="Oxygen"/>
                <a:ea typeface="Oxygen"/>
                <a:cs typeface="Oxygen"/>
                <a:sym typeface="Oxygen"/>
              </a:defRPr>
            </a:lvl8pPr>
            <a:lvl9pPr marL="4114800" marR="0" lvl="8" indent="-317500" algn="l" rtl="0">
              <a:lnSpc>
                <a:spcPct val="115000"/>
              </a:lnSpc>
              <a:spcBef>
                <a:spcPts val="1600"/>
              </a:spcBef>
              <a:spcAft>
                <a:spcPts val="1600"/>
              </a:spcAft>
              <a:buClr>
                <a:schemeClr val="lt2"/>
              </a:buClr>
              <a:buSzPts val="1400"/>
              <a:buFont typeface="Oxygen"/>
              <a:buChar char="■"/>
              <a:defRPr sz="1400" b="0" i="0" u="none" strike="noStrike" cap="none">
                <a:solidFill>
                  <a:schemeClr val="lt2"/>
                </a:solidFill>
                <a:latin typeface="Oxygen"/>
                <a:ea typeface="Oxygen"/>
                <a:cs typeface="Oxygen"/>
                <a:sym typeface="Oxygen"/>
              </a:defRPr>
            </a:lvl9pPr>
          </a:lstStyle>
          <a:p>
            <a:pPr marL="152400" indent="0" algn="ctr">
              <a:lnSpc>
                <a:spcPct val="100000"/>
              </a:lnSpc>
              <a:spcBef>
                <a:spcPts val="1600"/>
              </a:spcBef>
              <a:buSzPts val="1200"/>
              <a:buNone/>
            </a:pPr>
            <a:r>
              <a:rPr lang="el-GR" sz="1600" b="1">
                <a:solidFill>
                  <a:schemeClr val="accent5">
                    <a:lumMod val="50000"/>
                  </a:schemeClr>
                </a:solidFill>
                <a:latin typeface="Calibri"/>
              </a:rPr>
              <a:t>2η Δραστηριότητα: «</a:t>
            </a:r>
            <a:r>
              <a:rPr lang="el-GR" sz="1600" b="1">
                <a:solidFill>
                  <a:schemeClr val="accent5">
                    <a:lumMod val="50000"/>
                  </a:schemeClr>
                </a:solidFill>
                <a:latin typeface="Calibri"/>
                <a:cs typeface="Times New Roman"/>
              </a:rPr>
              <a:t>Συζήτηση με τα παιδιά για τα γεγονότα της Μεγάλης εβδομάδας και τα έθιμα του Πάσχα</a:t>
            </a:r>
            <a:r>
              <a:rPr lang="el-GR" sz="1600" b="1">
                <a:solidFill>
                  <a:schemeClr val="accent5">
                    <a:lumMod val="50000"/>
                  </a:schemeClr>
                </a:solidFill>
                <a:latin typeface="Calibri"/>
              </a:rPr>
              <a:t> » </a:t>
            </a:r>
          </a:p>
          <a:p>
            <a:pPr marL="152400" indent="0" algn="ctr">
              <a:lnSpc>
                <a:spcPct val="100000"/>
              </a:lnSpc>
              <a:spcBef>
                <a:spcPts val="1600"/>
              </a:spcBef>
              <a:buSzPts val="1200"/>
              <a:buFont typeface="Oxygen"/>
              <a:buNone/>
            </a:pPr>
            <a:endParaRPr lang="el-GR" sz="1600" b="1">
              <a:solidFill>
                <a:schemeClr val="bg1">
                  <a:lumMod val="10000"/>
                </a:schemeClr>
              </a:solidFill>
            </a:endParaRPr>
          </a:p>
        </p:txBody>
      </p:sp>
      <p:sp>
        <p:nvSpPr>
          <p:cNvPr id="2" name="Γελαστό πρόσωπο 1">
            <a:extLst>
              <a:ext uri="{FF2B5EF4-FFF2-40B4-BE49-F238E27FC236}">
                <a16:creationId xmlns:a16="http://schemas.microsoft.com/office/drawing/2014/main" xmlns="" id="{10DB584A-7A7E-2DAD-CF4E-B71C634837D7}"/>
              </a:ext>
            </a:extLst>
          </p:cNvPr>
          <p:cNvSpPr/>
          <p:nvPr/>
        </p:nvSpPr>
        <p:spPr>
          <a:xfrm>
            <a:off x="8039465" y="4742350"/>
            <a:ext cx="344364" cy="300403"/>
          </a:xfrm>
          <a:prstGeom prst="smileyFac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xmlns="" id="{CF7618DB-CBAE-F273-8859-EE96FEC903BF}"/>
              </a:ext>
            </a:extLst>
          </p:cNvPr>
          <p:cNvSpPr txBox="1"/>
          <p:nvPr/>
        </p:nvSpPr>
        <p:spPr>
          <a:xfrm>
            <a:off x="135548" y="1102701"/>
            <a:ext cx="47899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Συζήτηση για τα γεγονότα της Μεγάλης εβδομάδας και τα έθιμα του Πάσχα μέσα από εποπτικό υλικό</a:t>
            </a:r>
          </a:p>
        </p:txBody>
      </p:sp>
      <p:sp>
        <p:nvSpPr>
          <p:cNvPr id="7" name="TextBox 6">
            <a:extLst>
              <a:ext uri="{FF2B5EF4-FFF2-40B4-BE49-F238E27FC236}">
                <a16:creationId xmlns:a16="http://schemas.microsoft.com/office/drawing/2014/main" xmlns="" id="{76637784-8373-D3E1-3DDE-D70B71F3A099}"/>
              </a:ext>
            </a:extLst>
          </p:cNvPr>
          <p:cNvSpPr txBox="1"/>
          <p:nvPr/>
        </p:nvSpPr>
        <p:spPr>
          <a:xfrm>
            <a:off x="5269890" y="1111860"/>
            <a:ext cx="34711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l-GR" sz="1200"/>
              <a:t>Στη συνέχεια τα παιδιά σε 2 ομάδες τοποθέτησαν τα γεγονότα σε χρονολογική σειρά</a:t>
            </a:r>
          </a:p>
        </p:txBody>
      </p:sp>
    </p:spTree>
    <p:extLst>
      <p:ext uri="{BB962C8B-B14F-4D97-AF65-F5344CB8AC3E}">
        <p14:creationId xmlns:p14="http://schemas.microsoft.com/office/powerpoint/2010/main" xmlns="" val="2560384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Πάπυρος: Οριζόντιος 2">
            <a:extLst>
              <a:ext uri="{FF2B5EF4-FFF2-40B4-BE49-F238E27FC236}">
                <a16:creationId xmlns:a16="http://schemas.microsoft.com/office/drawing/2014/main" xmlns="" id="{F49A421A-94D9-585A-FBD1-2AA0EF9A7646}"/>
              </a:ext>
            </a:extLst>
          </p:cNvPr>
          <p:cNvSpPr/>
          <p:nvPr/>
        </p:nvSpPr>
        <p:spPr>
          <a:xfrm>
            <a:off x="1909946" y="876603"/>
            <a:ext cx="5324107" cy="3390293"/>
          </a:xfrm>
          <a:prstGeom prst="horizontalScroll">
            <a:avLst/>
          </a:prstGeom>
          <a:solidFill>
            <a:schemeClr val="accent2">
              <a:lumMod val="9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l-GR" sz="3200" b="1">
                <a:latin typeface="Times New Roman" panose="02020603050405020304" pitchFamily="18" charset="0"/>
                <a:cs typeface="Times New Roman" panose="02020603050405020304" pitchFamily="18" charset="0"/>
              </a:rPr>
              <a:t>Τρίτη 4 Απριλίου 2023</a:t>
            </a:r>
          </a:p>
        </p:txBody>
      </p:sp>
    </p:spTree>
    <p:extLst>
      <p:ext uri="{BB962C8B-B14F-4D97-AF65-F5344CB8AC3E}">
        <p14:creationId xmlns:p14="http://schemas.microsoft.com/office/powerpoint/2010/main" xmlns="" val="2380235597"/>
      </p:ext>
    </p:extLst>
  </p:cSld>
  <p:clrMapOvr>
    <a:masterClrMapping/>
  </p:clrMapOvr>
</p:sld>
</file>

<file path=ppt/theme/theme1.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2208</Words>
  <Application>Microsoft Office PowerPoint</Application>
  <PresentationFormat>Προβολή στην οθόνη (16:9)</PresentationFormat>
  <Paragraphs>237</Paragraphs>
  <Slides>74</Slides>
  <Notes>50</Notes>
  <HiddenSlides>0</HiddenSlides>
  <MMClips>0</MMClips>
  <ScaleCrop>false</ScaleCrop>
  <HeadingPairs>
    <vt:vector size="4" baseType="variant">
      <vt:variant>
        <vt:lpstr>Θέμα</vt:lpstr>
      </vt:variant>
      <vt:variant>
        <vt:i4>1</vt:i4>
      </vt:variant>
      <vt:variant>
        <vt:lpstr>Τίτλοι διαφανειών</vt:lpstr>
      </vt:variant>
      <vt:variant>
        <vt:i4>74</vt:i4>
      </vt:variant>
    </vt:vector>
  </HeadingPairs>
  <TitlesOfParts>
    <vt:vector size="75" baseType="lpstr">
      <vt:lpstr>Minimalist Aesthetic Slideshow by Slidesgo</vt:lpstr>
      <vt:lpstr>ΠΡΑΚΤΙΚΗ ΑΣΚΗΣΗ: Διερεύνηση, Σχεδιασμός, Ανάληψη Εκπαιδευτικού έργου- 2219Υ  Φωτογραφικό Υλικό  Φοιτήτρια: ………..  1η εβδομάδα συνδιδασκαλία με …… 3η εβδομάδα Ατομική Διδασκαλία   Η΄ εξάμηνο 2023    </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ΤΕΛΟΣ!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CONTENTS OF THIS TEMPLATE </dc:title>
  <cp:lastModifiedBy>pc</cp:lastModifiedBy>
  <cp:revision>83</cp:revision>
  <dcterms:modified xsi:type="dcterms:W3CDTF">2024-12-06T13:42:07Z</dcterms:modified>
</cp:coreProperties>
</file>